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Lst>
  <p:notesMasterIdLst>
    <p:notesMasterId r:id="rId25"/>
  </p:notesMasterIdLst>
  <p:handoutMasterIdLst>
    <p:handoutMasterId r:id="rId26"/>
  </p:handoutMasterIdLst>
  <p:sldIdLst>
    <p:sldId id="275" r:id="rId2"/>
    <p:sldId id="343" r:id="rId3"/>
    <p:sldId id="303" r:id="rId4"/>
    <p:sldId id="277" r:id="rId5"/>
    <p:sldId id="278" r:id="rId6"/>
    <p:sldId id="282" r:id="rId7"/>
    <p:sldId id="340" r:id="rId8"/>
    <p:sldId id="304" r:id="rId9"/>
    <p:sldId id="329" r:id="rId10"/>
    <p:sldId id="342" r:id="rId11"/>
    <p:sldId id="330" r:id="rId12"/>
    <p:sldId id="341" r:id="rId13"/>
    <p:sldId id="305" r:id="rId14"/>
    <p:sldId id="331" r:id="rId15"/>
    <p:sldId id="334" r:id="rId16"/>
    <p:sldId id="336" r:id="rId17"/>
    <p:sldId id="335" r:id="rId18"/>
    <p:sldId id="345" r:id="rId19"/>
    <p:sldId id="347" r:id="rId20"/>
    <p:sldId id="346" r:id="rId21"/>
    <p:sldId id="348" r:id="rId22"/>
    <p:sldId id="349" r:id="rId23"/>
    <p:sldId id="28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mavand consulting" initials="" lastIdx="10" clrIdx="0"/>
  <p:cmAuthor id="1" name="CRMLTT1" initials="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2F660A"/>
    <a:srgbClr val="003F7E"/>
    <a:srgbClr val="00458A"/>
    <a:srgbClr val="660066"/>
    <a:srgbClr val="FF3300"/>
    <a:srgbClr val="CC33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38" autoAdjust="0"/>
  </p:normalViewPr>
  <p:slideViewPr>
    <p:cSldViewPr snapToGrid="0" snapToObjects="1">
      <p:cViewPr varScale="1">
        <p:scale>
          <a:sx n="76" d="100"/>
          <a:sy n="76" d="100"/>
        </p:scale>
        <p:origin x="-14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5-23T12:24:07.129" idx="10">
    <p:pos x="10" y="10"/>
    <p:text>Commentaire sur l'image:
Instrument is a cube 378x378 mm
mass &lt; 5kg</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5-23T12:24:51.750" idx="9">
    <p:pos x="10" y="10"/>
    <p:text>4Pi field of view au dessus de l'image en bas à g</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843A6-3667-471A-875C-A08418AC091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374C60C1-C166-4F51-95BD-1F03E313AB5C}">
      <dgm:prSet custT="1"/>
      <dgm:spPr>
        <a:solidFill>
          <a:srgbClr val="003F7E"/>
        </a:solidFill>
        <a:ln w="28575">
          <a:solidFill>
            <a:srgbClr val="00458A"/>
          </a:solidFill>
        </a:ln>
      </dgm:spPr>
      <dgm:t>
        <a:bodyPr/>
        <a:lstStyle/>
        <a:p>
          <a:r>
            <a:rPr lang="fr-FR" sz="2800" b="1" dirty="0" err="1">
              <a:latin typeface="Calibri" panose="020F0502020204030204" pitchFamily="34" charset="0"/>
              <a:cs typeface="Calibri" panose="020F0502020204030204" pitchFamily="34" charset="0"/>
            </a:rPr>
            <a:t>Using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both</a:t>
          </a:r>
          <a:r>
            <a:rPr lang="fr-FR" sz="2800" b="1" dirty="0">
              <a:latin typeface="Calibri" panose="020F0502020204030204" pitchFamily="34" charset="0"/>
              <a:cs typeface="Calibri" panose="020F0502020204030204" pitchFamily="34" charset="0"/>
            </a:rPr>
            <a:t>  light and time distribution</a:t>
          </a:r>
        </a:p>
      </dgm:t>
    </dgm:pt>
    <dgm:pt modelId="{EF4A112E-52D3-44E2-9ECA-5850277885EF}" type="parTrans" cxnId="{9A4D1FD8-4DC2-4CBF-9D89-0B54D569648B}">
      <dgm:prSet/>
      <dgm:spPr/>
      <dgm:t>
        <a:bodyPr/>
        <a:lstStyle/>
        <a:p>
          <a:endParaRPr lang="fr-FR" sz="1800">
            <a:latin typeface="Calibri" panose="020F0502020204030204" pitchFamily="34" charset="0"/>
            <a:cs typeface="Calibri" panose="020F0502020204030204" pitchFamily="34" charset="0"/>
          </a:endParaRPr>
        </a:p>
      </dgm:t>
    </dgm:pt>
    <dgm:pt modelId="{836BF18A-03F7-4001-A417-E1D499771760}" type="sibTrans" cxnId="{9A4D1FD8-4DC2-4CBF-9D89-0B54D569648B}">
      <dgm:prSet/>
      <dgm:spPr/>
      <dgm:t>
        <a:bodyPr/>
        <a:lstStyle/>
        <a:p>
          <a:endParaRPr lang="fr-FR" sz="1800">
            <a:latin typeface="Calibri" panose="020F0502020204030204" pitchFamily="34" charset="0"/>
            <a:cs typeface="Calibri" panose="020F0502020204030204" pitchFamily="34" charset="0"/>
          </a:endParaRPr>
        </a:p>
      </dgm:t>
    </dgm:pt>
    <dgm:pt modelId="{B0674027-41A8-45D5-B4E7-DC4DE4F632D4}">
      <dgm:prSet custT="1">
        <dgm:style>
          <a:lnRef idx="2">
            <a:schemeClr val="accent1"/>
          </a:lnRef>
          <a:fillRef idx="1">
            <a:schemeClr val="lt1"/>
          </a:fillRef>
          <a:effectRef idx="0">
            <a:schemeClr val="accent1"/>
          </a:effectRef>
          <a:fontRef idx="minor">
            <a:schemeClr val="dk1"/>
          </a:fontRef>
        </dgm:style>
      </dgm:prSet>
      <dgm:spPr>
        <a:ln w="28575">
          <a:solidFill>
            <a:srgbClr val="00458A"/>
          </a:solidFill>
        </a:ln>
      </dgm:spPr>
      <dgm:t>
        <a:bodyPr/>
        <a:lstStyle/>
        <a:p>
          <a:r>
            <a:rPr lang="fr-FR" sz="1800" b="1" dirty="0">
              <a:solidFill>
                <a:srgbClr val="003F7E"/>
              </a:solidFill>
              <a:latin typeface="Calibri" panose="020F0502020204030204" pitchFamily="34" charset="0"/>
              <a:cs typeface="Calibri" panose="020F0502020204030204" pitchFamily="34" charset="0"/>
            </a:rPr>
            <a:t>Nb of photons/pixels</a:t>
          </a:r>
        </a:p>
      </dgm:t>
    </dgm:pt>
    <dgm:pt modelId="{3A3179D6-1C96-4267-9290-F619AA7FA3E8}" type="parTrans" cxnId="{9647B8F3-1369-4025-860F-A995594FB0F7}">
      <dgm:prSet/>
      <dgm:spPr/>
      <dgm:t>
        <a:bodyPr/>
        <a:lstStyle/>
        <a:p>
          <a:endParaRPr lang="fr-FR" sz="1800">
            <a:latin typeface="Calibri" panose="020F0502020204030204" pitchFamily="34" charset="0"/>
            <a:cs typeface="Calibri" panose="020F0502020204030204" pitchFamily="34" charset="0"/>
          </a:endParaRPr>
        </a:p>
      </dgm:t>
    </dgm:pt>
    <dgm:pt modelId="{7DF66881-4117-4C9B-9E3F-F99AC5E1724A}" type="sibTrans" cxnId="{9647B8F3-1369-4025-860F-A995594FB0F7}">
      <dgm:prSet/>
      <dgm:spPr/>
      <dgm:t>
        <a:bodyPr/>
        <a:lstStyle/>
        <a:p>
          <a:endParaRPr lang="fr-FR" sz="1800">
            <a:latin typeface="Calibri" panose="020F0502020204030204" pitchFamily="34" charset="0"/>
            <a:cs typeface="Calibri" panose="020F0502020204030204" pitchFamily="34" charset="0"/>
          </a:endParaRPr>
        </a:p>
      </dgm:t>
    </dgm:pt>
    <dgm:pt modelId="{892B314A-1FC9-40D0-90CA-F049989D660A}">
      <dgm:prSet custT="1">
        <dgm:style>
          <a:lnRef idx="2">
            <a:schemeClr val="accent1"/>
          </a:lnRef>
          <a:fillRef idx="1">
            <a:schemeClr val="lt1"/>
          </a:fillRef>
          <a:effectRef idx="0">
            <a:schemeClr val="accent1"/>
          </a:effectRef>
          <a:fontRef idx="minor">
            <a:schemeClr val="dk1"/>
          </a:fontRef>
        </dgm:style>
      </dgm:prSet>
      <dgm:spPr>
        <a:ln w="28575">
          <a:solidFill>
            <a:srgbClr val="00458A"/>
          </a:solidFill>
        </a:ln>
      </dgm:spPr>
      <dgm:t>
        <a:bodyPr/>
        <a:lstStyle/>
        <a:p>
          <a:r>
            <a:rPr lang="fr-FR" sz="1800" b="1" dirty="0">
              <a:solidFill>
                <a:srgbClr val="003F7E"/>
              </a:solidFill>
              <a:latin typeface="Calibri" panose="020F0502020204030204" pitchFamily="34" charset="0"/>
              <a:cs typeface="Calibri" panose="020F0502020204030204" pitchFamily="34" charset="0"/>
            </a:rPr>
            <a:t>Time of </a:t>
          </a:r>
          <a:r>
            <a:rPr lang="fr-FR" sz="1800" b="1" dirty="0" err="1">
              <a:solidFill>
                <a:srgbClr val="003F7E"/>
              </a:solidFill>
              <a:latin typeface="Calibri" panose="020F0502020204030204" pitchFamily="34" charset="0"/>
              <a:cs typeface="Calibri" panose="020F0502020204030204" pitchFamily="34" charset="0"/>
            </a:rPr>
            <a:t>arrival</a:t>
          </a:r>
          <a:r>
            <a:rPr lang="fr-FR" sz="1800" b="1" dirty="0">
              <a:solidFill>
                <a:srgbClr val="003F7E"/>
              </a:solidFill>
              <a:latin typeface="Calibri" panose="020F0502020204030204" pitchFamily="34" charset="0"/>
              <a:cs typeface="Calibri" panose="020F0502020204030204" pitchFamily="34" charset="0"/>
            </a:rPr>
            <a:t> of the first photon for </a:t>
          </a:r>
          <a:r>
            <a:rPr lang="fr-FR" sz="1800" b="1" dirty="0" err="1">
              <a:solidFill>
                <a:srgbClr val="003F7E"/>
              </a:solidFill>
              <a:latin typeface="Calibri" panose="020F0502020204030204" pitchFamily="34" charset="0"/>
              <a:cs typeface="Calibri" panose="020F0502020204030204" pitchFamily="34" charset="0"/>
            </a:rPr>
            <a:t>each</a:t>
          </a:r>
          <a:r>
            <a:rPr lang="fr-FR" sz="1800" b="1" dirty="0">
              <a:solidFill>
                <a:srgbClr val="003F7E"/>
              </a:solidFill>
              <a:latin typeface="Calibri" panose="020F0502020204030204" pitchFamily="34" charset="0"/>
              <a:cs typeface="Calibri" panose="020F0502020204030204" pitchFamily="34" charset="0"/>
            </a:rPr>
            <a:t> pixel</a:t>
          </a:r>
        </a:p>
      </dgm:t>
    </dgm:pt>
    <dgm:pt modelId="{73D81EB9-6E56-4B58-8AC6-CE15C67C80A6}" type="parTrans" cxnId="{01F3B396-CEF0-4EC0-8A17-A678AF5D6CD6}">
      <dgm:prSet/>
      <dgm:spPr/>
      <dgm:t>
        <a:bodyPr/>
        <a:lstStyle/>
        <a:p>
          <a:endParaRPr lang="fr-FR" sz="1800">
            <a:latin typeface="Calibri" panose="020F0502020204030204" pitchFamily="34" charset="0"/>
            <a:cs typeface="Calibri" panose="020F0502020204030204" pitchFamily="34" charset="0"/>
          </a:endParaRPr>
        </a:p>
      </dgm:t>
    </dgm:pt>
    <dgm:pt modelId="{96B35491-F941-4077-922C-E6EC16F3122D}" type="sibTrans" cxnId="{01F3B396-CEF0-4EC0-8A17-A678AF5D6CD6}">
      <dgm:prSet/>
      <dgm:spPr/>
      <dgm:t>
        <a:bodyPr/>
        <a:lstStyle/>
        <a:p>
          <a:endParaRPr lang="fr-FR" sz="1800">
            <a:latin typeface="Calibri" panose="020F0502020204030204" pitchFamily="34" charset="0"/>
            <a:cs typeface="Calibri" panose="020F0502020204030204" pitchFamily="34" charset="0"/>
          </a:endParaRPr>
        </a:p>
      </dgm:t>
    </dgm:pt>
    <dgm:pt modelId="{23311958-2C37-41AA-8054-D25FEE166DC5}">
      <dgm:prSet custT="1"/>
      <dgm:spPr>
        <a:solidFill>
          <a:srgbClr val="003F7E"/>
        </a:solidFill>
        <a:ln w="28575">
          <a:solidFill>
            <a:srgbClr val="00458A"/>
          </a:solidFill>
        </a:ln>
      </dgm:spPr>
      <dgm:t>
        <a:bodyPr/>
        <a:lstStyle/>
        <a:p>
          <a:r>
            <a:rPr lang="fr-FR" sz="2400" b="1" dirty="0">
              <a:latin typeface="Calibri" panose="020F0502020204030204" pitchFamily="34" charset="0"/>
              <a:cs typeface="Calibri" panose="020F0502020204030204" pitchFamily="34" charset="0"/>
            </a:rPr>
            <a:t>To </a:t>
          </a:r>
          <a:r>
            <a:rPr lang="fr-FR" sz="2400" b="1" dirty="0" err="1">
              <a:latin typeface="Calibri" panose="020F0502020204030204" pitchFamily="34" charset="0"/>
              <a:cs typeface="Calibri" panose="020F0502020204030204" pitchFamily="34" charset="0"/>
            </a:rPr>
            <a:t>obtain</a:t>
          </a:r>
          <a:r>
            <a:rPr lang="fr-FR" sz="2400" b="1" dirty="0">
              <a:latin typeface="Calibri" panose="020F0502020204030204" pitchFamily="34" charset="0"/>
              <a:cs typeface="Calibri" panose="020F0502020204030204" pitchFamily="34" charset="0"/>
            </a:rPr>
            <a:t> in real time the </a:t>
          </a:r>
          <a:r>
            <a:rPr lang="fr-FR" sz="2400" b="1" dirty="0" err="1">
              <a:latin typeface="Calibri" panose="020F0502020204030204" pitchFamily="34" charset="0"/>
              <a:cs typeface="Calibri" panose="020F0502020204030204" pitchFamily="34" charset="0"/>
            </a:rPr>
            <a:t>characteristic</a:t>
          </a:r>
          <a:r>
            <a:rPr lang="fr-FR" sz="2400" b="1" dirty="0">
              <a:latin typeface="Calibri" panose="020F0502020204030204" pitchFamily="34" charset="0"/>
              <a:cs typeface="Calibri" panose="020F0502020204030204" pitchFamily="34" charset="0"/>
            </a:rPr>
            <a:t> </a:t>
          </a:r>
          <a:r>
            <a:rPr lang="fr-FR" sz="2400" b="1" dirty="0" err="1">
              <a:latin typeface="Calibri" panose="020F0502020204030204" pitchFamily="34" charset="0"/>
              <a:cs typeface="Calibri" panose="020F0502020204030204" pitchFamily="34" charset="0"/>
            </a:rPr>
            <a:t>vector</a:t>
          </a:r>
          <a:r>
            <a:rPr lang="fr-FR" sz="2400" b="1" dirty="0">
              <a:latin typeface="Calibri" panose="020F0502020204030204" pitchFamily="34" charset="0"/>
              <a:cs typeface="Calibri" panose="020F0502020204030204" pitchFamily="34" charset="0"/>
            </a:rPr>
            <a:t> for </a:t>
          </a:r>
          <a:r>
            <a:rPr lang="fr-FR" sz="2400" b="1" dirty="0" err="1">
              <a:latin typeface="Calibri" panose="020F0502020204030204" pitchFamily="34" charset="0"/>
              <a:cs typeface="Calibri" panose="020F0502020204030204" pitchFamily="34" charset="0"/>
            </a:rPr>
            <a:t>each</a:t>
          </a:r>
          <a:r>
            <a:rPr lang="fr-FR" sz="2400" b="1" dirty="0">
              <a:latin typeface="Calibri" panose="020F0502020204030204" pitchFamily="34" charset="0"/>
              <a:cs typeface="Calibri" panose="020F0502020204030204" pitchFamily="34" charset="0"/>
            </a:rPr>
            <a:t> gamma photon</a:t>
          </a:r>
        </a:p>
      </dgm:t>
    </dgm:pt>
    <dgm:pt modelId="{41771AF4-2A88-44D2-8CF5-F4DD5185B3F9}" type="parTrans" cxnId="{8AFDB6C4-9A12-4FC8-91FE-A76CA55C673B}">
      <dgm:prSet/>
      <dgm:spPr/>
      <dgm:t>
        <a:bodyPr/>
        <a:lstStyle/>
        <a:p>
          <a:endParaRPr lang="fr-FR" sz="1800">
            <a:latin typeface="Calibri" panose="020F0502020204030204" pitchFamily="34" charset="0"/>
            <a:cs typeface="Calibri" panose="020F0502020204030204" pitchFamily="34" charset="0"/>
          </a:endParaRPr>
        </a:p>
      </dgm:t>
    </dgm:pt>
    <dgm:pt modelId="{331DCF2D-6BAF-4A62-A665-B884B41D2DA4}" type="sibTrans" cxnId="{8AFDB6C4-9A12-4FC8-91FE-A76CA55C673B}">
      <dgm:prSet/>
      <dgm:spPr/>
      <dgm:t>
        <a:bodyPr/>
        <a:lstStyle/>
        <a:p>
          <a:endParaRPr lang="fr-FR" sz="1800">
            <a:latin typeface="Calibri" panose="020F0502020204030204" pitchFamily="34" charset="0"/>
            <a:cs typeface="Calibri" panose="020F0502020204030204" pitchFamily="34" charset="0"/>
          </a:endParaRPr>
        </a:p>
      </dgm:t>
    </dgm:pt>
    <dgm:pt modelId="{C3AE9AC9-53EE-4913-992B-E90CA2D0BA41}">
      <dgm:prSet custT="1">
        <dgm:style>
          <a:lnRef idx="2">
            <a:schemeClr val="dk1"/>
          </a:lnRef>
          <a:fillRef idx="1">
            <a:schemeClr val="lt1"/>
          </a:fillRef>
          <a:effectRef idx="0">
            <a:schemeClr val="dk1"/>
          </a:effectRef>
          <a:fontRef idx="minor">
            <a:schemeClr val="dk1"/>
          </a:fontRef>
        </dgm:style>
      </dgm:prSet>
      <dgm:spPr>
        <a:ln w="28575">
          <a:solidFill>
            <a:srgbClr val="00458A"/>
          </a:solidFill>
        </a:ln>
      </dgm:spPr>
      <dgm:t>
        <a:bodyPr/>
        <a:lstStyle/>
        <a:p>
          <a:r>
            <a:rPr lang="fr-FR" sz="1600" b="1" dirty="0">
              <a:solidFill>
                <a:srgbClr val="003F7E"/>
              </a:solidFill>
              <a:latin typeface="Calibri" panose="020F0502020204030204" pitchFamily="34" charset="0"/>
              <a:cs typeface="Calibri" panose="020F0502020204030204" pitchFamily="34" charset="0"/>
            </a:rPr>
            <a:t>X,Y</a:t>
          </a:r>
        </a:p>
      </dgm:t>
    </dgm:pt>
    <dgm:pt modelId="{8403993A-4043-4555-9A1E-64A13F22B7C8}" type="parTrans" cxnId="{2247AC9F-B531-4F63-8DDF-66FF8BA15F23}">
      <dgm:prSet/>
      <dgm:spPr/>
      <dgm:t>
        <a:bodyPr/>
        <a:lstStyle/>
        <a:p>
          <a:endParaRPr lang="fr-FR" sz="1800">
            <a:latin typeface="Calibri" panose="020F0502020204030204" pitchFamily="34" charset="0"/>
            <a:cs typeface="Calibri" panose="020F0502020204030204" pitchFamily="34" charset="0"/>
          </a:endParaRPr>
        </a:p>
      </dgm:t>
    </dgm:pt>
    <dgm:pt modelId="{4A181D62-A53D-4240-A040-3951408AE246}" type="sibTrans" cxnId="{2247AC9F-B531-4F63-8DDF-66FF8BA15F23}">
      <dgm:prSet/>
      <dgm:spPr/>
      <dgm:t>
        <a:bodyPr/>
        <a:lstStyle/>
        <a:p>
          <a:endParaRPr lang="fr-FR" sz="1800">
            <a:latin typeface="Calibri" panose="020F0502020204030204" pitchFamily="34" charset="0"/>
            <a:cs typeface="Calibri" panose="020F0502020204030204" pitchFamily="34" charset="0"/>
          </a:endParaRPr>
        </a:p>
      </dgm:t>
    </dgm:pt>
    <dgm:pt modelId="{BE98B05F-42FE-4443-9224-A3563F0D8151}">
      <dgm:prSet custT="1">
        <dgm:style>
          <a:lnRef idx="2">
            <a:schemeClr val="dk1"/>
          </a:lnRef>
          <a:fillRef idx="1">
            <a:schemeClr val="lt1"/>
          </a:fillRef>
          <a:effectRef idx="0">
            <a:schemeClr val="dk1"/>
          </a:effectRef>
          <a:fontRef idx="minor">
            <a:schemeClr val="dk1"/>
          </a:fontRef>
        </dgm:style>
      </dgm:prSet>
      <dgm:spPr>
        <a:ln w="28575">
          <a:solidFill>
            <a:srgbClr val="00458A"/>
          </a:solidFill>
        </a:ln>
      </dgm:spPr>
      <dgm:t>
        <a:bodyPr/>
        <a:lstStyle/>
        <a:p>
          <a:r>
            <a:rPr lang="fr-FR" sz="1600" b="1" dirty="0">
              <a:solidFill>
                <a:srgbClr val="003F7E"/>
              </a:solidFill>
              <a:latin typeface="Calibri" panose="020F0502020204030204" pitchFamily="34" charset="0"/>
              <a:cs typeface="Calibri" panose="020F0502020204030204" pitchFamily="34" charset="0"/>
            </a:rPr>
            <a:t>Z (DOI)</a:t>
          </a:r>
        </a:p>
      </dgm:t>
    </dgm:pt>
    <dgm:pt modelId="{245B5EA5-EC0C-4A75-BE98-63EF13F01168}" type="parTrans" cxnId="{9421758E-9265-4324-B754-94345DF0BF09}">
      <dgm:prSet/>
      <dgm:spPr/>
      <dgm:t>
        <a:bodyPr/>
        <a:lstStyle/>
        <a:p>
          <a:endParaRPr lang="fr-FR" sz="1800">
            <a:latin typeface="Calibri" panose="020F0502020204030204" pitchFamily="34" charset="0"/>
            <a:cs typeface="Calibri" panose="020F0502020204030204" pitchFamily="34" charset="0"/>
          </a:endParaRPr>
        </a:p>
      </dgm:t>
    </dgm:pt>
    <dgm:pt modelId="{2AEB3817-05C6-490F-907B-7F0A2A098328}" type="sibTrans" cxnId="{9421758E-9265-4324-B754-94345DF0BF09}">
      <dgm:prSet/>
      <dgm:spPr/>
      <dgm:t>
        <a:bodyPr/>
        <a:lstStyle/>
        <a:p>
          <a:endParaRPr lang="fr-FR" sz="1800">
            <a:latin typeface="Calibri" panose="020F0502020204030204" pitchFamily="34" charset="0"/>
            <a:cs typeface="Calibri" panose="020F0502020204030204" pitchFamily="34" charset="0"/>
          </a:endParaRPr>
        </a:p>
      </dgm:t>
    </dgm:pt>
    <dgm:pt modelId="{5E7FD8C3-F791-470E-AB60-428BDF68004B}">
      <dgm:prSet custT="1">
        <dgm:style>
          <a:lnRef idx="2">
            <a:schemeClr val="dk1"/>
          </a:lnRef>
          <a:fillRef idx="1">
            <a:schemeClr val="lt1"/>
          </a:fillRef>
          <a:effectRef idx="0">
            <a:schemeClr val="dk1"/>
          </a:effectRef>
          <a:fontRef idx="minor">
            <a:schemeClr val="dk1"/>
          </a:fontRef>
        </dgm:style>
      </dgm:prSet>
      <dgm:spPr>
        <a:ln w="28575">
          <a:solidFill>
            <a:srgbClr val="00458A"/>
          </a:solidFill>
        </a:ln>
      </dgm:spPr>
      <dgm:t>
        <a:bodyPr lIns="36000"/>
        <a:lstStyle/>
        <a:p>
          <a:r>
            <a:rPr lang="fr-FR" sz="1600" b="1" dirty="0">
              <a:solidFill>
                <a:srgbClr val="003F7E"/>
              </a:solidFill>
              <a:latin typeface="Calibri" panose="020F0502020204030204" pitchFamily="34" charset="0"/>
              <a:cs typeface="Calibri" panose="020F0502020204030204" pitchFamily="34" charset="0"/>
            </a:rPr>
            <a:t>T = time of scintillation </a:t>
          </a:r>
          <a:r>
            <a:rPr lang="fr-FR" sz="1600" b="1" dirty="0" err="1">
              <a:solidFill>
                <a:srgbClr val="003F7E"/>
              </a:solidFill>
              <a:latin typeface="Calibri" panose="020F0502020204030204" pitchFamily="34" charset="0"/>
              <a:cs typeface="Calibri" panose="020F0502020204030204" pitchFamily="34" charset="0"/>
            </a:rPr>
            <a:t>event</a:t>
          </a:r>
          <a:endParaRPr lang="fr-FR" sz="1600" b="1" dirty="0">
            <a:solidFill>
              <a:srgbClr val="003F7E"/>
            </a:solidFill>
            <a:latin typeface="Calibri" panose="020F0502020204030204" pitchFamily="34" charset="0"/>
            <a:cs typeface="Calibri" panose="020F0502020204030204" pitchFamily="34" charset="0"/>
          </a:endParaRPr>
        </a:p>
      </dgm:t>
    </dgm:pt>
    <dgm:pt modelId="{3B3B14C8-2A5D-4BCC-AD34-F89A7B0AE394}" type="parTrans" cxnId="{9D533C3C-3CBB-4273-A3AE-56DF15886379}">
      <dgm:prSet/>
      <dgm:spPr/>
      <dgm:t>
        <a:bodyPr/>
        <a:lstStyle/>
        <a:p>
          <a:endParaRPr lang="fr-FR" sz="1800">
            <a:latin typeface="Calibri" panose="020F0502020204030204" pitchFamily="34" charset="0"/>
            <a:cs typeface="Calibri" panose="020F0502020204030204" pitchFamily="34" charset="0"/>
          </a:endParaRPr>
        </a:p>
      </dgm:t>
    </dgm:pt>
    <dgm:pt modelId="{B4F3BEE0-BD7D-47AE-8695-40A18066662C}" type="sibTrans" cxnId="{9D533C3C-3CBB-4273-A3AE-56DF15886379}">
      <dgm:prSet/>
      <dgm:spPr/>
      <dgm:t>
        <a:bodyPr/>
        <a:lstStyle/>
        <a:p>
          <a:endParaRPr lang="fr-FR" sz="1800">
            <a:latin typeface="Calibri" panose="020F0502020204030204" pitchFamily="34" charset="0"/>
            <a:cs typeface="Calibri" panose="020F0502020204030204" pitchFamily="34" charset="0"/>
          </a:endParaRPr>
        </a:p>
      </dgm:t>
    </dgm:pt>
    <dgm:pt modelId="{A65183E0-B14B-4245-A8C4-854DD7F5DA32}">
      <dgm:prSet custT="1">
        <dgm:style>
          <a:lnRef idx="2">
            <a:schemeClr val="dk1"/>
          </a:lnRef>
          <a:fillRef idx="1">
            <a:schemeClr val="lt1"/>
          </a:fillRef>
          <a:effectRef idx="0">
            <a:schemeClr val="dk1"/>
          </a:effectRef>
          <a:fontRef idx="minor">
            <a:schemeClr val="dk1"/>
          </a:fontRef>
        </dgm:style>
      </dgm:prSet>
      <dgm:spPr>
        <a:ln w="28575">
          <a:solidFill>
            <a:srgbClr val="00458A"/>
          </a:solidFill>
        </a:ln>
      </dgm:spPr>
      <dgm:t>
        <a:bodyPr/>
        <a:lstStyle/>
        <a:p>
          <a:r>
            <a:rPr lang="fr-FR" sz="1600" b="1" dirty="0">
              <a:solidFill>
                <a:srgbClr val="003F7E"/>
              </a:solidFill>
              <a:latin typeface="Calibri" panose="020F0502020204030204" pitchFamily="34" charset="0"/>
              <a:cs typeface="Calibri" panose="020F0502020204030204" pitchFamily="34" charset="0"/>
            </a:rPr>
            <a:t>E = </a:t>
          </a:r>
          <a:r>
            <a:rPr lang="fr-FR" sz="1600" b="1" dirty="0" err="1">
              <a:solidFill>
                <a:srgbClr val="003F7E"/>
              </a:solidFill>
              <a:latin typeface="Calibri" panose="020F0502020204030204" pitchFamily="34" charset="0"/>
              <a:cs typeface="Calibri" panose="020F0502020204030204" pitchFamily="34" charset="0"/>
            </a:rPr>
            <a:t>Energy</a:t>
          </a:r>
          <a:r>
            <a:rPr lang="fr-FR" sz="1600" b="1" dirty="0">
              <a:solidFill>
                <a:srgbClr val="003F7E"/>
              </a:solidFill>
              <a:latin typeface="Calibri" panose="020F0502020204030204" pitchFamily="34" charset="0"/>
              <a:cs typeface="Calibri" panose="020F0502020204030204" pitchFamily="34" charset="0"/>
            </a:rPr>
            <a:t> of the photon</a:t>
          </a:r>
        </a:p>
      </dgm:t>
    </dgm:pt>
    <dgm:pt modelId="{A53E3C82-EE42-4E97-AE51-586E05070D55}" type="parTrans" cxnId="{B79369DA-3BD0-43A2-BEB4-10A88F01BAF0}">
      <dgm:prSet/>
      <dgm:spPr/>
      <dgm:t>
        <a:bodyPr/>
        <a:lstStyle/>
        <a:p>
          <a:endParaRPr lang="fr-FR" sz="1800">
            <a:latin typeface="Calibri" panose="020F0502020204030204" pitchFamily="34" charset="0"/>
            <a:cs typeface="Calibri" panose="020F0502020204030204" pitchFamily="34" charset="0"/>
          </a:endParaRPr>
        </a:p>
      </dgm:t>
    </dgm:pt>
    <dgm:pt modelId="{864D0C46-3413-430D-8AB7-0B72D238E48B}" type="sibTrans" cxnId="{B79369DA-3BD0-43A2-BEB4-10A88F01BAF0}">
      <dgm:prSet/>
      <dgm:spPr/>
      <dgm:t>
        <a:bodyPr/>
        <a:lstStyle/>
        <a:p>
          <a:endParaRPr lang="fr-FR" sz="1800">
            <a:latin typeface="Calibri" panose="020F0502020204030204" pitchFamily="34" charset="0"/>
            <a:cs typeface="Calibri" panose="020F0502020204030204" pitchFamily="34" charset="0"/>
          </a:endParaRPr>
        </a:p>
      </dgm:t>
    </dgm:pt>
    <dgm:pt modelId="{74391BED-0B23-4BDD-84A2-14DC42AAA952}">
      <dgm:prSet custT="1"/>
      <dgm:spPr>
        <a:solidFill>
          <a:srgbClr val="003F7E"/>
        </a:solidFill>
        <a:ln>
          <a:solidFill>
            <a:srgbClr val="00458A"/>
          </a:solidFill>
        </a:ln>
      </dgm:spPr>
      <dgm:t>
        <a:bodyPr/>
        <a:lstStyle/>
        <a:p>
          <a:r>
            <a:rPr lang="fr-FR" sz="2800" b="1" dirty="0">
              <a:latin typeface="Calibri" panose="020F0502020204030204" pitchFamily="34" charset="0"/>
              <a:cs typeface="Calibri" panose="020F0502020204030204" pitchFamily="34" charset="0"/>
            </a:rPr>
            <a:t>A </a:t>
          </a:r>
          <a:r>
            <a:rPr lang="fr-FR" sz="2800" b="1" dirty="0" err="1">
              <a:latin typeface="Calibri" panose="020F0502020204030204" pitchFamily="34" charset="0"/>
              <a:cs typeface="Calibri" panose="020F0502020204030204" pitchFamily="34" charset="0"/>
            </a:rPr>
            <a:t>monolithic</a:t>
          </a:r>
          <a:r>
            <a:rPr lang="fr-FR" sz="2800" b="1" dirty="0">
              <a:latin typeface="Calibri" panose="020F0502020204030204" pitchFamily="34" charset="0"/>
              <a:cs typeface="Calibri" panose="020F0502020204030204" pitchFamily="34" charset="0"/>
            </a:rPr>
            <a:t> fast </a:t>
          </a:r>
          <a:r>
            <a:rPr lang="fr-FR" sz="2800" b="1" dirty="0" err="1">
              <a:latin typeface="Calibri" panose="020F0502020204030204" pitchFamily="34" charset="0"/>
              <a:cs typeface="Calibri" panose="020F0502020204030204" pitchFamily="34" charset="0"/>
            </a:rPr>
            <a:t>scintillating</a:t>
          </a:r>
          <a:r>
            <a:rPr lang="fr-FR" sz="2800" b="1" dirty="0">
              <a:latin typeface="Calibri" panose="020F0502020204030204" pitchFamily="34" charset="0"/>
              <a:cs typeface="Calibri" panose="020F0502020204030204" pitchFamily="34" charset="0"/>
            </a:rPr>
            <a:t> </a:t>
          </a:r>
          <a:r>
            <a:rPr lang="fr-FR" sz="2800" b="1" dirty="0" err="1">
              <a:latin typeface="Calibri" panose="020F0502020204030204" pitchFamily="34" charset="0"/>
              <a:cs typeface="Calibri" panose="020F0502020204030204" pitchFamily="34" charset="0"/>
            </a:rPr>
            <a:t>crystal</a:t>
          </a:r>
          <a:endParaRPr lang="fr-FR" sz="2800" b="1" dirty="0">
            <a:latin typeface="Calibri" panose="020F0502020204030204" pitchFamily="34" charset="0"/>
            <a:cs typeface="Calibri" panose="020F0502020204030204" pitchFamily="34" charset="0"/>
          </a:endParaRPr>
        </a:p>
        <a:p>
          <a:r>
            <a:rPr lang="fr-FR" sz="2800" b="1" dirty="0">
              <a:latin typeface="Calibri" panose="020F0502020204030204" pitchFamily="34" charset="0"/>
              <a:cs typeface="Calibri" panose="020F0502020204030204" pitchFamily="34" charset="0"/>
            </a:rPr>
            <a:t>(LYSO, CeBr</a:t>
          </a:r>
          <a:r>
            <a:rPr lang="fr-FR" sz="2800" b="1" baseline="-25000" dirty="0">
              <a:latin typeface="Calibri" panose="020F0502020204030204" pitchFamily="34" charset="0"/>
              <a:cs typeface="Calibri" panose="020F0502020204030204" pitchFamily="34" charset="0"/>
            </a:rPr>
            <a:t>3</a:t>
          </a:r>
          <a:r>
            <a:rPr lang="fr-FR" sz="2800" b="1" dirty="0">
              <a:latin typeface="Calibri" panose="020F0502020204030204" pitchFamily="34" charset="0"/>
              <a:cs typeface="Calibri" panose="020F0502020204030204" pitchFamily="34" charset="0"/>
            </a:rPr>
            <a:t>, LaBr</a:t>
          </a:r>
          <a:r>
            <a:rPr lang="fr-FR" sz="2800" b="1" baseline="-25000" dirty="0">
              <a:latin typeface="Calibri" panose="020F0502020204030204" pitchFamily="34" charset="0"/>
              <a:cs typeface="Calibri" panose="020F0502020204030204" pitchFamily="34" charset="0"/>
            </a:rPr>
            <a:t>3</a:t>
          </a:r>
          <a:r>
            <a:rPr lang="fr-FR" sz="2800" b="1" dirty="0">
              <a:latin typeface="Calibri" panose="020F0502020204030204" pitchFamily="34" charset="0"/>
              <a:cs typeface="Calibri" panose="020F0502020204030204" pitchFamily="34" charset="0"/>
            </a:rPr>
            <a:t>:Ce</a:t>
          </a:r>
          <a:r>
            <a:rPr lang="mr-IN" sz="2800" b="1" dirty="0">
              <a:latin typeface="Calibri" panose="020F0502020204030204" pitchFamily="34" charset="0"/>
              <a:cs typeface="Calibri" panose="020F0502020204030204" pitchFamily="34" charset="0"/>
            </a:rPr>
            <a:t>…</a:t>
          </a:r>
          <a:r>
            <a:rPr lang="fr-FR" sz="2800" b="1" dirty="0">
              <a:latin typeface="Calibri" panose="020F0502020204030204" pitchFamily="34" charset="0"/>
              <a:cs typeface="Calibri" panose="020F0502020204030204" pitchFamily="34" charset="0"/>
            </a:rPr>
            <a:t>)</a:t>
          </a:r>
        </a:p>
      </dgm:t>
    </dgm:pt>
    <dgm:pt modelId="{860634EF-AF6A-4346-A4F4-7840C6D0623B}" type="parTrans" cxnId="{7305B0AE-2A6D-4465-A46B-7308C97C5374}">
      <dgm:prSet/>
      <dgm:spPr/>
      <dgm:t>
        <a:bodyPr/>
        <a:lstStyle/>
        <a:p>
          <a:endParaRPr lang="fr-FR"/>
        </a:p>
      </dgm:t>
    </dgm:pt>
    <dgm:pt modelId="{937CA61A-8C8C-4150-8F55-5AEE59B3D336}" type="sibTrans" cxnId="{7305B0AE-2A6D-4465-A46B-7308C97C5374}">
      <dgm:prSet/>
      <dgm:spPr/>
      <dgm:t>
        <a:bodyPr/>
        <a:lstStyle/>
        <a:p>
          <a:endParaRPr lang="fr-FR"/>
        </a:p>
      </dgm:t>
    </dgm:pt>
    <dgm:pt modelId="{21044213-6AB2-4407-B417-E9BFDB261167}" type="pres">
      <dgm:prSet presAssocID="{932843A6-3667-471A-875C-A08418AC091F}" presName="Name0" presStyleCnt="0">
        <dgm:presLayoutVars>
          <dgm:dir/>
          <dgm:animLvl val="lvl"/>
          <dgm:resizeHandles val="exact"/>
        </dgm:presLayoutVars>
      </dgm:prSet>
      <dgm:spPr/>
      <dgm:t>
        <a:bodyPr/>
        <a:lstStyle/>
        <a:p>
          <a:endParaRPr lang="fr-FR"/>
        </a:p>
      </dgm:t>
    </dgm:pt>
    <dgm:pt modelId="{4A5D3491-BF10-412D-B7F1-EBB4119FA3A6}" type="pres">
      <dgm:prSet presAssocID="{23311958-2C37-41AA-8054-D25FEE166DC5}" presName="boxAndChildren" presStyleCnt="0"/>
      <dgm:spPr/>
    </dgm:pt>
    <dgm:pt modelId="{1BD1B5A6-4AA1-426F-8B6A-30D98F4389AA}" type="pres">
      <dgm:prSet presAssocID="{23311958-2C37-41AA-8054-D25FEE166DC5}" presName="parentTextBox" presStyleLbl="node1" presStyleIdx="0" presStyleCnt="3"/>
      <dgm:spPr/>
      <dgm:t>
        <a:bodyPr/>
        <a:lstStyle/>
        <a:p>
          <a:endParaRPr lang="fr-FR"/>
        </a:p>
      </dgm:t>
    </dgm:pt>
    <dgm:pt modelId="{AFDF3A9C-3DED-45B0-A3C6-69FE3F64C3BE}" type="pres">
      <dgm:prSet presAssocID="{23311958-2C37-41AA-8054-D25FEE166DC5}" presName="entireBox" presStyleLbl="node1" presStyleIdx="0" presStyleCnt="3" custLinFactNeighborY="-6665"/>
      <dgm:spPr/>
      <dgm:t>
        <a:bodyPr/>
        <a:lstStyle/>
        <a:p>
          <a:endParaRPr lang="fr-FR"/>
        </a:p>
      </dgm:t>
    </dgm:pt>
    <dgm:pt modelId="{57AE83CC-7224-4489-B2E0-7902DCD39B76}" type="pres">
      <dgm:prSet presAssocID="{23311958-2C37-41AA-8054-D25FEE166DC5}" presName="descendantBox" presStyleCnt="0"/>
      <dgm:spPr/>
    </dgm:pt>
    <dgm:pt modelId="{2B17B4C1-6C97-4D74-A359-2DDA19277731}" type="pres">
      <dgm:prSet presAssocID="{C3AE9AC9-53EE-4913-992B-E90CA2D0BA41}" presName="childTextBox" presStyleLbl="fgAccFollowNode1" presStyleIdx="0" presStyleCnt="6">
        <dgm:presLayoutVars>
          <dgm:bulletEnabled val="1"/>
        </dgm:presLayoutVars>
      </dgm:prSet>
      <dgm:spPr/>
      <dgm:t>
        <a:bodyPr/>
        <a:lstStyle/>
        <a:p>
          <a:endParaRPr lang="fr-FR"/>
        </a:p>
      </dgm:t>
    </dgm:pt>
    <dgm:pt modelId="{7CBB262D-732F-4AD8-8978-9DCFEDC72434}" type="pres">
      <dgm:prSet presAssocID="{BE98B05F-42FE-4443-9224-A3563F0D8151}" presName="childTextBox" presStyleLbl="fgAccFollowNode1" presStyleIdx="1" presStyleCnt="6">
        <dgm:presLayoutVars>
          <dgm:bulletEnabled val="1"/>
        </dgm:presLayoutVars>
      </dgm:prSet>
      <dgm:spPr/>
      <dgm:t>
        <a:bodyPr/>
        <a:lstStyle/>
        <a:p>
          <a:endParaRPr lang="fr-FR"/>
        </a:p>
      </dgm:t>
    </dgm:pt>
    <dgm:pt modelId="{BDC3B41E-1A8A-440F-9185-BCD8A0101F91}" type="pres">
      <dgm:prSet presAssocID="{5E7FD8C3-F791-470E-AB60-428BDF68004B}" presName="childTextBox" presStyleLbl="fgAccFollowNode1" presStyleIdx="2" presStyleCnt="6">
        <dgm:presLayoutVars>
          <dgm:bulletEnabled val="1"/>
        </dgm:presLayoutVars>
      </dgm:prSet>
      <dgm:spPr/>
      <dgm:t>
        <a:bodyPr/>
        <a:lstStyle/>
        <a:p>
          <a:endParaRPr lang="fr-FR"/>
        </a:p>
      </dgm:t>
    </dgm:pt>
    <dgm:pt modelId="{E85DB5BA-2BDF-479A-952C-77802BC540FE}" type="pres">
      <dgm:prSet presAssocID="{A65183E0-B14B-4245-A8C4-854DD7F5DA32}" presName="childTextBox" presStyleLbl="fgAccFollowNode1" presStyleIdx="3" presStyleCnt="6">
        <dgm:presLayoutVars>
          <dgm:bulletEnabled val="1"/>
        </dgm:presLayoutVars>
      </dgm:prSet>
      <dgm:spPr/>
      <dgm:t>
        <a:bodyPr/>
        <a:lstStyle/>
        <a:p>
          <a:endParaRPr lang="fr-FR"/>
        </a:p>
      </dgm:t>
    </dgm:pt>
    <dgm:pt modelId="{9D8B715E-B9E2-4D67-9DD6-401193091C4D}" type="pres">
      <dgm:prSet presAssocID="{836BF18A-03F7-4001-A417-E1D499771760}" presName="sp" presStyleCnt="0"/>
      <dgm:spPr/>
    </dgm:pt>
    <dgm:pt modelId="{D7826477-CFFC-43BE-84BE-33CAAB2983EB}" type="pres">
      <dgm:prSet presAssocID="{374C60C1-C166-4F51-95BD-1F03E313AB5C}" presName="arrowAndChildren" presStyleCnt="0"/>
      <dgm:spPr/>
    </dgm:pt>
    <dgm:pt modelId="{E8A58FBE-569E-4312-B35D-3F68D8B4141A}" type="pres">
      <dgm:prSet presAssocID="{374C60C1-C166-4F51-95BD-1F03E313AB5C}" presName="parentTextArrow" presStyleLbl="node1" presStyleIdx="0" presStyleCnt="3"/>
      <dgm:spPr/>
      <dgm:t>
        <a:bodyPr/>
        <a:lstStyle/>
        <a:p>
          <a:endParaRPr lang="fr-FR"/>
        </a:p>
      </dgm:t>
    </dgm:pt>
    <dgm:pt modelId="{F4DC0917-DAF8-4DB0-BB3F-7CDF05ED9D31}" type="pres">
      <dgm:prSet presAssocID="{374C60C1-C166-4F51-95BD-1F03E313AB5C}" presName="arrow" presStyleLbl="node1" presStyleIdx="1" presStyleCnt="3"/>
      <dgm:spPr/>
      <dgm:t>
        <a:bodyPr/>
        <a:lstStyle/>
        <a:p>
          <a:endParaRPr lang="fr-FR"/>
        </a:p>
      </dgm:t>
    </dgm:pt>
    <dgm:pt modelId="{E0270617-0976-48B3-9A7B-0F18EA35126D}" type="pres">
      <dgm:prSet presAssocID="{374C60C1-C166-4F51-95BD-1F03E313AB5C}" presName="descendantArrow" presStyleCnt="0"/>
      <dgm:spPr/>
    </dgm:pt>
    <dgm:pt modelId="{E4ADFC39-2802-4596-9540-376D2B3F0C6C}" type="pres">
      <dgm:prSet presAssocID="{B0674027-41A8-45D5-B4E7-DC4DE4F632D4}" presName="childTextArrow" presStyleLbl="fgAccFollowNode1" presStyleIdx="4" presStyleCnt="6">
        <dgm:presLayoutVars>
          <dgm:bulletEnabled val="1"/>
        </dgm:presLayoutVars>
      </dgm:prSet>
      <dgm:spPr/>
      <dgm:t>
        <a:bodyPr/>
        <a:lstStyle/>
        <a:p>
          <a:endParaRPr lang="fr-FR"/>
        </a:p>
      </dgm:t>
    </dgm:pt>
    <dgm:pt modelId="{F1B46622-F9C5-4FE2-8880-349DD1D4757D}" type="pres">
      <dgm:prSet presAssocID="{892B314A-1FC9-40D0-90CA-F049989D660A}" presName="childTextArrow" presStyleLbl="fgAccFollowNode1" presStyleIdx="5" presStyleCnt="6">
        <dgm:presLayoutVars>
          <dgm:bulletEnabled val="1"/>
        </dgm:presLayoutVars>
      </dgm:prSet>
      <dgm:spPr/>
      <dgm:t>
        <a:bodyPr/>
        <a:lstStyle/>
        <a:p>
          <a:endParaRPr lang="fr-FR"/>
        </a:p>
      </dgm:t>
    </dgm:pt>
    <dgm:pt modelId="{389AAD21-2A29-4766-853F-F41EFB33B87D}" type="pres">
      <dgm:prSet presAssocID="{937CA61A-8C8C-4150-8F55-5AEE59B3D336}" presName="sp" presStyleCnt="0"/>
      <dgm:spPr/>
    </dgm:pt>
    <dgm:pt modelId="{B0A7753E-0E42-4290-8215-4577F1C45EA2}" type="pres">
      <dgm:prSet presAssocID="{74391BED-0B23-4BDD-84A2-14DC42AAA952}" presName="arrowAndChildren" presStyleCnt="0"/>
      <dgm:spPr/>
    </dgm:pt>
    <dgm:pt modelId="{4902A6F8-0C14-4BDF-94C1-E126905D8CA2}" type="pres">
      <dgm:prSet presAssocID="{74391BED-0B23-4BDD-84A2-14DC42AAA952}" presName="parentTextArrow" presStyleLbl="node1" presStyleIdx="2" presStyleCnt="3" custLinFactNeighborY="-2598"/>
      <dgm:spPr/>
      <dgm:t>
        <a:bodyPr/>
        <a:lstStyle/>
        <a:p>
          <a:endParaRPr lang="fr-FR"/>
        </a:p>
      </dgm:t>
    </dgm:pt>
  </dgm:ptLst>
  <dgm:cxnLst>
    <dgm:cxn modelId="{9A4D1FD8-4DC2-4CBF-9D89-0B54D569648B}" srcId="{932843A6-3667-471A-875C-A08418AC091F}" destId="{374C60C1-C166-4F51-95BD-1F03E313AB5C}" srcOrd="1" destOrd="0" parTransId="{EF4A112E-52D3-44E2-9ECA-5850277885EF}" sibTransId="{836BF18A-03F7-4001-A417-E1D499771760}"/>
    <dgm:cxn modelId="{9D533C3C-3CBB-4273-A3AE-56DF15886379}" srcId="{23311958-2C37-41AA-8054-D25FEE166DC5}" destId="{5E7FD8C3-F791-470E-AB60-428BDF68004B}" srcOrd="2" destOrd="0" parTransId="{3B3B14C8-2A5D-4BCC-AD34-F89A7B0AE394}" sibTransId="{B4F3BEE0-BD7D-47AE-8695-40A18066662C}"/>
    <dgm:cxn modelId="{F4BC2E07-0625-4209-85DC-30E84EF247D9}" type="presOf" srcId="{374C60C1-C166-4F51-95BD-1F03E313AB5C}" destId="{E8A58FBE-569E-4312-B35D-3F68D8B4141A}" srcOrd="0" destOrd="0" presId="urn:microsoft.com/office/officeart/2005/8/layout/process4"/>
    <dgm:cxn modelId="{7C0953E7-ECE1-4602-813B-FB5AE0DE90CF}" type="presOf" srcId="{5E7FD8C3-F791-470E-AB60-428BDF68004B}" destId="{BDC3B41E-1A8A-440F-9185-BCD8A0101F91}" srcOrd="0" destOrd="0" presId="urn:microsoft.com/office/officeart/2005/8/layout/process4"/>
    <dgm:cxn modelId="{9421758E-9265-4324-B754-94345DF0BF09}" srcId="{23311958-2C37-41AA-8054-D25FEE166DC5}" destId="{BE98B05F-42FE-4443-9224-A3563F0D8151}" srcOrd="1" destOrd="0" parTransId="{245B5EA5-EC0C-4A75-BE98-63EF13F01168}" sibTransId="{2AEB3817-05C6-490F-907B-7F0A2A098328}"/>
    <dgm:cxn modelId="{FE8C8D5E-5DA0-4A72-B3BA-2201966F42E6}" type="presOf" srcId="{C3AE9AC9-53EE-4913-992B-E90CA2D0BA41}" destId="{2B17B4C1-6C97-4D74-A359-2DDA19277731}" srcOrd="0" destOrd="0" presId="urn:microsoft.com/office/officeart/2005/8/layout/process4"/>
    <dgm:cxn modelId="{27E2F3AA-7D49-4DB1-B60F-D6151860EC6A}" type="presOf" srcId="{B0674027-41A8-45D5-B4E7-DC4DE4F632D4}" destId="{E4ADFC39-2802-4596-9540-376D2B3F0C6C}" srcOrd="0" destOrd="0" presId="urn:microsoft.com/office/officeart/2005/8/layout/process4"/>
    <dgm:cxn modelId="{01F3B396-CEF0-4EC0-8A17-A678AF5D6CD6}" srcId="{374C60C1-C166-4F51-95BD-1F03E313AB5C}" destId="{892B314A-1FC9-40D0-90CA-F049989D660A}" srcOrd="1" destOrd="0" parTransId="{73D81EB9-6E56-4B58-8AC6-CE15C67C80A6}" sibTransId="{96B35491-F941-4077-922C-E6EC16F3122D}"/>
    <dgm:cxn modelId="{FA172879-5554-4F1F-A8C7-F196DB4594A0}" type="presOf" srcId="{374C60C1-C166-4F51-95BD-1F03E313AB5C}" destId="{F4DC0917-DAF8-4DB0-BB3F-7CDF05ED9D31}" srcOrd="1" destOrd="0" presId="urn:microsoft.com/office/officeart/2005/8/layout/process4"/>
    <dgm:cxn modelId="{50E0CC35-65D1-49BA-9116-28B2E7234E49}" type="presOf" srcId="{892B314A-1FC9-40D0-90CA-F049989D660A}" destId="{F1B46622-F9C5-4FE2-8880-349DD1D4757D}" srcOrd="0" destOrd="0" presId="urn:microsoft.com/office/officeart/2005/8/layout/process4"/>
    <dgm:cxn modelId="{C48D52A7-592B-4A73-AE05-CCE896263BD8}" type="presOf" srcId="{74391BED-0B23-4BDD-84A2-14DC42AAA952}" destId="{4902A6F8-0C14-4BDF-94C1-E126905D8CA2}" srcOrd="0" destOrd="0" presId="urn:microsoft.com/office/officeart/2005/8/layout/process4"/>
    <dgm:cxn modelId="{8863A5C1-B444-4813-9607-D26BC23685DC}" type="presOf" srcId="{BE98B05F-42FE-4443-9224-A3563F0D8151}" destId="{7CBB262D-732F-4AD8-8978-9DCFEDC72434}" srcOrd="0" destOrd="0" presId="urn:microsoft.com/office/officeart/2005/8/layout/process4"/>
    <dgm:cxn modelId="{68980636-3D47-4493-B6F0-8DEC8534A7A8}" type="presOf" srcId="{23311958-2C37-41AA-8054-D25FEE166DC5}" destId="{1BD1B5A6-4AA1-426F-8B6A-30D98F4389AA}" srcOrd="0" destOrd="0" presId="urn:microsoft.com/office/officeart/2005/8/layout/process4"/>
    <dgm:cxn modelId="{9647B8F3-1369-4025-860F-A995594FB0F7}" srcId="{374C60C1-C166-4F51-95BD-1F03E313AB5C}" destId="{B0674027-41A8-45D5-B4E7-DC4DE4F632D4}" srcOrd="0" destOrd="0" parTransId="{3A3179D6-1C96-4267-9290-F619AA7FA3E8}" sibTransId="{7DF66881-4117-4C9B-9E3F-F99AC5E1724A}"/>
    <dgm:cxn modelId="{C0B59FB0-8205-4C00-9666-23C2BE92CB35}" type="presOf" srcId="{932843A6-3667-471A-875C-A08418AC091F}" destId="{21044213-6AB2-4407-B417-E9BFDB261167}" srcOrd="0" destOrd="0" presId="urn:microsoft.com/office/officeart/2005/8/layout/process4"/>
    <dgm:cxn modelId="{B79369DA-3BD0-43A2-BEB4-10A88F01BAF0}" srcId="{23311958-2C37-41AA-8054-D25FEE166DC5}" destId="{A65183E0-B14B-4245-A8C4-854DD7F5DA32}" srcOrd="3" destOrd="0" parTransId="{A53E3C82-EE42-4E97-AE51-586E05070D55}" sibTransId="{864D0C46-3413-430D-8AB7-0B72D238E48B}"/>
    <dgm:cxn modelId="{E1450CA6-62D3-45AE-AF97-35B626B8B8EC}" type="presOf" srcId="{A65183E0-B14B-4245-A8C4-854DD7F5DA32}" destId="{E85DB5BA-2BDF-479A-952C-77802BC540FE}" srcOrd="0" destOrd="0" presId="urn:microsoft.com/office/officeart/2005/8/layout/process4"/>
    <dgm:cxn modelId="{85430FB0-D6BD-4397-B4A1-A1DB8B57E151}" type="presOf" srcId="{23311958-2C37-41AA-8054-D25FEE166DC5}" destId="{AFDF3A9C-3DED-45B0-A3C6-69FE3F64C3BE}" srcOrd="1" destOrd="0" presId="urn:microsoft.com/office/officeart/2005/8/layout/process4"/>
    <dgm:cxn modelId="{7305B0AE-2A6D-4465-A46B-7308C97C5374}" srcId="{932843A6-3667-471A-875C-A08418AC091F}" destId="{74391BED-0B23-4BDD-84A2-14DC42AAA952}" srcOrd="0" destOrd="0" parTransId="{860634EF-AF6A-4346-A4F4-7840C6D0623B}" sibTransId="{937CA61A-8C8C-4150-8F55-5AEE59B3D336}"/>
    <dgm:cxn modelId="{8AFDB6C4-9A12-4FC8-91FE-A76CA55C673B}" srcId="{932843A6-3667-471A-875C-A08418AC091F}" destId="{23311958-2C37-41AA-8054-D25FEE166DC5}" srcOrd="2" destOrd="0" parTransId="{41771AF4-2A88-44D2-8CF5-F4DD5185B3F9}" sibTransId="{331DCF2D-6BAF-4A62-A665-B884B41D2DA4}"/>
    <dgm:cxn modelId="{2247AC9F-B531-4F63-8DDF-66FF8BA15F23}" srcId="{23311958-2C37-41AA-8054-D25FEE166DC5}" destId="{C3AE9AC9-53EE-4913-992B-E90CA2D0BA41}" srcOrd="0" destOrd="0" parTransId="{8403993A-4043-4555-9A1E-64A13F22B7C8}" sibTransId="{4A181D62-A53D-4240-A040-3951408AE246}"/>
    <dgm:cxn modelId="{96AB9F58-8C17-48F6-AD53-3BA9C8B9F27F}" type="presParOf" srcId="{21044213-6AB2-4407-B417-E9BFDB261167}" destId="{4A5D3491-BF10-412D-B7F1-EBB4119FA3A6}" srcOrd="0" destOrd="0" presId="urn:microsoft.com/office/officeart/2005/8/layout/process4"/>
    <dgm:cxn modelId="{F3B5A209-4F57-49C6-B47F-3E5B0926F5FC}" type="presParOf" srcId="{4A5D3491-BF10-412D-B7F1-EBB4119FA3A6}" destId="{1BD1B5A6-4AA1-426F-8B6A-30D98F4389AA}" srcOrd="0" destOrd="0" presId="urn:microsoft.com/office/officeart/2005/8/layout/process4"/>
    <dgm:cxn modelId="{6271744C-A41E-464B-99C2-A2565BFC6261}" type="presParOf" srcId="{4A5D3491-BF10-412D-B7F1-EBB4119FA3A6}" destId="{AFDF3A9C-3DED-45B0-A3C6-69FE3F64C3BE}" srcOrd="1" destOrd="0" presId="urn:microsoft.com/office/officeart/2005/8/layout/process4"/>
    <dgm:cxn modelId="{B17DF8EE-E952-4E4C-8667-B835F31BA0EA}" type="presParOf" srcId="{4A5D3491-BF10-412D-B7F1-EBB4119FA3A6}" destId="{57AE83CC-7224-4489-B2E0-7902DCD39B76}" srcOrd="2" destOrd="0" presId="urn:microsoft.com/office/officeart/2005/8/layout/process4"/>
    <dgm:cxn modelId="{41356D02-7117-4330-BFA4-B952F1E43640}" type="presParOf" srcId="{57AE83CC-7224-4489-B2E0-7902DCD39B76}" destId="{2B17B4C1-6C97-4D74-A359-2DDA19277731}" srcOrd="0" destOrd="0" presId="urn:microsoft.com/office/officeart/2005/8/layout/process4"/>
    <dgm:cxn modelId="{09A7081F-EFE9-49CF-BDC8-15507C9DE454}" type="presParOf" srcId="{57AE83CC-7224-4489-B2E0-7902DCD39B76}" destId="{7CBB262D-732F-4AD8-8978-9DCFEDC72434}" srcOrd="1" destOrd="0" presId="urn:microsoft.com/office/officeart/2005/8/layout/process4"/>
    <dgm:cxn modelId="{B7D63A4D-7E3B-44CE-813B-F3FF3D05F062}" type="presParOf" srcId="{57AE83CC-7224-4489-B2E0-7902DCD39B76}" destId="{BDC3B41E-1A8A-440F-9185-BCD8A0101F91}" srcOrd="2" destOrd="0" presId="urn:microsoft.com/office/officeart/2005/8/layout/process4"/>
    <dgm:cxn modelId="{B81AFF98-04BD-49ED-8EE3-ABFB3E2A4C67}" type="presParOf" srcId="{57AE83CC-7224-4489-B2E0-7902DCD39B76}" destId="{E85DB5BA-2BDF-479A-952C-77802BC540FE}" srcOrd="3" destOrd="0" presId="urn:microsoft.com/office/officeart/2005/8/layout/process4"/>
    <dgm:cxn modelId="{B743B2C0-B0FF-495A-A7D7-517474FCE06B}" type="presParOf" srcId="{21044213-6AB2-4407-B417-E9BFDB261167}" destId="{9D8B715E-B9E2-4D67-9DD6-401193091C4D}" srcOrd="1" destOrd="0" presId="urn:microsoft.com/office/officeart/2005/8/layout/process4"/>
    <dgm:cxn modelId="{A2F7A8AA-2593-4DF9-9918-A8624A5F749F}" type="presParOf" srcId="{21044213-6AB2-4407-B417-E9BFDB261167}" destId="{D7826477-CFFC-43BE-84BE-33CAAB2983EB}" srcOrd="2" destOrd="0" presId="urn:microsoft.com/office/officeart/2005/8/layout/process4"/>
    <dgm:cxn modelId="{F920350B-AC47-4D4C-B24C-D60BD4EECD70}" type="presParOf" srcId="{D7826477-CFFC-43BE-84BE-33CAAB2983EB}" destId="{E8A58FBE-569E-4312-B35D-3F68D8B4141A}" srcOrd="0" destOrd="0" presId="urn:microsoft.com/office/officeart/2005/8/layout/process4"/>
    <dgm:cxn modelId="{CF332A83-ED54-4723-9737-9A1F736413E0}" type="presParOf" srcId="{D7826477-CFFC-43BE-84BE-33CAAB2983EB}" destId="{F4DC0917-DAF8-4DB0-BB3F-7CDF05ED9D31}" srcOrd="1" destOrd="0" presId="urn:microsoft.com/office/officeart/2005/8/layout/process4"/>
    <dgm:cxn modelId="{108B286B-A3F1-4F5A-9C43-1F3CAEE4E56E}" type="presParOf" srcId="{D7826477-CFFC-43BE-84BE-33CAAB2983EB}" destId="{E0270617-0976-48B3-9A7B-0F18EA35126D}" srcOrd="2" destOrd="0" presId="urn:microsoft.com/office/officeart/2005/8/layout/process4"/>
    <dgm:cxn modelId="{98558F96-F947-4B8E-9218-7E89CCC1AE0C}" type="presParOf" srcId="{E0270617-0976-48B3-9A7B-0F18EA35126D}" destId="{E4ADFC39-2802-4596-9540-376D2B3F0C6C}" srcOrd="0" destOrd="0" presId="urn:microsoft.com/office/officeart/2005/8/layout/process4"/>
    <dgm:cxn modelId="{1D75C183-49F4-4A45-9F68-4C8ADBDB984B}" type="presParOf" srcId="{E0270617-0976-48B3-9A7B-0F18EA35126D}" destId="{F1B46622-F9C5-4FE2-8880-349DD1D4757D}" srcOrd="1" destOrd="0" presId="urn:microsoft.com/office/officeart/2005/8/layout/process4"/>
    <dgm:cxn modelId="{07BE541C-9ED1-47E6-85F1-0D031542B02E}" type="presParOf" srcId="{21044213-6AB2-4407-B417-E9BFDB261167}" destId="{389AAD21-2A29-4766-853F-F41EFB33B87D}" srcOrd="3" destOrd="0" presId="urn:microsoft.com/office/officeart/2005/8/layout/process4"/>
    <dgm:cxn modelId="{0F1E3976-7AF1-4E2F-BFCC-A686198A5913}" type="presParOf" srcId="{21044213-6AB2-4407-B417-E9BFDB261167}" destId="{B0A7753E-0E42-4290-8215-4577F1C45EA2}" srcOrd="4" destOrd="0" presId="urn:microsoft.com/office/officeart/2005/8/layout/process4"/>
    <dgm:cxn modelId="{1042E022-3FAE-409A-8138-DAC2895A8C42}" type="presParOf" srcId="{B0A7753E-0E42-4290-8215-4577F1C45EA2}" destId="{4902A6F8-0C14-4BDF-94C1-E126905D8CA2}"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59045-4B41-44D2-8F31-274E23B3A51B}" type="doc">
      <dgm:prSet loTypeId="urn:microsoft.com/office/officeart/2005/8/layout/process1" loCatId="process" qsTypeId="urn:microsoft.com/office/officeart/2005/8/quickstyle/simple1" qsCatId="simple" csTypeId="urn:microsoft.com/office/officeart/2005/8/colors/accent0_2" csCatId="mainScheme" phldr="1"/>
      <dgm:spPr/>
      <dgm:t>
        <a:bodyPr/>
        <a:lstStyle/>
        <a:p>
          <a:endParaRPr lang="fr-FR"/>
        </a:p>
      </dgm:t>
    </dgm:pt>
    <dgm:pt modelId="{B587A0F1-518F-40B0-8977-A8EB6F3BFDEF}">
      <dgm:prSet custT="1"/>
      <dgm:spPr>
        <a:ln w="28575">
          <a:solidFill>
            <a:srgbClr val="2F660A"/>
          </a:solidFill>
        </a:ln>
      </dgm:spPr>
      <dgm:t>
        <a:bodyPr/>
        <a:lstStyle/>
        <a:p>
          <a:pPr algn="l"/>
          <a:r>
            <a:rPr lang="fr-FR" sz="1200" b="1" dirty="0">
              <a:latin typeface="Calibri" panose="020F0502020204030204" pitchFamily="34" charset="0"/>
              <a:cs typeface="Calibri" panose="020F0502020204030204" pitchFamily="34" charset="0"/>
            </a:rPr>
            <a:t>Index gap </a:t>
          </a:r>
          <a:r>
            <a:rPr lang="fr-FR" sz="1200" b="1" dirty="0" err="1">
              <a:latin typeface="Calibri" panose="020F0502020204030204" pitchFamily="34" charset="0"/>
              <a:cs typeface="Calibri" panose="020F0502020204030204" pitchFamily="34" charset="0"/>
            </a:rPr>
            <a:t>crystal</a:t>
          </a:r>
          <a:r>
            <a:rPr lang="fr-FR" sz="1200" b="1" dirty="0">
              <a:latin typeface="Calibri" panose="020F0502020204030204" pitchFamily="34" charset="0"/>
              <a:cs typeface="Calibri" panose="020F0502020204030204" pitchFamily="34" charset="0"/>
            </a:rPr>
            <a:t>/detector </a:t>
          </a:r>
          <a:r>
            <a:rPr lang="fr-FR" sz="1200" b="1" dirty="0">
              <a:latin typeface="Calibri" panose="020F0502020204030204" pitchFamily="34" charset="0"/>
              <a:cs typeface="Calibri" panose="020F0502020204030204" pitchFamily="34" charset="0"/>
              <a:sym typeface="Wingdings"/>
            </a:rPr>
            <a:t> </a:t>
          </a:r>
          <a:r>
            <a:rPr lang="fr-FR" sz="1200" b="1" dirty="0" err="1">
              <a:latin typeface="Calibri" panose="020F0502020204030204" pitchFamily="34" charset="0"/>
              <a:cs typeface="Calibri" panose="020F0502020204030204" pitchFamily="34" charset="0"/>
            </a:rPr>
            <a:t>only</a:t>
          </a:r>
          <a:r>
            <a:rPr lang="fr-FR" sz="1200" b="1" dirty="0">
              <a:latin typeface="Calibri" panose="020F0502020204030204" pitchFamily="34" charset="0"/>
              <a:cs typeface="Calibri" panose="020F0502020204030204" pitchFamily="34" charset="0"/>
            </a:rPr>
            <a:t> the photons </a:t>
          </a:r>
          <a:r>
            <a:rPr lang="fr-FR" sz="1200" b="1" dirty="0" err="1">
              <a:latin typeface="Calibri" panose="020F0502020204030204" pitchFamily="34" charset="0"/>
              <a:cs typeface="Calibri" panose="020F0502020204030204" pitchFamily="34" charset="0"/>
            </a:rPr>
            <a:t>emitted</a:t>
          </a:r>
          <a:r>
            <a:rPr lang="fr-FR" sz="1200" b="1" dirty="0">
              <a:latin typeface="Calibri" panose="020F0502020204030204" pitchFamily="34" charset="0"/>
              <a:cs typeface="Calibri" panose="020F0502020204030204" pitchFamily="34" charset="0"/>
            </a:rPr>
            <a:t> </a:t>
          </a:r>
          <a:r>
            <a:rPr lang="fr-FR" sz="1200" b="1" dirty="0" err="1">
              <a:latin typeface="Calibri" panose="020F0502020204030204" pitchFamily="34" charset="0"/>
              <a:cs typeface="Calibri" panose="020F0502020204030204" pitchFamily="34" charset="0"/>
            </a:rPr>
            <a:t>inside</a:t>
          </a:r>
          <a:r>
            <a:rPr lang="fr-FR" sz="1200" b="1" dirty="0">
              <a:latin typeface="Calibri" panose="020F0502020204030204" pitchFamily="34" charset="0"/>
              <a:cs typeface="Calibri" panose="020F0502020204030204" pitchFamily="34" charset="0"/>
            </a:rPr>
            <a:t> a </a:t>
          </a:r>
          <a:r>
            <a:rPr lang="fr-FR" sz="1200" b="1" dirty="0" err="1">
              <a:latin typeface="Calibri" panose="020F0502020204030204" pitchFamily="34" charset="0"/>
              <a:cs typeface="Calibri" panose="020F0502020204030204" pitchFamily="34" charset="0"/>
            </a:rPr>
            <a:t>cone</a:t>
          </a:r>
          <a:r>
            <a:rPr lang="fr-FR" sz="1200" b="1" dirty="0">
              <a:latin typeface="Calibri" panose="020F0502020204030204" pitchFamily="34" charset="0"/>
              <a:cs typeface="Calibri" panose="020F0502020204030204" pitchFamily="34" charset="0"/>
            </a:rPr>
            <a:t> </a:t>
          </a:r>
          <a:r>
            <a:rPr lang="fr-FR" sz="1200" b="1" dirty="0" err="1">
              <a:latin typeface="Calibri" panose="020F0502020204030204" pitchFamily="34" charset="0"/>
              <a:cs typeface="Calibri" panose="020F0502020204030204" pitchFamily="34" charset="0"/>
            </a:rPr>
            <a:t>bonded</a:t>
          </a:r>
          <a:r>
            <a:rPr lang="fr-FR" sz="1200" b="1" dirty="0">
              <a:latin typeface="Calibri" panose="020F0502020204030204" pitchFamily="34" charset="0"/>
              <a:cs typeface="Calibri" panose="020F0502020204030204" pitchFamily="34" charset="0"/>
            </a:rPr>
            <a:t> by the </a:t>
          </a:r>
          <a:r>
            <a:rPr lang="fr-FR" sz="1200" b="1" dirty="0" err="1">
              <a:latin typeface="Calibri" panose="020F0502020204030204" pitchFamily="34" charset="0"/>
              <a:cs typeface="Calibri" panose="020F0502020204030204" pitchFamily="34" charset="0"/>
            </a:rPr>
            <a:t>critical</a:t>
          </a:r>
          <a:r>
            <a:rPr lang="fr-FR" sz="1200" b="1" dirty="0">
              <a:latin typeface="Calibri" panose="020F0502020204030204" pitchFamily="34" charset="0"/>
              <a:cs typeface="Calibri" panose="020F0502020204030204" pitchFamily="34" charset="0"/>
            </a:rPr>
            <a:t> angle </a:t>
          </a:r>
          <a:r>
            <a:rPr lang="fr-FR" sz="1200" b="1" dirty="0" err="1">
              <a:latin typeface="Symbol" charset="2"/>
              <a:cs typeface="Symbol" charset="2"/>
            </a:rPr>
            <a:t>q</a:t>
          </a:r>
          <a:r>
            <a:rPr lang="fr-FR" sz="1200" b="1" dirty="0" err="1">
              <a:latin typeface="Calibri" panose="020F0502020204030204" pitchFamily="34" charset="0"/>
              <a:cs typeface="Calibri" panose="020F0502020204030204" pitchFamily="34" charset="0"/>
            </a:rPr>
            <a:t>c</a:t>
          </a:r>
          <a:r>
            <a:rPr lang="fr-FR" sz="1200" b="1" dirty="0">
              <a:latin typeface="Calibri" panose="020F0502020204030204" pitchFamily="34" charset="0"/>
              <a:cs typeface="Calibri" panose="020F0502020204030204" pitchFamily="34" charset="0"/>
            </a:rPr>
            <a:t> are </a:t>
          </a:r>
          <a:r>
            <a:rPr lang="fr-FR" sz="1200" b="1" dirty="0" err="1">
              <a:latin typeface="Calibri" panose="020F0502020204030204" pitchFamily="34" charset="0"/>
              <a:cs typeface="Calibri" panose="020F0502020204030204" pitchFamily="34" charset="0"/>
            </a:rPr>
            <a:t>detected</a:t>
          </a:r>
          <a:r>
            <a:rPr lang="fr-FR" sz="1200" b="1" dirty="0">
              <a:latin typeface="Calibri" panose="020F0502020204030204" pitchFamily="34" charset="0"/>
              <a:cs typeface="Calibri" panose="020F0502020204030204" pitchFamily="34" charset="0"/>
            </a:rPr>
            <a:t> </a:t>
          </a:r>
          <a:r>
            <a:rPr lang="fr-FR" sz="1200" b="1" dirty="0" err="1">
              <a:latin typeface="Calibri" panose="020F0502020204030204" pitchFamily="34" charset="0"/>
              <a:cs typeface="Calibri" panose="020F0502020204030204" pitchFamily="34" charset="0"/>
            </a:rPr>
            <a:t>directly</a:t>
          </a:r>
          <a:r>
            <a:rPr lang="fr-FR" sz="1600" b="1" dirty="0">
              <a:solidFill>
                <a:srgbClr val="FF0000"/>
              </a:solidFill>
              <a:latin typeface="Calibri" panose="020F0502020204030204" pitchFamily="34" charset="0"/>
              <a:cs typeface="Calibri" panose="020F0502020204030204" pitchFamily="34" charset="0"/>
            </a:rPr>
            <a:t> (a)</a:t>
          </a:r>
        </a:p>
      </dgm:t>
    </dgm:pt>
    <dgm:pt modelId="{21D8A2D7-EDD6-4638-8089-EA8CF7BB68B5}" type="parTrans" cxnId="{124149BC-9AD5-41AC-BD50-6C9394B1D502}">
      <dgm:prSet/>
      <dgm:spPr/>
      <dgm:t>
        <a:bodyPr/>
        <a:lstStyle/>
        <a:p>
          <a:endParaRPr lang="fr-FR" sz="1600" b="1">
            <a:latin typeface="Calibri" panose="020F0502020204030204" pitchFamily="34" charset="0"/>
            <a:cs typeface="Calibri" panose="020F0502020204030204" pitchFamily="34" charset="0"/>
          </a:endParaRPr>
        </a:p>
      </dgm:t>
    </dgm:pt>
    <dgm:pt modelId="{DBA942B9-7A14-4D46-85E3-0178A387046B}" type="sibTrans" cxnId="{124149BC-9AD5-41AC-BD50-6C9394B1D502}">
      <dgm:prSet custT="1"/>
      <dgm:spPr/>
      <dgm:t>
        <a:bodyPr/>
        <a:lstStyle/>
        <a:p>
          <a:endParaRPr lang="fr-FR" sz="1600" b="1">
            <a:latin typeface="Calibri" panose="020F0502020204030204" pitchFamily="34" charset="0"/>
            <a:cs typeface="Calibri" panose="020F0502020204030204" pitchFamily="34" charset="0"/>
          </a:endParaRPr>
        </a:p>
      </dgm:t>
    </dgm:pt>
    <dgm:pt modelId="{6D60307C-DE04-420C-A64A-01495E3F4917}">
      <dgm:prSet/>
      <dgm:spPr>
        <a:ln w="28575">
          <a:solidFill>
            <a:schemeClr val="accent1"/>
          </a:solidFill>
        </a:ln>
      </dgm:spPr>
      <dgm:t>
        <a:bodyPr/>
        <a:lstStyle/>
        <a:p>
          <a:pPr algn="l"/>
          <a:r>
            <a:rPr lang="fr-FR" b="1" dirty="0">
              <a:latin typeface="Calibri" panose="020F0502020204030204" pitchFamily="34" charset="0"/>
              <a:cs typeface="Calibri" panose="020F0502020204030204" pitchFamily="34" charset="0"/>
            </a:rPr>
            <a:t>The </a:t>
          </a:r>
          <a:r>
            <a:rPr lang="fr-FR" b="1" dirty="0" err="1">
              <a:latin typeface="Calibri" panose="020F0502020204030204" pitchFamily="34" charset="0"/>
              <a:cs typeface="Calibri" panose="020F0502020204030204" pitchFamily="34" charset="0"/>
            </a:rPr>
            <a:t>other</a:t>
          </a:r>
          <a:r>
            <a:rPr lang="fr-FR" b="1" dirty="0">
              <a:latin typeface="Calibri" panose="020F0502020204030204" pitchFamily="34" charset="0"/>
              <a:cs typeface="Calibri" panose="020F0502020204030204" pitchFamily="34" charset="0"/>
            </a:rPr>
            <a:t> photons are </a:t>
          </a:r>
          <a:r>
            <a:rPr lang="fr-FR" b="1" dirty="0" err="1">
              <a:latin typeface="Calibri" panose="020F0502020204030204" pitchFamily="34" charset="0"/>
              <a:cs typeface="Calibri" panose="020F0502020204030204" pitchFamily="34" charset="0"/>
            </a:rPr>
            <a:t>delayed</a:t>
          </a:r>
          <a:r>
            <a:rPr lang="fr-FR" b="1" dirty="0">
              <a:latin typeface="Calibri" panose="020F0502020204030204" pitchFamily="34" charset="0"/>
              <a:cs typeface="Calibri" panose="020F0502020204030204" pitchFamily="34" charset="0"/>
            </a:rPr>
            <a:t> </a:t>
          </a:r>
          <a:r>
            <a:rPr lang="fr-FR" b="1" dirty="0">
              <a:solidFill>
                <a:srgbClr val="FF0000"/>
              </a:solidFill>
              <a:latin typeface="Calibri" panose="020F0502020204030204" pitchFamily="34" charset="0"/>
              <a:cs typeface="Calibri" panose="020F0502020204030204" pitchFamily="34" charset="0"/>
            </a:rPr>
            <a:t>(</a:t>
          </a:r>
          <a:r>
            <a:rPr lang="fr-FR" b="1" dirty="0" err="1">
              <a:solidFill>
                <a:srgbClr val="FF0000"/>
              </a:solidFill>
              <a:latin typeface="Calibri" panose="020F0502020204030204" pitchFamily="34" charset="0"/>
              <a:cs typeface="Calibri" panose="020F0502020204030204" pitchFamily="34" charset="0"/>
            </a:rPr>
            <a:t>b,c</a:t>
          </a:r>
          <a:r>
            <a:rPr lang="fr-FR" b="1" dirty="0">
              <a:solidFill>
                <a:srgbClr val="FF0000"/>
              </a:solidFill>
              <a:latin typeface="Calibri" panose="020F0502020204030204" pitchFamily="34" charset="0"/>
              <a:cs typeface="Calibri" panose="020F0502020204030204" pitchFamily="34" charset="0"/>
            </a:rPr>
            <a:t>)</a:t>
          </a:r>
        </a:p>
      </dgm:t>
    </dgm:pt>
    <dgm:pt modelId="{695B2340-CF8A-413C-B513-FD9915820A27}" type="parTrans" cxnId="{5602E6DC-D81D-4531-9DF8-C77D8DE8CD66}">
      <dgm:prSet/>
      <dgm:spPr/>
      <dgm:t>
        <a:bodyPr/>
        <a:lstStyle/>
        <a:p>
          <a:endParaRPr lang="fr-FR"/>
        </a:p>
      </dgm:t>
    </dgm:pt>
    <dgm:pt modelId="{81BB500A-1733-4674-9E3A-AAC88B8408F6}" type="sibTrans" cxnId="{5602E6DC-D81D-4531-9DF8-C77D8DE8CD66}">
      <dgm:prSet/>
      <dgm:spPr/>
      <dgm:t>
        <a:bodyPr/>
        <a:lstStyle/>
        <a:p>
          <a:endParaRPr lang="fr-FR"/>
        </a:p>
      </dgm:t>
    </dgm:pt>
    <dgm:pt modelId="{6016BB75-5AD4-42C4-81BD-44255F0C5DEB}">
      <dgm:prSet/>
      <dgm:spPr>
        <a:ln w="28575">
          <a:solidFill>
            <a:schemeClr val="accent1"/>
          </a:solidFill>
        </a:ln>
      </dgm:spPr>
      <dgm:t>
        <a:bodyPr/>
        <a:lstStyle/>
        <a:p>
          <a:pPr algn="l"/>
          <a:r>
            <a:rPr lang="fr-FR" b="1" dirty="0">
              <a:latin typeface="Calibri" panose="020F0502020204030204" pitchFamily="34" charset="0"/>
              <a:cs typeface="Calibri" panose="020F0502020204030204" pitchFamily="34" charset="0"/>
            </a:rPr>
            <a:t>A 1ns « </a:t>
          </a:r>
          <a:r>
            <a:rPr lang="fr-FR" b="1" dirty="0" err="1">
              <a:latin typeface="Calibri" panose="020F0502020204030204" pitchFamily="34" charset="0"/>
              <a:cs typeface="Calibri" panose="020F0502020204030204" pitchFamily="34" charset="0"/>
            </a:rPr>
            <a:t>snapshot</a:t>
          </a:r>
          <a:r>
            <a:rPr lang="fr-FR" b="1" dirty="0">
              <a:latin typeface="Calibri" panose="020F0502020204030204" pitchFamily="34" charset="0"/>
              <a:cs typeface="Calibri" panose="020F0502020204030204" pitchFamily="34" charset="0"/>
            </a:rPr>
            <a:t> » image </a:t>
          </a:r>
          <a:r>
            <a:rPr lang="fr-FR" b="1" dirty="0" err="1">
              <a:latin typeface="Calibri" panose="020F0502020204030204" pitchFamily="34" charset="0"/>
              <a:cs typeface="Calibri" panose="020F0502020204030204" pitchFamily="34" charset="0"/>
            </a:rPr>
            <a:t>could</a:t>
          </a:r>
          <a:r>
            <a:rPr lang="fr-FR" b="1" dirty="0">
              <a:latin typeface="Calibri" panose="020F0502020204030204" pitchFamily="34" charset="0"/>
              <a:cs typeface="Calibri" panose="020F0502020204030204" pitchFamily="34" charset="0"/>
            </a:rPr>
            <a:t> </a:t>
          </a:r>
          <a:r>
            <a:rPr lang="fr-FR" b="1" dirty="0" err="1">
              <a:latin typeface="Calibri" panose="020F0502020204030204" pitchFamily="34" charset="0"/>
              <a:cs typeface="Calibri" panose="020F0502020204030204" pitchFamily="34" charset="0"/>
            </a:rPr>
            <a:t>allow</a:t>
          </a:r>
          <a:r>
            <a:rPr lang="fr-FR" b="1" dirty="0">
              <a:latin typeface="Calibri" panose="020F0502020204030204" pitchFamily="34" charset="0"/>
              <a:cs typeface="Calibri" panose="020F0502020204030204" pitchFamily="34" charset="0"/>
            </a:rPr>
            <a:t> to </a:t>
          </a:r>
          <a:r>
            <a:rPr lang="fr-FR" b="1" dirty="0" err="1">
              <a:latin typeface="Calibri" panose="020F0502020204030204" pitchFamily="34" charset="0"/>
              <a:cs typeface="Calibri" panose="020F0502020204030204" pitchFamily="34" charset="0"/>
            </a:rPr>
            <a:t>recognize</a:t>
          </a:r>
          <a:r>
            <a:rPr lang="fr-FR" b="1" dirty="0">
              <a:latin typeface="Calibri" panose="020F0502020204030204" pitchFamily="34" charset="0"/>
              <a:cs typeface="Calibri" panose="020F0502020204030204" pitchFamily="34" charset="0"/>
            </a:rPr>
            <a:t> the location of the </a:t>
          </a:r>
          <a:r>
            <a:rPr lang="fr-FR" b="1" dirty="0" err="1">
              <a:latin typeface="Calibri" panose="020F0502020204030204" pitchFamily="34" charset="0"/>
              <a:cs typeface="Calibri" panose="020F0502020204030204" pitchFamily="34" charset="0"/>
            </a:rPr>
            <a:t>cone</a:t>
          </a:r>
          <a:endParaRPr lang="fr-FR" b="1" dirty="0">
            <a:latin typeface="Calibri" panose="020F0502020204030204" pitchFamily="34" charset="0"/>
            <a:cs typeface="Calibri" panose="020F0502020204030204" pitchFamily="34" charset="0"/>
          </a:endParaRPr>
        </a:p>
      </dgm:t>
    </dgm:pt>
    <dgm:pt modelId="{F1BAC416-257C-47AC-96CA-5E925F1BB863}" type="parTrans" cxnId="{78ED64C6-9A0B-4F03-AF05-ADA7C3580470}">
      <dgm:prSet/>
      <dgm:spPr/>
      <dgm:t>
        <a:bodyPr/>
        <a:lstStyle/>
        <a:p>
          <a:endParaRPr lang="fr-FR"/>
        </a:p>
      </dgm:t>
    </dgm:pt>
    <dgm:pt modelId="{B77B8DFE-6475-472D-808B-1A63C4BDF733}" type="sibTrans" cxnId="{78ED64C6-9A0B-4F03-AF05-ADA7C3580470}">
      <dgm:prSet/>
      <dgm:spPr/>
      <dgm:t>
        <a:bodyPr/>
        <a:lstStyle/>
        <a:p>
          <a:endParaRPr lang="fr-FR"/>
        </a:p>
      </dgm:t>
    </dgm:pt>
    <dgm:pt modelId="{489B3DD1-4604-4435-A115-9904BD3F3CC2}" type="pres">
      <dgm:prSet presAssocID="{1C259045-4B41-44D2-8F31-274E23B3A51B}" presName="Name0" presStyleCnt="0">
        <dgm:presLayoutVars>
          <dgm:dir/>
          <dgm:resizeHandles val="exact"/>
        </dgm:presLayoutVars>
      </dgm:prSet>
      <dgm:spPr/>
      <dgm:t>
        <a:bodyPr/>
        <a:lstStyle/>
        <a:p>
          <a:endParaRPr lang="fr-FR"/>
        </a:p>
      </dgm:t>
    </dgm:pt>
    <dgm:pt modelId="{65E7BCC4-E2E1-412F-BEA4-C4DD412B3350}" type="pres">
      <dgm:prSet presAssocID="{B587A0F1-518F-40B0-8977-A8EB6F3BFDEF}" presName="node" presStyleLbl="node1" presStyleIdx="0" presStyleCnt="3">
        <dgm:presLayoutVars>
          <dgm:bulletEnabled val="1"/>
        </dgm:presLayoutVars>
      </dgm:prSet>
      <dgm:spPr/>
      <dgm:t>
        <a:bodyPr/>
        <a:lstStyle/>
        <a:p>
          <a:endParaRPr lang="fr-FR"/>
        </a:p>
      </dgm:t>
    </dgm:pt>
    <dgm:pt modelId="{F3B62E48-55FD-49CC-8482-949D6D52C49F}" type="pres">
      <dgm:prSet presAssocID="{DBA942B9-7A14-4D46-85E3-0178A387046B}" presName="sibTrans" presStyleLbl="sibTrans2D1" presStyleIdx="0" presStyleCnt="2"/>
      <dgm:spPr/>
      <dgm:t>
        <a:bodyPr/>
        <a:lstStyle/>
        <a:p>
          <a:endParaRPr lang="fr-FR"/>
        </a:p>
      </dgm:t>
    </dgm:pt>
    <dgm:pt modelId="{32D0282F-0866-4F5D-9174-6519B181DA82}" type="pres">
      <dgm:prSet presAssocID="{DBA942B9-7A14-4D46-85E3-0178A387046B}" presName="connectorText" presStyleLbl="sibTrans2D1" presStyleIdx="0" presStyleCnt="2"/>
      <dgm:spPr/>
      <dgm:t>
        <a:bodyPr/>
        <a:lstStyle/>
        <a:p>
          <a:endParaRPr lang="fr-FR"/>
        </a:p>
      </dgm:t>
    </dgm:pt>
    <dgm:pt modelId="{D1A7DEB7-6A9F-4F40-AA0A-B85A3CEC3FA7}" type="pres">
      <dgm:prSet presAssocID="{6D60307C-DE04-420C-A64A-01495E3F4917}" presName="node" presStyleLbl="node1" presStyleIdx="1" presStyleCnt="3">
        <dgm:presLayoutVars>
          <dgm:bulletEnabled val="1"/>
        </dgm:presLayoutVars>
      </dgm:prSet>
      <dgm:spPr/>
      <dgm:t>
        <a:bodyPr/>
        <a:lstStyle/>
        <a:p>
          <a:endParaRPr lang="fr-FR"/>
        </a:p>
      </dgm:t>
    </dgm:pt>
    <dgm:pt modelId="{CD95C695-155F-4705-A552-AEDD2D1A0C6B}" type="pres">
      <dgm:prSet presAssocID="{81BB500A-1733-4674-9E3A-AAC88B8408F6}" presName="sibTrans" presStyleLbl="sibTrans2D1" presStyleIdx="1" presStyleCnt="2"/>
      <dgm:spPr/>
      <dgm:t>
        <a:bodyPr/>
        <a:lstStyle/>
        <a:p>
          <a:endParaRPr lang="fr-FR"/>
        </a:p>
      </dgm:t>
    </dgm:pt>
    <dgm:pt modelId="{1D3CE5B5-710E-4A26-A05A-E4A04A84190D}" type="pres">
      <dgm:prSet presAssocID="{81BB500A-1733-4674-9E3A-AAC88B8408F6}" presName="connectorText" presStyleLbl="sibTrans2D1" presStyleIdx="1" presStyleCnt="2"/>
      <dgm:spPr/>
      <dgm:t>
        <a:bodyPr/>
        <a:lstStyle/>
        <a:p>
          <a:endParaRPr lang="fr-FR"/>
        </a:p>
      </dgm:t>
    </dgm:pt>
    <dgm:pt modelId="{09B64E5F-BCA6-4C3F-870F-F03D91480476}" type="pres">
      <dgm:prSet presAssocID="{6016BB75-5AD4-42C4-81BD-44255F0C5DEB}" presName="node" presStyleLbl="node1" presStyleIdx="2" presStyleCnt="3" custLinFactNeighborX="1302" custLinFactNeighborY="-1212">
        <dgm:presLayoutVars>
          <dgm:bulletEnabled val="1"/>
        </dgm:presLayoutVars>
      </dgm:prSet>
      <dgm:spPr/>
      <dgm:t>
        <a:bodyPr/>
        <a:lstStyle/>
        <a:p>
          <a:endParaRPr lang="fr-FR"/>
        </a:p>
      </dgm:t>
    </dgm:pt>
  </dgm:ptLst>
  <dgm:cxnLst>
    <dgm:cxn modelId="{A042A524-EEA5-446A-8C6A-3B9657C211B7}" type="presOf" srcId="{81BB500A-1733-4674-9E3A-AAC88B8408F6}" destId="{1D3CE5B5-710E-4A26-A05A-E4A04A84190D}" srcOrd="1" destOrd="0" presId="urn:microsoft.com/office/officeart/2005/8/layout/process1"/>
    <dgm:cxn modelId="{5B9FE057-A701-499D-948F-78034DC198B9}" type="presOf" srcId="{DBA942B9-7A14-4D46-85E3-0178A387046B}" destId="{32D0282F-0866-4F5D-9174-6519B181DA82}" srcOrd="1" destOrd="0" presId="urn:microsoft.com/office/officeart/2005/8/layout/process1"/>
    <dgm:cxn modelId="{5FBF6614-3A9B-4E47-9492-825F91A3155E}" type="presOf" srcId="{81BB500A-1733-4674-9E3A-AAC88B8408F6}" destId="{CD95C695-155F-4705-A552-AEDD2D1A0C6B}" srcOrd="0" destOrd="0" presId="urn:microsoft.com/office/officeart/2005/8/layout/process1"/>
    <dgm:cxn modelId="{124149BC-9AD5-41AC-BD50-6C9394B1D502}" srcId="{1C259045-4B41-44D2-8F31-274E23B3A51B}" destId="{B587A0F1-518F-40B0-8977-A8EB6F3BFDEF}" srcOrd="0" destOrd="0" parTransId="{21D8A2D7-EDD6-4638-8089-EA8CF7BB68B5}" sibTransId="{DBA942B9-7A14-4D46-85E3-0178A387046B}"/>
    <dgm:cxn modelId="{D1CF9D56-498B-4CAC-906B-2AAC8E250557}" type="presOf" srcId="{1C259045-4B41-44D2-8F31-274E23B3A51B}" destId="{489B3DD1-4604-4435-A115-9904BD3F3CC2}" srcOrd="0" destOrd="0" presId="urn:microsoft.com/office/officeart/2005/8/layout/process1"/>
    <dgm:cxn modelId="{B0095A1C-B9B5-4CAE-BC80-1E77060F22E7}" type="presOf" srcId="{DBA942B9-7A14-4D46-85E3-0178A387046B}" destId="{F3B62E48-55FD-49CC-8482-949D6D52C49F}" srcOrd="0" destOrd="0" presId="urn:microsoft.com/office/officeart/2005/8/layout/process1"/>
    <dgm:cxn modelId="{78ED64C6-9A0B-4F03-AF05-ADA7C3580470}" srcId="{1C259045-4B41-44D2-8F31-274E23B3A51B}" destId="{6016BB75-5AD4-42C4-81BD-44255F0C5DEB}" srcOrd="2" destOrd="0" parTransId="{F1BAC416-257C-47AC-96CA-5E925F1BB863}" sibTransId="{B77B8DFE-6475-472D-808B-1A63C4BDF733}"/>
    <dgm:cxn modelId="{3CE2A9A5-47D4-4B64-85D4-CE3BF70EAD0C}" type="presOf" srcId="{B587A0F1-518F-40B0-8977-A8EB6F3BFDEF}" destId="{65E7BCC4-E2E1-412F-BEA4-C4DD412B3350}" srcOrd="0" destOrd="0" presId="urn:microsoft.com/office/officeart/2005/8/layout/process1"/>
    <dgm:cxn modelId="{59785FF1-5EB4-4FAA-B1D6-5BD3400DA5F9}" type="presOf" srcId="{6D60307C-DE04-420C-A64A-01495E3F4917}" destId="{D1A7DEB7-6A9F-4F40-AA0A-B85A3CEC3FA7}" srcOrd="0" destOrd="0" presId="urn:microsoft.com/office/officeart/2005/8/layout/process1"/>
    <dgm:cxn modelId="{4A004DAF-E5DE-4639-A6BB-D4FCC13B120D}" type="presOf" srcId="{6016BB75-5AD4-42C4-81BD-44255F0C5DEB}" destId="{09B64E5F-BCA6-4C3F-870F-F03D91480476}" srcOrd="0" destOrd="0" presId="urn:microsoft.com/office/officeart/2005/8/layout/process1"/>
    <dgm:cxn modelId="{5602E6DC-D81D-4531-9DF8-C77D8DE8CD66}" srcId="{1C259045-4B41-44D2-8F31-274E23B3A51B}" destId="{6D60307C-DE04-420C-A64A-01495E3F4917}" srcOrd="1" destOrd="0" parTransId="{695B2340-CF8A-413C-B513-FD9915820A27}" sibTransId="{81BB500A-1733-4674-9E3A-AAC88B8408F6}"/>
    <dgm:cxn modelId="{849BEA5A-2E8B-4B1B-B52D-90DB69F51285}" type="presParOf" srcId="{489B3DD1-4604-4435-A115-9904BD3F3CC2}" destId="{65E7BCC4-E2E1-412F-BEA4-C4DD412B3350}" srcOrd="0" destOrd="0" presId="urn:microsoft.com/office/officeart/2005/8/layout/process1"/>
    <dgm:cxn modelId="{92907E17-2750-4757-BCC2-02316A0A7A55}" type="presParOf" srcId="{489B3DD1-4604-4435-A115-9904BD3F3CC2}" destId="{F3B62E48-55FD-49CC-8482-949D6D52C49F}" srcOrd="1" destOrd="0" presId="urn:microsoft.com/office/officeart/2005/8/layout/process1"/>
    <dgm:cxn modelId="{F7F78F85-E609-426D-B80D-A85C221CE72C}" type="presParOf" srcId="{F3B62E48-55FD-49CC-8482-949D6D52C49F}" destId="{32D0282F-0866-4F5D-9174-6519B181DA82}" srcOrd="0" destOrd="0" presId="urn:microsoft.com/office/officeart/2005/8/layout/process1"/>
    <dgm:cxn modelId="{CC3BFC99-2787-41AB-A252-C6A3DF2459B4}" type="presParOf" srcId="{489B3DD1-4604-4435-A115-9904BD3F3CC2}" destId="{D1A7DEB7-6A9F-4F40-AA0A-B85A3CEC3FA7}" srcOrd="2" destOrd="0" presId="urn:microsoft.com/office/officeart/2005/8/layout/process1"/>
    <dgm:cxn modelId="{C1B53317-2907-422F-9815-3434C66DBE5C}" type="presParOf" srcId="{489B3DD1-4604-4435-A115-9904BD3F3CC2}" destId="{CD95C695-155F-4705-A552-AEDD2D1A0C6B}" srcOrd="3" destOrd="0" presId="urn:microsoft.com/office/officeart/2005/8/layout/process1"/>
    <dgm:cxn modelId="{2F0736BC-F9EA-45C4-9773-4E62EBB6925D}" type="presParOf" srcId="{CD95C695-155F-4705-A552-AEDD2D1A0C6B}" destId="{1D3CE5B5-710E-4A26-A05A-E4A04A84190D}" srcOrd="0" destOrd="0" presId="urn:microsoft.com/office/officeart/2005/8/layout/process1"/>
    <dgm:cxn modelId="{8CC748C5-82DC-4154-B322-CF3F348D577A}" type="presParOf" srcId="{489B3DD1-4604-4435-A115-9904BD3F3CC2}" destId="{09B64E5F-BCA6-4C3F-870F-F03D91480476}" srcOrd="4" destOrd="0" presId="urn:microsoft.com/office/officeart/2005/8/layout/process1"/>
  </dgm:cxnLst>
  <dgm:bg/>
  <dgm:whole>
    <a:ln w="28575">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43C19-BC61-4EC8-BD4E-67AF502F75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55F156E-2433-44AD-9102-45B1BC6CE64D}">
      <dgm:prSet/>
      <dgm:spPr/>
      <dgm:t>
        <a:bodyPr/>
        <a:lstStyle/>
        <a:p>
          <a:r>
            <a:rPr lang="fr-FR" dirty="0" err="1">
              <a:latin typeface="Calibri" panose="020F0502020204030204" pitchFamily="34" charset="0"/>
              <a:cs typeface="Calibri" panose="020F0502020204030204" pitchFamily="34" charset="0"/>
            </a:rPr>
            <a:t>Low</a:t>
          </a:r>
          <a:r>
            <a:rPr lang="fr-FR" dirty="0">
              <a:latin typeface="Calibri" panose="020F0502020204030204" pitchFamily="34" charset="0"/>
              <a:cs typeface="Calibri" panose="020F0502020204030204" pitchFamily="34" charset="0"/>
            </a:rPr>
            <a:t> noise level</a:t>
          </a:r>
        </a:p>
      </dgm:t>
    </dgm:pt>
    <dgm:pt modelId="{968159E5-97EC-44B6-A52C-285D86F60297}" type="parTrans" cxnId="{0A8E51D5-980A-4CAD-9BD4-9E53E151570A}">
      <dgm:prSet/>
      <dgm:spPr/>
      <dgm:t>
        <a:bodyPr/>
        <a:lstStyle/>
        <a:p>
          <a:endParaRPr lang="fr-FR">
            <a:latin typeface="Calibri" panose="020F0502020204030204" pitchFamily="34" charset="0"/>
            <a:cs typeface="Calibri" panose="020F0502020204030204" pitchFamily="34" charset="0"/>
          </a:endParaRPr>
        </a:p>
      </dgm:t>
    </dgm:pt>
    <dgm:pt modelId="{7E0E50ED-A29F-4E75-A379-6BCC51C71256}" type="sibTrans" cxnId="{0A8E51D5-980A-4CAD-9BD4-9E53E151570A}">
      <dgm:prSet/>
      <dgm:spPr/>
      <dgm:t>
        <a:bodyPr/>
        <a:lstStyle/>
        <a:p>
          <a:endParaRPr lang="fr-FR">
            <a:latin typeface="Calibri" panose="020F0502020204030204" pitchFamily="34" charset="0"/>
            <a:cs typeface="Calibri" panose="020F0502020204030204" pitchFamily="34" charset="0"/>
          </a:endParaRPr>
        </a:p>
      </dgm:t>
    </dgm:pt>
    <dgm:pt modelId="{3DE3A584-CB22-465E-B105-8AA8B07B365A}">
      <dgm:prSet/>
      <dgm:spPr/>
      <dgm:t>
        <a:bodyPr/>
        <a:lstStyle/>
        <a:p>
          <a:r>
            <a:rPr lang="en-US" b="0" dirty="0" smtClean="0">
              <a:solidFill>
                <a:schemeClr val="tx1"/>
              </a:solidFill>
              <a:latin typeface="Calibri" panose="020F0502020204030204" pitchFamily="34" charset="0"/>
              <a:cs typeface="Calibri" panose="020F0502020204030204" pitchFamily="34" charset="0"/>
            </a:rPr>
            <a:t>2 CeBr</a:t>
          </a:r>
          <a:r>
            <a:rPr lang="en-US" b="0" baseline="-25000" dirty="0" smtClean="0">
              <a:solidFill>
                <a:schemeClr val="tx1"/>
              </a:solidFill>
              <a:latin typeface="Calibri" panose="020F0502020204030204" pitchFamily="34" charset="0"/>
              <a:cs typeface="Calibri" panose="020F0502020204030204" pitchFamily="34" charset="0"/>
            </a:rPr>
            <a:t>3 </a:t>
          </a:r>
          <a:r>
            <a:rPr lang="en-US" b="0" baseline="0" dirty="0" smtClean="0">
              <a:solidFill>
                <a:schemeClr val="tx1"/>
              </a:solidFill>
              <a:latin typeface="Calibri" panose="020F0502020204030204" pitchFamily="34" charset="0"/>
              <a:cs typeface="Calibri" panose="020F0502020204030204" pitchFamily="34" charset="0"/>
            </a:rPr>
            <a:t>crystals 27mm distant</a:t>
          </a:r>
          <a:endParaRPr lang="fr-FR" b="0" baseline="0" dirty="0">
            <a:solidFill>
              <a:schemeClr val="tx1"/>
            </a:solidFill>
            <a:latin typeface="Calibri" panose="020F0502020204030204" pitchFamily="34" charset="0"/>
            <a:cs typeface="Calibri" panose="020F0502020204030204" pitchFamily="34" charset="0"/>
          </a:endParaRPr>
        </a:p>
      </dgm:t>
    </dgm:pt>
    <dgm:pt modelId="{BA1B6C69-0F53-496D-9453-A0196CB48215}" type="parTrans" cxnId="{1BB3AA5D-D42F-41BE-B569-BC898135E602}">
      <dgm:prSet/>
      <dgm:spPr/>
      <dgm:t>
        <a:bodyPr/>
        <a:lstStyle/>
        <a:p>
          <a:endParaRPr lang="fr-FR">
            <a:latin typeface="Calibri" panose="020F0502020204030204" pitchFamily="34" charset="0"/>
            <a:cs typeface="Calibri" panose="020F0502020204030204" pitchFamily="34" charset="0"/>
          </a:endParaRPr>
        </a:p>
      </dgm:t>
    </dgm:pt>
    <dgm:pt modelId="{0CC4962B-C1BB-42AC-B30A-3F5D74781EB8}" type="sibTrans" cxnId="{1BB3AA5D-D42F-41BE-B569-BC898135E602}">
      <dgm:prSet/>
      <dgm:spPr/>
      <dgm:t>
        <a:bodyPr/>
        <a:lstStyle/>
        <a:p>
          <a:endParaRPr lang="fr-FR">
            <a:latin typeface="Calibri" panose="020F0502020204030204" pitchFamily="34" charset="0"/>
            <a:cs typeface="Calibri" panose="020F0502020204030204" pitchFamily="34" charset="0"/>
          </a:endParaRPr>
        </a:p>
      </dgm:t>
    </dgm:pt>
    <dgm:pt modelId="{DBE45BFF-207F-4865-8807-A0DF8BE45B0D}">
      <dgm:prSet/>
      <dgm:spPr/>
      <dgm:t>
        <a:bodyPr/>
        <a:lstStyle/>
        <a:p>
          <a:r>
            <a:rPr lang="fr-FR" dirty="0">
              <a:latin typeface="Calibri" panose="020F0502020204030204" pitchFamily="34" charset="0"/>
              <a:cs typeface="Calibri" panose="020F0502020204030204" pitchFamily="34" charset="0"/>
            </a:rPr>
            <a:t>High </a:t>
          </a:r>
          <a:r>
            <a:rPr lang="fr-FR" dirty="0" err="1">
              <a:latin typeface="Calibri" panose="020F0502020204030204" pitchFamily="34" charset="0"/>
              <a:cs typeface="Calibri" panose="020F0502020204030204" pitchFamily="34" charset="0"/>
            </a:rPr>
            <a:t>sensitivity</a:t>
          </a:r>
          <a:endParaRPr lang="fr-FR" dirty="0">
            <a:latin typeface="Calibri" panose="020F0502020204030204" pitchFamily="34" charset="0"/>
            <a:cs typeface="Calibri" panose="020F0502020204030204" pitchFamily="34" charset="0"/>
          </a:endParaRPr>
        </a:p>
      </dgm:t>
    </dgm:pt>
    <dgm:pt modelId="{8001664A-482D-4A5C-81FD-2D33172A6477}" type="parTrans" cxnId="{EDD7CE3D-EFBE-4D1E-8CDF-398FAF825571}">
      <dgm:prSet/>
      <dgm:spPr/>
      <dgm:t>
        <a:bodyPr/>
        <a:lstStyle/>
        <a:p>
          <a:endParaRPr lang="fr-FR">
            <a:latin typeface="Calibri" panose="020F0502020204030204" pitchFamily="34" charset="0"/>
            <a:cs typeface="Calibri" panose="020F0502020204030204" pitchFamily="34" charset="0"/>
          </a:endParaRPr>
        </a:p>
      </dgm:t>
    </dgm:pt>
    <dgm:pt modelId="{74F6A0FF-E297-4C59-92E3-FF4E22784D48}" type="sibTrans" cxnId="{EDD7CE3D-EFBE-4D1E-8CDF-398FAF825571}">
      <dgm:prSet/>
      <dgm:spPr/>
      <dgm:t>
        <a:bodyPr/>
        <a:lstStyle/>
        <a:p>
          <a:endParaRPr lang="fr-FR">
            <a:latin typeface="Calibri" panose="020F0502020204030204" pitchFamily="34" charset="0"/>
            <a:cs typeface="Calibri" panose="020F0502020204030204" pitchFamily="34" charset="0"/>
          </a:endParaRPr>
        </a:p>
      </dgm:t>
    </dgm:pt>
    <dgm:pt modelId="{B18C9C77-3D40-4835-94B4-3B1A3670FFCB}">
      <dgm:prSet/>
      <dgm:spPr/>
      <dgm:t>
        <a:bodyPr/>
        <a:lstStyle/>
        <a:p>
          <a:r>
            <a:rPr lang="fr-FR" dirty="0" smtClean="0">
              <a:latin typeface="Calibri" panose="020F0502020204030204" pitchFamily="34" charset="0"/>
              <a:cs typeface="Calibri" panose="020F0502020204030204" pitchFamily="34" charset="0"/>
            </a:rPr>
            <a:t>17 </a:t>
          </a:r>
          <a:r>
            <a:rPr lang="fr-FR" dirty="0">
              <a:latin typeface="Calibri" panose="020F0502020204030204" pitchFamily="34" charset="0"/>
              <a:cs typeface="Calibri" panose="020F0502020204030204" pitchFamily="34" charset="0"/>
            </a:rPr>
            <a:t>cm</a:t>
          </a:r>
          <a:r>
            <a:rPr lang="fr-FR" baseline="30000" dirty="0">
              <a:latin typeface="Calibri" panose="020F0502020204030204" pitchFamily="34" charset="0"/>
              <a:cs typeface="Calibri" panose="020F0502020204030204" pitchFamily="34" charset="0"/>
            </a:rPr>
            <a:t>3</a:t>
          </a:r>
          <a:r>
            <a:rPr lang="fr-FR" dirty="0">
              <a:latin typeface="Calibri" panose="020F0502020204030204" pitchFamily="34" charset="0"/>
              <a:cs typeface="Calibri" panose="020F0502020204030204" pitchFamily="34" charset="0"/>
            </a:rPr>
            <a:t> detector</a:t>
          </a:r>
        </a:p>
      </dgm:t>
    </dgm:pt>
    <dgm:pt modelId="{3DB7158B-8410-43FB-AB2C-F084B4EB10CF}" type="parTrans" cxnId="{7D10E229-58F3-412C-A758-DCAA7F9342AD}">
      <dgm:prSet/>
      <dgm:spPr/>
      <dgm:t>
        <a:bodyPr/>
        <a:lstStyle/>
        <a:p>
          <a:endParaRPr lang="fr-FR">
            <a:latin typeface="Calibri" panose="020F0502020204030204" pitchFamily="34" charset="0"/>
            <a:cs typeface="Calibri" panose="020F0502020204030204" pitchFamily="34" charset="0"/>
          </a:endParaRPr>
        </a:p>
      </dgm:t>
    </dgm:pt>
    <dgm:pt modelId="{6563BEA8-F81F-4C15-AAA2-7DD0825E60E2}" type="sibTrans" cxnId="{7D10E229-58F3-412C-A758-DCAA7F9342AD}">
      <dgm:prSet/>
      <dgm:spPr/>
      <dgm:t>
        <a:bodyPr/>
        <a:lstStyle/>
        <a:p>
          <a:endParaRPr lang="fr-FR">
            <a:latin typeface="Calibri" panose="020F0502020204030204" pitchFamily="34" charset="0"/>
            <a:cs typeface="Calibri" panose="020F0502020204030204" pitchFamily="34" charset="0"/>
          </a:endParaRPr>
        </a:p>
      </dgm:t>
    </dgm:pt>
    <dgm:pt modelId="{130A3C09-9FFF-45AF-8AE0-05E82F6FCC69}">
      <dgm:prSet/>
      <dgm:spPr/>
      <dgm:t>
        <a:bodyPr/>
        <a:lstStyle/>
        <a:p>
          <a:r>
            <a:rPr lang="fr-FR" dirty="0">
              <a:latin typeface="Calibri" panose="020F0502020204030204" pitchFamily="34" charset="0"/>
              <a:cs typeface="Calibri" panose="020F0502020204030204" pitchFamily="34" charset="0"/>
            </a:rPr>
            <a:t>High temporal </a:t>
          </a:r>
          <a:r>
            <a:rPr lang="fr-FR" dirty="0" err="1" smtClean="0">
              <a:latin typeface="Calibri" panose="020F0502020204030204" pitchFamily="34" charset="0"/>
              <a:cs typeface="Calibri" panose="020F0502020204030204" pitchFamily="34" charset="0"/>
            </a:rPr>
            <a:t>resolution</a:t>
          </a:r>
          <a:endParaRPr lang="fr-FR" dirty="0" smtClean="0">
            <a:latin typeface="Calibri" panose="020F0502020204030204" pitchFamily="34" charset="0"/>
            <a:cs typeface="Calibri" panose="020F0502020204030204" pitchFamily="34" charset="0"/>
          </a:endParaRPr>
        </a:p>
      </dgm:t>
    </dgm:pt>
    <dgm:pt modelId="{6BC3718B-5809-409B-80AE-DE39825CD690}" type="parTrans" cxnId="{2142A426-4204-4924-9A84-95CB48F92AA5}">
      <dgm:prSet/>
      <dgm:spPr/>
      <dgm:t>
        <a:bodyPr/>
        <a:lstStyle/>
        <a:p>
          <a:endParaRPr lang="fr-FR">
            <a:latin typeface="Calibri" panose="020F0502020204030204" pitchFamily="34" charset="0"/>
            <a:cs typeface="Calibri" panose="020F0502020204030204" pitchFamily="34" charset="0"/>
          </a:endParaRPr>
        </a:p>
      </dgm:t>
    </dgm:pt>
    <dgm:pt modelId="{02AB4761-C78E-42D9-983E-B2537FD06597}" type="sibTrans" cxnId="{2142A426-4204-4924-9A84-95CB48F92AA5}">
      <dgm:prSet/>
      <dgm:spPr/>
      <dgm:t>
        <a:bodyPr/>
        <a:lstStyle/>
        <a:p>
          <a:endParaRPr lang="fr-FR">
            <a:latin typeface="Calibri" panose="020F0502020204030204" pitchFamily="34" charset="0"/>
            <a:cs typeface="Calibri" panose="020F0502020204030204" pitchFamily="34" charset="0"/>
          </a:endParaRPr>
        </a:p>
      </dgm:t>
    </dgm:pt>
    <dgm:pt modelId="{772AFE13-8378-431C-AFA5-2D5460E3EAD7}">
      <dgm:prSet/>
      <dgm:spPr/>
      <dgm:t>
        <a:bodyPr/>
        <a:lstStyle/>
        <a:p>
          <a:r>
            <a:rPr lang="fr-FR" dirty="0" smtClean="0">
              <a:latin typeface="Calibri" panose="020F0502020204030204" pitchFamily="34" charset="0"/>
              <a:cs typeface="Calibri" panose="020F0502020204030204" pitchFamily="34" charset="0"/>
            </a:rPr>
            <a:t>High</a:t>
          </a:r>
          <a:r>
            <a:rPr lang="fr-FR" baseline="0" dirty="0" smtClean="0">
              <a:latin typeface="Calibri" panose="020F0502020204030204" pitchFamily="34" charset="0"/>
              <a:cs typeface="Calibri" panose="020F0502020204030204" pitchFamily="34" charset="0"/>
            </a:rPr>
            <a:t> X,Y,Z position </a:t>
          </a:r>
          <a:r>
            <a:rPr lang="fr-FR" baseline="0" dirty="0" err="1" smtClean="0">
              <a:latin typeface="Calibri" panose="020F0502020204030204" pitchFamily="34" charset="0"/>
              <a:cs typeface="Calibri" panose="020F0502020204030204" pitchFamily="34" charset="0"/>
            </a:rPr>
            <a:t>accuracy</a:t>
          </a:r>
          <a:endParaRPr lang="fr-FR" dirty="0">
            <a:latin typeface="Calibri" panose="020F0502020204030204" pitchFamily="34" charset="0"/>
            <a:cs typeface="Calibri" panose="020F0502020204030204" pitchFamily="34" charset="0"/>
          </a:endParaRPr>
        </a:p>
      </dgm:t>
    </dgm:pt>
    <dgm:pt modelId="{2A748FA2-DA5A-4688-B22A-A229B8508514}" type="parTrans" cxnId="{C2C82DD1-A858-4546-ACD2-9E1D58EF9E34}">
      <dgm:prSet/>
      <dgm:spPr/>
      <dgm:t>
        <a:bodyPr/>
        <a:lstStyle/>
        <a:p>
          <a:endParaRPr lang="fr-FR">
            <a:latin typeface="Calibri" panose="020F0502020204030204" pitchFamily="34" charset="0"/>
            <a:cs typeface="Calibri" panose="020F0502020204030204" pitchFamily="34" charset="0"/>
          </a:endParaRPr>
        </a:p>
      </dgm:t>
    </dgm:pt>
    <dgm:pt modelId="{869D7FFB-DAE5-4A31-8599-96AD7AE49778}" type="sibTrans" cxnId="{C2C82DD1-A858-4546-ACD2-9E1D58EF9E34}">
      <dgm:prSet/>
      <dgm:spPr/>
      <dgm:t>
        <a:bodyPr/>
        <a:lstStyle/>
        <a:p>
          <a:endParaRPr lang="fr-FR">
            <a:latin typeface="Calibri" panose="020F0502020204030204" pitchFamily="34" charset="0"/>
            <a:cs typeface="Calibri" panose="020F0502020204030204" pitchFamily="34" charset="0"/>
          </a:endParaRPr>
        </a:p>
      </dgm:t>
    </dgm:pt>
    <dgm:pt modelId="{7778999C-82E5-074A-8A9B-E68E15F708A6}">
      <dgm:prSet/>
      <dgm:spPr/>
      <dgm:t>
        <a:bodyPr/>
        <a:lstStyle/>
        <a:p>
          <a:r>
            <a:rPr lang="en-US" b="0" baseline="0" dirty="0" smtClean="0">
              <a:solidFill>
                <a:schemeClr val="tx1"/>
              </a:solidFill>
              <a:latin typeface="Calibri" panose="020F0502020204030204" pitchFamily="34" charset="0"/>
              <a:cs typeface="Calibri" panose="020F0502020204030204" pitchFamily="34" charset="0"/>
            </a:rPr>
            <a:t>32x32x12mm</a:t>
          </a:r>
          <a:endParaRPr lang="fr-FR" b="0" baseline="0" dirty="0">
            <a:solidFill>
              <a:schemeClr val="tx1"/>
            </a:solidFill>
            <a:latin typeface="Calibri" panose="020F0502020204030204" pitchFamily="34" charset="0"/>
            <a:cs typeface="Calibri" panose="020F0502020204030204" pitchFamily="34" charset="0"/>
          </a:endParaRPr>
        </a:p>
      </dgm:t>
    </dgm:pt>
    <dgm:pt modelId="{103B7F23-C500-AF48-972A-541F27ABC159}" type="parTrans" cxnId="{8D37AB3A-B272-224E-91E5-EE0D15ADAF07}">
      <dgm:prSet/>
      <dgm:spPr/>
      <dgm:t>
        <a:bodyPr/>
        <a:lstStyle/>
        <a:p>
          <a:endParaRPr lang="fr-FR"/>
        </a:p>
      </dgm:t>
    </dgm:pt>
    <dgm:pt modelId="{1D9CB96D-57D6-E547-A2ED-B60B1FC5593B}" type="sibTrans" cxnId="{8D37AB3A-B272-224E-91E5-EE0D15ADAF07}">
      <dgm:prSet/>
      <dgm:spPr/>
      <dgm:t>
        <a:bodyPr/>
        <a:lstStyle/>
        <a:p>
          <a:endParaRPr lang="fr-FR"/>
        </a:p>
      </dgm:t>
    </dgm:pt>
    <dgm:pt modelId="{C48B805A-851B-CF42-8DB9-1009A64C5A96}">
      <dgm:prSet/>
      <dgm:spPr/>
      <dgm:t>
        <a:bodyPr/>
        <a:lstStyle/>
        <a:p>
          <a:r>
            <a:rPr lang="en-US" b="0" baseline="0" dirty="0" smtClean="0">
              <a:solidFill>
                <a:schemeClr val="tx1"/>
              </a:solidFill>
              <a:latin typeface="Calibri" panose="020F0502020204030204" pitchFamily="34" charset="0"/>
              <a:cs typeface="Calibri" panose="020F0502020204030204" pitchFamily="34" charset="0"/>
            </a:rPr>
            <a:t>32x32x5mm</a:t>
          </a:r>
          <a:endParaRPr lang="fr-FR" b="0" baseline="0" dirty="0">
            <a:solidFill>
              <a:schemeClr val="tx1"/>
            </a:solidFill>
            <a:latin typeface="Calibri" panose="020F0502020204030204" pitchFamily="34" charset="0"/>
            <a:cs typeface="Calibri" panose="020F0502020204030204" pitchFamily="34" charset="0"/>
          </a:endParaRPr>
        </a:p>
      </dgm:t>
    </dgm:pt>
    <dgm:pt modelId="{6AE6F24E-EE32-A940-9BB2-7EF153C8CB3D}" type="parTrans" cxnId="{1E606B81-57B7-3A42-A9B1-0E011E7F5E42}">
      <dgm:prSet/>
      <dgm:spPr/>
      <dgm:t>
        <a:bodyPr/>
        <a:lstStyle/>
        <a:p>
          <a:endParaRPr lang="fr-FR"/>
        </a:p>
      </dgm:t>
    </dgm:pt>
    <dgm:pt modelId="{5234C895-3A3E-E840-AA5B-E4BB5086CA07}" type="sibTrans" cxnId="{1E606B81-57B7-3A42-A9B1-0E011E7F5E42}">
      <dgm:prSet/>
      <dgm:spPr/>
      <dgm:t>
        <a:bodyPr/>
        <a:lstStyle/>
        <a:p>
          <a:endParaRPr lang="fr-FR"/>
        </a:p>
      </dgm:t>
    </dgm:pt>
    <dgm:pt modelId="{A6CED0F0-6FB2-4AF4-AE0C-F768BBB5F775}" type="pres">
      <dgm:prSet presAssocID="{4AA43C19-BC61-4EC8-BD4E-67AF502F7517}" presName="linear" presStyleCnt="0">
        <dgm:presLayoutVars>
          <dgm:animLvl val="lvl"/>
          <dgm:resizeHandles val="exact"/>
        </dgm:presLayoutVars>
      </dgm:prSet>
      <dgm:spPr/>
      <dgm:t>
        <a:bodyPr/>
        <a:lstStyle/>
        <a:p>
          <a:endParaRPr lang="fr-FR"/>
        </a:p>
      </dgm:t>
    </dgm:pt>
    <dgm:pt modelId="{6679B561-2A71-4F1F-93E7-C9EFF1A0DBFF}" type="pres">
      <dgm:prSet presAssocID="{455F156E-2433-44AD-9102-45B1BC6CE64D}" presName="parentText" presStyleLbl="node1" presStyleIdx="0" presStyleCnt="4">
        <dgm:presLayoutVars>
          <dgm:chMax val="0"/>
          <dgm:bulletEnabled val="1"/>
        </dgm:presLayoutVars>
      </dgm:prSet>
      <dgm:spPr/>
      <dgm:t>
        <a:bodyPr/>
        <a:lstStyle/>
        <a:p>
          <a:endParaRPr lang="fr-FR"/>
        </a:p>
      </dgm:t>
    </dgm:pt>
    <dgm:pt modelId="{C44DAA60-1016-4020-A4F3-79A1CA54CAE3}" type="pres">
      <dgm:prSet presAssocID="{455F156E-2433-44AD-9102-45B1BC6CE64D}" presName="childText" presStyleLbl="revTx" presStyleIdx="0" presStyleCnt="2">
        <dgm:presLayoutVars>
          <dgm:bulletEnabled val="1"/>
        </dgm:presLayoutVars>
      </dgm:prSet>
      <dgm:spPr/>
      <dgm:t>
        <a:bodyPr/>
        <a:lstStyle/>
        <a:p>
          <a:endParaRPr lang="fr-FR"/>
        </a:p>
      </dgm:t>
    </dgm:pt>
    <dgm:pt modelId="{7DE6299F-9988-4C67-AEA9-B0708D564AC1}" type="pres">
      <dgm:prSet presAssocID="{DBE45BFF-207F-4865-8807-A0DF8BE45B0D}" presName="parentText" presStyleLbl="node1" presStyleIdx="1" presStyleCnt="4">
        <dgm:presLayoutVars>
          <dgm:chMax val="0"/>
          <dgm:bulletEnabled val="1"/>
        </dgm:presLayoutVars>
      </dgm:prSet>
      <dgm:spPr/>
      <dgm:t>
        <a:bodyPr/>
        <a:lstStyle/>
        <a:p>
          <a:endParaRPr lang="fr-FR"/>
        </a:p>
      </dgm:t>
    </dgm:pt>
    <dgm:pt modelId="{93EEA6A8-542B-426A-9FA6-B132E8BC7EB3}" type="pres">
      <dgm:prSet presAssocID="{DBE45BFF-207F-4865-8807-A0DF8BE45B0D}" presName="childText" presStyleLbl="revTx" presStyleIdx="1" presStyleCnt="2">
        <dgm:presLayoutVars>
          <dgm:bulletEnabled val="1"/>
        </dgm:presLayoutVars>
      </dgm:prSet>
      <dgm:spPr/>
      <dgm:t>
        <a:bodyPr/>
        <a:lstStyle/>
        <a:p>
          <a:endParaRPr lang="fr-FR"/>
        </a:p>
      </dgm:t>
    </dgm:pt>
    <dgm:pt modelId="{DD14A566-E7AB-41B2-BFB3-1092DE736EFD}" type="pres">
      <dgm:prSet presAssocID="{130A3C09-9FFF-45AF-8AE0-05E82F6FCC69}" presName="parentText" presStyleLbl="node1" presStyleIdx="2" presStyleCnt="4">
        <dgm:presLayoutVars>
          <dgm:chMax val="0"/>
          <dgm:bulletEnabled val="1"/>
        </dgm:presLayoutVars>
      </dgm:prSet>
      <dgm:spPr/>
      <dgm:t>
        <a:bodyPr/>
        <a:lstStyle/>
        <a:p>
          <a:endParaRPr lang="fr-FR"/>
        </a:p>
      </dgm:t>
    </dgm:pt>
    <dgm:pt modelId="{AFF22F23-35DC-4F3F-9411-212F2B8A06CD}" type="pres">
      <dgm:prSet presAssocID="{02AB4761-C78E-42D9-983E-B2537FD06597}" presName="spacer" presStyleCnt="0"/>
      <dgm:spPr/>
    </dgm:pt>
    <dgm:pt modelId="{16070561-A3DF-4CAA-BA08-12ABCC9A31AF}" type="pres">
      <dgm:prSet presAssocID="{772AFE13-8378-431C-AFA5-2D5460E3EAD7}" presName="parentText" presStyleLbl="node1" presStyleIdx="3" presStyleCnt="4">
        <dgm:presLayoutVars>
          <dgm:chMax val="0"/>
          <dgm:bulletEnabled val="1"/>
        </dgm:presLayoutVars>
      </dgm:prSet>
      <dgm:spPr/>
      <dgm:t>
        <a:bodyPr/>
        <a:lstStyle/>
        <a:p>
          <a:endParaRPr lang="fr-FR"/>
        </a:p>
      </dgm:t>
    </dgm:pt>
  </dgm:ptLst>
  <dgm:cxnLst>
    <dgm:cxn modelId="{CD7FF5F7-C36D-7247-840B-6C5D42E59F2B}" type="presOf" srcId="{4AA43C19-BC61-4EC8-BD4E-67AF502F7517}" destId="{A6CED0F0-6FB2-4AF4-AE0C-F768BBB5F775}" srcOrd="0" destOrd="0" presId="urn:microsoft.com/office/officeart/2005/8/layout/vList2"/>
    <dgm:cxn modelId="{F6A5D974-168E-2A45-8FAF-FDB40F67B0E8}" type="presOf" srcId="{3DE3A584-CB22-465E-B105-8AA8B07B365A}" destId="{C44DAA60-1016-4020-A4F3-79A1CA54CAE3}" srcOrd="0" destOrd="0" presId="urn:microsoft.com/office/officeart/2005/8/layout/vList2"/>
    <dgm:cxn modelId="{2142A426-4204-4924-9A84-95CB48F92AA5}" srcId="{4AA43C19-BC61-4EC8-BD4E-67AF502F7517}" destId="{130A3C09-9FFF-45AF-8AE0-05E82F6FCC69}" srcOrd="2" destOrd="0" parTransId="{6BC3718B-5809-409B-80AE-DE39825CD690}" sibTransId="{02AB4761-C78E-42D9-983E-B2537FD06597}"/>
    <dgm:cxn modelId="{8D37AB3A-B272-224E-91E5-EE0D15ADAF07}" srcId="{3DE3A584-CB22-465E-B105-8AA8B07B365A}" destId="{7778999C-82E5-074A-8A9B-E68E15F708A6}" srcOrd="1" destOrd="0" parTransId="{103B7F23-C500-AF48-972A-541F27ABC159}" sibTransId="{1D9CB96D-57D6-E547-A2ED-B60B1FC5593B}"/>
    <dgm:cxn modelId="{C2C82DD1-A858-4546-ACD2-9E1D58EF9E34}" srcId="{4AA43C19-BC61-4EC8-BD4E-67AF502F7517}" destId="{772AFE13-8378-431C-AFA5-2D5460E3EAD7}" srcOrd="3" destOrd="0" parTransId="{2A748FA2-DA5A-4688-B22A-A229B8508514}" sibTransId="{869D7FFB-DAE5-4A31-8599-96AD7AE49778}"/>
    <dgm:cxn modelId="{1E606B81-57B7-3A42-A9B1-0E011E7F5E42}" srcId="{3DE3A584-CB22-465E-B105-8AA8B07B365A}" destId="{C48B805A-851B-CF42-8DB9-1009A64C5A96}" srcOrd="0" destOrd="0" parTransId="{6AE6F24E-EE32-A940-9BB2-7EF153C8CB3D}" sibTransId="{5234C895-3A3E-E840-AA5B-E4BB5086CA07}"/>
    <dgm:cxn modelId="{AE64C342-4793-144D-BF34-80BE8A6161CD}" type="presOf" srcId="{B18C9C77-3D40-4835-94B4-3B1A3670FFCB}" destId="{93EEA6A8-542B-426A-9FA6-B132E8BC7EB3}" srcOrd="0" destOrd="0" presId="urn:microsoft.com/office/officeart/2005/8/layout/vList2"/>
    <dgm:cxn modelId="{84A27918-9C74-4445-90BA-1DC97AB7127B}" type="presOf" srcId="{772AFE13-8378-431C-AFA5-2D5460E3EAD7}" destId="{16070561-A3DF-4CAA-BA08-12ABCC9A31AF}" srcOrd="0" destOrd="0" presId="urn:microsoft.com/office/officeart/2005/8/layout/vList2"/>
    <dgm:cxn modelId="{0A8E51D5-980A-4CAD-9BD4-9E53E151570A}" srcId="{4AA43C19-BC61-4EC8-BD4E-67AF502F7517}" destId="{455F156E-2433-44AD-9102-45B1BC6CE64D}" srcOrd="0" destOrd="0" parTransId="{968159E5-97EC-44B6-A52C-285D86F60297}" sibTransId="{7E0E50ED-A29F-4E75-A379-6BCC51C71256}"/>
    <dgm:cxn modelId="{6CF7F633-17BF-CD40-B142-4D91F9224E70}" type="presOf" srcId="{DBE45BFF-207F-4865-8807-A0DF8BE45B0D}" destId="{7DE6299F-9988-4C67-AEA9-B0708D564AC1}" srcOrd="0" destOrd="0" presId="urn:microsoft.com/office/officeart/2005/8/layout/vList2"/>
    <dgm:cxn modelId="{7D10E229-58F3-412C-A758-DCAA7F9342AD}" srcId="{DBE45BFF-207F-4865-8807-A0DF8BE45B0D}" destId="{B18C9C77-3D40-4835-94B4-3B1A3670FFCB}" srcOrd="0" destOrd="0" parTransId="{3DB7158B-8410-43FB-AB2C-F084B4EB10CF}" sibTransId="{6563BEA8-F81F-4C15-AAA2-7DD0825E60E2}"/>
    <dgm:cxn modelId="{EDD7CE3D-EFBE-4D1E-8CDF-398FAF825571}" srcId="{4AA43C19-BC61-4EC8-BD4E-67AF502F7517}" destId="{DBE45BFF-207F-4865-8807-A0DF8BE45B0D}" srcOrd="1" destOrd="0" parTransId="{8001664A-482D-4A5C-81FD-2D33172A6477}" sibTransId="{74F6A0FF-E297-4C59-92E3-FF4E22784D48}"/>
    <dgm:cxn modelId="{9B46ED5A-074B-2B46-80D3-10EDDA9EAB43}" type="presOf" srcId="{7778999C-82E5-074A-8A9B-E68E15F708A6}" destId="{C44DAA60-1016-4020-A4F3-79A1CA54CAE3}" srcOrd="0" destOrd="2" presId="urn:microsoft.com/office/officeart/2005/8/layout/vList2"/>
    <dgm:cxn modelId="{1BB3AA5D-D42F-41BE-B569-BC898135E602}" srcId="{455F156E-2433-44AD-9102-45B1BC6CE64D}" destId="{3DE3A584-CB22-465E-B105-8AA8B07B365A}" srcOrd="0" destOrd="0" parTransId="{BA1B6C69-0F53-496D-9453-A0196CB48215}" sibTransId="{0CC4962B-C1BB-42AC-B30A-3F5D74781EB8}"/>
    <dgm:cxn modelId="{FFB08C95-5D5E-C64F-92CF-DBA5F07D3C6D}" type="presOf" srcId="{130A3C09-9FFF-45AF-8AE0-05E82F6FCC69}" destId="{DD14A566-E7AB-41B2-BFB3-1092DE736EFD}" srcOrd="0" destOrd="0" presId="urn:microsoft.com/office/officeart/2005/8/layout/vList2"/>
    <dgm:cxn modelId="{7A712981-5404-264C-9C43-87C5C9F3081A}" type="presOf" srcId="{C48B805A-851B-CF42-8DB9-1009A64C5A96}" destId="{C44DAA60-1016-4020-A4F3-79A1CA54CAE3}" srcOrd="0" destOrd="1" presId="urn:microsoft.com/office/officeart/2005/8/layout/vList2"/>
    <dgm:cxn modelId="{5CA24432-B072-0545-A82F-85F431D66903}" type="presOf" srcId="{455F156E-2433-44AD-9102-45B1BC6CE64D}" destId="{6679B561-2A71-4F1F-93E7-C9EFF1A0DBFF}" srcOrd="0" destOrd="0" presId="urn:microsoft.com/office/officeart/2005/8/layout/vList2"/>
    <dgm:cxn modelId="{D2FAE101-F77A-1941-BAC0-56AB7A72DAA5}" type="presParOf" srcId="{A6CED0F0-6FB2-4AF4-AE0C-F768BBB5F775}" destId="{6679B561-2A71-4F1F-93E7-C9EFF1A0DBFF}" srcOrd="0" destOrd="0" presId="urn:microsoft.com/office/officeart/2005/8/layout/vList2"/>
    <dgm:cxn modelId="{09089178-C844-1F4B-AA42-B51967657E40}" type="presParOf" srcId="{A6CED0F0-6FB2-4AF4-AE0C-F768BBB5F775}" destId="{C44DAA60-1016-4020-A4F3-79A1CA54CAE3}" srcOrd="1" destOrd="0" presId="urn:microsoft.com/office/officeart/2005/8/layout/vList2"/>
    <dgm:cxn modelId="{A50F86EC-A7AE-854B-9885-DD1FE12904E5}" type="presParOf" srcId="{A6CED0F0-6FB2-4AF4-AE0C-F768BBB5F775}" destId="{7DE6299F-9988-4C67-AEA9-B0708D564AC1}" srcOrd="2" destOrd="0" presId="urn:microsoft.com/office/officeart/2005/8/layout/vList2"/>
    <dgm:cxn modelId="{3F1EDBEC-9CED-A649-BF72-9F8176CA9F93}" type="presParOf" srcId="{A6CED0F0-6FB2-4AF4-AE0C-F768BBB5F775}" destId="{93EEA6A8-542B-426A-9FA6-B132E8BC7EB3}" srcOrd="3" destOrd="0" presId="urn:microsoft.com/office/officeart/2005/8/layout/vList2"/>
    <dgm:cxn modelId="{2C66BCBF-CA16-5E42-BC47-1AA6CC1594F2}" type="presParOf" srcId="{A6CED0F0-6FB2-4AF4-AE0C-F768BBB5F775}" destId="{DD14A566-E7AB-41B2-BFB3-1092DE736EFD}" srcOrd="4" destOrd="0" presId="urn:microsoft.com/office/officeart/2005/8/layout/vList2"/>
    <dgm:cxn modelId="{52B6F5CF-4CC7-4841-BC55-AF7327533B3F}" type="presParOf" srcId="{A6CED0F0-6FB2-4AF4-AE0C-F768BBB5F775}" destId="{AFF22F23-35DC-4F3F-9411-212F2B8A06CD}" srcOrd="5" destOrd="0" presId="urn:microsoft.com/office/officeart/2005/8/layout/vList2"/>
    <dgm:cxn modelId="{71982B68-ED34-9342-86D1-D5E5126588E9}" type="presParOf" srcId="{A6CED0F0-6FB2-4AF4-AE0C-F768BBB5F775}" destId="{16070561-A3DF-4CAA-BA08-12ABCC9A31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B3C00-B9BD-4D3B-97F8-58500777189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514D3E1-7C1F-4705-B050-91901DA27D37}">
      <dgm:prSet custT="1"/>
      <dgm:spPr/>
      <dgm:t>
        <a:bodyPr/>
        <a:lstStyle/>
        <a:p>
          <a:r>
            <a:rPr lang="fr-FR" sz="2000" dirty="0">
              <a:latin typeface="Calibri" panose="020F0502020204030204" pitchFamily="34" charset="0"/>
              <a:cs typeface="Calibri" panose="020F0502020204030204" pitchFamily="34" charset="0"/>
            </a:rPr>
            <a:t>Dimension </a:t>
          </a:r>
          <a:r>
            <a:rPr lang="fr-FR" sz="2000" dirty="0" err="1">
              <a:latin typeface="Calibri" panose="020F0502020204030204" pitchFamily="34" charset="0"/>
              <a:cs typeface="Calibri" panose="020F0502020204030204" pitchFamily="34" charset="0"/>
            </a:rPr>
            <a:t>WxDx</a:t>
          </a:r>
          <a:r>
            <a:rPr lang="fr-FR" sz="2000" dirty="0">
              <a:latin typeface="Calibri" panose="020F0502020204030204" pitchFamily="34" charset="0"/>
              <a:cs typeface="Calibri" panose="020F0502020204030204" pitchFamily="34" charset="0"/>
            </a:rPr>
            <a:t>	</a:t>
          </a:r>
        </a:p>
      </dgm:t>
    </dgm:pt>
    <dgm:pt modelId="{92522A2D-3AA2-4D0E-8776-610CB639C60D}" type="parTrans" cxnId="{59BFEC2A-F273-4CCC-9A7C-D9120A6A7E27}">
      <dgm:prSet/>
      <dgm:spPr/>
      <dgm:t>
        <a:bodyPr/>
        <a:lstStyle/>
        <a:p>
          <a:endParaRPr lang="fr-FR">
            <a:latin typeface="Calibri" panose="020F0502020204030204" pitchFamily="34" charset="0"/>
            <a:cs typeface="Calibri" panose="020F0502020204030204" pitchFamily="34" charset="0"/>
          </a:endParaRPr>
        </a:p>
      </dgm:t>
    </dgm:pt>
    <dgm:pt modelId="{90A75200-4631-44C9-9E43-86EA4503C3BB}" type="sibTrans" cxnId="{59BFEC2A-F273-4CCC-9A7C-D9120A6A7E27}">
      <dgm:prSet/>
      <dgm:spPr/>
      <dgm:t>
        <a:bodyPr/>
        <a:lstStyle/>
        <a:p>
          <a:endParaRPr lang="fr-FR">
            <a:latin typeface="Calibri" panose="020F0502020204030204" pitchFamily="34" charset="0"/>
            <a:cs typeface="Calibri" panose="020F0502020204030204" pitchFamily="34" charset="0"/>
          </a:endParaRPr>
        </a:p>
      </dgm:t>
    </dgm:pt>
    <dgm:pt modelId="{73EB2DFC-7030-4A96-88B3-C1040A3000C7}">
      <dgm:prSet/>
      <dgm:spPr>
        <a:solidFill>
          <a:srgbClr val="E2FAD2">
            <a:alpha val="89804"/>
          </a:srgbClr>
        </a:solidFill>
        <a:ln>
          <a:noFill/>
        </a:ln>
      </dgm:spPr>
      <dgm:t>
        <a:bodyPr/>
        <a:lstStyle/>
        <a:p>
          <a:pPr algn="ctr">
            <a:buNone/>
          </a:pPr>
          <a:r>
            <a:rPr lang="fr-FR">
              <a:solidFill>
                <a:srgbClr val="2F660A"/>
              </a:solidFill>
              <a:latin typeface="Calibri" panose="020F0502020204030204" pitchFamily="34" charset="0"/>
              <a:cs typeface="Calibri" panose="020F0502020204030204" pitchFamily="34" charset="0"/>
            </a:rPr>
            <a:t>230x290x160 mm</a:t>
          </a:r>
          <a:endParaRPr lang="fr-FR" dirty="0">
            <a:solidFill>
              <a:srgbClr val="2F660A"/>
            </a:solidFill>
            <a:latin typeface="Calibri" panose="020F0502020204030204" pitchFamily="34" charset="0"/>
            <a:cs typeface="Calibri" panose="020F0502020204030204" pitchFamily="34" charset="0"/>
          </a:endParaRPr>
        </a:p>
      </dgm:t>
    </dgm:pt>
    <dgm:pt modelId="{7D262BFD-F03D-48DB-AD1C-DE110E632A13}" type="parTrans" cxnId="{92B7C39F-9989-4D0D-9A29-8925BF654B19}">
      <dgm:prSet/>
      <dgm:spPr/>
      <dgm:t>
        <a:bodyPr/>
        <a:lstStyle/>
        <a:p>
          <a:endParaRPr lang="fr-FR">
            <a:latin typeface="Calibri" panose="020F0502020204030204" pitchFamily="34" charset="0"/>
            <a:cs typeface="Calibri" panose="020F0502020204030204" pitchFamily="34" charset="0"/>
          </a:endParaRPr>
        </a:p>
      </dgm:t>
    </dgm:pt>
    <dgm:pt modelId="{56546543-BD74-4116-B214-3EA4B0F537B5}" type="sibTrans" cxnId="{92B7C39F-9989-4D0D-9A29-8925BF654B19}">
      <dgm:prSet/>
      <dgm:spPr/>
      <dgm:t>
        <a:bodyPr/>
        <a:lstStyle/>
        <a:p>
          <a:endParaRPr lang="fr-FR">
            <a:latin typeface="Calibri" panose="020F0502020204030204" pitchFamily="34" charset="0"/>
            <a:cs typeface="Calibri" panose="020F0502020204030204" pitchFamily="34" charset="0"/>
          </a:endParaRPr>
        </a:p>
      </dgm:t>
    </dgm:pt>
    <dgm:pt modelId="{91F15A3C-03D0-49F6-8AC9-6519DBFDC531}">
      <dgm:prSet custT="1"/>
      <dgm:spPr/>
      <dgm:t>
        <a:bodyPr/>
        <a:lstStyle/>
        <a:p>
          <a:r>
            <a:rPr lang="fr-FR" sz="2000" dirty="0" err="1">
              <a:latin typeface="Calibri" panose="020F0502020204030204" pitchFamily="34" charset="0"/>
              <a:cs typeface="Calibri" panose="020F0502020204030204" pitchFamily="34" charset="0"/>
            </a:rPr>
            <a:t>Weight</a:t>
          </a:r>
          <a:endParaRPr lang="fr-FR" sz="2000" dirty="0">
            <a:latin typeface="Calibri" panose="020F0502020204030204" pitchFamily="34" charset="0"/>
            <a:cs typeface="Calibri" panose="020F0502020204030204" pitchFamily="34" charset="0"/>
          </a:endParaRPr>
        </a:p>
      </dgm:t>
    </dgm:pt>
    <dgm:pt modelId="{EC836F17-B02E-46BB-BD05-8AF55E1DFE97}" type="parTrans" cxnId="{1ACC75D6-F9F5-48C5-8678-2DE5FD9185B0}">
      <dgm:prSet/>
      <dgm:spPr/>
      <dgm:t>
        <a:bodyPr/>
        <a:lstStyle/>
        <a:p>
          <a:endParaRPr lang="fr-FR">
            <a:latin typeface="Calibri" panose="020F0502020204030204" pitchFamily="34" charset="0"/>
            <a:cs typeface="Calibri" panose="020F0502020204030204" pitchFamily="34" charset="0"/>
          </a:endParaRPr>
        </a:p>
      </dgm:t>
    </dgm:pt>
    <dgm:pt modelId="{B2292919-29DE-4072-BE6E-A9DF06FE761C}" type="sibTrans" cxnId="{1ACC75D6-F9F5-48C5-8678-2DE5FD9185B0}">
      <dgm:prSet/>
      <dgm:spPr/>
      <dgm:t>
        <a:bodyPr/>
        <a:lstStyle/>
        <a:p>
          <a:endParaRPr lang="fr-FR">
            <a:latin typeface="Calibri" panose="020F0502020204030204" pitchFamily="34" charset="0"/>
            <a:cs typeface="Calibri" panose="020F0502020204030204" pitchFamily="34" charset="0"/>
          </a:endParaRPr>
        </a:p>
      </dgm:t>
    </dgm:pt>
    <dgm:pt modelId="{59E466AC-D017-4B43-866C-05B6AD443C60}">
      <dgm:prSet/>
      <dgm:spPr>
        <a:solidFill>
          <a:srgbClr val="E2FAD2">
            <a:alpha val="89804"/>
          </a:srgbClr>
        </a:solidFill>
        <a:ln>
          <a:noFill/>
        </a:ln>
      </dgm:spPr>
      <dgm:t>
        <a:bodyPr/>
        <a:lstStyle/>
        <a:p>
          <a:pPr algn="ctr">
            <a:buFontTx/>
            <a:buNone/>
          </a:pPr>
          <a:r>
            <a:rPr lang="fr-FR">
              <a:solidFill>
                <a:srgbClr val="2F660A"/>
              </a:solidFill>
              <a:latin typeface="Calibri" panose="020F0502020204030204" pitchFamily="34" charset="0"/>
              <a:cs typeface="Calibri" panose="020F0502020204030204" pitchFamily="34" charset="0"/>
            </a:rPr>
            <a:t>3,9 kg</a:t>
          </a:r>
          <a:endParaRPr lang="fr-FR" dirty="0">
            <a:solidFill>
              <a:srgbClr val="2F660A"/>
            </a:solidFill>
            <a:latin typeface="Calibri" panose="020F0502020204030204" pitchFamily="34" charset="0"/>
            <a:cs typeface="Calibri" panose="020F0502020204030204" pitchFamily="34" charset="0"/>
          </a:endParaRPr>
        </a:p>
      </dgm:t>
    </dgm:pt>
    <dgm:pt modelId="{F60A5125-E3DB-452B-BE58-31CEFF10FA89}" type="parTrans" cxnId="{E61AE6AB-2B38-4D35-AAD3-7775D55C0110}">
      <dgm:prSet/>
      <dgm:spPr/>
      <dgm:t>
        <a:bodyPr/>
        <a:lstStyle/>
        <a:p>
          <a:endParaRPr lang="fr-FR">
            <a:latin typeface="Calibri" panose="020F0502020204030204" pitchFamily="34" charset="0"/>
            <a:cs typeface="Calibri" panose="020F0502020204030204" pitchFamily="34" charset="0"/>
          </a:endParaRPr>
        </a:p>
      </dgm:t>
    </dgm:pt>
    <dgm:pt modelId="{AFFC72C8-752B-46C8-AE83-3F223367490B}" type="sibTrans" cxnId="{E61AE6AB-2B38-4D35-AAD3-7775D55C0110}">
      <dgm:prSet/>
      <dgm:spPr/>
      <dgm:t>
        <a:bodyPr/>
        <a:lstStyle/>
        <a:p>
          <a:endParaRPr lang="fr-FR">
            <a:latin typeface="Calibri" panose="020F0502020204030204" pitchFamily="34" charset="0"/>
            <a:cs typeface="Calibri" panose="020F0502020204030204" pitchFamily="34" charset="0"/>
          </a:endParaRPr>
        </a:p>
      </dgm:t>
    </dgm:pt>
    <dgm:pt modelId="{E6F49B58-AC2C-49F7-AD33-EFA92A56FB6B}">
      <dgm:prSet custT="1"/>
      <dgm:spPr/>
      <dgm:t>
        <a:bodyPr/>
        <a:lstStyle/>
        <a:p>
          <a:r>
            <a:rPr lang="fr-FR" sz="2000" dirty="0">
              <a:latin typeface="Calibri" panose="020F0502020204030204" pitchFamily="34" charset="0"/>
              <a:cs typeface="Calibri" panose="020F0502020204030204" pitchFamily="34" charset="0"/>
            </a:rPr>
            <a:t>Power source</a:t>
          </a:r>
        </a:p>
      </dgm:t>
    </dgm:pt>
    <dgm:pt modelId="{2F28D252-54B6-41A4-A4CD-91C9BAAF95C3}" type="parTrans" cxnId="{DE506DE9-6B34-4DC4-AD98-3E47177CB69D}">
      <dgm:prSet/>
      <dgm:spPr/>
      <dgm:t>
        <a:bodyPr/>
        <a:lstStyle/>
        <a:p>
          <a:endParaRPr lang="fr-FR">
            <a:latin typeface="Calibri" panose="020F0502020204030204" pitchFamily="34" charset="0"/>
            <a:cs typeface="Calibri" panose="020F0502020204030204" pitchFamily="34" charset="0"/>
          </a:endParaRPr>
        </a:p>
      </dgm:t>
    </dgm:pt>
    <dgm:pt modelId="{DBA3525A-EDD9-49E8-91AA-E3B3D30325AD}" type="sibTrans" cxnId="{DE506DE9-6B34-4DC4-AD98-3E47177CB69D}">
      <dgm:prSet/>
      <dgm:spPr/>
      <dgm:t>
        <a:bodyPr/>
        <a:lstStyle/>
        <a:p>
          <a:endParaRPr lang="fr-FR">
            <a:latin typeface="Calibri" panose="020F0502020204030204" pitchFamily="34" charset="0"/>
            <a:cs typeface="Calibri" panose="020F0502020204030204" pitchFamily="34" charset="0"/>
          </a:endParaRPr>
        </a:p>
      </dgm:t>
    </dgm:pt>
    <dgm:pt modelId="{7B4269ED-75B3-4F7D-A754-9798D3E13D84}">
      <dgm:prSet/>
      <dgm:spPr>
        <a:solidFill>
          <a:srgbClr val="E2FAD2">
            <a:alpha val="89804"/>
          </a:srgbClr>
        </a:solidFill>
        <a:ln>
          <a:noFill/>
        </a:ln>
      </dgm:spPr>
      <dgm:t>
        <a:bodyPr/>
        <a:lstStyle/>
        <a:p>
          <a:pPr algn="ctr">
            <a:buFontTx/>
            <a:buNone/>
          </a:pPr>
          <a:r>
            <a:rPr lang="fr-FR">
              <a:solidFill>
                <a:srgbClr val="2F660A"/>
              </a:solidFill>
              <a:latin typeface="Calibri" panose="020F0502020204030204" pitchFamily="34" charset="0"/>
              <a:cs typeface="Calibri" panose="020F0502020204030204" pitchFamily="34" charset="0"/>
            </a:rPr>
            <a:t>110-220V</a:t>
          </a:r>
        </a:p>
      </dgm:t>
    </dgm:pt>
    <dgm:pt modelId="{195A87D7-6EA4-4554-8D62-F9C12353350A}" type="parTrans" cxnId="{794F4D9F-C7B3-48F9-A7CA-70B3B3558D0B}">
      <dgm:prSet/>
      <dgm:spPr/>
      <dgm:t>
        <a:bodyPr/>
        <a:lstStyle/>
        <a:p>
          <a:endParaRPr lang="fr-FR">
            <a:latin typeface="Calibri" panose="020F0502020204030204" pitchFamily="34" charset="0"/>
            <a:cs typeface="Calibri" panose="020F0502020204030204" pitchFamily="34" charset="0"/>
          </a:endParaRPr>
        </a:p>
      </dgm:t>
    </dgm:pt>
    <dgm:pt modelId="{46F7DB88-77B6-4C44-BD27-E9591CA9CBE1}" type="sibTrans" cxnId="{794F4D9F-C7B3-48F9-A7CA-70B3B3558D0B}">
      <dgm:prSet/>
      <dgm:spPr/>
      <dgm:t>
        <a:bodyPr/>
        <a:lstStyle/>
        <a:p>
          <a:endParaRPr lang="fr-FR">
            <a:latin typeface="Calibri" panose="020F0502020204030204" pitchFamily="34" charset="0"/>
            <a:cs typeface="Calibri" panose="020F0502020204030204" pitchFamily="34" charset="0"/>
          </a:endParaRPr>
        </a:p>
      </dgm:t>
    </dgm:pt>
    <dgm:pt modelId="{B9C10C8D-CCD8-4376-952C-33CCC2A15AFE}">
      <dgm:prSet custT="1"/>
      <dgm:spPr/>
      <dgm:t>
        <a:bodyPr/>
        <a:lstStyle/>
        <a:p>
          <a:pPr algn="ctr"/>
          <a:r>
            <a:rPr lang="fr-FR" sz="2000" dirty="0">
              <a:latin typeface="Calibri" panose="020F0502020204030204" pitchFamily="34" charset="0"/>
              <a:cs typeface="Calibri" panose="020F0502020204030204" pitchFamily="34" charset="0"/>
            </a:rPr>
            <a:t>Operating </a:t>
          </a:r>
          <a:r>
            <a:rPr lang="fr-FR" sz="2000" dirty="0" err="1">
              <a:latin typeface="Calibri" panose="020F0502020204030204" pitchFamily="34" charset="0"/>
              <a:cs typeface="Calibri" panose="020F0502020204030204" pitchFamily="34" charset="0"/>
            </a:rPr>
            <a:t>temperature</a:t>
          </a:r>
          <a:endParaRPr lang="fr-FR" sz="2000" dirty="0">
            <a:latin typeface="Calibri" panose="020F0502020204030204" pitchFamily="34" charset="0"/>
            <a:cs typeface="Calibri" panose="020F0502020204030204" pitchFamily="34" charset="0"/>
          </a:endParaRPr>
        </a:p>
      </dgm:t>
    </dgm:pt>
    <dgm:pt modelId="{7E5B7FF8-9023-4B94-9833-6CA9267505A1}" type="parTrans" cxnId="{A9CE757F-E7F1-4F06-B86A-993A63652929}">
      <dgm:prSet/>
      <dgm:spPr/>
      <dgm:t>
        <a:bodyPr/>
        <a:lstStyle/>
        <a:p>
          <a:endParaRPr lang="fr-FR">
            <a:latin typeface="Calibri" panose="020F0502020204030204" pitchFamily="34" charset="0"/>
            <a:cs typeface="Calibri" panose="020F0502020204030204" pitchFamily="34" charset="0"/>
          </a:endParaRPr>
        </a:p>
      </dgm:t>
    </dgm:pt>
    <dgm:pt modelId="{700644C1-B127-4831-943B-8E62C064B54B}" type="sibTrans" cxnId="{A9CE757F-E7F1-4F06-B86A-993A63652929}">
      <dgm:prSet/>
      <dgm:spPr/>
      <dgm:t>
        <a:bodyPr/>
        <a:lstStyle/>
        <a:p>
          <a:endParaRPr lang="fr-FR">
            <a:latin typeface="Calibri" panose="020F0502020204030204" pitchFamily="34" charset="0"/>
            <a:cs typeface="Calibri" panose="020F0502020204030204" pitchFamily="34" charset="0"/>
          </a:endParaRPr>
        </a:p>
      </dgm:t>
    </dgm:pt>
    <dgm:pt modelId="{AED3EE13-0F23-4A1E-B9A7-4E4169FA026E}">
      <dgm:prSet/>
      <dgm:spPr>
        <a:solidFill>
          <a:srgbClr val="E2FAD2">
            <a:alpha val="89804"/>
          </a:srgbClr>
        </a:solidFill>
        <a:ln>
          <a:noFill/>
        </a:ln>
      </dgm:spPr>
      <dgm:t>
        <a:bodyPr/>
        <a:lstStyle/>
        <a:p>
          <a:pPr algn="ctr">
            <a:buFontTx/>
            <a:buNone/>
          </a:pPr>
          <a:r>
            <a:rPr lang="fr-FR">
              <a:solidFill>
                <a:srgbClr val="2F660A"/>
              </a:solidFill>
              <a:latin typeface="Calibri" panose="020F0502020204030204" pitchFamily="34" charset="0"/>
              <a:cs typeface="Calibri" panose="020F0502020204030204" pitchFamily="34" charset="0"/>
            </a:rPr>
            <a:t>-20°C to +40°C	</a:t>
          </a:r>
          <a:endParaRPr lang="fr-FR" dirty="0">
            <a:solidFill>
              <a:srgbClr val="2F660A"/>
            </a:solidFill>
            <a:latin typeface="Calibri" panose="020F0502020204030204" pitchFamily="34" charset="0"/>
            <a:cs typeface="Calibri" panose="020F0502020204030204" pitchFamily="34" charset="0"/>
          </a:endParaRPr>
        </a:p>
      </dgm:t>
    </dgm:pt>
    <dgm:pt modelId="{3B94CA69-2FF5-4FDF-886D-63CB1527DC63}" type="parTrans" cxnId="{8A529618-0161-4702-9154-8059BD172853}">
      <dgm:prSet/>
      <dgm:spPr/>
      <dgm:t>
        <a:bodyPr/>
        <a:lstStyle/>
        <a:p>
          <a:endParaRPr lang="fr-FR">
            <a:latin typeface="Calibri" panose="020F0502020204030204" pitchFamily="34" charset="0"/>
            <a:cs typeface="Calibri" panose="020F0502020204030204" pitchFamily="34" charset="0"/>
          </a:endParaRPr>
        </a:p>
      </dgm:t>
    </dgm:pt>
    <dgm:pt modelId="{6E2697C6-5427-44AE-8D00-3B97485E21A6}" type="sibTrans" cxnId="{8A529618-0161-4702-9154-8059BD172853}">
      <dgm:prSet/>
      <dgm:spPr/>
      <dgm:t>
        <a:bodyPr/>
        <a:lstStyle/>
        <a:p>
          <a:endParaRPr lang="fr-FR">
            <a:latin typeface="Calibri" panose="020F0502020204030204" pitchFamily="34" charset="0"/>
            <a:cs typeface="Calibri" panose="020F0502020204030204" pitchFamily="34" charset="0"/>
          </a:endParaRPr>
        </a:p>
      </dgm:t>
    </dgm:pt>
    <dgm:pt modelId="{F9896F37-F7DF-4ADB-94B2-9E238EF44AC4}" type="pres">
      <dgm:prSet presAssocID="{33DB3C00-B9BD-4D3B-97F8-585007771897}" presName="Name0" presStyleCnt="0">
        <dgm:presLayoutVars>
          <dgm:dir/>
          <dgm:animLvl val="lvl"/>
          <dgm:resizeHandles val="exact"/>
        </dgm:presLayoutVars>
      </dgm:prSet>
      <dgm:spPr/>
      <dgm:t>
        <a:bodyPr/>
        <a:lstStyle/>
        <a:p>
          <a:endParaRPr lang="fr-FR"/>
        </a:p>
      </dgm:t>
    </dgm:pt>
    <dgm:pt modelId="{C9C94A3D-4C39-48DE-85EE-508ED15C6DF6}" type="pres">
      <dgm:prSet presAssocID="{4514D3E1-7C1F-4705-B050-91901DA27D37}" presName="linNode" presStyleCnt="0"/>
      <dgm:spPr/>
    </dgm:pt>
    <dgm:pt modelId="{F70DB96A-4F67-4BBE-ADC8-B33082A5D386}" type="pres">
      <dgm:prSet presAssocID="{4514D3E1-7C1F-4705-B050-91901DA27D37}" presName="parentText" presStyleLbl="node1" presStyleIdx="0" presStyleCnt="4">
        <dgm:presLayoutVars>
          <dgm:chMax val="1"/>
          <dgm:bulletEnabled val="1"/>
        </dgm:presLayoutVars>
      </dgm:prSet>
      <dgm:spPr/>
      <dgm:t>
        <a:bodyPr/>
        <a:lstStyle/>
        <a:p>
          <a:endParaRPr lang="fr-FR"/>
        </a:p>
      </dgm:t>
    </dgm:pt>
    <dgm:pt modelId="{D65643B1-CFE5-4462-8131-ECEEE124BF35}" type="pres">
      <dgm:prSet presAssocID="{4514D3E1-7C1F-4705-B050-91901DA27D37}" presName="descendantText" presStyleLbl="alignAccFollowNode1" presStyleIdx="0" presStyleCnt="4">
        <dgm:presLayoutVars>
          <dgm:bulletEnabled val="1"/>
        </dgm:presLayoutVars>
      </dgm:prSet>
      <dgm:spPr/>
      <dgm:t>
        <a:bodyPr/>
        <a:lstStyle/>
        <a:p>
          <a:endParaRPr lang="fr-FR"/>
        </a:p>
      </dgm:t>
    </dgm:pt>
    <dgm:pt modelId="{F3D24C07-0F43-41CC-A3E4-C3E95FC8ACDC}" type="pres">
      <dgm:prSet presAssocID="{90A75200-4631-44C9-9E43-86EA4503C3BB}" presName="sp" presStyleCnt="0"/>
      <dgm:spPr/>
    </dgm:pt>
    <dgm:pt modelId="{67684CA6-8E5C-43D3-A74F-B4AE95B80D32}" type="pres">
      <dgm:prSet presAssocID="{91F15A3C-03D0-49F6-8AC9-6519DBFDC531}" presName="linNode" presStyleCnt="0"/>
      <dgm:spPr/>
    </dgm:pt>
    <dgm:pt modelId="{E011FFB4-2B52-4005-8AAE-4A99449BB7A0}" type="pres">
      <dgm:prSet presAssocID="{91F15A3C-03D0-49F6-8AC9-6519DBFDC531}" presName="parentText" presStyleLbl="node1" presStyleIdx="1" presStyleCnt="4">
        <dgm:presLayoutVars>
          <dgm:chMax val="1"/>
          <dgm:bulletEnabled val="1"/>
        </dgm:presLayoutVars>
      </dgm:prSet>
      <dgm:spPr/>
      <dgm:t>
        <a:bodyPr/>
        <a:lstStyle/>
        <a:p>
          <a:endParaRPr lang="fr-FR"/>
        </a:p>
      </dgm:t>
    </dgm:pt>
    <dgm:pt modelId="{21429FDD-1381-4F62-B314-CB92E49BEE05}" type="pres">
      <dgm:prSet presAssocID="{91F15A3C-03D0-49F6-8AC9-6519DBFDC531}" presName="descendantText" presStyleLbl="alignAccFollowNode1" presStyleIdx="1" presStyleCnt="4">
        <dgm:presLayoutVars>
          <dgm:bulletEnabled val="1"/>
        </dgm:presLayoutVars>
      </dgm:prSet>
      <dgm:spPr/>
      <dgm:t>
        <a:bodyPr/>
        <a:lstStyle/>
        <a:p>
          <a:endParaRPr lang="fr-FR"/>
        </a:p>
      </dgm:t>
    </dgm:pt>
    <dgm:pt modelId="{531A2955-E73A-4DBE-A08F-D09E83D1802E}" type="pres">
      <dgm:prSet presAssocID="{B2292919-29DE-4072-BE6E-A9DF06FE761C}" presName="sp" presStyleCnt="0"/>
      <dgm:spPr/>
    </dgm:pt>
    <dgm:pt modelId="{9035583F-B9A1-4427-B935-6C393D6E35F1}" type="pres">
      <dgm:prSet presAssocID="{E6F49B58-AC2C-49F7-AD33-EFA92A56FB6B}" presName="linNode" presStyleCnt="0"/>
      <dgm:spPr/>
    </dgm:pt>
    <dgm:pt modelId="{5687670B-02AB-4D8D-9C5D-1875401EE548}" type="pres">
      <dgm:prSet presAssocID="{E6F49B58-AC2C-49F7-AD33-EFA92A56FB6B}" presName="parentText" presStyleLbl="node1" presStyleIdx="2" presStyleCnt="4">
        <dgm:presLayoutVars>
          <dgm:chMax val="1"/>
          <dgm:bulletEnabled val="1"/>
        </dgm:presLayoutVars>
      </dgm:prSet>
      <dgm:spPr/>
      <dgm:t>
        <a:bodyPr/>
        <a:lstStyle/>
        <a:p>
          <a:endParaRPr lang="fr-FR"/>
        </a:p>
      </dgm:t>
    </dgm:pt>
    <dgm:pt modelId="{4C31B143-BA7F-46C1-A8AA-1E53A15BF819}" type="pres">
      <dgm:prSet presAssocID="{E6F49B58-AC2C-49F7-AD33-EFA92A56FB6B}" presName="descendantText" presStyleLbl="alignAccFollowNode1" presStyleIdx="2" presStyleCnt="4">
        <dgm:presLayoutVars>
          <dgm:bulletEnabled val="1"/>
        </dgm:presLayoutVars>
      </dgm:prSet>
      <dgm:spPr/>
      <dgm:t>
        <a:bodyPr/>
        <a:lstStyle/>
        <a:p>
          <a:endParaRPr lang="fr-FR"/>
        </a:p>
      </dgm:t>
    </dgm:pt>
    <dgm:pt modelId="{D08CC103-BBC7-4FF2-94A8-D348BE23E876}" type="pres">
      <dgm:prSet presAssocID="{DBA3525A-EDD9-49E8-91AA-E3B3D30325AD}" presName="sp" presStyleCnt="0"/>
      <dgm:spPr/>
    </dgm:pt>
    <dgm:pt modelId="{13B3CB4A-D10D-4142-B381-9F2746346947}" type="pres">
      <dgm:prSet presAssocID="{B9C10C8D-CCD8-4376-952C-33CCC2A15AFE}" presName="linNode" presStyleCnt="0"/>
      <dgm:spPr/>
    </dgm:pt>
    <dgm:pt modelId="{E2637276-F913-463B-BA18-66C82C8726C5}" type="pres">
      <dgm:prSet presAssocID="{B9C10C8D-CCD8-4376-952C-33CCC2A15AFE}" presName="parentText" presStyleLbl="node1" presStyleIdx="3" presStyleCnt="4">
        <dgm:presLayoutVars>
          <dgm:chMax val="1"/>
          <dgm:bulletEnabled val="1"/>
        </dgm:presLayoutVars>
      </dgm:prSet>
      <dgm:spPr/>
      <dgm:t>
        <a:bodyPr/>
        <a:lstStyle/>
        <a:p>
          <a:endParaRPr lang="fr-FR"/>
        </a:p>
      </dgm:t>
    </dgm:pt>
    <dgm:pt modelId="{BC31468D-49CD-4CDD-966F-D6C025CCD580}" type="pres">
      <dgm:prSet presAssocID="{B9C10C8D-CCD8-4376-952C-33CCC2A15AFE}" presName="descendantText" presStyleLbl="alignAccFollowNode1" presStyleIdx="3" presStyleCnt="4">
        <dgm:presLayoutVars>
          <dgm:bulletEnabled val="1"/>
        </dgm:presLayoutVars>
      </dgm:prSet>
      <dgm:spPr/>
      <dgm:t>
        <a:bodyPr/>
        <a:lstStyle/>
        <a:p>
          <a:endParaRPr lang="fr-FR"/>
        </a:p>
      </dgm:t>
    </dgm:pt>
  </dgm:ptLst>
  <dgm:cxnLst>
    <dgm:cxn modelId="{087A7247-19BE-DE4E-9AA8-FBF5206E5926}" type="presOf" srcId="{33DB3C00-B9BD-4D3B-97F8-585007771897}" destId="{F9896F37-F7DF-4ADB-94B2-9E238EF44AC4}" srcOrd="0" destOrd="0" presId="urn:microsoft.com/office/officeart/2005/8/layout/vList5"/>
    <dgm:cxn modelId="{59BFEC2A-F273-4CCC-9A7C-D9120A6A7E27}" srcId="{33DB3C00-B9BD-4D3B-97F8-585007771897}" destId="{4514D3E1-7C1F-4705-B050-91901DA27D37}" srcOrd="0" destOrd="0" parTransId="{92522A2D-3AA2-4D0E-8776-610CB639C60D}" sibTransId="{90A75200-4631-44C9-9E43-86EA4503C3BB}"/>
    <dgm:cxn modelId="{A9CE757F-E7F1-4F06-B86A-993A63652929}" srcId="{33DB3C00-B9BD-4D3B-97F8-585007771897}" destId="{B9C10C8D-CCD8-4376-952C-33CCC2A15AFE}" srcOrd="3" destOrd="0" parTransId="{7E5B7FF8-9023-4B94-9833-6CA9267505A1}" sibTransId="{700644C1-B127-4831-943B-8E62C064B54B}"/>
    <dgm:cxn modelId="{0D6CE360-211C-A745-BD58-35B6DF44E9BC}" type="presOf" srcId="{4514D3E1-7C1F-4705-B050-91901DA27D37}" destId="{F70DB96A-4F67-4BBE-ADC8-B33082A5D386}" srcOrd="0" destOrd="0" presId="urn:microsoft.com/office/officeart/2005/8/layout/vList5"/>
    <dgm:cxn modelId="{26D59498-4A50-0742-AB45-AFF86D112FD7}" type="presOf" srcId="{59E466AC-D017-4B43-866C-05B6AD443C60}" destId="{21429FDD-1381-4F62-B314-CB92E49BEE05}" srcOrd="0" destOrd="0" presId="urn:microsoft.com/office/officeart/2005/8/layout/vList5"/>
    <dgm:cxn modelId="{DE506DE9-6B34-4DC4-AD98-3E47177CB69D}" srcId="{33DB3C00-B9BD-4D3B-97F8-585007771897}" destId="{E6F49B58-AC2C-49F7-AD33-EFA92A56FB6B}" srcOrd="2" destOrd="0" parTransId="{2F28D252-54B6-41A4-A4CD-91C9BAAF95C3}" sibTransId="{DBA3525A-EDD9-49E8-91AA-E3B3D30325AD}"/>
    <dgm:cxn modelId="{92B7C39F-9989-4D0D-9A29-8925BF654B19}" srcId="{4514D3E1-7C1F-4705-B050-91901DA27D37}" destId="{73EB2DFC-7030-4A96-88B3-C1040A3000C7}" srcOrd="0" destOrd="0" parTransId="{7D262BFD-F03D-48DB-AD1C-DE110E632A13}" sibTransId="{56546543-BD74-4116-B214-3EA4B0F537B5}"/>
    <dgm:cxn modelId="{8A529618-0161-4702-9154-8059BD172853}" srcId="{B9C10C8D-CCD8-4376-952C-33CCC2A15AFE}" destId="{AED3EE13-0F23-4A1E-B9A7-4E4169FA026E}" srcOrd="0" destOrd="0" parTransId="{3B94CA69-2FF5-4FDF-886D-63CB1527DC63}" sibTransId="{6E2697C6-5427-44AE-8D00-3B97485E21A6}"/>
    <dgm:cxn modelId="{C5869271-00BF-444B-841A-673A662284A4}" type="presOf" srcId="{91F15A3C-03D0-49F6-8AC9-6519DBFDC531}" destId="{E011FFB4-2B52-4005-8AAE-4A99449BB7A0}" srcOrd="0" destOrd="0" presId="urn:microsoft.com/office/officeart/2005/8/layout/vList5"/>
    <dgm:cxn modelId="{1ACC75D6-F9F5-48C5-8678-2DE5FD9185B0}" srcId="{33DB3C00-B9BD-4D3B-97F8-585007771897}" destId="{91F15A3C-03D0-49F6-8AC9-6519DBFDC531}" srcOrd="1" destOrd="0" parTransId="{EC836F17-B02E-46BB-BD05-8AF55E1DFE97}" sibTransId="{B2292919-29DE-4072-BE6E-A9DF06FE761C}"/>
    <dgm:cxn modelId="{E73394A3-12EF-0A45-8971-08D08F92CE0C}" type="presOf" srcId="{73EB2DFC-7030-4A96-88B3-C1040A3000C7}" destId="{D65643B1-CFE5-4462-8131-ECEEE124BF35}" srcOrd="0" destOrd="0" presId="urn:microsoft.com/office/officeart/2005/8/layout/vList5"/>
    <dgm:cxn modelId="{ED6ECF5F-FCFC-4344-891A-9CE812F459D1}" type="presOf" srcId="{B9C10C8D-CCD8-4376-952C-33CCC2A15AFE}" destId="{E2637276-F913-463B-BA18-66C82C8726C5}" srcOrd="0" destOrd="0" presId="urn:microsoft.com/office/officeart/2005/8/layout/vList5"/>
    <dgm:cxn modelId="{F90B5EC0-6BC2-0C48-A76D-0F60F8A5AD30}" type="presOf" srcId="{E6F49B58-AC2C-49F7-AD33-EFA92A56FB6B}" destId="{5687670B-02AB-4D8D-9C5D-1875401EE548}" srcOrd="0" destOrd="0" presId="urn:microsoft.com/office/officeart/2005/8/layout/vList5"/>
    <dgm:cxn modelId="{260223BA-3E72-DC4F-911D-925E0712BBEA}" type="presOf" srcId="{AED3EE13-0F23-4A1E-B9A7-4E4169FA026E}" destId="{BC31468D-49CD-4CDD-966F-D6C025CCD580}" srcOrd="0" destOrd="0" presId="urn:microsoft.com/office/officeart/2005/8/layout/vList5"/>
    <dgm:cxn modelId="{CA5FB457-4DA6-AD47-8BC7-ABAF97A31395}" type="presOf" srcId="{7B4269ED-75B3-4F7D-A754-9798D3E13D84}" destId="{4C31B143-BA7F-46C1-A8AA-1E53A15BF819}" srcOrd="0" destOrd="0" presId="urn:microsoft.com/office/officeart/2005/8/layout/vList5"/>
    <dgm:cxn modelId="{E61AE6AB-2B38-4D35-AAD3-7775D55C0110}" srcId="{91F15A3C-03D0-49F6-8AC9-6519DBFDC531}" destId="{59E466AC-D017-4B43-866C-05B6AD443C60}" srcOrd="0" destOrd="0" parTransId="{F60A5125-E3DB-452B-BE58-31CEFF10FA89}" sibTransId="{AFFC72C8-752B-46C8-AE83-3F223367490B}"/>
    <dgm:cxn modelId="{794F4D9F-C7B3-48F9-A7CA-70B3B3558D0B}" srcId="{E6F49B58-AC2C-49F7-AD33-EFA92A56FB6B}" destId="{7B4269ED-75B3-4F7D-A754-9798D3E13D84}" srcOrd="0" destOrd="0" parTransId="{195A87D7-6EA4-4554-8D62-F9C12353350A}" sibTransId="{46F7DB88-77B6-4C44-BD27-E9591CA9CBE1}"/>
    <dgm:cxn modelId="{738A0048-FE27-D145-92C1-DA40EF65A709}" type="presParOf" srcId="{F9896F37-F7DF-4ADB-94B2-9E238EF44AC4}" destId="{C9C94A3D-4C39-48DE-85EE-508ED15C6DF6}" srcOrd="0" destOrd="0" presId="urn:microsoft.com/office/officeart/2005/8/layout/vList5"/>
    <dgm:cxn modelId="{63E4D877-8F23-3240-A3D9-BED5BE69BB7A}" type="presParOf" srcId="{C9C94A3D-4C39-48DE-85EE-508ED15C6DF6}" destId="{F70DB96A-4F67-4BBE-ADC8-B33082A5D386}" srcOrd="0" destOrd="0" presId="urn:microsoft.com/office/officeart/2005/8/layout/vList5"/>
    <dgm:cxn modelId="{0B966E37-CF3C-7F40-AE24-AC17FCDE3A1A}" type="presParOf" srcId="{C9C94A3D-4C39-48DE-85EE-508ED15C6DF6}" destId="{D65643B1-CFE5-4462-8131-ECEEE124BF35}" srcOrd="1" destOrd="0" presId="urn:microsoft.com/office/officeart/2005/8/layout/vList5"/>
    <dgm:cxn modelId="{27EAAC83-FDF1-1744-8B6C-9FA0CCA55E1C}" type="presParOf" srcId="{F9896F37-F7DF-4ADB-94B2-9E238EF44AC4}" destId="{F3D24C07-0F43-41CC-A3E4-C3E95FC8ACDC}" srcOrd="1" destOrd="0" presId="urn:microsoft.com/office/officeart/2005/8/layout/vList5"/>
    <dgm:cxn modelId="{F860F67E-032C-424D-AE98-6C1981B31378}" type="presParOf" srcId="{F9896F37-F7DF-4ADB-94B2-9E238EF44AC4}" destId="{67684CA6-8E5C-43D3-A74F-B4AE95B80D32}" srcOrd="2" destOrd="0" presId="urn:microsoft.com/office/officeart/2005/8/layout/vList5"/>
    <dgm:cxn modelId="{13937888-DCAD-1848-9A0C-1F8F8BB7A89B}" type="presParOf" srcId="{67684CA6-8E5C-43D3-A74F-B4AE95B80D32}" destId="{E011FFB4-2B52-4005-8AAE-4A99449BB7A0}" srcOrd="0" destOrd="0" presId="urn:microsoft.com/office/officeart/2005/8/layout/vList5"/>
    <dgm:cxn modelId="{5B0E6F9F-0A56-904E-89D7-5C237FA18CC8}" type="presParOf" srcId="{67684CA6-8E5C-43D3-A74F-B4AE95B80D32}" destId="{21429FDD-1381-4F62-B314-CB92E49BEE05}" srcOrd="1" destOrd="0" presId="urn:microsoft.com/office/officeart/2005/8/layout/vList5"/>
    <dgm:cxn modelId="{7D5D3C32-EACC-FE4D-A56D-78903670F00A}" type="presParOf" srcId="{F9896F37-F7DF-4ADB-94B2-9E238EF44AC4}" destId="{531A2955-E73A-4DBE-A08F-D09E83D1802E}" srcOrd="3" destOrd="0" presId="urn:microsoft.com/office/officeart/2005/8/layout/vList5"/>
    <dgm:cxn modelId="{BF808620-447F-5F44-9298-D32ABE2D0CF5}" type="presParOf" srcId="{F9896F37-F7DF-4ADB-94B2-9E238EF44AC4}" destId="{9035583F-B9A1-4427-B935-6C393D6E35F1}" srcOrd="4" destOrd="0" presId="urn:microsoft.com/office/officeart/2005/8/layout/vList5"/>
    <dgm:cxn modelId="{6AA6EB58-6C4F-3A4E-849E-DD5AD03B9F77}" type="presParOf" srcId="{9035583F-B9A1-4427-B935-6C393D6E35F1}" destId="{5687670B-02AB-4D8D-9C5D-1875401EE548}" srcOrd="0" destOrd="0" presId="urn:microsoft.com/office/officeart/2005/8/layout/vList5"/>
    <dgm:cxn modelId="{E8546C51-4C9D-8E48-99B6-9993DD51F4ED}" type="presParOf" srcId="{9035583F-B9A1-4427-B935-6C393D6E35F1}" destId="{4C31B143-BA7F-46C1-A8AA-1E53A15BF819}" srcOrd="1" destOrd="0" presId="urn:microsoft.com/office/officeart/2005/8/layout/vList5"/>
    <dgm:cxn modelId="{2D4079FC-8FFA-7C4C-AF55-C1ACB01BA2F2}" type="presParOf" srcId="{F9896F37-F7DF-4ADB-94B2-9E238EF44AC4}" destId="{D08CC103-BBC7-4FF2-94A8-D348BE23E876}" srcOrd="5" destOrd="0" presId="urn:microsoft.com/office/officeart/2005/8/layout/vList5"/>
    <dgm:cxn modelId="{813E4005-B4D2-6347-BD08-D26C23CACBDD}" type="presParOf" srcId="{F9896F37-F7DF-4ADB-94B2-9E238EF44AC4}" destId="{13B3CB4A-D10D-4142-B381-9F2746346947}" srcOrd="6" destOrd="0" presId="urn:microsoft.com/office/officeart/2005/8/layout/vList5"/>
    <dgm:cxn modelId="{4360CD84-5A95-1542-8BD7-975649E4D96F}" type="presParOf" srcId="{13B3CB4A-D10D-4142-B381-9F2746346947}" destId="{E2637276-F913-463B-BA18-66C82C8726C5}" srcOrd="0" destOrd="0" presId="urn:microsoft.com/office/officeart/2005/8/layout/vList5"/>
    <dgm:cxn modelId="{907D1A4C-B666-0548-9383-F022A6A30093}" type="presParOf" srcId="{13B3CB4A-D10D-4142-B381-9F2746346947}" destId="{BC31468D-49CD-4CDD-966F-D6C025CCD58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482448-E31B-4AD2-BE6F-CFF237F77373}"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fr-FR"/>
        </a:p>
      </dgm:t>
    </dgm:pt>
    <dgm:pt modelId="{43691AF7-9EC8-4073-937B-FCE3ED2389CF}">
      <dgm:prSet/>
      <dgm:spPr/>
      <dgm:t>
        <a:bodyPr/>
        <a:lstStyle/>
        <a:p>
          <a:r>
            <a:rPr lang="en-US" b="1" dirty="0"/>
            <a:t>Questions</a:t>
          </a:r>
          <a:r>
            <a:rPr lang="fr-FR" b="1" dirty="0"/>
            <a:t>?</a:t>
          </a:r>
          <a:endParaRPr lang="fr-FR" dirty="0"/>
        </a:p>
      </dgm:t>
    </dgm:pt>
    <dgm:pt modelId="{FEFA44F0-F7E0-450B-A1BE-01CD18217F1A}" type="parTrans" cxnId="{DC795A2A-D589-421A-8442-608CC2031B51}">
      <dgm:prSet/>
      <dgm:spPr/>
      <dgm:t>
        <a:bodyPr/>
        <a:lstStyle/>
        <a:p>
          <a:endParaRPr lang="fr-FR"/>
        </a:p>
      </dgm:t>
    </dgm:pt>
    <dgm:pt modelId="{52339DE7-AA9D-41FC-962D-BB694C01D8EC}" type="sibTrans" cxnId="{DC795A2A-D589-421A-8442-608CC2031B51}">
      <dgm:prSet/>
      <dgm:spPr/>
      <dgm:t>
        <a:bodyPr/>
        <a:lstStyle/>
        <a:p>
          <a:endParaRPr lang="fr-FR"/>
        </a:p>
      </dgm:t>
    </dgm:pt>
    <dgm:pt modelId="{5A5C6C25-42C7-47C2-9457-95CCA4648DC6}" type="pres">
      <dgm:prSet presAssocID="{8D482448-E31B-4AD2-BE6F-CFF237F77373}" presName="diagram" presStyleCnt="0">
        <dgm:presLayoutVars>
          <dgm:dir/>
          <dgm:resizeHandles val="exact"/>
        </dgm:presLayoutVars>
      </dgm:prSet>
      <dgm:spPr/>
      <dgm:t>
        <a:bodyPr/>
        <a:lstStyle/>
        <a:p>
          <a:endParaRPr lang="fr-FR"/>
        </a:p>
      </dgm:t>
    </dgm:pt>
    <dgm:pt modelId="{89C3949A-7167-462A-90A8-27246C99A486}" type="pres">
      <dgm:prSet presAssocID="{43691AF7-9EC8-4073-937B-FCE3ED2389CF}" presName="node" presStyleLbl="node1" presStyleIdx="0" presStyleCnt="1">
        <dgm:presLayoutVars>
          <dgm:bulletEnabled val="1"/>
        </dgm:presLayoutVars>
      </dgm:prSet>
      <dgm:spPr/>
      <dgm:t>
        <a:bodyPr/>
        <a:lstStyle/>
        <a:p>
          <a:endParaRPr lang="fr-FR"/>
        </a:p>
      </dgm:t>
    </dgm:pt>
  </dgm:ptLst>
  <dgm:cxnLst>
    <dgm:cxn modelId="{4FBF8937-60C7-44A0-B62B-9E3E5404273D}" type="presOf" srcId="{43691AF7-9EC8-4073-937B-FCE3ED2389CF}" destId="{89C3949A-7167-462A-90A8-27246C99A486}" srcOrd="0" destOrd="0" presId="urn:microsoft.com/office/officeart/2005/8/layout/default#3"/>
    <dgm:cxn modelId="{50DB1231-AC31-4436-B7C4-63037AF197EA}" type="presOf" srcId="{8D482448-E31B-4AD2-BE6F-CFF237F77373}" destId="{5A5C6C25-42C7-47C2-9457-95CCA4648DC6}" srcOrd="0" destOrd="0" presId="urn:microsoft.com/office/officeart/2005/8/layout/default#3"/>
    <dgm:cxn modelId="{DC795A2A-D589-421A-8442-608CC2031B51}" srcId="{8D482448-E31B-4AD2-BE6F-CFF237F77373}" destId="{43691AF7-9EC8-4073-937B-FCE3ED2389CF}" srcOrd="0" destOrd="0" parTransId="{FEFA44F0-F7E0-450B-A1BE-01CD18217F1A}" sibTransId="{52339DE7-AA9D-41FC-962D-BB694C01D8EC}"/>
    <dgm:cxn modelId="{C94B37D3-6F10-4A30-8F1C-B25F10F183E5}" type="presParOf" srcId="{5A5C6C25-42C7-47C2-9457-95CCA4648DC6}" destId="{89C3949A-7167-462A-90A8-27246C99A486}" srcOrd="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F3A9C-3DED-45B0-A3C6-69FE3F64C3BE}">
      <dsp:nvSpPr>
        <dsp:cNvPr id="0" name=""/>
        <dsp:cNvSpPr/>
      </dsp:nvSpPr>
      <dsp:spPr>
        <a:xfrm>
          <a:off x="0" y="3587344"/>
          <a:ext cx="6705995" cy="1203780"/>
        </a:xfrm>
        <a:prstGeom prst="rect">
          <a:avLst/>
        </a:prstGeom>
        <a:solidFill>
          <a:srgbClr val="003F7E"/>
        </a:solidFill>
        <a:ln w="28575" cap="flat" cmpd="sng" algn="ctr">
          <a:solidFill>
            <a:srgbClr val="00458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b="1" kern="1200" dirty="0">
              <a:latin typeface="Calibri" panose="020F0502020204030204" pitchFamily="34" charset="0"/>
              <a:cs typeface="Calibri" panose="020F0502020204030204" pitchFamily="34" charset="0"/>
            </a:rPr>
            <a:t>To </a:t>
          </a:r>
          <a:r>
            <a:rPr lang="fr-FR" sz="2400" b="1" kern="1200" dirty="0" err="1">
              <a:latin typeface="Calibri" panose="020F0502020204030204" pitchFamily="34" charset="0"/>
              <a:cs typeface="Calibri" panose="020F0502020204030204" pitchFamily="34" charset="0"/>
            </a:rPr>
            <a:t>obtain</a:t>
          </a:r>
          <a:r>
            <a:rPr lang="fr-FR" sz="2400" b="1" kern="1200" dirty="0">
              <a:latin typeface="Calibri" panose="020F0502020204030204" pitchFamily="34" charset="0"/>
              <a:cs typeface="Calibri" panose="020F0502020204030204" pitchFamily="34" charset="0"/>
            </a:rPr>
            <a:t> in real time the </a:t>
          </a:r>
          <a:r>
            <a:rPr lang="fr-FR" sz="2400" b="1" kern="1200" dirty="0" err="1">
              <a:latin typeface="Calibri" panose="020F0502020204030204" pitchFamily="34" charset="0"/>
              <a:cs typeface="Calibri" panose="020F0502020204030204" pitchFamily="34" charset="0"/>
            </a:rPr>
            <a:t>characteristic</a:t>
          </a:r>
          <a:r>
            <a:rPr lang="fr-FR" sz="2400" b="1" kern="1200" dirty="0">
              <a:latin typeface="Calibri" panose="020F0502020204030204" pitchFamily="34" charset="0"/>
              <a:cs typeface="Calibri" panose="020F0502020204030204" pitchFamily="34" charset="0"/>
            </a:rPr>
            <a:t> </a:t>
          </a:r>
          <a:r>
            <a:rPr lang="fr-FR" sz="2400" b="1" kern="1200" dirty="0" err="1">
              <a:latin typeface="Calibri" panose="020F0502020204030204" pitchFamily="34" charset="0"/>
              <a:cs typeface="Calibri" panose="020F0502020204030204" pitchFamily="34" charset="0"/>
            </a:rPr>
            <a:t>vector</a:t>
          </a:r>
          <a:r>
            <a:rPr lang="fr-FR" sz="2400" b="1" kern="1200" dirty="0">
              <a:latin typeface="Calibri" panose="020F0502020204030204" pitchFamily="34" charset="0"/>
              <a:cs typeface="Calibri" panose="020F0502020204030204" pitchFamily="34" charset="0"/>
            </a:rPr>
            <a:t> for </a:t>
          </a:r>
          <a:r>
            <a:rPr lang="fr-FR" sz="2400" b="1" kern="1200" dirty="0" err="1">
              <a:latin typeface="Calibri" panose="020F0502020204030204" pitchFamily="34" charset="0"/>
              <a:cs typeface="Calibri" panose="020F0502020204030204" pitchFamily="34" charset="0"/>
            </a:rPr>
            <a:t>each</a:t>
          </a:r>
          <a:r>
            <a:rPr lang="fr-FR" sz="2400" b="1" kern="1200" dirty="0">
              <a:latin typeface="Calibri" panose="020F0502020204030204" pitchFamily="34" charset="0"/>
              <a:cs typeface="Calibri" panose="020F0502020204030204" pitchFamily="34" charset="0"/>
            </a:rPr>
            <a:t> gamma photon</a:t>
          </a:r>
        </a:p>
      </dsp:txBody>
      <dsp:txXfrm>
        <a:off x="0" y="3587344"/>
        <a:ext cx="6705995" cy="650041"/>
      </dsp:txXfrm>
    </dsp:sp>
    <dsp:sp modelId="{2B17B4C1-6C97-4D74-A359-2DDA19277731}">
      <dsp:nvSpPr>
        <dsp:cNvPr id="0" name=""/>
        <dsp:cNvSpPr/>
      </dsp:nvSpPr>
      <dsp:spPr>
        <a:xfrm>
          <a:off x="0" y="4293542"/>
          <a:ext cx="1676498" cy="553738"/>
        </a:xfrm>
        <a:prstGeom prst="rect">
          <a:avLst/>
        </a:prstGeom>
        <a:solidFill>
          <a:schemeClr val="lt1"/>
        </a:solidFill>
        <a:ln w="28575" cap="flat" cmpd="sng" algn="ctr">
          <a:solidFill>
            <a:srgbClr val="00458A"/>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b="1" kern="1200" dirty="0">
              <a:solidFill>
                <a:srgbClr val="003F7E"/>
              </a:solidFill>
              <a:latin typeface="Calibri" panose="020F0502020204030204" pitchFamily="34" charset="0"/>
              <a:cs typeface="Calibri" panose="020F0502020204030204" pitchFamily="34" charset="0"/>
            </a:rPr>
            <a:t>X,Y</a:t>
          </a:r>
        </a:p>
      </dsp:txBody>
      <dsp:txXfrm>
        <a:off x="0" y="4293542"/>
        <a:ext cx="1676498" cy="553738"/>
      </dsp:txXfrm>
    </dsp:sp>
    <dsp:sp modelId="{7CBB262D-732F-4AD8-8978-9DCFEDC72434}">
      <dsp:nvSpPr>
        <dsp:cNvPr id="0" name=""/>
        <dsp:cNvSpPr/>
      </dsp:nvSpPr>
      <dsp:spPr>
        <a:xfrm>
          <a:off x="1676498" y="4293542"/>
          <a:ext cx="1676498" cy="553738"/>
        </a:xfrm>
        <a:prstGeom prst="rect">
          <a:avLst/>
        </a:prstGeom>
        <a:solidFill>
          <a:schemeClr val="lt1"/>
        </a:solidFill>
        <a:ln w="28575" cap="flat" cmpd="sng" algn="ctr">
          <a:solidFill>
            <a:srgbClr val="00458A"/>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b="1" kern="1200" dirty="0">
              <a:solidFill>
                <a:srgbClr val="003F7E"/>
              </a:solidFill>
              <a:latin typeface="Calibri" panose="020F0502020204030204" pitchFamily="34" charset="0"/>
              <a:cs typeface="Calibri" panose="020F0502020204030204" pitchFamily="34" charset="0"/>
            </a:rPr>
            <a:t>Z (DOI)</a:t>
          </a:r>
        </a:p>
      </dsp:txBody>
      <dsp:txXfrm>
        <a:off x="1676498" y="4293542"/>
        <a:ext cx="1676498" cy="553738"/>
      </dsp:txXfrm>
    </dsp:sp>
    <dsp:sp modelId="{BDC3B41E-1A8A-440F-9185-BCD8A0101F91}">
      <dsp:nvSpPr>
        <dsp:cNvPr id="0" name=""/>
        <dsp:cNvSpPr/>
      </dsp:nvSpPr>
      <dsp:spPr>
        <a:xfrm>
          <a:off x="3352997" y="4293542"/>
          <a:ext cx="1676498" cy="553738"/>
        </a:xfrm>
        <a:prstGeom prst="rect">
          <a:avLst/>
        </a:prstGeom>
        <a:solidFill>
          <a:schemeClr val="lt1"/>
        </a:solidFill>
        <a:ln w="28575" cap="flat" cmpd="sng" algn="ctr">
          <a:solidFill>
            <a:srgbClr val="00458A"/>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6000" tIns="20320" rIns="113792" bIns="20320" numCol="1" spcCol="1270" anchor="ctr" anchorCtr="0">
          <a:noAutofit/>
        </a:bodyPr>
        <a:lstStyle/>
        <a:p>
          <a:pPr lvl="0" algn="ctr" defTabSz="711200">
            <a:lnSpc>
              <a:spcPct val="90000"/>
            </a:lnSpc>
            <a:spcBef>
              <a:spcPct val="0"/>
            </a:spcBef>
            <a:spcAft>
              <a:spcPct val="35000"/>
            </a:spcAft>
          </a:pPr>
          <a:r>
            <a:rPr lang="fr-FR" sz="1600" b="1" kern="1200" dirty="0">
              <a:solidFill>
                <a:srgbClr val="003F7E"/>
              </a:solidFill>
              <a:latin typeface="Calibri" panose="020F0502020204030204" pitchFamily="34" charset="0"/>
              <a:cs typeface="Calibri" panose="020F0502020204030204" pitchFamily="34" charset="0"/>
            </a:rPr>
            <a:t>T = time of scintillation </a:t>
          </a:r>
          <a:r>
            <a:rPr lang="fr-FR" sz="1600" b="1" kern="1200" dirty="0" err="1">
              <a:solidFill>
                <a:srgbClr val="003F7E"/>
              </a:solidFill>
              <a:latin typeface="Calibri" panose="020F0502020204030204" pitchFamily="34" charset="0"/>
              <a:cs typeface="Calibri" panose="020F0502020204030204" pitchFamily="34" charset="0"/>
            </a:rPr>
            <a:t>event</a:t>
          </a:r>
          <a:endParaRPr lang="fr-FR" sz="1600" b="1" kern="1200" dirty="0">
            <a:solidFill>
              <a:srgbClr val="003F7E"/>
            </a:solidFill>
            <a:latin typeface="Calibri" panose="020F0502020204030204" pitchFamily="34" charset="0"/>
            <a:cs typeface="Calibri" panose="020F0502020204030204" pitchFamily="34" charset="0"/>
          </a:endParaRPr>
        </a:p>
      </dsp:txBody>
      <dsp:txXfrm>
        <a:off x="3352997" y="4293542"/>
        <a:ext cx="1676498" cy="553738"/>
      </dsp:txXfrm>
    </dsp:sp>
    <dsp:sp modelId="{E85DB5BA-2BDF-479A-952C-77802BC540FE}">
      <dsp:nvSpPr>
        <dsp:cNvPr id="0" name=""/>
        <dsp:cNvSpPr/>
      </dsp:nvSpPr>
      <dsp:spPr>
        <a:xfrm>
          <a:off x="5029496" y="4293542"/>
          <a:ext cx="1676498" cy="553738"/>
        </a:xfrm>
        <a:prstGeom prst="rect">
          <a:avLst/>
        </a:prstGeom>
        <a:solidFill>
          <a:schemeClr val="lt1"/>
        </a:solidFill>
        <a:ln w="28575" cap="flat" cmpd="sng" algn="ctr">
          <a:solidFill>
            <a:srgbClr val="00458A"/>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b="1" kern="1200" dirty="0">
              <a:solidFill>
                <a:srgbClr val="003F7E"/>
              </a:solidFill>
              <a:latin typeface="Calibri" panose="020F0502020204030204" pitchFamily="34" charset="0"/>
              <a:cs typeface="Calibri" panose="020F0502020204030204" pitchFamily="34" charset="0"/>
            </a:rPr>
            <a:t>E = </a:t>
          </a:r>
          <a:r>
            <a:rPr lang="fr-FR" sz="1600" b="1" kern="1200" dirty="0" err="1">
              <a:solidFill>
                <a:srgbClr val="003F7E"/>
              </a:solidFill>
              <a:latin typeface="Calibri" panose="020F0502020204030204" pitchFamily="34" charset="0"/>
              <a:cs typeface="Calibri" panose="020F0502020204030204" pitchFamily="34" charset="0"/>
            </a:rPr>
            <a:t>Energy</a:t>
          </a:r>
          <a:r>
            <a:rPr lang="fr-FR" sz="1600" b="1" kern="1200" dirty="0">
              <a:solidFill>
                <a:srgbClr val="003F7E"/>
              </a:solidFill>
              <a:latin typeface="Calibri" panose="020F0502020204030204" pitchFamily="34" charset="0"/>
              <a:cs typeface="Calibri" panose="020F0502020204030204" pitchFamily="34" charset="0"/>
            </a:rPr>
            <a:t> of the photon</a:t>
          </a:r>
        </a:p>
      </dsp:txBody>
      <dsp:txXfrm>
        <a:off x="5029496" y="4293542"/>
        <a:ext cx="1676498" cy="553738"/>
      </dsp:txXfrm>
    </dsp:sp>
    <dsp:sp modelId="{F4DC0917-DAF8-4DB0-BB3F-7CDF05ED9D31}">
      <dsp:nvSpPr>
        <dsp:cNvPr id="0" name=""/>
        <dsp:cNvSpPr/>
      </dsp:nvSpPr>
      <dsp:spPr>
        <a:xfrm rot="10800000">
          <a:off x="0" y="1834218"/>
          <a:ext cx="6705995" cy="1851414"/>
        </a:xfrm>
        <a:prstGeom prst="upArrowCallout">
          <a:avLst/>
        </a:prstGeom>
        <a:solidFill>
          <a:srgbClr val="003F7E"/>
        </a:solidFill>
        <a:ln w="28575" cap="flat" cmpd="sng" algn="ctr">
          <a:solidFill>
            <a:srgbClr val="00458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b="1" kern="1200" dirty="0" err="1">
              <a:latin typeface="Calibri" panose="020F0502020204030204" pitchFamily="34" charset="0"/>
              <a:cs typeface="Calibri" panose="020F0502020204030204" pitchFamily="34" charset="0"/>
            </a:rPr>
            <a:t>Using</a:t>
          </a:r>
          <a:r>
            <a:rPr lang="fr-FR" sz="2800" b="1" kern="1200" dirty="0">
              <a:latin typeface="Calibri" panose="020F0502020204030204" pitchFamily="34" charset="0"/>
              <a:cs typeface="Calibri" panose="020F0502020204030204" pitchFamily="34" charset="0"/>
            </a:rPr>
            <a:t> </a:t>
          </a:r>
          <a:r>
            <a:rPr lang="fr-FR" sz="2800" b="1" kern="1200" dirty="0" err="1">
              <a:latin typeface="Calibri" panose="020F0502020204030204" pitchFamily="34" charset="0"/>
              <a:cs typeface="Calibri" panose="020F0502020204030204" pitchFamily="34" charset="0"/>
            </a:rPr>
            <a:t>both</a:t>
          </a:r>
          <a:r>
            <a:rPr lang="fr-FR" sz="2800" b="1" kern="1200" dirty="0">
              <a:latin typeface="Calibri" panose="020F0502020204030204" pitchFamily="34" charset="0"/>
              <a:cs typeface="Calibri" panose="020F0502020204030204" pitchFamily="34" charset="0"/>
            </a:rPr>
            <a:t>  light and time distribution</a:t>
          </a:r>
        </a:p>
      </dsp:txBody>
      <dsp:txXfrm rot="-10800000">
        <a:off x="0" y="1834218"/>
        <a:ext cx="6705995" cy="649846"/>
      </dsp:txXfrm>
    </dsp:sp>
    <dsp:sp modelId="{E4ADFC39-2802-4596-9540-376D2B3F0C6C}">
      <dsp:nvSpPr>
        <dsp:cNvPr id="0" name=""/>
        <dsp:cNvSpPr/>
      </dsp:nvSpPr>
      <dsp:spPr>
        <a:xfrm>
          <a:off x="0" y="2484065"/>
          <a:ext cx="3352997" cy="553572"/>
        </a:xfrm>
        <a:prstGeom prst="rect">
          <a:avLst/>
        </a:prstGeom>
        <a:solidFill>
          <a:schemeClr val="lt1"/>
        </a:solidFill>
        <a:ln w="28575" cap="flat" cmpd="sng" algn="ctr">
          <a:solidFill>
            <a:srgbClr val="00458A"/>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b="1" kern="1200" dirty="0">
              <a:solidFill>
                <a:srgbClr val="003F7E"/>
              </a:solidFill>
              <a:latin typeface="Calibri" panose="020F0502020204030204" pitchFamily="34" charset="0"/>
              <a:cs typeface="Calibri" panose="020F0502020204030204" pitchFamily="34" charset="0"/>
            </a:rPr>
            <a:t>Nb of photons/pixels</a:t>
          </a:r>
        </a:p>
      </dsp:txBody>
      <dsp:txXfrm>
        <a:off x="0" y="2484065"/>
        <a:ext cx="3352997" cy="553572"/>
      </dsp:txXfrm>
    </dsp:sp>
    <dsp:sp modelId="{F1B46622-F9C5-4FE2-8880-349DD1D4757D}">
      <dsp:nvSpPr>
        <dsp:cNvPr id="0" name=""/>
        <dsp:cNvSpPr/>
      </dsp:nvSpPr>
      <dsp:spPr>
        <a:xfrm>
          <a:off x="3352997" y="2484065"/>
          <a:ext cx="3352997" cy="553572"/>
        </a:xfrm>
        <a:prstGeom prst="rect">
          <a:avLst/>
        </a:prstGeom>
        <a:solidFill>
          <a:schemeClr val="lt1"/>
        </a:solidFill>
        <a:ln w="28575" cap="flat" cmpd="sng" algn="ctr">
          <a:solidFill>
            <a:srgbClr val="00458A"/>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fr-FR" sz="1800" b="1" kern="1200" dirty="0">
              <a:solidFill>
                <a:srgbClr val="003F7E"/>
              </a:solidFill>
              <a:latin typeface="Calibri" panose="020F0502020204030204" pitchFamily="34" charset="0"/>
              <a:cs typeface="Calibri" panose="020F0502020204030204" pitchFamily="34" charset="0"/>
            </a:rPr>
            <a:t>Time of </a:t>
          </a:r>
          <a:r>
            <a:rPr lang="fr-FR" sz="1800" b="1" kern="1200" dirty="0" err="1">
              <a:solidFill>
                <a:srgbClr val="003F7E"/>
              </a:solidFill>
              <a:latin typeface="Calibri" panose="020F0502020204030204" pitchFamily="34" charset="0"/>
              <a:cs typeface="Calibri" panose="020F0502020204030204" pitchFamily="34" charset="0"/>
            </a:rPr>
            <a:t>arrival</a:t>
          </a:r>
          <a:r>
            <a:rPr lang="fr-FR" sz="1800" b="1" kern="1200" dirty="0">
              <a:solidFill>
                <a:srgbClr val="003F7E"/>
              </a:solidFill>
              <a:latin typeface="Calibri" panose="020F0502020204030204" pitchFamily="34" charset="0"/>
              <a:cs typeface="Calibri" panose="020F0502020204030204" pitchFamily="34" charset="0"/>
            </a:rPr>
            <a:t> of the first photon for </a:t>
          </a:r>
          <a:r>
            <a:rPr lang="fr-FR" sz="1800" b="1" kern="1200" dirty="0" err="1">
              <a:solidFill>
                <a:srgbClr val="003F7E"/>
              </a:solidFill>
              <a:latin typeface="Calibri" panose="020F0502020204030204" pitchFamily="34" charset="0"/>
              <a:cs typeface="Calibri" panose="020F0502020204030204" pitchFamily="34" charset="0"/>
            </a:rPr>
            <a:t>each</a:t>
          </a:r>
          <a:r>
            <a:rPr lang="fr-FR" sz="1800" b="1" kern="1200" dirty="0">
              <a:solidFill>
                <a:srgbClr val="003F7E"/>
              </a:solidFill>
              <a:latin typeface="Calibri" panose="020F0502020204030204" pitchFamily="34" charset="0"/>
              <a:cs typeface="Calibri" panose="020F0502020204030204" pitchFamily="34" charset="0"/>
            </a:rPr>
            <a:t> pixel</a:t>
          </a:r>
        </a:p>
      </dsp:txBody>
      <dsp:txXfrm>
        <a:off x="3352997" y="2484065"/>
        <a:ext cx="3352997" cy="553572"/>
      </dsp:txXfrm>
    </dsp:sp>
    <dsp:sp modelId="{4902A6F8-0C14-4BDF-94C1-E126905D8CA2}">
      <dsp:nvSpPr>
        <dsp:cNvPr id="0" name=""/>
        <dsp:cNvSpPr/>
      </dsp:nvSpPr>
      <dsp:spPr>
        <a:xfrm rot="10800000">
          <a:off x="0" y="0"/>
          <a:ext cx="6705995" cy="1851414"/>
        </a:xfrm>
        <a:prstGeom prst="upArrowCallout">
          <a:avLst/>
        </a:prstGeom>
        <a:solidFill>
          <a:srgbClr val="003F7E"/>
        </a:solidFill>
        <a:ln w="10795" cap="flat" cmpd="sng" algn="ctr">
          <a:solidFill>
            <a:srgbClr val="00458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b="1" kern="1200" dirty="0">
              <a:latin typeface="Calibri" panose="020F0502020204030204" pitchFamily="34" charset="0"/>
              <a:cs typeface="Calibri" panose="020F0502020204030204" pitchFamily="34" charset="0"/>
            </a:rPr>
            <a:t>A </a:t>
          </a:r>
          <a:r>
            <a:rPr lang="fr-FR" sz="2800" b="1" kern="1200" dirty="0" err="1">
              <a:latin typeface="Calibri" panose="020F0502020204030204" pitchFamily="34" charset="0"/>
              <a:cs typeface="Calibri" panose="020F0502020204030204" pitchFamily="34" charset="0"/>
            </a:rPr>
            <a:t>monolithic</a:t>
          </a:r>
          <a:r>
            <a:rPr lang="fr-FR" sz="2800" b="1" kern="1200" dirty="0">
              <a:latin typeface="Calibri" panose="020F0502020204030204" pitchFamily="34" charset="0"/>
              <a:cs typeface="Calibri" panose="020F0502020204030204" pitchFamily="34" charset="0"/>
            </a:rPr>
            <a:t> fast </a:t>
          </a:r>
          <a:r>
            <a:rPr lang="fr-FR" sz="2800" b="1" kern="1200" dirty="0" err="1">
              <a:latin typeface="Calibri" panose="020F0502020204030204" pitchFamily="34" charset="0"/>
              <a:cs typeface="Calibri" panose="020F0502020204030204" pitchFamily="34" charset="0"/>
            </a:rPr>
            <a:t>scintillating</a:t>
          </a:r>
          <a:r>
            <a:rPr lang="fr-FR" sz="2800" b="1" kern="1200" dirty="0">
              <a:latin typeface="Calibri" panose="020F0502020204030204" pitchFamily="34" charset="0"/>
              <a:cs typeface="Calibri" panose="020F0502020204030204" pitchFamily="34" charset="0"/>
            </a:rPr>
            <a:t> </a:t>
          </a:r>
          <a:r>
            <a:rPr lang="fr-FR" sz="2800" b="1" kern="1200" dirty="0" err="1">
              <a:latin typeface="Calibri" panose="020F0502020204030204" pitchFamily="34" charset="0"/>
              <a:cs typeface="Calibri" panose="020F0502020204030204" pitchFamily="34" charset="0"/>
            </a:rPr>
            <a:t>crystal</a:t>
          </a:r>
          <a:endParaRPr lang="fr-FR" sz="2800" b="1" kern="1200" dirty="0">
            <a:latin typeface="Calibri" panose="020F0502020204030204" pitchFamily="34" charset="0"/>
            <a:cs typeface="Calibri" panose="020F0502020204030204" pitchFamily="34" charset="0"/>
          </a:endParaRPr>
        </a:p>
        <a:p>
          <a:pPr lvl="0" algn="ctr" defTabSz="1244600">
            <a:lnSpc>
              <a:spcPct val="90000"/>
            </a:lnSpc>
            <a:spcBef>
              <a:spcPct val="0"/>
            </a:spcBef>
            <a:spcAft>
              <a:spcPct val="35000"/>
            </a:spcAft>
          </a:pPr>
          <a:r>
            <a:rPr lang="fr-FR" sz="2800" b="1" kern="1200" dirty="0">
              <a:latin typeface="Calibri" panose="020F0502020204030204" pitchFamily="34" charset="0"/>
              <a:cs typeface="Calibri" panose="020F0502020204030204" pitchFamily="34" charset="0"/>
            </a:rPr>
            <a:t>(LYSO, CeBr</a:t>
          </a:r>
          <a:r>
            <a:rPr lang="fr-FR" sz="2800" b="1" kern="1200" baseline="-25000" dirty="0">
              <a:latin typeface="Calibri" panose="020F0502020204030204" pitchFamily="34" charset="0"/>
              <a:cs typeface="Calibri" panose="020F0502020204030204" pitchFamily="34" charset="0"/>
            </a:rPr>
            <a:t>3</a:t>
          </a:r>
          <a:r>
            <a:rPr lang="fr-FR" sz="2800" b="1" kern="1200" dirty="0">
              <a:latin typeface="Calibri" panose="020F0502020204030204" pitchFamily="34" charset="0"/>
              <a:cs typeface="Calibri" panose="020F0502020204030204" pitchFamily="34" charset="0"/>
            </a:rPr>
            <a:t>, LaBr</a:t>
          </a:r>
          <a:r>
            <a:rPr lang="fr-FR" sz="2800" b="1" kern="1200" baseline="-25000" dirty="0">
              <a:latin typeface="Calibri" panose="020F0502020204030204" pitchFamily="34" charset="0"/>
              <a:cs typeface="Calibri" panose="020F0502020204030204" pitchFamily="34" charset="0"/>
            </a:rPr>
            <a:t>3</a:t>
          </a:r>
          <a:r>
            <a:rPr lang="fr-FR" sz="2800" b="1" kern="1200" dirty="0">
              <a:latin typeface="Calibri" panose="020F0502020204030204" pitchFamily="34" charset="0"/>
              <a:cs typeface="Calibri" panose="020F0502020204030204" pitchFamily="34" charset="0"/>
            </a:rPr>
            <a:t>:Ce</a:t>
          </a:r>
          <a:r>
            <a:rPr lang="mr-IN" sz="2800" b="1" kern="1200" dirty="0">
              <a:latin typeface="Calibri" panose="020F0502020204030204" pitchFamily="34" charset="0"/>
              <a:cs typeface="Calibri" panose="020F0502020204030204" pitchFamily="34" charset="0"/>
            </a:rPr>
            <a:t>…</a:t>
          </a:r>
          <a:r>
            <a:rPr lang="fr-FR" sz="2800" b="1" kern="1200" dirty="0">
              <a:latin typeface="Calibri" panose="020F0502020204030204" pitchFamily="34" charset="0"/>
              <a:cs typeface="Calibri" panose="020F0502020204030204" pitchFamily="34" charset="0"/>
            </a:rPr>
            <a:t>)</a:t>
          </a:r>
        </a:p>
      </dsp:txBody>
      <dsp:txXfrm rot="10800000">
        <a:off x="0" y="0"/>
        <a:ext cx="6705995" cy="1202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7BCC4-E2E1-412F-BEA4-C4DD412B3350}">
      <dsp:nvSpPr>
        <dsp:cNvPr id="0" name=""/>
        <dsp:cNvSpPr/>
      </dsp:nvSpPr>
      <dsp:spPr>
        <a:xfrm>
          <a:off x="9122" y="0"/>
          <a:ext cx="1752189" cy="1142932"/>
        </a:xfrm>
        <a:prstGeom prst="roundRect">
          <a:avLst>
            <a:gd name="adj" fmla="val 10000"/>
          </a:avLst>
        </a:prstGeom>
        <a:solidFill>
          <a:schemeClr val="lt1">
            <a:hueOff val="0"/>
            <a:satOff val="0"/>
            <a:lumOff val="0"/>
            <a:alphaOff val="0"/>
          </a:schemeClr>
        </a:solidFill>
        <a:ln w="28575" cap="flat" cmpd="sng" algn="ctr">
          <a:solidFill>
            <a:srgbClr val="2F660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b="1" kern="1200" dirty="0">
              <a:latin typeface="Calibri" panose="020F0502020204030204" pitchFamily="34" charset="0"/>
              <a:cs typeface="Calibri" panose="020F0502020204030204" pitchFamily="34" charset="0"/>
            </a:rPr>
            <a:t>Index gap </a:t>
          </a:r>
          <a:r>
            <a:rPr lang="fr-FR" sz="1200" b="1" kern="1200" dirty="0" err="1">
              <a:latin typeface="Calibri" panose="020F0502020204030204" pitchFamily="34" charset="0"/>
              <a:cs typeface="Calibri" panose="020F0502020204030204" pitchFamily="34" charset="0"/>
            </a:rPr>
            <a:t>crystal</a:t>
          </a:r>
          <a:r>
            <a:rPr lang="fr-FR" sz="1200" b="1" kern="1200" dirty="0">
              <a:latin typeface="Calibri" panose="020F0502020204030204" pitchFamily="34" charset="0"/>
              <a:cs typeface="Calibri" panose="020F0502020204030204" pitchFamily="34" charset="0"/>
            </a:rPr>
            <a:t>/detector </a:t>
          </a:r>
          <a:r>
            <a:rPr lang="fr-FR" sz="1200" b="1" kern="1200" dirty="0">
              <a:latin typeface="Calibri" panose="020F0502020204030204" pitchFamily="34" charset="0"/>
              <a:cs typeface="Calibri" panose="020F0502020204030204" pitchFamily="34" charset="0"/>
              <a:sym typeface="Wingdings"/>
            </a:rPr>
            <a:t> </a:t>
          </a:r>
          <a:r>
            <a:rPr lang="fr-FR" sz="1200" b="1" kern="1200" dirty="0" err="1">
              <a:latin typeface="Calibri" panose="020F0502020204030204" pitchFamily="34" charset="0"/>
              <a:cs typeface="Calibri" panose="020F0502020204030204" pitchFamily="34" charset="0"/>
            </a:rPr>
            <a:t>only</a:t>
          </a:r>
          <a:r>
            <a:rPr lang="fr-FR" sz="1200" b="1" kern="1200" dirty="0">
              <a:latin typeface="Calibri" panose="020F0502020204030204" pitchFamily="34" charset="0"/>
              <a:cs typeface="Calibri" panose="020F0502020204030204" pitchFamily="34" charset="0"/>
            </a:rPr>
            <a:t> the photons </a:t>
          </a:r>
          <a:r>
            <a:rPr lang="fr-FR" sz="1200" b="1" kern="1200" dirty="0" err="1">
              <a:latin typeface="Calibri" panose="020F0502020204030204" pitchFamily="34" charset="0"/>
              <a:cs typeface="Calibri" panose="020F0502020204030204" pitchFamily="34" charset="0"/>
            </a:rPr>
            <a:t>emitted</a:t>
          </a:r>
          <a:r>
            <a:rPr lang="fr-FR" sz="1200" b="1" kern="1200" dirty="0">
              <a:latin typeface="Calibri" panose="020F0502020204030204" pitchFamily="34" charset="0"/>
              <a:cs typeface="Calibri" panose="020F0502020204030204" pitchFamily="34" charset="0"/>
            </a:rPr>
            <a:t> </a:t>
          </a:r>
          <a:r>
            <a:rPr lang="fr-FR" sz="1200" b="1" kern="1200" dirty="0" err="1">
              <a:latin typeface="Calibri" panose="020F0502020204030204" pitchFamily="34" charset="0"/>
              <a:cs typeface="Calibri" panose="020F0502020204030204" pitchFamily="34" charset="0"/>
            </a:rPr>
            <a:t>inside</a:t>
          </a:r>
          <a:r>
            <a:rPr lang="fr-FR" sz="1200" b="1" kern="1200" dirty="0">
              <a:latin typeface="Calibri" panose="020F0502020204030204" pitchFamily="34" charset="0"/>
              <a:cs typeface="Calibri" panose="020F0502020204030204" pitchFamily="34" charset="0"/>
            </a:rPr>
            <a:t> a </a:t>
          </a:r>
          <a:r>
            <a:rPr lang="fr-FR" sz="1200" b="1" kern="1200" dirty="0" err="1">
              <a:latin typeface="Calibri" panose="020F0502020204030204" pitchFamily="34" charset="0"/>
              <a:cs typeface="Calibri" panose="020F0502020204030204" pitchFamily="34" charset="0"/>
            </a:rPr>
            <a:t>cone</a:t>
          </a:r>
          <a:r>
            <a:rPr lang="fr-FR" sz="1200" b="1" kern="1200" dirty="0">
              <a:latin typeface="Calibri" panose="020F0502020204030204" pitchFamily="34" charset="0"/>
              <a:cs typeface="Calibri" panose="020F0502020204030204" pitchFamily="34" charset="0"/>
            </a:rPr>
            <a:t> </a:t>
          </a:r>
          <a:r>
            <a:rPr lang="fr-FR" sz="1200" b="1" kern="1200" dirty="0" err="1">
              <a:latin typeface="Calibri" panose="020F0502020204030204" pitchFamily="34" charset="0"/>
              <a:cs typeface="Calibri" panose="020F0502020204030204" pitchFamily="34" charset="0"/>
            </a:rPr>
            <a:t>bonded</a:t>
          </a:r>
          <a:r>
            <a:rPr lang="fr-FR" sz="1200" b="1" kern="1200" dirty="0">
              <a:latin typeface="Calibri" panose="020F0502020204030204" pitchFamily="34" charset="0"/>
              <a:cs typeface="Calibri" panose="020F0502020204030204" pitchFamily="34" charset="0"/>
            </a:rPr>
            <a:t> by the </a:t>
          </a:r>
          <a:r>
            <a:rPr lang="fr-FR" sz="1200" b="1" kern="1200" dirty="0" err="1">
              <a:latin typeface="Calibri" panose="020F0502020204030204" pitchFamily="34" charset="0"/>
              <a:cs typeface="Calibri" panose="020F0502020204030204" pitchFamily="34" charset="0"/>
            </a:rPr>
            <a:t>critical</a:t>
          </a:r>
          <a:r>
            <a:rPr lang="fr-FR" sz="1200" b="1" kern="1200" dirty="0">
              <a:latin typeface="Calibri" panose="020F0502020204030204" pitchFamily="34" charset="0"/>
              <a:cs typeface="Calibri" panose="020F0502020204030204" pitchFamily="34" charset="0"/>
            </a:rPr>
            <a:t> angle </a:t>
          </a:r>
          <a:r>
            <a:rPr lang="fr-FR" sz="1200" b="1" kern="1200" dirty="0" err="1">
              <a:latin typeface="Symbol" charset="2"/>
              <a:cs typeface="Symbol" charset="2"/>
            </a:rPr>
            <a:t>q</a:t>
          </a:r>
          <a:r>
            <a:rPr lang="fr-FR" sz="1200" b="1" kern="1200" dirty="0" err="1">
              <a:latin typeface="Calibri" panose="020F0502020204030204" pitchFamily="34" charset="0"/>
              <a:cs typeface="Calibri" panose="020F0502020204030204" pitchFamily="34" charset="0"/>
            </a:rPr>
            <a:t>c</a:t>
          </a:r>
          <a:r>
            <a:rPr lang="fr-FR" sz="1200" b="1" kern="1200" dirty="0">
              <a:latin typeface="Calibri" panose="020F0502020204030204" pitchFamily="34" charset="0"/>
              <a:cs typeface="Calibri" panose="020F0502020204030204" pitchFamily="34" charset="0"/>
            </a:rPr>
            <a:t> are </a:t>
          </a:r>
          <a:r>
            <a:rPr lang="fr-FR" sz="1200" b="1" kern="1200" dirty="0" err="1">
              <a:latin typeface="Calibri" panose="020F0502020204030204" pitchFamily="34" charset="0"/>
              <a:cs typeface="Calibri" panose="020F0502020204030204" pitchFamily="34" charset="0"/>
            </a:rPr>
            <a:t>detected</a:t>
          </a:r>
          <a:r>
            <a:rPr lang="fr-FR" sz="1200" b="1" kern="1200" dirty="0">
              <a:latin typeface="Calibri" panose="020F0502020204030204" pitchFamily="34" charset="0"/>
              <a:cs typeface="Calibri" panose="020F0502020204030204" pitchFamily="34" charset="0"/>
            </a:rPr>
            <a:t> </a:t>
          </a:r>
          <a:r>
            <a:rPr lang="fr-FR" sz="1200" b="1" kern="1200" dirty="0" err="1">
              <a:latin typeface="Calibri" panose="020F0502020204030204" pitchFamily="34" charset="0"/>
              <a:cs typeface="Calibri" panose="020F0502020204030204" pitchFamily="34" charset="0"/>
            </a:rPr>
            <a:t>directly</a:t>
          </a:r>
          <a:r>
            <a:rPr lang="fr-FR" sz="1600" b="1" kern="1200" dirty="0">
              <a:solidFill>
                <a:srgbClr val="FF0000"/>
              </a:solidFill>
              <a:latin typeface="Calibri" panose="020F0502020204030204" pitchFamily="34" charset="0"/>
              <a:cs typeface="Calibri" panose="020F0502020204030204" pitchFamily="34" charset="0"/>
            </a:rPr>
            <a:t> (a)</a:t>
          </a:r>
        </a:p>
      </dsp:txBody>
      <dsp:txXfrm>
        <a:off x="42597" y="33475"/>
        <a:ext cx="1685239" cy="1075982"/>
      </dsp:txXfrm>
    </dsp:sp>
    <dsp:sp modelId="{F3B62E48-55FD-49CC-8482-949D6D52C49F}">
      <dsp:nvSpPr>
        <dsp:cNvPr id="0" name=""/>
        <dsp:cNvSpPr/>
      </dsp:nvSpPr>
      <dsp:spPr>
        <a:xfrm>
          <a:off x="1936531" y="354194"/>
          <a:ext cx="371464" cy="4345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b="1" kern="1200">
            <a:latin typeface="Calibri" panose="020F0502020204030204" pitchFamily="34" charset="0"/>
            <a:cs typeface="Calibri" panose="020F0502020204030204" pitchFamily="34" charset="0"/>
          </a:endParaRPr>
        </a:p>
      </dsp:txBody>
      <dsp:txXfrm>
        <a:off x="1936531" y="441103"/>
        <a:ext cx="260025" cy="260725"/>
      </dsp:txXfrm>
    </dsp:sp>
    <dsp:sp modelId="{D1A7DEB7-6A9F-4F40-AA0A-B85A3CEC3FA7}">
      <dsp:nvSpPr>
        <dsp:cNvPr id="0" name=""/>
        <dsp:cNvSpPr/>
      </dsp:nvSpPr>
      <dsp:spPr>
        <a:xfrm>
          <a:off x="2462188" y="0"/>
          <a:ext cx="1752189" cy="1142932"/>
        </a:xfrm>
        <a:prstGeom prst="roundRect">
          <a:avLst>
            <a:gd name="adj" fmla="val 10000"/>
          </a:avLst>
        </a:prstGeom>
        <a:solidFill>
          <a:schemeClr val="lt1">
            <a:hueOff val="0"/>
            <a:satOff val="0"/>
            <a:lumOff val="0"/>
            <a:alphaOff val="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b="1" kern="1200" dirty="0">
              <a:latin typeface="Calibri" panose="020F0502020204030204" pitchFamily="34" charset="0"/>
              <a:cs typeface="Calibri" panose="020F0502020204030204" pitchFamily="34" charset="0"/>
            </a:rPr>
            <a:t>The </a:t>
          </a:r>
          <a:r>
            <a:rPr lang="fr-FR" sz="1500" b="1" kern="1200" dirty="0" err="1">
              <a:latin typeface="Calibri" panose="020F0502020204030204" pitchFamily="34" charset="0"/>
              <a:cs typeface="Calibri" panose="020F0502020204030204" pitchFamily="34" charset="0"/>
            </a:rPr>
            <a:t>other</a:t>
          </a:r>
          <a:r>
            <a:rPr lang="fr-FR" sz="1500" b="1" kern="1200" dirty="0">
              <a:latin typeface="Calibri" panose="020F0502020204030204" pitchFamily="34" charset="0"/>
              <a:cs typeface="Calibri" panose="020F0502020204030204" pitchFamily="34" charset="0"/>
            </a:rPr>
            <a:t> photons are </a:t>
          </a:r>
          <a:r>
            <a:rPr lang="fr-FR" sz="1500" b="1" kern="1200" dirty="0" err="1">
              <a:latin typeface="Calibri" panose="020F0502020204030204" pitchFamily="34" charset="0"/>
              <a:cs typeface="Calibri" panose="020F0502020204030204" pitchFamily="34" charset="0"/>
            </a:rPr>
            <a:t>delayed</a:t>
          </a:r>
          <a:r>
            <a:rPr lang="fr-FR" sz="1500" b="1" kern="1200" dirty="0">
              <a:latin typeface="Calibri" panose="020F0502020204030204" pitchFamily="34" charset="0"/>
              <a:cs typeface="Calibri" panose="020F0502020204030204" pitchFamily="34" charset="0"/>
            </a:rPr>
            <a:t> </a:t>
          </a:r>
          <a:r>
            <a:rPr lang="fr-FR" sz="1500" b="1" kern="1200" dirty="0">
              <a:solidFill>
                <a:srgbClr val="FF0000"/>
              </a:solidFill>
              <a:latin typeface="Calibri" panose="020F0502020204030204" pitchFamily="34" charset="0"/>
              <a:cs typeface="Calibri" panose="020F0502020204030204" pitchFamily="34" charset="0"/>
            </a:rPr>
            <a:t>(</a:t>
          </a:r>
          <a:r>
            <a:rPr lang="fr-FR" sz="1500" b="1" kern="1200" dirty="0" err="1">
              <a:solidFill>
                <a:srgbClr val="FF0000"/>
              </a:solidFill>
              <a:latin typeface="Calibri" panose="020F0502020204030204" pitchFamily="34" charset="0"/>
              <a:cs typeface="Calibri" panose="020F0502020204030204" pitchFamily="34" charset="0"/>
            </a:rPr>
            <a:t>b,c</a:t>
          </a:r>
          <a:r>
            <a:rPr lang="fr-FR" sz="1500" b="1" kern="1200" dirty="0">
              <a:solidFill>
                <a:srgbClr val="FF0000"/>
              </a:solidFill>
              <a:latin typeface="Calibri" panose="020F0502020204030204" pitchFamily="34" charset="0"/>
              <a:cs typeface="Calibri" panose="020F0502020204030204" pitchFamily="34" charset="0"/>
            </a:rPr>
            <a:t>)</a:t>
          </a:r>
        </a:p>
      </dsp:txBody>
      <dsp:txXfrm>
        <a:off x="2495663" y="33475"/>
        <a:ext cx="1685239" cy="1075982"/>
      </dsp:txXfrm>
    </dsp:sp>
    <dsp:sp modelId="{CD95C695-155F-4705-A552-AEDD2D1A0C6B}">
      <dsp:nvSpPr>
        <dsp:cNvPr id="0" name=""/>
        <dsp:cNvSpPr/>
      </dsp:nvSpPr>
      <dsp:spPr>
        <a:xfrm>
          <a:off x="4391877" y="354194"/>
          <a:ext cx="376299" cy="4345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4391877" y="441103"/>
        <a:ext cx="263409" cy="260725"/>
      </dsp:txXfrm>
    </dsp:sp>
    <dsp:sp modelId="{09B64E5F-BCA6-4C3F-870F-F03D91480476}">
      <dsp:nvSpPr>
        <dsp:cNvPr id="0" name=""/>
        <dsp:cNvSpPr/>
      </dsp:nvSpPr>
      <dsp:spPr>
        <a:xfrm>
          <a:off x="4924376" y="0"/>
          <a:ext cx="1752189" cy="1142932"/>
        </a:xfrm>
        <a:prstGeom prst="roundRect">
          <a:avLst>
            <a:gd name="adj" fmla="val 10000"/>
          </a:avLst>
        </a:prstGeom>
        <a:solidFill>
          <a:schemeClr val="lt1">
            <a:hueOff val="0"/>
            <a:satOff val="0"/>
            <a:lumOff val="0"/>
            <a:alphaOff val="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b="1" kern="1200" dirty="0">
              <a:latin typeface="Calibri" panose="020F0502020204030204" pitchFamily="34" charset="0"/>
              <a:cs typeface="Calibri" panose="020F0502020204030204" pitchFamily="34" charset="0"/>
            </a:rPr>
            <a:t>A 1ns « </a:t>
          </a:r>
          <a:r>
            <a:rPr lang="fr-FR" sz="1500" b="1" kern="1200" dirty="0" err="1">
              <a:latin typeface="Calibri" panose="020F0502020204030204" pitchFamily="34" charset="0"/>
              <a:cs typeface="Calibri" panose="020F0502020204030204" pitchFamily="34" charset="0"/>
            </a:rPr>
            <a:t>snapshot</a:t>
          </a:r>
          <a:r>
            <a:rPr lang="fr-FR" sz="1500" b="1" kern="1200" dirty="0">
              <a:latin typeface="Calibri" panose="020F0502020204030204" pitchFamily="34" charset="0"/>
              <a:cs typeface="Calibri" panose="020F0502020204030204" pitchFamily="34" charset="0"/>
            </a:rPr>
            <a:t> » image </a:t>
          </a:r>
          <a:r>
            <a:rPr lang="fr-FR" sz="1500" b="1" kern="1200" dirty="0" err="1">
              <a:latin typeface="Calibri" panose="020F0502020204030204" pitchFamily="34" charset="0"/>
              <a:cs typeface="Calibri" panose="020F0502020204030204" pitchFamily="34" charset="0"/>
            </a:rPr>
            <a:t>could</a:t>
          </a:r>
          <a:r>
            <a:rPr lang="fr-FR" sz="1500" b="1" kern="1200" dirty="0">
              <a:latin typeface="Calibri" panose="020F0502020204030204" pitchFamily="34" charset="0"/>
              <a:cs typeface="Calibri" panose="020F0502020204030204" pitchFamily="34" charset="0"/>
            </a:rPr>
            <a:t> </a:t>
          </a:r>
          <a:r>
            <a:rPr lang="fr-FR" sz="1500" b="1" kern="1200" dirty="0" err="1">
              <a:latin typeface="Calibri" panose="020F0502020204030204" pitchFamily="34" charset="0"/>
              <a:cs typeface="Calibri" panose="020F0502020204030204" pitchFamily="34" charset="0"/>
            </a:rPr>
            <a:t>allow</a:t>
          </a:r>
          <a:r>
            <a:rPr lang="fr-FR" sz="1500" b="1" kern="1200" dirty="0">
              <a:latin typeface="Calibri" panose="020F0502020204030204" pitchFamily="34" charset="0"/>
              <a:cs typeface="Calibri" panose="020F0502020204030204" pitchFamily="34" charset="0"/>
            </a:rPr>
            <a:t> to </a:t>
          </a:r>
          <a:r>
            <a:rPr lang="fr-FR" sz="1500" b="1" kern="1200" dirty="0" err="1">
              <a:latin typeface="Calibri" panose="020F0502020204030204" pitchFamily="34" charset="0"/>
              <a:cs typeface="Calibri" panose="020F0502020204030204" pitchFamily="34" charset="0"/>
            </a:rPr>
            <a:t>recognize</a:t>
          </a:r>
          <a:r>
            <a:rPr lang="fr-FR" sz="1500" b="1" kern="1200" dirty="0">
              <a:latin typeface="Calibri" panose="020F0502020204030204" pitchFamily="34" charset="0"/>
              <a:cs typeface="Calibri" panose="020F0502020204030204" pitchFamily="34" charset="0"/>
            </a:rPr>
            <a:t> the location of the </a:t>
          </a:r>
          <a:r>
            <a:rPr lang="fr-FR" sz="1500" b="1" kern="1200" dirty="0" err="1">
              <a:latin typeface="Calibri" panose="020F0502020204030204" pitchFamily="34" charset="0"/>
              <a:cs typeface="Calibri" panose="020F0502020204030204" pitchFamily="34" charset="0"/>
            </a:rPr>
            <a:t>cone</a:t>
          </a:r>
          <a:endParaRPr lang="fr-FR" sz="1500" b="1" kern="1200" dirty="0">
            <a:latin typeface="Calibri" panose="020F0502020204030204" pitchFamily="34" charset="0"/>
            <a:cs typeface="Calibri" panose="020F0502020204030204" pitchFamily="34" charset="0"/>
          </a:endParaRPr>
        </a:p>
      </dsp:txBody>
      <dsp:txXfrm>
        <a:off x="4957851" y="33475"/>
        <a:ext cx="1685239" cy="1075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9B561-2A71-4F1F-93E7-C9EFF1A0DBFF}">
      <dsp:nvSpPr>
        <dsp:cNvPr id="0" name=""/>
        <dsp:cNvSpPr/>
      </dsp:nvSpPr>
      <dsp:spPr>
        <a:xfrm>
          <a:off x="0" y="462735"/>
          <a:ext cx="3784185"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err="1">
              <a:latin typeface="Calibri" panose="020F0502020204030204" pitchFamily="34" charset="0"/>
              <a:cs typeface="Calibri" panose="020F0502020204030204" pitchFamily="34" charset="0"/>
            </a:rPr>
            <a:t>Low</a:t>
          </a:r>
          <a:r>
            <a:rPr lang="fr-FR" sz="2400" kern="1200" dirty="0">
              <a:latin typeface="Calibri" panose="020F0502020204030204" pitchFamily="34" charset="0"/>
              <a:cs typeface="Calibri" panose="020F0502020204030204" pitchFamily="34" charset="0"/>
            </a:rPr>
            <a:t> noise level</a:t>
          </a:r>
        </a:p>
      </dsp:txBody>
      <dsp:txXfrm>
        <a:off x="28100" y="490835"/>
        <a:ext cx="3727985" cy="519439"/>
      </dsp:txXfrm>
    </dsp:sp>
    <dsp:sp modelId="{C44DAA60-1016-4020-A4F3-79A1CA54CAE3}">
      <dsp:nvSpPr>
        <dsp:cNvPr id="0" name=""/>
        <dsp:cNvSpPr/>
      </dsp:nvSpPr>
      <dsp:spPr>
        <a:xfrm>
          <a:off x="0" y="1038375"/>
          <a:ext cx="3784185"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smtClean="0">
              <a:solidFill>
                <a:schemeClr val="tx1"/>
              </a:solidFill>
              <a:latin typeface="Calibri" panose="020F0502020204030204" pitchFamily="34" charset="0"/>
              <a:cs typeface="Calibri" panose="020F0502020204030204" pitchFamily="34" charset="0"/>
            </a:rPr>
            <a:t>2 CeBr</a:t>
          </a:r>
          <a:r>
            <a:rPr lang="en-US" sz="1900" b="0" kern="1200" baseline="-25000" dirty="0" smtClean="0">
              <a:solidFill>
                <a:schemeClr val="tx1"/>
              </a:solidFill>
              <a:latin typeface="Calibri" panose="020F0502020204030204" pitchFamily="34" charset="0"/>
              <a:cs typeface="Calibri" panose="020F0502020204030204" pitchFamily="34" charset="0"/>
            </a:rPr>
            <a:t>3 </a:t>
          </a:r>
          <a:r>
            <a:rPr lang="en-US" sz="1900" b="0" kern="1200" baseline="0" dirty="0" smtClean="0">
              <a:solidFill>
                <a:schemeClr val="tx1"/>
              </a:solidFill>
              <a:latin typeface="Calibri" panose="020F0502020204030204" pitchFamily="34" charset="0"/>
              <a:cs typeface="Calibri" panose="020F0502020204030204" pitchFamily="34" charset="0"/>
            </a:rPr>
            <a:t>crystals 27mm distant</a:t>
          </a:r>
          <a:endParaRPr lang="fr-FR" sz="1900" b="0" kern="1200" baseline="0" dirty="0">
            <a:solidFill>
              <a:schemeClr val="tx1"/>
            </a:solidFill>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20000"/>
            </a:spcAft>
            <a:buChar char="••"/>
          </a:pPr>
          <a:r>
            <a:rPr lang="en-US" sz="1900" b="0" kern="1200" baseline="0" dirty="0" smtClean="0">
              <a:solidFill>
                <a:schemeClr val="tx1"/>
              </a:solidFill>
              <a:latin typeface="Calibri" panose="020F0502020204030204" pitchFamily="34" charset="0"/>
              <a:cs typeface="Calibri" panose="020F0502020204030204" pitchFamily="34" charset="0"/>
            </a:rPr>
            <a:t>32x32x5mm</a:t>
          </a:r>
          <a:endParaRPr lang="fr-FR" sz="1900" b="0" kern="1200" baseline="0" dirty="0">
            <a:solidFill>
              <a:schemeClr val="tx1"/>
            </a:solidFill>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20000"/>
            </a:spcAft>
            <a:buChar char="••"/>
          </a:pPr>
          <a:r>
            <a:rPr lang="en-US" sz="1900" b="0" kern="1200" baseline="0" dirty="0" smtClean="0">
              <a:solidFill>
                <a:schemeClr val="tx1"/>
              </a:solidFill>
              <a:latin typeface="Calibri" panose="020F0502020204030204" pitchFamily="34" charset="0"/>
              <a:cs typeface="Calibri" panose="020F0502020204030204" pitchFamily="34" charset="0"/>
            </a:rPr>
            <a:t>32x32x12mm</a:t>
          </a:r>
          <a:endParaRPr lang="fr-FR" sz="1900" b="0" kern="1200" baseline="0" dirty="0">
            <a:solidFill>
              <a:schemeClr val="tx1"/>
            </a:solidFill>
            <a:latin typeface="Calibri" panose="020F0502020204030204" pitchFamily="34" charset="0"/>
            <a:cs typeface="Calibri" panose="020F0502020204030204" pitchFamily="34" charset="0"/>
          </a:endParaRPr>
        </a:p>
      </dsp:txBody>
      <dsp:txXfrm>
        <a:off x="0" y="1038375"/>
        <a:ext cx="3784185" cy="968760"/>
      </dsp:txXfrm>
    </dsp:sp>
    <dsp:sp modelId="{7DE6299F-9988-4C67-AEA9-B0708D564AC1}">
      <dsp:nvSpPr>
        <dsp:cNvPr id="0" name=""/>
        <dsp:cNvSpPr/>
      </dsp:nvSpPr>
      <dsp:spPr>
        <a:xfrm>
          <a:off x="0" y="2007135"/>
          <a:ext cx="3784185"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a:latin typeface="Calibri" panose="020F0502020204030204" pitchFamily="34" charset="0"/>
              <a:cs typeface="Calibri" panose="020F0502020204030204" pitchFamily="34" charset="0"/>
            </a:rPr>
            <a:t>High </a:t>
          </a:r>
          <a:r>
            <a:rPr lang="fr-FR" sz="2400" kern="1200" dirty="0" err="1">
              <a:latin typeface="Calibri" panose="020F0502020204030204" pitchFamily="34" charset="0"/>
              <a:cs typeface="Calibri" panose="020F0502020204030204" pitchFamily="34" charset="0"/>
            </a:rPr>
            <a:t>sensitivity</a:t>
          </a:r>
          <a:endParaRPr lang="fr-FR" sz="2400" kern="1200" dirty="0">
            <a:latin typeface="Calibri" panose="020F0502020204030204" pitchFamily="34" charset="0"/>
            <a:cs typeface="Calibri" panose="020F0502020204030204" pitchFamily="34" charset="0"/>
          </a:endParaRPr>
        </a:p>
      </dsp:txBody>
      <dsp:txXfrm>
        <a:off x="28100" y="2035235"/>
        <a:ext cx="3727985" cy="519439"/>
      </dsp:txXfrm>
    </dsp:sp>
    <dsp:sp modelId="{93EEA6A8-542B-426A-9FA6-B132E8BC7EB3}">
      <dsp:nvSpPr>
        <dsp:cNvPr id="0" name=""/>
        <dsp:cNvSpPr/>
      </dsp:nvSpPr>
      <dsp:spPr>
        <a:xfrm>
          <a:off x="0" y="2582775"/>
          <a:ext cx="3784185"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4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fr-FR" sz="1900" kern="1200" dirty="0" smtClean="0">
              <a:latin typeface="Calibri" panose="020F0502020204030204" pitchFamily="34" charset="0"/>
              <a:cs typeface="Calibri" panose="020F0502020204030204" pitchFamily="34" charset="0"/>
            </a:rPr>
            <a:t>17 </a:t>
          </a:r>
          <a:r>
            <a:rPr lang="fr-FR" sz="1900" kern="1200" dirty="0">
              <a:latin typeface="Calibri" panose="020F0502020204030204" pitchFamily="34" charset="0"/>
              <a:cs typeface="Calibri" panose="020F0502020204030204" pitchFamily="34" charset="0"/>
            </a:rPr>
            <a:t>cm</a:t>
          </a:r>
          <a:r>
            <a:rPr lang="fr-FR" sz="1900" kern="1200" baseline="30000" dirty="0">
              <a:latin typeface="Calibri" panose="020F0502020204030204" pitchFamily="34" charset="0"/>
              <a:cs typeface="Calibri" panose="020F0502020204030204" pitchFamily="34" charset="0"/>
            </a:rPr>
            <a:t>3</a:t>
          </a:r>
          <a:r>
            <a:rPr lang="fr-FR" sz="1900" kern="1200" dirty="0">
              <a:latin typeface="Calibri" panose="020F0502020204030204" pitchFamily="34" charset="0"/>
              <a:cs typeface="Calibri" panose="020F0502020204030204" pitchFamily="34" charset="0"/>
            </a:rPr>
            <a:t> detector</a:t>
          </a:r>
        </a:p>
      </dsp:txBody>
      <dsp:txXfrm>
        <a:off x="0" y="2582775"/>
        <a:ext cx="3784185" cy="397440"/>
      </dsp:txXfrm>
    </dsp:sp>
    <dsp:sp modelId="{DD14A566-E7AB-41B2-BFB3-1092DE736EFD}">
      <dsp:nvSpPr>
        <dsp:cNvPr id="0" name=""/>
        <dsp:cNvSpPr/>
      </dsp:nvSpPr>
      <dsp:spPr>
        <a:xfrm>
          <a:off x="0" y="2980215"/>
          <a:ext cx="3784185"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a:latin typeface="Calibri" panose="020F0502020204030204" pitchFamily="34" charset="0"/>
              <a:cs typeface="Calibri" panose="020F0502020204030204" pitchFamily="34" charset="0"/>
            </a:rPr>
            <a:t>High temporal </a:t>
          </a:r>
          <a:r>
            <a:rPr lang="fr-FR" sz="2400" kern="1200" dirty="0" err="1" smtClean="0">
              <a:latin typeface="Calibri" panose="020F0502020204030204" pitchFamily="34" charset="0"/>
              <a:cs typeface="Calibri" panose="020F0502020204030204" pitchFamily="34" charset="0"/>
            </a:rPr>
            <a:t>resolution</a:t>
          </a:r>
          <a:endParaRPr lang="fr-FR" sz="2400" kern="1200" dirty="0" smtClean="0">
            <a:latin typeface="Calibri" panose="020F0502020204030204" pitchFamily="34" charset="0"/>
            <a:cs typeface="Calibri" panose="020F0502020204030204" pitchFamily="34" charset="0"/>
          </a:endParaRPr>
        </a:p>
      </dsp:txBody>
      <dsp:txXfrm>
        <a:off x="28100" y="3008315"/>
        <a:ext cx="3727985" cy="519439"/>
      </dsp:txXfrm>
    </dsp:sp>
    <dsp:sp modelId="{16070561-A3DF-4CAA-BA08-12ABCC9A31AF}">
      <dsp:nvSpPr>
        <dsp:cNvPr id="0" name=""/>
        <dsp:cNvSpPr/>
      </dsp:nvSpPr>
      <dsp:spPr>
        <a:xfrm>
          <a:off x="0" y="3624975"/>
          <a:ext cx="3784185"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latin typeface="Calibri" panose="020F0502020204030204" pitchFamily="34" charset="0"/>
              <a:cs typeface="Calibri" panose="020F0502020204030204" pitchFamily="34" charset="0"/>
            </a:rPr>
            <a:t>High</a:t>
          </a:r>
          <a:r>
            <a:rPr lang="fr-FR" sz="2400" kern="1200" baseline="0" dirty="0" smtClean="0">
              <a:latin typeface="Calibri" panose="020F0502020204030204" pitchFamily="34" charset="0"/>
              <a:cs typeface="Calibri" panose="020F0502020204030204" pitchFamily="34" charset="0"/>
            </a:rPr>
            <a:t> X,Y,Z position </a:t>
          </a:r>
          <a:r>
            <a:rPr lang="fr-FR" sz="2400" kern="1200" baseline="0" dirty="0" err="1" smtClean="0">
              <a:latin typeface="Calibri" panose="020F0502020204030204" pitchFamily="34" charset="0"/>
              <a:cs typeface="Calibri" panose="020F0502020204030204" pitchFamily="34" charset="0"/>
            </a:rPr>
            <a:t>accuracy</a:t>
          </a:r>
          <a:endParaRPr lang="fr-FR" sz="2400" kern="1200" dirty="0">
            <a:latin typeface="Calibri" panose="020F0502020204030204" pitchFamily="34" charset="0"/>
            <a:cs typeface="Calibri" panose="020F0502020204030204" pitchFamily="34" charset="0"/>
          </a:endParaRPr>
        </a:p>
      </dsp:txBody>
      <dsp:txXfrm>
        <a:off x="28100" y="3653075"/>
        <a:ext cx="3727985" cy="519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643B1-CFE5-4462-8131-ECEEE124BF35}">
      <dsp:nvSpPr>
        <dsp:cNvPr id="0" name=""/>
        <dsp:cNvSpPr/>
      </dsp:nvSpPr>
      <dsp:spPr>
        <a:xfrm rot="5400000">
          <a:off x="3713499" y="-1563837"/>
          <a:ext cx="468237" cy="3715405"/>
        </a:xfrm>
        <a:prstGeom prst="round2SameRect">
          <a:avLst/>
        </a:prstGeom>
        <a:solidFill>
          <a:srgbClr val="E2FAD2">
            <a:alpha val="89804"/>
          </a:srgbClr>
        </a:soli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ctr" defTabSz="1022350">
            <a:lnSpc>
              <a:spcPct val="90000"/>
            </a:lnSpc>
            <a:spcBef>
              <a:spcPct val="0"/>
            </a:spcBef>
            <a:spcAft>
              <a:spcPct val="15000"/>
            </a:spcAft>
            <a:buChar char="••"/>
          </a:pPr>
          <a:r>
            <a:rPr lang="fr-FR" sz="2300" kern="1200">
              <a:solidFill>
                <a:srgbClr val="2F660A"/>
              </a:solidFill>
              <a:latin typeface="Calibri" panose="020F0502020204030204" pitchFamily="34" charset="0"/>
              <a:cs typeface="Calibri" panose="020F0502020204030204" pitchFamily="34" charset="0"/>
            </a:rPr>
            <a:t>230x290x160 mm</a:t>
          </a:r>
          <a:endParaRPr lang="fr-FR" sz="2300" kern="1200" dirty="0">
            <a:solidFill>
              <a:srgbClr val="2F660A"/>
            </a:solidFill>
            <a:latin typeface="Calibri" panose="020F0502020204030204" pitchFamily="34" charset="0"/>
            <a:cs typeface="Calibri" panose="020F0502020204030204" pitchFamily="34" charset="0"/>
          </a:endParaRPr>
        </a:p>
      </dsp:txBody>
      <dsp:txXfrm rot="-5400000">
        <a:off x="2089916" y="82603"/>
        <a:ext cx="3692548" cy="422523"/>
      </dsp:txXfrm>
    </dsp:sp>
    <dsp:sp modelId="{F70DB96A-4F67-4BBE-ADC8-B33082A5D386}">
      <dsp:nvSpPr>
        <dsp:cNvPr id="0" name=""/>
        <dsp:cNvSpPr/>
      </dsp:nvSpPr>
      <dsp:spPr>
        <a:xfrm>
          <a:off x="0" y="1216"/>
          <a:ext cx="2089915" cy="585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a:latin typeface="Calibri" panose="020F0502020204030204" pitchFamily="34" charset="0"/>
              <a:cs typeface="Calibri" panose="020F0502020204030204" pitchFamily="34" charset="0"/>
            </a:rPr>
            <a:t>Dimension </a:t>
          </a:r>
          <a:r>
            <a:rPr lang="fr-FR" sz="2000" kern="1200" dirty="0" err="1">
              <a:latin typeface="Calibri" panose="020F0502020204030204" pitchFamily="34" charset="0"/>
              <a:cs typeface="Calibri" panose="020F0502020204030204" pitchFamily="34" charset="0"/>
            </a:rPr>
            <a:t>WxDx</a:t>
          </a:r>
          <a:r>
            <a:rPr lang="fr-FR" sz="2000" kern="1200" dirty="0">
              <a:latin typeface="Calibri" panose="020F0502020204030204" pitchFamily="34" charset="0"/>
              <a:cs typeface="Calibri" panose="020F0502020204030204" pitchFamily="34" charset="0"/>
            </a:rPr>
            <a:t>	</a:t>
          </a:r>
        </a:p>
      </dsp:txBody>
      <dsp:txXfrm>
        <a:off x="28572" y="29788"/>
        <a:ext cx="2032771" cy="528152"/>
      </dsp:txXfrm>
    </dsp:sp>
    <dsp:sp modelId="{21429FDD-1381-4F62-B314-CB92E49BEE05}">
      <dsp:nvSpPr>
        <dsp:cNvPr id="0" name=""/>
        <dsp:cNvSpPr/>
      </dsp:nvSpPr>
      <dsp:spPr>
        <a:xfrm rot="5400000">
          <a:off x="3713499" y="-949275"/>
          <a:ext cx="468237" cy="3715405"/>
        </a:xfrm>
        <a:prstGeom prst="round2SameRect">
          <a:avLst/>
        </a:prstGeom>
        <a:solidFill>
          <a:srgbClr val="E2FAD2">
            <a:alpha val="89804"/>
          </a:srgbClr>
        </a:soli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ctr" defTabSz="1022350">
            <a:lnSpc>
              <a:spcPct val="90000"/>
            </a:lnSpc>
            <a:spcBef>
              <a:spcPct val="0"/>
            </a:spcBef>
            <a:spcAft>
              <a:spcPct val="15000"/>
            </a:spcAft>
            <a:buFontTx/>
            <a:buChar char="••"/>
          </a:pPr>
          <a:r>
            <a:rPr lang="fr-FR" sz="2300" kern="1200">
              <a:solidFill>
                <a:srgbClr val="2F660A"/>
              </a:solidFill>
              <a:latin typeface="Calibri" panose="020F0502020204030204" pitchFamily="34" charset="0"/>
              <a:cs typeface="Calibri" panose="020F0502020204030204" pitchFamily="34" charset="0"/>
            </a:rPr>
            <a:t>3,9 kg</a:t>
          </a:r>
          <a:endParaRPr lang="fr-FR" sz="2300" kern="1200" dirty="0">
            <a:solidFill>
              <a:srgbClr val="2F660A"/>
            </a:solidFill>
            <a:latin typeface="Calibri" panose="020F0502020204030204" pitchFamily="34" charset="0"/>
            <a:cs typeface="Calibri" panose="020F0502020204030204" pitchFamily="34" charset="0"/>
          </a:endParaRPr>
        </a:p>
      </dsp:txBody>
      <dsp:txXfrm rot="-5400000">
        <a:off x="2089916" y="697165"/>
        <a:ext cx="3692548" cy="422523"/>
      </dsp:txXfrm>
    </dsp:sp>
    <dsp:sp modelId="{E011FFB4-2B52-4005-8AAE-4A99449BB7A0}">
      <dsp:nvSpPr>
        <dsp:cNvPr id="0" name=""/>
        <dsp:cNvSpPr/>
      </dsp:nvSpPr>
      <dsp:spPr>
        <a:xfrm>
          <a:off x="0" y="615778"/>
          <a:ext cx="2089915" cy="585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err="1">
              <a:latin typeface="Calibri" panose="020F0502020204030204" pitchFamily="34" charset="0"/>
              <a:cs typeface="Calibri" panose="020F0502020204030204" pitchFamily="34" charset="0"/>
            </a:rPr>
            <a:t>Weight</a:t>
          </a:r>
          <a:endParaRPr lang="fr-FR" sz="2000" kern="1200" dirty="0">
            <a:latin typeface="Calibri" panose="020F0502020204030204" pitchFamily="34" charset="0"/>
            <a:cs typeface="Calibri" panose="020F0502020204030204" pitchFamily="34" charset="0"/>
          </a:endParaRPr>
        </a:p>
      </dsp:txBody>
      <dsp:txXfrm>
        <a:off x="28572" y="644350"/>
        <a:ext cx="2032771" cy="528152"/>
      </dsp:txXfrm>
    </dsp:sp>
    <dsp:sp modelId="{4C31B143-BA7F-46C1-A8AA-1E53A15BF819}">
      <dsp:nvSpPr>
        <dsp:cNvPr id="0" name=""/>
        <dsp:cNvSpPr/>
      </dsp:nvSpPr>
      <dsp:spPr>
        <a:xfrm rot="5400000">
          <a:off x="3713499" y="-334714"/>
          <a:ext cx="468237" cy="3715405"/>
        </a:xfrm>
        <a:prstGeom prst="round2SameRect">
          <a:avLst/>
        </a:prstGeom>
        <a:solidFill>
          <a:srgbClr val="E2FAD2">
            <a:alpha val="89804"/>
          </a:srgbClr>
        </a:soli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ctr" defTabSz="1022350">
            <a:lnSpc>
              <a:spcPct val="90000"/>
            </a:lnSpc>
            <a:spcBef>
              <a:spcPct val="0"/>
            </a:spcBef>
            <a:spcAft>
              <a:spcPct val="15000"/>
            </a:spcAft>
            <a:buFontTx/>
            <a:buChar char="••"/>
          </a:pPr>
          <a:r>
            <a:rPr lang="fr-FR" sz="2300" kern="1200">
              <a:solidFill>
                <a:srgbClr val="2F660A"/>
              </a:solidFill>
              <a:latin typeface="Calibri" panose="020F0502020204030204" pitchFamily="34" charset="0"/>
              <a:cs typeface="Calibri" panose="020F0502020204030204" pitchFamily="34" charset="0"/>
            </a:rPr>
            <a:t>110-220V</a:t>
          </a:r>
        </a:p>
      </dsp:txBody>
      <dsp:txXfrm rot="-5400000">
        <a:off x="2089916" y="1311726"/>
        <a:ext cx="3692548" cy="422523"/>
      </dsp:txXfrm>
    </dsp:sp>
    <dsp:sp modelId="{5687670B-02AB-4D8D-9C5D-1875401EE548}">
      <dsp:nvSpPr>
        <dsp:cNvPr id="0" name=""/>
        <dsp:cNvSpPr/>
      </dsp:nvSpPr>
      <dsp:spPr>
        <a:xfrm>
          <a:off x="0" y="1230339"/>
          <a:ext cx="2089915" cy="585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a:latin typeface="Calibri" panose="020F0502020204030204" pitchFamily="34" charset="0"/>
              <a:cs typeface="Calibri" panose="020F0502020204030204" pitchFamily="34" charset="0"/>
            </a:rPr>
            <a:t>Power source</a:t>
          </a:r>
        </a:p>
      </dsp:txBody>
      <dsp:txXfrm>
        <a:off x="28572" y="1258911"/>
        <a:ext cx="2032771" cy="528152"/>
      </dsp:txXfrm>
    </dsp:sp>
    <dsp:sp modelId="{BC31468D-49CD-4CDD-966F-D6C025CCD580}">
      <dsp:nvSpPr>
        <dsp:cNvPr id="0" name=""/>
        <dsp:cNvSpPr/>
      </dsp:nvSpPr>
      <dsp:spPr>
        <a:xfrm rot="5400000">
          <a:off x="3713499" y="279847"/>
          <a:ext cx="468237" cy="3715405"/>
        </a:xfrm>
        <a:prstGeom prst="round2SameRect">
          <a:avLst/>
        </a:prstGeom>
        <a:solidFill>
          <a:srgbClr val="E2FAD2">
            <a:alpha val="89804"/>
          </a:srgbClr>
        </a:soli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ctr" defTabSz="1022350">
            <a:lnSpc>
              <a:spcPct val="90000"/>
            </a:lnSpc>
            <a:spcBef>
              <a:spcPct val="0"/>
            </a:spcBef>
            <a:spcAft>
              <a:spcPct val="15000"/>
            </a:spcAft>
            <a:buFontTx/>
            <a:buChar char="••"/>
          </a:pPr>
          <a:r>
            <a:rPr lang="fr-FR" sz="2300" kern="1200">
              <a:solidFill>
                <a:srgbClr val="2F660A"/>
              </a:solidFill>
              <a:latin typeface="Calibri" panose="020F0502020204030204" pitchFamily="34" charset="0"/>
              <a:cs typeface="Calibri" panose="020F0502020204030204" pitchFamily="34" charset="0"/>
            </a:rPr>
            <a:t>-20°C to +40°C	</a:t>
          </a:r>
          <a:endParaRPr lang="fr-FR" sz="2300" kern="1200" dirty="0">
            <a:solidFill>
              <a:srgbClr val="2F660A"/>
            </a:solidFill>
            <a:latin typeface="Calibri" panose="020F0502020204030204" pitchFamily="34" charset="0"/>
            <a:cs typeface="Calibri" panose="020F0502020204030204" pitchFamily="34" charset="0"/>
          </a:endParaRPr>
        </a:p>
      </dsp:txBody>
      <dsp:txXfrm rot="-5400000">
        <a:off x="2089916" y="1926288"/>
        <a:ext cx="3692548" cy="422523"/>
      </dsp:txXfrm>
    </dsp:sp>
    <dsp:sp modelId="{E2637276-F913-463B-BA18-66C82C8726C5}">
      <dsp:nvSpPr>
        <dsp:cNvPr id="0" name=""/>
        <dsp:cNvSpPr/>
      </dsp:nvSpPr>
      <dsp:spPr>
        <a:xfrm>
          <a:off x="0" y="1844901"/>
          <a:ext cx="2089915" cy="585296"/>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a:latin typeface="Calibri" panose="020F0502020204030204" pitchFamily="34" charset="0"/>
              <a:cs typeface="Calibri" panose="020F0502020204030204" pitchFamily="34" charset="0"/>
            </a:rPr>
            <a:t>Operating </a:t>
          </a:r>
          <a:r>
            <a:rPr lang="fr-FR" sz="2000" kern="1200" dirty="0" err="1">
              <a:latin typeface="Calibri" panose="020F0502020204030204" pitchFamily="34" charset="0"/>
              <a:cs typeface="Calibri" panose="020F0502020204030204" pitchFamily="34" charset="0"/>
            </a:rPr>
            <a:t>temperature</a:t>
          </a:r>
          <a:endParaRPr lang="fr-FR" sz="2000" kern="1200" dirty="0">
            <a:latin typeface="Calibri" panose="020F0502020204030204" pitchFamily="34" charset="0"/>
            <a:cs typeface="Calibri" panose="020F0502020204030204" pitchFamily="34" charset="0"/>
          </a:endParaRPr>
        </a:p>
      </dsp:txBody>
      <dsp:txXfrm>
        <a:off x="28572" y="1873473"/>
        <a:ext cx="2032771" cy="528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3949A-7167-462A-90A8-27246C99A486}">
      <dsp:nvSpPr>
        <dsp:cNvPr id="0" name=""/>
        <dsp:cNvSpPr/>
      </dsp:nvSpPr>
      <dsp:spPr>
        <a:xfrm>
          <a:off x="1757924" y="76"/>
          <a:ext cx="3474888" cy="208493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b="1" kern="1200" dirty="0"/>
            <a:t>Questions</a:t>
          </a:r>
          <a:r>
            <a:rPr lang="fr-FR" sz="5000" b="1" kern="1200" dirty="0"/>
            <a:t>?</a:t>
          </a:r>
          <a:endParaRPr lang="fr-FR" sz="5000" kern="1200" dirty="0"/>
        </a:p>
      </dsp:txBody>
      <dsp:txXfrm>
        <a:off x="1757924" y="76"/>
        <a:ext cx="3474888" cy="20849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D49AA9-93BB-3C43-9D01-0FE41959E733}" type="datetimeFigureOut">
              <a:rPr lang="fr-FR" smtClean="0"/>
              <a:t>25/06/19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3FCD4-3CB0-4A4C-A0F6-8C668282A474}" type="slidenum">
              <a:rPr lang="fr-FR" smtClean="0"/>
              <a:t>‹#›</a:t>
            </a:fld>
            <a:endParaRPr lang="fr-FR"/>
          </a:p>
        </p:txBody>
      </p:sp>
    </p:spTree>
    <p:extLst>
      <p:ext uri="{BB962C8B-B14F-4D97-AF65-F5344CB8AC3E}">
        <p14:creationId xmlns:p14="http://schemas.microsoft.com/office/powerpoint/2010/main" val="142102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3F560-DC4B-4ACE-B403-B79FC4DCFB82}" type="datetimeFigureOut">
              <a:rPr lang="fr-FR" smtClean="0"/>
              <a:pPr/>
              <a:t>25/06/19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6ECF6-E25F-4CC2-9A35-6871861353CC}" type="slidenum">
              <a:rPr lang="fr-FR" smtClean="0"/>
              <a:pPr/>
              <a:t>‹#›</a:t>
            </a:fld>
            <a:endParaRPr lang="fr-FR"/>
          </a:p>
        </p:txBody>
      </p:sp>
    </p:spTree>
    <p:extLst>
      <p:ext uri="{BB962C8B-B14F-4D97-AF65-F5344CB8AC3E}">
        <p14:creationId xmlns:p14="http://schemas.microsoft.com/office/powerpoint/2010/main" val="143053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 me </a:t>
            </a:r>
            <a:r>
              <a:rPr lang="en-US" sz="1200" kern="1200" dirty="0" err="1" smtClean="0">
                <a:solidFill>
                  <a:schemeClr val="tx1"/>
                </a:solidFill>
                <a:effectLst/>
                <a:latin typeface="+mn-lt"/>
                <a:ea typeface="+mn-ea"/>
                <a:cs typeface="+mn-cs"/>
              </a:rPr>
              <a:t>presente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everyone, prior to waste management operations, a camera that can image the contamination field, identify and quantify the contaminants would be a great progress. We propose in this presentation a binocular CeBr3 Compton camera for nuclear decommissioning and nuclear waste management.      </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a:t>
            </a:fld>
            <a:endParaRPr lang="fr-FR"/>
          </a:p>
        </p:txBody>
      </p:sp>
    </p:spTree>
    <p:extLst>
      <p:ext uri="{BB962C8B-B14F-4D97-AF65-F5344CB8AC3E}">
        <p14:creationId xmlns:p14="http://schemas.microsoft.com/office/powerpoint/2010/main" val="215662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prototype is designed to image weak radioactive sources. Its</a:t>
            </a:r>
            <a:r>
              <a:rPr lang="en-US" sz="1200" kern="1200" dirty="0" smtClean="0">
                <a:solidFill>
                  <a:schemeClr val="tx1"/>
                </a:solidFill>
                <a:effectLst/>
                <a:latin typeface="+mn-lt"/>
                <a:ea typeface="+mn-ea"/>
                <a:cs typeface="+mn-cs"/>
              </a:rPr>
              <a:t> interesting features are: </a:t>
            </a:r>
          </a:p>
          <a:p>
            <a:pPr lvl="0"/>
            <a:r>
              <a:rPr lang="en-US" sz="1200" kern="1200" dirty="0" smtClean="0">
                <a:solidFill>
                  <a:schemeClr val="tx1"/>
                </a:solidFill>
                <a:effectLst/>
                <a:latin typeface="+mn-lt"/>
                <a:ea typeface="+mn-ea"/>
                <a:cs typeface="+mn-cs"/>
              </a:rPr>
              <a:t>The absence of intrinsic background in CeBr3 allows imaging of week sources.</a:t>
            </a:r>
          </a:p>
          <a:p>
            <a:pPr lvl="0"/>
            <a:r>
              <a:rPr lang="en-US" sz="1200" kern="1200" dirty="0" smtClean="0">
                <a:solidFill>
                  <a:schemeClr val="tx1"/>
                </a:solidFill>
                <a:effectLst/>
                <a:latin typeface="+mn-lt"/>
                <a:ea typeface="+mn-ea"/>
                <a:cs typeface="+mn-cs"/>
              </a:rPr>
              <a:t>Background rejection using time veto between diffuser and absorber plate. </a:t>
            </a:r>
          </a:p>
          <a:p>
            <a:pPr lvl="0"/>
            <a:r>
              <a:rPr lang="en-US" sz="1200" kern="1200" dirty="0" smtClean="0">
                <a:solidFill>
                  <a:schemeClr val="tx1"/>
                </a:solidFill>
                <a:effectLst/>
                <a:latin typeface="+mn-lt"/>
                <a:ea typeface="+mn-ea"/>
                <a:cs typeface="+mn-cs"/>
              </a:rPr>
              <a:t>Only 12% of true Compton events are lost by the processing electronics.</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12</a:t>
            </a:fld>
            <a:endParaRPr lang="fr-FR"/>
          </a:p>
        </p:txBody>
      </p:sp>
    </p:spTree>
    <p:extLst>
      <p:ext uri="{BB962C8B-B14F-4D97-AF65-F5344CB8AC3E}">
        <p14:creationId xmlns:p14="http://schemas.microsoft.com/office/powerpoint/2010/main" val="227498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characteristic vectors defined previously are used then to reconstruct radioactive sources.</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13</a:t>
            </a:fld>
            <a:endParaRPr lang="fr-FR"/>
          </a:p>
        </p:txBody>
      </p:sp>
    </p:spTree>
    <p:extLst>
      <p:ext uri="{BB962C8B-B14F-4D97-AF65-F5344CB8AC3E}">
        <p14:creationId xmlns:p14="http://schemas.microsoft.com/office/powerpoint/2010/main" val="132254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evaluate our camera in experimental case, we used at first a punctual Sodium source situated at different positions in the field of view of the camera. In each sub image, the source is well reconstructed using a correct number of Compton valid event.</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14</a:t>
            </a:fld>
            <a:endParaRPr lang="fr-FR"/>
          </a:p>
        </p:txBody>
      </p:sp>
    </p:spTree>
    <p:extLst>
      <p:ext uri="{BB962C8B-B14F-4D97-AF65-F5344CB8AC3E}">
        <p14:creationId xmlns:p14="http://schemas.microsoft.com/office/powerpoint/2010/main" val="227894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Also, we assess the angular resolution of the camera with two Cesium sources separated by an angular distance of 8°, the most intense source is correctly reconstructed the second source is barely shown due to its low activity.</a:t>
            </a:r>
            <a:r>
              <a:rPr lang="en-US" sz="1200" kern="1200" baseline="0" dirty="0" smtClean="0">
                <a:solidFill>
                  <a:schemeClr val="tx1"/>
                </a:solidFill>
                <a:effectLst/>
                <a:latin typeface="+mn-lt"/>
                <a:ea typeface="+mn-ea"/>
                <a:cs typeface="+mn-cs"/>
              </a:rPr>
              <a:t> The two sources are well separated. </a:t>
            </a:r>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15</a:t>
            </a:fld>
            <a:endParaRPr lang="fr-FR"/>
          </a:p>
        </p:txBody>
      </p:sp>
    </p:spTree>
    <p:extLst>
      <p:ext uri="{BB962C8B-B14F-4D97-AF65-F5344CB8AC3E}">
        <p14:creationId xmlns:p14="http://schemas.microsoft.com/office/powerpoint/2010/main" val="71053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The response of our prototype in front of extended sources was tested, we can see correctly the shape of the source reconstructed by 18000 valid events, such reconstruction needs high counts so more acquisition time. </a:t>
            </a:r>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16</a:t>
            </a:fld>
            <a:endParaRPr lang="fr-FR"/>
          </a:p>
        </p:txBody>
      </p:sp>
    </p:spTree>
    <p:extLst>
      <p:ext uri="{BB962C8B-B14F-4D97-AF65-F5344CB8AC3E}">
        <p14:creationId xmlns:p14="http://schemas.microsoft.com/office/powerpoint/2010/main" val="403290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The prototype is ready now, it has the following specifications such as suitable size, light weight, correct consumption and a wide operating temperature.</a:t>
            </a:r>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17</a:t>
            </a:fld>
            <a:endParaRPr lang="fr-FR"/>
          </a:p>
        </p:txBody>
      </p:sp>
    </p:spTree>
    <p:extLst>
      <p:ext uri="{BB962C8B-B14F-4D97-AF65-F5344CB8AC3E}">
        <p14:creationId xmlns:p14="http://schemas.microsoft.com/office/powerpoint/2010/main" val="3294057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prototype is designed to image weak radioactive sources. Its</a:t>
            </a:r>
            <a:r>
              <a:rPr lang="en-US" sz="1200" kern="1200" dirty="0" smtClean="0">
                <a:solidFill>
                  <a:schemeClr val="tx1"/>
                </a:solidFill>
                <a:effectLst/>
                <a:latin typeface="+mn-lt"/>
                <a:ea typeface="+mn-ea"/>
                <a:cs typeface="+mn-cs"/>
              </a:rPr>
              <a:t> interesting features are: </a:t>
            </a:r>
          </a:p>
          <a:p>
            <a:pPr lvl="0"/>
            <a:r>
              <a:rPr lang="en-US" sz="1200" kern="1200" dirty="0" smtClean="0">
                <a:solidFill>
                  <a:schemeClr val="tx1"/>
                </a:solidFill>
                <a:effectLst/>
                <a:latin typeface="+mn-lt"/>
                <a:ea typeface="+mn-ea"/>
                <a:cs typeface="+mn-cs"/>
              </a:rPr>
              <a:t>The absence of intrinsic background in CeBr3 allows imaging of week sources.</a:t>
            </a:r>
          </a:p>
          <a:p>
            <a:pPr lvl="0"/>
            <a:r>
              <a:rPr lang="en-US" sz="1200" kern="1200" dirty="0" smtClean="0">
                <a:solidFill>
                  <a:schemeClr val="tx1"/>
                </a:solidFill>
                <a:effectLst/>
                <a:latin typeface="+mn-lt"/>
                <a:ea typeface="+mn-ea"/>
                <a:cs typeface="+mn-cs"/>
              </a:rPr>
              <a:t>Background rejection using time veto between diffuser and absorber plate. </a:t>
            </a:r>
          </a:p>
          <a:p>
            <a:pPr lvl="0"/>
            <a:r>
              <a:rPr lang="en-US" sz="1200" kern="1200" dirty="0" smtClean="0">
                <a:solidFill>
                  <a:schemeClr val="tx1"/>
                </a:solidFill>
                <a:effectLst/>
                <a:latin typeface="+mn-lt"/>
                <a:ea typeface="+mn-ea"/>
                <a:cs typeface="+mn-cs"/>
              </a:rPr>
              <a:t>Only 12% of true Compton events are lost by the processing electronics.</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18</a:t>
            </a:fld>
            <a:endParaRPr lang="fr-FR"/>
          </a:p>
        </p:txBody>
      </p:sp>
    </p:spTree>
    <p:extLst>
      <p:ext uri="{BB962C8B-B14F-4D97-AF65-F5344CB8AC3E}">
        <p14:creationId xmlns:p14="http://schemas.microsoft.com/office/powerpoint/2010/main" val="227498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technology is based on Temporal imaging.</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3</a:t>
            </a:fld>
            <a:endParaRPr lang="fr-FR"/>
          </a:p>
        </p:txBody>
      </p:sp>
    </p:spTree>
    <p:extLst>
      <p:ext uri="{BB962C8B-B14F-4D97-AF65-F5344CB8AC3E}">
        <p14:creationId xmlns:p14="http://schemas.microsoft.com/office/powerpoint/2010/main" val="412992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Which use the light and the time distribution in monolithic fast scintillating crystal coupled to a digital </a:t>
            </a:r>
            <a:r>
              <a:rPr lang="en-US" sz="1200" kern="1200" dirty="0" err="1" smtClean="0">
                <a:solidFill>
                  <a:schemeClr val="tx1"/>
                </a:solidFill>
                <a:effectLst/>
                <a:latin typeface="+mn-lt"/>
                <a:ea typeface="+mn-ea"/>
                <a:cs typeface="+mn-cs"/>
              </a:rPr>
              <a:t>SiPM</a:t>
            </a:r>
            <a:r>
              <a:rPr lang="en-US" sz="1200" kern="1200" dirty="0" smtClean="0">
                <a:solidFill>
                  <a:schemeClr val="tx1"/>
                </a:solidFill>
                <a:effectLst/>
                <a:latin typeface="+mn-lt"/>
                <a:ea typeface="+mn-ea"/>
                <a:cs typeface="+mn-cs"/>
              </a:rPr>
              <a:t> Philips. This concept allows to obtain in real time the characteristic vector for each gamma ray defined by the position of the interaction of the gamma photon inside the crystal, its depth of interaction, the time of the scintillation event and the deposit energy. </a:t>
            </a:r>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4</a:t>
            </a:fld>
            <a:endParaRPr lang="fr-FR"/>
          </a:p>
        </p:txBody>
      </p:sp>
    </p:spTree>
    <p:extLst>
      <p:ext uri="{BB962C8B-B14F-4D97-AF65-F5344CB8AC3E}">
        <p14:creationId xmlns:p14="http://schemas.microsoft.com/office/powerpoint/2010/main" val="248853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time information is very important to localize the interaction event. As we see in this image, time information allows to select only photons emitted inside the cone bounded by the critical angle, the other photons are delayed so they are not used to calculate the position.</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5</a:t>
            </a:fld>
            <a:endParaRPr lang="fr-FR"/>
          </a:p>
        </p:txBody>
      </p:sp>
    </p:spTree>
    <p:extLst>
      <p:ext uri="{BB962C8B-B14F-4D97-AF65-F5344CB8AC3E}">
        <p14:creationId xmlns:p14="http://schemas.microsoft.com/office/powerpoint/2010/main" val="190740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To collect optical photons, we use as photodetector an </a:t>
            </a:r>
            <a:r>
              <a:rPr lang="en-US" sz="1200" kern="1200" dirty="0" err="1" smtClean="0">
                <a:solidFill>
                  <a:schemeClr val="tx1"/>
                </a:solidFill>
                <a:effectLst/>
                <a:latin typeface="+mn-lt"/>
                <a:ea typeface="+mn-ea"/>
                <a:cs typeface="+mn-cs"/>
              </a:rPr>
              <a:t>SiPM</a:t>
            </a:r>
            <a:r>
              <a:rPr lang="en-US" sz="1200" kern="1200" dirty="0" smtClean="0">
                <a:solidFill>
                  <a:schemeClr val="tx1"/>
                </a:solidFill>
                <a:effectLst/>
                <a:latin typeface="+mn-lt"/>
                <a:ea typeface="+mn-ea"/>
                <a:cs typeface="+mn-cs"/>
              </a:rPr>
              <a:t> Philips providing a digital sum of detected photons. It is composed of 8 by 8 pixels. each set of 4 pixels forms one die.</a:t>
            </a:r>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6</a:t>
            </a:fld>
            <a:endParaRPr lang="fr-FR"/>
          </a:p>
        </p:txBody>
      </p:sp>
    </p:spTree>
    <p:extLst>
      <p:ext uri="{BB962C8B-B14F-4D97-AF65-F5344CB8AC3E}">
        <p14:creationId xmlns:p14="http://schemas.microsoft.com/office/powerpoint/2010/main" val="3714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 we show an example of a light and time distribution measured by the digital </a:t>
            </a:r>
            <a:r>
              <a:rPr lang="en-US" sz="1200" kern="1200" dirty="0" err="1" smtClean="0">
                <a:solidFill>
                  <a:schemeClr val="tx1"/>
                </a:solidFill>
                <a:effectLst/>
                <a:latin typeface="+mn-lt"/>
                <a:ea typeface="+mn-ea"/>
                <a:cs typeface="+mn-cs"/>
              </a:rPr>
              <a:t>SiPM</a:t>
            </a:r>
            <a:r>
              <a:rPr lang="en-US" sz="1200" kern="1200" dirty="0" smtClean="0">
                <a:solidFill>
                  <a:schemeClr val="tx1"/>
                </a:solidFill>
                <a:effectLst/>
                <a:latin typeface="+mn-lt"/>
                <a:ea typeface="+mn-ea"/>
                <a:cs typeface="+mn-cs"/>
              </a:rPr>
              <a:t>. Optical photons are collected per pixel. Time is posted per die in timestamp unit. Time and light intensity tell us probably where the interaction of the gamma ray occurs. The depth of interaction is calculated from the diameter of undiffused photon circle. The deposit energy is determined by the total number of collected photons. </a:t>
            </a:r>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7</a:t>
            </a:fld>
            <a:endParaRPr lang="fr-FR"/>
          </a:p>
        </p:txBody>
      </p:sp>
    </p:spTree>
    <p:extLst>
      <p:ext uri="{BB962C8B-B14F-4D97-AF65-F5344CB8AC3E}">
        <p14:creationId xmlns:p14="http://schemas.microsoft.com/office/powerpoint/2010/main" val="146117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we are talking about our detector performances in energy resolution, position localization and time resolution. </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8</a:t>
            </a:fld>
            <a:endParaRPr lang="fr-FR"/>
          </a:p>
        </p:txBody>
      </p:sp>
    </p:spTree>
    <p:extLst>
      <p:ext uri="{BB962C8B-B14F-4D97-AF65-F5344CB8AC3E}">
        <p14:creationId xmlns:p14="http://schemas.microsoft.com/office/powerpoint/2010/main" val="161196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measure a CRT of 235 </a:t>
            </a:r>
            <a:r>
              <a:rPr lang="en-US" sz="1200" kern="1200" dirty="0" err="1" smtClean="0">
                <a:solidFill>
                  <a:schemeClr val="tx1"/>
                </a:solidFill>
                <a:effectLst/>
                <a:latin typeface="+mn-lt"/>
                <a:ea typeface="+mn-ea"/>
                <a:cs typeface="+mn-cs"/>
              </a:rPr>
              <a:t>ps</a:t>
            </a:r>
            <a:r>
              <a:rPr lang="en-US" sz="1200" kern="1200" dirty="0" smtClean="0">
                <a:solidFill>
                  <a:schemeClr val="tx1"/>
                </a:solidFill>
                <a:effectLst/>
                <a:latin typeface="+mn-lt"/>
                <a:ea typeface="+mn-ea"/>
                <a:cs typeface="+mn-cs"/>
              </a:rPr>
              <a:t> in 20mm thick CeBr3 without correction, the energy resolution was 6.2% measured at 662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Transversal gamma ray position resolution was 1 mm FWHM and the DOI resolution was 2.5. All of them are measured in 12mm thick CeBr3.   </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9</a:t>
            </a:fld>
            <a:endParaRPr lang="fr-FR"/>
          </a:p>
        </p:txBody>
      </p:sp>
    </p:spTree>
    <p:extLst>
      <p:ext uri="{BB962C8B-B14F-4D97-AF65-F5344CB8AC3E}">
        <p14:creationId xmlns:p14="http://schemas.microsoft.com/office/powerpoint/2010/main" val="237626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effectLst/>
                <a:latin typeface="+mn-lt"/>
                <a:ea typeface="+mn-ea"/>
                <a:cs typeface="+mn-cs"/>
              </a:rPr>
              <a:t>A Compton camera is a detector which aims to image gamma rays in the energy range from about a few hundred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to several MeV, so that Compton scattering effect is dominant. A Compton camera generally consists of two detectors, often referred to </a:t>
            </a:r>
            <a:r>
              <a:rPr lang="en-US" sz="1200" kern="1200" dirty="0" err="1" smtClean="0">
                <a:solidFill>
                  <a:schemeClr val="tx1"/>
                </a:solidFill>
                <a:effectLst/>
                <a:latin typeface="+mn-lt"/>
                <a:ea typeface="+mn-ea"/>
                <a:cs typeface="+mn-cs"/>
              </a:rPr>
              <a:t>scatterer</a:t>
            </a:r>
            <a:r>
              <a:rPr lang="en-US" sz="1200" kern="1200" dirty="0" smtClean="0">
                <a:solidFill>
                  <a:schemeClr val="tx1"/>
                </a:solidFill>
                <a:effectLst/>
                <a:latin typeface="+mn-lt"/>
                <a:ea typeface="+mn-ea"/>
                <a:cs typeface="+mn-cs"/>
              </a:rPr>
              <a:t> and absorber. An incident gamma ray is first Compton scattered at the </a:t>
            </a:r>
            <a:r>
              <a:rPr lang="en-US" sz="1200" kern="1200" dirty="0" err="1" smtClean="0">
                <a:solidFill>
                  <a:schemeClr val="tx1"/>
                </a:solidFill>
                <a:effectLst/>
                <a:latin typeface="+mn-lt"/>
                <a:ea typeface="+mn-ea"/>
                <a:cs typeface="+mn-cs"/>
              </a:rPr>
              <a:t>scatterer</a:t>
            </a:r>
            <a:r>
              <a:rPr lang="en-US" sz="1200" kern="1200" dirty="0" smtClean="0">
                <a:solidFill>
                  <a:schemeClr val="tx1"/>
                </a:solidFill>
                <a:effectLst/>
                <a:latin typeface="+mn-lt"/>
                <a:ea typeface="+mn-ea"/>
                <a:cs typeface="+mn-cs"/>
              </a:rPr>
              <a:t> providing a part of its energy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recoil electron, and then scattered photon is absorbed at the absorber depositing the rest energy. Using these observed quantities, the scattering angle θ is calculated. From θ and the information of interaction positions, the direction of each incident gamma rays can be constrained within a cone which has the vertex at the scattered position, that is called Compton cone. Therefore, accuracy of determination of energy and interaction position in the detector directly influence the performance of Compton camera. </a:t>
            </a:r>
          </a:p>
          <a:p>
            <a:r>
              <a:rPr lang="en-US" sz="1200" kern="1200" dirty="0" smtClean="0">
                <a:solidFill>
                  <a:schemeClr val="tx1"/>
                </a:solidFill>
                <a:effectLst/>
                <a:latin typeface="+mn-lt"/>
                <a:ea typeface="+mn-ea"/>
                <a:cs typeface="+mn-cs"/>
              </a:rPr>
              <a:t>Our Compton camera prototype consists in 5 mm thick CeBr3 diffuser plate and a 12 mm thick CeBr3 absorber plate separated by 27 mm. each scintillator is coupled optically to a digital </a:t>
            </a:r>
            <a:r>
              <a:rPr lang="en-US" sz="1200" kern="1200" dirty="0" err="1" smtClean="0">
                <a:solidFill>
                  <a:schemeClr val="tx1"/>
                </a:solidFill>
                <a:effectLst/>
                <a:latin typeface="+mn-lt"/>
                <a:ea typeface="+mn-ea"/>
                <a:cs typeface="+mn-cs"/>
              </a:rPr>
              <a:t>SiPM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philips</a:t>
            </a:r>
            <a:r>
              <a:rPr lang="en-US" sz="1200" kern="1200" dirty="0" smtClean="0">
                <a:solidFill>
                  <a:schemeClr val="tx1"/>
                </a:solidFill>
                <a:effectLst/>
                <a:latin typeface="+mn-lt"/>
                <a:ea typeface="+mn-ea"/>
                <a:cs typeface="+mn-cs"/>
              </a:rPr>
              <a:t> and sealed hermetically inside an aluminum housing.</a:t>
            </a:r>
          </a:p>
          <a:p>
            <a:endParaRPr lang="fr-FR" dirty="0"/>
          </a:p>
        </p:txBody>
      </p:sp>
      <p:sp>
        <p:nvSpPr>
          <p:cNvPr id="4" name="Espace réservé du numéro de diapositive 3"/>
          <p:cNvSpPr>
            <a:spLocks noGrp="1"/>
          </p:cNvSpPr>
          <p:nvPr>
            <p:ph type="sldNum" sz="quarter" idx="10"/>
          </p:nvPr>
        </p:nvSpPr>
        <p:spPr/>
        <p:txBody>
          <a:bodyPr/>
          <a:lstStyle/>
          <a:p>
            <a:fld id="{65B6ECF6-E25F-4CC2-9A35-6871861353CC}" type="slidenum">
              <a:rPr lang="fr-FR" smtClean="0"/>
              <a:pPr/>
              <a:t>11</a:t>
            </a:fld>
            <a:endParaRPr lang="fr-FR"/>
          </a:p>
        </p:txBody>
      </p:sp>
    </p:spTree>
    <p:extLst>
      <p:ext uri="{BB962C8B-B14F-4D97-AF65-F5344CB8AC3E}">
        <p14:creationId xmlns:p14="http://schemas.microsoft.com/office/powerpoint/2010/main" val="196127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003F7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FB7DE7EF-12DD-4D0E-8532-3CC981D46F99}" type="datetime1">
              <a:rPr lang="fr-FR" smtClean="0"/>
              <a:t>25/06/19</a:t>
            </a:fld>
            <a:endParaRPr lang="fr-FR"/>
          </a:p>
        </p:txBody>
      </p:sp>
      <p:sp>
        <p:nvSpPr>
          <p:cNvPr id="5" name="Footer Placeholder 4"/>
          <p:cNvSpPr>
            <a:spLocks noGrp="1"/>
          </p:cNvSpPr>
          <p:nvPr>
            <p:ph type="ftr" sz="quarter" idx="11"/>
          </p:nvPr>
        </p:nvSpPr>
        <p:spPr/>
        <p:txBody>
          <a:bodyPr/>
          <a:lstStyle/>
          <a:p>
            <a:r>
              <a:rPr lang="fi-FI"/>
              <a:t>A. ILTIS - I. SNOUSSI - Animma 2017</a:t>
            </a:r>
            <a:endParaRPr lang="fr-FR"/>
          </a:p>
        </p:txBody>
      </p:sp>
      <p:sp>
        <p:nvSpPr>
          <p:cNvPr id="6" name="Slide Number Placeholder 5"/>
          <p:cNvSpPr>
            <a:spLocks noGrp="1"/>
          </p:cNvSpPr>
          <p:nvPr>
            <p:ph type="sldNum" sz="quarter" idx="12"/>
          </p:nvPr>
        </p:nvSpPr>
        <p:spPr/>
        <p:txBody>
          <a:bodyPr/>
          <a:lstStyle/>
          <a:p>
            <a:fld id="{2DFC7C6C-EFDC-2648-AF5D-AA1B7818CC42}" type="slidenum">
              <a:rPr lang="fr-FR" smtClean="0"/>
              <a:pPr/>
              <a:t>‹#›</a:t>
            </a:fld>
            <a:endParaRPr lang="fr-FR"/>
          </a:p>
        </p:txBody>
      </p:sp>
    </p:spTree>
    <p:extLst>
      <p:ext uri="{BB962C8B-B14F-4D97-AF65-F5344CB8AC3E}">
        <p14:creationId xmlns:p14="http://schemas.microsoft.com/office/powerpoint/2010/main" val="208497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Rectangle 8"/>
          <p:cNvSpPr/>
          <p:nvPr userDrawn="1"/>
        </p:nvSpPr>
        <p:spPr>
          <a:xfrm>
            <a:off x="0" y="0"/>
            <a:ext cx="159678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189689" y="1123838"/>
            <a:ext cx="1407099" cy="460118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solidFill>
                  <a:schemeClr val="bg1"/>
                </a:solidFill>
                <a:latin typeface="Calibri" panose="020F0502020204030204" pitchFamily="34" charset="0"/>
                <a:cs typeface="Calibri" panose="020F0502020204030204" pitchFamily="34" charset="0"/>
              </a:defRPr>
            </a:lvl1pPr>
          </a:lstStyle>
          <a:p>
            <a:fld id="{1CE940BF-015A-46BE-B88B-358594728026}" type="datetime1">
              <a:rPr lang="fr-FR" smtClean="0"/>
              <a:t>25/06/19</a:t>
            </a:fld>
            <a:endParaRPr lang="fr-FR"/>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r>
              <a:rPr lang="fi-FI"/>
              <a:t>A. ILTIS - I. SNOUSSI - Animma 2017</a:t>
            </a:r>
            <a:endParaRPr lang="fr-FR"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2DFC7C6C-EFDC-2648-AF5D-AA1B7818CC42}" type="slidenum">
              <a:rPr lang="fr-FR" smtClean="0"/>
              <a:pPr/>
              <a:t>‹#›</a:t>
            </a:fld>
            <a:endParaRPr lang="fr-FR"/>
          </a:p>
        </p:txBody>
      </p:sp>
      <p:sp>
        <p:nvSpPr>
          <p:cNvPr id="7" name="Rectangle 6"/>
          <p:cNvSpPr/>
          <p:nvPr userDrawn="1"/>
        </p:nvSpPr>
        <p:spPr>
          <a:xfrm>
            <a:off x="1610431" y="0"/>
            <a:ext cx="968991" cy="6086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userDrawn="1"/>
        </p:nvSpPr>
        <p:spPr>
          <a:xfrm>
            <a:off x="8857397" y="764275"/>
            <a:ext cx="286603" cy="5322626"/>
          </a:xfrm>
          <a:prstGeom prst="rect">
            <a:avLst/>
          </a:prstGeom>
          <a:solidFill>
            <a:srgbClr val="0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155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D7E7DCDF-492D-40DE-8519-9FBB20F862F8}" type="datetime1">
              <a:rPr lang="fr-FR" smtClean="0"/>
              <a:t>25/06/19</a:t>
            </a:fld>
            <a:endParaRPr lang="fr-FR"/>
          </a:p>
        </p:txBody>
      </p:sp>
      <p:sp>
        <p:nvSpPr>
          <p:cNvPr id="9" name="Footer Placeholder 8"/>
          <p:cNvSpPr>
            <a:spLocks noGrp="1"/>
          </p:cNvSpPr>
          <p:nvPr>
            <p:ph type="ftr" sz="quarter" idx="11"/>
          </p:nvPr>
        </p:nvSpPr>
        <p:spPr/>
        <p:txBody>
          <a:bodyPr/>
          <a:lstStyle/>
          <a:p>
            <a:r>
              <a:rPr lang="fi-FI"/>
              <a:t>A. ILTIS - I. SNOUSSI - Animma 2017</a:t>
            </a:r>
            <a:endParaRPr lang="fr-FR"/>
          </a:p>
        </p:txBody>
      </p:sp>
      <p:sp>
        <p:nvSpPr>
          <p:cNvPr id="10" name="Slide Number Placeholder 9"/>
          <p:cNvSpPr>
            <a:spLocks noGrp="1"/>
          </p:cNvSpPr>
          <p:nvPr>
            <p:ph type="sldNum" sz="quarter" idx="12"/>
          </p:nvPr>
        </p:nvSpPr>
        <p:spPr/>
        <p:txBody>
          <a:bodyPr/>
          <a:lstStyle/>
          <a:p>
            <a:fld id="{2DFC7C6C-EFDC-2648-AF5D-AA1B7818CC42}" type="slidenum">
              <a:rPr lang="fr-FR" smtClean="0"/>
              <a:pPr/>
              <a:t>‹#›</a:t>
            </a:fld>
            <a:endParaRPr lang="fr-FR"/>
          </a:p>
        </p:txBody>
      </p:sp>
    </p:spTree>
    <p:extLst>
      <p:ext uri="{BB962C8B-B14F-4D97-AF65-F5344CB8AC3E}">
        <p14:creationId xmlns:p14="http://schemas.microsoft.com/office/powerpoint/2010/main" val="4179868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DBC5C01E-D372-43B2-9A24-1E85DBDA88D6}" type="datetime1">
              <a:rPr lang="fr-FR" smtClean="0"/>
              <a:t>25/06/19</a:t>
            </a:fld>
            <a:endParaRPr lang="fr-F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fi-FI"/>
              <a:t>A. ILTIS - I. SNOUSSI - Animma 2017</a:t>
            </a:r>
            <a:endParaRPr lang="fr-F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2DFC7C6C-EFDC-2648-AF5D-AA1B7818CC42}" type="slidenum">
              <a:rPr lang="fr-FR" smtClean="0"/>
              <a:pPr/>
              <a:t>‹#›</a:t>
            </a:fld>
            <a:endParaRPr lang="fr-FR"/>
          </a:p>
        </p:txBody>
      </p:sp>
    </p:spTree>
    <p:extLst>
      <p:ext uri="{BB962C8B-B14F-4D97-AF65-F5344CB8AC3E}">
        <p14:creationId xmlns:p14="http://schemas.microsoft.com/office/powerpoint/2010/main" val="27457008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gi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jpeg"/><Relationship Id="rId9" Type="http://schemas.openxmlformats.org/officeDocument/2006/relationships/image" Target="../media/image19.png"/><Relationship Id="rId10"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jpeg"/><Relationship Id="rId5" Type="http://schemas.openxmlformats.org/officeDocument/2006/relationships/image" Target="../media/image1.jpe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25.png"/><Relationship Id="rId10" Type="http://schemas.openxmlformats.org/officeDocument/2006/relationships/image" Target="../media/image1.jpeg"/><Relationship Id="rId11"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jpeg"/><Relationship Id="rId9"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1.jpeg"/><Relationship Id="rId10"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0.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image" Target="../media/image1.jpeg"/><Relationship Id="rId11"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jpeg"/><Relationship Id="rId7" Type="http://schemas.openxmlformats.org/officeDocument/2006/relationships/image" Target="../media/image9.png"/><Relationship Id="rId8"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4.png"/><Relationship Id="rId5" Type="http://schemas.openxmlformats.org/officeDocument/2006/relationships/image" Target="../media/image1.jpeg"/><Relationship Id="rId6"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2.jpeg"/><Relationship Id="rId8" Type="http://schemas.openxmlformats.org/officeDocument/2006/relationships/image" Target="../media/image1.jpe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7870825" y="6397965"/>
            <a:ext cx="1256824" cy="446723"/>
          </a:xfrm>
          <a:prstGeom prst="rect">
            <a:avLst/>
          </a:prstGeom>
        </p:spPr>
      </p:pic>
      <p:sp>
        <p:nvSpPr>
          <p:cNvPr id="6" name="Rectangle 5"/>
          <p:cNvSpPr/>
          <p:nvPr/>
        </p:nvSpPr>
        <p:spPr>
          <a:xfrm>
            <a:off x="1991032" y="737419"/>
            <a:ext cx="604684" cy="5383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 y="0"/>
            <a:ext cx="1980000" cy="6858000"/>
          </a:xfrm>
          <a:prstGeom prst="rect">
            <a:avLst/>
          </a:prstGeom>
          <a:solidFill>
            <a:srgbClr val="2F66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826246" y="737419"/>
            <a:ext cx="317754" cy="5633884"/>
          </a:xfrm>
          <a:prstGeom prst="rect">
            <a:avLst/>
          </a:prstGeom>
          <a:solidFill>
            <a:srgbClr val="0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a:stretch>
            <a:fillRect/>
          </a:stretch>
        </p:blipFill>
        <p:spPr>
          <a:xfrm>
            <a:off x="219638" y="5726941"/>
            <a:ext cx="813165" cy="1037598"/>
          </a:xfrm>
          <a:prstGeom prst="rect">
            <a:avLst/>
          </a:prstGeom>
        </p:spPr>
      </p:pic>
      <p:sp>
        <p:nvSpPr>
          <p:cNvPr id="15" name="Rectangle 14"/>
          <p:cNvSpPr/>
          <p:nvPr/>
        </p:nvSpPr>
        <p:spPr>
          <a:xfrm>
            <a:off x="2044604" y="621389"/>
            <a:ext cx="6127624" cy="1754327"/>
          </a:xfrm>
          <a:prstGeom prst="rect">
            <a:avLst/>
          </a:prstGeom>
        </p:spPr>
        <p:txBody>
          <a:bodyPr wrap="square">
            <a:spAutoFit/>
          </a:bodyPr>
          <a:lstStyle/>
          <a:p>
            <a:r>
              <a:rPr lang="en-US" sz="3600" b="1" dirty="0" smtClean="0">
                <a:solidFill>
                  <a:srgbClr val="003F7E"/>
                </a:solidFill>
              </a:rPr>
              <a:t>Fast timing on monolithic CeBr3 detectors with digital Si-PM</a:t>
            </a:r>
            <a:endParaRPr lang="fr-FR" sz="4000" b="1" dirty="0">
              <a:solidFill>
                <a:srgbClr val="2F660A"/>
              </a:solidFill>
            </a:endParaRPr>
          </a:p>
        </p:txBody>
      </p:sp>
      <p:sp>
        <p:nvSpPr>
          <p:cNvPr id="16" name="Rectangle 15"/>
          <p:cNvSpPr/>
          <p:nvPr/>
        </p:nvSpPr>
        <p:spPr>
          <a:xfrm>
            <a:off x="2044603" y="4480840"/>
            <a:ext cx="6620425" cy="1015663"/>
          </a:xfrm>
          <a:prstGeom prst="rect">
            <a:avLst/>
          </a:prstGeom>
        </p:spPr>
        <p:txBody>
          <a:bodyPr wrap="square">
            <a:spAutoFit/>
          </a:bodyPr>
          <a:lstStyle/>
          <a:p>
            <a:r>
              <a:rPr lang="fr-FR" sz="2000" u="sng" dirty="0" smtClean="0">
                <a:solidFill>
                  <a:srgbClr val="003F7E"/>
                </a:solidFill>
                <a:latin typeface="Calibri" panose="020F0502020204030204" pitchFamily="34" charset="0"/>
                <a:cs typeface="Calibri" panose="020F0502020204030204" pitchFamily="34" charset="0"/>
              </a:rPr>
              <a:t>M. Z. </a:t>
            </a:r>
            <a:r>
              <a:rPr lang="fr-FR" sz="2000" u="sng" dirty="0" err="1" smtClean="0">
                <a:solidFill>
                  <a:srgbClr val="003F7E"/>
                </a:solidFill>
                <a:latin typeface="Calibri" panose="020F0502020204030204" pitchFamily="34" charset="0"/>
                <a:cs typeface="Calibri" panose="020F0502020204030204" pitchFamily="34" charset="0"/>
              </a:rPr>
              <a:t>Hmissi</a:t>
            </a:r>
            <a:r>
              <a:rPr lang="fr-FR" sz="2000" u="sng" dirty="0" smtClean="0">
                <a:solidFill>
                  <a:srgbClr val="003F7E"/>
                </a:solidFill>
                <a:latin typeface="Calibri" panose="020F0502020204030204" pitchFamily="34" charset="0"/>
                <a:cs typeface="Calibri" panose="020F0502020204030204" pitchFamily="34" charset="0"/>
              </a:rPr>
              <a:t> </a:t>
            </a:r>
            <a:r>
              <a:rPr lang="fr-FR" sz="2400" baseline="30000" dirty="0">
                <a:solidFill>
                  <a:srgbClr val="003F7E"/>
                </a:solidFill>
              </a:rPr>
              <a:t>(1)</a:t>
            </a:r>
            <a:r>
              <a:rPr lang="fr-FR" sz="2000" dirty="0">
                <a:solidFill>
                  <a:srgbClr val="003F7E"/>
                </a:solidFill>
                <a:latin typeface="Calibri" panose="020F0502020204030204" pitchFamily="34" charset="0"/>
                <a:cs typeface="Calibri" panose="020F0502020204030204" pitchFamily="34" charset="0"/>
              </a:rPr>
              <a:t> </a:t>
            </a:r>
            <a:r>
              <a:rPr lang="fr-FR" sz="2000" dirty="0" smtClean="0">
                <a:solidFill>
                  <a:srgbClr val="003F7E"/>
                </a:solidFill>
                <a:latin typeface="Calibri" panose="020F0502020204030204" pitchFamily="34" charset="0"/>
                <a:cs typeface="Calibri" panose="020F0502020204030204" pitchFamily="34" charset="0"/>
              </a:rPr>
              <a:t>, A. </a:t>
            </a:r>
            <a:r>
              <a:rPr lang="fr-FR" sz="2000" dirty="0" err="1" smtClean="0">
                <a:solidFill>
                  <a:srgbClr val="003F7E"/>
                </a:solidFill>
                <a:latin typeface="Calibri" panose="020F0502020204030204" pitchFamily="34" charset="0"/>
                <a:cs typeface="Calibri" panose="020F0502020204030204" pitchFamily="34" charset="0"/>
              </a:rPr>
              <a:t>Iltis</a:t>
            </a:r>
            <a:r>
              <a:rPr lang="fr-FR" sz="2000" dirty="0" smtClean="0">
                <a:solidFill>
                  <a:srgbClr val="003F7E"/>
                </a:solidFill>
                <a:latin typeface="Calibri" panose="020F0502020204030204" pitchFamily="34" charset="0"/>
                <a:cs typeface="Calibri" panose="020F0502020204030204" pitchFamily="34" charset="0"/>
              </a:rPr>
              <a:t> </a:t>
            </a:r>
            <a:r>
              <a:rPr lang="fr-FR" sz="2000" baseline="30000" dirty="0">
                <a:solidFill>
                  <a:srgbClr val="003F7E"/>
                </a:solidFill>
              </a:rPr>
              <a:t>(2</a:t>
            </a:r>
            <a:r>
              <a:rPr lang="fr-FR" sz="2000" baseline="30000" dirty="0" smtClean="0">
                <a:solidFill>
                  <a:srgbClr val="003F7E"/>
                </a:solidFill>
              </a:rPr>
              <a:t>)</a:t>
            </a:r>
            <a:r>
              <a:rPr lang="fr-FR" sz="2000" dirty="0" smtClean="0">
                <a:solidFill>
                  <a:srgbClr val="003F7E"/>
                </a:solidFill>
                <a:latin typeface="Calibri" panose="020F0502020204030204" pitchFamily="34" charset="0"/>
                <a:cs typeface="Calibri" panose="020F0502020204030204" pitchFamily="34" charset="0"/>
              </a:rPr>
              <a:t>, C. Tata </a:t>
            </a:r>
            <a:r>
              <a:rPr lang="fr-FR" sz="2000" dirty="0" err="1" smtClean="0">
                <a:solidFill>
                  <a:srgbClr val="003F7E"/>
                </a:solidFill>
                <a:latin typeface="Calibri" panose="020F0502020204030204" pitchFamily="34" charset="0"/>
                <a:cs typeface="Calibri" panose="020F0502020204030204" pitchFamily="34" charset="0"/>
              </a:rPr>
              <a:t>Zafiarifety</a:t>
            </a:r>
            <a:r>
              <a:rPr lang="fr-FR" sz="2000" dirty="0" smtClean="0">
                <a:solidFill>
                  <a:srgbClr val="003F7E"/>
                </a:solidFill>
                <a:latin typeface="Calibri" panose="020F0502020204030204" pitchFamily="34" charset="0"/>
                <a:cs typeface="Calibri" panose="020F0502020204030204" pitchFamily="34" charset="0"/>
              </a:rPr>
              <a:t> </a:t>
            </a:r>
            <a:r>
              <a:rPr lang="fr-FR" sz="2000" baseline="30000" dirty="0" smtClean="0">
                <a:solidFill>
                  <a:srgbClr val="003F7E"/>
                </a:solidFill>
              </a:rPr>
              <a:t>(</a:t>
            </a:r>
            <a:r>
              <a:rPr lang="fr-FR" sz="2000" baseline="30000" dirty="0">
                <a:solidFill>
                  <a:srgbClr val="003F7E"/>
                </a:solidFill>
              </a:rPr>
              <a:t>2)</a:t>
            </a:r>
            <a:r>
              <a:rPr lang="fr-FR" sz="2000" dirty="0" smtClean="0">
                <a:solidFill>
                  <a:srgbClr val="003F7E"/>
                </a:solidFill>
                <a:latin typeface="Calibri" panose="020F0502020204030204" pitchFamily="34" charset="0"/>
                <a:cs typeface="Calibri" panose="020F0502020204030204" pitchFamily="34" charset="0"/>
              </a:rPr>
              <a:t>, G. </a:t>
            </a:r>
            <a:r>
              <a:rPr lang="fr-FR" sz="2000" dirty="0" err="1" smtClean="0">
                <a:solidFill>
                  <a:srgbClr val="003F7E"/>
                </a:solidFill>
                <a:latin typeface="Calibri" panose="020F0502020204030204" pitchFamily="34" charset="0"/>
                <a:cs typeface="Calibri" panose="020F0502020204030204" pitchFamily="34" charset="0"/>
              </a:rPr>
              <a:t>Zeufack</a:t>
            </a:r>
            <a:r>
              <a:rPr lang="fr-FR" sz="2000" dirty="0" smtClean="0">
                <a:solidFill>
                  <a:srgbClr val="003F7E"/>
                </a:solidFill>
                <a:latin typeface="Calibri" panose="020F0502020204030204" pitchFamily="34" charset="0"/>
                <a:cs typeface="Calibri" panose="020F0502020204030204" pitchFamily="34" charset="0"/>
              </a:rPr>
              <a:t> </a:t>
            </a:r>
            <a:r>
              <a:rPr lang="fr-FR" sz="2000" dirty="0" err="1" smtClean="0">
                <a:solidFill>
                  <a:srgbClr val="003F7E"/>
                </a:solidFill>
                <a:latin typeface="Calibri" panose="020F0502020204030204" pitchFamily="34" charset="0"/>
                <a:cs typeface="Calibri" panose="020F0502020204030204" pitchFamily="34" charset="0"/>
              </a:rPr>
              <a:t>Tadonkenga</a:t>
            </a:r>
            <a:r>
              <a:rPr lang="fr-FR" sz="2000" dirty="0" smtClean="0">
                <a:solidFill>
                  <a:srgbClr val="003F7E"/>
                </a:solidFill>
                <a:latin typeface="Calibri" panose="020F0502020204030204" pitchFamily="34" charset="0"/>
                <a:cs typeface="Calibri" panose="020F0502020204030204" pitchFamily="34" charset="0"/>
              </a:rPr>
              <a:t> </a:t>
            </a:r>
            <a:r>
              <a:rPr lang="fr-FR" sz="2000" baseline="30000" dirty="0" smtClean="0">
                <a:solidFill>
                  <a:srgbClr val="003F7E"/>
                </a:solidFill>
              </a:rPr>
              <a:t>(</a:t>
            </a:r>
            <a:r>
              <a:rPr lang="fr-FR" sz="2000" baseline="30000" dirty="0">
                <a:solidFill>
                  <a:srgbClr val="003F7E"/>
                </a:solidFill>
              </a:rPr>
              <a:t>2)</a:t>
            </a:r>
            <a:r>
              <a:rPr lang="fr-FR" sz="2000" dirty="0" smtClean="0">
                <a:solidFill>
                  <a:srgbClr val="003F7E"/>
                </a:solidFill>
                <a:latin typeface="Calibri" panose="020F0502020204030204" pitchFamily="34" charset="0"/>
                <a:cs typeface="Calibri" panose="020F0502020204030204" pitchFamily="34" charset="0"/>
              </a:rPr>
              <a:t>, L. </a:t>
            </a:r>
            <a:r>
              <a:rPr lang="fr-FR" sz="2000" dirty="0" err="1" smtClean="0">
                <a:solidFill>
                  <a:srgbClr val="003F7E"/>
                </a:solidFill>
                <a:latin typeface="Calibri" panose="020F0502020204030204" pitchFamily="34" charset="0"/>
                <a:cs typeface="Calibri" panose="020F0502020204030204" pitchFamily="34" charset="0"/>
              </a:rPr>
              <a:t>Malaghes</a:t>
            </a:r>
            <a:r>
              <a:rPr lang="fr-FR" sz="2000" dirty="0" smtClean="0">
                <a:solidFill>
                  <a:srgbClr val="003F7E"/>
                </a:solidFill>
                <a:latin typeface="Calibri" panose="020F0502020204030204" pitchFamily="34" charset="0"/>
                <a:cs typeface="Calibri" panose="020F0502020204030204" pitchFamily="34" charset="0"/>
              </a:rPr>
              <a:t> Rodrigues </a:t>
            </a:r>
            <a:r>
              <a:rPr lang="fr-FR" sz="2000" baseline="30000" dirty="0" smtClean="0">
                <a:solidFill>
                  <a:srgbClr val="003F7E"/>
                </a:solidFill>
              </a:rPr>
              <a:t>(2)</a:t>
            </a:r>
            <a:r>
              <a:rPr lang="fr-FR" sz="2000" dirty="0" smtClean="0">
                <a:solidFill>
                  <a:srgbClr val="003F7E"/>
                </a:solidFill>
                <a:latin typeface="Calibri" panose="020F0502020204030204" pitchFamily="34" charset="0"/>
                <a:cs typeface="Calibri" panose="020F0502020204030204" pitchFamily="34" charset="0"/>
              </a:rPr>
              <a:t>, B. </a:t>
            </a:r>
            <a:r>
              <a:rPr lang="fr-FR" sz="2000" dirty="0" err="1" smtClean="0">
                <a:solidFill>
                  <a:srgbClr val="003F7E"/>
                </a:solidFill>
                <a:latin typeface="Calibri" panose="020F0502020204030204" pitchFamily="34" charset="0"/>
                <a:cs typeface="Calibri" panose="020F0502020204030204" pitchFamily="34" charset="0"/>
              </a:rPr>
              <a:t>Mehadji</a:t>
            </a:r>
            <a:r>
              <a:rPr lang="fr-FR" sz="2000" dirty="0" smtClean="0">
                <a:solidFill>
                  <a:srgbClr val="003F7E"/>
                </a:solidFill>
                <a:latin typeface="Calibri" panose="020F0502020204030204" pitchFamily="34" charset="0"/>
                <a:cs typeface="Calibri" panose="020F0502020204030204" pitchFamily="34" charset="0"/>
              </a:rPr>
              <a:t> </a:t>
            </a:r>
            <a:r>
              <a:rPr lang="fr-FR" sz="2000" baseline="30000" dirty="0" smtClean="0">
                <a:solidFill>
                  <a:srgbClr val="003F7E"/>
                </a:solidFill>
              </a:rPr>
              <a:t>(3)</a:t>
            </a:r>
            <a:r>
              <a:rPr lang="fr-FR" sz="2000" dirty="0" smtClean="0">
                <a:solidFill>
                  <a:srgbClr val="003F7E"/>
                </a:solidFill>
                <a:latin typeface="Calibri" panose="020F0502020204030204" pitchFamily="34" charset="0"/>
                <a:cs typeface="Calibri" panose="020F0502020204030204" pitchFamily="34" charset="0"/>
              </a:rPr>
              <a:t>, C. Morel </a:t>
            </a:r>
            <a:r>
              <a:rPr lang="fr-FR" sz="2000" baseline="30000" dirty="0">
                <a:solidFill>
                  <a:srgbClr val="003F7E"/>
                </a:solidFill>
                <a:latin typeface="Calibri" panose="020F0502020204030204" pitchFamily="34" charset="0"/>
                <a:cs typeface="Calibri" panose="020F0502020204030204" pitchFamily="34" charset="0"/>
              </a:rPr>
              <a:t>(3</a:t>
            </a:r>
            <a:r>
              <a:rPr lang="fr-FR" sz="2000" baseline="30000" dirty="0" smtClean="0">
                <a:solidFill>
                  <a:srgbClr val="003F7E"/>
                </a:solidFill>
                <a:latin typeface="Calibri" panose="020F0502020204030204" pitchFamily="34" charset="0"/>
                <a:cs typeface="Calibri" panose="020F0502020204030204" pitchFamily="34" charset="0"/>
              </a:rPr>
              <a:t>)</a:t>
            </a:r>
            <a:r>
              <a:rPr lang="fr-FR" sz="2000" dirty="0" smtClean="0">
                <a:solidFill>
                  <a:srgbClr val="003F7E"/>
                </a:solidFill>
                <a:latin typeface="Calibri" panose="020F0502020204030204" pitchFamily="34" charset="0"/>
                <a:cs typeface="Calibri" panose="020F0502020204030204" pitchFamily="34" charset="0"/>
              </a:rPr>
              <a:t>, H. </a:t>
            </a:r>
            <a:r>
              <a:rPr lang="fr-FR" sz="2000" dirty="0" err="1" smtClean="0">
                <a:solidFill>
                  <a:srgbClr val="003F7E"/>
                </a:solidFill>
                <a:latin typeface="Calibri" panose="020F0502020204030204" pitchFamily="34" charset="0"/>
                <a:cs typeface="Calibri" panose="020F0502020204030204" pitchFamily="34" charset="0"/>
              </a:rPr>
              <a:t>Snoussi</a:t>
            </a:r>
            <a:r>
              <a:rPr lang="fr-FR" sz="2000" dirty="0" smtClean="0">
                <a:solidFill>
                  <a:srgbClr val="003F7E"/>
                </a:solidFill>
                <a:latin typeface="Calibri" panose="020F0502020204030204" pitchFamily="34" charset="0"/>
                <a:cs typeface="Calibri" panose="020F0502020204030204" pitchFamily="34" charset="0"/>
              </a:rPr>
              <a:t> </a:t>
            </a:r>
            <a:r>
              <a:rPr lang="fr-FR" sz="2000" baseline="30000" dirty="0" smtClean="0">
                <a:solidFill>
                  <a:srgbClr val="003F7E"/>
                </a:solidFill>
              </a:rPr>
              <a:t>(1)</a:t>
            </a:r>
            <a:endParaRPr lang="fr-FR" sz="2000" baseline="30000" dirty="0">
              <a:solidFill>
                <a:srgbClr val="003F7E"/>
              </a:solidFill>
              <a:latin typeface="Calibri" panose="020F0502020204030204" pitchFamily="34" charset="0"/>
              <a:cs typeface="Calibri" panose="020F0502020204030204" pitchFamily="34" charset="0"/>
            </a:endParaRPr>
          </a:p>
        </p:txBody>
      </p:sp>
      <p:sp>
        <p:nvSpPr>
          <p:cNvPr id="17" name="Rectangle 16"/>
          <p:cNvSpPr/>
          <p:nvPr/>
        </p:nvSpPr>
        <p:spPr>
          <a:xfrm>
            <a:off x="1978416" y="5832694"/>
            <a:ext cx="5391375" cy="1077218"/>
          </a:xfrm>
          <a:prstGeom prst="rect">
            <a:avLst/>
          </a:prstGeom>
        </p:spPr>
        <p:txBody>
          <a:bodyPr wrap="square">
            <a:spAutoFit/>
          </a:bodyPr>
          <a:lstStyle/>
          <a:p>
            <a:pPr marL="265113" indent="-265113"/>
            <a:r>
              <a:rPr lang="fr-FR" sz="1600" i="1" baseline="30000" dirty="0" smtClean="0">
                <a:solidFill>
                  <a:schemeClr val="bg1">
                    <a:lumMod val="50000"/>
                  </a:schemeClr>
                </a:solidFill>
                <a:latin typeface="Calibri" panose="020F0502020204030204" pitchFamily="34" charset="0"/>
                <a:cs typeface="Calibri" panose="020F0502020204030204" pitchFamily="34" charset="0"/>
              </a:rPr>
              <a:t>(1)</a:t>
            </a:r>
            <a:r>
              <a:rPr lang="fr-FR" sz="1600" i="1" dirty="0" smtClean="0">
                <a:solidFill>
                  <a:schemeClr val="bg1">
                    <a:lumMod val="50000"/>
                  </a:schemeClr>
                </a:solidFill>
                <a:latin typeface="Calibri" panose="020F0502020204030204" pitchFamily="34" charset="0"/>
                <a:cs typeface="Calibri" panose="020F0502020204030204" pitchFamily="34" charset="0"/>
              </a:rPr>
              <a:t> </a:t>
            </a:r>
            <a:r>
              <a:rPr lang="en-US" sz="1600" i="1" dirty="0">
                <a:solidFill>
                  <a:schemeClr val="bg1">
                    <a:lumMod val="50000"/>
                  </a:schemeClr>
                </a:solidFill>
                <a:latin typeface="Calibri" panose="020F0502020204030204" pitchFamily="34" charset="0"/>
                <a:cs typeface="Calibri" panose="020F0502020204030204" pitchFamily="34" charset="0"/>
              </a:rPr>
              <a:t>University of Technology of Troyes, UMR CNRS 6281 </a:t>
            </a:r>
            <a:r>
              <a:rPr lang="mr-IN" sz="1600" i="1" dirty="0">
                <a:solidFill>
                  <a:schemeClr val="bg1">
                    <a:lumMod val="50000"/>
                  </a:schemeClr>
                </a:solidFill>
                <a:latin typeface="Calibri" panose="020F0502020204030204" pitchFamily="34" charset="0"/>
                <a:cs typeface="Calibri" panose="020F0502020204030204" pitchFamily="34" charset="0"/>
              </a:rPr>
              <a:t>–</a:t>
            </a:r>
            <a:r>
              <a:rPr lang="en-US" sz="1600" i="1" dirty="0">
                <a:solidFill>
                  <a:schemeClr val="bg1">
                    <a:lumMod val="50000"/>
                  </a:schemeClr>
                </a:solidFill>
                <a:latin typeface="Calibri" panose="020F0502020204030204" pitchFamily="34" charset="0"/>
                <a:cs typeface="Calibri" panose="020F0502020204030204" pitchFamily="34" charset="0"/>
              </a:rPr>
              <a:t> France</a:t>
            </a:r>
          </a:p>
          <a:p>
            <a:pPr marL="265113" indent="-265113"/>
            <a:r>
              <a:rPr lang="fr-FR" sz="1600" i="1" baseline="30000" dirty="0" smtClean="0">
                <a:solidFill>
                  <a:schemeClr val="bg1">
                    <a:lumMod val="50000"/>
                  </a:schemeClr>
                </a:solidFill>
                <a:latin typeface="Calibri" panose="020F0502020204030204" pitchFamily="34" charset="0"/>
                <a:cs typeface="Calibri" panose="020F0502020204030204" pitchFamily="34" charset="0"/>
              </a:rPr>
              <a:t>(</a:t>
            </a:r>
            <a:r>
              <a:rPr lang="fr-FR" sz="1600" i="1" baseline="30000" dirty="0">
                <a:solidFill>
                  <a:schemeClr val="bg1">
                    <a:lumMod val="50000"/>
                  </a:schemeClr>
                </a:solidFill>
                <a:latin typeface="Calibri" panose="020F0502020204030204" pitchFamily="34" charset="0"/>
                <a:cs typeface="Calibri" panose="020F0502020204030204" pitchFamily="34" charset="0"/>
              </a:rPr>
              <a:t>2</a:t>
            </a:r>
            <a:r>
              <a:rPr lang="fr-FR" sz="1600" i="1" baseline="30000" dirty="0" smtClean="0">
                <a:solidFill>
                  <a:schemeClr val="bg1">
                    <a:lumMod val="50000"/>
                  </a:schemeClr>
                </a:solidFill>
                <a:latin typeface="Calibri" panose="020F0502020204030204" pitchFamily="34" charset="0"/>
                <a:cs typeface="Calibri" panose="020F0502020204030204" pitchFamily="34" charset="0"/>
              </a:rPr>
              <a:t>)</a:t>
            </a:r>
            <a:r>
              <a:rPr lang="fr-FR" sz="1600" i="1" dirty="0" smtClean="0">
                <a:solidFill>
                  <a:schemeClr val="bg1">
                    <a:lumMod val="50000"/>
                  </a:schemeClr>
                </a:solidFill>
                <a:latin typeface="Calibri" panose="020F0502020204030204" pitchFamily="34" charset="0"/>
                <a:cs typeface="Calibri" panose="020F0502020204030204" pitchFamily="34" charset="0"/>
              </a:rPr>
              <a:t> </a:t>
            </a:r>
            <a:r>
              <a:rPr lang="fr-FR" sz="1600" i="1" dirty="0">
                <a:solidFill>
                  <a:schemeClr val="bg1">
                    <a:lumMod val="50000"/>
                  </a:schemeClr>
                </a:solidFill>
                <a:latin typeface="Calibri" panose="020F0502020204030204" pitchFamily="34" charset="0"/>
                <a:cs typeface="Calibri" panose="020F0502020204030204" pitchFamily="34" charset="0"/>
              </a:rPr>
              <a:t>Damavan Imaging, F10430 Rosières Près Troyes - France</a:t>
            </a:r>
          </a:p>
          <a:p>
            <a:pPr marL="265113" indent="-265113"/>
            <a:r>
              <a:rPr lang="en-US" sz="1600" i="1" baseline="30000" dirty="0" smtClean="0">
                <a:solidFill>
                  <a:schemeClr val="bg1">
                    <a:lumMod val="50000"/>
                  </a:schemeClr>
                </a:solidFill>
                <a:latin typeface="Calibri" panose="020F0502020204030204" pitchFamily="34" charset="0"/>
                <a:cs typeface="Calibri" panose="020F0502020204030204" pitchFamily="34" charset="0"/>
              </a:rPr>
              <a:t>(</a:t>
            </a:r>
            <a:r>
              <a:rPr lang="en-US" sz="1600" i="1" baseline="30000" dirty="0">
                <a:solidFill>
                  <a:schemeClr val="bg1">
                    <a:lumMod val="50000"/>
                  </a:schemeClr>
                </a:solidFill>
                <a:latin typeface="Calibri" panose="020F0502020204030204" pitchFamily="34" charset="0"/>
                <a:cs typeface="Calibri" panose="020F0502020204030204" pitchFamily="34" charset="0"/>
              </a:rPr>
              <a:t>3) </a:t>
            </a:r>
            <a:r>
              <a:rPr lang="en-US" sz="1600" i="1" dirty="0">
                <a:solidFill>
                  <a:schemeClr val="bg1">
                    <a:lumMod val="50000"/>
                  </a:schemeClr>
                </a:solidFill>
                <a:latin typeface="Calibri" panose="020F0502020204030204" pitchFamily="34" charset="0"/>
                <a:cs typeface="Calibri" panose="020F0502020204030204" pitchFamily="34" charset="0"/>
              </a:rPr>
              <a:t>CPPM/IN2P3, Marseille, France</a:t>
            </a:r>
          </a:p>
          <a:p>
            <a:pPr marL="265113" indent="-265113"/>
            <a:endParaRPr lang="fr-FR" sz="1600" i="1" dirty="0">
              <a:solidFill>
                <a:schemeClr val="bg1">
                  <a:lumMod val="50000"/>
                </a:schemeClr>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008" y="6371303"/>
            <a:ext cx="492174" cy="492174"/>
          </a:xfrm>
          <a:prstGeom prst="rect">
            <a:avLst/>
          </a:prstGeom>
        </p:spPr>
      </p:pic>
      <p:sp>
        <p:nvSpPr>
          <p:cNvPr id="2" name="ZoneTexte 1"/>
          <p:cNvSpPr txBox="1"/>
          <p:nvPr/>
        </p:nvSpPr>
        <p:spPr>
          <a:xfrm>
            <a:off x="0" y="232756"/>
            <a:ext cx="1991032" cy="677108"/>
          </a:xfrm>
          <a:prstGeom prst="rect">
            <a:avLst/>
          </a:prstGeom>
          <a:noFill/>
        </p:spPr>
        <p:txBody>
          <a:bodyPr wrap="square" rtlCol="0">
            <a:spAutoFit/>
          </a:bodyPr>
          <a:lstStyle/>
          <a:p>
            <a:pPr algn="ctr"/>
            <a:r>
              <a:rPr lang="fr-FR" sz="1900" dirty="0" smtClean="0">
                <a:solidFill>
                  <a:schemeClr val="bg1"/>
                </a:solidFill>
                <a:latin typeface="Times New Roman" panose="02020603050405020304" pitchFamily="18" charset="0"/>
                <a:cs typeface="Times New Roman" panose="02020603050405020304" pitchFamily="18" charset="0"/>
              </a:rPr>
              <a:t>19/06/2019</a:t>
            </a:r>
          </a:p>
          <a:p>
            <a:pPr algn="ctr"/>
            <a:r>
              <a:rPr lang="en-US" sz="1900" dirty="0" err="1" smtClean="0">
                <a:solidFill>
                  <a:schemeClr val="bg1"/>
                </a:solidFill>
                <a:latin typeface="Times New Roman" panose="02020603050405020304" pitchFamily="18" charset="0"/>
                <a:cs typeface="Times New Roman" panose="02020603050405020304" pitchFamily="18" charset="0"/>
              </a:rPr>
              <a:t>Portorož</a:t>
            </a:r>
            <a:r>
              <a:rPr lang="en-US" sz="1900" dirty="0" smtClean="0">
                <a:solidFill>
                  <a:schemeClr val="bg1"/>
                </a:solidFill>
                <a:latin typeface="Times New Roman" panose="02020603050405020304" pitchFamily="18" charset="0"/>
                <a:cs typeface="Times New Roman" panose="02020603050405020304" pitchFamily="18" charset="0"/>
              </a:rPr>
              <a:t>-Slovenia</a:t>
            </a:r>
            <a:endParaRPr lang="fr-FR" sz="1900" dirty="0">
              <a:solidFill>
                <a:schemeClr val="bg1"/>
              </a:solidFill>
              <a:latin typeface="Times New Roman" panose="02020603050405020304" pitchFamily="18" charset="0"/>
              <a:cs typeface="Times New Roman" panose="02020603050405020304" pitchFamily="18" charset="0"/>
            </a:endParaRPr>
          </a:p>
        </p:txBody>
      </p:sp>
      <p:sp>
        <p:nvSpPr>
          <p:cNvPr id="18" name="Espace réservé du numéro de diapositive 13"/>
          <p:cNvSpPr>
            <a:spLocks noGrp="1"/>
          </p:cNvSpPr>
          <p:nvPr>
            <p:ph type="sldNum" sz="quarter" idx="12"/>
          </p:nvPr>
        </p:nvSpPr>
        <p:spPr>
          <a:xfrm>
            <a:off x="8786678" y="736233"/>
            <a:ext cx="349283" cy="365125"/>
          </a:xfrm>
        </p:spPr>
        <p:txBody>
          <a:bodyPr/>
          <a:lstStyle/>
          <a:p>
            <a:r>
              <a:rPr lang="fr-FR" sz="1800" dirty="0" smtClean="0">
                <a:solidFill>
                  <a:schemeClr val="bg1"/>
                </a:solidFill>
                <a:latin typeface="Calibri" panose="020F0502020204030204" pitchFamily="34" charset="0"/>
                <a:cs typeface="Calibri" panose="020F0502020204030204" pitchFamily="34" charset="0"/>
              </a:rPr>
              <a:t>1</a:t>
            </a:r>
            <a:endParaRPr lang="fr-FR"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8078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i-FI" smtClean="0"/>
              <a:t>A. ILTIS - I. SNOUSSI - Animma 2017</a:t>
            </a:r>
            <a:endParaRPr lang="fr-FR" dirty="0"/>
          </a:p>
        </p:txBody>
      </p:sp>
      <p:sp>
        <p:nvSpPr>
          <p:cNvPr id="5" name="Espace réservé du numéro de diapositive 4"/>
          <p:cNvSpPr>
            <a:spLocks noGrp="1"/>
          </p:cNvSpPr>
          <p:nvPr>
            <p:ph type="sldNum" sz="quarter" idx="12"/>
          </p:nvPr>
        </p:nvSpPr>
        <p:spPr/>
        <p:txBody>
          <a:bodyPr/>
          <a:lstStyle/>
          <a:p>
            <a:fld id="{2DFC7C6C-EFDC-2648-AF5D-AA1B7818CC42}" type="slidenum">
              <a:rPr lang="fr-FR" smtClean="0"/>
              <a:pPr/>
              <a:t>10</a:t>
            </a:fld>
            <a:endParaRPr lang="fr-FR"/>
          </a:p>
        </p:txBody>
      </p:sp>
      <p:sp>
        <p:nvSpPr>
          <p:cNvPr id="6" name="Rectangle 5">
            <a:extLst>
              <a:ext uri="{FF2B5EF4-FFF2-40B4-BE49-F238E27FC236}">
                <a16:creationId xmlns:a16="http://schemas.microsoft.com/office/drawing/2014/main" xmlns="" id="{43BD0B3B-A0A5-4B3C-AE55-2106777511D7}"/>
              </a:ext>
            </a:extLst>
          </p:cNvPr>
          <p:cNvSpPr/>
          <p:nvPr/>
        </p:nvSpPr>
        <p:spPr>
          <a:xfrm>
            <a:off x="872197" y="112881"/>
            <a:ext cx="8176515" cy="553998"/>
          </a:xfrm>
          <a:prstGeom prst="rect">
            <a:avLst/>
          </a:prstGeom>
        </p:spPr>
        <p:txBody>
          <a:bodyPr wrap="square">
            <a:spAutoFit/>
          </a:bodyPr>
          <a:lstStyle/>
          <a:p>
            <a:pPr algn="ctr"/>
            <a:r>
              <a:rPr lang="fr-FR" sz="3000" dirty="0" smtClean="0">
                <a:solidFill>
                  <a:srgbClr val="2F660A"/>
                </a:solidFill>
                <a:latin typeface="+mj-lt"/>
                <a:cs typeface="Calibri" panose="020F0502020204030204" pitchFamily="34" charset="0"/>
              </a:rPr>
              <a:t>Timing performance (</a:t>
            </a:r>
            <a:r>
              <a:rPr lang="fr-FR" sz="3000" baseline="30000" dirty="0" smtClean="0">
                <a:solidFill>
                  <a:srgbClr val="2F660A"/>
                </a:solidFill>
                <a:latin typeface="+mj-lt"/>
                <a:cs typeface="Calibri" panose="020F0502020204030204" pitchFamily="34" charset="0"/>
              </a:rPr>
              <a:t>22</a:t>
            </a:r>
            <a:r>
              <a:rPr lang="fr-FR" sz="3000" dirty="0" smtClean="0">
                <a:solidFill>
                  <a:srgbClr val="2F660A"/>
                </a:solidFill>
                <a:latin typeface="+mj-lt"/>
                <a:cs typeface="Calibri" panose="020F0502020204030204" pitchFamily="34" charset="0"/>
              </a:rPr>
              <a:t>Na FWHM)</a:t>
            </a:r>
            <a:endParaRPr lang="fr-FR" sz="3000" dirty="0">
              <a:solidFill>
                <a:srgbClr val="2F660A"/>
              </a:solidFill>
              <a:latin typeface="+mj-lt"/>
              <a:cs typeface="Calibri" panose="020F0502020204030204" pitchFamily="34" charset="0"/>
            </a:endParaRPr>
          </a:p>
        </p:txBody>
      </p:sp>
      <p:pic>
        <p:nvPicPr>
          <p:cNvPr id="7" name="Image 6">
            <a:extLst>
              <a:ext uri="{FF2B5EF4-FFF2-40B4-BE49-F238E27FC236}">
                <a16:creationId xmlns:a16="http://schemas.microsoft.com/office/drawing/2014/main" xmlns="" id="{99632150-15F2-49E1-91EC-DEC26C88BA6E}"/>
              </a:ext>
            </a:extLst>
          </p:cNvPr>
          <p:cNvPicPr/>
          <p:nvPr/>
        </p:nvPicPr>
        <p:blipFill rotWithShape="1">
          <a:blip r:embed="rId2">
            <a:extLst>
              <a:ext uri="{28A0092B-C50C-407E-A947-70E740481C1C}">
                <a14:useLocalDpi xmlns:a14="http://schemas.microsoft.com/office/drawing/2010/main" val="0"/>
              </a:ext>
            </a:extLst>
          </a:blip>
          <a:srcRect l="16805" t="23514" r="12711" b="6518"/>
          <a:stretch/>
        </p:blipFill>
        <p:spPr bwMode="auto">
          <a:xfrm>
            <a:off x="2544576" y="1025690"/>
            <a:ext cx="5649288" cy="4974643"/>
          </a:xfrm>
          <a:prstGeom prst="rect">
            <a:avLst/>
          </a:prstGeom>
          <a:noFill/>
          <a:ln>
            <a:noFill/>
          </a:ln>
        </p:spPr>
      </p:pic>
      <p:sp>
        <p:nvSpPr>
          <p:cNvPr id="8" name="ZoneTexte 7">
            <a:extLst>
              <a:ext uri="{FF2B5EF4-FFF2-40B4-BE49-F238E27FC236}">
                <a16:creationId xmlns:a16="http://schemas.microsoft.com/office/drawing/2014/main" xmlns="" id="{742CF576-6088-499C-8F41-948D014B0809}"/>
              </a:ext>
            </a:extLst>
          </p:cNvPr>
          <p:cNvSpPr txBox="1"/>
          <p:nvPr/>
        </p:nvSpPr>
        <p:spPr>
          <a:xfrm>
            <a:off x="2901951" y="5984748"/>
            <a:ext cx="4877339" cy="461665"/>
          </a:xfrm>
          <a:prstGeom prst="rect">
            <a:avLst/>
          </a:prstGeom>
          <a:solidFill>
            <a:schemeClr val="accent1"/>
          </a:solidFill>
        </p:spPr>
        <p:txBody>
          <a:bodyPr wrap="square" rtlCol="0">
            <a:spAutoFit/>
          </a:bodyPr>
          <a:lstStyle/>
          <a:p>
            <a:r>
              <a:rPr lang="fr-FR" sz="2400" dirty="0">
                <a:solidFill>
                  <a:schemeClr val="bg1"/>
                </a:solidFill>
                <a:latin typeface="Calibri" panose="020F0502020204030204" pitchFamily="34" charset="0"/>
                <a:cs typeface="Calibri" panose="020F0502020204030204" pitchFamily="34" charset="0"/>
              </a:rPr>
              <a:t>CRT </a:t>
            </a:r>
            <a:r>
              <a:rPr lang="fr-FR" sz="2400" dirty="0" smtClean="0">
                <a:solidFill>
                  <a:schemeClr val="bg1"/>
                </a:solidFill>
                <a:latin typeface="Calibri" panose="020F0502020204030204" pitchFamily="34" charset="0"/>
                <a:cs typeface="Calibri" panose="020F0502020204030204" pitchFamily="34" charset="0"/>
              </a:rPr>
              <a:t>20mm </a:t>
            </a:r>
            <a:r>
              <a:rPr lang="fr-FR" sz="2400" dirty="0" err="1" smtClean="0">
                <a:solidFill>
                  <a:schemeClr val="bg1"/>
                </a:solidFill>
                <a:latin typeface="Calibri" panose="020F0502020204030204" pitchFamily="34" charset="0"/>
                <a:cs typeface="Calibri" panose="020F0502020204030204" pitchFamily="34" charset="0"/>
              </a:rPr>
              <a:t>thick</a:t>
            </a:r>
            <a:r>
              <a:rPr lang="fr-FR" sz="2400" dirty="0" smtClean="0">
                <a:solidFill>
                  <a:schemeClr val="bg1"/>
                </a:solidFill>
                <a:latin typeface="Calibri" panose="020F0502020204030204" pitchFamily="34" charset="0"/>
                <a:cs typeface="Calibri" panose="020F0502020204030204" pitchFamily="34" charset="0"/>
              </a:rPr>
              <a:t> CeBr</a:t>
            </a:r>
            <a:r>
              <a:rPr lang="fr-FR" sz="2400" baseline="-25000" dirty="0" smtClean="0">
                <a:solidFill>
                  <a:schemeClr val="bg1"/>
                </a:solidFill>
                <a:latin typeface="Calibri" panose="020F0502020204030204" pitchFamily="34" charset="0"/>
                <a:cs typeface="Calibri" panose="020F0502020204030204" pitchFamily="34" charset="0"/>
              </a:rPr>
              <a:t>3</a:t>
            </a:r>
            <a:r>
              <a:rPr lang="fr-FR" sz="2400" dirty="0" smtClean="0">
                <a:solidFill>
                  <a:schemeClr val="bg1"/>
                </a:solidFill>
                <a:latin typeface="Calibri" panose="020F0502020204030204" pitchFamily="34" charset="0"/>
                <a:cs typeface="Calibri" panose="020F0502020204030204" pitchFamily="34" charset="0"/>
              </a:rPr>
              <a:t>  </a:t>
            </a:r>
            <a:r>
              <a:rPr lang="fr-FR" sz="2400" dirty="0">
                <a:solidFill>
                  <a:schemeClr val="bg1"/>
                </a:solidFill>
                <a:latin typeface="Calibri" panose="020F0502020204030204" pitchFamily="34" charset="0"/>
                <a:cs typeface="Calibri" panose="020F0502020204030204" pitchFamily="34" charset="0"/>
              </a:rPr>
              <a:t>(235 ps</a:t>
            </a:r>
            <a:r>
              <a:rPr lang="fr-FR" sz="15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558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1B9D5D9-4A54-4C22-BAFB-3BF16915E5B0}"/>
              </a:ext>
            </a:extLst>
          </p:cNvPr>
          <p:cNvSpPr/>
          <p:nvPr/>
        </p:nvSpPr>
        <p:spPr>
          <a:xfrm>
            <a:off x="1277324" y="0"/>
            <a:ext cx="549306"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xmlns="" id="{B0309128-A7CE-4AA3-8685-22999085B4F2}"/>
              </a:ext>
            </a:extLst>
          </p:cNvPr>
          <p:cNvSpPr/>
          <p:nvPr/>
        </p:nvSpPr>
        <p:spPr>
          <a:xfrm>
            <a:off x="1589192" y="57124"/>
            <a:ext cx="7459520" cy="553998"/>
          </a:xfrm>
          <a:prstGeom prst="rect">
            <a:avLst/>
          </a:prstGeom>
        </p:spPr>
        <p:txBody>
          <a:bodyPr wrap="square">
            <a:spAutoFit/>
          </a:bodyPr>
          <a:lstStyle/>
          <a:p>
            <a:pPr algn="ctr"/>
            <a:r>
              <a:rPr lang="fr-FR" sz="3000" b="1" dirty="0">
                <a:solidFill>
                  <a:srgbClr val="2F660A"/>
                </a:solidFill>
                <a:latin typeface="+mj-lt"/>
                <a:cs typeface="Calibri" panose="020F0502020204030204" pitchFamily="34" charset="0"/>
              </a:rPr>
              <a:t>Temporal imaging Compton Camera </a:t>
            </a:r>
            <a:r>
              <a:rPr lang="en-US" sz="3000" b="1" dirty="0">
                <a:solidFill>
                  <a:srgbClr val="2F660A"/>
                </a:solidFill>
                <a:latin typeface="+mj-lt"/>
                <a:cs typeface="Calibri" panose="020F0502020204030204" pitchFamily="34" charset="0"/>
              </a:rPr>
              <a:t>CeBr</a:t>
            </a:r>
            <a:r>
              <a:rPr lang="en-US" sz="3000" b="1" baseline="-25000" dirty="0">
                <a:solidFill>
                  <a:srgbClr val="2F660A"/>
                </a:solidFill>
                <a:latin typeface="+mj-lt"/>
                <a:cs typeface="Calibri" panose="020F0502020204030204" pitchFamily="34" charset="0"/>
              </a:rPr>
              <a:t>3</a:t>
            </a:r>
            <a:endParaRPr lang="fr-FR" sz="3000" dirty="0">
              <a:solidFill>
                <a:srgbClr val="2F660A"/>
              </a:solidFill>
              <a:latin typeface="+mj-lt"/>
              <a:cs typeface="Calibri" panose="020F0502020204030204" pitchFamily="34" charset="0"/>
            </a:endParaRPr>
          </a:p>
        </p:txBody>
      </p:sp>
      <p:sp>
        <p:nvSpPr>
          <p:cNvPr id="24" name="Rectangle 23">
            <a:extLst>
              <a:ext uri="{FF2B5EF4-FFF2-40B4-BE49-F238E27FC236}">
                <a16:creationId xmlns:a16="http://schemas.microsoft.com/office/drawing/2014/main" xmlns="" id="{8A25F35F-2502-482C-B298-C3C31637482F}"/>
              </a:ext>
            </a:extLst>
          </p:cNvPr>
          <p:cNvSpPr/>
          <p:nvPr/>
        </p:nvSpPr>
        <p:spPr>
          <a:xfrm>
            <a:off x="1468609" y="1399412"/>
            <a:ext cx="3047303" cy="2287314"/>
          </a:xfrm>
          <a:prstGeom prst="rect">
            <a:avLst/>
          </a:prstGeom>
        </p:spPr>
        <p:style>
          <a:lnRef idx="2">
            <a:schemeClr val="accent3">
              <a:shade val="80000"/>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lt1">
              <a:hueOff val="0"/>
              <a:satOff val="0"/>
              <a:lumOff val="0"/>
              <a:alphaOff val="0"/>
            </a:schemeClr>
          </a:fontRef>
        </p:style>
      </p:sp>
      <p:sp>
        <p:nvSpPr>
          <p:cNvPr id="28" name="Forme libre : forme 27">
            <a:extLst>
              <a:ext uri="{FF2B5EF4-FFF2-40B4-BE49-F238E27FC236}">
                <a16:creationId xmlns:a16="http://schemas.microsoft.com/office/drawing/2014/main" xmlns="" id="{1289F3C0-3F15-4FDD-A368-FD0572AB2EEC}"/>
              </a:ext>
            </a:extLst>
          </p:cNvPr>
          <p:cNvSpPr/>
          <p:nvPr/>
        </p:nvSpPr>
        <p:spPr>
          <a:xfrm>
            <a:off x="1499435" y="3649160"/>
            <a:ext cx="3130276" cy="288277"/>
          </a:xfrm>
          <a:custGeom>
            <a:avLst/>
            <a:gdLst>
              <a:gd name="connsiteX0" fmla="*/ 0 w 2730203"/>
              <a:gd name="connsiteY0" fmla="*/ 0 h 250003"/>
              <a:gd name="connsiteX1" fmla="*/ 2730203 w 2730203"/>
              <a:gd name="connsiteY1" fmla="*/ 0 h 250003"/>
              <a:gd name="connsiteX2" fmla="*/ 2730203 w 2730203"/>
              <a:gd name="connsiteY2" fmla="*/ 250003 h 250003"/>
              <a:gd name="connsiteX3" fmla="*/ 0 w 2730203"/>
              <a:gd name="connsiteY3" fmla="*/ 250003 h 250003"/>
              <a:gd name="connsiteX4" fmla="*/ 0 w 2730203"/>
              <a:gd name="connsiteY4" fmla="*/ 0 h 25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203" h="250003">
                <a:moveTo>
                  <a:pt x="0" y="0"/>
                </a:moveTo>
                <a:lnTo>
                  <a:pt x="2730203" y="0"/>
                </a:lnTo>
                <a:lnTo>
                  <a:pt x="2730203" y="250003"/>
                </a:lnTo>
                <a:lnTo>
                  <a:pt x="0" y="2500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760" tIns="41910" rIns="111760" bIns="41910" numCol="1" spcCol="1270" anchor="ctr" anchorCtr="0">
            <a:noAutofit/>
          </a:bodyPr>
          <a:lstStyle/>
          <a:p>
            <a:pPr marL="0" lvl="0" indent="0" algn="l" defTabSz="488950">
              <a:lnSpc>
                <a:spcPct val="90000"/>
              </a:lnSpc>
              <a:spcBef>
                <a:spcPct val="0"/>
              </a:spcBef>
              <a:spcAft>
                <a:spcPct val="35000"/>
              </a:spcAft>
              <a:buNone/>
            </a:pPr>
            <a:endParaRPr lang="fr-FR" sz="1100" kern="1200"/>
          </a:p>
        </p:txBody>
      </p:sp>
      <p:sp>
        <p:nvSpPr>
          <p:cNvPr id="31" name="Forme libre : forme 30">
            <a:extLst>
              <a:ext uri="{FF2B5EF4-FFF2-40B4-BE49-F238E27FC236}">
                <a16:creationId xmlns:a16="http://schemas.microsoft.com/office/drawing/2014/main" xmlns="" id="{24BE1104-5E15-43FB-A45C-054E4B6642D9}"/>
              </a:ext>
            </a:extLst>
          </p:cNvPr>
          <p:cNvSpPr/>
          <p:nvPr/>
        </p:nvSpPr>
        <p:spPr>
          <a:xfrm>
            <a:off x="1940497" y="6019908"/>
            <a:ext cx="2923403" cy="251089"/>
          </a:xfrm>
          <a:custGeom>
            <a:avLst/>
            <a:gdLst>
              <a:gd name="connsiteX0" fmla="*/ 0 w 2730203"/>
              <a:gd name="connsiteY0" fmla="*/ 0 h 250003"/>
              <a:gd name="connsiteX1" fmla="*/ 2730203 w 2730203"/>
              <a:gd name="connsiteY1" fmla="*/ 0 h 250003"/>
              <a:gd name="connsiteX2" fmla="*/ 2730203 w 2730203"/>
              <a:gd name="connsiteY2" fmla="*/ 250003 h 250003"/>
              <a:gd name="connsiteX3" fmla="*/ 0 w 2730203"/>
              <a:gd name="connsiteY3" fmla="*/ 250003 h 250003"/>
              <a:gd name="connsiteX4" fmla="*/ 0 w 2730203"/>
              <a:gd name="connsiteY4" fmla="*/ 0 h 25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203" h="250003">
                <a:moveTo>
                  <a:pt x="0" y="0"/>
                </a:moveTo>
                <a:lnTo>
                  <a:pt x="2730203" y="0"/>
                </a:lnTo>
                <a:lnTo>
                  <a:pt x="2730203" y="250003"/>
                </a:lnTo>
                <a:lnTo>
                  <a:pt x="0" y="2500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760" tIns="41910" rIns="111760" bIns="41910" numCol="1" spcCol="1270" anchor="ctr" anchorCtr="0">
            <a:noAutofit/>
          </a:bodyPr>
          <a:lstStyle/>
          <a:p>
            <a:pPr marL="0" lvl="0" indent="0" algn="l" defTabSz="488950">
              <a:lnSpc>
                <a:spcPct val="90000"/>
              </a:lnSpc>
              <a:spcBef>
                <a:spcPct val="0"/>
              </a:spcBef>
              <a:spcAft>
                <a:spcPct val="35000"/>
              </a:spcAft>
              <a:buNone/>
            </a:pPr>
            <a:endParaRPr lang="fr-FR" sz="1100" kern="1200" dirty="0"/>
          </a:p>
        </p:txBody>
      </p:sp>
      <p:graphicFrame>
        <p:nvGraphicFramePr>
          <p:cNvPr id="36" name="Espace réservé du contenu 35">
            <a:extLst>
              <a:ext uri="{FF2B5EF4-FFF2-40B4-BE49-F238E27FC236}">
                <a16:creationId xmlns:a16="http://schemas.microsoft.com/office/drawing/2014/main" xmlns="" id="{FD09EA14-BD62-489E-9708-88DC18A0B8FA}"/>
              </a:ext>
            </a:extLst>
          </p:cNvPr>
          <p:cNvGraphicFramePr>
            <a:graphicFrameLocks noGrp="1"/>
          </p:cNvGraphicFramePr>
          <p:nvPr>
            <p:ph sz="half" idx="1"/>
            <p:extLst>
              <p:ext uri="{D42A27DB-BD31-4B8C-83A1-F6EECF244321}">
                <p14:modId xmlns:p14="http://schemas.microsoft.com/office/powerpoint/2010/main" val="3577789114"/>
              </p:ext>
            </p:extLst>
          </p:nvPr>
        </p:nvGraphicFramePr>
        <p:xfrm>
          <a:off x="5002493" y="1395163"/>
          <a:ext cx="3784185" cy="466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 18">
            <a:extLst>
              <a:ext uri="{FF2B5EF4-FFF2-40B4-BE49-F238E27FC236}">
                <a16:creationId xmlns:a16="http://schemas.microsoft.com/office/drawing/2014/main" xmlns="" id="{A8090489-5D2E-4423-8D8A-4A18C500F161}"/>
              </a:ext>
            </a:extLst>
          </p:cNvPr>
          <p:cNvPicPr>
            <a:picLocks noChangeAspect="1"/>
          </p:cNvPicPr>
          <p:nvPr/>
        </p:nvPicPr>
        <p:blipFill>
          <a:blip r:embed="rId8"/>
          <a:stretch>
            <a:fillRect/>
          </a:stretch>
        </p:blipFill>
        <p:spPr>
          <a:xfrm>
            <a:off x="177539" y="5683878"/>
            <a:ext cx="813165" cy="1037598"/>
          </a:xfrm>
          <a:prstGeom prst="rect">
            <a:avLst/>
          </a:prstGeom>
        </p:spPr>
      </p:pic>
      <p:pic>
        <p:nvPicPr>
          <p:cNvPr id="21" name="Image 20">
            <a:extLst>
              <a:ext uri="{FF2B5EF4-FFF2-40B4-BE49-F238E27FC236}">
                <a16:creationId xmlns:a16="http://schemas.microsoft.com/office/drawing/2014/main" xmlns="" id="{236EC990-7260-4EE8-A6FC-BEF72835E450}"/>
              </a:ext>
            </a:extLst>
          </p:cNvPr>
          <p:cNvPicPr>
            <a:picLocks noChangeAspect="1"/>
          </p:cNvPicPr>
          <p:nvPr/>
        </p:nvPicPr>
        <p:blipFill rotWithShape="1">
          <a:blip r:embed="rId9"/>
          <a:srcRect l="13619" t="3142" b="8227"/>
          <a:stretch/>
        </p:blipFill>
        <p:spPr bwMode="auto">
          <a:xfrm>
            <a:off x="1332613" y="3841486"/>
            <a:ext cx="3128010" cy="2426310"/>
          </a:xfrm>
          <a:prstGeom prst="rect">
            <a:avLst/>
          </a:prstGeom>
          <a:noFill/>
          <a:ln>
            <a:noFill/>
          </a:ln>
          <a:extLst>
            <a:ext uri="{53640926-AAD7-44d8-BBD7-CCE9431645EC}">
              <a14:shadowObscured xmlns:a14="http://schemas.microsoft.com/office/drawing/2010/main"/>
            </a:ext>
          </a:extLst>
        </p:spPr>
      </p:pic>
      <p:pic>
        <p:nvPicPr>
          <p:cNvPr id="22" name="Image 21">
            <a:extLst>
              <a:ext uri="{FF2B5EF4-FFF2-40B4-BE49-F238E27FC236}">
                <a16:creationId xmlns:a16="http://schemas.microsoft.com/office/drawing/2014/main" xmlns="" id="{6DE2B733-C63C-4C44-A3BD-A748278F0016}"/>
              </a:ext>
            </a:extLst>
          </p:cNvPr>
          <p:cNvPicPr>
            <a:picLocks noChangeAspect="1"/>
          </p:cNvPicPr>
          <p:nvPr/>
        </p:nvPicPr>
        <p:blipFill>
          <a:blip r:embed="rId10"/>
          <a:stretch>
            <a:fillRect/>
          </a:stretch>
        </p:blipFill>
        <p:spPr>
          <a:xfrm>
            <a:off x="1523896" y="1529628"/>
            <a:ext cx="2936727" cy="2066197"/>
          </a:xfrm>
          <a:prstGeom prst="rect">
            <a:avLst/>
          </a:prstGeom>
        </p:spPr>
      </p:pic>
      <p:sp>
        <p:nvSpPr>
          <p:cNvPr id="14" name="Espace réservé du numéro de diapositive 2">
            <a:extLst>
              <a:ext uri="{FF2B5EF4-FFF2-40B4-BE49-F238E27FC236}">
                <a16:creationId xmlns:a16="http://schemas.microsoft.com/office/drawing/2014/main" xmlns="" id="{A742DD19-0BD6-4BBD-9F36-59003412295F}"/>
              </a:ext>
            </a:extLst>
          </p:cNvPr>
          <p:cNvSpPr txBox="1">
            <a:spLocks/>
          </p:cNvSpPr>
          <p:nvPr/>
        </p:nvSpPr>
        <p:spPr>
          <a:xfrm>
            <a:off x="8687818" y="737419"/>
            <a:ext cx="516746"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11</a:t>
            </a:fld>
            <a:endParaRPr lang="fr-FR" sz="1800" dirty="0">
              <a:solidFill>
                <a:schemeClr val="bg1"/>
              </a:solidFill>
              <a:latin typeface="Calibri" panose="020F0502020204030204" pitchFamily="34" charset="0"/>
              <a:cs typeface="Calibri" panose="020F0502020204030204" pitchFamily="34" charset="0"/>
            </a:endParaRPr>
          </a:p>
        </p:txBody>
      </p:sp>
      <p:pic>
        <p:nvPicPr>
          <p:cNvPr id="15" name="Image 14"/>
          <p:cNvPicPr>
            <a:picLocks noChangeAspect="1"/>
          </p:cNvPicPr>
          <p:nvPr/>
        </p:nvPicPr>
        <p:blipFill>
          <a:blip r:embed="rId11"/>
          <a:stretch>
            <a:fillRect/>
          </a:stretch>
        </p:blipFill>
        <p:spPr>
          <a:xfrm>
            <a:off x="7947689" y="6403290"/>
            <a:ext cx="1196311" cy="425214"/>
          </a:xfrm>
          <a:prstGeom prst="rect">
            <a:avLst/>
          </a:prstGeom>
        </p:spPr>
      </p:pic>
      <p:pic>
        <p:nvPicPr>
          <p:cNvPr id="16" name="Image 15"/>
          <p:cNvPicPr>
            <a:picLocks noChangeAspect="1"/>
          </p:cNvPicPr>
          <p:nvPr/>
        </p:nvPicPr>
        <p:blipFill>
          <a:blip r:embed="rId12"/>
          <a:stretch>
            <a:fillRect/>
          </a:stretch>
        </p:blipFill>
        <p:spPr>
          <a:xfrm>
            <a:off x="7460991" y="6371302"/>
            <a:ext cx="486697" cy="486697"/>
          </a:xfrm>
          <a:prstGeom prst="rect">
            <a:avLst/>
          </a:prstGeom>
        </p:spPr>
      </p:pic>
      <p:sp>
        <p:nvSpPr>
          <p:cNvPr id="17"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
        <p:nvSpPr>
          <p:cNvPr id="18" name="Titre 4"/>
          <p:cNvSpPr>
            <a:spLocks noGrp="1"/>
          </p:cNvSpPr>
          <p:nvPr>
            <p:ph type="title"/>
          </p:nvPr>
        </p:nvSpPr>
        <p:spPr>
          <a:xfrm>
            <a:off x="-101799" y="194689"/>
            <a:ext cx="1474451" cy="1732434"/>
          </a:xfrm>
        </p:spPr>
        <p:txBody>
          <a:bodyPr anchor="t" anchorCtr="0">
            <a:normAutofit fontScale="90000"/>
          </a:bodyPr>
          <a:lstStyle/>
          <a:p>
            <a:r>
              <a:rPr lang="en-US" sz="2200" dirty="0" smtClean="0"/>
              <a:t>Detector </a:t>
            </a:r>
            <a:r>
              <a:rPr lang="en-US" sz="2200" dirty="0"/>
              <a:t>performance and camera lay-out</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2674240942"/>
      </p:ext>
    </p:extLst>
  </p:cSld>
  <p:clrMapOvr>
    <a:masterClrMapping/>
  </p:clrMapOvr>
  <p:transition xmlns:p14="http://schemas.microsoft.com/office/powerpoint/2010/main" advClick="0" advTm="45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0309128-A7CE-4AA3-8685-22999085B4F2}"/>
              </a:ext>
            </a:extLst>
          </p:cNvPr>
          <p:cNvSpPr/>
          <p:nvPr/>
        </p:nvSpPr>
        <p:spPr>
          <a:xfrm>
            <a:off x="1589192" y="57124"/>
            <a:ext cx="7459520" cy="1015663"/>
          </a:xfrm>
          <a:prstGeom prst="rect">
            <a:avLst/>
          </a:prstGeom>
        </p:spPr>
        <p:txBody>
          <a:bodyPr wrap="square">
            <a:spAutoFit/>
          </a:bodyPr>
          <a:lstStyle/>
          <a:p>
            <a:pPr algn="ctr"/>
            <a:r>
              <a:rPr lang="en-US" sz="3000" b="1" dirty="0" smtClean="0">
                <a:solidFill>
                  <a:srgbClr val="2F660A"/>
                </a:solidFill>
                <a:latin typeface="+mj-lt"/>
                <a:cs typeface="Calibri" panose="020F0502020204030204" pitchFamily="34" charset="0"/>
              </a:rPr>
              <a:t>A </a:t>
            </a:r>
            <a:r>
              <a:rPr lang="en-US" sz="3000" b="1" dirty="0">
                <a:solidFill>
                  <a:srgbClr val="2F660A"/>
                </a:solidFill>
                <a:latin typeface="+mj-lt"/>
                <a:cs typeface="Calibri" panose="020F0502020204030204" pitchFamily="34" charset="0"/>
              </a:rPr>
              <a:t>camera designed </a:t>
            </a:r>
            <a:r>
              <a:rPr lang="en-US" sz="3000" b="1" dirty="0" smtClean="0">
                <a:solidFill>
                  <a:srgbClr val="2F660A"/>
                </a:solidFill>
                <a:latin typeface="+mj-lt"/>
                <a:cs typeface="Calibri" panose="020F0502020204030204" pitchFamily="34" charset="0"/>
              </a:rPr>
              <a:t>for noise rejection to allow imaging of weak sources</a:t>
            </a:r>
          </a:p>
        </p:txBody>
      </p:sp>
      <p:pic>
        <p:nvPicPr>
          <p:cNvPr id="7" name="Image 6">
            <a:extLst>
              <a:ext uri="{FF2B5EF4-FFF2-40B4-BE49-F238E27FC236}">
                <a16:creationId xmlns:a16="http://schemas.microsoft.com/office/drawing/2014/main" xmlns="" id="{A8090489-5D2E-4423-8D8A-4A18C500F161}"/>
              </a:ext>
            </a:extLst>
          </p:cNvPr>
          <p:cNvPicPr>
            <a:picLocks noChangeAspect="1"/>
          </p:cNvPicPr>
          <p:nvPr/>
        </p:nvPicPr>
        <p:blipFill>
          <a:blip r:embed="rId3"/>
          <a:stretch>
            <a:fillRect/>
          </a:stretch>
        </p:blipFill>
        <p:spPr>
          <a:xfrm>
            <a:off x="177539" y="5683878"/>
            <a:ext cx="813165" cy="1037598"/>
          </a:xfrm>
          <a:prstGeom prst="rect">
            <a:avLst/>
          </a:prstGeom>
        </p:spPr>
      </p:pic>
      <p:pic>
        <p:nvPicPr>
          <p:cNvPr id="8" name="Image 7"/>
          <p:cNvPicPr>
            <a:picLocks noChangeAspect="1"/>
          </p:cNvPicPr>
          <p:nvPr/>
        </p:nvPicPr>
        <p:blipFill>
          <a:blip r:embed="rId4"/>
          <a:stretch>
            <a:fillRect/>
          </a:stretch>
        </p:blipFill>
        <p:spPr>
          <a:xfrm>
            <a:off x="7947689" y="6403290"/>
            <a:ext cx="1196311" cy="425214"/>
          </a:xfrm>
          <a:prstGeom prst="rect">
            <a:avLst/>
          </a:prstGeom>
        </p:spPr>
      </p:pic>
      <p:pic>
        <p:nvPicPr>
          <p:cNvPr id="9" name="Image 8"/>
          <p:cNvPicPr>
            <a:picLocks noChangeAspect="1"/>
          </p:cNvPicPr>
          <p:nvPr/>
        </p:nvPicPr>
        <p:blipFill>
          <a:blip r:embed="rId5"/>
          <a:stretch>
            <a:fillRect/>
          </a:stretch>
        </p:blipFill>
        <p:spPr>
          <a:xfrm>
            <a:off x="7460991" y="6371302"/>
            <a:ext cx="486697" cy="486697"/>
          </a:xfrm>
          <a:prstGeom prst="rect">
            <a:avLst/>
          </a:prstGeom>
        </p:spPr>
      </p:pic>
      <p:sp>
        <p:nvSpPr>
          <p:cNvPr id="10"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
        <p:nvSpPr>
          <p:cNvPr id="11" name="Espace réservé du numéro de diapositive 13"/>
          <p:cNvSpPr>
            <a:spLocks noGrp="1"/>
          </p:cNvSpPr>
          <p:nvPr>
            <p:ph type="sldNum" sz="quarter" idx="12"/>
          </p:nvPr>
        </p:nvSpPr>
        <p:spPr>
          <a:xfrm>
            <a:off x="8786678" y="736233"/>
            <a:ext cx="423824" cy="365125"/>
          </a:xfrm>
        </p:spPr>
        <p:txBody>
          <a:bodyPr/>
          <a:lstStyle/>
          <a:p>
            <a:r>
              <a:rPr lang="fr-FR" sz="1800" dirty="0" smtClean="0">
                <a:solidFill>
                  <a:schemeClr val="bg1"/>
                </a:solidFill>
              </a:rPr>
              <a:t>11</a:t>
            </a:r>
            <a:endParaRPr lang="fr-FR" sz="18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1675762" y="1409805"/>
            <a:ext cx="3918800"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CeBr</a:t>
            </a:r>
            <a:r>
              <a:rPr lang="en-US" baseline="-25000" dirty="0" smtClean="0">
                <a:latin typeface="Calibri" panose="020F0502020204030204" pitchFamily="34" charset="0"/>
              </a:rPr>
              <a:t>3</a:t>
            </a:r>
            <a:r>
              <a:rPr lang="en-US" dirty="0" smtClean="0">
                <a:latin typeface="Calibri" panose="020F0502020204030204" pitchFamily="34" charset="0"/>
              </a:rPr>
              <a:t> </a:t>
            </a:r>
            <a:r>
              <a:rPr lang="en-US" dirty="0">
                <a:latin typeface="Calibri" panose="020F0502020204030204" pitchFamily="34" charset="0"/>
              </a:rPr>
              <a:t>has no intrinsic </a:t>
            </a:r>
            <a:r>
              <a:rPr lang="en-US" dirty="0" smtClean="0">
                <a:latin typeface="Calibri" panose="020F0502020204030204" pitchFamily="34" charset="0"/>
              </a:rPr>
              <a:t>background</a:t>
            </a:r>
            <a:endParaRPr lang="en-US" dirty="0">
              <a:latin typeface="Calibri" panose="020F0502020204030204" pitchFamily="34" charset="0"/>
            </a:endParaRPr>
          </a:p>
        </p:txBody>
      </p:sp>
      <p:sp>
        <p:nvSpPr>
          <p:cNvPr id="12" name="Rectangle 11"/>
          <p:cNvSpPr/>
          <p:nvPr/>
        </p:nvSpPr>
        <p:spPr>
          <a:xfrm>
            <a:off x="2354135" y="2633605"/>
            <a:ext cx="4764421"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 time veto between diffuser and absorber plate is &lt;300ps: very efficient background rejection</a:t>
            </a:r>
          </a:p>
        </p:txBody>
      </p:sp>
      <p:sp>
        <p:nvSpPr>
          <p:cNvPr id="13" name="Rectangle 12"/>
          <p:cNvSpPr/>
          <p:nvPr/>
        </p:nvSpPr>
        <p:spPr>
          <a:xfrm>
            <a:off x="3217696" y="3852827"/>
            <a:ext cx="4596419"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Only </a:t>
            </a:r>
            <a:r>
              <a:rPr lang="en-US" dirty="0">
                <a:latin typeface="Calibri" panose="020F0502020204030204" pitchFamily="34" charset="0"/>
              </a:rPr>
              <a:t>events fulfilling Compton equation conditions are </a:t>
            </a:r>
            <a:r>
              <a:rPr lang="en-US" dirty="0" smtClean="0">
                <a:latin typeface="Calibri" panose="020F0502020204030204" pitchFamily="34" charset="0"/>
              </a:rPr>
              <a:t>recorded: Partial energy deposit events excluded from our spectrum</a:t>
            </a:r>
            <a:endParaRPr lang="en-US" dirty="0">
              <a:latin typeface="Calibri" panose="020F0502020204030204" pitchFamily="34" charset="0"/>
            </a:endParaRPr>
          </a:p>
        </p:txBody>
      </p:sp>
      <p:sp>
        <p:nvSpPr>
          <p:cNvPr id="15" name="Rectangle 14"/>
          <p:cNvSpPr/>
          <p:nvPr/>
        </p:nvSpPr>
        <p:spPr>
          <a:xfrm>
            <a:off x="4218039" y="5076627"/>
            <a:ext cx="4548975"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But </a:t>
            </a:r>
            <a:r>
              <a:rPr lang="en-US" dirty="0">
                <a:latin typeface="Calibri" panose="020F0502020204030204" pitchFamily="34" charset="0"/>
              </a:rPr>
              <a:t>we still record 88% of the events forecasted by our camera’s GATE </a:t>
            </a:r>
            <a:r>
              <a:rPr lang="en-US" dirty="0" smtClean="0">
                <a:latin typeface="Calibri" panose="020F0502020204030204" pitchFamily="34" charset="0"/>
              </a:rPr>
              <a:t>simulation!!!</a:t>
            </a:r>
            <a:endParaRPr lang="en-US" dirty="0">
              <a:latin typeface="Calibri" panose="020F0502020204030204" pitchFamily="34" charset="0"/>
            </a:endParaRPr>
          </a:p>
        </p:txBody>
      </p:sp>
      <p:sp>
        <p:nvSpPr>
          <p:cNvPr id="14" name="Titre 4"/>
          <p:cNvSpPr>
            <a:spLocks noGrp="1"/>
          </p:cNvSpPr>
          <p:nvPr>
            <p:ph type="title"/>
          </p:nvPr>
        </p:nvSpPr>
        <p:spPr>
          <a:xfrm>
            <a:off x="114507" y="194689"/>
            <a:ext cx="1474451" cy="1732434"/>
          </a:xfrm>
        </p:spPr>
        <p:txBody>
          <a:bodyPr anchor="t" anchorCtr="0">
            <a:normAutofit fontScale="90000"/>
          </a:bodyPr>
          <a:lstStyle/>
          <a:p>
            <a:r>
              <a:rPr lang="en-US" sz="2200" dirty="0" smtClean="0"/>
              <a:t>Detector </a:t>
            </a:r>
            <a:r>
              <a:rPr lang="en-US" sz="2200" dirty="0"/>
              <a:t>performance and camera lay-out</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4199635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Camera imaging performance</a:t>
            </a:r>
            <a:endParaRPr lang="fr-FR" dirty="0"/>
          </a:p>
        </p:txBody>
      </p:sp>
      <p:sp>
        <p:nvSpPr>
          <p:cNvPr id="3" name="Sous-titre 2"/>
          <p:cNvSpPr>
            <a:spLocks noGrp="1"/>
          </p:cNvSpPr>
          <p:nvPr>
            <p:ph type="subTitle" idx="1"/>
          </p:nvPr>
        </p:nvSpPr>
        <p:spPr>
          <a:xfrm>
            <a:off x="825011" y="5265995"/>
            <a:ext cx="5486400" cy="914400"/>
          </a:xfrm>
        </p:spPr>
        <p:txBody>
          <a:bodyPr/>
          <a:lstStyle/>
          <a:p>
            <a:r>
              <a:rPr lang="fr-FR" u="sng" dirty="0"/>
              <a:t>M</a:t>
            </a:r>
            <a:r>
              <a:rPr lang="fr-FR" u="sng" dirty="0" smtClean="0"/>
              <a:t>. Z. HMISSI </a:t>
            </a:r>
            <a:r>
              <a:rPr lang="fr-FR" dirty="0"/>
              <a:t>- </a:t>
            </a:r>
            <a:r>
              <a:rPr lang="fr-FR" dirty="0" smtClean="0"/>
              <a:t>A. ILTIS </a:t>
            </a:r>
            <a:r>
              <a:rPr lang="fr-FR" dirty="0"/>
              <a:t>- </a:t>
            </a:r>
            <a:r>
              <a:rPr lang="fr-FR" dirty="0" err="1"/>
              <a:t>Animma</a:t>
            </a:r>
            <a:r>
              <a:rPr lang="fr-FR" dirty="0"/>
              <a:t> </a:t>
            </a:r>
            <a:r>
              <a:rPr lang="fr-FR" dirty="0" smtClean="0"/>
              <a:t>2019</a:t>
            </a:r>
            <a:endParaRPr lang="fr-FR" dirty="0"/>
          </a:p>
        </p:txBody>
      </p:sp>
      <p:pic>
        <p:nvPicPr>
          <p:cNvPr id="4" name="Image 3"/>
          <p:cNvPicPr>
            <a:picLocks noChangeAspect="1"/>
          </p:cNvPicPr>
          <p:nvPr/>
        </p:nvPicPr>
        <p:blipFill>
          <a:blip r:embed="rId3"/>
          <a:stretch>
            <a:fillRect/>
          </a:stretch>
        </p:blipFill>
        <p:spPr>
          <a:xfrm>
            <a:off x="5904828" y="877850"/>
            <a:ext cx="813165" cy="1037598"/>
          </a:xfrm>
          <a:prstGeom prst="rect">
            <a:avLst/>
          </a:prstGeom>
        </p:spPr>
      </p:pic>
      <p:pic>
        <p:nvPicPr>
          <p:cNvPr id="6" name="Image 5"/>
          <p:cNvPicPr>
            <a:picLocks noChangeAspect="1"/>
          </p:cNvPicPr>
          <p:nvPr/>
        </p:nvPicPr>
        <p:blipFill rotWithShape="1">
          <a:blip r:embed="rId4"/>
          <a:srcRect l="-124" r="-393"/>
          <a:stretch/>
        </p:blipFill>
        <p:spPr>
          <a:xfrm>
            <a:off x="6903600" y="5502489"/>
            <a:ext cx="1447476" cy="520647"/>
          </a:xfrm>
          <a:prstGeom prst="rect">
            <a:avLst/>
          </a:prstGeom>
        </p:spPr>
      </p:pic>
      <p:pic>
        <p:nvPicPr>
          <p:cNvPr id="7" name="Image 6"/>
          <p:cNvPicPr>
            <a:picLocks noChangeAspect="1"/>
          </p:cNvPicPr>
          <p:nvPr/>
        </p:nvPicPr>
        <p:blipFill>
          <a:blip r:embed="rId5"/>
          <a:stretch>
            <a:fillRect/>
          </a:stretch>
        </p:blipFill>
        <p:spPr>
          <a:xfrm>
            <a:off x="8451024" y="5421086"/>
            <a:ext cx="617763" cy="617763"/>
          </a:xfrm>
          <a:prstGeom prst="rect">
            <a:avLst/>
          </a:prstGeom>
        </p:spPr>
      </p:pic>
      <p:sp>
        <p:nvSpPr>
          <p:cNvPr id="8" name="Espace réservé du numéro de diapositive 13"/>
          <p:cNvSpPr>
            <a:spLocks noGrp="1"/>
          </p:cNvSpPr>
          <p:nvPr>
            <p:ph type="sldNum" sz="quarter" idx="12"/>
          </p:nvPr>
        </p:nvSpPr>
        <p:spPr>
          <a:xfrm>
            <a:off x="8731044" y="736233"/>
            <a:ext cx="444245" cy="365125"/>
          </a:xfrm>
        </p:spPr>
        <p:txBody>
          <a:bodyPr/>
          <a:lstStyle/>
          <a:p>
            <a:r>
              <a:rPr lang="fr-FR" sz="1800" dirty="0" smtClean="0">
                <a:solidFill>
                  <a:schemeClr val="bg1"/>
                </a:solidFill>
                <a:latin typeface="Calibri" panose="020F0502020204030204" pitchFamily="34" charset="0"/>
                <a:cs typeface="Calibri" panose="020F0502020204030204" pitchFamily="34" charset="0"/>
              </a:rPr>
              <a:t>12</a:t>
            </a:r>
            <a:endParaRPr lang="fr-FR"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9061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smtClean="0"/>
              <a:t>A. ILTIS </a:t>
            </a:r>
            <a:endParaRPr lang="fr-FR" dirty="0"/>
          </a:p>
        </p:txBody>
      </p:sp>
      <p:pic>
        <p:nvPicPr>
          <p:cNvPr id="7" name="Image 6"/>
          <p:cNvPicPr>
            <a:picLocks noChangeAspect="1"/>
          </p:cNvPicPr>
          <p:nvPr/>
        </p:nvPicPr>
        <p:blipFill rotWithShape="1">
          <a:blip r:embed="rId3"/>
          <a:srcRect l="4897" t="4480" r="5635" b="6526"/>
          <a:stretch/>
        </p:blipFill>
        <p:spPr>
          <a:xfrm>
            <a:off x="2069866" y="603678"/>
            <a:ext cx="6475615" cy="6117798"/>
          </a:xfrm>
          <a:prstGeom prst="rect">
            <a:avLst/>
          </a:prstGeom>
        </p:spPr>
      </p:pic>
      <p:sp>
        <p:nvSpPr>
          <p:cNvPr id="9" name="Titre 1"/>
          <p:cNvSpPr txBox="1">
            <a:spLocks/>
          </p:cNvSpPr>
          <p:nvPr/>
        </p:nvSpPr>
        <p:spPr>
          <a:xfrm>
            <a:off x="1250635" y="30021"/>
            <a:ext cx="7893365" cy="5313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fr-FR" sz="3100" b="1" dirty="0" smtClean="0">
                <a:solidFill>
                  <a:srgbClr val="2F660A"/>
                </a:solidFill>
                <a:cs typeface="Calibri" panose="020F0502020204030204" pitchFamily="34" charset="0"/>
              </a:rPr>
              <a:t>Position calibration</a:t>
            </a:r>
            <a:endParaRPr lang="fr-FR" sz="3100" b="1" dirty="0">
              <a:solidFill>
                <a:srgbClr val="2F660A"/>
              </a:solidFill>
              <a:cs typeface="Calibri" panose="020F0502020204030204" pitchFamily="34" charset="0"/>
            </a:endParaRPr>
          </a:p>
        </p:txBody>
      </p:sp>
      <p:pic>
        <p:nvPicPr>
          <p:cNvPr id="6" name="Image 5">
            <a:extLst>
              <a:ext uri="{FF2B5EF4-FFF2-40B4-BE49-F238E27FC236}">
                <a16:creationId xmlns:a16="http://schemas.microsoft.com/office/drawing/2014/main" xmlns="" id="{A8090489-5D2E-4423-8D8A-4A18C500F161}"/>
              </a:ext>
            </a:extLst>
          </p:cNvPr>
          <p:cNvPicPr>
            <a:picLocks noChangeAspect="1"/>
          </p:cNvPicPr>
          <p:nvPr/>
        </p:nvPicPr>
        <p:blipFill>
          <a:blip r:embed="rId4"/>
          <a:stretch>
            <a:fillRect/>
          </a:stretch>
        </p:blipFill>
        <p:spPr>
          <a:xfrm>
            <a:off x="177539" y="5683878"/>
            <a:ext cx="813165" cy="1037598"/>
          </a:xfrm>
          <a:prstGeom prst="rect">
            <a:avLst/>
          </a:prstGeom>
        </p:spPr>
      </p:pic>
      <p:sp>
        <p:nvSpPr>
          <p:cNvPr id="8" name="Espace réservé du numéro de diapositive 13"/>
          <p:cNvSpPr>
            <a:spLocks noGrp="1"/>
          </p:cNvSpPr>
          <p:nvPr>
            <p:ph type="sldNum" sz="quarter" idx="12"/>
          </p:nvPr>
        </p:nvSpPr>
        <p:spPr>
          <a:xfrm>
            <a:off x="8803181" y="736233"/>
            <a:ext cx="415910" cy="365125"/>
          </a:xfrm>
        </p:spPr>
        <p:txBody>
          <a:bodyPr/>
          <a:lstStyle/>
          <a:p>
            <a:r>
              <a:rPr lang="fr-FR" sz="1800" dirty="0" smtClean="0">
                <a:solidFill>
                  <a:schemeClr val="bg1"/>
                </a:solidFill>
              </a:rPr>
              <a:t>14</a:t>
            </a:r>
            <a:endParaRPr lang="fr-FR" sz="18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2565794" y="350378"/>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(-45°,45°)</a:t>
            </a:r>
            <a:endParaRPr lang="fr-FR" sz="1600" dirty="0">
              <a:latin typeface="Times New Roman" panose="02020603050405020304" pitchFamily="18" charset="0"/>
              <a:cs typeface="Times New Roman" panose="02020603050405020304" pitchFamily="18" charset="0"/>
            </a:endParaRPr>
          </a:p>
        </p:txBody>
      </p:sp>
      <p:sp>
        <p:nvSpPr>
          <p:cNvPr id="10" name="Rectangle 9"/>
          <p:cNvSpPr/>
          <p:nvPr/>
        </p:nvSpPr>
        <p:spPr>
          <a:xfrm>
            <a:off x="4738423" y="350378"/>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(0°,45°)</a:t>
            </a:r>
            <a:endParaRPr lang="fr-FR" sz="1600" dirty="0">
              <a:latin typeface="Times New Roman" panose="02020603050405020304" pitchFamily="18" charset="0"/>
              <a:cs typeface="Times New Roman" panose="02020603050405020304" pitchFamily="18" charset="0"/>
            </a:endParaRPr>
          </a:p>
        </p:txBody>
      </p:sp>
      <p:sp>
        <p:nvSpPr>
          <p:cNvPr id="11" name="Rectangle 10"/>
          <p:cNvSpPr/>
          <p:nvPr/>
        </p:nvSpPr>
        <p:spPr>
          <a:xfrm>
            <a:off x="2565794" y="2438965"/>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(-45°,0°)</a:t>
            </a:r>
            <a:endParaRPr lang="fr-FR" sz="1600" dirty="0">
              <a:latin typeface="Times New Roman" panose="02020603050405020304" pitchFamily="18" charset="0"/>
              <a:cs typeface="Times New Roman" panose="02020603050405020304" pitchFamily="18" charset="0"/>
            </a:endParaRPr>
          </a:p>
        </p:txBody>
      </p:sp>
      <p:sp>
        <p:nvSpPr>
          <p:cNvPr id="12" name="Rectangle 11"/>
          <p:cNvSpPr/>
          <p:nvPr/>
        </p:nvSpPr>
        <p:spPr>
          <a:xfrm>
            <a:off x="6941211" y="2438964"/>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(45°,0°)</a:t>
            </a:r>
            <a:endParaRPr lang="fr-FR" sz="1600" dirty="0">
              <a:latin typeface="Times New Roman" panose="02020603050405020304" pitchFamily="18" charset="0"/>
              <a:cs typeface="Times New Roman" panose="02020603050405020304" pitchFamily="18" charset="0"/>
            </a:endParaRPr>
          </a:p>
        </p:txBody>
      </p:sp>
      <p:sp>
        <p:nvSpPr>
          <p:cNvPr id="13" name="Rectangle 12"/>
          <p:cNvSpPr/>
          <p:nvPr/>
        </p:nvSpPr>
        <p:spPr>
          <a:xfrm>
            <a:off x="4738423" y="2438964"/>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(0°,0°)</a:t>
            </a:r>
            <a:endParaRPr lang="fr-FR" sz="1600" dirty="0">
              <a:latin typeface="Times New Roman" panose="02020603050405020304" pitchFamily="18" charset="0"/>
              <a:cs typeface="Times New Roman" panose="02020603050405020304" pitchFamily="18" charset="0"/>
            </a:endParaRPr>
          </a:p>
        </p:txBody>
      </p:sp>
      <p:sp>
        <p:nvSpPr>
          <p:cNvPr id="14" name="Rectangle 13"/>
          <p:cNvSpPr/>
          <p:nvPr/>
        </p:nvSpPr>
        <p:spPr>
          <a:xfrm>
            <a:off x="2568561" y="4527552"/>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(-45°,-45°)</a:t>
            </a:r>
            <a:endParaRPr lang="fr-FR" sz="1600" dirty="0">
              <a:latin typeface="Times New Roman" panose="02020603050405020304" pitchFamily="18" charset="0"/>
              <a:cs typeface="Times New Roman" panose="02020603050405020304" pitchFamily="18" charset="0"/>
            </a:endParaRPr>
          </a:p>
        </p:txBody>
      </p:sp>
      <p:sp>
        <p:nvSpPr>
          <p:cNvPr id="15" name="Rectangle 14"/>
          <p:cNvSpPr/>
          <p:nvPr/>
        </p:nvSpPr>
        <p:spPr>
          <a:xfrm>
            <a:off x="6941211" y="4527552"/>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(45°,-45°)</a:t>
            </a:r>
            <a:endParaRPr lang="fr-FR" sz="1600" dirty="0">
              <a:latin typeface="Times New Roman" panose="02020603050405020304" pitchFamily="18" charset="0"/>
              <a:cs typeface="Times New Roman" panose="02020603050405020304" pitchFamily="18" charset="0"/>
            </a:endParaRPr>
          </a:p>
        </p:txBody>
      </p:sp>
      <p:sp>
        <p:nvSpPr>
          <p:cNvPr id="16" name="Rectangle 15"/>
          <p:cNvSpPr/>
          <p:nvPr/>
        </p:nvSpPr>
        <p:spPr>
          <a:xfrm>
            <a:off x="6941211" y="350378"/>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(45°,45°)</a:t>
            </a:r>
            <a:endParaRPr lang="fr-FR" sz="1600" dirty="0">
              <a:latin typeface="Times New Roman" panose="02020603050405020304" pitchFamily="18" charset="0"/>
              <a:cs typeface="Times New Roman" panose="02020603050405020304" pitchFamily="18" charset="0"/>
            </a:endParaRPr>
          </a:p>
        </p:txBody>
      </p:sp>
      <p:sp>
        <p:nvSpPr>
          <p:cNvPr id="17" name="Rectangle 16"/>
          <p:cNvSpPr/>
          <p:nvPr/>
        </p:nvSpPr>
        <p:spPr>
          <a:xfrm>
            <a:off x="4732879" y="4527550"/>
            <a:ext cx="11109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latin typeface="Times New Roman" panose="02020603050405020304" pitchFamily="18" charset="0"/>
                <a:cs typeface="Times New Roman" panose="02020603050405020304" pitchFamily="18" charset="0"/>
              </a:rPr>
              <a:t>(0°,-45°)</a:t>
            </a:r>
            <a:endParaRPr lang="fr-FR" sz="1600" dirty="0">
              <a:latin typeface="Times New Roman" panose="02020603050405020304" pitchFamily="18" charset="0"/>
              <a:cs typeface="Times New Roman" panose="02020603050405020304" pitchFamily="18" charset="0"/>
            </a:endParaRPr>
          </a:p>
        </p:txBody>
      </p:sp>
      <p:sp>
        <p:nvSpPr>
          <p:cNvPr id="18" name="Titre 4"/>
          <p:cNvSpPr>
            <a:spLocks noGrp="1"/>
          </p:cNvSpPr>
          <p:nvPr>
            <p:ph type="title"/>
          </p:nvPr>
        </p:nvSpPr>
        <p:spPr>
          <a:xfrm>
            <a:off x="0" y="194689"/>
            <a:ext cx="1671484" cy="1732434"/>
          </a:xfrm>
        </p:spPr>
        <p:txBody>
          <a:bodyPr anchor="t" anchorCtr="0">
            <a:normAutofit/>
          </a:bodyPr>
          <a:lstStyle/>
          <a:p>
            <a:r>
              <a:rPr lang="en-US" sz="2200" dirty="0" smtClean="0"/>
              <a:t>Camera </a:t>
            </a:r>
            <a:r>
              <a:rPr lang="en-US" sz="2200" dirty="0"/>
              <a:t>imaging performance</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31779316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14BE22F7-A894-4951-8DD1-26307DE1DBCE}"/>
              </a:ext>
            </a:extLst>
          </p:cNvPr>
          <p:cNvSpPr/>
          <p:nvPr/>
        </p:nvSpPr>
        <p:spPr>
          <a:xfrm>
            <a:off x="1129297" y="0"/>
            <a:ext cx="689020"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453833" y="38866"/>
            <a:ext cx="5623784" cy="1042199"/>
          </a:xfrm>
          <a:prstGeom prst="rect">
            <a:avLst/>
          </a:prstGeom>
          <a:noFill/>
        </p:spPr>
        <p:txBody>
          <a:bodyPr wrap="square" lIns="0" tIns="72000" rIns="0" rtlCol="0">
            <a:spAutoFit/>
          </a:bodyPr>
          <a:lstStyle>
            <a:defPPr>
              <a:defRPr lang="en-US"/>
            </a:defPPr>
            <a:lvl1pPr algn="ctr">
              <a:defRPr sz="3200" b="1">
                <a:solidFill>
                  <a:srgbClr val="2F660A"/>
                </a:solidFill>
                <a:latin typeface="Calibri" panose="020F0502020204030204" pitchFamily="34" charset="0"/>
                <a:cs typeface="Calibri" panose="020F0502020204030204" pitchFamily="34" charset="0"/>
              </a:defRPr>
            </a:lvl1pPr>
          </a:lstStyle>
          <a:p>
            <a:r>
              <a:rPr lang="fr-FR" sz="3000" dirty="0" err="1" smtClean="0">
                <a:latin typeface="+mj-lt"/>
              </a:rPr>
              <a:t>Angular</a:t>
            </a:r>
            <a:r>
              <a:rPr lang="fr-FR" sz="3000" dirty="0" smtClean="0">
                <a:latin typeface="+mj-lt"/>
              </a:rPr>
              <a:t> </a:t>
            </a:r>
            <a:r>
              <a:rPr lang="fr-FR" sz="3000" dirty="0" err="1" smtClean="0">
                <a:latin typeface="+mj-lt"/>
              </a:rPr>
              <a:t>resolution</a:t>
            </a:r>
            <a:r>
              <a:rPr lang="fr-FR" sz="3000" dirty="0" smtClean="0">
                <a:latin typeface="+mj-lt"/>
              </a:rPr>
              <a:t> test 8°</a:t>
            </a:r>
          </a:p>
          <a:p>
            <a:r>
              <a:rPr lang="fr-FR" sz="3000" baseline="30000" dirty="0" smtClean="0">
                <a:latin typeface="+mj-lt"/>
              </a:rPr>
              <a:t>137</a:t>
            </a:r>
            <a:r>
              <a:rPr lang="fr-FR" sz="3000" dirty="0" smtClean="0">
                <a:latin typeface="+mj-lt"/>
              </a:rPr>
              <a:t>Cs </a:t>
            </a:r>
            <a:r>
              <a:rPr lang="fr-FR" sz="3000" dirty="0" err="1" smtClean="0">
                <a:latin typeface="+mj-lt"/>
              </a:rPr>
              <a:t>contrast</a:t>
            </a:r>
            <a:r>
              <a:rPr lang="fr-FR" sz="3000" dirty="0" smtClean="0">
                <a:latin typeface="+mj-lt"/>
              </a:rPr>
              <a:t> 3/1</a:t>
            </a:r>
            <a:endParaRPr lang="fr-FR" sz="3000" dirty="0">
              <a:latin typeface="+mj-lt"/>
            </a:endParaRPr>
          </a:p>
        </p:txBody>
      </p:sp>
      <p:pic>
        <p:nvPicPr>
          <p:cNvPr id="10" name="Image 9">
            <a:extLst>
              <a:ext uri="{FF2B5EF4-FFF2-40B4-BE49-F238E27FC236}">
                <a16:creationId xmlns:a16="http://schemas.microsoft.com/office/drawing/2014/main" xmlns="" id="{86910080-463A-4823-83CC-42817A58AB7B}"/>
              </a:ext>
            </a:extLst>
          </p:cNvPr>
          <p:cNvPicPr>
            <a:picLocks noChangeAspect="1"/>
          </p:cNvPicPr>
          <p:nvPr/>
        </p:nvPicPr>
        <p:blipFill>
          <a:blip r:embed="rId3"/>
          <a:stretch>
            <a:fillRect/>
          </a:stretch>
        </p:blipFill>
        <p:spPr>
          <a:xfrm>
            <a:off x="151534" y="5683878"/>
            <a:ext cx="813165" cy="1037598"/>
          </a:xfrm>
          <a:prstGeom prst="rect">
            <a:avLst/>
          </a:prstGeom>
        </p:spPr>
      </p:pic>
      <p:sp>
        <p:nvSpPr>
          <p:cNvPr id="3" name="Espace réservé du numéro de diapositive 2"/>
          <p:cNvSpPr>
            <a:spLocks noGrp="1"/>
          </p:cNvSpPr>
          <p:nvPr>
            <p:ph type="sldNum" sz="quarter" idx="12"/>
          </p:nvPr>
        </p:nvSpPr>
        <p:spPr>
          <a:xfrm>
            <a:off x="8049595" y="737419"/>
            <a:ext cx="1148195" cy="365125"/>
          </a:xfrm>
        </p:spPr>
        <p:txBody>
          <a:bodyPr vert="horz" lIns="91440" tIns="45720" rIns="91440" bIns="45720" rtlCol="0" anchor="ctr"/>
          <a:lstStyle/>
          <a:p>
            <a:fld id="{2DFC7C6C-EFDC-2648-AF5D-AA1B7818CC42}" type="slidenum">
              <a:rPr lang="fr-FR" sz="1800">
                <a:solidFill>
                  <a:schemeClr val="bg1"/>
                </a:solidFill>
              </a:rPr>
              <a:pPr/>
              <a:t>15</a:t>
            </a:fld>
            <a:endParaRPr lang="fr-FR" sz="1800" dirty="0">
              <a:solidFill>
                <a:schemeClr val="bg1"/>
              </a:solidFill>
            </a:endParaRPr>
          </a:p>
        </p:txBody>
      </p:sp>
      <p:pic>
        <p:nvPicPr>
          <p:cNvPr id="6" name="Image 5"/>
          <p:cNvPicPr>
            <a:picLocks noChangeAspect="1"/>
          </p:cNvPicPr>
          <p:nvPr/>
        </p:nvPicPr>
        <p:blipFill>
          <a:blip r:embed="rId4"/>
          <a:stretch>
            <a:fillRect/>
          </a:stretch>
        </p:blipFill>
        <p:spPr>
          <a:xfrm>
            <a:off x="1129297" y="1760123"/>
            <a:ext cx="7723758" cy="4596228"/>
          </a:xfrm>
          <a:prstGeom prst="rect">
            <a:avLst/>
          </a:prstGeom>
        </p:spPr>
      </p:pic>
      <p:pic>
        <p:nvPicPr>
          <p:cNvPr id="9" name="Image 8"/>
          <p:cNvPicPr>
            <a:picLocks noChangeAspect="1"/>
          </p:cNvPicPr>
          <p:nvPr/>
        </p:nvPicPr>
        <p:blipFill>
          <a:blip r:embed="rId5"/>
          <a:stretch>
            <a:fillRect/>
          </a:stretch>
        </p:blipFill>
        <p:spPr>
          <a:xfrm>
            <a:off x="1129296" y="1760123"/>
            <a:ext cx="2851441" cy="2451100"/>
          </a:xfrm>
          <a:prstGeom prst="rect">
            <a:avLst/>
          </a:prstGeom>
        </p:spPr>
      </p:pic>
      <p:sp>
        <p:nvSpPr>
          <p:cNvPr id="2" name="Flèche vers le bas 1"/>
          <p:cNvSpPr/>
          <p:nvPr/>
        </p:nvSpPr>
        <p:spPr>
          <a:xfrm>
            <a:off x="2162888" y="1579419"/>
            <a:ext cx="290945" cy="92271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2878591" y="1579420"/>
            <a:ext cx="290945" cy="12202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218396" y="1286401"/>
            <a:ext cx="1391847" cy="307777"/>
          </a:xfrm>
          <a:prstGeom prst="rect">
            <a:avLst/>
          </a:prstGeom>
          <a:noFill/>
        </p:spPr>
        <p:txBody>
          <a:bodyPr wrap="square" rtlCol="0">
            <a:spAutoFit/>
          </a:bodyPr>
          <a:lstStyle/>
          <a:p>
            <a:r>
              <a:rPr lang="fr-FR" sz="1400" baseline="30000" dirty="0" smtClean="0">
                <a:latin typeface="Times New Roman" panose="02020603050405020304" pitchFamily="18" charset="0"/>
                <a:cs typeface="Times New Roman" panose="02020603050405020304" pitchFamily="18" charset="0"/>
              </a:rPr>
              <a:t>137</a:t>
            </a:r>
            <a:r>
              <a:rPr lang="fr-FR" sz="1400" dirty="0" smtClean="0">
                <a:latin typeface="Times New Roman" panose="02020603050405020304" pitchFamily="18" charset="0"/>
                <a:cs typeface="Times New Roman" panose="02020603050405020304" pitchFamily="18" charset="0"/>
              </a:rPr>
              <a:t>Cs (700 MBq)</a:t>
            </a:r>
            <a:endParaRPr lang="fr-FR" sz="1400" dirty="0">
              <a:latin typeface="Times New Roman" panose="02020603050405020304" pitchFamily="18" charset="0"/>
              <a:cs typeface="Times New Roman" panose="02020603050405020304" pitchFamily="18" charset="0"/>
            </a:endParaRPr>
          </a:p>
        </p:txBody>
      </p:sp>
      <p:sp>
        <p:nvSpPr>
          <p:cNvPr id="12" name="ZoneTexte 11"/>
          <p:cNvSpPr txBox="1"/>
          <p:nvPr/>
        </p:nvSpPr>
        <p:spPr>
          <a:xfrm>
            <a:off x="2782588" y="1284205"/>
            <a:ext cx="1391847" cy="307777"/>
          </a:xfrm>
          <a:prstGeom prst="rect">
            <a:avLst/>
          </a:prstGeom>
          <a:noFill/>
        </p:spPr>
        <p:txBody>
          <a:bodyPr wrap="square" rtlCol="0">
            <a:spAutoFit/>
          </a:bodyPr>
          <a:lstStyle/>
          <a:p>
            <a:r>
              <a:rPr lang="fr-FR" sz="1400" baseline="30000" dirty="0" smtClean="0">
                <a:latin typeface="Times New Roman" panose="02020603050405020304" pitchFamily="18" charset="0"/>
                <a:cs typeface="Times New Roman" panose="02020603050405020304" pitchFamily="18" charset="0"/>
              </a:rPr>
              <a:t>137</a:t>
            </a:r>
            <a:r>
              <a:rPr lang="fr-FR" sz="1400" dirty="0" smtClean="0">
                <a:latin typeface="Times New Roman" panose="02020603050405020304" pitchFamily="18" charset="0"/>
                <a:cs typeface="Times New Roman" panose="02020603050405020304" pitchFamily="18" charset="0"/>
              </a:rPr>
              <a:t>Cs (220 MBq)</a:t>
            </a:r>
            <a:endParaRPr lang="fr-FR" sz="1400" dirty="0">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6"/>
          <a:stretch>
            <a:fillRect/>
          </a:stretch>
        </p:blipFill>
        <p:spPr>
          <a:xfrm>
            <a:off x="7947689" y="6403290"/>
            <a:ext cx="1196311" cy="425214"/>
          </a:xfrm>
          <a:prstGeom prst="rect">
            <a:avLst/>
          </a:prstGeom>
        </p:spPr>
      </p:pic>
      <p:pic>
        <p:nvPicPr>
          <p:cNvPr id="14" name="Image 13"/>
          <p:cNvPicPr>
            <a:picLocks noChangeAspect="1"/>
          </p:cNvPicPr>
          <p:nvPr/>
        </p:nvPicPr>
        <p:blipFill>
          <a:blip r:embed="rId7"/>
          <a:stretch>
            <a:fillRect/>
          </a:stretch>
        </p:blipFill>
        <p:spPr>
          <a:xfrm>
            <a:off x="7460991" y="6371302"/>
            <a:ext cx="486697" cy="486697"/>
          </a:xfrm>
          <a:prstGeom prst="rect">
            <a:avLst/>
          </a:prstGeom>
        </p:spPr>
      </p:pic>
      <p:sp>
        <p:nvSpPr>
          <p:cNvPr id="15"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
        <p:nvSpPr>
          <p:cNvPr id="17" name="Titre 4"/>
          <p:cNvSpPr>
            <a:spLocks noGrp="1"/>
          </p:cNvSpPr>
          <p:nvPr>
            <p:ph type="title"/>
          </p:nvPr>
        </p:nvSpPr>
        <p:spPr>
          <a:xfrm>
            <a:off x="-1" y="194689"/>
            <a:ext cx="1333661" cy="1732434"/>
          </a:xfrm>
        </p:spPr>
        <p:txBody>
          <a:bodyPr anchor="t" anchorCtr="0">
            <a:normAutofit/>
          </a:bodyPr>
          <a:lstStyle/>
          <a:p>
            <a:r>
              <a:rPr lang="en-US" sz="2200" dirty="0" smtClean="0"/>
              <a:t>Camera </a:t>
            </a:r>
            <a:r>
              <a:rPr lang="en-US" sz="2200" dirty="0"/>
              <a:t>imaging </a:t>
            </a:r>
            <a:r>
              <a:rPr lang="en-US" sz="2200" dirty="0" smtClean="0"/>
              <a:t>perform-</a:t>
            </a:r>
            <a:r>
              <a:rPr lang="en-US" sz="2200" dirty="0" err="1" smtClean="0"/>
              <a:t>ance</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17784568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txBox="1">
            <a:spLocks/>
          </p:cNvSpPr>
          <p:nvPr/>
        </p:nvSpPr>
        <p:spPr>
          <a:xfrm>
            <a:off x="1881395" y="888762"/>
            <a:ext cx="6708369" cy="2071911"/>
          </a:xfrm>
          <a:prstGeom prst="rect">
            <a:avLst/>
          </a:prstGeom>
          <a:ln>
            <a:solidFill>
              <a:schemeClr val="accent1"/>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r>
              <a:rPr lang="en-US" dirty="0" smtClean="0"/>
              <a:t>Cylinder phantom 180x30 mm² </a:t>
            </a:r>
            <a:r>
              <a:rPr lang="en-US" dirty="0"/>
              <a:t>filed with </a:t>
            </a:r>
            <a:r>
              <a:rPr lang="en-GB" baseline="30000" dirty="0" smtClean="0"/>
              <a:t>18</a:t>
            </a:r>
            <a:r>
              <a:rPr lang="en-GB" dirty="0" smtClean="0"/>
              <a:t>F</a:t>
            </a:r>
            <a:r>
              <a:rPr lang="en-US" dirty="0"/>
              <a:t>.</a:t>
            </a:r>
            <a:endParaRPr lang="en-US" dirty="0" smtClean="0"/>
          </a:p>
          <a:p>
            <a:r>
              <a:rPr lang="en-US" dirty="0" smtClean="0"/>
              <a:t>Observed </a:t>
            </a:r>
            <a:r>
              <a:rPr lang="en-US" dirty="0"/>
              <a:t>in 511 </a:t>
            </a:r>
            <a:r>
              <a:rPr lang="en-US" dirty="0" smtClean="0"/>
              <a:t>eV lines: </a:t>
            </a:r>
            <a:r>
              <a:rPr lang="en-US" dirty="0"/>
              <a:t>18000 </a:t>
            </a:r>
            <a:r>
              <a:rPr lang="en-US" dirty="0" smtClean="0"/>
              <a:t>valid events.</a:t>
            </a:r>
          </a:p>
          <a:p>
            <a:r>
              <a:rPr lang="en-US" dirty="0" smtClean="0"/>
              <a:t>Number </a:t>
            </a:r>
            <a:r>
              <a:rPr lang="en-US" dirty="0"/>
              <a:t>of iterations = 10</a:t>
            </a:r>
            <a:r>
              <a:rPr lang="en-US" dirty="0" smtClean="0"/>
              <a:t>.</a:t>
            </a:r>
          </a:p>
          <a:p>
            <a:r>
              <a:rPr lang="en-US" dirty="0" smtClean="0"/>
              <a:t>Distance from the source: 20cm.</a:t>
            </a:r>
          </a:p>
        </p:txBody>
      </p:sp>
      <p:pic>
        <p:nvPicPr>
          <p:cNvPr id="9" name="Espace réservé du contenu 8"/>
          <p:cNvPicPr preferRelativeResize="0">
            <a:picLocks noGrp="1"/>
          </p:cNvPicPr>
          <p:nvPr>
            <p:ph idx="1"/>
          </p:nvPr>
        </p:nvPicPr>
        <p:blipFill rotWithShape="1">
          <a:blip r:embed="rId3">
            <a:extLst>
              <a:ext uri="{28A0092B-C50C-407E-A947-70E740481C1C}">
                <a14:useLocalDpi xmlns:a14="http://schemas.microsoft.com/office/drawing/2010/main" val="0"/>
              </a:ext>
            </a:extLst>
          </a:blip>
          <a:srcRect l="7708" t="5384" r="7158" b="5343"/>
          <a:stretch/>
        </p:blipFill>
        <p:spPr>
          <a:xfrm>
            <a:off x="3678770" y="2969219"/>
            <a:ext cx="3240000" cy="3240000"/>
          </a:xfrm>
        </p:spPr>
      </p:pic>
      <p:sp>
        <p:nvSpPr>
          <p:cNvPr id="8" name="ZoneTexte 7"/>
          <p:cNvSpPr txBox="1"/>
          <p:nvPr/>
        </p:nvSpPr>
        <p:spPr>
          <a:xfrm>
            <a:off x="2453833" y="63801"/>
            <a:ext cx="5623784" cy="580534"/>
          </a:xfrm>
          <a:prstGeom prst="rect">
            <a:avLst/>
          </a:prstGeom>
          <a:noFill/>
        </p:spPr>
        <p:txBody>
          <a:bodyPr wrap="square" lIns="0" tIns="72000" rIns="0" rtlCol="0">
            <a:spAutoFit/>
          </a:bodyPr>
          <a:lstStyle>
            <a:defPPr>
              <a:defRPr lang="en-US"/>
            </a:defPPr>
            <a:lvl1pPr algn="ctr">
              <a:defRPr sz="3200" b="1">
                <a:solidFill>
                  <a:srgbClr val="2F660A"/>
                </a:solidFill>
                <a:latin typeface="Calibri" panose="020F0502020204030204" pitchFamily="34" charset="0"/>
                <a:cs typeface="Calibri" panose="020F0502020204030204" pitchFamily="34" charset="0"/>
              </a:defRPr>
            </a:lvl1pPr>
          </a:lstStyle>
          <a:p>
            <a:r>
              <a:rPr lang="fr-FR" sz="3000" dirty="0">
                <a:latin typeface="+mj-lt"/>
              </a:rPr>
              <a:t>Image of </a:t>
            </a:r>
            <a:r>
              <a:rPr lang="fr-FR" sz="3000" dirty="0" smtClean="0">
                <a:latin typeface="+mj-lt"/>
              </a:rPr>
              <a:t>an </a:t>
            </a:r>
            <a:r>
              <a:rPr lang="fr-FR" sz="3000" dirty="0" err="1" smtClean="0">
                <a:latin typeface="+mj-lt"/>
              </a:rPr>
              <a:t>extended</a:t>
            </a:r>
            <a:r>
              <a:rPr lang="fr-FR" sz="3000" dirty="0" smtClean="0">
                <a:latin typeface="+mj-lt"/>
              </a:rPr>
              <a:t> </a:t>
            </a:r>
            <a:r>
              <a:rPr lang="fr-FR" sz="3000" dirty="0">
                <a:latin typeface="+mj-lt"/>
              </a:rPr>
              <a:t>source</a:t>
            </a:r>
            <a:endParaRPr lang="fr-FR" sz="3000" dirty="0" smtClean="0">
              <a:latin typeface="+mj-lt"/>
            </a:endParaRPr>
          </a:p>
        </p:txBody>
      </p:sp>
      <p:pic>
        <p:nvPicPr>
          <p:cNvPr id="10" name="Image 9">
            <a:extLst>
              <a:ext uri="{FF2B5EF4-FFF2-40B4-BE49-F238E27FC236}">
                <a16:creationId xmlns:a16="http://schemas.microsoft.com/office/drawing/2014/main" xmlns="" id="{A8090489-5D2E-4423-8D8A-4A18C500F161}"/>
              </a:ext>
            </a:extLst>
          </p:cNvPr>
          <p:cNvPicPr>
            <a:picLocks noChangeAspect="1"/>
          </p:cNvPicPr>
          <p:nvPr/>
        </p:nvPicPr>
        <p:blipFill>
          <a:blip r:embed="rId4"/>
          <a:stretch>
            <a:fillRect/>
          </a:stretch>
        </p:blipFill>
        <p:spPr>
          <a:xfrm>
            <a:off x="177539" y="5683878"/>
            <a:ext cx="813165" cy="1037598"/>
          </a:xfrm>
          <a:prstGeom prst="rect">
            <a:avLst/>
          </a:prstGeom>
        </p:spPr>
      </p:pic>
      <p:pic>
        <p:nvPicPr>
          <p:cNvPr id="11" name="Image 10"/>
          <p:cNvPicPr>
            <a:picLocks noChangeAspect="1"/>
          </p:cNvPicPr>
          <p:nvPr/>
        </p:nvPicPr>
        <p:blipFill>
          <a:blip r:embed="rId5"/>
          <a:stretch>
            <a:fillRect/>
          </a:stretch>
        </p:blipFill>
        <p:spPr>
          <a:xfrm>
            <a:off x="7947689" y="6403290"/>
            <a:ext cx="1196311" cy="425214"/>
          </a:xfrm>
          <a:prstGeom prst="rect">
            <a:avLst/>
          </a:prstGeom>
        </p:spPr>
      </p:pic>
      <p:pic>
        <p:nvPicPr>
          <p:cNvPr id="12" name="Image 11"/>
          <p:cNvPicPr>
            <a:picLocks noChangeAspect="1"/>
          </p:cNvPicPr>
          <p:nvPr/>
        </p:nvPicPr>
        <p:blipFill>
          <a:blip r:embed="rId6"/>
          <a:stretch>
            <a:fillRect/>
          </a:stretch>
        </p:blipFill>
        <p:spPr>
          <a:xfrm>
            <a:off x="7460991" y="6371302"/>
            <a:ext cx="486697" cy="486697"/>
          </a:xfrm>
          <a:prstGeom prst="rect">
            <a:avLst/>
          </a:prstGeom>
        </p:spPr>
      </p:pic>
      <p:sp>
        <p:nvSpPr>
          <p:cNvPr id="13"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
        <p:nvSpPr>
          <p:cNvPr id="14" name="Espace réservé du numéro de diapositive 13"/>
          <p:cNvSpPr>
            <a:spLocks noGrp="1"/>
          </p:cNvSpPr>
          <p:nvPr>
            <p:ph type="sldNum" sz="quarter" idx="12"/>
          </p:nvPr>
        </p:nvSpPr>
        <p:spPr>
          <a:xfrm>
            <a:off x="8769930" y="736233"/>
            <a:ext cx="432536" cy="365125"/>
          </a:xfrm>
        </p:spPr>
        <p:txBody>
          <a:bodyPr/>
          <a:lstStyle/>
          <a:p>
            <a:r>
              <a:rPr lang="fr-FR" sz="1800" dirty="0" smtClean="0">
                <a:solidFill>
                  <a:schemeClr val="bg1"/>
                </a:solidFill>
              </a:rPr>
              <a:t>16</a:t>
            </a:r>
            <a:endParaRPr lang="fr-FR" sz="1800" dirty="0">
              <a:solidFill>
                <a:schemeClr val="bg1"/>
              </a:solidFill>
              <a:latin typeface="Calibri" panose="020F0502020204030204" pitchFamily="34" charset="0"/>
              <a:cs typeface="Calibri" panose="020F0502020204030204" pitchFamily="34" charset="0"/>
            </a:endParaRPr>
          </a:p>
        </p:txBody>
      </p:sp>
      <p:sp>
        <p:nvSpPr>
          <p:cNvPr id="15" name="Titre 4"/>
          <p:cNvSpPr>
            <a:spLocks noGrp="1"/>
          </p:cNvSpPr>
          <p:nvPr>
            <p:ph type="title"/>
          </p:nvPr>
        </p:nvSpPr>
        <p:spPr>
          <a:xfrm>
            <a:off x="29496" y="194689"/>
            <a:ext cx="1671484" cy="1732434"/>
          </a:xfrm>
        </p:spPr>
        <p:txBody>
          <a:bodyPr anchor="t" anchorCtr="0">
            <a:normAutofit/>
          </a:bodyPr>
          <a:lstStyle/>
          <a:p>
            <a:r>
              <a:rPr lang="en-US" sz="2200" dirty="0" smtClean="0"/>
              <a:t>Camera </a:t>
            </a:r>
            <a:r>
              <a:rPr lang="en-US" sz="2200" dirty="0"/>
              <a:t>imaging performance</a:t>
            </a:r>
            <a:r>
              <a:rPr lang="en-US" dirty="0"/>
              <a:t/>
            </a:r>
            <a:br>
              <a:rPr lang="en-US" dirty="0"/>
            </a:br>
            <a:r>
              <a:rPr lang="fr-FR" dirty="0" smtClean="0"/>
              <a:t> </a:t>
            </a:r>
            <a:endParaRPr lang="fr-FR" dirty="0"/>
          </a:p>
        </p:txBody>
      </p:sp>
      <p:sp>
        <p:nvSpPr>
          <p:cNvPr id="3" name="Rectangle 2"/>
          <p:cNvSpPr/>
          <p:nvPr/>
        </p:nvSpPr>
        <p:spPr>
          <a:xfrm>
            <a:off x="1700980" y="4395019"/>
            <a:ext cx="3146322" cy="96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rPr>
              <a:t>The overall shape of the cylinder is correctly </a:t>
            </a:r>
            <a:r>
              <a:rPr lang="en-US" dirty="0" smtClean="0">
                <a:latin typeface="Calibri" panose="020F0502020204030204" pitchFamily="34" charset="0"/>
              </a:rPr>
              <a:t>captured !!!</a:t>
            </a:r>
            <a:endParaRPr lang="fr-FR" dirty="0">
              <a:latin typeface="Calibri" panose="020F0502020204030204" pitchFamily="34" charset="0"/>
            </a:endParaRPr>
          </a:p>
        </p:txBody>
      </p:sp>
      <p:pic>
        <p:nvPicPr>
          <p:cNvPr id="16" name="Espace réservé du contenu 8"/>
          <p:cNvPicPr preferRelativeResize="0">
            <a:picLocks/>
          </p:cNvPicPr>
          <p:nvPr/>
        </p:nvPicPr>
        <p:blipFill rotWithShape="1">
          <a:blip r:embed="rId3">
            <a:extLst>
              <a:ext uri="{28A0092B-C50C-407E-A947-70E740481C1C}">
                <a14:useLocalDpi xmlns:a14="http://schemas.microsoft.com/office/drawing/2010/main" val="0"/>
              </a:ext>
            </a:extLst>
          </a:blip>
          <a:srcRect l="7708" t="5384" r="7158" b="5343"/>
          <a:stretch/>
        </p:blipFill>
        <p:spPr>
          <a:xfrm>
            <a:off x="5205092" y="3061981"/>
            <a:ext cx="3240000" cy="3240000"/>
          </a:xfrm>
          <a:prstGeom prst="rect">
            <a:avLst/>
          </a:prstGeom>
        </p:spPr>
      </p:pic>
    </p:spTree>
    <p:extLst>
      <p:ext uri="{BB962C8B-B14F-4D97-AF65-F5344CB8AC3E}">
        <p14:creationId xmlns:p14="http://schemas.microsoft.com/office/powerpoint/2010/main" val="110881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xmlns="" id="{86910080-463A-4823-83CC-42817A58AB7B}"/>
              </a:ext>
            </a:extLst>
          </p:cNvPr>
          <p:cNvPicPr>
            <a:picLocks noChangeAspect="1"/>
          </p:cNvPicPr>
          <p:nvPr/>
        </p:nvPicPr>
        <p:blipFill>
          <a:blip r:embed="rId3"/>
          <a:stretch>
            <a:fillRect/>
          </a:stretch>
        </p:blipFill>
        <p:spPr>
          <a:xfrm>
            <a:off x="151534" y="5683878"/>
            <a:ext cx="813165" cy="1037598"/>
          </a:xfrm>
          <a:prstGeom prst="rect">
            <a:avLst/>
          </a:prstGeom>
        </p:spPr>
      </p:pic>
      <p:sp>
        <p:nvSpPr>
          <p:cNvPr id="3" name="Espace réservé du numéro de diapositive 2"/>
          <p:cNvSpPr>
            <a:spLocks noGrp="1"/>
          </p:cNvSpPr>
          <p:nvPr>
            <p:ph type="sldNum" sz="quarter" idx="12"/>
          </p:nvPr>
        </p:nvSpPr>
        <p:spPr>
          <a:xfrm>
            <a:off x="8649148" y="737419"/>
            <a:ext cx="548642" cy="365125"/>
          </a:xfrm>
        </p:spPr>
        <p:txBody>
          <a:bodyPr vert="horz" lIns="91440" tIns="45720" rIns="91440" bIns="45720" rtlCol="0" anchor="ctr"/>
          <a:lstStyle/>
          <a:p>
            <a:fld id="{2DFC7C6C-EFDC-2648-AF5D-AA1B7818CC42}" type="slidenum">
              <a:rPr lang="fr-FR" sz="1800" smtClean="0">
                <a:solidFill>
                  <a:schemeClr val="bg1"/>
                </a:solidFill>
              </a:rPr>
              <a:pPr/>
              <a:t>17</a:t>
            </a:fld>
            <a:endParaRPr lang="fr-FR" sz="1800" dirty="0">
              <a:solidFill>
                <a:schemeClr val="bg1"/>
              </a:solidFill>
            </a:endParaRPr>
          </a:p>
        </p:txBody>
      </p:sp>
      <p:graphicFrame>
        <p:nvGraphicFramePr>
          <p:cNvPr id="2" name="Diagramme 1">
            <a:extLst>
              <a:ext uri="{FF2B5EF4-FFF2-40B4-BE49-F238E27FC236}">
                <a16:creationId xmlns:a16="http://schemas.microsoft.com/office/drawing/2014/main" xmlns="" id="{95024CC8-05D1-4398-AADE-C0E43895A4D3}"/>
              </a:ext>
            </a:extLst>
          </p:cNvPr>
          <p:cNvGraphicFramePr/>
          <p:nvPr>
            <p:extLst>
              <p:ext uri="{D42A27DB-BD31-4B8C-83A1-F6EECF244321}">
                <p14:modId xmlns:p14="http://schemas.microsoft.com/office/powerpoint/2010/main" val="2670589740"/>
              </p:ext>
            </p:extLst>
          </p:nvPr>
        </p:nvGraphicFramePr>
        <p:xfrm>
          <a:off x="2355288" y="4038048"/>
          <a:ext cx="5805321" cy="2431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re 1">
            <a:extLst>
              <a:ext uri="{FF2B5EF4-FFF2-40B4-BE49-F238E27FC236}">
                <a16:creationId xmlns:a16="http://schemas.microsoft.com/office/drawing/2014/main" xmlns="" id="{C3DE521A-773F-45DF-A048-200CF1D11EB9}"/>
              </a:ext>
            </a:extLst>
          </p:cNvPr>
          <p:cNvSpPr txBox="1">
            <a:spLocks/>
          </p:cNvSpPr>
          <p:nvPr/>
        </p:nvSpPr>
        <p:spPr>
          <a:xfrm>
            <a:off x="1604597" y="49686"/>
            <a:ext cx="7552171" cy="531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fr-FR" b="1" dirty="0" smtClean="0">
                <a:solidFill>
                  <a:srgbClr val="2F660A"/>
                </a:solidFill>
                <a:cs typeface="Calibri" panose="020F0502020204030204" pitchFamily="34" charset="0"/>
              </a:rPr>
              <a:t>Our prototype </a:t>
            </a:r>
            <a:r>
              <a:rPr lang="fr-FR" b="1" dirty="0" err="1" smtClean="0">
                <a:solidFill>
                  <a:srgbClr val="2F660A"/>
                </a:solidFill>
                <a:cs typeface="Calibri" panose="020F0502020204030204" pitchFamily="34" charset="0"/>
              </a:rPr>
              <a:t>will</a:t>
            </a:r>
            <a:r>
              <a:rPr lang="fr-FR" b="1" dirty="0" smtClean="0">
                <a:solidFill>
                  <a:srgbClr val="2F660A"/>
                </a:solidFill>
                <a:cs typeface="Calibri" panose="020F0502020204030204" pitchFamily="34" charset="0"/>
              </a:rPr>
              <a:t> </a:t>
            </a:r>
            <a:r>
              <a:rPr lang="fr-FR" b="1" dirty="0" err="1" smtClean="0">
                <a:solidFill>
                  <a:srgbClr val="2F660A"/>
                </a:solidFill>
                <a:cs typeface="Calibri" panose="020F0502020204030204" pitchFamily="34" charset="0"/>
              </a:rPr>
              <a:t>hold</a:t>
            </a:r>
            <a:r>
              <a:rPr lang="fr-FR" b="1" dirty="0" smtClean="0">
                <a:solidFill>
                  <a:srgbClr val="2F660A"/>
                </a:solidFill>
                <a:cs typeface="Calibri" panose="020F0502020204030204" pitchFamily="34" charset="0"/>
              </a:rPr>
              <a:t> 2 </a:t>
            </a:r>
            <a:r>
              <a:rPr lang="fr-FR" b="1" dirty="0" err="1" smtClean="0">
                <a:solidFill>
                  <a:srgbClr val="2F660A"/>
                </a:solidFill>
                <a:cs typeface="Calibri" panose="020F0502020204030204" pitchFamily="34" charset="0"/>
              </a:rPr>
              <a:t>heads</a:t>
            </a:r>
            <a:endParaRPr lang="fr-FR" b="1" dirty="0">
              <a:solidFill>
                <a:srgbClr val="2F660A"/>
              </a:solidFill>
              <a:cs typeface="Calibri" panose="020F0502020204030204" pitchFamily="34" charset="0"/>
            </a:endParaRPr>
          </a:p>
        </p:txBody>
      </p:sp>
      <p:pic>
        <p:nvPicPr>
          <p:cNvPr id="6" name="Image 5">
            <a:extLst>
              <a:ext uri="{FF2B5EF4-FFF2-40B4-BE49-F238E27FC236}">
                <a16:creationId xmlns:a16="http://schemas.microsoft.com/office/drawing/2014/main" xmlns="" id="{05FA52DC-1E68-44F3-9588-4FA401B6BE21}"/>
              </a:ext>
            </a:extLst>
          </p:cNvPr>
          <p:cNvPicPr>
            <a:picLocks noChangeAspect="1"/>
          </p:cNvPicPr>
          <p:nvPr/>
        </p:nvPicPr>
        <p:blipFill rotWithShape="1">
          <a:blip r:embed="rId9"/>
          <a:srcRect r="6758"/>
          <a:stretch/>
        </p:blipFill>
        <p:spPr>
          <a:xfrm>
            <a:off x="2444370" y="766637"/>
            <a:ext cx="5627158" cy="3184113"/>
          </a:xfrm>
          <a:prstGeom prst="rect">
            <a:avLst/>
          </a:prstGeom>
        </p:spPr>
      </p:pic>
      <p:pic>
        <p:nvPicPr>
          <p:cNvPr id="8" name="Image 7"/>
          <p:cNvPicPr>
            <a:picLocks noChangeAspect="1"/>
          </p:cNvPicPr>
          <p:nvPr/>
        </p:nvPicPr>
        <p:blipFill>
          <a:blip r:embed="rId10"/>
          <a:stretch>
            <a:fillRect/>
          </a:stretch>
        </p:blipFill>
        <p:spPr>
          <a:xfrm>
            <a:off x="7947689" y="6403290"/>
            <a:ext cx="1196311" cy="425214"/>
          </a:xfrm>
          <a:prstGeom prst="rect">
            <a:avLst/>
          </a:prstGeom>
        </p:spPr>
      </p:pic>
      <p:pic>
        <p:nvPicPr>
          <p:cNvPr id="11" name="Image 10"/>
          <p:cNvPicPr>
            <a:picLocks noChangeAspect="1"/>
          </p:cNvPicPr>
          <p:nvPr/>
        </p:nvPicPr>
        <p:blipFill>
          <a:blip r:embed="rId11"/>
          <a:stretch>
            <a:fillRect/>
          </a:stretch>
        </p:blipFill>
        <p:spPr>
          <a:xfrm>
            <a:off x="7460991" y="6371302"/>
            <a:ext cx="486697" cy="486697"/>
          </a:xfrm>
          <a:prstGeom prst="rect">
            <a:avLst/>
          </a:prstGeom>
        </p:spPr>
      </p:pic>
      <p:sp>
        <p:nvSpPr>
          <p:cNvPr id="12"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
        <p:nvSpPr>
          <p:cNvPr id="13" name="Titre 4"/>
          <p:cNvSpPr>
            <a:spLocks noGrp="1"/>
          </p:cNvSpPr>
          <p:nvPr>
            <p:ph type="title"/>
          </p:nvPr>
        </p:nvSpPr>
        <p:spPr>
          <a:xfrm>
            <a:off x="-39330" y="194689"/>
            <a:ext cx="1789470" cy="1732434"/>
          </a:xfrm>
        </p:spPr>
        <p:txBody>
          <a:bodyPr anchor="t" anchorCtr="0">
            <a:normAutofit fontScale="90000"/>
          </a:bodyPr>
          <a:lstStyle/>
          <a:p>
            <a:r>
              <a:rPr lang="en-US" sz="2200" dirty="0"/>
              <a:t>Conclusion:</a:t>
            </a:r>
            <a:br>
              <a:rPr lang="en-US" sz="2200" dirty="0"/>
            </a:br>
            <a:r>
              <a:rPr lang="en-US" sz="2200" dirty="0"/>
              <a:t>High performance imaging for nuclear </a:t>
            </a:r>
            <a:r>
              <a:rPr lang="en-US" sz="2200" dirty="0" err="1"/>
              <a:t>decomissioning</a:t>
            </a:r>
            <a:r>
              <a:rPr lang="en-US" sz="2200" dirty="0"/>
              <a:t/>
            </a:r>
            <a:br>
              <a:rPr lang="en-US" sz="2200" dirty="0"/>
            </a:br>
            <a:r>
              <a:rPr lang="en-US" dirty="0"/>
              <a:t/>
            </a:r>
            <a:br>
              <a:rPr lang="en-US" dirty="0"/>
            </a:br>
            <a:r>
              <a:rPr lang="fr-FR" dirty="0" smtClean="0"/>
              <a:t> </a:t>
            </a:r>
            <a:endParaRPr lang="fr-FR" dirty="0"/>
          </a:p>
        </p:txBody>
      </p:sp>
    </p:spTree>
    <p:extLst>
      <p:ext uri="{BB962C8B-B14F-4D97-AF65-F5344CB8AC3E}">
        <p14:creationId xmlns:p14="http://schemas.microsoft.com/office/powerpoint/2010/main" val="40747033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0309128-A7CE-4AA3-8685-22999085B4F2}"/>
              </a:ext>
            </a:extLst>
          </p:cNvPr>
          <p:cNvSpPr/>
          <p:nvPr/>
        </p:nvSpPr>
        <p:spPr>
          <a:xfrm>
            <a:off x="1589192" y="57124"/>
            <a:ext cx="7459520" cy="553998"/>
          </a:xfrm>
          <a:prstGeom prst="rect">
            <a:avLst/>
          </a:prstGeom>
        </p:spPr>
        <p:txBody>
          <a:bodyPr wrap="square">
            <a:spAutoFit/>
          </a:bodyPr>
          <a:lstStyle/>
          <a:p>
            <a:pPr algn="ctr"/>
            <a:r>
              <a:rPr lang="en-US" sz="3000" b="1" dirty="0" smtClean="0">
                <a:solidFill>
                  <a:srgbClr val="2F660A"/>
                </a:solidFill>
                <a:latin typeface="+mj-lt"/>
                <a:cs typeface="Calibri" panose="020F0502020204030204" pitchFamily="34" charset="0"/>
              </a:rPr>
              <a:t>Partnership sought!</a:t>
            </a:r>
            <a:endParaRPr lang="en-US" sz="3000" b="1" dirty="0" smtClean="0">
              <a:solidFill>
                <a:srgbClr val="2F660A"/>
              </a:solidFill>
              <a:latin typeface="+mj-lt"/>
              <a:cs typeface="Calibri" panose="020F0502020204030204" pitchFamily="34" charset="0"/>
            </a:endParaRPr>
          </a:p>
        </p:txBody>
      </p:sp>
      <p:pic>
        <p:nvPicPr>
          <p:cNvPr id="7" name="Image 6">
            <a:extLst>
              <a:ext uri="{FF2B5EF4-FFF2-40B4-BE49-F238E27FC236}">
                <a16:creationId xmlns:a16="http://schemas.microsoft.com/office/drawing/2014/main" xmlns="" id="{A8090489-5D2E-4423-8D8A-4A18C500F161}"/>
              </a:ext>
            </a:extLst>
          </p:cNvPr>
          <p:cNvPicPr>
            <a:picLocks noChangeAspect="1"/>
          </p:cNvPicPr>
          <p:nvPr/>
        </p:nvPicPr>
        <p:blipFill>
          <a:blip r:embed="rId3"/>
          <a:stretch>
            <a:fillRect/>
          </a:stretch>
        </p:blipFill>
        <p:spPr>
          <a:xfrm>
            <a:off x="177539" y="5683878"/>
            <a:ext cx="813165" cy="1037598"/>
          </a:xfrm>
          <a:prstGeom prst="rect">
            <a:avLst/>
          </a:prstGeom>
        </p:spPr>
      </p:pic>
      <p:pic>
        <p:nvPicPr>
          <p:cNvPr id="8" name="Image 7"/>
          <p:cNvPicPr>
            <a:picLocks noChangeAspect="1"/>
          </p:cNvPicPr>
          <p:nvPr/>
        </p:nvPicPr>
        <p:blipFill>
          <a:blip r:embed="rId4"/>
          <a:stretch>
            <a:fillRect/>
          </a:stretch>
        </p:blipFill>
        <p:spPr>
          <a:xfrm>
            <a:off x="7947689" y="6403290"/>
            <a:ext cx="1196311" cy="425214"/>
          </a:xfrm>
          <a:prstGeom prst="rect">
            <a:avLst/>
          </a:prstGeom>
        </p:spPr>
      </p:pic>
      <p:pic>
        <p:nvPicPr>
          <p:cNvPr id="9" name="Image 8"/>
          <p:cNvPicPr>
            <a:picLocks noChangeAspect="1"/>
          </p:cNvPicPr>
          <p:nvPr/>
        </p:nvPicPr>
        <p:blipFill>
          <a:blip r:embed="rId5"/>
          <a:stretch>
            <a:fillRect/>
          </a:stretch>
        </p:blipFill>
        <p:spPr>
          <a:xfrm>
            <a:off x="7460991" y="6371302"/>
            <a:ext cx="486697" cy="486697"/>
          </a:xfrm>
          <a:prstGeom prst="rect">
            <a:avLst/>
          </a:prstGeom>
        </p:spPr>
      </p:pic>
      <p:sp>
        <p:nvSpPr>
          <p:cNvPr id="10"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
        <p:nvSpPr>
          <p:cNvPr id="11" name="Espace réservé du numéro de diapositive 13"/>
          <p:cNvSpPr>
            <a:spLocks noGrp="1"/>
          </p:cNvSpPr>
          <p:nvPr>
            <p:ph type="sldNum" sz="quarter" idx="12"/>
          </p:nvPr>
        </p:nvSpPr>
        <p:spPr>
          <a:xfrm>
            <a:off x="8786678" y="736233"/>
            <a:ext cx="423824" cy="365125"/>
          </a:xfrm>
        </p:spPr>
        <p:txBody>
          <a:bodyPr/>
          <a:lstStyle/>
          <a:p>
            <a:r>
              <a:rPr lang="fr-FR" sz="1800" dirty="0" smtClean="0">
                <a:solidFill>
                  <a:schemeClr val="bg1"/>
                </a:solidFill>
              </a:rPr>
              <a:t>11</a:t>
            </a:r>
            <a:endParaRPr lang="fr-FR" sz="18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1675762" y="1409805"/>
            <a:ext cx="3918800"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rPr>
              <a:t>Making a demo PET with monolithic CeBr3 scintillators</a:t>
            </a:r>
            <a:endParaRPr lang="en-US" sz="2400" dirty="0">
              <a:latin typeface="Calibri" panose="020F0502020204030204" pitchFamily="34" charset="0"/>
            </a:endParaRPr>
          </a:p>
        </p:txBody>
      </p:sp>
      <p:sp>
        <p:nvSpPr>
          <p:cNvPr id="12" name="Rectangle 11"/>
          <p:cNvSpPr/>
          <p:nvPr/>
        </p:nvSpPr>
        <p:spPr>
          <a:xfrm>
            <a:off x="2354135" y="2633605"/>
            <a:ext cx="4764421"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anose="020F0502020204030204" pitchFamily="34" charset="0"/>
              </a:rPr>
              <a:t>Time resolved </a:t>
            </a:r>
            <a:r>
              <a:rPr lang="en-US" sz="2800" dirty="0" err="1" smtClean="0">
                <a:latin typeface="Calibri" panose="020F0502020204030204" pitchFamily="34" charset="0"/>
              </a:rPr>
              <a:t>compton</a:t>
            </a:r>
            <a:r>
              <a:rPr lang="en-US" sz="2800" dirty="0" smtClean="0">
                <a:latin typeface="Calibri" panose="020F0502020204030204" pitchFamily="34" charset="0"/>
              </a:rPr>
              <a:t> imaging of pulse beams</a:t>
            </a:r>
            <a:endParaRPr lang="en-US" sz="2800" dirty="0">
              <a:latin typeface="Calibri" panose="020F0502020204030204" pitchFamily="34" charset="0"/>
            </a:endParaRPr>
          </a:p>
        </p:txBody>
      </p:sp>
      <p:sp>
        <p:nvSpPr>
          <p:cNvPr id="13" name="Rectangle 12"/>
          <p:cNvSpPr/>
          <p:nvPr/>
        </p:nvSpPr>
        <p:spPr>
          <a:xfrm>
            <a:off x="3217696" y="3852827"/>
            <a:ext cx="4596419"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panose="020F0502020204030204" pitchFamily="34" charset="0"/>
              </a:rPr>
              <a:t>Hybrid PET/Compton systems</a:t>
            </a:r>
            <a:endParaRPr lang="en-US" sz="2800" dirty="0">
              <a:latin typeface="Calibri" panose="020F0502020204030204" pitchFamily="34" charset="0"/>
            </a:endParaRPr>
          </a:p>
        </p:txBody>
      </p:sp>
      <p:sp>
        <p:nvSpPr>
          <p:cNvPr id="15" name="Rectangle 14"/>
          <p:cNvSpPr/>
          <p:nvPr/>
        </p:nvSpPr>
        <p:spPr>
          <a:xfrm>
            <a:off x="4218039" y="5076627"/>
            <a:ext cx="4548975" cy="1097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libri" panose="020F0502020204030204" pitchFamily="34" charset="0"/>
              </a:rPr>
              <a:t>Mini </a:t>
            </a:r>
            <a:r>
              <a:rPr lang="en-US" sz="2400" dirty="0" err="1" smtClean="0">
                <a:latin typeface="Calibri" panose="020F0502020204030204" pitchFamily="34" charset="0"/>
              </a:rPr>
              <a:t>sattelite</a:t>
            </a:r>
            <a:r>
              <a:rPr lang="en-US" sz="2400" dirty="0" smtClean="0">
                <a:latin typeface="Calibri" panose="020F0502020204030204" pitchFamily="34" charset="0"/>
              </a:rPr>
              <a:t> for Gamma ray bursts!</a:t>
            </a:r>
            <a:endParaRPr lang="en-US" sz="2400" dirty="0">
              <a:latin typeface="Calibri" panose="020F0502020204030204" pitchFamily="34" charset="0"/>
            </a:endParaRPr>
          </a:p>
        </p:txBody>
      </p:sp>
      <p:sp>
        <p:nvSpPr>
          <p:cNvPr id="14" name="Titre 4"/>
          <p:cNvSpPr>
            <a:spLocks noGrp="1"/>
          </p:cNvSpPr>
          <p:nvPr>
            <p:ph type="title"/>
          </p:nvPr>
        </p:nvSpPr>
        <p:spPr>
          <a:xfrm>
            <a:off x="114507" y="194689"/>
            <a:ext cx="1474451" cy="1732434"/>
          </a:xfrm>
        </p:spPr>
        <p:txBody>
          <a:bodyPr anchor="t" anchorCtr="0">
            <a:normAutofit fontScale="90000"/>
          </a:bodyPr>
          <a:lstStyle/>
          <a:p>
            <a:r>
              <a:rPr lang="en-US" sz="2200" dirty="0" smtClean="0"/>
              <a:t>Detector </a:t>
            </a:r>
            <a:r>
              <a:rPr lang="en-US" sz="2200" dirty="0"/>
              <a:t>performance and camera lay-out</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910551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4"/>
          <p:cNvSpPr>
            <a:spLocks noGrp="1"/>
          </p:cNvSpPr>
          <p:nvPr>
            <p:ph type="title"/>
          </p:nvPr>
        </p:nvSpPr>
        <p:spPr>
          <a:xfrm>
            <a:off x="0" y="194079"/>
            <a:ext cx="1596788" cy="542731"/>
          </a:xfrm>
        </p:spPr>
        <p:txBody>
          <a:bodyPr anchor="t" anchorCtr="0">
            <a:noAutofit/>
          </a:bodyPr>
          <a:lstStyle/>
          <a:p>
            <a:pPr algn="ctr"/>
            <a:r>
              <a:rPr lang="fr-FR" sz="2800" dirty="0"/>
              <a:t>Possible satellite concept</a:t>
            </a:r>
          </a:p>
        </p:txBody>
      </p:sp>
      <p:sp>
        <p:nvSpPr>
          <p:cNvPr id="36" name="Espace réservé du numéro de diapositive 13"/>
          <p:cNvSpPr>
            <a:spLocks noGrp="1"/>
          </p:cNvSpPr>
          <p:nvPr>
            <p:ph type="sldNum" sz="quarter" idx="12"/>
          </p:nvPr>
        </p:nvSpPr>
        <p:spPr>
          <a:xfrm>
            <a:off x="8700856" y="736233"/>
            <a:ext cx="512106" cy="365125"/>
          </a:xfrm>
        </p:spPr>
        <p:txBody>
          <a:body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19</a:t>
            </a:fld>
            <a:endParaRPr lang="fr-FR" sz="1800" dirty="0">
              <a:solidFill>
                <a:schemeClr val="bg1"/>
              </a:solidFill>
              <a:latin typeface="Calibri" panose="020F0502020204030204" pitchFamily="34" charset="0"/>
              <a:cs typeface="Calibri" panose="020F0502020204030204" pitchFamily="34" charset="0"/>
            </a:endParaRPr>
          </a:p>
        </p:txBody>
      </p:sp>
      <p:sp>
        <p:nvSpPr>
          <p:cNvPr id="37" name="Rectangle 36"/>
          <p:cNvSpPr/>
          <p:nvPr/>
        </p:nvSpPr>
        <p:spPr>
          <a:xfrm>
            <a:off x="1678203" y="11829"/>
            <a:ext cx="7206489" cy="1200329"/>
          </a:xfrm>
          <a:prstGeom prst="rect">
            <a:avLst/>
          </a:prstGeom>
        </p:spPr>
        <p:txBody>
          <a:bodyPr wrap="square">
            <a:spAutoFit/>
          </a:bodyPr>
          <a:lstStyle/>
          <a:p>
            <a:pPr algn="ctr"/>
            <a:r>
              <a:rPr lang="en-US" sz="3600" b="1" dirty="0">
                <a:solidFill>
                  <a:srgbClr val="2F660A"/>
                </a:solidFill>
                <a:latin typeface="Calibri" panose="020F0502020204030204" pitchFamily="34" charset="0"/>
                <a:cs typeface="Calibri" panose="020F0502020204030204" pitchFamily="34" charset="0"/>
              </a:rPr>
              <a:t>Possibility of a micro-satellite demonstrator</a:t>
            </a:r>
            <a:endParaRPr lang="fr-FR" sz="3600" dirty="0">
              <a:solidFill>
                <a:srgbClr val="2F660A"/>
              </a:solidFill>
            </a:endParaRPr>
          </a:p>
        </p:txBody>
      </p:sp>
      <p:pic>
        <p:nvPicPr>
          <p:cNvPr id="17" name="Image 16">
            <a:extLst>
              <a:ext uri="{FF2B5EF4-FFF2-40B4-BE49-F238E27FC236}">
                <a16:creationId xmlns="" xmlns:a16="http://schemas.microsoft.com/office/drawing/2014/main" id="{52E5DBB0-ACDF-4889-98DB-43CB0F189586}"/>
              </a:ext>
            </a:extLst>
          </p:cNvPr>
          <p:cNvPicPr>
            <a:picLocks noChangeAspect="1"/>
          </p:cNvPicPr>
          <p:nvPr/>
        </p:nvPicPr>
        <p:blipFill>
          <a:blip r:embed="rId2"/>
          <a:stretch>
            <a:fillRect/>
          </a:stretch>
        </p:blipFill>
        <p:spPr>
          <a:xfrm>
            <a:off x="219638" y="5726941"/>
            <a:ext cx="813165" cy="1037598"/>
          </a:xfrm>
          <a:prstGeom prst="rect">
            <a:avLst/>
          </a:prstGeom>
        </p:spPr>
      </p:pic>
      <p:sp>
        <p:nvSpPr>
          <p:cNvPr id="18" name="Espace réservé de la date 1">
            <a:extLst>
              <a:ext uri="{FF2B5EF4-FFF2-40B4-BE49-F238E27FC236}">
                <a16:creationId xmlns="" xmlns:a16="http://schemas.microsoft.com/office/drawing/2014/main" id="{00937C51-125E-4F31-AFC4-036A901A2303}"/>
              </a:ext>
            </a:extLst>
          </p:cNvPr>
          <p:cNvSpPr>
            <a:spLocks noGrp="1"/>
          </p:cNvSpPr>
          <p:nvPr>
            <p:ph type="dt" sz="half" idx="10"/>
          </p:nvPr>
        </p:nvSpPr>
        <p:spPr>
          <a:xfrm>
            <a:off x="1957411" y="6383647"/>
            <a:ext cx="2057400" cy="365125"/>
          </a:xfrm>
        </p:spPr>
        <p:txBody>
          <a:bodyPr/>
          <a:lstStyle/>
          <a:p>
            <a:r>
              <a:rPr lang="fr-FR" dirty="0">
                <a:solidFill>
                  <a:schemeClr val="tx1">
                    <a:lumMod val="50000"/>
                    <a:lumOff val="50000"/>
                  </a:schemeClr>
                </a:solidFill>
                <a:latin typeface="+mj-lt"/>
              </a:rPr>
              <a:t>05/30/2018</a:t>
            </a:r>
          </a:p>
        </p:txBody>
      </p:sp>
      <p:pic>
        <p:nvPicPr>
          <p:cNvPr id="19" name="Image 18">
            <a:extLst>
              <a:ext uri="{FF2B5EF4-FFF2-40B4-BE49-F238E27FC236}">
                <a16:creationId xmlns="" xmlns:a16="http://schemas.microsoft.com/office/drawing/2014/main" id="{51D228FE-1C1D-4E78-8B4F-5F8D852DD4A9}"/>
              </a:ext>
            </a:extLst>
          </p:cNvPr>
          <p:cNvPicPr>
            <a:picLocks noChangeAspect="1"/>
          </p:cNvPicPr>
          <p:nvPr/>
        </p:nvPicPr>
        <p:blipFill>
          <a:blip r:embed="rId3"/>
          <a:stretch>
            <a:fillRect/>
          </a:stretch>
        </p:blipFill>
        <p:spPr>
          <a:xfrm>
            <a:off x="7557271" y="6218364"/>
            <a:ext cx="1594328" cy="566684"/>
          </a:xfrm>
          <a:prstGeom prst="rect">
            <a:avLst/>
          </a:prstGeom>
        </p:spPr>
      </p:pic>
      <p:grpSp>
        <p:nvGrpSpPr>
          <p:cNvPr id="20" name="Groupe 19">
            <a:extLst>
              <a:ext uri="{FF2B5EF4-FFF2-40B4-BE49-F238E27FC236}">
                <a16:creationId xmlns="" xmlns:a16="http://schemas.microsoft.com/office/drawing/2014/main" id="{B53DF840-C1E5-4872-9B99-03B53C6AF801}"/>
              </a:ext>
            </a:extLst>
          </p:cNvPr>
          <p:cNvGrpSpPr/>
          <p:nvPr/>
        </p:nvGrpSpPr>
        <p:grpSpPr>
          <a:xfrm>
            <a:off x="6090144" y="6224876"/>
            <a:ext cx="1436411" cy="576000"/>
            <a:chOff x="514" y="6283182"/>
            <a:chExt cx="1436411" cy="576000"/>
          </a:xfrm>
        </p:grpSpPr>
        <p:pic>
          <p:nvPicPr>
            <p:cNvPr id="26" name="Picture 2" descr="Logo_Investissement_Avenir">
              <a:extLst>
                <a:ext uri="{FF2B5EF4-FFF2-40B4-BE49-F238E27FC236}">
                  <a16:creationId xmlns="" xmlns:a16="http://schemas.microsoft.com/office/drawing/2014/main" id="{E40B6D11-0EE7-442C-A693-4E92D3F16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06" t="13397" r="13939" b="14078"/>
            <a:stretch>
              <a:fillRect/>
            </a:stretch>
          </p:blipFill>
          <p:spPr bwMode="auto">
            <a:xfrm>
              <a:off x="857598" y="6283182"/>
              <a:ext cx="579327" cy="5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7" name="Picture 3" descr="Logo_ANDRA">
              <a:extLst>
                <a:ext uri="{FF2B5EF4-FFF2-40B4-BE49-F238E27FC236}">
                  <a16:creationId xmlns="" xmlns:a16="http://schemas.microsoft.com/office/drawing/2014/main" id="{FE2257D3-E935-46F4-9FFE-B899E3D36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 y="6283182"/>
              <a:ext cx="857084" cy="575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9" name="Espace réservé du pied de page 4">
            <a:extLst>
              <a:ext uri="{FF2B5EF4-FFF2-40B4-BE49-F238E27FC236}">
                <a16:creationId xmlns="" xmlns:a16="http://schemas.microsoft.com/office/drawing/2014/main" id="{C213549B-B622-41F4-A31A-E0F72790ABA9}"/>
              </a:ext>
            </a:extLst>
          </p:cNvPr>
          <p:cNvSpPr>
            <a:spLocks noGrp="1"/>
          </p:cNvSpPr>
          <p:nvPr>
            <p:ph type="ftr" sz="quarter" idx="11"/>
          </p:nvPr>
        </p:nvSpPr>
        <p:spPr>
          <a:xfrm>
            <a:off x="2508807" y="6386758"/>
            <a:ext cx="2943922" cy="365125"/>
          </a:xfrm>
        </p:spPr>
        <p:txBody>
          <a:bodyPr/>
          <a:lstStyle/>
          <a:p>
            <a:pPr algn="ctr"/>
            <a:r>
              <a:rPr lang="fr-FR" dirty="0">
                <a:latin typeface="+mj-lt"/>
              </a:rPr>
              <a:t>A. ILTIS </a:t>
            </a:r>
          </a:p>
        </p:txBody>
      </p:sp>
      <p:pic>
        <p:nvPicPr>
          <p:cNvPr id="14" name="Image 13" descr="satcote1.PNG">
            <a:extLst>
              <a:ext uri="{FF2B5EF4-FFF2-40B4-BE49-F238E27FC236}">
                <a16:creationId xmlns="" xmlns:a16="http://schemas.microsoft.com/office/drawing/2014/main" id="{9BF61DD6-DA73-42B7-B88D-A56FA4CB16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1624" y="1197960"/>
            <a:ext cx="4427804" cy="5240910"/>
          </a:xfrm>
          <a:prstGeom prst="rect">
            <a:avLst/>
          </a:prstGeom>
        </p:spPr>
      </p:pic>
      <p:sp>
        <p:nvSpPr>
          <p:cNvPr id="4" name="ZoneTexte 3">
            <a:extLst>
              <a:ext uri="{FF2B5EF4-FFF2-40B4-BE49-F238E27FC236}">
                <a16:creationId xmlns="" xmlns:a16="http://schemas.microsoft.com/office/drawing/2014/main" id="{7473FC04-272C-4E6B-BF1C-812E091E29A4}"/>
              </a:ext>
            </a:extLst>
          </p:cNvPr>
          <p:cNvSpPr txBox="1"/>
          <p:nvPr/>
        </p:nvSpPr>
        <p:spPr>
          <a:xfrm>
            <a:off x="6090144" y="4445513"/>
            <a:ext cx="2834218" cy="1107996"/>
          </a:xfrm>
          <a:prstGeom prst="rect">
            <a:avLst/>
          </a:prstGeom>
          <a:noFill/>
        </p:spPr>
        <p:txBody>
          <a:bodyPr wrap="square" rtlCol="0">
            <a:spAutoFit/>
          </a:bodyPr>
          <a:lstStyle/>
          <a:p>
            <a:pPr marL="342900" lvl="0" indent="-342900">
              <a:buClr>
                <a:srgbClr val="000066"/>
              </a:buClr>
              <a:buFont typeface="Arial" panose="020B0604020202020204" pitchFamily="34" charset="0"/>
              <a:buChar char="•"/>
            </a:pPr>
            <a:r>
              <a:rPr lang="en-US" sz="2200" dirty="0"/>
              <a:t>Instrument is a cube 378 x 378 mm</a:t>
            </a:r>
            <a:endParaRPr lang="fr-FR" sz="2200" dirty="0"/>
          </a:p>
          <a:p>
            <a:pPr marL="342900" lvl="0" indent="-342900">
              <a:buClr>
                <a:srgbClr val="000066"/>
              </a:buClr>
              <a:buFont typeface="Arial" panose="020B0604020202020204" pitchFamily="34" charset="0"/>
              <a:buChar char="•"/>
            </a:pPr>
            <a:r>
              <a:rPr lang="en-US" sz="2200" dirty="0"/>
              <a:t>Mass &lt; 5kg</a:t>
            </a:r>
            <a:endParaRPr lang="fr-FR" sz="2200" dirty="0"/>
          </a:p>
        </p:txBody>
      </p:sp>
    </p:spTree>
    <p:extLst>
      <p:ext uri="{BB962C8B-B14F-4D97-AF65-F5344CB8AC3E}">
        <p14:creationId xmlns:p14="http://schemas.microsoft.com/office/powerpoint/2010/main" val="23165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3">
            <a:extLst>
              <a:ext uri="{FF2B5EF4-FFF2-40B4-BE49-F238E27FC236}">
                <a16:creationId xmlns:a16="http://schemas.microsoft.com/office/drawing/2014/main" xmlns="" id="{F15F4049-18DF-4BCD-B521-EC21D68C5A98}"/>
              </a:ext>
            </a:extLst>
          </p:cNvPr>
          <p:cNvSpPr txBox="1">
            <a:spLocks/>
          </p:cNvSpPr>
          <p:nvPr/>
        </p:nvSpPr>
        <p:spPr>
          <a:xfrm>
            <a:off x="8786678" y="736233"/>
            <a:ext cx="349283"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accent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FC7C6C-EFDC-2648-AF5D-AA1B7818CC42}" type="slidenum">
              <a:rPr lang="fr-FR" sz="1800" smtClean="0">
                <a:solidFill>
                  <a:schemeClr val="bg1"/>
                </a:solidFill>
              </a:rPr>
              <a:pPr/>
              <a:t>2</a:t>
            </a:fld>
            <a:endParaRPr lang="fr-FR" sz="1800" dirty="0">
              <a:solidFill>
                <a:schemeClr val="bg1"/>
              </a:solidFill>
            </a:endParaRPr>
          </a:p>
        </p:txBody>
      </p:sp>
      <p:sp>
        <p:nvSpPr>
          <p:cNvPr id="26" name="Espace réservé de la date 3">
            <a:extLst>
              <a:ext uri="{FF2B5EF4-FFF2-40B4-BE49-F238E27FC236}">
                <a16:creationId xmlns:a16="http://schemas.microsoft.com/office/drawing/2014/main" xmlns="" id="{6AAB1711-41D3-4E7C-B5A9-D1C884CEE929}"/>
              </a:ext>
            </a:extLst>
          </p:cNvPr>
          <p:cNvSpPr txBox="1">
            <a:spLocks/>
          </p:cNvSpPr>
          <p:nvPr/>
        </p:nvSpPr>
        <p:spPr>
          <a:xfrm>
            <a:off x="1589192" y="6356351"/>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chemeClr val="tx1">
                  <a:lumMod val="50000"/>
                  <a:lumOff val="50000"/>
                </a:schemeClr>
              </a:solidFill>
            </a:endParaRPr>
          </a:p>
        </p:txBody>
      </p:sp>
      <p:sp>
        <p:nvSpPr>
          <p:cNvPr id="27" name="Rectangle 26">
            <a:extLst>
              <a:ext uri="{FF2B5EF4-FFF2-40B4-BE49-F238E27FC236}">
                <a16:creationId xmlns:a16="http://schemas.microsoft.com/office/drawing/2014/main" xmlns="" id="{B0309128-A7CE-4AA3-8685-22999085B4F2}"/>
              </a:ext>
            </a:extLst>
          </p:cNvPr>
          <p:cNvSpPr/>
          <p:nvPr/>
        </p:nvSpPr>
        <p:spPr>
          <a:xfrm>
            <a:off x="1589192" y="57124"/>
            <a:ext cx="7301590" cy="646331"/>
          </a:xfrm>
          <a:prstGeom prst="rect">
            <a:avLst/>
          </a:prstGeom>
        </p:spPr>
        <p:txBody>
          <a:bodyPr wrap="square">
            <a:spAutoFit/>
          </a:bodyPr>
          <a:lstStyle/>
          <a:p>
            <a:pPr algn="ctr"/>
            <a:r>
              <a:rPr lang="en-US" sz="3600" b="1" dirty="0">
                <a:solidFill>
                  <a:srgbClr val="2F660A"/>
                </a:solidFill>
                <a:latin typeface="Calibri" panose="020F0502020204030204" pitchFamily="34" charset="0"/>
                <a:cs typeface="Calibri" panose="020F0502020204030204" pitchFamily="34" charset="0"/>
              </a:rPr>
              <a:t>Damavan Imaging in short</a:t>
            </a:r>
            <a:endParaRPr lang="fr-FR" sz="3600" dirty="0">
              <a:solidFill>
                <a:srgbClr val="2F660A"/>
              </a:solidFill>
              <a:latin typeface="Calibri" panose="020F0502020204030204" pitchFamily="34" charset="0"/>
              <a:cs typeface="Calibri" panose="020F0502020204030204" pitchFamily="34" charset="0"/>
            </a:endParaRPr>
          </a:p>
        </p:txBody>
      </p:sp>
      <p:pic>
        <p:nvPicPr>
          <p:cNvPr id="21" name="Image 20">
            <a:extLst>
              <a:ext uri="{FF2B5EF4-FFF2-40B4-BE49-F238E27FC236}">
                <a16:creationId xmlns:a16="http://schemas.microsoft.com/office/drawing/2014/main" xmlns="" id="{9B414F48-D8AA-4CF4-88C8-732135482025}"/>
              </a:ext>
            </a:extLst>
          </p:cNvPr>
          <p:cNvPicPr>
            <a:picLocks noChangeAspect="1"/>
          </p:cNvPicPr>
          <p:nvPr/>
        </p:nvPicPr>
        <p:blipFill>
          <a:blip r:embed="rId2"/>
          <a:stretch>
            <a:fillRect/>
          </a:stretch>
        </p:blipFill>
        <p:spPr>
          <a:xfrm>
            <a:off x="1653987" y="4023627"/>
            <a:ext cx="969818" cy="665196"/>
          </a:xfrm>
          <a:prstGeom prst="rect">
            <a:avLst/>
          </a:prstGeom>
        </p:spPr>
      </p:pic>
      <p:sp>
        <p:nvSpPr>
          <p:cNvPr id="28" name="Forme libre : forme 27">
            <a:extLst>
              <a:ext uri="{FF2B5EF4-FFF2-40B4-BE49-F238E27FC236}">
                <a16:creationId xmlns:a16="http://schemas.microsoft.com/office/drawing/2014/main" xmlns="" id="{1A6CF2A6-F390-47DE-88C3-D9D802EDE3BE}"/>
              </a:ext>
            </a:extLst>
          </p:cNvPr>
          <p:cNvSpPr/>
          <p:nvPr/>
        </p:nvSpPr>
        <p:spPr>
          <a:xfrm>
            <a:off x="2909549" y="929408"/>
            <a:ext cx="5612475" cy="1152151"/>
          </a:xfrm>
          <a:custGeom>
            <a:avLst/>
            <a:gdLst>
              <a:gd name="connsiteX0" fmla="*/ 0 w 6500018"/>
              <a:gd name="connsiteY0" fmla="*/ 115215 h 1152151"/>
              <a:gd name="connsiteX1" fmla="*/ 115215 w 6500018"/>
              <a:gd name="connsiteY1" fmla="*/ 0 h 1152151"/>
              <a:gd name="connsiteX2" fmla="*/ 6384803 w 6500018"/>
              <a:gd name="connsiteY2" fmla="*/ 0 h 1152151"/>
              <a:gd name="connsiteX3" fmla="*/ 6500018 w 6500018"/>
              <a:gd name="connsiteY3" fmla="*/ 115215 h 1152151"/>
              <a:gd name="connsiteX4" fmla="*/ 6500018 w 6500018"/>
              <a:gd name="connsiteY4" fmla="*/ 1036936 h 1152151"/>
              <a:gd name="connsiteX5" fmla="*/ 6384803 w 6500018"/>
              <a:gd name="connsiteY5" fmla="*/ 1152151 h 1152151"/>
              <a:gd name="connsiteX6" fmla="*/ 115215 w 6500018"/>
              <a:gd name="connsiteY6" fmla="*/ 1152151 h 1152151"/>
              <a:gd name="connsiteX7" fmla="*/ 0 w 6500018"/>
              <a:gd name="connsiteY7" fmla="*/ 1036936 h 1152151"/>
              <a:gd name="connsiteX8" fmla="*/ 0 w 6500018"/>
              <a:gd name="connsiteY8" fmla="*/ 115215 h 11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18" h="1152151">
                <a:moveTo>
                  <a:pt x="0" y="115215"/>
                </a:moveTo>
                <a:cubicBezTo>
                  <a:pt x="0" y="51584"/>
                  <a:pt x="51584" y="0"/>
                  <a:pt x="115215" y="0"/>
                </a:cubicBezTo>
                <a:lnTo>
                  <a:pt x="6384803" y="0"/>
                </a:lnTo>
                <a:cubicBezTo>
                  <a:pt x="6448434" y="0"/>
                  <a:pt x="6500018" y="51584"/>
                  <a:pt x="6500018" y="115215"/>
                </a:cubicBezTo>
                <a:lnTo>
                  <a:pt x="6500018" y="1036936"/>
                </a:lnTo>
                <a:cubicBezTo>
                  <a:pt x="6500018" y="1100567"/>
                  <a:pt x="6448434" y="1152151"/>
                  <a:pt x="6384803" y="1152151"/>
                </a:cubicBezTo>
                <a:lnTo>
                  <a:pt x="115215" y="1152151"/>
                </a:lnTo>
                <a:cubicBezTo>
                  <a:pt x="51584" y="1152151"/>
                  <a:pt x="0" y="1100567"/>
                  <a:pt x="0" y="1036936"/>
                </a:cubicBezTo>
                <a:lnTo>
                  <a:pt x="0" y="115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0" tIns="87630" rIns="87631" bIns="87630" numCol="1" spcCol="1270" anchor="ctr" anchorCtr="0">
            <a:noAutofit/>
          </a:bodyPr>
          <a:lstStyle/>
          <a:p>
            <a:pPr lvl="0" algn="l" defTabSz="1022350">
              <a:lnSpc>
                <a:spcPct val="90000"/>
              </a:lnSpc>
              <a:spcBef>
                <a:spcPct val="0"/>
              </a:spcBef>
              <a:spcAft>
                <a:spcPct val="35000"/>
              </a:spcAft>
              <a:buNone/>
            </a:pPr>
            <a:r>
              <a:rPr lang="fr-FR" sz="2300" kern="1200" dirty="0">
                <a:latin typeface="Calibri" panose="020F0502020204030204" pitchFamily="34" charset="0"/>
                <a:cs typeface="Calibri" panose="020F0502020204030204" pitchFamily="34" charset="0"/>
              </a:rPr>
              <a:t>Damavan : Images </a:t>
            </a:r>
            <a:r>
              <a:rPr lang="fr-FR" sz="2300" kern="1200" dirty="0" err="1">
                <a:latin typeface="Calibri" panose="020F0502020204030204" pitchFamily="34" charset="0"/>
                <a:cs typeface="Calibri" panose="020F0502020204030204" pitchFamily="34" charset="0"/>
              </a:rPr>
              <a:t>from</a:t>
            </a:r>
            <a:r>
              <a:rPr lang="fr-FR" sz="2300" kern="1200" dirty="0">
                <a:latin typeface="Calibri" panose="020F0502020204030204" pitchFamily="34" charset="0"/>
                <a:cs typeface="Calibri" panose="020F0502020204030204" pitchFamily="34" charset="0"/>
              </a:rPr>
              <a:t> time</a:t>
            </a:r>
          </a:p>
        </p:txBody>
      </p:sp>
      <p:sp>
        <p:nvSpPr>
          <p:cNvPr id="30" name="Forme libre : forme 29">
            <a:extLst>
              <a:ext uri="{FF2B5EF4-FFF2-40B4-BE49-F238E27FC236}">
                <a16:creationId xmlns:a16="http://schemas.microsoft.com/office/drawing/2014/main" xmlns="" id="{0DFBDB20-0D8C-4368-9FE4-99798F4EA5F5}"/>
              </a:ext>
            </a:extLst>
          </p:cNvPr>
          <p:cNvSpPr/>
          <p:nvPr/>
        </p:nvSpPr>
        <p:spPr>
          <a:xfrm>
            <a:off x="1769340" y="2335308"/>
            <a:ext cx="4875433" cy="1152151"/>
          </a:xfrm>
          <a:custGeom>
            <a:avLst/>
            <a:gdLst>
              <a:gd name="connsiteX0" fmla="*/ 0 w 6500018"/>
              <a:gd name="connsiteY0" fmla="*/ 115215 h 1152151"/>
              <a:gd name="connsiteX1" fmla="*/ 115215 w 6500018"/>
              <a:gd name="connsiteY1" fmla="*/ 0 h 1152151"/>
              <a:gd name="connsiteX2" fmla="*/ 6384803 w 6500018"/>
              <a:gd name="connsiteY2" fmla="*/ 0 h 1152151"/>
              <a:gd name="connsiteX3" fmla="*/ 6500018 w 6500018"/>
              <a:gd name="connsiteY3" fmla="*/ 115215 h 1152151"/>
              <a:gd name="connsiteX4" fmla="*/ 6500018 w 6500018"/>
              <a:gd name="connsiteY4" fmla="*/ 1036936 h 1152151"/>
              <a:gd name="connsiteX5" fmla="*/ 6384803 w 6500018"/>
              <a:gd name="connsiteY5" fmla="*/ 1152151 h 1152151"/>
              <a:gd name="connsiteX6" fmla="*/ 115215 w 6500018"/>
              <a:gd name="connsiteY6" fmla="*/ 1152151 h 1152151"/>
              <a:gd name="connsiteX7" fmla="*/ 0 w 6500018"/>
              <a:gd name="connsiteY7" fmla="*/ 1036936 h 1152151"/>
              <a:gd name="connsiteX8" fmla="*/ 0 w 6500018"/>
              <a:gd name="connsiteY8" fmla="*/ 115215 h 11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18" h="1152151">
                <a:moveTo>
                  <a:pt x="0" y="115215"/>
                </a:moveTo>
                <a:cubicBezTo>
                  <a:pt x="0" y="51584"/>
                  <a:pt x="51584" y="0"/>
                  <a:pt x="115215" y="0"/>
                </a:cubicBezTo>
                <a:lnTo>
                  <a:pt x="6384803" y="0"/>
                </a:lnTo>
                <a:cubicBezTo>
                  <a:pt x="6448434" y="0"/>
                  <a:pt x="6500018" y="51584"/>
                  <a:pt x="6500018" y="115215"/>
                </a:cubicBezTo>
                <a:lnTo>
                  <a:pt x="6500018" y="1036936"/>
                </a:lnTo>
                <a:cubicBezTo>
                  <a:pt x="6500018" y="1100567"/>
                  <a:pt x="6448434" y="1152151"/>
                  <a:pt x="6384803" y="1152151"/>
                </a:cubicBezTo>
                <a:lnTo>
                  <a:pt x="115215" y="1152151"/>
                </a:lnTo>
                <a:cubicBezTo>
                  <a:pt x="51584" y="1152151"/>
                  <a:pt x="0" y="1100567"/>
                  <a:pt x="0" y="1036936"/>
                </a:cubicBezTo>
                <a:lnTo>
                  <a:pt x="0" y="115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0" tIns="87630" rIns="87631" bIns="87630" numCol="1" spcCol="1270" anchor="ctr" anchorCtr="0">
            <a:noAutofit/>
          </a:bodyPr>
          <a:lstStyle/>
          <a:p>
            <a:pPr marL="0" lvl="0" indent="0" algn="l" defTabSz="1022350">
              <a:lnSpc>
                <a:spcPct val="90000"/>
              </a:lnSpc>
              <a:spcBef>
                <a:spcPct val="0"/>
              </a:spcBef>
              <a:spcAft>
                <a:spcPct val="35000"/>
              </a:spcAft>
              <a:buNone/>
            </a:pPr>
            <a:r>
              <a:rPr lang="fr-FR" sz="2000" kern="1200" dirty="0">
                <a:latin typeface="Calibri" panose="020F0502020204030204" pitchFamily="34" charset="0"/>
                <a:cs typeface="Calibri" panose="020F0502020204030204" pitchFamily="34" charset="0"/>
              </a:rPr>
              <a:t>A </a:t>
            </a:r>
            <a:r>
              <a:rPr lang="fr-FR" sz="2000" kern="1200" dirty="0" smtClean="0">
                <a:latin typeface="Calibri" panose="020F0502020204030204" pitchFamily="34" charset="0"/>
                <a:cs typeface="Calibri" panose="020F0502020204030204" pitchFamily="34" charset="0"/>
              </a:rPr>
              <a:t>Start-Up </a:t>
            </a:r>
            <a:r>
              <a:rPr lang="fr-FR" sz="2000" kern="1200" dirty="0" err="1">
                <a:latin typeface="Calibri" panose="020F0502020204030204" pitchFamily="34" charset="0"/>
                <a:cs typeface="Calibri" panose="020F0502020204030204" pitchFamily="34" charset="0"/>
              </a:rPr>
              <a:t>founded</a:t>
            </a:r>
            <a:r>
              <a:rPr lang="fr-FR" sz="2000" kern="1200" dirty="0">
                <a:latin typeface="Calibri" panose="020F0502020204030204" pitchFamily="34" charset="0"/>
                <a:cs typeface="Calibri" panose="020F0502020204030204" pitchFamily="34" charset="0"/>
              </a:rPr>
              <a:t> to </a:t>
            </a:r>
            <a:r>
              <a:rPr lang="fr-FR" sz="2000" kern="1200" dirty="0" err="1">
                <a:latin typeface="Calibri" panose="020F0502020204030204" pitchFamily="34" charset="0"/>
                <a:cs typeface="Calibri" panose="020F0502020204030204" pitchFamily="34" charset="0"/>
              </a:rPr>
              <a:t>develop</a:t>
            </a:r>
            <a:r>
              <a:rPr lang="fr-FR" sz="2000" kern="1200" dirty="0">
                <a:latin typeface="Calibri" panose="020F0502020204030204" pitchFamily="34" charset="0"/>
                <a:cs typeface="Calibri" panose="020F0502020204030204" pitchFamily="34" charset="0"/>
              </a:rPr>
              <a:t> </a:t>
            </a:r>
            <a:r>
              <a:rPr lang="en-GB" sz="2400" b="1" kern="1200" dirty="0">
                <a:latin typeface="Calibri" panose="020F0502020204030204" pitchFamily="34" charset="0"/>
                <a:cs typeface="Calibri" panose="020F0502020204030204" pitchFamily="34" charset="0"/>
              </a:rPr>
              <a:t>breakthrough innovation</a:t>
            </a:r>
            <a:r>
              <a:rPr lang="en-GB" sz="2000" b="1" kern="1200" dirty="0">
                <a:latin typeface="Calibri" panose="020F0502020204030204" pitchFamily="34" charset="0"/>
                <a:cs typeface="Calibri" panose="020F0502020204030204" pitchFamily="34" charset="0"/>
              </a:rPr>
              <a:t>: Temporal Imaging</a:t>
            </a:r>
            <a:endParaRPr lang="fr-FR" sz="2000" kern="1200" dirty="0">
              <a:latin typeface="Calibri" panose="020F0502020204030204" pitchFamily="34" charset="0"/>
              <a:cs typeface="Calibri" panose="020F0502020204030204" pitchFamily="34" charset="0"/>
            </a:endParaRPr>
          </a:p>
        </p:txBody>
      </p:sp>
      <p:sp>
        <p:nvSpPr>
          <p:cNvPr id="32" name="Forme libre : forme 31">
            <a:extLst>
              <a:ext uri="{FF2B5EF4-FFF2-40B4-BE49-F238E27FC236}">
                <a16:creationId xmlns:a16="http://schemas.microsoft.com/office/drawing/2014/main" xmlns="" id="{ADCB4B46-14C1-471D-8799-D61B96F9D345}"/>
              </a:ext>
            </a:extLst>
          </p:cNvPr>
          <p:cNvSpPr/>
          <p:nvPr/>
        </p:nvSpPr>
        <p:spPr>
          <a:xfrm>
            <a:off x="3646591" y="3824354"/>
            <a:ext cx="4875433" cy="1152151"/>
          </a:xfrm>
          <a:custGeom>
            <a:avLst/>
            <a:gdLst>
              <a:gd name="connsiteX0" fmla="*/ 0 w 6500018"/>
              <a:gd name="connsiteY0" fmla="*/ 115215 h 1152151"/>
              <a:gd name="connsiteX1" fmla="*/ 115215 w 6500018"/>
              <a:gd name="connsiteY1" fmla="*/ 0 h 1152151"/>
              <a:gd name="connsiteX2" fmla="*/ 6384803 w 6500018"/>
              <a:gd name="connsiteY2" fmla="*/ 0 h 1152151"/>
              <a:gd name="connsiteX3" fmla="*/ 6500018 w 6500018"/>
              <a:gd name="connsiteY3" fmla="*/ 115215 h 1152151"/>
              <a:gd name="connsiteX4" fmla="*/ 6500018 w 6500018"/>
              <a:gd name="connsiteY4" fmla="*/ 1036936 h 1152151"/>
              <a:gd name="connsiteX5" fmla="*/ 6384803 w 6500018"/>
              <a:gd name="connsiteY5" fmla="*/ 1152151 h 1152151"/>
              <a:gd name="connsiteX6" fmla="*/ 115215 w 6500018"/>
              <a:gd name="connsiteY6" fmla="*/ 1152151 h 1152151"/>
              <a:gd name="connsiteX7" fmla="*/ 0 w 6500018"/>
              <a:gd name="connsiteY7" fmla="*/ 1036936 h 1152151"/>
              <a:gd name="connsiteX8" fmla="*/ 0 w 6500018"/>
              <a:gd name="connsiteY8" fmla="*/ 115215 h 11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18" h="1152151">
                <a:moveTo>
                  <a:pt x="0" y="115215"/>
                </a:moveTo>
                <a:cubicBezTo>
                  <a:pt x="0" y="51584"/>
                  <a:pt x="51584" y="0"/>
                  <a:pt x="115215" y="0"/>
                </a:cubicBezTo>
                <a:lnTo>
                  <a:pt x="6384803" y="0"/>
                </a:lnTo>
                <a:cubicBezTo>
                  <a:pt x="6448434" y="0"/>
                  <a:pt x="6500018" y="51584"/>
                  <a:pt x="6500018" y="115215"/>
                </a:cubicBezTo>
                <a:lnTo>
                  <a:pt x="6500018" y="1036936"/>
                </a:lnTo>
                <a:cubicBezTo>
                  <a:pt x="6500018" y="1100567"/>
                  <a:pt x="6448434" y="1152151"/>
                  <a:pt x="6384803" y="1152151"/>
                </a:cubicBezTo>
                <a:lnTo>
                  <a:pt x="115215" y="1152151"/>
                </a:lnTo>
                <a:cubicBezTo>
                  <a:pt x="51584" y="1152151"/>
                  <a:pt x="0" y="1100567"/>
                  <a:pt x="0" y="1036936"/>
                </a:cubicBezTo>
                <a:lnTo>
                  <a:pt x="0" y="115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0" tIns="87630" rIns="87631" bIns="87630" numCol="1" spcCol="1270" anchor="ctr" anchorCtr="0">
            <a:noAutofit/>
          </a:bodyPr>
          <a:lstStyle/>
          <a:p>
            <a:pPr marL="0" lvl="0" indent="0" algn="l" defTabSz="1022350">
              <a:lnSpc>
                <a:spcPct val="90000"/>
              </a:lnSpc>
              <a:spcBef>
                <a:spcPct val="0"/>
              </a:spcBef>
              <a:spcAft>
                <a:spcPct val="35000"/>
              </a:spcAft>
              <a:buNone/>
            </a:pPr>
            <a:r>
              <a:rPr lang="fr-FR" sz="2000" b="0" kern="1200" dirty="0">
                <a:latin typeface="Calibri" panose="020F0502020204030204" pitchFamily="34" charset="0"/>
                <a:cs typeface="Calibri" panose="020F0502020204030204" pitchFamily="34" charset="0"/>
              </a:rPr>
              <a:t>Leading the program Temporal: </a:t>
            </a:r>
            <a:r>
              <a:rPr lang="en-US" sz="2000" b="0" kern="1200" dirty="0">
                <a:latin typeface="Calibri" panose="020F0502020204030204" pitchFamily="34" charset="0"/>
                <a:cs typeface="Calibri" panose="020F0502020204030204" pitchFamily="34" charset="0"/>
              </a:rPr>
              <a:t>Investments for </a:t>
            </a:r>
            <a:r>
              <a:rPr lang="en-US" sz="2000" b="1" kern="1200" dirty="0">
                <a:latin typeface="Calibri" panose="020F0502020204030204" pitchFamily="34" charset="0"/>
                <a:cs typeface="Calibri" panose="020F0502020204030204" pitchFamily="34" charset="0"/>
              </a:rPr>
              <a:t>the Future Program (PIA) conducted by ANDRA</a:t>
            </a:r>
            <a:endParaRPr lang="fr-FR" sz="2000" kern="1200" dirty="0">
              <a:latin typeface="Calibri" panose="020F0502020204030204" pitchFamily="34" charset="0"/>
              <a:cs typeface="Calibri" panose="020F0502020204030204" pitchFamily="34" charset="0"/>
            </a:endParaRPr>
          </a:p>
        </p:txBody>
      </p:sp>
      <p:sp>
        <p:nvSpPr>
          <p:cNvPr id="34" name="Forme libre : forme 33">
            <a:extLst>
              <a:ext uri="{FF2B5EF4-FFF2-40B4-BE49-F238E27FC236}">
                <a16:creationId xmlns:a16="http://schemas.microsoft.com/office/drawing/2014/main" xmlns="" id="{01D48104-2DBA-46ED-B846-638D7233429A}"/>
              </a:ext>
            </a:extLst>
          </p:cNvPr>
          <p:cNvSpPr/>
          <p:nvPr/>
        </p:nvSpPr>
        <p:spPr>
          <a:xfrm>
            <a:off x="1769340" y="5168939"/>
            <a:ext cx="4875434" cy="1152151"/>
          </a:xfrm>
          <a:custGeom>
            <a:avLst/>
            <a:gdLst>
              <a:gd name="connsiteX0" fmla="*/ 0 w 6500018"/>
              <a:gd name="connsiteY0" fmla="*/ 115215 h 1152151"/>
              <a:gd name="connsiteX1" fmla="*/ 115215 w 6500018"/>
              <a:gd name="connsiteY1" fmla="*/ 0 h 1152151"/>
              <a:gd name="connsiteX2" fmla="*/ 6384803 w 6500018"/>
              <a:gd name="connsiteY2" fmla="*/ 0 h 1152151"/>
              <a:gd name="connsiteX3" fmla="*/ 6500018 w 6500018"/>
              <a:gd name="connsiteY3" fmla="*/ 115215 h 1152151"/>
              <a:gd name="connsiteX4" fmla="*/ 6500018 w 6500018"/>
              <a:gd name="connsiteY4" fmla="*/ 1036936 h 1152151"/>
              <a:gd name="connsiteX5" fmla="*/ 6384803 w 6500018"/>
              <a:gd name="connsiteY5" fmla="*/ 1152151 h 1152151"/>
              <a:gd name="connsiteX6" fmla="*/ 115215 w 6500018"/>
              <a:gd name="connsiteY6" fmla="*/ 1152151 h 1152151"/>
              <a:gd name="connsiteX7" fmla="*/ 0 w 6500018"/>
              <a:gd name="connsiteY7" fmla="*/ 1036936 h 1152151"/>
              <a:gd name="connsiteX8" fmla="*/ 0 w 6500018"/>
              <a:gd name="connsiteY8" fmla="*/ 115215 h 11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018" h="1152151">
                <a:moveTo>
                  <a:pt x="0" y="115215"/>
                </a:moveTo>
                <a:cubicBezTo>
                  <a:pt x="0" y="51584"/>
                  <a:pt x="51584" y="0"/>
                  <a:pt x="115215" y="0"/>
                </a:cubicBezTo>
                <a:lnTo>
                  <a:pt x="6384803" y="0"/>
                </a:lnTo>
                <a:cubicBezTo>
                  <a:pt x="6448434" y="0"/>
                  <a:pt x="6500018" y="51584"/>
                  <a:pt x="6500018" y="115215"/>
                </a:cubicBezTo>
                <a:lnTo>
                  <a:pt x="6500018" y="1036936"/>
                </a:lnTo>
                <a:cubicBezTo>
                  <a:pt x="6500018" y="1100567"/>
                  <a:pt x="6448434" y="1152151"/>
                  <a:pt x="6384803" y="1152151"/>
                </a:cubicBezTo>
                <a:lnTo>
                  <a:pt x="115215" y="1152151"/>
                </a:lnTo>
                <a:cubicBezTo>
                  <a:pt x="51584" y="1152151"/>
                  <a:pt x="0" y="1100567"/>
                  <a:pt x="0" y="1036936"/>
                </a:cubicBezTo>
                <a:lnTo>
                  <a:pt x="0" y="11521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0" tIns="87630" rIns="87631" bIns="87630" numCol="1" spcCol="1270" anchor="ctr" anchorCtr="0">
            <a:noAutofit/>
          </a:bodyPr>
          <a:lstStyle/>
          <a:p>
            <a:pPr marL="0" lvl="0" indent="0" algn="l" defTabSz="1022350">
              <a:lnSpc>
                <a:spcPct val="90000"/>
              </a:lnSpc>
              <a:spcBef>
                <a:spcPct val="0"/>
              </a:spcBef>
              <a:spcAft>
                <a:spcPct val="35000"/>
              </a:spcAft>
              <a:buNone/>
            </a:pPr>
            <a:r>
              <a:rPr lang="fr-FR" sz="2000" b="1" kern="1200" dirty="0">
                <a:latin typeface="Calibri" panose="020F0502020204030204" pitchFamily="34" charset="0"/>
                <a:cs typeface="Calibri" panose="020F0502020204030204" pitchFamily="34" charset="0"/>
              </a:rPr>
              <a:t>H2020 SME Instrument Phase 1 </a:t>
            </a:r>
            <a:r>
              <a:rPr lang="fr-FR" sz="2000" b="1" kern="1200" dirty="0" err="1">
                <a:latin typeface="Calibri" panose="020F0502020204030204" pitchFamily="34" charset="0"/>
                <a:cs typeface="Calibri" panose="020F0502020204030204" pitchFamily="34" charset="0"/>
              </a:rPr>
              <a:t>laureate</a:t>
            </a:r>
            <a:endParaRPr lang="fr-FR" sz="2000" kern="1200" dirty="0">
              <a:latin typeface="Calibri" panose="020F0502020204030204" pitchFamily="34" charset="0"/>
              <a:cs typeface="Calibri" panose="020F0502020204030204" pitchFamily="34" charset="0"/>
            </a:endParaRPr>
          </a:p>
        </p:txBody>
      </p:sp>
      <p:pic>
        <p:nvPicPr>
          <p:cNvPr id="37" name="Image 36">
            <a:extLst>
              <a:ext uri="{FF2B5EF4-FFF2-40B4-BE49-F238E27FC236}">
                <a16:creationId xmlns:a16="http://schemas.microsoft.com/office/drawing/2014/main" xmlns="" id="{596B7368-2AB4-4C08-B119-09004585DB2D}"/>
              </a:ext>
            </a:extLst>
          </p:cNvPr>
          <p:cNvPicPr>
            <a:picLocks noChangeAspect="1"/>
          </p:cNvPicPr>
          <p:nvPr/>
        </p:nvPicPr>
        <p:blipFill>
          <a:blip r:embed="rId3"/>
          <a:stretch>
            <a:fillRect/>
          </a:stretch>
        </p:blipFill>
        <p:spPr>
          <a:xfrm>
            <a:off x="1769340" y="945553"/>
            <a:ext cx="969818" cy="1237488"/>
          </a:xfrm>
          <a:prstGeom prst="rect">
            <a:avLst/>
          </a:prstGeom>
        </p:spPr>
      </p:pic>
      <p:pic>
        <p:nvPicPr>
          <p:cNvPr id="38" name="Espace réservé du contenu 3">
            <a:extLst>
              <a:ext uri="{FF2B5EF4-FFF2-40B4-BE49-F238E27FC236}">
                <a16:creationId xmlns:a16="http://schemas.microsoft.com/office/drawing/2014/main" xmlns="" id="{4286C969-C74D-48AB-AA0A-E0ADBB633DFA}"/>
              </a:ext>
            </a:extLst>
          </p:cNvPr>
          <p:cNvPicPr>
            <a:picLocks noChangeAspect="1"/>
          </p:cNvPicPr>
          <p:nvPr/>
        </p:nvPicPr>
        <p:blipFill>
          <a:blip r:embed="rId4"/>
          <a:stretch>
            <a:fillRect/>
          </a:stretch>
        </p:blipFill>
        <p:spPr>
          <a:xfrm>
            <a:off x="6784113" y="2324665"/>
            <a:ext cx="1979586" cy="1172250"/>
          </a:xfrm>
          <a:prstGeom prst="rect">
            <a:avLst/>
          </a:prstGeom>
        </p:spPr>
      </p:pic>
      <p:pic>
        <p:nvPicPr>
          <p:cNvPr id="41" name="Image 40">
            <a:extLst>
              <a:ext uri="{FF2B5EF4-FFF2-40B4-BE49-F238E27FC236}">
                <a16:creationId xmlns:a16="http://schemas.microsoft.com/office/drawing/2014/main" xmlns="" id="{889A541A-A90B-4710-93C0-381CC7ACF1C4}"/>
              </a:ext>
            </a:extLst>
          </p:cNvPr>
          <p:cNvPicPr>
            <a:picLocks noChangeAspect="1"/>
          </p:cNvPicPr>
          <p:nvPr/>
        </p:nvPicPr>
        <p:blipFill>
          <a:blip r:embed="rId5"/>
          <a:stretch>
            <a:fillRect/>
          </a:stretch>
        </p:blipFill>
        <p:spPr>
          <a:xfrm>
            <a:off x="2640174" y="3910093"/>
            <a:ext cx="952661" cy="966672"/>
          </a:xfrm>
          <a:prstGeom prst="rect">
            <a:avLst/>
          </a:prstGeom>
        </p:spPr>
      </p:pic>
      <p:pic>
        <p:nvPicPr>
          <p:cNvPr id="19" name="Image 18">
            <a:extLst>
              <a:ext uri="{FF2B5EF4-FFF2-40B4-BE49-F238E27FC236}">
                <a16:creationId xmlns:a16="http://schemas.microsoft.com/office/drawing/2014/main" xmlns="" id="{55896249-5B8A-4720-893E-E10B7C989B69}"/>
              </a:ext>
            </a:extLst>
          </p:cNvPr>
          <p:cNvPicPr>
            <a:picLocks noChangeAspect="1"/>
          </p:cNvPicPr>
          <p:nvPr/>
        </p:nvPicPr>
        <p:blipFill>
          <a:blip r:embed="rId3"/>
          <a:stretch>
            <a:fillRect/>
          </a:stretch>
        </p:blipFill>
        <p:spPr>
          <a:xfrm>
            <a:off x="205738" y="5233341"/>
            <a:ext cx="813165" cy="1037598"/>
          </a:xfrm>
          <a:prstGeom prst="rect">
            <a:avLst/>
          </a:prstGeom>
        </p:spPr>
      </p:pic>
      <p:pic>
        <p:nvPicPr>
          <p:cNvPr id="2" name="Image 1">
            <a:extLst>
              <a:ext uri="{FF2B5EF4-FFF2-40B4-BE49-F238E27FC236}">
                <a16:creationId xmlns:a16="http://schemas.microsoft.com/office/drawing/2014/main" xmlns="" id="{74BF0C2E-4C12-47A6-904B-8FBE0A24EBBF}"/>
              </a:ext>
            </a:extLst>
          </p:cNvPr>
          <p:cNvPicPr>
            <a:picLocks noChangeAspect="1"/>
          </p:cNvPicPr>
          <p:nvPr/>
        </p:nvPicPr>
        <p:blipFill>
          <a:blip r:embed="rId6"/>
          <a:stretch>
            <a:fillRect/>
          </a:stretch>
        </p:blipFill>
        <p:spPr>
          <a:xfrm>
            <a:off x="7120462" y="5168939"/>
            <a:ext cx="1174679" cy="1152151"/>
          </a:xfrm>
          <a:prstGeom prst="rect">
            <a:avLst/>
          </a:prstGeom>
        </p:spPr>
      </p:pic>
      <p:sp>
        <p:nvSpPr>
          <p:cNvPr id="3" name="Espace réservé du pied de page 2">
            <a:extLst>
              <a:ext uri="{FF2B5EF4-FFF2-40B4-BE49-F238E27FC236}">
                <a16:creationId xmlns:a16="http://schemas.microsoft.com/office/drawing/2014/main" xmlns="" id="{513CFA05-BA7B-450E-89EF-4B311156F48E}"/>
              </a:ext>
            </a:extLst>
          </p:cNvPr>
          <p:cNvSpPr>
            <a:spLocks noGrp="1"/>
          </p:cNvSpPr>
          <p:nvPr>
            <p:ph type="ftr" sz="quarter" idx="11"/>
          </p:nvPr>
        </p:nvSpPr>
        <p:spPr/>
        <p:txBody>
          <a:bodyPr/>
          <a:lstStyle/>
          <a:p>
            <a:r>
              <a:rPr lang="fr-FR"/>
              <a:t>A. ILTIS - Damavan imaging</a:t>
            </a:r>
            <a:endParaRPr lang="fr-FR" dirty="0"/>
          </a:p>
        </p:txBody>
      </p:sp>
    </p:spTree>
    <p:extLst>
      <p:ext uri="{BB962C8B-B14F-4D97-AF65-F5344CB8AC3E}">
        <p14:creationId xmlns:p14="http://schemas.microsoft.com/office/powerpoint/2010/main" val="3173891182"/>
      </p:ext>
    </p:extLst>
  </p:cSld>
  <p:clrMapOvr>
    <a:masterClrMapping/>
  </p:clrMapOvr>
  <p:transition xmlns:p14="http://schemas.microsoft.com/office/powerpoint/2010/main" advClick="0" advTm="3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4"/>
          <p:cNvSpPr>
            <a:spLocks noGrp="1"/>
          </p:cNvSpPr>
          <p:nvPr>
            <p:ph type="title"/>
          </p:nvPr>
        </p:nvSpPr>
        <p:spPr>
          <a:xfrm>
            <a:off x="0" y="194079"/>
            <a:ext cx="1596788" cy="542731"/>
          </a:xfrm>
        </p:spPr>
        <p:txBody>
          <a:bodyPr anchor="t" anchorCtr="0">
            <a:noAutofit/>
          </a:bodyPr>
          <a:lstStyle/>
          <a:p>
            <a:pPr algn="ctr"/>
            <a:r>
              <a:rPr lang="fr-FR" sz="2800" dirty="0"/>
              <a:t>Possible satellite concept</a:t>
            </a:r>
          </a:p>
        </p:txBody>
      </p:sp>
      <p:sp>
        <p:nvSpPr>
          <p:cNvPr id="36" name="Espace réservé du numéro de diapositive 13"/>
          <p:cNvSpPr>
            <a:spLocks noGrp="1"/>
          </p:cNvSpPr>
          <p:nvPr>
            <p:ph type="sldNum" sz="quarter" idx="12"/>
          </p:nvPr>
        </p:nvSpPr>
        <p:spPr>
          <a:xfrm>
            <a:off x="8700856" y="736233"/>
            <a:ext cx="512106" cy="365125"/>
          </a:xfrm>
        </p:spPr>
        <p:txBody>
          <a:body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20</a:t>
            </a:fld>
            <a:endParaRPr lang="fr-FR" sz="1800" dirty="0">
              <a:solidFill>
                <a:schemeClr val="bg1"/>
              </a:solidFill>
              <a:latin typeface="Calibri" panose="020F0502020204030204" pitchFamily="34" charset="0"/>
              <a:cs typeface="Calibri" panose="020F0502020204030204" pitchFamily="34" charset="0"/>
            </a:endParaRPr>
          </a:p>
        </p:txBody>
      </p:sp>
      <p:sp>
        <p:nvSpPr>
          <p:cNvPr id="37" name="Rectangle 36"/>
          <p:cNvSpPr/>
          <p:nvPr/>
        </p:nvSpPr>
        <p:spPr>
          <a:xfrm>
            <a:off x="1678203" y="136524"/>
            <a:ext cx="7206489" cy="646331"/>
          </a:xfrm>
          <a:prstGeom prst="rect">
            <a:avLst/>
          </a:prstGeom>
        </p:spPr>
        <p:txBody>
          <a:bodyPr wrap="square">
            <a:spAutoFit/>
          </a:bodyPr>
          <a:lstStyle/>
          <a:p>
            <a:pPr algn="ctr"/>
            <a:r>
              <a:rPr lang="en-US" sz="3600" b="1" dirty="0">
                <a:solidFill>
                  <a:srgbClr val="2F660A"/>
                </a:solidFill>
                <a:latin typeface="Calibri" panose="020F0502020204030204" pitchFamily="34" charset="0"/>
                <a:cs typeface="Calibri" panose="020F0502020204030204" pitchFamily="34" charset="0"/>
              </a:rPr>
              <a:t>6 detectors covering all the sky</a:t>
            </a:r>
            <a:endParaRPr lang="fr-FR" sz="3600" dirty="0">
              <a:solidFill>
                <a:srgbClr val="2F660A"/>
              </a:solidFill>
            </a:endParaRPr>
          </a:p>
        </p:txBody>
      </p:sp>
      <p:pic>
        <p:nvPicPr>
          <p:cNvPr id="17" name="Image 16">
            <a:extLst>
              <a:ext uri="{FF2B5EF4-FFF2-40B4-BE49-F238E27FC236}">
                <a16:creationId xmlns="" xmlns:a16="http://schemas.microsoft.com/office/drawing/2014/main" id="{52E5DBB0-ACDF-4889-98DB-43CB0F189586}"/>
              </a:ext>
            </a:extLst>
          </p:cNvPr>
          <p:cNvPicPr>
            <a:picLocks noChangeAspect="1"/>
          </p:cNvPicPr>
          <p:nvPr/>
        </p:nvPicPr>
        <p:blipFill>
          <a:blip r:embed="rId2"/>
          <a:stretch>
            <a:fillRect/>
          </a:stretch>
        </p:blipFill>
        <p:spPr>
          <a:xfrm>
            <a:off x="219638" y="5726941"/>
            <a:ext cx="813165" cy="1037598"/>
          </a:xfrm>
          <a:prstGeom prst="rect">
            <a:avLst/>
          </a:prstGeom>
        </p:spPr>
      </p:pic>
      <p:sp>
        <p:nvSpPr>
          <p:cNvPr id="18" name="Espace réservé de la date 1">
            <a:extLst>
              <a:ext uri="{FF2B5EF4-FFF2-40B4-BE49-F238E27FC236}">
                <a16:creationId xmlns="" xmlns:a16="http://schemas.microsoft.com/office/drawing/2014/main" id="{00937C51-125E-4F31-AFC4-036A901A2303}"/>
              </a:ext>
            </a:extLst>
          </p:cNvPr>
          <p:cNvSpPr>
            <a:spLocks noGrp="1"/>
          </p:cNvSpPr>
          <p:nvPr>
            <p:ph type="dt" sz="half" idx="10"/>
          </p:nvPr>
        </p:nvSpPr>
        <p:spPr>
          <a:xfrm>
            <a:off x="1957411" y="6397916"/>
            <a:ext cx="2057400" cy="365125"/>
          </a:xfrm>
        </p:spPr>
        <p:txBody>
          <a:bodyPr/>
          <a:lstStyle/>
          <a:p>
            <a:r>
              <a:rPr lang="fr-FR" dirty="0">
                <a:solidFill>
                  <a:schemeClr val="tx1">
                    <a:lumMod val="50000"/>
                    <a:lumOff val="50000"/>
                  </a:schemeClr>
                </a:solidFill>
                <a:latin typeface="+mj-lt"/>
              </a:rPr>
              <a:t>05/30/2018</a:t>
            </a:r>
          </a:p>
        </p:txBody>
      </p:sp>
      <p:pic>
        <p:nvPicPr>
          <p:cNvPr id="19" name="Image 18">
            <a:extLst>
              <a:ext uri="{FF2B5EF4-FFF2-40B4-BE49-F238E27FC236}">
                <a16:creationId xmlns="" xmlns:a16="http://schemas.microsoft.com/office/drawing/2014/main" id="{51D228FE-1C1D-4E78-8B4F-5F8D852DD4A9}"/>
              </a:ext>
            </a:extLst>
          </p:cNvPr>
          <p:cNvPicPr>
            <a:picLocks noChangeAspect="1"/>
          </p:cNvPicPr>
          <p:nvPr/>
        </p:nvPicPr>
        <p:blipFill>
          <a:blip r:embed="rId3"/>
          <a:stretch>
            <a:fillRect/>
          </a:stretch>
        </p:blipFill>
        <p:spPr>
          <a:xfrm>
            <a:off x="7557271" y="6218364"/>
            <a:ext cx="1594328" cy="566684"/>
          </a:xfrm>
          <a:prstGeom prst="rect">
            <a:avLst/>
          </a:prstGeom>
        </p:spPr>
      </p:pic>
      <p:grpSp>
        <p:nvGrpSpPr>
          <p:cNvPr id="20" name="Groupe 19">
            <a:extLst>
              <a:ext uri="{FF2B5EF4-FFF2-40B4-BE49-F238E27FC236}">
                <a16:creationId xmlns="" xmlns:a16="http://schemas.microsoft.com/office/drawing/2014/main" id="{B53DF840-C1E5-4872-9B99-03B53C6AF801}"/>
              </a:ext>
            </a:extLst>
          </p:cNvPr>
          <p:cNvGrpSpPr/>
          <p:nvPr/>
        </p:nvGrpSpPr>
        <p:grpSpPr>
          <a:xfrm>
            <a:off x="6090144" y="6224876"/>
            <a:ext cx="1436411" cy="576000"/>
            <a:chOff x="514" y="6283182"/>
            <a:chExt cx="1436411" cy="576000"/>
          </a:xfrm>
        </p:grpSpPr>
        <p:pic>
          <p:nvPicPr>
            <p:cNvPr id="26" name="Picture 2" descr="Logo_Investissement_Avenir">
              <a:extLst>
                <a:ext uri="{FF2B5EF4-FFF2-40B4-BE49-F238E27FC236}">
                  <a16:creationId xmlns="" xmlns:a16="http://schemas.microsoft.com/office/drawing/2014/main" id="{E40B6D11-0EE7-442C-A693-4E92D3F16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106" t="13397" r="13939" b="14078"/>
            <a:stretch>
              <a:fillRect/>
            </a:stretch>
          </p:blipFill>
          <p:spPr bwMode="auto">
            <a:xfrm>
              <a:off x="857598" y="6283182"/>
              <a:ext cx="579327" cy="57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7" name="Picture 3" descr="Logo_ANDRA">
              <a:extLst>
                <a:ext uri="{FF2B5EF4-FFF2-40B4-BE49-F238E27FC236}">
                  <a16:creationId xmlns="" xmlns:a16="http://schemas.microsoft.com/office/drawing/2014/main" id="{FE2257D3-E935-46F4-9FFE-B899E3D36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 y="6283182"/>
              <a:ext cx="857084" cy="575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9" name="Espace réservé du pied de page 4">
            <a:extLst>
              <a:ext uri="{FF2B5EF4-FFF2-40B4-BE49-F238E27FC236}">
                <a16:creationId xmlns="" xmlns:a16="http://schemas.microsoft.com/office/drawing/2014/main" id="{C213549B-B622-41F4-A31A-E0F72790ABA9}"/>
              </a:ext>
            </a:extLst>
          </p:cNvPr>
          <p:cNvSpPr>
            <a:spLocks noGrp="1"/>
          </p:cNvSpPr>
          <p:nvPr>
            <p:ph type="ftr" sz="quarter" idx="11"/>
          </p:nvPr>
        </p:nvSpPr>
        <p:spPr>
          <a:xfrm>
            <a:off x="2508807" y="6428323"/>
            <a:ext cx="2943922" cy="365125"/>
          </a:xfrm>
        </p:spPr>
        <p:txBody>
          <a:bodyPr/>
          <a:lstStyle/>
          <a:p>
            <a:pPr algn="ctr"/>
            <a:r>
              <a:rPr lang="fr-FR" dirty="0">
                <a:latin typeface="+mj-lt"/>
              </a:rPr>
              <a:t>A. ILTIS </a:t>
            </a:r>
          </a:p>
        </p:txBody>
      </p:sp>
      <p:pic>
        <p:nvPicPr>
          <p:cNvPr id="3" name="Image 2">
            <a:extLst>
              <a:ext uri="{FF2B5EF4-FFF2-40B4-BE49-F238E27FC236}">
                <a16:creationId xmlns="" xmlns:a16="http://schemas.microsoft.com/office/drawing/2014/main" id="{206700DA-F199-45AA-B7A1-B7B170626965}"/>
              </a:ext>
            </a:extLst>
          </p:cNvPr>
          <p:cNvPicPr>
            <a:picLocks noChangeAspect="1"/>
          </p:cNvPicPr>
          <p:nvPr/>
        </p:nvPicPr>
        <p:blipFill>
          <a:blip r:embed="rId6"/>
          <a:stretch>
            <a:fillRect/>
          </a:stretch>
        </p:blipFill>
        <p:spPr>
          <a:xfrm>
            <a:off x="1723199" y="781325"/>
            <a:ext cx="6991542" cy="5368198"/>
          </a:xfrm>
          <a:prstGeom prst="rect">
            <a:avLst/>
          </a:prstGeom>
        </p:spPr>
      </p:pic>
      <p:pic>
        <p:nvPicPr>
          <p:cNvPr id="5" name="Image 4">
            <a:extLst>
              <a:ext uri="{FF2B5EF4-FFF2-40B4-BE49-F238E27FC236}">
                <a16:creationId xmlns="" xmlns:a16="http://schemas.microsoft.com/office/drawing/2014/main" id="{986199FE-52B6-4E16-9644-AB097A0C3973}"/>
              </a:ext>
            </a:extLst>
          </p:cNvPr>
          <p:cNvPicPr>
            <a:picLocks noChangeAspect="1"/>
          </p:cNvPicPr>
          <p:nvPr/>
        </p:nvPicPr>
        <p:blipFill rotWithShape="1">
          <a:blip r:embed="rId7"/>
          <a:srcRect l="37023" t="14632" r="1847"/>
          <a:stretch/>
        </p:blipFill>
        <p:spPr>
          <a:xfrm>
            <a:off x="1777790" y="4186414"/>
            <a:ext cx="1719618" cy="1700177"/>
          </a:xfrm>
          <a:prstGeom prst="rect">
            <a:avLst/>
          </a:prstGeom>
        </p:spPr>
      </p:pic>
      <p:sp>
        <p:nvSpPr>
          <p:cNvPr id="2" name="ZoneTexte 1">
            <a:extLst>
              <a:ext uri="{FF2B5EF4-FFF2-40B4-BE49-F238E27FC236}">
                <a16:creationId xmlns="" xmlns:a16="http://schemas.microsoft.com/office/drawing/2014/main" id="{4B0D4ECE-E3CF-44C6-921C-31C1E31F54A6}"/>
              </a:ext>
            </a:extLst>
          </p:cNvPr>
          <p:cNvSpPr txBox="1"/>
          <p:nvPr/>
        </p:nvSpPr>
        <p:spPr>
          <a:xfrm>
            <a:off x="1777790" y="6149523"/>
            <a:ext cx="4281638" cy="400110"/>
          </a:xfrm>
          <a:prstGeom prst="rect">
            <a:avLst/>
          </a:prstGeom>
          <a:noFill/>
        </p:spPr>
        <p:txBody>
          <a:bodyPr wrap="square" rtlCol="0">
            <a:spAutoFit/>
          </a:bodyPr>
          <a:lstStyle/>
          <a:p>
            <a:r>
              <a:rPr lang="fr-FR" sz="2000" b="1" dirty="0">
                <a:solidFill>
                  <a:srgbClr val="000066"/>
                </a:solidFill>
                <a:latin typeface="Calibri" panose="020F0502020204030204" pitchFamily="34" charset="0"/>
                <a:cs typeface="Calibri" panose="020F0502020204030204" pitchFamily="34" charset="0"/>
              </a:rPr>
              <a:t>4Pi </a:t>
            </a:r>
            <a:r>
              <a:rPr lang="fr-FR" sz="2000" b="1" dirty="0" err="1">
                <a:solidFill>
                  <a:srgbClr val="000066"/>
                </a:solidFill>
                <a:latin typeface="Calibri" panose="020F0502020204030204" pitchFamily="34" charset="0"/>
                <a:cs typeface="Calibri" panose="020F0502020204030204" pitchFamily="34" charset="0"/>
              </a:rPr>
              <a:t>field</a:t>
            </a:r>
            <a:r>
              <a:rPr lang="fr-FR" sz="2000" b="1" dirty="0">
                <a:solidFill>
                  <a:srgbClr val="000066"/>
                </a:solidFill>
                <a:latin typeface="Calibri" panose="020F0502020204030204" pitchFamily="34" charset="0"/>
                <a:cs typeface="Calibri" panose="020F0502020204030204" pitchFamily="34" charset="0"/>
              </a:rPr>
              <a:t> of </a:t>
            </a:r>
            <a:r>
              <a:rPr lang="fr-FR" sz="2000" b="1" dirty="0" err="1">
                <a:solidFill>
                  <a:srgbClr val="000066"/>
                </a:solidFill>
                <a:latin typeface="Calibri" panose="020F0502020204030204" pitchFamily="34" charset="0"/>
                <a:cs typeface="Calibri" panose="020F0502020204030204" pitchFamily="34" charset="0"/>
              </a:rPr>
              <a:t>view</a:t>
            </a:r>
            <a:r>
              <a:rPr lang="fr-FR" sz="2000" b="1" dirty="0">
                <a:solidFill>
                  <a:srgbClr val="000066"/>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65354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5" descr="Scanner+cheval+schéma.png">
            <a:extLst>
              <a:ext uri="{FF2B5EF4-FFF2-40B4-BE49-F238E27FC236}">
                <a16:creationId xmlns:a16="http://schemas.microsoft.com/office/drawing/2014/main" xmlns="" id="{013337CE-1121-4EE4-BEB9-BD1FFC93C6B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518" r="14518"/>
          <a:stretch>
            <a:fillRect/>
          </a:stretch>
        </p:blipFill>
        <p:spPr>
          <a:xfrm>
            <a:off x="1638310" y="1257453"/>
            <a:ext cx="5486400" cy="5120640"/>
          </a:xfrm>
        </p:spPr>
      </p:pic>
      <p:pic>
        <p:nvPicPr>
          <p:cNvPr id="9" name="Image 8">
            <a:extLst>
              <a:ext uri="{FF2B5EF4-FFF2-40B4-BE49-F238E27FC236}">
                <a16:creationId xmlns:a16="http://schemas.microsoft.com/office/drawing/2014/main" xmlns="" id="{67EDE221-2D29-495D-BB0B-30561E42F2FB}"/>
              </a:ext>
            </a:extLst>
          </p:cNvPr>
          <p:cNvPicPr>
            <a:picLocks noChangeAspect="1"/>
          </p:cNvPicPr>
          <p:nvPr/>
        </p:nvPicPr>
        <p:blipFill>
          <a:blip r:embed="rId3"/>
          <a:stretch>
            <a:fillRect/>
          </a:stretch>
        </p:blipFill>
        <p:spPr>
          <a:xfrm>
            <a:off x="165984" y="5719161"/>
            <a:ext cx="813165" cy="1037598"/>
          </a:xfrm>
          <a:prstGeom prst="rect">
            <a:avLst/>
          </a:prstGeom>
        </p:spPr>
      </p:pic>
      <p:sp>
        <p:nvSpPr>
          <p:cNvPr id="10" name="Espace réservé du numéro de diapositive 13">
            <a:extLst>
              <a:ext uri="{FF2B5EF4-FFF2-40B4-BE49-F238E27FC236}">
                <a16:creationId xmlns:a16="http://schemas.microsoft.com/office/drawing/2014/main" xmlns="" id="{F15F4049-18DF-4BCD-B521-EC21D68C5A98}"/>
              </a:ext>
            </a:extLst>
          </p:cNvPr>
          <p:cNvSpPr txBox="1">
            <a:spLocks/>
          </p:cNvSpPr>
          <p:nvPr/>
        </p:nvSpPr>
        <p:spPr>
          <a:xfrm>
            <a:off x="8700657" y="736233"/>
            <a:ext cx="504579"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accent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FC7C6C-EFDC-2648-AF5D-AA1B7818CC42}" type="slidenum">
              <a:rPr lang="fr-FR" sz="1800" smtClean="0">
                <a:solidFill>
                  <a:schemeClr val="bg1"/>
                </a:solidFill>
              </a:rPr>
              <a:pPr/>
              <a:t>21</a:t>
            </a:fld>
            <a:endParaRPr lang="fr-FR" sz="1800" dirty="0">
              <a:solidFill>
                <a:schemeClr val="bg1"/>
              </a:solidFill>
            </a:endParaRPr>
          </a:p>
        </p:txBody>
      </p:sp>
      <p:sp>
        <p:nvSpPr>
          <p:cNvPr id="27" name="Rectangle 26">
            <a:extLst>
              <a:ext uri="{FF2B5EF4-FFF2-40B4-BE49-F238E27FC236}">
                <a16:creationId xmlns:a16="http://schemas.microsoft.com/office/drawing/2014/main" xmlns="" id="{B0309128-A7CE-4AA3-8685-22999085B4F2}"/>
              </a:ext>
            </a:extLst>
          </p:cNvPr>
          <p:cNvSpPr/>
          <p:nvPr/>
        </p:nvSpPr>
        <p:spPr>
          <a:xfrm>
            <a:off x="1589192" y="57124"/>
            <a:ext cx="7319281" cy="1200329"/>
          </a:xfrm>
          <a:prstGeom prst="rect">
            <a:avLst/>
          </a:prstGeom>
        </p:spPr>
        <p:txBody>
          <a:bodyPr wrap="square">
            <a:spAutoFit/>
          </a:bodyPr>
          <a:lstStyle/>
          <a:p>
            <a:pPr algn="ctr"/>
            <a:r>
              <a:rPr lang="en-US" sz="3600" b="1" dirty="0">
                <a:solidFill>
                  <a:srgbClr val="2F660A"/>
                </a:solidFill>
                <a:latin typeface="Calibri" panose="020F0502020204030204" pitchFamily="34" charset="0"/>
                <a:cs typeface="Calibri" panose="020F0502020204030204" pitchFamily="34" charset="0"/>
              </a:rPr>
              <a:t>Imaging large animals</a:t>
            </a:r>
            <a:br>
              <a:rPr lang="en-US" sz="3600" b="1" dirty="0">
                <a:solidFill>
                  <a:srgbClr val="2F660A"/>
                </a:solidFill>
                <a:latin typeface="Calibri" panose="020F0502020204030204" pitchFamily="34" charset="0"/>
                <a:cs typeface="Calibri" panose="020F0502020204030204" pitchFamily="34" charset="0"/>
              </a:rPr>
            </a:br>
            <a:endParaRPr lang="fr-FR" sz="3600" b="1" dirty="0">
              <a:solidFill>
                <a:srgbClr val="2F660A"/>
              </a:solidFill>
              <a:latin typeface="Calibri" panose="020F0502020204030204" pitchFamily="34" charset="0"/>
              <a:cs typeface="Calibri" panose="020F0502020204030204" pitchFamily="34" charset="0"/>
            </a:endParaRPr>
          </a:p>
        </p:txBody>
      </p:sp>
      <p:sp>
        <p:nvSpPr>
          <p:cNvPr id="23" name="Espace réservé du pied de page 4">
            <a:extLst>
              <a:ext uri="{FF2B5EF4-FFF2-40B4-BE49-F238E27FC236}">
                <a16:creationId xmlns:a16="http://schemas.microsoft.com/office/drawing/2014/main" xmlns="" id="{3BAFA284-77EF-4FA6-BED5-C88C2ACF6301}"/>
              </a:ext>
            </a:extLst>
          </p:cNvPr>
          <p:cNvSpPr>
            <a:spLocks noGrp="1"/>
          </p:cNvSpPr>
          <p:nvPr>
            <p:ph type="ftr" sz="quarter" idx="11"/>
          </p:nvPr>
        </p:nvSpPr>
        <p:spPr>
          <a:xfrm>
            <a:off x="2909549" y="6356350"/>
            <a:ext cx="2943922" cy="365125"/>
          </a:xfrm>
        </p:spPr>
        <p:txBody>
          <a:bodyPr/>
          <a:lstStyle/>
          <a:p>
            <a:pPr algn="r"/>
            <a:r>
              <a:rPr lang="fr-FR"/>
              <a:t>A. ILTIS - Damavan imaging - 06/03/2019</a:t>
            </a:r>
            <a:endParaRPr lang="fr-FR" dirty="0"/>
          </a:p>
        </p:txBody>
      </p:sp>
      <p:sp>
        <p:nvSpPr>
          <p:cNvPr id="14" name="Titre 4">
            <a:extLst>
              <a:ext uri="{FF2B5EF4-FFF2-40B4-BE49-F238E27FC236}">
                <a16:creationId xmlns:a16="http://schemas.microsoft.com/office/drawing/2014/main" xmlns="" id="{ACD8B591-C753-45F7-BA05-9139D0AB5098}"/>
              </a:ext>
            </a:extLst>
          </p:cNvPr>
          <p:cNvSpPr>
            <a:spLocks noGrp="1"/>
          </p:cNvSpPr>
          <p:nvPr>
            <p:ph type="title"/>
          </p:nvPr>
        </p:nvSpPr>
        <p:spPr>
          <a:xfrm>
            <a:off x="0" y="136524"/>
            <a:ext cx="1589192" cy="1718518"/>
          </a:xfrm>
        </p:spPr>
        <p:txBody>
          <a:bodyPr anchor="t" anchorCtr="0">
            <a:normAutofit fontScale="90000"/>
          </a:bodyPr>
          <a:lstStyle/>
          <a:p>
            <a:pPr algn="ctr"/>
            <a:r>
              <a:rPr lang="fr-FR" sz="2200" dirty="0">
                <a:latin typeface="Calibri" panose="020F0502020204030204" pitchFamily="34" charset="0"/>
                <a:cs typeface="Calibri" panose="020F0502020204030204" pitchFamily="34" charset="0"/>
              </a:rPr>
              <a:t>Compton Camera</a:t>
            </a:r>
            <a:br>
              <a:rPr lang="fr-FR" sz="2200" dirty="0">
                <a:latin typeface="Calibri" panose="020F0502020204030204" pitchFamily="34" charset="0"/>
                <a:cs typeface="Calibri" panose="020F0502020204030204" pitchFamily="34" charset="0"/>
              </a:rPr>
            </a:br>
            <a:r>
              <a:rPr lang="fr-FR" sz="2200" dirty="0">
                <a:latin typeface="Calibri" panose="020F0502020204030204" pitchFamily="34" charset="0"/>
                <a:cs typeface="Calibri" panose="020F0502020204030204" pitchFamily="34" charset="0"/>
              </a:rPr>
              <a:t/>
            </a:r>
            <a:br>
              <a:rPr lang="fr-FR" sz="2200" dirty="0">
                <a:latin typeface="Calibri" panose="020F0502020204030204" pitchFamily="34" charset="0"/>
                <a:cs typeface="Calibri" panose="020F0502020204030204" pitchFamily="34" charset="0"/>
              </a:rPr>
            </a:br>
            <a:r>
              <a:rPr lang="fr-FR" sz="2200" dirty="0" err="1">
                <a:latin typeface="Calibri" panose="020F0502020204030204" pitchFamily="34" charset="0"/>
                <a:cs typeface="Calibri" panose="020F0502020204030204" pitchFamily="34" charset="0"/>
              </a:rPr>
              <a:t>Medical</a:t>
            </a:r>
            <a:r>
              <a:rPr lang="fr-FR" sz="2200" dirty="0">
                <a:latin typeface="Calibri" panose="020F0502020204030204" pitchFamily="34" charset="0"/>
                <a:cs typeface="Calibri" panose="020F0502020204030204" pitchFamily="34" charset="0"/>
              </a:rPr>
              <a:t> Imaging</a:t>
            </a:r>
            <a:r>
              <a:rPr lang="fr-FR" sz="2000" dirty="0">
                <a:latin typeface="Calibri" panose="020F0502020204030204" pitchFamily="34" charset="0"/>
                <a:cs typeface="Calibri" panose="020F0502020204030204" pitchFamily="34" charset="0"/>
              </a:rPr>
              <a:t/>
            </a:r>
            <a:br>
              <a:rPr lang="fr-FR" sz="2000" dirty="0">
                <a:latin typeface="Calibri" panose="020F0502020204030204" pitchFamily="34" charset="0"/>
                <a:cs typeface="Calibri" panose="020F0502020204030204" pitchFamily="34" charset="0"/>
              </a:rPr>
            </a:br>
            <a:endParaRPr lang="fr-FR" sz="2000" dirty="0">
              <a:latin typeface="Calibri" panose="020F0502020204030204" pitchFamily="34" charset="0"/>
              <a:cs typeface="Calibri" panose="020F0502020204030204" pitchFamily="34" charset="0"/>
            </a:endParaRPr>
          </a:p>
        </p:txBody>
      </p:sp>
      <p:sp>
        <p:nvSpPr>
          <p:cNvPr id="5" name="Ellipse 4">
            <a:extLst>
              <a:ext uri="{FF2B5EF4-FFF2-40B4-BE49-F238E27FC236}">
                <a16:creationId xmlns:a16="http://schemas.microsoft.com/office/drawing/2014/main" xmlns="" id="{D58C9EF5-B46F-4FCA-861A-A5232EA3FF5F}"/>
              </a:ext>
            </a:extLst>
          </p:cNvPr>
          <p:cNvSpPr/>
          <p:nvPr/>
        </p:nvSpPr>
        <p:spPr>
          <a:xfrm>
            <a:off x="6529575" y="1674055"/>
            <a:ext cx="2160000" cy="216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xmlns="" id="{B5F94EB4-984C-411F-A1CE-6DC94D28DD01}"/>
              </a:ext>
            </a:extLst>
          </p:cNvPr>
          <p:cNvSpPr/>
          <p:nvPr/>
        </p:nvSpPr>
        <p:spPr>
          <a:xfrm>
            <a:off x="6748293" y="1983293"/>
            <a:ext cx="1750700" cy="1569660"/>
          </a:xfrm>
          <a:prstGeom prst="rect">
            <a:avLst/>
          </a:prstGeom>
        </p:spPr>
        <p:txBody>
          <a:bodyPr wrap="square">
            <a:spAutoFit/>
          </a:bodyPr>
          <a:lstStyle/>
          <a:p>
            <a:pPr algn="ctr"/>
            <a:r>
              <a:rPr lang="en-US" sz="2400" b="1" dirty="0">
                <a:solidFill>
                  <a:schemeClr val="bg1"/>
                </a:solidFill>
                <a:latin typeface="Calibri" panose="020F0502020204030204" pitchFamily="34" charset="0"/>
                <a:cs typeface="Calibri" panose="020F0502020204030204" pitchFamily="34" charset="0"/>
              </a:rPr>
              <a:t>3D vision  with binocular camera</a:t>
            </a:r>
            <a:endParaRPr lang="fr-FR" sz="2400" dirty="0">
              <a:solidFill>
                <a:schemeClr val="bg1"/>
              </a:solidFill>
            </a:endParaRPr>
          </a:p>
        </p:txBody>
      </p:sp>
      <p:sp>
        <p:nvSpPr>
          <p:cNvPr id="2" name="Espace réservé de la date 1"/>
          <p:cNvSpPr>
            <a:spLocks noGrp="1"/>
          </p:cNvSpPr>
          <p:nvPr>
            <p:ph type="dt" sz="half" idx="10"/>
          </p:nvPr>
        </p:nvSpPr>
        <p:spPr/>
        <p:txBody>
          <a:bodyPr/>
          <a:lstStyle/>
          <a:p>
            <a:fld id="{28CB2364-920E-7D43-957B-F5D91A5D5B36}" type="datetime1">
              <a:rPr lang="fr-FR" smtClean="0"/>
              <a:t>25/06/19</a:t>
            </a:fld>
            <a:endParaRPr lang="fr-FR"/>
          </a:p>
        </p:txBody>
      </p:sp>
    </p:spTree>
    <p:extLst>
      <p:ext uri="{BB962C8B-B14F-4D97-AF65-F5344CB8AC3E}">
        <p14:creationId xmlns:p14="http://schemas.microsoft.com/office/powerpoint/2010/main" val="410231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67EDE221-2D29-495D-BB0B-30561E42F2FB}"/>
              </a:ext>
            </a:extLst>
          </p:cNvPr>
          <p:cNvPicPr>
            <a:picLocks noChangeAspect="1"/>
          </p:cNvPicPr>
          <p:nvPr/>
        </p:nvPicPr>
        <p:blipFill>
          <a:blip r:embed="rId2"/>
          <a:stretch>
            <a:fillRect/>
          </a:stretch>
        </p:blipFill>
        <p:spPr>
          <a:xfrm>
            <a:off x="165984" y="5719161"/>
            <a:ext cx="813165" cy="1037598"/>
          </a:xfrm>
          <a:prstGeom prst="rect">
            <a:avLst/>
          </a:prstGeom>
        </p:spPr>
      </p:pic>
      <p:sp>
        <p:nvSpPr>
          <p:cNvPr id="10" name="Espace réservé du numéro de diapositive 13">
            <a:extLst>
              <a:ext uri="{FF2B5EF4-FFF2-40B4-BE49-F238E27FC236}">
                <a16:creationId xmlns:a16="http://schemas.microsoft.com/office/drawing/2014/main" xmlns="" id="{F15F4049-18DF-4BCD-B521-EC21D68C5A98}"/>
              </a:ext>
            </a:extLst>
          </p:cNvPr>
          <p:cNvSpPr txBox="1">
            <a:spLocks/>
          </p:cNvSpPr>
          <p:nvPr/>
        </p:nvSpPr>
        <p:spPr>
          <a:xfrm>
            <a:off x="8700657" y="736233"/>
            <a:ext cx="504579"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accent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FC7C6C-EFDC-2648-AF5D-AA1B7818CC42}" type="slidenum">
              <a:rPr lang="fr-FR" sz="1800" smtClean="0">
                <a:solidFill>
                  <a:schemeClr val="bg1"/>
                </a:solidFill>
              </a:rPr>
              <a:pPr/>
              <a:t>22</a:t>
            </a:fld>
            <a:endParaRPr lang="fr-FR" sz="1800" dirty="0">
              <a:solidFill>
                <a:schemeClr val="bg1"/>
              </a:solidFill>
            </a:endParaRPr>
          </a:p>
        </p:txBody>
      </p:sp>
      <p:sp>
        <p:nvSpPr>
          <p:cNvPr id="27" name="Rectangle 26">
            <a:extLst>
              <a:ext uri="{FF2B5EF4-FFF2-40B4-BE49-F238E27FC236}">
                <a16:creationId xmlns:a16="http://schemas.microsoft.com/office/drawing/2014/main" xmlns="" id="{B0309128-A7CE-4AA3-8685-22999085B4F2}"/>
              </a:ext>
            </a:extLst>
          </p:cNvPr>
          <p:cNvSpPr/>
          <p:nvPr/>
        </p:nvSpPr>
        <p:spPr>
          <a:xfrm>
            <a:off x="1589192" y="57124"/>
            <a:ext cx="7319281" cy="646331"/>
          </a:xfrm>
          <a:prstGeom prst="rect">
            <a:avLst/>
          </a:prstGeom>
        </p:spPr>
        <p:txBody>
          <a:bodyPr wrap="square">
            <a:spAutoFit/>
          </a:bodyPr>
          <a:lstStyle/>
          <a:p>
            <a:pPr algn="ctr"/>
            <a:r>
              <a:rPr lang="en-US" sz="3600" b="1" dirty="0">
                <a:solidFill>
                  <a:srgbClr val="2F660A"/>
                </a:solidFill>
                <a:latin typeface="Calibri" panose="020F0502020204030204" pitchFamily="34" charset="0"/>
                <a:cs typeface="Calibri" panose="020F0502020204030204" pitchFamily="34" charset="0"/>
              </a:rPr>
              <a:t>Hybrid PET/Compton</a:t>
            </a:r>
            <a:endParaRPr lang="fr-FR" sz="3600" b="1" dirty="0">
              <a:solidFill>
                <a:srgbClr val="2F660A"/>
              </a:solidFill>
              <a:latin typeface="Calibri" panose="020F0502020204030204" pitchFamily="34" charset="0"/>
              <a:cs typeface="Calibri" panose="020F0502020204030204" pitchFamily="34" charset="0"/>
            </a:endParaRPr>
          </a:p>
        </p:txBody>
      </p:sp>
      <p:sp>
        <p:nvSpPr>
          <p:cNvPr id="23" name="Espace réservé du pied de page 4">
            <a:extLst>
              <a:ext uri="{FF2B5EF4-FFF2-40B4-BE49-F238E27FC236}">
                <a16:creationId xmlns:a16="http://schemas.microsoft.com/office/drawing/2014/main" xmlns="" id="{3BAFA284-77EF-4FA6-BED5-C88C2ACF6301}"/>
              </a:ext>
            </a:extLst>
          </p:cNvPr>
          <p:cNvSpPr>
            <a:spLocks noGrp="1"/>
          </p:cNvSpPr>
          <p:nvPr>
            <p:ph type="ftr" sz="quarter" idx="11"/>
          </p:nvPr>
        </p:nvSpPr>
        <p:spPr>
          <a:xfrm>
            <a:off x="2909549" y="6356350"/>
            <a:ext cx="2943922" cy="365125"/>
          </a:xfrm>
        </p:spPr>
        <p:txBody>
          <a:bodyPr/>
          <a:lstStyle/>
          <a:p>
            <a:pPr algn="r"/>
            <a:r>
              <a:rPr lang="fr-FR"/>
              <a:t>A. ILTIS - Damavan imaging - 06/03/2019</a:t>
            </a:r>
            <a:endParaRPr lang="fr-FR" dirty="0"/>
          </a:p>
        </p:txBody>
      </p:sp>
      <p:sp>
        <p:nvSpPr>
          <p:cNvPr id="14" name="Titre 4">
            <a:extLst>
              <a:ext uri="{FF2B5EF4-FFF2-40B4-BE49-F238E27FC236}">
                <a16:creationId xmlns:a16="http://schemas.microsoft.com/office/drawing/2014/main" xmlns="" id="{ACD8B591-C753-45F7-BA05-9139D0AB5098}"/>
              </a:ext>
            </a:extLst>
          </p:cNvPr>
          <p:cNvSpPr>
            <a:spLocks noGrp="1"/>
          </p:cNvSpPr>
          <p:nvPr>
            <p:ph type="title"/>
          </p:nvPr>
        </p:nvSpPr>
        <p:spPr>
          <a:xfrm>
            <a:off x="0" y="136524"/>
            <a:ext cx="1589192" cy="1718518"/>
          </a:xfrm>
        </p:spPr>
        <p:txBody>
          <a:bodyPr anchor="t" anchorCtr="0">
            <a:normAutofit fontScale="90000"/>
          </a:bodyPr>
          <a:lstStyle/>
          <a:p>
            <a:pPr algn="ctr"/>
            <a:r>
              <a:rPr lang="fr-FR" sz="2200" dirty="0">
                <a:latin typeface="Calibri" panose="020F0502020204030204" pitchFamily="34" charset="0"/>
                <a:cs typeface="Calibri" panose="020F0502020204030204" pitchFamily="34" charset="0"/>
              </a:rPr>
              <a:t>Compton Camera</a:t>
            </a:r>
            <a:br>
              <a:rPr lang="fr-FR" sz="2200" dirty="0">
                <a:latin typeface="Calibri" panose="020F0502020204030204" pitchFamily="34" charset="0"/>
                <a:cs typeface="Calibri" panose="020F0502020204030204" pitchFamily="34" charset="0"/>
              </a:rPr>
            </a:br>
            <a:r>
              <a:rPr lang="fr-FR" sz="2200" dirty="0">
                <a:latin typeface="Calibri" panose="020F0502020204030204" pitchFamily="34" charset="0"/>
                <a:cs typeface="Calibri" panose="020F0502020204030204" pitchFamily="34" charset="0"/>
              </a:rPr>
              <a:t/>
            </a:r>
            <a:br>
              <a:rPr lang="fr-FR" sz="2200" dirty="0">
                <a:latin typeface="Calibri" panose="020F0502020204030204" pitchFamily="34" charset="0"/>
                <a:cs typeface="Calibri" panose="020F0502020204030204" pitchFamily="34" charset="0"/>
              </a:rPr>
            </a:br>
            <a:r>
              <a:rPr lang="fr-FR" sz="2200" dirty="0" err="1">
                <a:latin typeface="Calibri" panose="020F0502020204030204" pitchFamily="34" charset="0"/>
                <a:cs typeface="Calibri" panose="020F0502020204030204" pitchFamily="34" charset="0"/>
              </a:rPr>
              <a:t>Medical</a:t>
            </a:r>
            <a:r>
              <a:rPr lang="fr-FR" sz="2200" dirty="0">
                <a:latin typeface="Calibri" panose="020F0502020204030204" pitchFamily="34" charset="0"/>
                <a:cs typeface="Calibri" panose="020F0502020204030204" pitchFamily="34" charset="0"/>
              </a:rPr>
              <a:t> Imaging</a:t>
            </a:r>
            <a:r>
              <a:rPr lang="fr-FR" sz="2000" dirty="0">
                <a:latin typeface="Calibri" panose="020F0502020204030204" pitchFamily="34" charset="0"/>
                <a:cs typeface="Calibri" panose="020F0502020204030204" pitchFamily="34" charset="0"/>
              </a:rPr>
              <a:t/>
            </a:r>
            <a:br>
              <a:rPr lang="fr-FR" sz="2000" dirty="0">
                <a:latin typeface="Calibri" panose="020F0502020204030204" pitchFamily="34" charset="0"/>
                <a:cs typeface="Calibri" panose="020F0502020204030204" pitchFamily="34" charset="0"/>
              </a:rPr>
            </a:br>
            <a:endParaRPr lang="fr-FR" sz="2000" dirty="0">
              <a:latin typeface="Calibri" panose="020F0502020204030204" pitchFamily="34" charset="0"/>
              <a:cs typeface="Calibri" panose="020F0502020204030204" pitchFamily="34" charset="0"/>
            </a:endParaRPr>
          </a:p>
        </p:txBody>
      </p:sp>
      <p:pic>
        <p:nvPicPr>
          <p:cNvPr id="11" name="Espace réservé du contenu 5" descr="PET D50mm + crane.png">
            <a:extLst>
              <a:ext uri="{FF2B5EF4-FFF2-40B4-BE49-F238E27FC236}">
                <a16:creationId xmlns:a16="http://schemas.microsoft.com/office/drawing/2014/main" xmlns="" id="{C8A1E712-279F-4ECF-A659-FD6C721582E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010" b="3010"/>
          <a:stretch>
            <a:fillRect/>
          </a:stretch>
        </p:blipFill>
        <p:spPr>
          <a:xfrm>
            <a:off x="2443018" y="995783"/>
            <a:ext cx="5672282" cy="5294130"/>
          </a:xfrm>
        </p:spPr>
      </p:pic>
      <p:sp>
        <p:nvSpPr>
          <p:cNvPr id="2" name="Espace réservé de la date 1"/>
          <p:cNvSpPr>
            <a:spLocks noGrp="1"/>
          </p:cNvSpPr>
          <p:nvPr>
            <p:ph type="dt" sz="half" idx="10"/>
          </p:nvPr>
        </p:nvSpPr>
        <p:spPr/>
        <p:txBody>
          <a:bodyPr/>
          <a:lstStyle/>
          <a:p>
            <a:fld id="{47E7D255-259A-494B-B8F3-8FA7061723B6}" type="datetime1">
              <a:rPr lang="fr-FR" smtClean="0"/>
              <a:t>25/06/19</a:t>
            </a:fld>
            <a:endParaRPr lang="fr-FR"/>
          </a:p>
        </p:txBody>
      </p:sp>
    </p:spTree>
    <p:extLst>
      <p:ext uri="{BB962C8B-B14F-4D97-AF65-F5344CB8AC3E}">
        <p14:creationId xmlns:p14="http://schemas.microsoft.com/office/powerpoint/2010/main" val="160545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21285" y="736233"/>
            <a:ext cx="966160" cy="538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91032" y="4610735"/>
            <a:ext cx="604684" cy="150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0"/>
            <a:ext cx="195173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p:cNvSpPr>
            <a:spLocks noGrp="1"/>
          </p:cNvSpPr>
          <p:nvPr>
            <p:ph type="title"/>
          </p:nvPr>
        </p:nvSpPr>
        <p:spPr>
          <a:xfrm>
            <a:off x="-8392" y="209434"/>
            <a:ext cx="1960124" cy="4111839"/>
          </a:xfrm>
        </p:spPr>
        <p:txBody>
          <a:bodyPr anchor="t" anchorCtr="0">
            <a:normAutofit/>
          </a:bodyPr>
          <a:lstStyle/>
          <a:p>
            <a:r>
              <a:rPr lang="fr-FR" b="1" dirty="0">
                <a:latin typeface="Calibri" panose="020F0502020204030204" pitchFamily="34" charset="0"/>
                <a:cs typeface="Calibri" panose="020F0502020204030204" pitchFamily="34" charset="0"/>
              </a:rPr>
              <a:t/>
            </a:r>
            <a:br>
              <a:rPr lang="fr-FR" b="1" dirty="0">
                <a:latin typeface="Calibri" panose="020F0502020204030204" pitchFamily="34" charset="0"/>
                <a:cs typeface="Calibri" panose="020F0502020204030204" pitchFamily="34" charset="0"/>
              </a:rPr>
            </a:br>
            <a:endParaRPr lang="fr-FR" b="1" dirty="0">
              <a:latin typeface="Calibri" panose="020F0502020204030204" pitchFamily="34" charset="0"/>
              <a:cs typeface="Calibri" panose="020F0502020204030204" pitchFamily="34" charset="0"/>
            </a:endParaRPr>
          </a:p>
        </p:txBody>
      </p:sp>
      <p:sp>
        <p:nvSpPr>
          <p:cNvPr id="9" name="Rectangle 8"/>
          <p:cNvSpPr/>
          <p:nvPr/>
        </p:nvSpPr>
        <p:spPr>
          <a:xfrm>
            <a:off x="8826246" y="737419"/>
            <a:ext cx="317754" cy="5633884"/>
          </a:xfrm>
          <a:prstGeom prst="rect">
            <a:avLst/>
          </a:prstGeom>
          <a:solidFill>
            <a:srgbClr val="0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2"/>
          <a:stretch>
            <a:fillRect/>
          </a:stretch>
        </p:blipFill>
        <p:spPr>
          <a:xfrm>
            <a:off x="219638" y="5726941"/>
            <a:ext cx="813165" cy="1037598"/>
          </a:xfrm>
          <a:prstGeom prst="rect">
            <a:avLst/>
          </a:prstGeom>
        </p:spPr>
      </p:pic>
      <p:sp>
        <p:nvSpPr>
          <p:cNvPr id="14" name="Espace réservé du numéro de diapositive 13"/>
          <p:cNvSpPr>
            <a:spLocks noGrp="1"/>
          </p:cNvSpPr>
          <p:nvPr>
            <p:ph type="sldNum" sz="quarter" idx="12"/>
          </p:nvPr>
        </p:nvSpPr>
        <p:spPr>
          <a:xfrm>
            <a:off x="8716296" y="736233"/>
            <a:ext cx="463909" cy="365125"/>
          </a:xfrm>
        </p:spPr>
        <p:txBody>
          <a:body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23</a:t>
            </a:fld>
            <a:endParaRPr lang="fr-FR" sz="1800" dirty="0">
              <a:solidFill>
                <a:schemeClr val="bg1"/>
              </a:solidFill>
              <a:latin typeface="Calibri" panose="020F0502020204030204" pitchFamily="34" charset="0"/>
              <a:cs typeface="Calibri" panose="020F0502020204030204" pitchFamily="34" charset="0"/>
            </a:endParaRPr>
          </a:p>
        </p:txBody>
      </p:sp>
      <p:graphicFrame>
        <p:nvGraphicFramePr>
          <p:cNvPr id="7" name="Diagramme 6"/>
          <p:cNvGraphicFramePr/>
          <p:nvPr>
            <p:extLst>
              <p:ext uri="{D42A27DB-BD31-4B8C-83A1-F6EECF244321}">
                <p14:modId xmlns:p14="http://schemas.microsoft.com/office/powerpoint/2010/main" val="1613471001"/>
              </p:ext>
            </p:extLst>
          </p:nvPr>
        </p:nvGraphicFramePr>
        <p:xfrm>
          <a:off x="1592826" y="2088709"/>
          <a:ext cx="6990738" cy="208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Image 15"/>
          <p:cNvPicPr>
            <a:picLocks noChangeAspect="1"/>
          </p:cNvPicPr>
          <p:nvPr/>
        </p:nvPicPr>
        <p:blipFill>
          <a:blip r:embed="rId8"/>
          <a:stretch>
            <a:fillRect/>
          </a:stretch>
        </p:blipFill>
        <p:spPr>
          <a:xfrm>
            <a:off x="7947689" y="6403290"/>
            <a:ext cx="1196311" cy="425214"/>
          </a:xfrm>
          <a:prstGeom prst="rect">
            <a:avLst/>
          </a:prstGeom>
        </p:spPr>
      </p:pic>
      <p:pic>
        <p:nvPicPr>
          <p:cNvPr id="17" name="Image 16"/>
          <p:cNvPicPr>
            <a:picLocks noChangeAspect="1"/>
          </p:cNvPicPr>
          <p:nvPr/>
        </p:nvPicPr>
        <p:blipFill>
          <a:blip r:embed="rId9"/>
          <a:stretch>
            <a:fillRect/>
          </a:stretch>
        </p:blipFill>
        <p:spPr>
          <a:xfrm>
            <a:off x="7460991" y="6371302"/>
            <a:ext cx="486697" cy="486697"/>
          </a:xfrm>
          <a:prstGeom prst="rect">
            <a:avLst/>
          </a:prstGeom>
        </p:spPr>
      </p:pic>
      <p:sp>
        <p:nvSpPr>
          <p:cNvPr id="15"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Tree>
    <p:extLst>
      <p:ext uri="{BB962C8B-B14F-4D97-AF65-F5344CB8AC3E}">
        <p14:creationId xmlns:p14="http://schemas.microsoft.com/office/powerpoint/2010/main" val="41784961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T</a:t>
            </a:r>
            <a:r>
              <a:rPr lang="fr-FR" dirty="0" smtClean="0"/>
              <a:t>emporal Imaging </a:t>
            </a:r>
            <a:r>
              <a:rPr lang="fr-FR" dirty="0" err="1" smtClean="0"/>
              <a:t>with</a:t>
            </a:r>
            <a:r>
              <a:rPr lang="fr-FR" dirty="0" smtClean="0"/>
              <a:t> digital </a:t>
            </a:r>
            <a:r>
              <a:rPr lang="fr-FR" dirty="0" err="1" smtClean="0"/>
              <a:t>SiPM</a:t>
            </a:r>
            <a:r>
              <a:rPr lang="fr-FR" dirty="0"/>
              <a:t/>
            </a:r>
            <a:br>
              <a:rPr lang="fr-FR" dirty="0"/>
            </a:br>
            <a:endParaRPr lang="fr-FR" dirty="0"/>
          </a:p>
        </p:txBody>
      </p:sp>
      <p:sp>
        <p:nvSpPr>
          <p:cNvPr id="3" name="Sous-titre 2"/>
          <p:cNvSpPr>
            <a:spLocks noGrp="1"/>
          </p:cNvSpPr>
          <p:nvPr>
            <p:ph type="subTitle" idx="1"/>
          </p:nvPr>
        </p:nvSpPr>
        <p:spPr>
          <a:xfrm>
            <a:off x="825011" y="5265995"/>
            <a:ext cx="5486400" cy="914400"/>
          </a:xfrm>
        </p:spPr>
        <p:txBody>
          <a:bodyPr/>
          <a:lstStyle/>
          <a:p>
            <a:r>
              <a:rPr lang="fr-FR" u="sng" dirty="0" smtClean="0"/>
              <a:t>M. Z. HMISSI </a:t>
            </a:r>
            <a:r>
              <a:rPr lang="fr-FR" dirty="0"/>
              <a:t>- </a:t>
            </a:r>
            <a:r>
              <a:rPr lang="fr-FR" dirty="0" smtClean="0"/>
              <a:t>A. ILTIS </a:t>
            </a:r>
            <a:r>
              <a:rPr lang="mr-IN" dirty="0"/>
              <a:t>–</a:t>
            </a:r>
            <a:r>
              <a:rPr lang="fr-FR" dirty="0"/>
              <a:t> </a:t>
            </a:r>
            <a:r>
              <a:rPr lang="fr-FR" dirty="0" err="1"/>
              <a:t>Animma</a:t>
            </a:r>
            <a:r>
              <a:rPr lang="fr-FR" dirty="0"/>
              <a:t> </a:t>
            </a:r>
            <a:r>
              <a:rPr lang="fr-FR" dirty="0" smtClean="0"/>
              <a:t>2019</a:t>
            </a:r>
            <a:endParaRPr lang="fr-FR" dirty="0"/>
          </a:p>
        </p:txBody>
      </p:sp>
      <p:pic>
        <p:nvPicPr>
          <p:cNvPr id="4" name="Image 3"/>
          <p:cNvPicPr>
            <a:picLocks noChangeAspect="1"/>
          </p:cNvPicPr>
          <p:nvPr/>
        </p:nvPicPr>
        <p:blipFill>
          <a:blip r:embed="rId3"/>
          <a:stretch>
            <a:fillRect/>
          </a:stretch>
        </p:blipFill>
        <p:spPr>
          <a:xfrm>
            <a:off x="5904828" y="877850"/>
            <a:ext cx="813165" cy="1037598"/>
          </a:xfrm>
          <a:prstGeom prst="rect">
            <a:avLst/>
          </a:prstGeom>
        </p:spPr>
      </p:pic>
      <p:pic>
        <p:nvPicPr>
          <p:cNvPr id="5" name="Image 4"/>
          <p:cNvPicPr>
            <a:picLocks noChangeAspect="1"/>
          </p:cNvPicPr>
          <p:nvPr/>
        </p:nvPicPr>
        <p:blipFill rotWithShape="1">
          <a:blip r:embed="rId4"/>
          <a:srcRect l="-124" r="-393"/>
          <a:stretch/>
        </p:blipFill>
        <p:spPr>
          <a:xfrm>
            <a:off x="6903600" y="5502489"/>
            <a:ext cx="1447476" cy="520647"/>
          </a:xfrm>
          <a:prstGeom prst="rect">
            <a:avLst/>
          </a:prstGeom>
        </p:spPr>
      </p:pic>
      <p:pic>
        <p:nvPicPr>
          <p:cNvPr id="6" name="Image 5"/>
          <p:cNvPicPr>
            <a:picLocks noChangeAspect="1"/>
          </p:cNvPicPr>
          <p:nvPr/>
        </p:nvPicPr>
        <p:blipFill>
          <a:blip r:embed="rId5"/>
          <a:stretch>
            <a:fillRect/>
          </a:stretch>
        </p:blipFill>
        <p:spPr>
          <a:xfrm>
            <a:off x="8532427" y="5502489"/>
            <a:ext cx="536360" cy="536360"/>
          </a:xfrm>
          <a:prstGeom prst="rect">
            <a:avLst/>
          </a:prstGeom>
        </p:spPr>
      </p:pic>
      <p:sp>
        <p:nvSpPr>
          <p:cNvPr id="7" name="Espace réservé du numéro de diapositive 13"/>
          <p:cNvSpPr>
            <a:spLocks noGrp="1"/>
          </p:cNvSpPr>
          <p:nvPr>
            <p:ph type="sldNum" sz="quarter" idx="12"/>
          </p:nvPr>
        </p:nvSpPr>
        <p:spPr>
          <a:xfrm>
            <a:off x="8778240" y="736233"/>
            <a:ext cx="432536" cy="365125"/>
          </a:xfrm>
        </p:spPr>
        <p:txBody>
          <a:bodyPr/>
          <a:lstStyle/>
          <a:p>
            <a:r>
              <a:rPr lang="fr-FR" sz="1800" dirty="0" smtClean="0">
                <a:solidFill>
                  <a:schemeClr val="bg1"/>
                </a:solidFill>
                <a:latin typeface="Calibri" panose="020F0502020204030204" pitchFamily="34" charset="0"/>
                <a:cs typeface="Calibri" panose="020F0502020204030204" pitchFamily="34" charset="0"/>
              </a:rPr>
              <a:t>3</a:t>
            </a:r>
            <a:endParaRPr lang="fr-FR"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79967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21285" y="736233"/>
            <a:ext cx="432964" cy="538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91032" y="737419"/>
            <a:ext cx="604684" cy="5383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0"/>
            <a:ext cx="182128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p:cNvSpPr>
            <a:spLocks noGrp="1"/>
          </p:cNvSpPr>
          <p:nvPr>
            <p:ph type="title"/>
          </p:nvPr>
        </p:nvSpPr>
        <p:spPr>
          <a:xfrm>
            <a:off x="65348" y="194689"/>
            <a:ext cx="1845588" cy="1732434"/>
          </a:xfrm>
        </p:spPr>
        <p:txBody>
          <a:bodyPr anchor="t" anchorCtr="0">
            <a:normAutofit/>
          </a:bodyPr>
          <a:lstStyle/>
          <a:p>
            <a:r>
              <a:rPr lang="en-US" sz="2400" dirty="0" smtClean="0"/>
              <a:t>Temporal </a:t>
            </a:r>
            <a:r>
              <a:rPr lang="en-US" sz="2400" dirty="0"/>
              <a:t>Imaging with digital </a:t>
            </a:r>
            <a:r>
              <a:rPr lang="en-US" sz="2400" dirty="0" err="1"/>
              <a:t>SiPM</a:t>
            </a:r>
            <a:r>
              <a:rPr lang="en-US" dirty="0"/>
              <a:t/>
            </a:r>
            <a:br>
              <a:rPr lang="en-US" dirty="0"/>
            </a:br>
            <a:r>
              <a:rPr lang="fr-FR" dirty="0" smtClean="0"/>
              <a:t> </a:t>
            </a:r>
            <a:endParaRPr lang="fr-FR" dirty="0"/>
          </a:p>
        </p:txBody>
      </p:sp>
      <p:sp>
        <p:nvSpPr>
          <p:cNvPr id="9" name="Rectangle 8"/>
          <p:cNvSpPr/>
          <p:nvPr/>
        </p:nvSpPr>
        <p:spPr>
          <a:xfrm>
            <a:off x="8826246" y="737419"/>
            <a:ext cx="317754" cy="5633884"/>
          </a:xfrm>
          <a:prstGeom prst="rect">
            <a:avLst/>
          </a:prstGeom>
          <a:solidFill>
            <a:srgbClr val="0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219638" y="5726941"/>
            <a:ext cx="813165" cy="1037598"/>
          </a:xfrm>
          <a:prstGeom prst="rect">
            <a:avLst/>
          </a:prstGeom>
        </p:spPr>
      </p:pic>
      <p:sp>
        <p:nvSpPr>
          <p:cNvPr id="13" name="Espace réservé du pied de page 12"/>
          <p:cNvSpPr>
            <a:spLocks noGrp="1"/>
          </p:cNvSpPr>
          <p:nvPr>
            <p:ph type="ftr" sz="quarter" idx="11"/>
          </p:nvPr>
        </p:nvSpPr>
        <p:spPr>
          <a:xfrm>
            <a:off x="1910936" y="6409161"/>
            <a:ext cx="2458036" cy="365125"/>
          </a:xfrm>
        </p:spPr>
        <p:txBody>
          <a:bodyPr/>
          <a:lstStyle/>
          <a:p>
            <a:r>
              <a:rPr lang="fi-FI" b="1" dirty="0">
                <a:solidFill>
                  <a:srgbClr val="003F7E"/>
                </a:solidFill>
              </a:rPr>
              <a:t>M</a:t>
            </a:r>
            <a:r>
              <a:rPr lang="fi-FI" b="1" dirty="0" smtClean="0">
                <a:solidFill>
                  <a:srgbClr val="003F7E"/>
                </a:solidFill>
              </a:rPr>
              <a:t>. Z. HMISSI  </a:t>
            </a:r>
            <a:r>
              <a:rPr lang="fi-FI" b="1" dirty="0">
                <a:solidFill>
                  <a:srgbClr val="003F7E"/>
                </a:solidFill>
              </a:rPr>
              <a:t>- A</a:t>
            </a:r>
            <a:r>
              <a:rPr lang="fi-FI" b="1" dirty="0" smtClean="0">
                <a:solidFill>
                  <a:srgbClr val="003F7E"/>
                </a:solidFill>
              </a:rPr>
              <a:t>. Iltis </a:t>
            </a:r>
            <a:r>
              <a:rPr lang="fi-FI" b="1" dirty="0">
                <a:solidFill>
                  <a:srgbClr val="003F7E"/>
                </a:solidFill>
              </a:rPr>
              <a:t>- Animma </a:t>
            </a:r>
            <a:r>
              <a:rPr lang="fi-FI" b="1" dirty="0" smtClean="0">
                <a:solidFill>
                  <a:srgbClr val="003F7E"/>
                </a:solidFill>
              </a:rPr>
              <a:t>2019</a:t>
            </a:r>
            <a:endParaRPr lang="fr-FR" b="1" dirty="0">
              <a:solidFill>
                <a:srgbClr val="003F7E"/>
              </a:solidFill>
            </a:endParaRPr>
          </a:p>
        </p:txBody>
      </p:sp>
      <p:sp>
        <p:nvSpPr>
          <p:cNvPr id="14" name="Espace réservé du numéro de diapositive 13"/>
          <p:cNvSpPr>
            <a:spLocks noGrp="1"/>
          </p:cNvSpPr>
          <p:nvPr>
            <p:ph type="sldNum" sz="quarter" idx="12"/>
          </p:nvPr>
        </p:nvSpPr>
        <p:spPr>
          <a:xfrm>
            <a:off x="8786678" y="736233"/>
            <a:ext cx="349283" cy="365125"/>
          </a:xfrm>
        </p:spPr>
        <p:txBody>
          <a:body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4</a:t>
            </a:fld>
            <a:endParaRPr lang="fr-FR" sz="1800" dirty="0">
              <a:solidFill>
                <a:schemeClr val="bg1"/>
              </a:solidFill>
              <a:latin typeface="Calibri" panose="020F0502020204030204" pitchFamily="34" charset="0"/>
              <a:cs typeface="Calibri" panose="020F0502020204030204" pitchFamily="34" charset="0"/>
            </a:endParaRPr>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2651603943"/>
              </p:ext>
            </p:extLst>
          </p:nvPr>
        </p:nvGraphicFramePr>
        <p:xfrm>
          <a:off x="1921259" y="921918"/>
          <a:ext cx="6705995" cy="4872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35335" y="4196930"/>
            <a:ext cx="1666286" cy="977191"/>
          </a:xfrm>
          <a:prstGeom prst="rect">
            <a:avLst/>
          </a:prstGeom>
        </p:spPr>
        <p:txBody>
          <a:bodyPr wrap="square">
            <a:spAutoFit/>
          </a:bodyPr>
          <a:lstStyle/>
          <a:p>
            <a:pPr>
              <a:spcAft>
                <a:spcPts val="300"/>
              </a:spcAft>
            </a:pPr>
            <a:r>
              <a:rPr lang="fr-FR" sz="1100" dirty="0">
                <a:solidFill>
                  <a:schemeClr val="bg1"/>
                </a:solidFill>
                <a:latin typeface="Calibri" panose="020F0502020204030204" pitchFamily="34" charset="0"/>
                <a:cs typeface="Calibri" panose="020F0502020204030204" pitchFamily="34" charset="0"/>
              </a:rPr>
              <a:t>Alain Iltis/Hichem </a:t>
            </a:r>
            <a:r>
              <a:rPr lang="fr-FR" sz="1100" dirty="0" err="1">
                <a:solidFill>
                  <a:schemeClr val="bg1"/>
                </a:solidFill>
                <a:latin typeface="Calibri" panose="020F0502020204030204" pitchFamily="34" charset="0"/>
                <a:cs typeface="Calibri" panose="020F0502020204030204" pitchFamily="34" charset="0"/>
              </a:rPr>
              <a:t>Snoussi,J</a:t>
            </a:r>
            <a:r>
              <a:rPr lang="fr-FR" sz="1100" dirty="0">
                <a:solidFill>
                  <a:schemeClr val="bg1"/>
                </a:solidFill>
                <a:latin typeface="Calibri" panose="020F0502020204030204" pitchFamily="34" charset="0"/>
                <a:cs typeface="Calibri" panose="020F0502020204030204" pitchFamily="34" charset="0"/>
              </a:rPr>
              <a:t>. Imaging 2015, 1(1), 45-59</a:t>
            </a:r>
          </a:p>
          <a:p>
            <a:pPr>
              <a:spcAft>
                <a:spcPts val="300"/>
              </a:spcAft>
            </a:pPr>
            <a:r>
              <a:rPr lang="fi-FI" sz="1100" dirty="0">
                <a:solidFill>
                  <a:schemeClr val="bg1"/>
                </a:solidFill>
                <a:latin typeface="Calibri" panose="020F0502020204030204" pitchFamily="34" charset="0"/>
                <a:cs typeface="Calibri" panose="020F0502020204030204" pitchFamily="34" charset="0"/>
              </a:rPr>
              <a:t>Alain Iltis, FR 1260596. Nov 2012</a:t>
            </a:r>
            <a:endParaRPr lang="fr-FR" sz="1100" dirty="0">
              <a:solidFill>
                <a:schemeClr val="bg1"/>
              </a:solidFill>
              <a:latin typeface="Calibri" panose="020F0502020204030204" pitchFamily="34" charset="0"/>
              <a:cs typeface="Calibri" panose="020F0502020204030204" pitchFamily="34" charset="0"/>
            </a:endParaRPr>
          </a:p>
        </p:txBody>
      </p:sp>
      <p:pic>
        <p:nvPicPr>
          <p:cNvPr id="16" name="Image 15"/>
          <p:cNvPicPr>
            <a:picLocks noChangeAspect="1"/>
          </p:cNvPicPr>
          <p:nvPr/>
        </p:nvPicPr>
        <p:blipFill>
          <a:blip r:embed="rId9"/>
          <a:stretch>
            <a:fillRect/>
          </a:stretch>
        </p:blipFill>
        <p:spPr>
          <a:xfrm>
            <a:off x="7947689" y="6403290"/>
            <a:ext cx="1196311" cy="425214"/>
          </a:xfrm>
          <a:prstGeom prst="rect">
            <a:avLst/>
          </a:prstGeom>
        </p:spPr>
      </p:pic>
      <p:pic>
        <p:nvPicPr>
          <p:cNvPr id="17" name="Image 16"/>
          <p:cNvPicPr>
            <a:picLocks noChangeAspect="1"/>
          </p:cNvPicPr>
          <p:nvPr/>
        </p:nvPicPr>
        <p:blipFill>
          <a:blip r:embed="rId10"/>
          <a:stretch>
            <a:fillRect/>
          </a:stretch>
        </p:blipFill>
        <p:spPr>
          <a:xfrm>
            <a:off x="7460991" y="6371302"/>
            <a:ext cx="486697" cy="486697"/>
          </a:xfrm>
          <a:prstGeom prst="rect">
            <a:avLst/>
          </a:prstGeom>
        </p:spPr>
      </p:pic>
      <p:sp>
        <p:nvSpPr>
          <p:cNvPr id="15" name="Rectangle 14"/>
          <p:cNvSpPr/>
          <p:nvPr/>
        </p:nvSpPr>
        <p:spPr>
          <a:xfrm>
            <a:off x="1690885" y="0"/>
            <a:ext cx="7135361" cy="584775"/>
          </a:xfrm>
          <a:prstGeom prst="rect">
            <a:avLst/>
          </a:prstGeom>
        </p:spPr>
        <p:txBody>
          <a:bodyPr wrap="square">
            <a:spAutoFit/>
          </a:bodyPr>
          <a:lstStyle/>
          <a:p>
            <a:pPr algn="ctr"/>
            <a:r>
              <a:rPr lang="en-US" sz="3200" b="1" dirty="0">
                <a:solidFill>
                  <a:srgbClr val="2F660A"/>
                </a:solidFill>
                <a:latin typeface="+mj-lt"/>
                <a:cs typeface="Calibri" panose="020F0502020204030204" pitchFamily="34" charset="0"/>
              </a:rPr>
              <a:t>The basics of Temporal imaging</a:t>
            </a:r>
            <a:endParaRPr lang="fr-FR" sz="3200" dirty="0">
              <a:solidFill>
                <a:srgbClr val="2F660A"/>
              </a:solidFill>
              <a:latin typeface="+mj-lt"/>
            </a:endParaRPr>
          </a:p>
        </p:txBody>
      </p:sp>
    </p:spTree>
    <p:extLst>
      <p:ext uri="{BB962C8B-B14F-4D97-AF65-F5344CB8AC3E}">
        <p14:creationId xmlns:p14="http://schemas.microsoft.com/office/powerpoint/2010/main" val="3342171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21285" y="736233"/>
            <a:ext cx="803928" cy="538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91032" y="4610735"/>
            <a:ext cx="604684" cy="150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0"/>
            <a:ext cx="182128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826246" y="737419"/>
            <a:ext cx="317754" cy="5633884"/>
          </a:xfrm>
          <a:prstGeom prst="rect">
            <a:avLst/>
          </a:prstGeom>
          <a:solidFill>
            <a:srgbClr val="0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219638" y="5726941"/>
            <a:ext cx="813165" cy="1037598"/>
          </a:xfrm>
          <a:prstGeom prst="rect">
            <a:avLst/>
          </a:prstGeom>
        </p:spPr>
      </p:pic>
      <p:sp>
        <p:nvSpPr>
          <p:cNvPr id="14" name="Espace réservé du numéro de diapositive 13"/>
          <p:cNvSpPr>
            <a:spLocks noGrp="1"/>
          </p:cNvSpPr>
          <p:nvPr>
            <p:ph type="sldNum" sz="quarter" idx="12"/>
          </p:nvPr>
        </p:nvSpPr>
        <p:spPr>
          <a:xfrm>
            <a:off x="8786678" y="736233"/>
            <a:ext cx="349283" cy="365125"/>
          </a:xfrm>
        </p:spPr>
        <p:txBody>
          <a:body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5</a:t>
            </a:fld>
            <a:endParaRPr lang="fr-FR" sz="1800" dirty="0">
              <a:solidFill>
                <a:schemeClr val="bg1"/>
              </a:solidFill>
              <a:latin typeface="Calibri" panose="020F0502020204030204" pitchFamily="34" charset="0"/>
              <a:cs typeface="Calibri" panose="020F0502020204030204" pitchFamily="34" charset="0"/>
            </a:endParaRPr>
          </a:p>
        </p:txBody>
      </p:sp>
      <p:sp>
        <p:nvSpPr>
          <p:cNvPr id="17" name="Rectangle 16"/>
          <p:cNvSpPr/>
          <p:nvPr/>
        </p:nvSpPr>
        <p:spPr>
          <a:xfrm>
            <a:off x="1951732" y="91088"/>
            <a:ext cx="6527250" cy="1015663"/>
          </a:xfrm>
          <a:prstGeom prst="rect">
            <a:avLst/>
          </a:prstGeom>
        </p:spPr>
        <p:txBody>
          <a:bodyPr wrap="square">
            <a:spAutoFit/>
          </a:bodyPr>
          <a:lstStyle/>
          <a:p>
            <a:pPr algn="ctr"/>
            <a:r>
              <a:rPr lang="en-US" sz="3000" b="1" dirty="0">
                <a:solidFill>
                  <a:srgbClr val="2F660A"/>
                </a:solidFill>
                <a:latin typeface="+mj-lt"/>
                <a:cs typeface="Calibri" panose="020F0502020204030204" pitchFamily="34" charset="0"/>
              </a:rPr>
              <a:t>Why does time matters for localizing a photo-electric event?</a:t>
            </a:r>
            <a:endParaRPr lang="fr-FR" sz="3000" dirty="0">
              <a:solidFill>
                <a:srgbClr val="2F660A"/>
              </a:solidFill>
              <a:latin typeface="+mj-lt"/>
            </a:endParaRPr>
          </a:p>
        </p:txBody>
      </p:sp>
      <p:pic>
        <p:nvPicPr>
          <p:cNvPr id="15" name="Espace réservé du contenu 3"/>
          <p:cNvPicPr>
            <a:picLocks noGrp="1" noChangeAspect="1"/>
          </p:cNvPicPr>
          <p:nvPr>
            <p:ph idx="1"/>
          </p:nvPr>
        </p:nvPicPr>
        <p:blipFill rotWithShape="1">
          <a:blip r:embed="rId4"/>
          <a:srcRect l="4698" t="5316" r="6595" b="5316"/>
          <a:stretch/>
        </p:blipFill>
        <p:spPr>
          <a:xfrm>
            <a:off x="2223249" y="1053524"/>
            <a:ext cx="6085595" cy="3659838"/>
          </a:xfrm>
        </p:spPr>
      </p:pic>
      <p:graphicFrame>
        <p:nvGraphicFramePr>
          <p:cNvPr id="16" name="Espace réservé du contenu 6"/>
          <p:cNvGraphicFramePr>
            <a:graphicFrameLocks noGrp="1"/>
          </p:cNvGraphicFramePr>
          <p:nvPr>
            <p:ph sz="half" idx="1"/>
            <p:extLst>
              <p:ext uri="{D42A27DB-BD31-4B8C-83A1-F6EECF244321}">
                <p14:modId xmlns:p14="http://schemas.microsoft.com/office/powerpoint/2010/main" val="47267492"/>
              </p:ext>
            </p:extLst>
          </p:nvPr>
        </p:nvGraphicFramePr>
        <p:xfrm>
          <a:off x="1950505" y="4844807"/>
          <a:ext cx="6676566" cy="11429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ectangle 17"/>
          <p:cNvSpPr/>
          <p:nvPr/>
        </p:nvSpPr>
        <p:spPr>
          <a:xfrm>
            <a:off x="1869992" y="1238196"/>
            <a:ext cx="6875742" cy="488238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Espace réservé du pied de page 12"/>
          <p:cNvSpPr txBox="1">
            <a:spLocks/>
          </p:cNvSpPr>
          <p:nvPr/>
        </p:nvSpPr>
        <p:spPr>
          <a:xfrm>
            <a:off x="1869992" y="6464492"/>
            <a:ext cx="2458036"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b="1" dirty="0">
                <a:solidFill>
                  <a:srgbClr val="003F7E"/>
                </a:solidFill>
              </a:rPr>
              <a:t>M</a:t>
            </a:r>
            <a:r>
              <a:rPr lang="fi-FI" b="1" dirty="0" smtClean="0">
                <a:solidFill>
                  <a:srgbClr val="003F7E"/>
                </a:solidFill>
              </a:rPr>
              <a:t>. Z. HMISSI </a:t>
            </a:r>
            <a:r>
              <a:rPr lang="fi-FI" b="1" dirty="0">
                <a:solidFill>
                  <a:srgbClr val="003F7E"/>
                </a:solidFill>
              </a:rPr>
              <a:t>- A</a:t>
            </a:r>
            <a:r>
              <a:rPr lang="fi-FI" b="1" dirty="0" smtClean="0">
                <a:solidFill>
                  <a:srgbClr val="003F7E"/>
                </a:solidFill>
              </a:rPr>
              <a:t>. ILTIS </a:t>
            </a:r>
            <a:r>
              <a:rPr lang="fi-FI" b="1" dirty="0">
                <a:solidFill>
                  <a:srgbClr val="003F7E"/>
                </a:solidFill>
              </a:rPr>
              <a:t>- Animma </a:t>
            </a:r>
            <a:r>
              <a:rPr lang="fi-FI" b="1" dirty="0" smtClean="0">
                <a:solidFill>
                  <a:srgbClr val="003F7E"/>
                </a:solidFill>
              </a:rPr>
              <a:t>2019</a:t>
            </a:r>
            <a:endParaRPr lang="fr-FR" b="1" dirty="0">
              <a:solidFill>
                <a:srgbClr val="003F7E"/>
              </a:solidFill>
            </a:endParaRPr>
          </a:p>
        </p:txBody>
      </p:sp>
      <p:pic>
        <p:nvPicPr>
          <p:cNvPr id="23" name="Image 22"/>
          <p:cNvPicPr>
            <a:picLocks noChangeAspect="1"/>
          </p:cNvPicPr>
          <p:nvPr/>
        </p:nvPicPr>
        <p:blipFill>
          <a:blip r:embed="rId10"/>
          <a:stretch>
            <a:fillRect/>
          </a:stretch>
        </p:blipFill>
        <p:spPr>
          <a:xfrm>
            <a:off x="7947689" y="6403290"/>
            <a:ext cx="1196311" cy="425214"/>
          </a:xfrm>
          <a:prstGeom prst="rect">
            <a:avLst/>
          </a:prstGeom>
        </p:spPr>
      </p:pic>
      <p:pic>
        <p:nvPicPr>
          <p:cNvPr id="24" name="Image 23"/>
          <p:cNvPicPr>
            <a:picLocks noChangeAspect="1"/>
          </p:cNvPicPr>
          <p:nvPr/>
        </p:nvPicPr>
        <p:blipFill>
          <a:blip r:embed="rId11"/>
          <a:stretch>
            <a:fillRect/>
          </a:stretch>
        </p:blipFill>
        <p:spPr>
          <a:xfrm>
            <a:off x="7460991" y="6371302"/>
            <a:ext cx="486697" cy="486697"/>
          </a:xfrm>
          <a:prstGeom prst="rect">
            <a:avLst/>
          </a:prstGeom>
        </p:spPr>
      </p:pic>
      <p:sp>
        <p:nvSpPr>
          <p:cNvPr id="19" name="Titre 4"/>
          <p:cNvSpPr>
            <a:spLocks noGrp="1"/>
          </p:cNvSpPr>
          <p:nvPr>
            <p:ph type="title"/>
          </p:nvPr>
        </p:nvSpPr>
        <p:spPr>
          <a:xfrm>
            <a:off x="65348" y="194689"/>
            <a:ext cx="1845588" cy="1732434"/>
          </a:xfrm>
        </p:spPr>
        <p:txBody>
          <a:bodyPr anchor="t" anchorCtr="0">
            <a:normAutofit/>
          </a:bodyPr>
          <a:lstStyle/>
          <a:p>
            <a:r>
              <a:rPr lang="en-US" sz="2400" dirty="0" smtClean="0"/>
              <a:t>Temporal </a:t>
            </a:r>
            <a:r>
              <a:rPr lang="en-US" sz="2400" dirty="0"/>
              <a:t>Imaging with digital </a:t>
            </a:r>
            <a:r>
              <a:rPr lang="en-US" sz="2400" dirty="0" err="1"/>
              <a:t>SiPM</a:t>
            </a:r>
            <a:r>
              <a:rPr lang="en-US" dirty="0"/>
              <a:t/>
            </a:r>
            <a:br>
              <a:rPr lang="en-US" dirty="0"/>
            </a:br>
            <a:r>
              <a:rPr lang="fr-FR" dirty="0" smtClean="0"/>
              <a:t> </a:t>
            </a:r>
            <a:endParaRPr lang="fr-FR" dirty="0"/>
          </a:p>
        </p:txBody>
      </p:sp>
      <p:sp>
        <p:nvSpPr>
          <p:cNvPr id="2" name="Rectangle 1"/>
          <p:cNvSpPr/>
          <p:nvPr/>
        </p:nvSpPr>
        <p:spPr>
          <a:xfrm>
            <a:off x="2320413" y="2979174"/>
            <a:ext cx="825910" cy="570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44901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21285" y="736233"/>
            <a:ext cx="966160" cy="538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991032" y="4846657"/>
            <a:ext cx="2964426" cy="1760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1975471" y="4971937"/>
            <a:ext cx="3730700" cy="1509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00458A"/>
                </a:solidFill>
                <a:latin typeface="Calibri" panose="020F0502020204030204" pitchFamily="34" charset="0"/>
                <a:cs typeface="Calibri" panose="020F0502020204030204" pitchFamily="34" charset="0"/>
              </a:rPr>
              <a:t>Pixels (light distribution): 4x4mm</a:t>
            </a:r>
          </a:p>
          <a:p>
            <a:r>
              <a:rPr lang="fr-FR" b="1" dirty="0">
                <a:solidFill>
                  <a:srgbClr val="00458A"/>
                </a:solidFill>
                <a:latin typeface="Calibri" panose="020F0502020204030204" pitchFamily="34" charset="0"/>
                <a:cs typeface="Calibri" panose="020F0502020204030204" pitchFamily="34" charset="0"/>
              </a:rPr>
              <a:t>Die (time distribution): 8x8 mm </a:t>
            </a:r>
          </a:p>
        </p:txBody>
      </p:sp>
      <p:sp>
        <p:nvSpPr>
          <p:cNvPr id="4" name="Rectangle 3"/>
          <p:cNvSpPr/>
          <p:nvPr/>
        </p:nvSpPr>
        <p:spPr>
          <a:xfrm>
            <a:off x="0" y="0"/>
            <a:ext cx="18746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826246" y="737419"/>
            <a:ext cx="317754" cy="5633884"/>
          </a:xfrm>
          <a:prstGeom prst="rect">
            <a:avLst/>
          </a:prstGeom>
          <a:solidFill>
            <a:srgbClr val="0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219638" y="5726941"/>
            <a:ext cx="813165" cy="1037598"/>
          </a:xfrm>
          <a:prstGeom prst="rect">
            <a:avLst/>
          </a:prstGeom>
        </p:spPr>
      </p:pic>
      <p:sp>
        <p:nvSpPr>
          <p:cNvPr id="14" name="Espace réservé du numéro de diapositive 13"/>
          <p:cNvSpPr>
            <a:spLocks noGrp="1"/>
          </p:cNvSpPr>
          <p:nvPr>
            <p:ph type="sldNum" sz="quarter" idx="12"/>
          </p:nvPr>
        </p:nvSpPr>
        <p:spPr>
          <a:xfrm>
            <a:off x="8605207" y="736233"/>
            <a:ext cx="521732" cy="365125"/>
          </a:xfrm>
        </p:spPr>
        <p:txBody>
          <a:body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6</a:t>
            </a:fld>
            <a:endParaRPr lang="fr-FR" sz="1800" dirty="0">
              <a:solidFill>
                <a:schemeClr val="bg1"/>
              </a:solidFill>
              <a:latin typeface="Calibri" panose="020F0502020204030204" pitchFamily="34" charset="0"/>
              <a:cs typeface="Calibri" panose="020F0502020204030204" pitchFamily="34" charset="0"/>
            </a:endParaRPr>
          </a:p>
        </p:txBody>
      </p:sp>
      <p:pic>
        <p:nvPicPr>
          <p:cNvPr id="12" name="Espace réservé du contenu 4"/>
          <p:cNvPicPr>
            <a:picLocks noGrp="1" noChangeAspect="1"/>
          </p:cNvPicPr>
          <p:nvPr>
            <p:ph sz="half" idx="1"/>
          </p:nvPr>
        </p:nvPicPr>
        <p:blipFill>
          <a:blip r:embed="rId4"/>
          <a:stretch>
            <a:fillRect/>
          </a:stretch>
        </p:blipFill>
        <p:spPr>
          <a:xfrm>
            <a:off x="1981169" y="1699749"/>
            <a:ext cx="2974289" cy="3601222"/>
          </a:xfrm>
        </p:spPr>
      </p:pic>
      <p:pic>
        <p:nvPicPr>
          <p:cNvPr id="16" name="Espace réservé du contenu 5"/>
          <p:cNvPicPr>
            <a:picLocks noGrp="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5087850" y="1636378"/>
            <a:ext cx="3606004" cy="3855765"/>
          </a:xfrm>
          <a:prstGeom prst="rect">
            <a:avLst/>
          </a:prstGeom>
          <a:noFill/>
          <a:ln>
            <a:noFill/>
          </a:ln>
        </p:spPr>
      </p:pic>
      <p:sp>
        <p:nvSpPr>
          <p:cNvPr id="15" name="Rectangle 14"/>
          <p:cNvSpPr/>
          <p:nvPr/>
        </p:nvSpPr>
        <p:spPr>
          <a:xfrm>
            <a:off x="1910936" y="100800"/>
            <a:ext cx="7035508" cy="1015663"/>
          </a:xfrm>
          <a:prstGeom prst="rect">
            <a:avLst/>
          </a:prstGeom>
        </p:spPr>
        <p:txBody>
          <a:bodyPr wrap="square">
            <a:spAutoFit/>
          </a:bodyPr>
          <a:lstStyle/>
          <a:p>
            <a:pPr algn="ctr"/>
            <a:r>
              <a:rPr lang="en-US" sz="3000" b="1" dirty="0">
                <a:solidFill>
                  <a:srgbClr val="2F660A"/>
                </a:solidFill>
                <a:latin typeface="+mj-lt"/>
                <a:cs typeface="Calibri" panose="020F0502020204030204" pitchFamily="34" charset="0"/>
              </a:rPr>
              <a:t>Phillips Digital Si-PM acquisition</a:t>
            </a:r>
          </a:p>
          <a:p>
            <a:pPr algn="ctr"/>
            <a:r>
              <a:rPr lang="en-US" sz="3000" b="1" dirty="0">
                <a:solidFill>
                  <a:srgbClr val="2F660A"/>
                </a:solidFill>
                <a:latin typeface="+mj-lt"/>
                <a:cs typeface="Calibri" panose="020F0502020204030204" pitchFamily="34" charset="0"/>
              </a:rPr>
              <a:t>Time stamp on 1</a:t>
            </a:r>
            <a:r>
              <a:rPr lang="en-US" sz="3000" b="1" baseline="30000" dirty="0">
                <a:solidFill>
                  <a:srgbClr val="2F660A"/>
                </a:solidFill>
                <a:latin typeface="+mj-lt"/>
                <a:cs typeface="Calibri" panose="020F0502020204030204" pitchFamily="34" charset="0"/>
              </a:rPr>
              <a:t>st</a:t>
            </a:r>
            <a:r>
              <a:rPr lang="en-US" sz="3000" b="1" dirty="0">
                <a:solidFill>
                  <a:srgbClr val="2F660A"/>
                </a:solidFill>
                <a:latin typeface="+mj-lt"/>
                <a:cs typeface="Calibri" panose="020F0502020204030204" pitchFamily="34" charset="0"/>
              </a:rPr>
              <a:t> photon/die possible</a:t>
            </a:r>
            <a:endParaRPr lang="fr-FR" sz="3000" dirty="0">
              <a:solidFill>
                <a:srgbClr val="2F660A"/>
              </a:solidFill>
              <a:latin typeface="+mj-lt"/>
            </a:endParaRPr>
          </a:p>
        </p:txBody>
      </p:sp>
      <p:sp>
        <p:nvSpPr>
          <p:cNvPr id="19"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pic>
        <p:nvPicPr>
          <p:cNvPr id="20" name="Image 19"/>
          <p:cNvPicPr>
            <a:picLocks noChangeAspect="1"/>
          </p:cNvPicPr>
          <p:nvPr/>
        </p:nvPicPr>
        <p:blipFill>
          <a:blip r:embed="rId6"/>
          <a:stretch>
            <a:fillRect/>
          </a:stretch>
        </p:blipFill>
        <p:spPr>
          <a:xfrm>
            <a:off x="7947689" y="6403290"/>
            <a:ext cx="1196311" cy="425214"/>
          </a:xfrm>
          <a:prstGeom prst="rect">
            <a:avLst/>
          </a:prstGeom>
        </p:spPr>
      </p:pic>
      <p:pic>
        <p:nvPicPr>
          <p:cNvPr id="22" name="Image 21"/>
          <p:cNvPicPr>
            <a:picLocks noChangeAspect="1"/>
          </p:cNvPicPr>
          <p:nvPr/>
        </p:nvPicPr>
        <p:blipFill>
          <a:blip r:embed="rId7"/>
          <a:stretch>
            <a:fillRect/>
          </a:stretch>
        </p:blipFill>
        <p:spPr>
          <a:xfrm>
            <a:off x="7460991" y="6371302"/>
            <a:ext cx="486697" cy="486697"/>
          </a:xfrm>
          <a:prstGeom prst="rect">
            <a:avLst/>
          </a:prstGeom>
        </p:spPr>
      </p:pic>
      <p:pic>
        <p:nvPicPr>
          <p:cNvPr id="2" name="Image 1"/>
          <p:cNvPicPr>
            <a:picLocks noChangeAspect="1"/>
          </p:cNvPicPr>
          <p:nvPr/>
        </p:nvPicPr>
        <p:blipFill rotWithShape="1">
          <a:blip r:embed="rId8">
            <a:extLst>
              <a:ext uri="{28A0092B-C50C-407E-A947-70E740481C1C}">
                <a14:useLocalDpi xmlns:a14="http://schemas.microsoft.com/office/drawing/2010/main" val="0"/>
              </a:ext>
            </a:extLst>
          </a:blip>
          <a:srcRect l="29107" t="17302" r="32679" b="15556"/>
          <a:stretch/>
        </p:blipFill>
        <p:spPr>
          <a:xfrm>
            <a:off x="1968713" y="2343382"/>
            <a:ext cx="3151625" cy="2763939"/>
          </a:xfrm>
          <a:prstGeom prst="rect">
            <a:avLst/>
          </a:prstGeom>
        </p:spPr>
      </p:pic>
      <p:cxnSp>
        <p:nvCxnSpPr>
          <p:cNvPr id="7" name="Connecteur droit 6"/>
          <p:cNvCxnSpPr/>
          <p:nvPr/>
        </p:nvCxnSpPr>
        <p:spPr>
          <a:xfrm flipV="1">
            <a:off x="2980508" y="3597476"/>
            <a:ext cx="0" cy="19365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3" name="Connecteur droit 22"/>
          <p:cNvCxnSpPr/>
          <p:nvPr/>
        </p:nvCxnSpPr>
        <p:spPr>
          <a:xfrm>
            <a:off x="2710543" y="3597476"/>
            <a:ext cx="282422"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5" name="Connecteur droit 24"/>
          <p:cNvCxnSpPr/>
          <p:nvPr/>
        </p:nvCxnSpPr>
        <p:spPr>
          <a:xfrm flipV="1">
            <a:off x="2716530" y="3598798"/>
            <a:ext cx="0" cy="19365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6" name="Connecteur droit 25"/>
          <p:cNvCxnSpPr/>
          <p:nvPr/>
        </p:nvCxnSpPr>
        <p:spPr>
          <a:xfrm>
            <a:off x="2707819" y="3798860"/>
            <a:ext cx="282422"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8" name="Connecteur droit 27"/>
          <p:cNvCxnSpPr/>
          <p:nvPr/>
        </p:nvCxnSpPr>
        <p:spPr>
          <a:xfrm flipH="1">
            <a:off x="2996840" y="3420243"/>
            <a:ext cx="9733" cy="370453"/>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Connecteur droit 29"/>
          <p:cNvCxnSpPr/>
          <p:nvPr/>
        </p:nvCxnSpPr>
        <p:spPr>
          <a:xfrm flipH="1" flipV="1">
            <a:off x="2411003" y="3411865"/>
            <a:ext cx="613810" cy="2175"/>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Connecteur droit 34"/>
          <p:cNvCxnSpPr/>
          <p:nvPr/>
        </p:nvCxnSpPr>
        <p:spPr>
          <a:xfrm flipH="1" flipV="1">
            <a:off x="2398502" y="3801745"/>
            <a:ext cx="613810" cy="2175"/>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Connecteur droit 35"/>
          <p:cNvCxnSpPr/>
          <p:nvPr/>
        </p:nvCxnSpPr>
        <p:spPr>
          <a:xfrm>
            <a:off x="2414451" y="3411865"/>
            <a:ext cx="0" cy="384275"/>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Connecteur droit avec flèche 38"/>
          <p:cNvCxnSpPr/>
          <p:nvPr/>
        </p:nvCxnSpPr>
        <p:spPr>
          <a:xfrm flipV="1">
            <a:off x="2171700" y="3694301"/>
            <a:ext cx="677330" cy="548482"/>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41" name="Connecteur droit avec flèche 40"/>
          <p:cNvCxnSpPr/>
          <p:nvPr/>
        </p:nvCxnSpPr>
        <p:spPr>
          <a:xfrm>
            <a:off x="2510365" y="2736061"/>
            <a:ext cx="337085" cy="78896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4" name="ZoneTexte 43"/>
          <p:cNvSpPr txBox="1"/>
          <p:nvPr/>
        </p:nvSpPr>
        <p:spPr>
          <a:xfrm>
            <a:off x="1980916" y="2480039"/>
            <a:ext cx="864420" cy="307777"/>
          </a:xfrm>
          <a:prstGeom prst="rect">
            <a:avLst/>
          </a:prstGeom>
          <a:noFill/>
        </p:spPr>
        <p:txBody>
          <a:bodyPr wrap="square" rtlCol="0">
            <a:spAutoFit/>
          </a:bodyPr>
          <a:lstStyle/>
          <a:p>
            <a:r>
              <a:rPr lang="fr-FR" sz="1400" b="1" dirty="0" smtClean="0"/>
              <a:t>One Die</a:t>
            </a:r>
            <a:endParaRPr lang="fr-FR" sz="1400" b="1" dirty="0"/>
          </a:p>
        </p:txBody>
      </p:sp>
      <p:sp>
        <p:nvSpPr>
          <p:cNvPr id="45" name="ZoneTexte 44"/>
          <p:cNvSpPr txBox="1"/>
          <p:nvPr/>
        </p:nvSpPr>
        <p:spPr>
          <a:xfrm>
            <a:off x="1883896" y="4151747"/>
            <a:ext cx="864420" cy="523220"/>
          </a:xfrm>
          <a:prstGeom prst="rect">
            <a:avLst/>
          </a:prstGeom>
          <a:noFill/>
        </p:spPr>
        <p:txBody>
          <a:bodyPr wrap="square" rtlCol="0">
            <a:spAutoFit/>
          </a:bodyPr>
          <a:lstStyle/>
          <a:p>
            <a:r>
              <a:rPr lang="fr-FR" sz="1400" b="1" dirty="0" smtClean="0">
                <a:solidFill>
                  <a:srgbClr val="C00000"/>
                </a:solidFill>
              </a:rPr>
              <a:t>One pixel</a:t>
            </a:r>
            <a:endParaRPr lang="fr-FR" sz="1400" b="1" dirty="0">
              <a:solidFill>
                <a:srgbClr val="C00000"/>
              </a:solidFill>
            </a:endParaRPr>
          </a:p>
        </p:txBody>
      </p:sp>
      <p:sp>
        <p:nvSpPr>
          <p:cNvPr id="31" name="Titre 4"/>
          <p:cNvSpPr>
            <a:spLocks noGrp="1"/>
          </p:cNvSpPr>
          <p:nvPr>
            <p:ph type="title"/>
          </p:nvPr>
        </p:nvSpPr>
        <p:spPr>
          <a:xfrm>
            <a:off x="65348" y="194689"/>
            <a:ext cx="1845588" cy="1732434"/>
          </a:xfrm>
        </p:spPr>
        <p:txBody>
          <a:bodyPr anchor="t" anchorCtr="0">
            <a:normAutofit/>
          </a:bodyPr>
          <a:lstStyle/>
          <a:p>
            <a:r>
              <a:rPr lang="en-US" sz="2400" dirty="0" smtClean="0"/>
              <a:t>Temporal </a:t>
            </a:r>
            <a:r>
              <a:rPr lang="en-US" sz="2400" dirty="0"/>
              <a:t>Imaging with digital </a:t>
            </a:r>
            <a:r>
              <a:rPr lang="en-US" sz="2400" dirty="0" err="1"/>
              <a:t>SiPM</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3637882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contenu 3"/>
          <p:cNvSpPr>
            <a:spLocks noGrp="1"/>
          </p:cNvSpPr>
          <p:nvPr>
            <p:ph sz="half" idx="1"/>
          </p:nvPr>
        </p:nvSpPr>
        <p:spPr>
          <a:xfrm>
            <a:off x="6145513" y="1401721"/>
            <a:ext cx="2578330" cy="2503751"/>
          </a:xfrm>
          <a:ln>
            <a:noFill/>
          </a:ln>
        </p:spPr>
        <p:txBody>
          <a:bodyPr>
            <a:normAutofit fontScale="92500" lnSpcReduction="10000"/>
          </a:bodyPr>
          <a:lstStyle/>
          <a:p>
            <a:r>
              <a:rPr lang="fr-FR" sz="2000" b="1" dirty="0">
                <a:solidFill>
                  <a:srgbClr val="FF0000"/>
                </a:solidFill>
                <a:latin typeface="Calibri" panose="020F0502020204030204" pitchFamily="34" charset="0"/>
                <a:cs typeface="Calibri" panose="020F0502020204030204" pitchFamily="34" charset="0"/>
              </a:rPr>
              <a:t>Light distribution</a:t>
            </a:r>
          </a:p>
          <a:p>
            <a:pPr marL="502920" lvl="1" indent="0">
              <a:buNone/>
            </a:pPr>
            <a:r>
              <a:rPr lang="fr-FR" sz="1800" dirty="0" err="1">
                <a:solidFill>
                  <a:srgbClr val="000066"/>
                </a:solidFill>
                <a:latin typeface="Calibri" panose="020F0502020204030204" pitchFamily="34" charset="0"/>
                <a:cs typeface="Calibri" panose="020F0502020204030204" pitchFamily="34" charset="0"/>
              </a:rPr>
              <a:t>Number</a:t>
            </a:r>
            <a:r>
              <a:rPr lang="fr-FR" sz="1800" dirty="0">
                <a:solidFill>
                  <a:srgbClr val="000066"/>
                </a:solidFill>
                <a:latin typeface="Calibri" panose="020F0502020204030204" pitchFamily="34" charset="0"/>
                <a:cs typeface="Calibri" panose="020F0502020204030204" pitchFamily="34" charset="0"/>
              </a:rPr>
              <a:t> photons/pixel</a:t>
            </a:r>
          </a:p>
          <a:p>
            <a:pPr marL="502920" lvl="1" indent="0">
              <a:buNone/>
            </a:pPr>
            <a:r>
              <a:rPr lang="fr-FR" sz="1800" dirty="0" err="1">
                <a:solidFill>
                  <a:srgbClr val="FF0000"/>
                </a:solidFill>
                <a:latin typeface="Calibri" panose="020F0502020204030204" pitchFamily="34" charset="0"/>
                <a:cs typeface="Calibri" panose="020F0502020204030204" pitchFamily="34" charset="0"/>
              </a:rPr>
              <a:t>Color</a:t>
            </a:r>
            <a:r>
              <a:rPr lang="fr-FR" sz="1800" dirty="0">
                <a:solidFill>
                  <a:srgbClr val="FF0000"/>
                </a:solidFill>
                <a:latin typeface="Calibri" panose="020F0502020204030204" pitchFamily="34" charset="0"/>
                <a:cs typeface="Calibri" panose="020F0502020204030204" pitchFamily="34" charset="0"/>
              </a:rPr>
              <a:t> + </a:t>
            </a:r>
            <a:r>
              <a:rPr lang="fr-FR" sz="1800" dirty="0" err="1">
                <a:solidFill>
                  <a:srgbClr val="FF0000"/>
                </a:solidFill>
                <a:latin typeface="Calibri" panose="020F0502020204030204" pitchFamily="34" charset="0"/>
                <a:cs typeface="Calibri" panose="020F0502020204030204" pitchFamily="34" charset="0"/>
              </a:rPr>
              <a:t>number</a:t>
            </a:r>
            <a:endParaRPr lang="fr-FR" sz="1800" dirty="0">
              <a:solidFill>
                <a:srgbClr val="FF0000"/>
              </a:solidFill>
              <a:latin typeface="Calibri" panose="020F0502020204030204" pitchFamily="34" charset="0"/>
              <a:cs typeface="Calibri" panose="020F0502020204030204" pitchFamily="34" charset="0"/>
            </a:endParaRPr>
          </a:p>
          <a:p>
            <a:r>
              <a:rPr lang="fr-FR" sz="2000" b="1" dirty="0">
                <a:solidFill>
                  <a:srgbClr val="FF0000"/>
                </a:solidFill>
                <a:latin typeface="Calibri" panose="020F0502020204030204" pitchFamily="34" charset="0"/>
                <a:cs typeface="Calibri" panose="020F0502020204030204" pitchFamily="34" charset="0"/>
              </a:rPr>
              <a:t>Time distribution</a:t>
            </a:r>
          </a:p>
          <a:p>
            <a:pPr marL="502920" lvl="1" indent="0" algn="just">
              <a:buNone/>
            </a:pPr>
            <a:r>
              <a:rPr lang="fr-FR" sz="1800" dirty="0">
                <a:solidFill>
                  <a:srgbClr val="000066"/>
                </a:solidFill>
                <a:latin typeface="Calibri" panose="020F0502020204030204" pitchFamily="34" charset="0"/>
                <a:cs typeface="Calibri" panose="020F0502020204030204" pitchFamily="34" charset="0"/>
              </a:rPr>
              <a:t>Delay </a:t>
            </a:r>
            <a:r>
              <a:rPr lang="fr-FR" sz="1800" dirty="0" err="1">
                <a:solidFill>
                  <a:srgbClr val="000066"/>
                </a:solidFill>
                <a:latin typeface="Calibri" panose="020F0502020204030204" pitchFamily="34" charset="0"/>
                <a:cs typeface="Calibri" panose="020F0502020204030204" pitchFamily="34" charset="0"/>
              </a:rPr>
              <a:t>since</a:t>
            </a:r>
            <a:r>
              <a:rPr lang="fr-FR" sz="1800" dirty="0">
                <a:solidFill>
                  <a:srgbClr val="000066"/>
                </a:solidFill>
                <a:latin typeface="Calibri" panose="020F0502020204030204" pitchFamily="34" charset="0"/>
                <a:cs typeface="Calibri" panose="020F0502020204030204" pitchFamily="34" charset="0"/>
              </a:rPr>
              <a:t> first photon </a:t>
            </a:r>
            <a:r>
              <a:rPr lang="fr-FR" sz="1800" dirty="0" err="1">
                <a:solidFill>
                  <a:srgbClr val="000066"/>
                </a:solidFill>
                <a:latin typeface="Calibri" panose="020F0502020204030204" pitchFamily="34" charset="0"/>
                <a:cs typeface="Calibri" panose="020F0502020204030204" pitchFamily="34" charset="0"/>
              </a:rPr>
              <a:t>detection</a:t>
            </a:r>
            <a:r>
              <a:rPr lang="fr-FR" sz="1800" dirty="0">
                <a:solidFill>
                  <a:srgbClr val="000066"/>
                </a:solidFill>
                <a:latin typeface="Calibri" panose="020F0502020204030204" pitchFamily="34" charset="0"/>
                <a:cs typeface="Calibri" panose="020F0502020204030204" pitchFamily="34" charset="0"/>
              </a:rPr>
              <a:t> (20ps pitch)</a:t>
            </a:r>
          </a:p>
          <a:p>
            <a:pPr marL="502920" lvl="1" indent="0" algn="just">
              <a:buNone/>
            </a:pPr>
            <a:r>
              <a:rPr lang="fr-FR" sz="1800" dirty="0" err="1">
                <a:solidFill>
                  <a:srgbClr val="FF0000"/>
                </a:solidFill>
                <a:latin typeface="Calibri" panose="020F0502020204030204" pitchFamily="34" charset="0"/>
                <a:cs typeface="Calibri" panose="020F0502020204030204" pitchFamily="34" charset="0"/>
              </a:rPr>
              <a:t>Number</a:t>
            </a:r>
            <a:r>
              <a:rPr lang="fr-FR" sz="1800" dirty="0">
                <a:solidFill>
                  <a:srgbClr val="FF0000"/>
                </a:solidFill>
                <a:latin typeface="Calibri" panose="020F0502020204030204" pitchFamily="34" charset="0"/>
                <a:cs typeface="Calibri" panose="020F0502020204030204" pitchFamily="34" charset="0"/>
              </a:rPr>
              <a:t> in white</a:t>
            </a:r>
          </a:p>
          <a:p>
            <a:pPr marL="502920" lvl="1" indent="0">
              <a:buNone/>
            </a:pPr>
            <a:endParaRPr lang="fr-FR" sz="1800" b="1" i="1" dirty="0">
              <a:solidFill>
                <a:srgbClr val="FF0000"/>
              </a:solidFill>
              <a:latin typeface="Calibri" panose="020F0502020204030204" pitchFamily="34" charset="0"/>
              <a:cs typeface="Calibri" panose="020F0502020204030204" pitchFamily="34" charset="0"/>
            </a:endParaRPr>
          </a:p>
        </p:txBody>
      </p:sp>
      <p:sp>
        <p:nvSpPr>
          <p:cNvPr id="21" name="Rectangle 20"/>
          <p:cNvSpPr/>
          <p:nvPr/>
        </p:nvSpPr>
        <p:spPr>
          <a:xfrm>
            <a:off x="1821285" y="736233"/>
            <a:ext cx="966160" cy="538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0"/>
            <a:ext cx="18746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8826246" y="737419"/>
            <a:ext cx="317754" cy="5633884"/>
          </a:xfrm>
          <a:prstGeom prst="rect">
            <a:avLst/>
          </a:prstGeom>
          <a:solidFill>
            <a:srgbClr val="003F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p:cNvPicPr>
            <a:picLocks noChangeAspect="1"/>
          </p:cNvPicPr>
          <p:nvPr/>
        </p:nvPicPr>
        <p:blipFill>
          <a:blip r:embed="rId3"/>
          <a:stretch>
            <a:fillRect/>
          </a:stretch>
        </p:blipFill>
        <p:spPr>
          <a:xfrm>
            <a:off x="219638" y="5726941"/>
            <a:ext cx="813165" cy="1037598"/>
          </a:xfrm>
          <a:prstGeom prst="rect">
            <a:avLst/>
          </a:prstGeom>
        </p:spPr>
      </p:pic>
      <p:sp>
        <p:nvSpPr>
          <p:cNvPr id="14" name="Espace réservé du numéro de diapositive 13"/>
          <p:cNvSpPr>
            <a:spLocks noGrp="1"/>
          </p:cNvSpPr>
          <p:nvPr>
            <p:ph type="sldNum" sz="quarter" idx="12"/>
          </p:nvPr>
        </p:nvSpPr>
        <p:spPr>
          <a:xfrm>
            <a:off x="8592040" y="736233"/>
            <a:ext cx="544259" cy="365125"/>
          </a:xfrm>
        </p:spPr>
        <p:txBody>
          <a:bodyPr/>
          <a:lstStyle/>
          <a:p>
            <a:fld id="{2DFC7C6C-EFDC-2648-AF5D-AA1B7818CC42}" type="slidenum">
              <a:rPr lang="fr-FR" sz="1800" smtClean="0">
                <a:solidFill>
                  <a:schemeClr val="bg1"/>
                </a:solidFill>
                <a:latin typeface="Calibri" panose="020F0502020204030204" pitchFamily="34" charset="0"/>
                <a:cs typeface="Calibri" panose="020F0502020204030204" pitchFamily="34" charset="0"/>
              </a:rPr>
              <a:pPr/>
              <a:t>7</a:t>
            </a:fld>
            <a:endParaRPr lang="fr-FR" sz="1800" dirty="0">
              <a:solidFill>
                <a:schemeClr val="bg1"/>
              </a:solidFill>
              <a:latin typeface="Calibri" panose="020F0502020204030204" pitchFamily="34" charset="0"/>
              <a:cs typeface="Calibri" panose="020F0502020204030204" pitchFamily="34" charset="0"/>
            </a:endParaRPr>
          </a:p>
        </p:txBody>
      </p:sp>
      <p:pic>
        <p:nvPicPr>
          <p:cNvPr id="18" name="Picture 2"/>
          <p:cNvPicPr>
            <a:picLocks noChangeAspect="1" noChangeArrowheads="1"/>
          </p:cNvPicPr>
          <p:nvPr/>
        </p:nvPicPr>
        <p:blipFill rotWithShape="1">
          <a:blip r:embed="rId4"/>
          <a:srcRect t="7079"/>
          <a:stretch/>
        </p:blipFill>
        <p:spPr bwMode="auto">
          <a:xfrm>
            <a:off x="1910936" y="2114769"/>
            <a:ext cx="4250511" cy="4090546"/>
          </a:xfrm>
          <a:prstGeom prst="rect">
            <a:avLst/>
          </a:prstGeom>
          <a:noFill/>
          <a:ln w="9525">
            <a:noFill/>
            <a:miter lim="800000"/>
            <a:headEnd/>
            <a:tailEnd/>
          </a:ln>
        </p:spPr>
      </p:pic>
      <p:cxnSp>
        <p:nvCxnSpPr>
          <p:cNvPr id="22" name="Connecteur droit 21"/>
          <p:cNvCxnSpPr/>
          <p:nvPr/>
        </p:nvCxnSpPr>
        <p:spPr>
          <a:xfrm>
            <a:off x="6606194" y="2811006"/>
            <a:ext cx="0" cy="792000"/>
          </a:xfrm>
          <a:prstGeom prst="line">
            <a:avLst/>
          </a:prstGeom>
          <a:scene3d>
            <a:camera prst="orthographicFront"/>
            <a:lightRig rig="threePt" dir="t"/>
          </a:scene3d>
          <a:sp3d>
            <a:bevelT w="165100" prst="coolSlant"/>
          </a:sp3d>
        </p:spPr>
        <p:style>
          <a:lnRef idx="3">
            <a:schemeClr val="dk1"/>
          </a:lnRef>
          <a:fillRef idx="0">
            <a:schemeClr val="dk1"/>
          </a:fillRef>
          <a:effectRef idx="2">
            <a:schemeClr val="dk1"/>
          </a:effectRef>
          <a:fontRef idx="minor">
            <a:schemeClr val="tx1"/>
          </a:fontRef>
        </p:style>
      </p:cxnSp>
      <p:sp>
        <p:nvSpPr>
          <p:cNvPr id="17" name="Rectangle 16"/>
          <p:cNvSpPr/>
          <p:nvPr/>
        </p:nvSpPr>
        <p:spPr>
          <a:xfrm>
            <a:off x="1910936" y="147839"/>
            <a:ext cx="6644459" cy="1015663"/>
          </a:xfrm>
          <a:prstGeom prst="rect">
            <a:avLst/>
          </a:prstGeom>
        </p:spPr>
        <p:txBody>
          <a:bodyPr wrap="square">
            <a:spAutoFit/>
          </a:bodyPr>
          <a:lstStyle/>
          <a:p>
            <a:pPr algn="ctr"/>
            <a:r>
              <a:rPr lang="en-US" sz="3000" b="1" dirty="0">
                <a:solidFill>
                  <a:srgbClr val="2F660A"/>
                </a:solidFill>
                <a:latin typeface="+mj-lt"/>
                <a:cs typeface="Calibri" panose="020F0502020204030204" pitchFamily="34" charset="0"/>
              </a:rPr>
              <a:t>Building a « matrix of event » for each valid scintillation event</a:t>
            </a:r>
            <a:endParaRPr lang="fr-FR" sz="3000" dirty="0">
              <a:solidFill>
                <a:srgbClr val="2F660A"/>
              </a:solidFill>
              <a:latin typeface="+mj-lt"/>
            </a:endParaRPr>
          </a:p>
        </p:txBody>
      </p:sp>
      <p:cxnSp>
        <p:nvCxnSpPr>
          <p:cNvPr id="26" name="Connecteur droit 25"/>
          <p:cNvCxnSpPr/>
          <p:nvPr/>
        </p:nvCxnSpPr>
        <p:spPr>
          <a:xfrm>
            <a:off x="6606194" y="1722636"/>
            <a:ext cx="0" cy="516549"/>
          </a:xfrm>
          <a:prstGeom prst="line">
            <a:avLst/>
          </a:prstGeom>
          <a:ln>
            <a:solidFill>
              <a:schemeClr val="accent1">
                <a:alpha val="50000"/>
              </a:schemeClr>
            </a:solidFill>
          </a:ln>
          <a:scene3d>
            <a:camera prst="orthographicFront"/>
            <a:lightRig rig="threePt" dir="t"/>
          </a:scene3d>
          <a:sp3d>
            <a:bevelT w="165100" prst="coolSlant"/>
          </a:sp3d>
        </p:spPr>
        <p:style>
          <a:lnRef idx="3">
            <a:schemeClr val="dk1"/>
          </a:lnRef>
          <a:fillRef idx="0">
            <a:schemeClr val="dk1"/>
          </a:fillRef>
          <a:effectRef idx="2">
            <a:schemeClr val="dk1"/>
          </a:effectRef>
          <a:fontRef idx="minor">
            <a:schemeClr val="tx1"/>
          </a:fontRef>
        </p:style>
      </p:cxnSp>
      <p:sp>
        <p:nvSpPr>
          <p:cNvPr id="20" name="Espace réservé du contenu 3"/>
          <p:cNvSpPr>
            <a:spLocks noGrp="1"/>
          </p:cNvSpPr>
          <p:nvPr>
            <p:ph sz="half" idx="1"/>
          </p:nvPr>
        </p:nvSpPr>
        <p:spPr>
          <a:xfrm>
            <a:off x="6145513" y="3701564"/>
            <a:ext cx="2606040" cy="2503751"/>
          </a:xfrm>
          <a:ln>
            <a:noFill/>
          </a:ln>
        </p:spPr>
        <p:txBody>
          <a:bodyPr>
            <a:normAutofit fontScale="85000" lnSpcReduction="20000"/>
          </a:bodyPr>
          <a:lstStyle/>
          <a:p>
            <a:r>
              <a:rPr lang="fr-FR" sz="2400" b="1" dirty="0">
                <a:solidFill>
                  <a:srgbClr val="000066"/>
                </a:solidFill>
                <a:latin typeface="Calibri" panose="020F0502020204030204" pitchFamily="34" charset="0"/>
                <a:cs typeface="Calibri" panose="020F0502020204030204" pitchFamily="34" charset="0"/>
              </a:rPr>
              <a:t>Key</a:t>
            </a:r>
          </a:p>
          <a:p>
            <a:pPr marL="502920" lvl="1" indent="0" algn="just">
              <a:buNone/>
            </a:pPr>
            <a:r>
              <a:rPr lang="en-US" sz="1900" b="1" dirty="0">
                <a:solidFill>
                  <a:srgbClr val="000066"/>
                </a:solidFill>
                <a:latin typeface="Calibri" panose="020F0502020204030204" pitchFamily="34" charset="0"/>
                <a:cs typeface="Calibri" panose="020F0502020204030204" pitchFamily="34" charset="0"/>
              </a:rPr>
              <a:t>Z</a:t>
            </a:r>
            <a:r>
              <a:rPr lang="en-US" sz="1900" dirty="0">
                <a:solidFill>
                  <a:srgbClr val="000066"/>
                </a:solidFill>
                <a:latin typeface="Calibri" panose="020F0502020204030204" pitchFamily="34" charset="0"/>
                <a:cs typeface="Calibri" panose="020F0502020204030204" pitchFamily="34" charset="0"/>
              </a:rPr>
              <a:t> = calculated from diameter of undiffused photon circle</a:t>
            </a:r>
          </a:p>
          <a:p>
            <a:pPr marL="502920" lvl="1" indent="0" algn="just">
              <a:buNone/>
            </a:pPr>
            <a:r>
              <a:rPr lang="en-US" sz="1900" b="1" dirty="0">
                <a:solidFill>
                  <a:srgbClr val="000066"/>
                </a:solidFill>
                <a:latin typeface="Calibri" panose="020F0502020204030204" pitchFamily="34" charset="0"/>
                <a:cs typeface="Calibri" panose="020F0502020204030204" pitchFamily="34" charset="0"/>
              </a:rPr>
              <a:t>X,Y </a:t>
            </a:r>
            <a:r>
              <a:rPr lang="en-US" sz="1900" dirty="0">
                <a:solidFill>
                  <a:srgbClr val="000066"/>
                </a:solidFill>
                <a:latin typeface="Calibri" panose="020F0502020204030204" pitchFamily="34" charset="0"/>
                <a:cs typeface="Calibri" panose="020F0502020204030204" pitchFamily="34" charset="0"/>
              </a:rPr>
              <a:t>= barycenter of undiffused photon region</a:t>
            </a:r>
          </a:p>
          <a:p>
            <a:pPr marL="502920" lvl="1" indent="0" algn="just">
              <a:buNone/>
            </a:pPr>
            <a:r>
              <a:rPr lang="en-US" sz="1900" b="1" dirty="0">
                <a:solidFill>
                  <a:srgbClr val="000066"/>
                </a:solidFill>
                <a:latin typeface="Calibri" panose="020F0502020204030204" pitchFamily="34" charset="0"/>
                <a:cs typeface="Calibri" panose="020F0502020204030204" pitchFamily="34" charset="0"/>
              </a:rPr>
              <a:t>T</a:t>
            </a:r>
            <a:r>
              <a:rPr lang="en-US" sz="1900" dirty="0">
                <a:solidFill>
                  <a:srgbClr val="000066"/>
                </a:solidFill>
                <a:latin typeface="Calibri" panose="020F0502020204030204" pitchFamily="34" charset="0"/>
                <a:cs typeface="Calibri" panose="020F0502020204030204" pitchFamily="34" charset="0"/>
              </a:rPr>
              <a:t> = Time correction for propagation in LYSO</a:t>
            </a:r>
          </a:p>
          <a:p>
            <a:pPr marL="502920" lvl="1" indent="0" algn="just">
              <a:buNone/>
            </a:pPr>
            <a:r>
              <a:rPr lang="en-US" sz="1900" b="1" dirty="0">
                <a:solidFill>
                  <a:srgbClr val="000066"/>
                </a:solidFill>
                <a:latin typeface="Calibri" panose="020F0502020204030204" pitchFamily="34" charset="0"/>
                <a:cs typeface="Calibri" panose="020F0502020204030204" pitchFamily="34" charset="0"/>
              </a:rPr>
              <a:t>E</a:t>
            </a:r>
            <a:r>
              <a:rPr lang="en-US" sz="1900" dirty="0">
                <a:solidFill>
                  <a:srgbClr val="000066"/>
                </a:solidFill>
                <a:latin typeface="Calibri" panose="020F0502020204030204" pitchFamily="34" charset="0"/>
                <a:cs typeface="Calibri" panose="020F0502020204030204" pitchFamily="34" charset="0"/>
              </a:rPr>
              <a:t> = Total number of photons collected</a:t>
            </a:r>
            <a:endParaRPr lang="fr-FR" sz="1900" dirty="0">
              <a:solidFill>
                <a:srgbClr val="FF0000"/>
              </a:solidFill>
              <a:latin typeface="Calibri" panose="020F0502020204030204" pitchFamily="34" charset="0"/>
              <a:cs typeface="Calibri" panose="020F0502020204030204" pitchFamily="34" charset="0"/>
            </a:endParaRPr>
          </a:p>
        </p:txBody>
      </p:sp>
      <p:cxnSp>
        <p:nvCxnSpPr>
          <p:cNvPr id="23" name="Connecteur droit 22"/>
          <p:cNvCxnSpPr/>
          <p:nvPr/>
        </p:nvCxnSpPr>
        <p:spPr>
          <a:xfrm>
            <a:off x="6606193" y="4154889"/>
            <a:ext cx="0" cy="1908000"/>
          </a:xfrm>
          <a:prstGeom prst="line">
            <a:avLst/>
          </a:prstGeom>
          <a:scene3d>
            <a:camera prst="orthographicFront"/>
            <a:lightRig rig="threePt" dir="t"/>
          </a:scene3d>
          <a:sp3d>
            <a:bevelT w="165100" prst="coolSlant"/>
          </a:sp3d>
        </p:spPr>
        <p:style>
          <a:lnRef idx="3">
            <a:schemeClr val="dk1"/>
          </a:lnRef>
          <a:fillRef idx="0">
            <a:schemeClr val="dk1"/>
          </a:fillRef>
          <a:effectRef idx="2">
            <a:schemeClr val="dk1"/>
          </a:effectRef>
          <a:fontRef idx="minor">
            <a:schemeClr val="tx1"/>
          </a:fontRef>
        </p:style>
      </p:cxnSp>
      <p:sp>
        <p:nvSpPr>
          <p:cNvPr id="27" name="ZoneTexte 26"/>
          <p:cNvSpPr txBox="1"/>
          <p:nvPr/>
        </p:nvSpPr>
        <p:spPr>
          <a:xfrm>
            <a:off x="1957034" y="1491580"/>
            <a:ext cx="4336053" cy="584775"/>
          </a:xfrm>
          <a:prstGeom prst="rect">
            <a:avLst/>
          </a:prstGeom>
          <a:solidFill>
            <a:schemeClr val="bg1"/>
          </a:solidFill>
          <a:ln>
            <a:solidFill>
              <a:schemeClr val="bg1"/>
            </a:solidFill>
          </a:ln>
        </p:spPr>
        <p:txBody>
          <a:bodyPr wrap="square" rtlCol="0">
            <a:spAutoFit/>
          </a:bodyPr>
          <a:lstStyle/>
          <a:p>
            <a:pPr algn="ctr"/>
            <a:r>
              <a:rPr lang="fr-FR" sz="1600" b="1" dirty="0">
                <a:solidFill>
                  <a:srgbClr val="00458A"/>
                </a:solidFill>
                <a:latin typeface="Calibri" panose="020F0502020204030204" pitchFamily="34" charset="0"/>
                <a:cs typeface="Calibri" panose="020F0502020204030204" pitchFamily="34" charset="0"/>
              </a:rPr>
              <a:t>Event 80, 3682, X = </a:t>
            </a:r>
            <a:r>
              <a:rPr lang="fr-FR" sz="1600" b="1" dirty="0" smtClean="0">
                <a:solidFill>
                  <a:srgbClr val="00458A"/>
                </a:solidFill>
                <a:latin typeface="Calibri" panose="020F0502020204030204" pitchFamily="34" charset="0"/>
                <a:cs typeface="Calibri" panose="020F0502020204030204" pitchFamily="34" charset="0"/>
              </a:rPr>
              <a:t>21.9mm</a:t>
            </a:r>
            <a:r>
              <a:rPr lang="fr-FR" sz="1600" b="1" dirty="0">
                <a:solidFill>
                  <a:srgbClr val="00458A"/>
                </a:solidFill>
                <a:latin typeface="Calibri" panose="020F0502020204030204" pitchFamily="34" charset="0"/>
                <a:cs typeface="Calibri" panose="020F0502020204030204" pitchFamily="34" charset="0"/>
              </a:rPr>
              <a:t>, Y = </a:t>
            </a:r>
            <a:r>
              <a:rPr lang="fr-FR" sz="1600" b="1" dirty="0" smtClean="0">
                <a:solidFill>
                  <a:srgbClr val="00458A"/>
                </a:solidFill>
                <a:latin typeface="Calibri" panose="020F0502020204030204" pitchFamily="34" charset="0"/>
                <a:cs typeface="Calibri" panose="020F0502020204030204" pitchFamily="34" charset="0"/>
              </a:rPr>
              <a:t>22.1 </a:t>
            </a:r>
            <a:r>
              <a:rPr lang="fr-FR" sz="1600" b="1" dirty="0">
                <a:solidFill>
                  <a:srgbClr val="00458A"/>
                </a:solidFill>
                <a:latin typeface="Calibri" panose="020F0502020204030204" pitchFamily="34" charset="0"/>
                <a:cs typeface="Calibri" panose="020F0502020204030204" pitchFamily="34" charset="0"/>
              </a:rPr>
              <a:t>mm, </a:t>
            </a:r>
          </a:p>
          <a:p>
            <a:pPr algn="ctr"/>
            <a:r>
              <a:rPr lang="fr-FR" sz="1600" b="1" dirty="0">
                <a:solidFill>
                  <a:srgbClr val="00458A"/>
                </a:solidFill>
                <a:latin typeface="Calibri" panose="020F0502020204030204" pitchFamily="34" charset="0"/>
                <a:cs typeface="Calibri" panose="020F0502020204030204" pitchFamily="34" charset="0"/>
              </a:rPr>
              <a:t>Z = </a:t>
            </a:r>
            <a:r>
              <a:rPr lang="fr-FR" sz="1600" b="1" dirty="0" smtClean="0">
                <a:solidFill>
                  <a:srgbClr val="00458A"/>
                </a:solidFill>
                <a:latin typeface="Calibri" panose="020F0502020204030204" pitchFamily="34" charset="0"/>
                <a:cs typeface="Calibri" panose="020F0502020204030204" pitchFamily="34" charset="0"/>
              </a:rPr>
              <a:t>14.5 </a:t>
            </a:r>
            <a:r>
              <a:rPr lang="fr-FR" sz="1600" b="1" dirty="0">
                <a:solidFill>
                  <a:srgbClr val="00458A"/>
                </a:solidFill>
                <a:latin typeface="Calibri" panose="020F0502020204030204" pitchFamily="34" charset="0"/>
                <a:cs typeface="Calibri" panose="020F0502020204030204" pitchFamily="34" charset="0"/>
              </a:rPr>
              <a:t>mm, T = </a:t>
            </a:r>
            <a:r>
              <a:rPr lang="fr-FR" sz="1600" b="1" dirty="0" smtClean="0">
                <a:solidFill>
                  <a:srgbClr val="00458A"/>
                </a:solidFill>
                <a:latin typeface="Calibri" panose="020F0502020204030204" pitchFamily="34" charset="0"/>
                <a:cs typeface="Calibri" panose="020F0502020204030204" pitchFamily="34" charset="0"/>
              </a:rPr>
              <a:t>38.32 </a:t>
            </a:r>
            <a:r>
              <a:rPr lang="fr-FR" sz="1600" b="1" dirty="0" err="1">
                <a:solidFill>
                  <a:srgbClr val="00458A"/>
                </a:solidFill>
                <a:latin typeface="Calibri" panose="020F0502020204030204" pitchFamily="34" charset="0"/>
                <a:cs typeface="Calibri" panose="020F0502020204030204" pitchFamily="34" charset="0"/>
              </a:rPr>
              <a:t>ps</a:t>
            </a:r>
            <a:r>
              <a:rPr lang="fr-FR" sz="1600" b="1" dirty="0">
                <a:solidFill>
                  <a:srgbClr val="00458A"/>
                </a:solidFill>
                <a:latin typeface="Calibri" panose="020F0502020204030204" pitchFamily="34" charset="0"/>
                <a:cs typeface="Calibri" panose="020F0502020204030204" pitchFamily="34" charset="0"/>
              </a:rPr>
              <a:t>, E = 562 </a:t>
            </a:r>
            <a:r>
              <a:rPr lang="fr-FR" sz="1600" b="1" dirty="0" err="1" smtClean="0">
                <a:solidFill>
                  <a:srgbClr val="00458A"/>
                </a:solidFill>
                <a:latin typeface="Calibri" panose="020F0502020204030204" pitchFamily="34" charset="0"/>
                <a:cs typeface="Calibri" panose="020F0502020204030204" pitchFamily="34" charset="0"/>
              </a:rPr>
              <a:t>keV</a:t>
            </a:r>
            <a:endParaRPr lang="fr-FR" sz="1600" b="1" dirty="0">
              <a:solidFill>
                <a:srgbClr val="00458A"/>
              </a:solidFill>
              <a:latin typeface="Calibri" panose="020F0502020204030204" pitchFamily="34" charset="0"/>
              <a:cs typeface="Calibri" panose="020F0502020204030204" pitchFamily="34" charset="0"/>
            </a:endParaRPr>
          </a:p>
        </p:txBody>
      </p:sp>
      <p:sp>
        <p:nvSpPr>
          <p:cNvPr id="28" name="Espace réservé du pied de page 12"/>
          <p:cNvSpPr>
            <a:spLocks noGrp="1"/>
          </p:cNvSpPr>
          <p:nvPr>
            <p:ph type="ftr" sz="quarter" idx="11"/>
          </p:nvPr>
        </p:nvSpPr>
        <p:spPr>
          <a:xfrm>
            <a:off x="1881400"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pic>
        <p:nvPicPr>
          <p:cNvPr id="29" name="Image 28"/>
          <p:cNvPicPr>
            <a:picLocks noChangeAspect="1"/>
          </p:cNvPicPr>
          <p:nvPr/>
        </p:nvPicPr>
        <p:blipFill>
          <a:blip r:embed="rId5"/>
          <a:stretch>
            <a:fillRect/>
          </a:stretch>
        </p:blipFill>
        <p:spPr>
          <a:xfrm>
            <a:off x="7947689" y="6403290"/>
            <a:ext cx="1196311" cy="425214"/>
          </a:xfrm>
          <a:prstGeom prst="rect">
            <a:avLst/>
          </a:prstGeom>
        </p:spPr>
      </p:pic>
      <p:pic>
        <p:nvPicPr>
          <p:cNvPr id="30" name="Image 29"/>
          <p:cNvPicPr>
            <a:picLocks noChangeAspect="1"/>
          </p:cNvPicPr>
          <p:nvPr/>
        </p:nvPicPr>
        <p:blipFill>
          <a:blip r:embed="rId6"/>
          <a:stretch>
            <a:fillRect/>
          </a:stretch>
        </p:blipFill>
        <p:spPr>
          <a:xfrm>
            <a:off x="7460991" y="6371302"/>
            <a:ext cx="486697" cy="486697"/>
          </a:xfrm>
          <a:prstGeom prst="rect">
            <a:avLst/>
          </a:prstGeom>
        </p:spPr>
      </p:pic>
      <p:sp>
        <p:nvSpPr>
          <p:cNvPr id="24" name="Titre 4"/>
          <p:cNvSpPr>
            <a:spLocks noGrp="1"/>
          </p:cNvSpPr>
          <p:nvPr>
            <p:ph type="title"/>
          </p:nvPr>
        </p:nvSpPr>
        <p:spPr>
          <a:xfrm>
            <a:off x="65348" y="194689"/>
            <a:ext cx="1845588" cy="1732434"/>
          </a:xfrm>
        </p:spPr>
        <p:txBody>
          <a:bodyPr anchor="t" anchorCtr="0">
            <a:normAutofit/>
          </a:bodyPr>
          <a:lstStyle/>
          <a:p>
            <a:r>
              <a:rPr lang="en-US" sz="2400" dirty="0" smtClean="0"/>
              <a:t>Temporal </a:t>
            </a:r>
            <a:r>
              <a:rPr lang="en-US" sz="2400" dirty="0"/>
              <a:t>Imaging with digital </a:t>
            </a:r>
            <a:r>
              <a:rPr lang="en-US" sz="2400" dirty="0" err="1"/>
              <a:t>SiPM</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40232834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Detector performance and camera lay-out</a:t>
            </a:r>
            <a:endParaRPr lang="fr-FR" dirty="0"/>
          </a:p>
        </p:txBody>
      </p:sp>
      <p:sp>
        <p:nvSpPr>
          <p:cNvPr id="3" name="Sous-titre 2"/>
          <p:cNvSpPr>
            <a:spLocks noGrp="1"/>
          </p:cNvSpPr>
          <p:nvPr>
            <p:ph type="subTitle" idx="1"/>
          </p:nvPr>
        </p:nvSpPr>
        <p:spPr>
          <a:xfrm>
            <a:off x="825011" y="5265995"/>
            <a:ext cx="5486400" cy="914400"/>
          </a:xfrm>
        </p:spPr>
        <p:txBody>
          <a:bodyPr/>
          <a:lstStyle/>
          <a:p>
            <a:r>
              <a:rPr lang="fr-FR" u="sng" dirty="0"/>
              <a:t>M</a:t>
            </a:r>
            <a:r>
              <a:rPr lang="fr-FR" u="sng" dirty="0" smtClean="0"/>
              <a:t>. Z. HMISSI </a:t>
            </a:r>
            <a:r>
              <a:rPr lang="fr-FR" dirty="0"/>
              <a:t>- </a:t>
            </a:r>
            <a:r>
              <a:rPr lang="fr-FR" dirty="0" smtClean="0"/>
              <a:t>A. ILTIS </a:t>
            </a:r>
            <a:r>
              <a:rPr lang="fr-FR" dirty="0"/>
              <a:t>- </a:t>
            </a:r>
            <a:r>
              <a:rPr lang="fr-FR" dirty="0" err="1"/>
              <a:t>Animma</a:t>
            </a:r>
            <a:r>
              <a:rPr lang="fr-FR" dirty="0"/>
              <a:t> </a:t>
            </a:r>
            <a:r>
              <a:rPr lang="fr-FR" dirty="0" smtClean="0"/>
              <a:t>2019</a:t>
            </a:r>
            <a:endParaRPr lang="fr-FR" dirty="0"/>
          </a:p>
        </p:txBody>
      </p:sp>
      <p:pic>
        <p:nvPicPr>
          <p:cNvPr id="4" name="Image 3"/>
          <p:cNvPicPr>
            <a:picLocks noChangeAspect="1"/>
          </p:cNvPicPr>
          <p:nvPr/>
        </p:nvPicPr>
        <p:blipFill>
          <a:blip r:embed="rId3"/>
          <a:stretch>
            <a:fillRect/>
          </a:stretch>
        </p:blipFill>
        <p:spPr>
          <a:xfrm>
            <a:off x="5904828" y="877850"/>
            <a:ext cx="813165" cy="1037598"/>
          </a:xfrm>
          <a:prstGeom prst="rect">
            <a:avLst/>
          </a:prstGeom>
        </p:spPr>
      </p:pic>
      <p:pic>
        <p:nvPicPr>
          <p:cNvPr id="6" name="Image 5"/>
          <p:cNvPicPr>
            <a:picLocks noChangeAspect="1"/>
          </p:cNvPicPr>
          <p:nvPr/>
        </p:nvPicPr>
        <p:blipFill rotWithShape="1">
          <a:blip r:embed="rId4"/>
          <a:srcRect l="-124" r="-393"/>
          <a:stretch/>
        </p:blipFill>
        <p:spPr>
          <a:xfrm>
            <a:off x="6903600" y="5502489"/>
            <a:ext cx="1447476" cy="520647"/>
          </a:xfrm>
          <a:prstGeom prst="rect">
            <a:avLst/>
          </a:prstGeom>
        </p:spPr>
      </p:pic>
      <p:pic>
        <p:nvPicPr>
          <p:cNvPr id="7" name="Image 6"/>
          <p:cNvPicPr>
            <a:picLocks noChangeAspect="1"/>
          </p:cNvPicPr>
          <p:nvPr/>
        </p:nvPicPr>
        <p:blipFill>
          <a:blip r:embed="rId5"/>
          <a:stretch>
            <a:fillRect/>
          </a:stretch>
        </p:blipFill>
        <p:spPr>
          <a:xfrm>
            <a:off x="8451024" y="5421086"/>
            <a:ext cx="617763" cy="617763"/>
          </a:xfrm>
          <a:prstGeom prst="rect">
            <a:avLst/>
          </a:prstGeom>
        </p:spPr>
      </p:pic>
      <p:sp>
        <p:nvSpPr>
          <p:cNvPr id="8" name="Espace réservé du numéro de diapositive 13"/>
          <p:cNvSpPr>
            <a:spLocks noGrp="1"/>
          </p:cNvSpPr>
          <p:nvPr>
            <p:ph type="sldNum" sz="quarter" idx="12"/>
          </p:nvPr>
        </p:nvSpPr>
        <p:spPr>
          <a:xfrm>
            <a:off x="8786678" y="736233"/>
            <a:ext cx="349283" cy="365125"/>
          </a:xfrm>
        </p:spPr>
        <p:txBody>
          <a:bodyPr/>
          <a:lstStyle/>
          <a:p>
            <a:r>
              <a:rPr lang="fr-FR" sz="1800" dirty="0" smtClean="0">
                <a:solidFill>
                  <a:schemeClr val="bg1"/>
                </a:solidFill>
                <a:latin typeface="Calibri" panose="020F0502020204030204" pitchFamily="34" charset="0"/>
                <a:cs typeface="Calibri" panose="020F0502020204030204" pitchFamily="34" charset="0"/>
              </a:rPr>
              <a:t>8</a:t>
            </a:r>
            <a:endParaRPr lang="fr-FR"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00838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8DE4D7AF-1F03-4D03-9EA8-D1BF70EC972C}"/>
              </a:ext>
            </a:extLst>
          </p:cNvPr>
          <p:cNvSpPr/>
          <p:nvPr/>
        </p:nvSpPr>
        <p:spPr>
          <a:xfrm>
            <a:off x="1337305" y="0"/>
            <a:ext cx="481011"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xmlns="" id="{AE76FF59-465C-4AB4-8C2A-46CFEA6C669C}"/>
              </a:ext>
            </a:extLst>
          </p:cNvPr>
          <p:cNvSpPr/>
          <p:nvPr/>
        </p:nvSpPr>
        <p:spPr>
          <a:xfrm>
            <a:off x="1396337" y="6488610"/>
            <a:ext cx="2923403" cy="251089"/>
          </a:xfrm>
          <a:custGeom>
            <a:avLst/>
            <a:gdLst>
              <a:gd name="connsiteX0" fmla="*/ 0 w 2730203"/>
              <a:gd name="connsiteY0" fmla="*/ 0 h 250003"/>
              <a:gd name="connsiteX1" fmla="*/ 2730203 w 2730203"/>
              <a:gd name="connsiteY1" fmla="*/ 0 h 250003"/>
              <a:gd name="connsiteX2" fmla="*/ 2730203 w 2730203"/>
              <a:gd name="connsiteY2" fmla="*/ 250003 h 250003"/>
              <a:gd name="connsiteX3" fmla="*/ 0 w 2730203"/>
              <a:gd name="connsiteY3" fmla="*/ 250003 h 250003"/>
              <a:gd name="connsiteX4" fmla="*/ 0 w 2730203"/>
              <a:gd name="connsiteY4" fmla="*/ 0 h 25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203" h="250003">
                <a:moveTo>
                  <a:pt x="0" y="0"/>
                </a:moveTo>
                <a:lnTo>
                  <a:pt x="2730203" y="0"/>
                </a:lnTo>
                <a:lnTo>
                  <a:pt x="2730203" y="250003"/>
                </a:lnTo>
                <a:lnTo>
                  <a:pt x="0" y="2500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760" tIns="41910" rIns="111760" bIns="41910" numCol="1" spcCol="1270" anchor="ctr" anchorCtr="0">
            <a:noAutofit/>
          </a:bodyPr>
          <a:lstStyle/>
          <a:p>
            <a:pPr marL="0" lvl="0" indent="0" algn="l" defTabSz="488950">
              <a:lnSpc>
                <a:spcPct val="90000"/>
              </a:lnSpc>
              <a:spcBef>
                <a:spcPct val="0"/>
              </a:spcBef>
              <a:spcAft>
                <a:spcPct val="35000"/>
              </a:spcAft>
              <a:buNone/>
            </a:pPr>
            <a:endParaRPr lang="fr-FR" sz="1100" kern="1200" dirty="0">
              <a:latin typeface="Calibri" panose="020F0502020204030204" pitchFamily="34" charset="0"/>
              <a:cs typeface="Calibri" panose="020F0502020204030204" pitchFamily="34" charset="0"/>
            </a:endParaRPr>
          </a:p>
        </p:txBody>
      </p:sp>
      <p:sp>
        <p:nvSpPr>
          <p:cNvPr id="28" name="Forme libre : forme 27">
            <a:extLst>
              <a:ext uri="{FF2B5EF4-FFF2-40B4-BE49-F238E27FC236}">
                <a16:creationId xmlns:a16="http://schemas.microsoft.com/office/drawing/2014/main" xmlns="" id="{3BFE6F8A-1B75-413B-AB39-FAFFC264EF6D}"/>
              </a:ext>
            </a:extLst>
          </p:cNvPr>
          <p:cNvSpPr/>
          <p:nvPr/>
        </p:nvSpPr>
        <p:spPr>
          <a:xfrm>
            <a:off x="2569617" y="4666226"/>
            <a:ext cx="2068748" cy="790173"/>
          </a:xfrm>
          <a:custGeom>
            <a:avLst/>
            <a:gdLst>
              <a:gd name="connsiteX0" fmla="*/ 0 w 1580725"/>
              <a:gd name="connsiteY0" fmla="*/ 0 h 790173"/>
              <a:gd name="connsiteX1" fmla="*/ 1580725 w 1580725"/>
              <a:gd name="connsiteY1" fmla="*/ 0 h 790173"/>
              <a:gd name="connsiteX2" fmla="*/ 1580725 w 1580725"/>
              <a:gd name="connsiteY2" fmla="*/ 790173 h 790173"/>
              <a:gd name="connsiteX3" fmla="*/ 0 w 1580725"/>
              <a:gd name="connsiteY3" fmla="*/ 790173 h 790173"/>
              <a:gd name="connsiteX4" fmla="*/ 0 w 1580725"/>
              <a:gd name="connsiteY4" fmla="*/ 0 h 79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725" h="790173">
                <a:moveTo>
                  <a:pt x="0" y="0"/>
                </a:moveTo>
                <a:lnTo>
                  <a:pt x="1580725" y="0"/>
                </a:lnTo>
                <a:lnTo>
                  <a:pt x="1580725" y="790173"/>
                </a:lnTo>
                <a:lnTo>
                  <a:pt x="0" y="7901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fr-FR" sz="2800" b="1" kern="1200" dirty="0">
              <a:solidFill>
                <a:srgbClr val="003F7E"/>
              </a:solidFill>
              <a:latin typeface="Agency FB" panose="020B050302020202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xmlns="" id="{43BD0B3B-A0A5-4B3C-AE55-2106777511D7}"/>
              </a:ext>
            </a:extLst>
          </p:cNvPr>
          <p:cNvSpPr/>
          <p:nvPr/>
        </p:nvSpPr>
        <p:spPr>
          <a:xfrm>
            <a:off x="872197" y="112881"/>
            <a:ext cx="8176515" cy="553998"/>
          </a:xfrm>
          <a:prstGeom prst="rect">
            <a:avLst/>
          </a:prstGeom>
        </p:spPr>
        <p:txBody>
          <a:bodyPr wrap="square">
            <a:spAutoFit/>
          </a:bodyPr>
          <a:lstStyle/>
          <a:p>
            <a:pPr algn="ctr"/>
            <a:r>
              <a:rPr lang="en-US" sz="3000" b="1" dirty="0">
                <a:solidFill>
                  <a:srgbClr val="2F660A"/>
                </a:solidFill>
                <a:latin typeface="+mj-lt"/>
                <a:cs typeface="Calibri" panose="020F0502020204030204" pitchFamily="34" charset="0"/>
              </a:rPr>
              <a:t>Monolithic detectors performances </a:t>
            </a:r>
            <a:endParaRPr lang="fr-FR" sz="3000" dirty="0">
              <a:solidFill>
                <a:srgbClr val="2F660A"/>
              </a:solidFill>
              <a:latin typeface="+mj-lt"/>
              <a:cs typeface="Calibri" panose="020F0502020204030204" pitchFamily="34" charset="0"/>
            </a:endParaRPr>
          </a:p>
        </p:txBody>
      </p:sp>
      <p:pic>
        <p:nvPicPr>
          <p:cNvPr id="12" name="Image 11">
            <a:extLst>
              <a:ext uri="{FF2B5EF4-FFF2-40B4-BE49-F238E27FC236}">
                <a16:creationId xmlns:a16="http://schemas.microsoft.com/office/drawing/2014/main" xmlns="" id="{99632150-15F2-49E1-91EC-DEC26C88BA6E}"/>
              </a:ext>
            </a:extLst>
          </p:cNvPr>
          <p:cNvPicPr/>
          <p:nvPr/>
        </p:nvPicPr>
        <p:blipFill rotWithShape="1">
          <a:blip r:embed="rId3">
            <a:extLst>
              <a:ext uri="{28A0092B-C50C-407E-A947-70E740481C1C}">
                <a14:useLocalDpi xmlns:a14="http://schemas.microsoft.com/office/drawing/2010/main" val="0"/>
              </a:ext>
            </a:extLst>
          </a:blip>
          <a:srcRect l="16805" t="23514" r="12711" b="6518"/>
          <a:stretch/>
        </p:blipFill>
        <p:spPr bwMode="auto">
          <a:xfrm>
            <a:off x="1535582" y="750378"/>
            <a:ext cx="2834483" cy="2058884"/>
          </a:xfrm>
          <a:prstGeom prst="rect">
            <a:avLst/>
          </a:prstGeom>
          <a:noFill/>
          <a:ln>
            <a:noFill/>
          </a:ln>
        </p:spPr>
      </p:pic>
      <p:pic>
        <p:nvPicPr>
          <p:cNvPr id="13" name="Image 12">
            <a:extLst>
              <a:ext uri="{FF2B5EF4-FFF2-40B4-BE49-F238E27FC236}">
                <a16:creationId xmlns:a16="http://schemas.microsoft.com/office/drawing/2014/main" xmlns="" id="{49821199-C21A-4854-A1CB-26FFFD47CAD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11980" y="3458391"/>
            <a:ext cx="3130894" cy="2348273"/>
          </a:xfrm>
          <a:prstGeom prst="rect">
            <a:avLst/>
          </a:prstGeom>
          <a:noFill/>
          <a:ln>
            <a:noFill/>
          </a:ln>
        </p:spPr>
      </p:pic>
      <p:pic>
        <p:nvPicPr>
          <p:cNvPr id="14" name="Image 13">
            <a:extLst>
              <a:ext uri="{FF2B5EF4-FFF2-40B4-BE49-F238E27FC236}">
                <a16:creationId xmlns:a16="http://schemas.microsoft.com/office/drawing/2014/main" xmlns="" id="{703D0535-E883-466E-AFCD-6CDAEDAD9F41}"/>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5513250" y="766880"/>
            <a:ext cx="2679065" cy="1955165"/>
          </a:xfrm>
          <a:prstGeom prst="rect">
            <a:avLst/>
          </a:prstGeom>
          <a:extLst>
            <a:ext uri="{FAA26D3D-D897-4be2-8F04-BA451C77F1D7}">
              <ma14:placeholderFlag xmlns:ma14="http://schemas.microsoft.com/office/mac/drawingml/2011/main"/>
            </a:ext>
          </a:extLst>
        </p:spPr>
      </p:pic>
      <p:sp>
        <p:nvSpPr>
          <p:cNvPr id="16" name="ZoneTexte 15">
            <a:extLst>
              <a:ext uri="{FF2B5EF4-FFF2-40B4-BE49-F238E27FC236}">
                <a16:creationId xmlns:a16="http://schemas.microsoft.com/office/drawing/2014/main" xmlns="" id="{B4D311FF-FFCC-46B5-8B1C-98201C0E2B39}"/>
              </a:ext>
            </a:extLst>
          </p:cNvPr>
          <p:cNvSpPr txBox="1"/>
          <p:nvPr/>
        </p:nvSpPr>
        <p:spPr>
          <a:xfrm>
            <a:off x="5678275" y="4691980"/>
            <a:ext cx="253871" cy="369332"/>
          </a:xfrm>
          <a:prstGeom prst="rect">
            <a:avLst/>
          </a:prstGeom>
          <a:noFill/>
        </p:spPr>
        <p:txBody>
          <a:bodyPr wrap="none" rtlCol="0">
            <a:spAutoFit/>
          </a:bodyPr>
          <a:lstStyle/>
          <a:p>
            <a:r>
              <a:rPr lang="fr-FR" dirty="0"/>
              <a:t>)</a:t>
            </a:r>
          </a:p>
        </p:txBody>
      </p:sp>
      <p:sp>
        <p:nvSpPr>
          <p:cNvPr id="2" name="ZoneTexte 1"/>
          <p:cNvSpPr txBox="1"/>
          <p:nvPr/>
        </p:nvSpPr>
        <p:spPr>
          <a:xfrm>
            <a:off x="5734893" y="2806348"/>
            <a:ext cx="2361687" cy="553998"/>
          </a:xfrm>
          <a:prstGeom prst="rect">
            <a:avLst/>
          </a:prstGeom>
          <a:solidFill>
            <a:schemeClr val="accent1"/>
          </a:solidFill>
        </p:spPr>
        <p:txBody>
          <a:bodyPr wrap="square" rtlCol="0">
            <a:spAutoFit/>
          </a:bodyPr>
          <a:lstStyle>
            <a:defPPr>
              <a:defRPr lang="en-US"/>
            </a:defPPr>
            <a:lvl1pPr>
              <a:defRPr sz="1500">
                <a:solidFill>
                  <a:schemeClr val="bg1"/>
                </a:solidFill>
                <a:latin typeface="Calibri" panose="020F0502020204030204" pitchFamily="34" charset="0"/>
                <a:cs typeface="Calibri" panose="020F0502020204030204" pitchFamily="34" charset="0"/>
              </a:defRPr>
            </a:lvl1pPr>
          </a:lstStyle>
          <a:p>
            <a:pPr algn="ctr"/>
            <a:r>
              <a:rPr lang="fr-FR" dirty="0" err="1"/>
              <a:t>Energy</a:t>
            </a:r>
            <a:r>
              <a:rPr lang="fr-FR" dirty="0"/>
              <a:t> </a:t>
            </a:r>
            <a:r>
              <a:rPr lang="fr-FR" dirty="0" err="1"/>
              <a:t>resolution</a:t>
            </a:r>
            <a:endParaRPr lang="fr-FR" dirty="0"/>
          </a:p>
          <a:p>
            <a:pPr algn="ctr"/>
            <a:r>
              <a:rPr lang="fr-FR" dirty="0" smtClean="0"/>
              <a:t>6.2</a:t>
            </a:r>
            <a:r>
              <a:rPr lang="fr-FR" dirty="0"/>
              <a:t>% @ 662 </a:t>
            </a:r>
            <a:r>
              <a:rPr lang="fr-FR" dirty="0" err="1" smtClean="0"/>
              <a:t>keV</a:t>
            </a:r>
            <a:endParaRPr lang="fr-FR" dirty="0"/>
          </a:p>
        </p:txBody>
      </p:sp>
      <p:sp>
        <p:nvSpPr>
          <p:cNvPr id="3" name="ZoneTexte 2"/>
          <p:cNvSpPr txBox="1"/>
          <p:nvPr/>
        </p:nvSpPr>
        <p:spPr>
          <a:xfrm>
            <a:off x="1679171" y="5749111"/>
            <a:ext cx="2521837" cy="323165"/>
          </a:xfrm>
          <a:prstGeom prst="rect">
            <a:avLst/>
          </a:prstGeom>
          <a:solidFill>
            <a:schemeClr val="accent1"/>
          </a:solidFill>
        </p:spPr>
        <p:txBody>
          <a:bodyPr wrap="square" rtlCol="0">
            <a:spAutoFit/>
          </a:bodyPr>
          <a:lstStyle>
            <a:defPPr>
              <a:defRPr lang="en-US"/>
            </a:defPPr>
            <a:lvl1pPr>
              <a:defRPr sz="1500">
                <a:solidFill>
                  <a:schemeClr val="bg1"/>
                </a:solidFill>
                <a:latin typeface="Calibri" panose="020F0502020204030204" pitchFamily="34" charset="0"/>
                <a:cs typeface="Calibri" panose="020F0502020204030204" pitchFamily="34" charset="0"/>
              </a:defRPr>
            </a:lvl1pPr>
          </a:lstStyle>
          <a:p>
            <a:r>
              <a:rPr lang="fr-FR" dirty="0" err="1"/>
              <a:t>Resolution</a:t>
            </a:r>
            <a:r>
              <a:rPr lang="fr-FR" dirty="0"/>
              <a:t>  </a:t>
            </a:r>
            <a:r>
              <a:rPr lang="fr-FR" dirty="0" smtClean="0"/>
              <a:t>XY </a:t>
            </a:r>
            <a:r>
              <a:rPr lang="fr-FR" dirty="0"/>
              <a:t>= 1 mm FWHM</a:t>
            </a:r>
          </a:p>
        </p:txBody>
      </p:sp>
      <p:sp>
        <p:nvSpPr>
          <p:cNvPr id="17" name="ZoneTexte 16">
            <a:extLst>
              <a:ext uri="{FF2B5EF4-FFF2-40B4-BE49-F238E27FC236}">
                <a16:creationId xmlns:a16="http://schemas.microsoft.com/office/drawing/2014/main" xmlns="" id="{742CF576-6088-499C-8F41-948D014B0809}"/>
              </a:ext>
            </a:extLst>
          </p:cNvPr>
          <p:cNvSpPr txBox="1"/>
          <p:nvPr/>
        </p:nvSpPr>
        <p:spPr>
          <a:xfrm>
            <a:off x="1753845" y="2801167"/>
            <a:ext cx="2447164" cy="553998"/>
          </a:xfrm>
          <a:prstGeom prst="rect">
            <a:avLst/>
          </a:prstGeom>
          <a:solidFill>
            <a:schemeClr val="accent1"/>
          </a:solidFill>
        </p:spPr>
        <p:txBody>
          <a:bodyPr wrap="square" rtlCol="0">
            <a:spAutoFit/>
          </a:bodyPr>
          <a:lstStyle/>
          <a:p>
            <a:r>
              <a:rPr lang="fr-FR" sz="1500" dirty="0">
                <a:solidFill>
                  <a:schemeClr val="bg1"/>
                </a:solidFill>
                <a:latin typeface="Calibri" panose="020F0502020204030204" pitchFamily="34" charset="0"/>
                <a:cs typeface="Calibri" panose="020F0502020204030204" pitchFamily="34" charset="0"/>
              </a:rPr>
              <a:t>CRT </a:t>
            </a:r>
            <a:r>
              <a:rPr lang="fr-FR" sz="1500" dirty="0" smtClean="0">
                <a:solidFill>
                  <a:schemeClr val="bg1"/>
                </a:solidFill>
                <a:latin typeface="Calibri" panose="020F0502020204030204" pitchFamily="34" charset="0"/>
                <a:cs typeface="Calibri" panose="020F0502020204030204" pitchFamily="34" charset="0"/>
              </a:rPr>
              <a:t>20mm </a:t>
            </a:r>
            <a:r>
              <a:rPr lang="fr-FR" sz="1500" dirty="0" err="1" smtClean="0">
                <a:solidFill>
                  <a:schemeClr val="bg1"/>
                </a:solidFill>
                <a:latin typeface="Calibri" panose="020F0502020204030204" pitchFamily="34" charset="0"/>
                <a:cs typeface="Calibri" panose="020F0502020204030204" pitchFamily="34" charset="0"/>
              </a:rPr>
              <a:t>thick</a:t>
            </a:r>
            <a:r>
              <a:rPr lang="fr-FR" sz="1500" dirty="0" smtClean="0">
                <a:solidFill>
                  <a:schemeClr val="bg1"/>
                </a:solidFill>
                <a:latin typeface="Calibri" panose="020F0502020204030204" pitchFamily="34" charset="0"/>
                <a:cs typeface="Calibri" panose="020F0502020204030204" pitchFamily="34" charset="0"/>
              </a:rPr>
              <a:t> CeBr</a:t>
            </a:r>
            <a:r>
              <a:rPr lang="fr-FR" sz="1500" baseline="-25000" dirty="0" smtClean="0">
                <a:solidFill>
                  <a:schemeClr val="bg1"/>
                </a:solidFill>
                <a:latin typeface="Calibri" panose="020F0502020204030204" pitchFamily="34" charset="0"/>
                <a:cs typeface="Calibri" panose="020F0502020204030204" pitchFamily="34" charset="0"/>
              </a:rPr>
              <a:t>3</a:t>
            </a:r>
            <a:r>
              <a:rPr lang="fr-FR" sz="1500" dirty="0" smtClean="0">
                <a:solidFill>
                  <a:schemeClr val="bg1"/>
                </a:solidFill>
                <a:latin typeface="Calibri" panose="020F0502020204030204" pitchFamily="34" charset="0"/>
                <a:cs typeface="Calibri" panose="020F0502020204030204" pitchFamily="34" charset="0"/>
              </a:rPr>
              <a:t>  </a:t>
            </a:r>
            <a:r>
              <a:rPr lang="fr-FR" sz="1500" dirty="0">
                <a:solidFill>
                  <a:schemeClr val="bg1"/>
                </a:solidFill>
                <a:latin typeface="Calibri" panose="020F0502020204030204" pitchFamily="34" charset="0"/>
                <a:cs typeface="Calibri" panose="020F0502020204030204" pitchFamily="34" charset="0"/>
              </a:rPr>
              <a:t>(235 ps)</a:t>
            </a:r>
          </a:p>
        </p:txBody>
      </p:sp>
      <p:pic>
        <p:nvPicPr>
          <p:cNvPr id="5" name="Image 4" descr="resolution_Z_5m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049" y="3391425"/>
            <a:ext cx="3465724" cy="2501667"/>
          </a:xfrm>
          <a:prstGeom prst="rect">
            <a:avLst/>
          </a:prstGeom>
        </p:spPr>
      </p:pic>
      <p:sp>
        <p:nvSpPr>
          <p:cNvPr id="19" name="ZoneTexte 18"/>
          <p:cNvSpPr txBox="1"/>
          <p:nvPr/>
        </p:nvSpPr>
        <p:spPr>
          <a:xfrm>
            <a:off x="5657520" y="5749111"/>
            <a:ext cx="2673164" cy="323165"/>
          </a:xfrm>
          <a:prstGeom prst="rect">
            <a:avLst/>
          </a:prstGeom>
          <a:solidFill>
            <a:schemeClr val="accent1"/>
          </a:solidFill>
        </p:spPr>
        <p:txBody>
          <a:bodyPr wrap="square" rtlCol="0">
            <a:spAutoFit/>
          </a:bodyPr>
          <a:lstStyle>
            <a:defPPr>
              <a:defRPr lang="en-US"/>
            </a:defPPr>
            <a:lvl1pPr>
              <a:defRPr sz="1500">
                <a:solidFill>
                  <a:schemeClr val="bg1"/>
                </a:solidFill>
                <a:latin typeface="Calibri" panose="020F0502020204030204" pitchFamily="34" charset="0"/>
                <a:cs typeface="Calibri" panose="020F0502020204030204" pitchFamily="34" charset="0"/>
              </a:defRPr>
            </a:lvl1pPr>
          </a:lstStyle>
          <a:p>
            <a:r>
              <a:rPr lang="fr-FR" dirty="0" err="1"/>
              <a:t>Resolution</a:t>
            </a:r>
            <a:r>
              <a:rPr lang="fr-FR" dirty="0"/>
              <a:t>  Z = </a:t>
            </a:r>
            <a:r>
              <a:rPr lang="fr-FR" dirty="0" smtClean="0"/>
              <a:t>2.5 mm </a:t>
            </a:r>
            <a:r>
              <a:rPr lang="fr-FR" dirty="0"/>
              <a:t>FWHM</a:t>
            </a:r>
          </a:p>
        </p:txBody>
      </p:sp>
      <p:pic>
        <p:nvPicPr>
          <p:cNvPr id="21" name="Image 20">
            <a:extLst>
              <a:ext uri="{FF2B5EF4-FFF2-40B4-BE49-F238E27FC236}">
                <a16:creationId xmlns:a16="http://schemas.microsoft.com/office/drawing/2014/main" xmlns="" id="{07D86C85-11DB-4670-BD81-7226B7661406}"/>
              </a:ext>
            </a:extLst>
          </p:cNvPr>
          <p:cNvPicPr>
            <a:picLocks noChangeAspect="1"/>
          </p:cNvPicPr>
          <p:nvPr/>
        </p:nvPicPr>
        <p:blipFill>
          <a:blip r:embed="rId7"/>
          <a:stretch>
            <a:fillRect/>
          </a:stretch>
        </p:blipFill>
        <p:spPr>
          <a:xfrm>
            <a:off x="148940" y="5660606"/>
            <a:ext cx="813165" cy="1037598"/>
          </a:xfrm>
          <a:prstGeom prst="rect">
            <a:avLst/>
          </a:prstGeom>
        </p:spPr>
      </p:pic>
      <p:sp>
        <p:nvSpPr>
          <p:cNvPr id="22" name="Espace réservé du numéro de diapositive 13">
            <a:extLst>
              <a:ext uri="{FF2B5EF4-FFF2-40B4-BE49-F238E27FC236}">
                <a16:creationId xmlns:a16="http://schemas.microsoft.com/office/drawing/2014/main" xmlns="" id="{618215E2-CA13-4718-8A99-78732F384322}"/>
              </a:ext>
            </a:extLst>
          </p:cNvPr>
          <p:cNvSpPr txBox="1">
            <a:spLocks/>
          </p:cNvSpPr>
          <p:nvPr/>
        </p:nvSpPr>
        <p:spPr>
          <a:xfrm>
            <a:off x="8676218" y="736233"/>
            <a:ext cx="484330" cy="365125"/>
          </a:xfrm>
          <a:prstGeom prst="rect">
            <a:avLst/>
          </a:prstGeom>
        </p:spPr>
        <p:txBody>
          <a:bodyPr vert="horz" lIns="91440" tIns="45720" rIns="91440" bIns="45720" rtlCol="0" anchor="ctr"/>
          <a:lstStyle>
            <a:defPPr>
              <a:defRPr lang="en-US"/>
            </a:defPPr>
            <a:lvl1pPr marL="0" algn="r" defTabSz="457200" rtl="0" eaLnBrk="1" latinLnBrk="0" hangingPunct="1">
              <a:defRPr sz="1100" b="1" kern="1200">
                <a:solidFill>
                  <a:schemeClr val="accent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FC7C6C-EFDC-2648-AF5D-AA1B7818CC42}" type="slidenum">
              <a:rPr lang="fr-FR" sz="1800" smtClean="0">
                <a:solidFill>
                  <a:schemeClr val="bg1"/>
                </a:solidFill>
              </a:rPr>
              <a:pPr/>
              <a:t>9</a:t>
            </a:fld>
            <a:endParaRPr lang="fr-FR" sz="1800" dirty="0">
              <a:solidFill>
                <a:schemeClr val="bg1"/>
              </a:solidFill>
            </a:endParaRPr>
          </a:p>
        </p:txBody>
      </p:sp>
      <p:pic>
        <p:nvPicPr>
          <p:cNvPr id="20" name="Image 19"/>
          <p:cNvPicPr>
            <a:picLocks noChangeAspect="1"/>
          </p:cNvPicPr>
          <p:nvPr/>
        </p:nvPicPr>
        <p:blipFill>
          <a:blip r:embed="rId8"/>
          <a:stretch>
            <a:fillRect/>
          </a:stretch>
        </p:blipFill>
        <p:spPr>
          <a:xfrm>
            <a:off x="7947689" y="6403290"/>
            <a:ext cx="1196311" cy="425214"/>
          </a:xfrm>
          <a:prstGeom prst="rect">
            <a:avLst/>
          </a:prstGeom>
        </p:spPr>
      </p:pic>
      <p:pic>
        <p:nvPicPr>
          <p:cNvPr id="23" name="Image 22"/>
          <p:cNvPicPr>
            <a:picLocks noChangeAspect="1"/>
          </p:cNvPicPr>
          <p:nvPr/>
        </p:nvPicPr>
        <p:blipFill>
          <a:blip r:embed="rId9"/>
          <a:stretch>
            <a:fillRect/>
          </a:stretch>
        </p:blipFill>
        <p:spPr>
          <a:xfrm>
            <a:off x="7460991" y="6371302"/>
            <a:ext cx="486697" cy="486697"/>
          </a:xfrm>
          <a:prstGeom prst="rect">
            <a:avLst/>
          </a:prstGeom>
        </p:spPr>
      </p:pic>
      <p:sp>
        <p:nvSpPr>
          <p:cNvPr id="29" name="Espace réservé du pied de page 12"/>
          <p:cNvSpPr>
            <a:spLocks noGrp="1"/>
          </p:cNvSpPr>
          <p:nvPr>
            <p:ph type="ftr" sz="quarter" idx="11"/>
          </p:nvPr>
        </p:nvSpPr>
        <p:spPr>
          <a:xfrm>
            <a:off x="1874143" y="6514865"/>
            <a:ext cx="2458036" cy="365125"/>
          </a:xfrm>
        </p:spPr>
        <p:txBody>
          <a:bodyPr/>
          <a:lstStyle/>
          <a:p>
            <a:r>
              <a:rPr lang="fi-FI" sz="1050" b="1" dirty="0">
                <a:solidFill>
                  <a:srgbClr val="003F7E"/>
                </a:solidFill>
              </a:rPr>
              <a:t>M</a:t>
            </a:r>
            <a:r>
              <a:rPr lang="fi-FI" sz="1050" b="1" dirty="0" smtClean="0">
                <a:solidFill>
                  <a:srgbClr val="003F7E"/>
                </a:solidFill>
              </a:rPr>
              <a:t>. Z. HMISSI </a:t>
            </a:r>
            <a:r>
              <a:rPr lang="fi-FI" sz="1050" b="1" dirty="0">
                <a:solidFill>
                  <a:srgbClr val="003F7E"/>
                </a:solidFill>
              </a:rPr>
              <a:t>- A</a:t>
            </a:r>
            <a:r>
              <a:rPr lang="fi-FI" sz="1050" b="1" dirty="0" smtClean="0">
                <a:solidFill>
                  <a:srgbClr val="003F7E"/>
                </a:solidFill>
              </a:rPr>
              <a:t>. ILTIS </a:t>
            </a:r>
            <a:r>
              <a:rPr lang="fi-FI" sz="1050" b="1" dirty="0">
                <a:solidFill>
                  <a:srgbClr val="003F7E"/>
                </a:solidFill>
              </a:rPr>
              <a:t>- Animma </a:t>
            </a:r>
            <a:r>
              <a:rPr lang="fi-FI" sz="1050" b="1" dirty="0" smtClean="0">
                <a:solidFill>
                  <a:srgbClr val="003F7E"/>
                </a:solidFill>
              </a:rPr>
              <a:t>2019</a:t>
            </a:r>
            <a:endParaRPr lang="fr-FR" sz="1050" b="1" dirty="0">
              <a:solidFill>
                <a:srgbClr val="003F7E"/>
              </a:solidFill>
            </a:endParaRPr>
          </a:p>
        </p:txBody>
      </p:sp>
      <p:sp>
        <p:nvSpPr>
          <p:cNvPr id="24" name="Titre 4"/>
          <p:cNvSpPr>
            <a:spLocks noGrp="1"/>
          </p:cNvSpPr>
          <p:nvPr>
            <p:ph type="title"/>
          </p:nvPr>
        </p:nvSpPr>
        <p:spPr>
          <a:xfrm>
            <a:off x="-52639" y="194689"/>
            <a:ext cx="1474451" cy="1732434"/>
          </a:xfrm>
        </p:spPr>
        <p:txBody>
          <a:bodyPr anchor="t" anchorCtr="0">
            <a:normAutofit fontScale="90000"/>
          </a:bodyPr>
          <a:lstStyle/>
          <a:p>
            <a:r>
              <a:rPr lang="en-US" sz="2200" dirty="0" smtClean="0"/>
              <a:t>Detector </a:t>
            </a:r>
            <a:r>
              <a:rPr lang="en-US" sz="2200" dirty="0"/>
              <a:t>performance and camera lay-out</a:t>
            </a:r>
            <a:r>
              <a:rPr lang="en-US" dirty="0"/>
              <a:t/>
            </a:r>
            <a:br>
              <a:rPr lang="en-US" dirty="0"/>
            </a:br>
            <a:r>
              <a:rPr lang="fr-FR" dirty="0" smtClean="0"/>
              <a:t> </a:t>
            </a:r>
            <a:endParaRPr lang="fr-FR" dirty="0"/>
          </a:p>
        </p:txBody>
      </p:sp>
    </p:spTree>
    <p:extLst>
      <p:ext uri="{BB962C8B-B14F-4D97-AF65-F5344CB8AC3E}">
        <p14:creationId xmlns:p14="http://schemas.microsoft.com/office/powerpoint/2010/main" val="2881229127"/>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adre">
  <a:themeElements>
    <a:clrScheme name="Personnalisé 8">
      <a:dk1>
        <a:srgbClr val="000000"/>
      </a:dk1>
      <a:lt1>
        <a:srgbClr val="FFFFFF"/>
      </a:lt1>
      <a:dk2>
        <a:srgbClr val="545454"/>
      </a:dk2>
      <a:lt2>
        <a:srgbClr val="0066CC"/>
      </a:lt2>
      <a:accent1>
        <a:srgbClr val="2F660A"/>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14567</TotalTime>
  <Words>2010</Words>
  <Application>Microsoft Macintosh PowerPoint</Application>
  <PresentationFormat>Présentation à l'écran (4:3)</PresentationFormat>
  <Paragraphs>224</Paragraphs>
  <Slides>23</Slides>
  <Notes>16</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Cadre</vt:lpstr>
      <vt:lpstr>Présentation PowerPoint</vt:lpstr>
      <vt:lpstr>Présentation PowerPoint</vt:lpstr>
      <vt:lpstr>Temporal Imaging with digital SiPM </vt:lpstr>
      <vt:lpstr>Temporal Imaging with digital SiPM  </vt:lpstr>
      <vt:lpstr>Temporal Imaging with digital SiPM  </vt:lpstr>
      <vt:lpstr>Temporal Imaging with digital SiPM  </vt:lpstr>
      <vt:lpstr>Temporal Imaging with digital SiPM  </vt:lpstr>
      <vt:lpstr>Detector performance and camera lay-out</vt:lpstr>
      <vt:lpstr>Detector performance and camera lay-out  </vt:lpstr>
      <vt:lpstr>Présentation PowerPoint</vt:lpstr>
      <vt:lpstr>Detector performance and camera lay-out  </vt:lpstr>
      <vt:lpstr>Detector performance and camera lay-out  </vt:lpstr>
      <vt:lpstr>Camera imaging performance</vt:lpstr>
      <vt:lpstr>Camera imaging performance  </vt:lpstr>
      <vt:lpstr>Camera imaging perform-ance  </vt:lpstr>
      <vt:lpstr>Camera imaging performance  </vt:lpstr>
      <vt:lpstr>Conclusion: High performance imaging for nuclear decomissioning   </vt:lpstr>
      <vt:lpstr>Detector performance and camera lay-out  </vt:lpstr>
      <vt:lpstr>Possible satellite concept</vt:lpstr>
      <vt:lpstr>Possible satellite concept</vt:lpstr>
      <vt:lpstr>Compton Camera  Medical Imaging </vt:lpstr>
      <vt:lpstr>Compton Camera  Medical Imaging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Temporal imaging a new concept for monolithic crystals</dc:title>
  <dc:creator>damavand consulting</dc:creator>
  <cp:lastModifiedBy>damavand consulting</cp:lastModifiedBy>
  <cp:revision>313</cp:revision>
  <cp:lastPrinted>2019-06-04T12:45:23Z</cp:lastPrinted>
  <dcterms:created xsi:type="dcterms:W3CDTF">2016-11-14T17:02:11Z</dcterms:created>
  <dcterms:modified xsi:type="dcterms:W3CDTF">2019-06-25T08:54:56Z</dcterms:modified>
</cp:coreProperties>
</file>