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  <p:sldMasterId id="2147483681" r:id="rId3"/>
  </p:sldMasterIdLst>
  <p:notesMasterIdLst>
    <p:notesMasterId r:id="rId36"/>
  </p:notesMasterIdLst>
  <p:handoutMasterIdLst>
    <p:handoutMasterId r:id="rId37"/>
  </p:handoutMasterIdLst>
  <p:sldIdLst>
    <p:sldId id="262" r:id="rId4"/>
    <p:sldId id="325" r:id="rId5"/>
    <p:sldId id="326" r:id="rId6"/>
    <p:sldId id="304" r:id="rId7"/>
    <p:sldId id="330" r:id="rId8"/>
    <p:sldId id="332" r:id="rId9"/>
    <p:sldId id="346" r:id="rId10"/>
    <p:sldId id="333" r:id="rId11"/>
    <p:sldId id="350" r:id="rId12"/>
    <p:sldId id="335" r:id="rId13"/>
    <p:sldId id="338" r:id="rId14"/>
    <p:sldId id="340" r:id="rId15"/>
    <p:sldId id="343" r:id="rId16"/>
    <p:sldId id="357" r:id="rId17"/>
    <p:sldId id="370" r:id="rId18"/>
    <p:sldId id="360" r:id="rId19"/>
    <p:sldId id="361" r:id="rId20"/>
    <p:sldId id="363" r:id="rId21"/>
    <p:sldId id="366" r:id="rId22"/>
    <p:sldId id="367" r:id="rId23"/>
    <p:sldId id="364" r:id="rId24"/>
    <p:sldId id="368" r:id="rId25"/>
    <p:sldId id="365" r:id="rId26"/>
    <p:sldId id="344" r:id="rId27"/>
    <p:sldId id="359" r:id="rId28"/>
    <p:sldId id="369" r:id="rId29"/>
    <p:sldId id="345" r:id="rId30"/>
    <p:sldId id="351" r:id="rId31"/>
    <p:sldId id="353" r:id="rId32"/>
    <p:sldId id="354" r:id="rId33"/>
    <p:sldId id="355" r:id="rId34"/>
    <p:sldId id="356" r:id="rId35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7635"/>
    <a:srgbClr val="008A3E"/>
    <a:srgbClr val="0218BE"/>
    <a:srgbClr val="00BC55"/>
    <a:srgbClr val="D1F3FF"/>
    <a:srgbClr val="C6D9DC"/>
    <a:srgbClr val="FFFFFF"/>
    <a:srgbClr val="595959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4" autoAdjust="0"/>
    <p:restoredTop sz="95113" autoAdjust="0"/>
  </p:normalViewPr>
  <p:slideViewPr>
    <p:cSldViewPr>
      <p:cViewPr varScale="1">
        <p:scale>
          <a:sx n="86" d="100"/>
          <a:sy n="86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18" y="96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850" cy="497126"/>
          </a:xfrm>
          <a:prstGeom prst="rect">
            <a:avLst/>
          </a:prstGeom>
        </p:spPr>
        <p:txBody>
          <a:bodyPr vert="horz" lIns="95719" tIns="47860" rIns="95719" bIns="4786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5719" tIns="47860" rIns="95719" bIns="47860" rtlCol="0"/>
          <a:lstStyle>
            <a:lvl1pPr algn="r">
              <a:defRPr sz="1300"/>
            </a:lvl1pPr>
          </a:lstStyle>
          <a:p>
            <a:fld id="{D14C3DA1-9BFE-4D5D-B25D-7CC592D9C3C5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43662"/>
            <a:ext cx="2951850" cy="497126"/>
          </a:xfrm>
          <a:prstGeom prst="rect">
            <a:avLst/>
          </a:prstGeom>
        </p:spPr>
        <p:txBody>
          <a:bodyPr vert="horz" lIns="95719" tIns="47860" rIns="95719" bIns="4786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5719" tIns="47860" rIns="95719" bIns="47860" rtlCol="0" anchor="b"/>
          <a:lstStyle>
            <a:lvl1pPr algn="r">
              <a:defRPr sz="13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850" cy="497126"/>
          </a:xfrm>
          <a:prstGeom prst="rect">
            <a:avLst/>
          </a:prstGeom>
        </p:spPr>
        <p:txBody>
          <a:bodyPr vert="horz" lIns="95719" tIns="47860" rIns="95719" bIns="4786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5719" tIns="47860" rIns="95719" bIns="47860" rtlCol="0"/>
          <a:lstStyle>
            <a:lvl1pPr algn="r">
              <a:defRPr sz="1300"/>
            </a:lvl1pPr>
          </a:lstStyle>
          <a:p>
            <a:fld id="{4F3AFE2C-5007-4057-8DFB-EC24DF7E413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19" tIns="47860" rIns="95719" bIns="4786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1"/>
          </a:xfrm>
          <a:prstGeom prst="rect">
            <a:avLst/>
          </a:prstGeom>
        </p:spPr>
        <p:txBody>
          <a:bodyPr vert="horz" lIns="95719" tIns="47860" rIns="95719" bIns="4786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51850" cy="497126"/>
          </a:xfrm>
          <a:prstGeom prst="rect">
            <a:avLst/>
          </a:prstGeom>
        </p:spPr>
        <p:txBody>
          <a:bodyPr vert="horz" lIns="95719" tIns="47860" rIns="95719" bIns="4786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5719" tIns="47860" rIns="95719" bIns="47860" rtlCol="0" anchor="b"/>
          <a:lstStyle>
            <a:lvl1pPr algn="r">
              <a:defRPr sz="13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7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78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7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0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C801-1B40-4CC8-8BE5-EEDCE9C6E9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0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C801-1B40-4CC8-8BE5-EEDCE9C6E9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C801-1B40-4CC8-8BE5-EEDCE9C6E9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8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C801-1B40-4CC8-8BE5-EEDCE9C6E9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50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C801-1B40-4CC8-8BE5-EEDCE9C6E9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4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C801-1B40-4CC8-8BE5-EEDCE9C6E9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04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C801-1B40-4CC8-8BE5-EEDCE9C6E9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C801-1B40-4CC8-8BE5-EEDCE9C6E9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36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C801-1B40-4CC8-8BE5-EEDCE9C6E9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04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C801-1B40-4CC8-8BE5-EEDCE9C6E9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55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5C801-1B40-4CC8-8BE5-EEDCE9C6E9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93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390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75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8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>
                <a:solidFill>
                  <a:prstClr val="white"/>
                </a:solidFill>
              </a:rPr>
              <a:t>Journées Thématiques du Réseau Semi-conducteurs IN2P3-IRFU, 25 June 2018, Marseille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3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025304" y="6381328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11"/>
          <p:cNvSpPr txBox="1">
            <a:spLocks/>
          </p:cNvSpPr>
          <p:nvPr userDrawn="1"/>
        </p:nvSpPr>
        <p:spPr>
          <a:xfrm>
            <a:off x="251520" y="6376243"/>
            <a:ext cx="12241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yavuz.degerli@cea.fr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82922"/>
            <a:ext cx="5939824" cy="365125"/>
          </a:xfrm>
        </p:spPr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44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Espace réservé du pied de page 11"/>
          <p:cNvSpPr txBox="1">
            <a:spLocks/>
          </p:cNvSpPr>
          <p:nvPr userDrawn="1"/>
        </p:nvSpPr>
        <p:spPr>
          <a:xfrm>
            <a:off x="251520" y="6376243"/>
            <a:ext cx="12241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yavuz.degerli@cea.fr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98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865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581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708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654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332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Journées Thématiques du Réseau Semi-conducteurs IN2P3-IRFU, 25 June 2018, Marseille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0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 11"/>
          <p:cNvSpPr txBox="1">
            <a:spLocks/>
          </p:cNvSpPr>
          <p:nvPr userDrawn="1"/>
        </p:nvSpPr>
        <p:spPr>
          <a:xfrm>
            <a:off x="251520" y="6376243"/>
            <a:ext cx="12241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yavuz.degerli@cea.fr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051720" y="6305192"/>
            <a:ext cx="5939824" cy="365125"/>
          </a:xfrm>
        </p:spPr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Espace réservé du pied de page 11"/>
          <p:cNvSpPr txBox="1">
            <a:spLocks/>
          </p:cNvSpPr>
          <p:nvPr userDrawn="1"/>
        </p:nvSpPr>
        <p:spPr>
          <a:xfrm>
            <a:off x="251520" y="6376243"/>
            <a:ext cx="122413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yavuz.degerli@cea.fr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en-US" dirty="0" smtClean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Journées Thématiques du Réseau Semi-conducteurs IN2P3-IRFU, 25 June 2018, Marseille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C801-1B40-4CC8-8BE5-EEDCE9C6E9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7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27884" y="2164438"/>
            <a:ext cx="5328592" cy="2565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en-US" dirty="0" smtClean="0"/>
              <a:t>CACTUS: A </a:t>
            </a:r>
            <a:r>
              <a:rPr lang="en-US" dirty="0"/>
              <a:t>High Voltage CMOS Monolithic Timing Sensor</a:t>
            </a:r>
            <a:endParaRPr lang="en-US" cap="non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435491" y="3971219"/>
            <a:ext cx="5616624" cy="1368152"/>
          </a:xfrm>
        </p:spPr>
        <p:txBody>
          <a:bodyPr/>
          <a:lstStyle/>
          <a:p>
            <a:r>
              <a:rPr lang="fr-FR" sz="1400" dirty="0" smtClean="0"/>
              <a:t>Y. Degerli, </a:t>
            </a:r>
            <a:r>
              <a:rPr lang="fr-FR" sz="1400" dirty="0"/>
              <a:t>F. </a:t>
            </a:r>
            <a:r>
              <a:rPr lang="fr-FR" sz="1400" dirty="0" err="1"/>
              <a:t>Balli</a:t>
            </a:r>
            <a:r>
              <a:rPr lang="fr-FR" sz="1400" dirty="0"/>
              <a:t>, F</a:t>
            </a:r>
            <a:r>
              <a:rPr lang="fr-FR" sz="1400" dirty="0" smtClean="0"/>
              <a:t>. Guilloux, </a:t>
            </a:r>
            <a:r>
              <a:rPr lang="fr-FR" sz="1400" dirty="0"/>
              <a:t>C. </a:t>
            </a:r>
            <a:r>
              <a:rPr lang="fr-FR" sz="1400" dirty="0" smtClean="0"/>
              <a:t>Guyot, J.P. Meyer</a:t>
            </a:r>
            <a:r>
              <a:rPr lang="fr-FR" sz="1400" dirty="0"/>
              <a:t>, Ph. </a:t>
            </a:r>
            <a:r>
              <a:rPr lang="fr-FR" sz="1400" dirty="0" err="1" smtClean="0"/>
              <a:t>Schwemling</a:t>
            </a:r>
            <a:r>
              <a:rPr lang="fr-FR" sz="1400" dirty="0" smtClean="0"/>
              <a:t>, A</a:t>
            </a:r>
            <a:r>
              <a:rPr lang="fr-FR" sz="1400" dirty="0"/>
              <a:t>. Ouraou, </a:t>
            </a:r>
            <a:r>
              <a:rPr lang="fr-FR" sz="1400" dirty="0" smtClean="0"/>
              <a:t>M. </a:t>
            </a:r>
            <a:r>
              <a:rPr lang="fr-FR" sz="1400" dirty="0" err="1" smtClean="0"/>
              <a:t>Vandenbroucke</a:t>
            </a:r>
            <a:r>
              <a:rPr lang="fr-FR" sz="1400" dirty="0"/>
              <a:t> </a:t>
            </a:r>
            <a:r>
              <a:rPr lang="fr-FR" sz="1400" dirty="0" smtClean="0"/>
              <a:t>(IRFU)</a:t>
            </a:r>
          </a:p>
          <a:p>
            <a:r>
              <a:rPr lang="fr-FR" sz="1400" dirty="0" smtClean="0"/>
              <a:t>T. Hemperek (</a:t>
            </a:r>
            <a:r>
              <a:rPr lang="fr-FR" sz="1400" dirty="0" err="1" smtClean="0"/>
              <a:t>Univ</a:t>
            </a:r>
            <a:r>
              <a:rPr lang="fr-FR" sz="1400" dirty="0" smtClean="0"/>
              <a:t>. of Bonn)</a:t>
            </a:r>
          </a:p>
          <a:p>
            <a:r>
              <a:rPr lang="fr-FR" sz="1400" dirty="0" smtClean="0"/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43" y="2581091"/>
            <a:ext cx="648072" cy="1205009"/>
          </a:xfrm>
          <a:prstGeom prst="rect">
            <a:avLst/>
          </a:prstGeom>
        </p:spPr>
      </p:pic>
      <p:sp>
        <p:nvSpPr>
          <p:cNvPr id="6" name="Espace réservé du pied de page 1"/>
          <p:cNvSpPr txBox="1">
            <a:spLocks/>
          </p:cNvSpPr>
          <p:nvPr/>
        </p:nvSpPr>
        <p:spPr>
          <a:xfrm>
            <a:off x="3347864" y="5822095"/>
            <a:ext cx="550861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Journées Thématiques du Réseau Semi-conducteurs </a:t>
            </a:r>
            <a:r>
              <a:rPr lang="fr-FR" sz="1400" dirty="0" smtClean="0"/>
              <a:t>IN2P3-IRFU, </a:t>
            </a:r>
            <a:r>
              <a:rPr lang="en-US" sz="1400" dirty="0" smtClean="0"/>
              <a:t>26 June 2019, Marseille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52416"/>
            <a:ext cx="2441915" cy="3252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re 16"/>
          <p:cNvSpPr>
            <a:spLocks noGrp="1"/>
          </p:cNvSpPr>
          <p:nvPr>
            <p:ph type="title"/>
          </p:nvPr>
        </p:nvSpPr>
        <p:spPr>
          <a:xfrm>
            <a:off x="1259632" y="52752"/>
            <a:ext cx="7236464" cy="908720"/>
          </a:xfrm>
        </p:spPr>
        <p:txBody>
          <a:bodyPr/>
          <a:lstStyle/>
          <a:p>
            <a:r>
              <a:rPr lang="fr-FR" dirty="0" smtClean="0"/>
              <a:t>SIMULATION RESULTS (CSA)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220"/>
            <a:ext cx="6779689" cy="3312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11960" y="2326494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typical analog pulse at the BL output (@</a:t>
            </a:r>
            <a:r>
              <a:rPr lang="en-US" i="1" dirty="0" err="1" smtClean="0">
                <a:solidFill>
                  <a:prstClr val="black"/>
                </a:solidFill>
              </a:rPr>
              <a:t>Cdet</a:t>
            </a:r>
            <a:r>
              <a:rPr lang="en-US" i="1" dirty="0" smtClean="0">
                <a:solidFill>
                  <a:prstClr val="black"/>
                </a:solidFill>
              </a:rPr>
              <a:t>=1.5pF, 4000e-)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/>
          </p:nvPr>
        </p:nvGraphicFramePr>
        <p:xfrm>
          <a:off x="719572" y="4792654"/>
          <a:ext cx="741682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1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5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 pF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pF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9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Rise Time (from 10% to 90%)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0.9 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0.8 ns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8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Input Referred Noise</a:t>
                      </a:r>
                    </a:p>
                    <a:p>
                      <a:r>
                        <a:rPr lang="en-US" sz="1200" dirty="0" smtClean="0"/>
                        <a:t>[estimated from AC simulations]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 290 e-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 220 e-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2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Jitter</a:t>
                      </a:r>
                    </a:p>
                    <a:p>
                      <a:r>
                        <a:rPr lang="en-US" sz="1200" baseline="0" dirty="0" smtClean="0"/>
                        <a:t>[estimated from </a:t>
                      </a:r>
                      <a:r>
                        <a:rPr lang="en-US" sz="1200" i="1" baseline="0" dirty="0" err="1" smtClean="0"/>
                        <a:t>t</a:t>
                      </a:r>
                      <a:r>
                        <a:rPr lang="en-US" sz="1200" i="1" baseline="-25000" dirty="0" err="1" smtClean="0"/>
                        <a:t>r</a:t>
                      </a:r>
                      <a:r>
                        <a:rPr lang="en-US" sz="1200" i="1" baseline="-25000" dirty="0" smtClean="0"/>
                        <a:t> </a:t>
                      </a:r>
                      <a:r>
                        <a:rPr lang="en-US" sz="1200" baseline="0" dirty="0" smtClean="0"/>
                        <a:t>/(</a:t>
                      </a:r>
                      <a:r>
                        <a:rPr lang="en-US" sz="1200" i="1" baseline="0" dirty="0" smtClean="0"/>
                        <a:t>S/N</a:t>
                      </a:r>
                      <a:r>
                        <a:rPr lang="en-US" sz="1200" baseline="0" dirty="0" smtClean="0"/>
                        <a:t>) 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 67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</a:t>
                      </a:r>
                      <a:r>
                        <a:rPr lang="en-US" sz="1400" baseline="0" dirty="0" smtClean="0"/>
                        <a:t> 44 </a:t>
                      </a:r>
                      <a:r>
                        <a:rPr lang="en-US" sz="1400" baseline="0" dirty="0" err="1" smtClean="0"/>
                        <a:t>ps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669094" y="990303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218BE"/>
                </a:solidFill>
              </a:rPr>
              <a:t>Simulation results of the CSA</a:t>
            </a:r>
            <a:endParaRPr lang="en-US" dirty="0">
              <a:solidFill>
                <a:srgbClr val="0218BE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91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FULL </a:t>
            </a:r>
            <a:r>
              <a:rPr lang="en-US" dirty="0" err="1" smtClean="0"/>
              <a:t>FRONt-END</a:t>
            </a:r>
            <a:r>
              <a:rPr lang="en-US" dirty="0" smtClean="0"/>
              <a:t> (ONE COLUMN)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101922" y="1162851"/>
            <a:ext cx="396044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The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leading edge discriminator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is an optimized version of the discriminator used                          in LF-MONOPIX</a:t>
            </a:r>
            <a:endParaRPr lang="en-US" sz="1400" dirty="0" smtClean="0">
              <a:solidFill>
                <a:srgbClr val="0218BE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A local 4-bit DAC is used for offset tuning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Source follower output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for low-noise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Possibility to enable/disable each pixel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The digital outputs of one column are summed at the bottom of each column and sent to a pad (each column has its own pad)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When a pulse is seen at the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pad, the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address of the hit pixel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is available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on dedicated pads thanks to an on-chip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address encoding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circuit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It is also possible to readout the in-pixel registers in a serial way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The precise measurements of the pulse is done off-line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2051720" y="6120699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Column Architecture</a:t>
            </a:r>
            <a:endParaRPr lang="en-US" sz="1200" i="1" dirty="0">
              <a:solidFill>
                <a:prstClr val="black"/>
              </a:solidFill>
            </a:endParaRPr>
          </a:p>
        </p:txBody>
      </p:sp>
      <p:pic>
        <p:nvPicPr>
          <p:cNvPr id="126" name="Imag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33310"/>
            <a:ext cx="4968552" cy="4471744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7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Titre 16"/>
          <p:cNvSpPr>
            <a:spLocks noGrp="1"/>
          </p:cNvSpPr>
          <p:nvPr>
            <p:ph type="title"/>
          </p:nvPr>
        </p:nvSpPr>
        <p:spPr>
          <a:xfrm>
            <a:off x="1259632" y="52752"/>
            <a:ext cx="7236464" cy="908720"/>
          </a:xfrm>
        </p:spPr>
        <p:txBody>
          <a:bodyPr/>
          <a:lstStyle/>
          <a:p>
            <a:r>
              <a:rPr lang="fr-FR" dirty="0" smtClean="0"/>
              <a:t>SIMULATION RESULTS (Full FRONT-END)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9512" y="980728"/>
            <a:ext cx="626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218BE"/>
                </a:solidFill>
              </a:rPr>
              <a:t>Estimation of jitter and dispersion of </a:t>
            </a:r>
            <a:r>
              <a:rPr lang="en-US" dirty="0" err="1" smtClean="0">
                <a:solidFill>
                  <a:srgbClr val="0218BE"/>
                </a:solidFill>
              </a:rPr>
              <a:t>ToT</a:t>
            </a:r>
            <a:r>
              <a:rPr lang="en-US" dirty="0" smtClean="0">
                <a:solidFill>
                  <a:srgbClr val="0218BE"/>
                </a:solidFill>
              </a:rPr>
              <a:t> of the full front-end</a:t>
            </a:r>
            <a:endParaRPr lang="en-US" dirty="0">
              <a:solidFill>
                <a:srgbClr val="0218BE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7" y="2708920"/>
            <a:ext cx="4903221" cy="3745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36096" y="4023002"/>
            <a:ext cx="2801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Typical transient noise simulations results with 100 iterations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7908" y="1340768"/>
            <a:ext cx="880657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AC noise simulations not suitable for the digital part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Transient noise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simulations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Transient noise simulations are very time consuming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Calculation of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σ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 for the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leading edge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and </a:t>
            </a:r>
            <a:r>
              <a:rPr lang="en-US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ToT</a:t>
            </a:r>
            <a:endParaRPr lang="en-US" sz="1400" b="1" dirty="0" smtClean="0">
              <a:solidFill>
                <a:prstClr val="black">
                  <a:lumMod val="65000"/>
                  <a:lumOff val="35000"/>
                </a:prstClr>
              </a:solidFill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In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this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mode, the estimated jitter values are higher than the jitter values estimated from AC simulations (~50% higher)</a:t>
            </a:r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62009" y="301477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OutBL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44724" y="4288278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prstClr val="black"/>
                </a:solidFill>
              </a:rPr>
              <a:t>Discri</a:t>
            </a:r>
            <a:r>
              <a:rPr lang="en-US" sz="1400" dirty="0" smtClean="0">
                <a:solidFill>
                  <a:prstClr val="black"/>
                </a:solidFill>
              </a:rPr>
              <a:t> Output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554826" y="5388123"/>
            <a:ext cx="159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Digital Output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(</a:t>
            </a:r>
            <a:r>
              <a:rPr lang="en-US" sz="1400" dirty="0">
                <a:solidFill>
                  <a:prstClr val="black"/>
                </a:solidFill>
              </a:rPr>
              <a:t>End of </a:t>
            </a:r>
            <a:r>
              <a:rPr lang="en-US" sz="1400" dirty="0" smtClean="0">
                <a:solidFill>
                  <a:prstClr val="black"/>
                </a:solidFill>
              </a:rPr>
              <a:t>Column)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7944" y="2636912"/>
            <a:ext cx="94709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2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MONOLITHIC TIMING </a:t>
            </a:r>
            <a:r>
              <a:rPr lang="en-US" dirty="0" err="1" smtClean="0"/>
              <a:t>DEMONSTrATOR</a:t>
            </a:r>
            <a:r>
              <a:rPr lang="en-US" dirty="0" smtClean="0"/>
              <a:t> Chip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0435" y="1386446"/>
            <a:ext cx="5057630" cy="447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Developed mainly at 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IRFU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Architecture based on the LF-CPIX chip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Re-use of several parts of LF-CPIX chip with some modifications (guard-rings, DACs, global shift register, in-pixel registers, etc.)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The main difference is the </a:t>
            </a: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new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fast front-end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, the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pitch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of pixels and direct digital outputs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Each pixel can be enabled/disabled individually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Most of the pixel parameters (biases etc.) are programmable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Pulse injection circuitry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(analog pulse generated locally to minimize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dispersion)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Address encoding circuitry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12 fast LVDS &amp; CMOS digital outputs, 1 HITOR output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1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analog monitoring output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with the possibility to choose the analog signal of one pixel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No on-chip </a:t>
            </a:r>
            <a:r>
              <a:rPr lang="en-US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ToT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correction (done off-line)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2 versions with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different external guard-rings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(increase of BV)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Wafers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thinned to 200 µm and 100 µm and backside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processed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980728"/>
            <a:ext cx="4652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642D"/>
                </a:solidFill>
                <a:latin typeface="Calibri" panose="020F0502020204030204" pitchFamily="34" charset="0"/>
              </a:rPr>
              <a:t>Cactµs</a:t>
            </a:r>
            <a:r>
              <a:rPr lang="en-US" dirty="0" smtClean="0">
                <a:solidFill>
                  <a:prstClr val="black"/>
                </a:solidFill>
              </a:rPr>
              <a:t> (</a:t>
            </a:r>
            <a:r>
              <a:rPr lang="en-US" b="1" dirty="0" err="1" smtClean="0">
                <a:solidFill>
                  <a:prstClr val="black"/>
                </a:solidFill>
              </a:rPr>
              <a:t>C</a:t>
            </a:r>
            <a:r>
              <a:rPr lang="en-US" dirty="0" err="1" smtClean="0">
                <a:solidFill>
                  <a:prstClr val="black"/>
                </a:solidFill>
              </a:rPr>
              <a:t>mos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Ac</a:t>
            </a:r>
            <a:r>
              <a:rPr lang="en-US" dirty="0" smtClean="0">
                <a:solidFill>
                  <a:prstClr val="black"/>
                </a:solidFill>
              </a:rPr>
              <a:t>tive </a:t>
            </a:r>
            <a:r>
              <a:rPr lang="en-US" b="1" dirty="0" smtClean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iming </a:t>
            </a:r>
            <a:r>
              <a:rPr lang="en-US" b="1" dirty="0" smtClean="0">
                <a:solidFill>
                  <a:prstClr val="black"/>
                </a:solidFill>
              </a:rPr>
              <a:t>µS</a:t>
            </a:r>
            <a:r>
              <a:rPr lang="en-US" dirty="0" smtClean="0">
                <a:solidFill>
                  <a:prstClr val="black"/>
                </a:solidFill>
              </a:rPr>
              <a:t>ensor) Chip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1" name="Imag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64" y="894928"/>
            <a:ext cx="3971925" cy="40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00192" y="4917653"/>
            <a:ext cx="1852412" cy="13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IN-LAB TESTS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80300" y="4738750"/>
            <a:ext cx="42967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Test-bench developed by Jean-Pierre Meyer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latin typeface="Calibri" panose="020F0502020204030204" pitchFamily="34" charset="0"/>
              </a:rPr>
              <a:t>A Raspberry-Pi used for slow control and a </a:t>
            </a:r>
            <a:r>
              <a:rPr lang="en-US" sz="1400" dirty="0" err="1" smtClean="0">
                <a:latin typeface="Calibri" panose="020F0502020204030204" pitchFamily="34" charset="0"/>
              </a:rPr>
              <a:t>WaveCatcher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for fast data sampling of analog or digital </a:t>
            </a:r>
            <a:r>
              <a:rPr lang="en-US" sz="1400" dirty="0" smtClean="0">
                <a:latin typeface="Calibri" panose="020F0502020204030204" pitchFamily="34" charset="0"/>
              </a:rPr>
              <a:t>outputs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Programmable supplies with GPAC board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 err="1" smtClean="0">
                <a:latin typeface="Calibri" panose="020F0502020204030204" pitchFamily="34" charset="0"/>
              </a:rPr>
              <a:t>WaveCatcher</a:t>
            </a:r>
            <a:r>
              <a:rPr lang="en-US" sz="1400" dirty="0" smtClean="0">
                <a:latin typeface="Calibri" panose="020F0502020204030204" pitchFamily="34" charset="0"/>
              </a:rPr>
              <a:t> digitizer : 5 </a:t>
            </a:r>
            <a:r>
              <a:rPr lang="en-US" sz="1400" dirty="0" err="1" smtClean="0">
                <a:latin typeface="Calibri" panose="020F0502020204030204" pitchFamily="34" charset="0"/>
              </a:rPr>
              <a:t>ps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latin typeface="Calibri" panose="020F0502020204030204" pitchFamily="34" charset="0"/>
              </a:rPr>
              <a:t>rms</a:t>
            </a:r>
            <a:r>
              <a:rPr lang="en-US" sz="1400" dirty="0" smtClean="0">
                <a:latin typeface="Calibri" panose="020F0502020204030204" pitchFamily="34" charset="0"/>
              </a:rPr>
              <a:t> timing resolution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 smtClean="0">
                <a:latin typeface="Calibri" panose="020F0502020204030204" pitchFamily="34" charset="0"/>
              </a:rPr>
              <a:t>Timing resolution of PMT: </a:t>
            </a:r>
            <a:r>
              <a:rPr lang="en-US" sz="1400" dirty="0">
                <a:latin typeface="Calibri" panose="020F0502020204030204" pitchFamily="34" charset="0"/>
              </a:rPr>
              <a:t>~90 </a:t>
            </a:r>
            <a:r>
              <a:rPr lang="en-US" sz="1400" dirty="0" err="1">
                <a:latin typeface="Calibri" panose="020F0502020204030204" pitchFamily="34" charset="0"/>
              </a:rPr>
              <a:t>ps</a:t>
            </a:r>
            <a:r>
              <a:rPr lang="en-US" sz="1400" baseline="-25000" dirty="0" err="1">
                <a:latin typeface="Calibri" panose="020F0502020204030204" pitchFamily="34" charset="0"/>
              </a:rPr>
              <a:t>rms</a:t>
            </a:r>
            <a:endParaRPr lang="en-US" sz="1400" baseline="-25000" dirty="0">
              <a:latin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580"/>
            <a:ext cx="8551351" cy="37862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71" y="4700362"/>
            <a:ext cx="2430688" cy="166469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2557" y="980728"/>
            <a:ext cx="4777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IN-LAB TEST-BENCH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3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IN-LAB TESTS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75740" y="1556792"/>
            <a:ext cx="82089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Up to now, several chips tested in-lab: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6 un-thinned chips from standard wafers (ver. A and B.)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 thinned (200 µm) chips (ver. B)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 thinned (100 µm) chips (ver. A and B.)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These chips are fully functional, </a:t>
            </a:r>
            <a:r>
              <a:rPr lang="en-US" dirty="0" smtClean="0">
                <a:latin typeface="Calibri" panose="020F0502020204030204" pitchFamily="34" charset="0"/>
              </a:rPr>
              <a:t>only </a:t>
            </a:r>
            <a:r>
              <a:rPr lang="en-US" dirty="0">
                <a:latin typeface="Calibri" panose="020F0502020204030204" pitchFamily="34" charset="0"/>
              </a:rPr>
              <a:t>1 chip has a short (</a:t>
            </a:r>
            <a:r>
              <a:rPr lang="en-US" i="1" dirty="0">
                <a:latin typeface="Calibri" panose="020F0502020204030204" pitchFamily="34" charset="0"/>
              </a:rPr>
              <a:t>could be a bonding issue</a:t>
            </a:r>
            <a:r>
              <a:rPr lang="en-US" dirty="0">
                <a:latin typeface="Calibri" panose="020F0502020204030204" pitchFamily="34" charset="0"/>
              </a:rPr>
              <a:t>), others functional with very similar electrical behavior. </a:t>
            </a:r>
            <a:r>
              <a:rPr lang="en-US" dirty="0" smtClean="0">
                <a:latin typeface="Calibri" panose="020F0502020204030204" pitchFamily="34" charset="0"/>
              </a:rPr>
              <a:t> No dead pixel observed.  </a:t>
            </a:r>
            <a:r>
              <a:rPr lang="en-US" dirty="0">
                <a:latin typeface="Calibri" panose="020F0502020204030204" pitchFamily="34" charset="0"/>
              </a:rPr>
              <a:t>Very reproducible results (</a:t>
            </a:r>
            <a:r>
              <a:rPr lang="en-US" i="1" dirty="0">
                <a:latin typeface="Calibri" panose="020F0502020204030204" pitchFamily="34" charset="0"/>
              </a:rPr>
              <a:t>good or bad!</a:t>
            </a:r>
            <a:r>
              <a:rPr lang="en-US" dirty="0">
                <a:latin typeface="Calibri" panose="020F0502020204030204" pitchFamily="34" charset="0"/>
              </a:rPr>
              <a:t>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100 µm-thinned chips coming from the edge of the wafer don't work (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slow control and leakage issues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78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IN-LAB TEST RESULTS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72778" y="1710439"/>
            <a:ext cx="434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MEASURED BREAKDOWN VOLTAGES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78318"/>
            <a:ext cx="5370950" cy="296196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V="1">
            <a:off x="1089831" y="5140284"/>
            <a:ext cx="0" cy="56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2710044" y="5140284"/>
            <a:ext cx="0" cy="566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72778" y="5706710"/>
            <a:ext cx="80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Ver. B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267744" y="5706710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Ver. A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667" y="2205535"/>
            <a:ext cx="2747797" cy="206084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228184" y="4312251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Un-</a:t>
            </a:r>
            <a:r>
              <a:rPr lang="fr-FR" sz="1400" dirty="0" err="1" smtClean="0"/>
              <a:t>thinned</a:t>
            </a:r>
            <a:r>
              <a:rPr lang="fr-FR" sz="1400" dirty="0" smtClean="0"/>
              <a:t> CACTUS chip </a:t>
            </a:r>
            <a:r>
              <a:rPr lang="fr-FR" sz="1400" dirty="0" err="1" smtClean="0"/>
              <a:t>wire-bonded</a:t>
            </a:r>
            <a:r>
              <a:rPr lang="fr-FR" sz="1400" dirty="0" smtClean="0"/>
              <a:t> on PCB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095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7" y="1124744"/>
            <a:ext cx="8950717" cy="439334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IN-LAB TEST RESULTS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187624" y="5681356"/>
            <a:ext cx="611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Noise level consistent with simulations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Threshold dispersion lower than temporal noise after tuning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8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980728"/>
            <a:ext cx="2733920" cy="274753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TESTS WITH </a:t>
            </a:r>
            <a:r>
              <a:rPr lang="en-US" baseline="30000" dirty="0" smtClean="0"/>
              <a:t>90</a:t>
            </a:r>
            <a:r>
              <a:rPr lang="en-US" dirty="0"/>
              <a:t>SR </a:t>
            </a: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18749" y="5779903"/>
            <a:ext cx="479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Typical spectra with analog monitoring output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97" y="1245655"/>
            <a:ext cx="4599547" cy="436389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99992" y="549068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233025" y="2080587"/>
            <a:ext cx="2266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100 µm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200 µm</a:t>
            </a:r>
          </a:p>
          <a:p>
            <a:r>
              <a:rPr lang="fr-FR" dirty="0" smtClean="0"/>
              <a:t>700 µm (un-</a:t>
            </a:r>
            <a:r>
              <a:rPr lang="fr-FR" dirty="0" err="1" smtClean="0"/>
              <a:t>thinned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951406" y="1381418"/>
            <a:ext cx="13681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319558" y="1196752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aseline="30000" dirty="0" smtClean="0"/>
              <a:t>90</a:t>
            </a:r>
            <a:r>
              <a:rPr lang="fr-FR" dirty="0" smtClean="0"/>
              <a:t>Sr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5" idx="1"/>
          </p:cNvCxnSpPr>
          <p:nvPr/>
        </p:nvCxnSpPr>
        <p:spPr>
          <a:xfrm flipH="1" flipV="1">
            <a:off x="6754239" y="1976761"/>
            <a:ext cx="1607798" cy="379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362037" y="183009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DUT</a:t>
            </a:r>
            <a:endParaRPr lang="fr-FR" dirty="0"/>
          </a:p>
        </p:txBody>
      </p:sp>
      <p:cxnSp>
        <p:nvCxnSpPr>
          <p:cNvPr id="19" name="Connecteur droit avec flèche 18"/>
          <p:cNvCxnSpPr>
            <a:stCxn id="20" idx="1"/>
          </p:cNvCxnSpPr>
          <p:nvPr/>
        </p:nvCxnSpPr>
        <p:spPr>
          <a:xfrm flipH="1">
            <a:off x="6807391" y="2533546"/>
            <a:ext cx="1545028" cy="118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352419" y="234888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PMT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112185" y="3697287"/>
            <a:ext cx="2989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Test-bench used for tests with </a:t>
            </a:r>
            <a:r>
              <a:rPr lang="en-US" sz="1400" baseline="30000" dirty="0" smtClean="0"/>
              <a:t>90</a:t>
            </a:r>
            <a:r>
              <a:rPr lang="en-US" sz="1400" dirty="0" smtClean="0"/>
              <a:t>Sr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94" y="4077072"/>
            <a:ext cx="2768075" cy="207605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5064006" y="6167563"/>
            <a:ext cx="4079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Typical analog monitoring output signal with </a:t>
            </a:r>
            <a:r>
              <a:rPr lang="en-US" sz="1400" baseline="30000" dirty="0"/>
              <a:t>90</a:t>
            </a:r>
            <a:r>
              <a:rPr lang="en-US" sz="1400" dirty="0"/>
              <a:t>Sr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2583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41" y="1453757"/>
            <a:ext cx="3672408" cy="3795492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TESTS WITH </a:t>
            </a:r>
            <a:r>
              <a:rPr lang="en-US" baseline="30000" dirty="0" smtClean="0"/>
              <a:t>90</a:t>
            </a:r>
            <a:r>
              <a:rPr lang="en-US" dirty="0"/>
              <a:t>SR </a:t>
            </a: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313415" y="5522104"/>
            <a:ext cx="880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200 µm-thinned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CACTUS chip, backside bias (-300V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Good time resolution after TW correction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02" y="1916832"/>
            <a:ext cx="5251850" cy="322033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71600" y="1116692"/>
            <a:ext cx="687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218BE"/>
                </a:solidFill>
              </a:rPr>
              <a:t>TIME RESOLUTION MEASUREMENTS ON DIGITAL OUTPUT</a:t>
            </a:r>
            <a:endParaRPr lang="en-US" b="1" dirty="0">
              <a:solidFill>
                <a:srgbClr val="0218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HV-CMOS Sensor PRINCIPLE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130" y="1576065"/>
            <a:ext cx="4296374" cy="30658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1520" y="4605079"/>
            <a:ext cx="432047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DNW/HR p-substrate charge collection diode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HV (≥100V) applied on the substrate (from top or back)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Large depletion depth (&gt;100µm)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Charge collection by </a:t>
            </a:r>
            <a:r>
              <a:rPr lang="en-US" sz="12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drift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(fast)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Potentially rad-hard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Electronics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integrated inside charge collection diode (NMOS and PMOS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59632" y="1187460"/>
            <a:ext cx="271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218BE"/>
                </a:solidFill>
              </a:rPr>
              <a:t>HV-CMOS Sensor Pixel</a:t>
            </a:r>
            <a:endParaRPr lang="en-US" b="1" dirty="0">
              <a:solidFill>
                <a:srgbClr val="0218BE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25842" y="1187460"/>
            <a:ext cx="2668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218BE"/>
                </a:solidFill>
              </a:rPr>
              <a:t>LV-CMOS Sensor Pixel</a:t>
            </a:r>
            <a:endParaRPr lang="en-US" b="1" dirty="0">
              <a:solidFill>
                <a:srgbClr val="0218B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88025" y="4605079"/>
            <a:ext cx="4320479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NW/HR p-epi charge collection diode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LV (few Volts) applied on charge collection diode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Small depletion area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Charge collection by </a:t>
            </a:r>
            <a:r>
              <a:rPr lang="en-US" sz="1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diffusion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(slow)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Potentially low noise, low power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(small detection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cap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 granularity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NMOS in-pixel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electronics in most processes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585662"/>
            <a:ext cx="4392488" cy="307675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Journées Thématiques du Réseau Semi-conducteurs IN2P3-IRFU, 25 </a:t>
            </a:r>
            <a:r>
              <a:rPr lang="fr-FR" dirty="0" err="1" smtClean="0"/>
              <a:t>June</a:t>
            </a:r>
            <a:r>
              <a:rPr lang="fr-FR" dirty="0" smtClean="0"/>
              <a:t> 2018, Marseille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18401" y="6073821"/>
            <a:ext cx="2986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8A3E"/>
                </a:solidFill>
                <a:sym typeface="Wingdings" panose="05000000000000000000" pitchFamily="2" charset="2"/>
              </a:rPr>
              <a:t> Particularly suitable for timing</a:t>
            </a:r>
            <a:endParaRPr lang="en-US" sz="1400" b="1" dirty="0">
              <a:solidFill>
                <a:srgbClr val="008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TESTS WITH </a:t>
            </a:r>
            <a:r>
              <a:rPr lang="en-US" baseline="30000" dirty="0" smtClean="0"/>
              <a:t>90</a:t>
            </a:r>
            <a:r>
              <a:rPr lang="en-US" dirty="0"/>
              <a:t>SR </a:t>
            </a:r>
            <a:r>
              <a:rPr lang="en-US" dirty="0" smtClean="0"/>
              <a:t>SOURCE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700808"/>
            <a:ext cx="5924550" cy="35623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34563" y="5381024"/>
            <a:ext cx="880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Resolution improves with increased threshold (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efficiency to be checked!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Similar tests done with untinned 700 µm chips give resolution &gt; 600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ps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100 µm thinned chips received recently, in-lab characterization on-going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600" y="1116692"/>
            <a:ext cx="6870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218BE"/>
                </a:solidFill>
              </a:rPr>
              <a:t>TIME RESOLUTION MEASUREMENTS ON DIGITAL OUTPUT</a:t>
            </a:r>
            <a:endParaRPr lang="en-US" b="1" dirty="0">
              <a:solidFill>
                <a:srgbClr val="0218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TESTBEAM AT FERMILAB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3680" y="3823007"/>
            <a:ext cx="531992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17-22 June 2019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Mainly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120 </a:t>
            </a:r>
            <a:r>
              <a:rPr lang="en-US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Gev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protons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4-plane telescope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used for efficiency measurements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Remotely controlled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motion table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for sensor positioning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Fast sampling scope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for sensor signal acquisition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Very useful data to test all the aspects of the sensor : charge collection, FE perf, time resolution…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People involved: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    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Artur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Apresyan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Meraj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Hussain,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Christian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Pena, Si </a:t>
            </a:r>
            <a:r>
              <a:rPr lang="en-US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Xie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(</a:t>
            </a:r>
            <a:r>
              <a:rPr lang="en-US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Fermilab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     Yavuz </a:t>
            </a:r>
            <a:r>
              <a:rPr lang="en-US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Degerli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, Fabrice Guilloux, Philippe </a:t>
            </a:r>
            <a:r>
              <a:rPr lang="en-US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Schwemling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(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IRFU-</a:t>
            </a:r>
            <a:r>
              <a:rPr lang="en-US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Saclay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)</a:t>
            </a:r>
          </a:p>
          <a:p>
            <a:pPr>
              <a:spcAft>
                <a:spcPts val="300"/>
              </a:spcAft>
            </a:pPr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145" y="5517232"/>
            <a:ext cx="2476319" cy="6349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0225"/>
            <a:ext cx="4485989" cy="25254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27845"/>
            <a:ext cx="2376264" cy="4220995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>
          <a:xfrm>
            <a:off x="6516216" y="2483342"/>
            <a:ext cx="640280" cy="195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4932040" y="1984374"/>
            <a:ext cx="514802" cy="256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504851" y="1822782"/>
            <a:ext cx="864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DUT </a:t>
            </a:r>
            <a:r>
              <a:rPr lang="fr-FR" dirty="0" err="1" smtClean="0"/>
              <a:t>inside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cold box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0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TESTBEAM AT FERMILAB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1190660"/>
            <a:ext cx="88094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General very preliminary observations:</a:t>
            </a:r>
          </a:p>
          <a:p>
            <a:pPr>
              <a:spcAft>
                <a:spcPts val="600"/>
              </a:spcAft>
            </a:pPr>
            <a:endParaRPr lang="en-US" sz="1600" b="1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 lot of data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taken (few Tb),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analysis on-going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Preliminary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quick analyses showed low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detection efficiency on digital outputs, even at low threshold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values. To investigate the problem: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harge collection homogeneity of the pixel checked with analog monitoring output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analog signal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level seems lower than expected by simulations and from previous prototypes LFCPIX and LF-MONOPIX for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MIPs,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noise levels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consistent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charge collection seems homogenous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inside the pixel (next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slide), the origin of the problem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could be front-end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related, will be investigated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in-laboratory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145" y="5517232"/>
            <a:ext cx="2476319" cy="6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27584" y="1146388"/>
            <a:ext cx="618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218BE"/>
                </a:solidFill>
              </a:rPr>
              <a:t>CHARGE COLLECTION HOMOGENEITY OF THE PIXEL</a:t>
            </a:r>
            <a:endParaRPr lang="en-US" b="1" dirty="0">
              <a:solidFill>
                <a:srgbClr val="0218B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19" y="4869160"/>
            <a:ext cx="864096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Charge collection homogeneity checked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 analog monitoring signal with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4-plane telescope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Charge collection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seems quite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homogenous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(no particular structure,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 dead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area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88946"/>
            <a:ext cx="4404345" cy="299091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656238" y="2650877"/>
            <a:ext cx="42362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Hits aligning with the telescope for one pixel of 0.5 mm x 1 mm</a:t>
            </a:r>
          </a:p>
          <a:p>
            <a:r>
              <a:rPr lang="en-US" sz="1600" dirty="0" smtClean="0"/>
              <a:t>(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200 µm thinned CACTUS chip,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backbias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(-300V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))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4656238" y="1801211"/>
            <a:ext cx="186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preliminary !</a:t>
            </a:r>
            <a:endParaRPr lang="en-US" dirty="0">
              <a:solidFill>
                <a:srgbClr val="FF5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TESTBEAM AT FERMILAB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145" y="5517232"/>
            <a:ext cx="2476319" cy="6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PERSPECTIVES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4974" y="1274415"/>
            <a:ext cx="88115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endParaRPr lang="en-US" sz="1400" dirty="0" smtClean="0">
              <a:solidFill>
                <a:srgbClr val="007635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7635"/>
                </a:solidFill>
                <a:latin typeface="Calibri" panose="020F0502020204030204" pitchFamily="34" charset="0"/>
              </a:rPr>
              <a:t>The</a:t>
            </a:r>
            <a:r>
              <a:rPr lang="en-US" sz="1400" b="1" dirty="0" smtClean="0">
                <a:solidFill>
                  <a:srgbClr val="007635"/>
                </a:solidFill>
                <a:latin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007635"/>
                </a:solidFill>
                <a:latin typeface="Calibri" panose="020F0502020204030204" pitchFamily="34" charset="0"/>
              </a:rPr>
              <a:t>breakdown voltages </a:t>
            </a:r>
            <a:r>
              <a:rPr lang="en-US" sz="1400" dirty="0">
                <a:solidFill>
                  <a:srgbClr val="007635"/>
                </a:solidFill>
                <a:latin typeface="Calibri" panose="020F0502020204030204" pitchFamily="34" charset="0"/>
              </a:rPr>
              <a:t>are as </a:t>
            </a:r>
            <a:r>
              <a:rPr lang="en-US" sz="1400" dirty="0" smtClean="0">
                <a:solidFill>
                  <a:srgbClr val="007635"/>
                </a:solidFill>
                <a:latin typeface="Calibri" panose="020F0502020204030204" pitchFamily="34" charset="0"/>
              </a:rPr>
              <a:t>expected (~230V for ver. A and ~350V for ver. B) </a:t>
            </a:r>
            <a:endParaRPr lang="en-US" sz="1400" dirty="0">
              <a:solidFill>
                <a:srgbClr val="007635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7635"/>
                </a:solidFill>
                <a:latin typeface="Calibri" panose="020F0502020204030204" pitchFamily="34" charset="0"/>
              </a:rPr>
              <a:t>Noise levels </a:t>
            </a:r>
            <a:r>
              <a:rPr lang="en-US" sz="1400" dirty="0">
                <a:solidFill>
                  <a:srgbClr val="007635"/>
                </a:solidFill>
                <a:latin typeface="Calibri" panose="020F0502020204030204" pitchFamily="34" charset="0"/>
              </a:rPr>
              <a:t>are globally as expected : 200-300 e-. </a:t>
            </a:r>
            <a:r>
              <a:rPr lang="en-US" sz="1400" dirty="0" smtClean="0">
                <a:solidFill>
                  <a:srgbClr val="007635"/>
                </a:solidFill>
                <a:latin typeface="Calibri" panose="020F0502020204030204" pitchFamily="34" charset="0"/>
              </a:rPr>
              <a:t>Threshold dispersion lower than temporal noise after </a:t>
            </a:r>
            <a:r>
              <a:rPr lang="en-US" sz="1400" b="1" dirty="0" smtClean="0">
                <a:solidFill>
                  <a:srgbClr val="007635"/>
                </a:solidFill>
                <a:latin typeface="Calibri" panose="020F0502020204030204" pitchFamily="34" charset="0"/>
              </a:rPr>
              <a:t>tuning</a:t>
            </a:r>
            <a:r>
              <a:rPr lang="en-US" sz="1400" dirty="0" smtClean="0">
                <a:solidFill>
                  <a:srgbClr val="007635"/>
                </a:solidFill>
                <a:latin typeface="Calibri" panose="020F0502020204030204" pitchFamily="34" charset="0"/>
              </a:rPr>
              <a:t>. </a:t>
            </a:r>
            <a:endParaRPr lang="en-US" sz="1400" dirty="0">
              <a:solidFill>
                <a:srgbClr val="007635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7635"/>
                </a:solidFill>
                <a:latin typeface="Calibri" panose="020F0502020204030204" pitchFamily="34" charset="0"/>
              </a:rPr>
              <a:t>Homogenous </a:t>
            </a:r>
            <a:r>
              <a:rPr lang="en-US" sz="1400" b="1" dirty="0" smtClean="0">
                <a:solidFill>
                  <a:srgbClr val="007635"/>
                </a:solidFill>
                <a:latin typeface="Calibri" panose="020F0502020204030204" pitchFamily="34" charset="0"/>
              </a:rPr>
              <a:t>charge collection </a:t>
            </a:r>
            <a:r>
              <a:rPr lang="en-US" sz="1400" dirty="0" smtClean="0">
                <a:solidFill>
                  <a:srgbClr val="007635"/>
                </a:solidFill>
                <a:latin typeface="Calibri" panose="020F0502020204030204" pitchFamily="34" charset="0"/>
              </a:rPr>
              <a:t>inside pixel, no dead areas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400" b="1" dirty="0" smtClean="0">
                <a:solidFill>
                  <a:srgbClr val="007635"/>
                </a:solidFill>
                <a:latin typeface="Calibri" panose="020F0502020204030204" pitchFamily="34" charset="0"/>
              </a:rPr>
              <a:t>Time resolution </a:t>
            </a:r>
            <a:r>
              <a:rPr lang="en-US" sz="1400" dirty="0" smtClean="0">
                <a:solidFill>
                  <a:srgbClr val="007635"/>
                </a:solidFill>
                <a:latin typeface="Calibri" panose="020F0502020204030204" pitchFamily="34" charset="0"/>
              </a:rPr>
              <a:t>at the expected level from simulation for high amplitude signals (&gt;100 mV)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400" b="1" dirty="0">
                <a:solidFill>
                  <a:srgbClr val="007635"/>
                </a:solidFill>
                <a:latin typeface="Calibri" panose="020F0502020204030204" pitchFamily="34" charset="0"/>
              </a:rPr>
              <a:t>Thinning</a:t>
            </a:r>
            <a:r>
              <a:rPr lang="en-US" sz="1400" dirty="0">
                <a:solidFill>
                  <a:srgbClr val="007635"/>
                </a:solidFill>
                <a:latin typeface="Calibri" panose="020F0502020204030204" pitchFamily="34" charset="0"/>
              </a:rPr>
              <a:t> and </a:t>
            </a:r>
            <a:r>
              <a:rPr lang="en-US" sz="1400" b="1" dirty="0">
                <a:solidFill>
                  <a:srgbClr val="007635"/>
                </a:solidFill>
                <a:latin typeface="Calibri" panose="020F0502020204030204" pitchFamily="34" charset="0"/>
              </a:rPr>
              <a:t>backside processing </a:t>
            </a:r>
            <a:r>
              <a:rPr lang="en-US" sz="1400" dirty="0">
                <a:solidFill>
                  <a:srgbClr val="007635"/>
                </a:solidFill>
                <a:latin typeface="Calibri" panose="020F0502020204030204" pitchFamily="34" charset="0"/>
              </a:rPr>
              <a:t>done successfully. 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007635"/>
                </a:solidFill>
                <a:latin typeface="Calibri" panose="020F0502020204030204" pitchFamily="34" charset="0"/>
              </a:rPr>
              <a:t>Good </a:t>
            </a:r>
            <a:r>
              <a:rPr lang="en-US" sz="1400" dirty="0">
                <a:solidFill>
                  <a:srgbClr val="007635"/>
                </a:solidFill>
                <a:latin typeface="Calibri" panose="020F0502020204030204" pitchFamily="34" charset="0"/>
              </a:rPr>
              <a:t>yield and reproducibility of results</a:t>
            </a:r>
            <a:r>
              <a:rPr lang="en-US" sz="1400" dirty="0" smtClean="0">
                <a:solidFill>
                  <a:srgbClr val="007635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007635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endParaRPr lang="en-US" sz="1400" dirty="0" smtClean="0">
              <a:solidFill>
                <a:srgbClr val="007635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srgbClr val="FF5050"/>
                </a:solidFill>
                <a:latin typeface="Calibri" panose="020F0502020204030204" pitchFamily="34" charset="0"/>
              </a:rPr>
              <a:t>Signal level lower than expected, limiting the detection efficiency and timing resolution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FF5050"/>
                </a:solidFill>
                <a:latin typeface="Calibri" panose="020F0502020204030204" pitchFamily="34" charset="0"/>
              </a:rPr>
              <a:t>The chip is globally </a:t>
            </a:r>
            <a:r>
              <a:rPr lang="en-US" sz="1400" b="1" dirty="0">
                <a:solidFill>
                  <a:srgbClr val="FF5050"/>
                </a:solidFill>
                <a:latin typeface="Calibri" panose="020F0502020204030204" pitchFamily="34" charset="0"/>
              </a:rPr>
              <a:t>very sensitive </a:t>
            </a:r>
            <a:r>
              <a:rPr lang="en-US" sz="1400" dirty="0">
                <a:solidFill>
                  <a:srgbClr val="FF5050"/>
                </a:solidFill>
                <a:latin typeface="Calibri" panose="020F0502020204030204" pitchFamily="34" charset="0"/>
              </a:rPr>
              <a:t>to incoming and </a:t>
            </a:r>
            <a:r>
              <a:rPr lang="en-US" sz="1400" dirty="0" err="1">
                <a:solidFill>
                  <a:srgbClr val="FF5050"/>
                </a:solidFill>
                <a:latin typeface="Calibri" panose="020F0502020204030204" pitchFamily="34" charset="0"/>
              </a:rPr>
              <a:t>outcoming</a:t>
            </a:r>
            <a:r>
              <a:rPr lang="en-US" sz="1400" dirty="0">
                <a:solidFill>
                  <a:srgbClr val="FF5050"/>
                </a:solidFill>
                <a:latin typeface="Calibri" panose="020F0502020204030204" pitchFamily="34" charset="0"/>
              </a:rPr>
              <a:t> digital </a:t>
            </a:r>
            <a:r>
              <a:rPr lang="en-US" sz="1400" dirty="0" smtClean="0">
                <a:solidFill>
                  <a:srgbClr val="FF5050"/>
                </a:solidFill>
                <a:latin typeface="Calibri" panose="020F0502020204030204" pitchFamily="34" charset="0"/>
              </a:rPr>
              <a:t>signals (</a:t>
            </a:r>
            <a:r>
              <a:rPr lang="en-US" sz="1400" i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p</a:t>
            </a:r>
            <a:r>
              <a:rPr lang="en-US" sz="1400" i="1" dirty="0" smtClean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 </a:t>
            </a:r>
            <a:r>
              <a:rPr lang="en-US" sz="1400" i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put frond-end electronics outside the charge collection diode at the column-level for the next submission to overcome </a:t>
            </a:r>
            <a:r>
              <a:rPr lang="en-US" sz="1400" i="1" dirty="0" smtClean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issue</a:t>
            </a:r>
            <a:r>
              <a:rPr lang="en-US" sz="1400" dirty="0" smtClean="0">
                <a:solidFill>
                  <a:srgbClr val="FF505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Tests on-going. Will investigate the signal level problem and plan to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submit a new small prototype to address the identified problems of the first version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44" y="3084958"/>
            <a:ext cx="648072" cy="12050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975" y="1259468"/>
            <a:ext cx="3652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Summary of preliminary test results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75" y="4149080"/>
            <a:ext cx="1836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Current problems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973" y="5363924"/>
            <a:ext cx="1163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</a:rPr>
              <a:t>Next steps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461448" cy="4359664"/>
          </a:xfrm>
        </p:spPr>
        <p:txBody>
          <a:bodyPr/>
          <a:lstStyle/>
          <a:p>
            <a:pPr marL="0" algn="ctr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Thank your for your attention!</a:t>
            </a:r>
          </a:p>
          <a:p>
            <a:pPr marL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</a:pPr>
            <a:endParaRPr lang="en-US" sz="1800" b="1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0" algn="ctr"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Thanks to our colleagues from </a:t>
            </a:r>
            <a:r>
              <a:rPr lang="en-US" sz="1800" b="1" dirty="0" smtClean="0">
                <a:solidFill>
                  <a:schemeClr val="tx1"/>
                </a:solidFill>
              </a:rPr>
              <a:t>Bonn</a:t>
            </a:r>
            <a:r>
              <a:rPr lang="en-US" sz="1800" dirty="0" smtClean="0">
                <a:solidFill>
                  <a:schemeClr val="tx1"/>
                </a:solidFill>
              </a:rPr>
              <a:t> and </a:t>
            </a:r>
            <a:r>
              <a:rPr lang="en-US" sz="1800" b="1" dirty="0" smtClean="0">
                <a:solidFill>
                  <a:schemeClr val="tx1"/>
                </a:solidFill>
              </a:rPr>
              <a:t>CPPM-Marseille</a:t>
            </a:r>
            <a:r>
              <a:rPr lang="en-US" sz="1800" dirty="0" smtClean="0">
                <a:solidFill>
                  <a:schemeClr val="tx1"/>
                </a:solidFill>
              </a:rPr>
              <a:t> HV-CMOS groups! 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61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COLLECTION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82" y="1412776"/>
            <a:ext cx="8409582" cy="34333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29233" y="5297449"/>
            <a:ext cx="690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[</a:t>
            </a:r>
            <a:r>
              <a:rPr lang="fr-FR" dirty="0" err="1" smtClean="0"/>
              <a:t>I.Mandic</a:t>
            </a:r>
            <a:r>
              <a:rPr lang="fr-FR" dirty="0" smtClean="0"/>
              <a:t> et al., ATLAS CMOS </a:t>
            </a:r>
            <a:r>
              <a:rPr lang="fr-FR" dirty="0" err="1" smtClean="0"/>
              <a:t>Demonstrator</a:t>
            </a:r>
            <a:r>
              <a:rPr lang="fr-FR" dirty="0" smtClean="0"/>
              <a:t> Meeting, 29/05/2017]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73892"/>
            <a:ext cx="8769017" cy="4559889"/>
          </a:xfrm>
          <a:prstGeom prst="rect">
            <a:avLst/>
          </a:prstGeom>
        </p:spPr>
      </p:pic>
      <p:sp>
        <p:nvSpPr>
          <p:cNvPr id="7" name="Titre 16"/>
          <p:cNvSpPr>
            <a:spLocks noGrp="1"/>
          </p:cNvSpPr>
          <p:nvPr>
            <p:ph type="title"/>
          </p:nvPr>
        </p:nvSpPr>
        <p:spPr>
          <a:xfrm>
            <a:off x="1259632" y="52752"/>
            <a:ext cx="7236464" cy="908720"/>
          </a:xfrm>
        </p:spPr>
        <p:txBody>
          <a:bodyPr/>
          <a:lstStyle/>
          <a:p>
            <a:r>
              <a:rPr lang="fr-FR" dirty="0" smtClean="0"/>
              <a:t>SIMULATION RESULTS (CSA)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699792" y="5019954"/>
            <a:ext cx="43204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282309" y="469833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1ke-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4073" y="1052736"/>
            <a:ext cx="8092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218BE"/>
                </a:solidFill>
              </a:rPr>
              <a:t>Output transient signals for different input signal values (from 1ke- to 200ke-)</a:t>
            </a:r>
            <a:endParaRPr lang="en-US" dirty="0">
              <a:solidFill>
                <a:srgbClr val="0218BE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843808" y="5714311"/>
            <a:ext cx="5976664" cy="22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378231" y="534721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 ns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7596336" y="2866404"/>
            <a:ext cx="362481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883808" y="2628953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00ke-</a:t>
            </a:r>
          </a:p>
          <a:p>
            <a:r>
              <a:rPr lang="en-US" dirty="0" smtClean="0"/>
              <a:t>(~20 MIP)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Titre 16"/>
          <p:cNvSpPr>
            <a:spLocks noGrp="1"/>
          </p:cNvSpPr>
          <p:nvPr>
            <p:ph type="title"/>
          </p:nvPr>
        </p:nvSpPr>
        <p:spPr>
          <a:xfrm>
            <a:off x="1259632" y="52752"/>
            <a:ext cx="7236464" cy="908720"/>
          </a:xfrm>
        </p:spPr>
        <p:txBody>
          <a:bodyPr/>
          <a:lstStyle/>
          <a:p>
            <a:r>
              <a:rPr lang="fr-FR" dirty="0" smtClean="0"/>
              <a:t>SIMULATION RESULTS (Full FRONT-END)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9512" y="1090197"/>
            <a:ext cx="7238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218BE"/>
                </a:solidFill>
              </a:rPr>
              <a:t>Simulation of TW and </a:t>
            </a:r>
            <a:r>
              <a:rPr lang="en-US" dirty="0" err="1" smtClean="0">
                <a:solidFill>
                  <a:srgbClr val="0218BE"/>
                </a:solidFill>
              </a:rPr>
              <a:t>ToT</a:t>
            </a:r>
            <a:r>
              <a:rPr lang="en-US" dirty="0" smtClean="0">
                <a:solidFill>
                  <a:srgbClr val="0218BE"/>
                </a:solidFill>
              </a:rPr>
              <a:t> for one pixel as function of input signal (e-)</a:t>
            </a:r>
            <a:endParaRPr lang="en-US" dirty="0">
              <a:solidFill>
                <a:srgbClr val="0218BE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7" y="1613826"/>
            <a:ext cx="8918066" cy="462348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306235" y="21324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Tlead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376767" y="264458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Tfall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4402383" y="3538909"/>
            <a:ext cx="56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ToT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415239" y="458112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TW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190786" y="5224554"/>
            <a:ext cx="99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ToT</a:t>
            </a:r>
            <a:r>
              <a:rPr lang="en-US" dirty="0" smtClean="0"/>
              <a:t>/TW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779" y="1207693"/>
            <a:ext cx="3961887" cy="2775138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HV-CMOS Sensor TECHNOLOGY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9581" y="4005064"/>
            <a:ext cx="897691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process chosen is </a:t>
            </a:r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LFoundry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150nm </a:t>
            </a:r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HV-CMOS</a:t>
            </a: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One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 the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CMOS processes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studied extensively for the CMOS option of the ATLAS Inner Tracker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Upgrade</a:t>
            </a:r>
          </a:p>
          <a:p>
            <a:pPr>
              <a:spcAft>
                <a:spcPts val="600"/>
              </a:spcAft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 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other processes : </a:t>
            </a:r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AMS/TSI 0.18µm (HV)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Tower-Jazz 0.18µm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Possibility to use 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HR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(~2k</a:t>
            </a:r>
            <a:r>
              <a:rPr lang="el-G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Ω</a:t>
            </a:r>
            <a:r>
              <a:rPr lang="fr-F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.cm)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wafers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Supply voltage: 1.8V (electronics)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6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metal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layers + 1 thick metal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HV option features </a:t>
            </a:r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several wells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(PSUB, NISO…) used for isolation of in-pixel electronics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Wafers can be </a:t>
            </a:r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thinned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backside processed 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(for backside polarization and good charge collection uniformity)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314884" y="1196752"/>
            <a:ext cx="5613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PMOS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757679" y="119675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N</a:t>
            </a:r>
            <a:r>
              <a:rPr lang="fr-FR" sz="1000" dirty="0" smtClean="0"/>
              <a:t>MOS</a:t>
            </a:r>
            <a:endParaRPr lang="fr-FR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55680" y="364502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218BE"/>
                </a:solidFill>
              </a:rPr>
              <a:t>Process</a:t>
            </a:r>
            <a:endParaRPr lang="en-US" dirty="0">
              <a:solidFill>
                <a:srgbClr val="0218BE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5680" y="1194449"/>
            <a:ext cx="205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218BE"/>
                </a:solidFill>
              </a:rPr>
              <a:t>HV-CMOS Sensor</a:t>
            </a:r>
            <a:endParaRPr lang="en-US" dirty="0">
              <a:solidFill>
                <a:srgbClr val="0218B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639" y="1340768"/>
            <a:ext cx="434034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Initially proposed by I.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Peric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(no full isolation of in-pixel electronics in first prototypes…)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Electronics doesn’t see the HV!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(possibility to use standard cells etc.)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When depleted, detector capacitance dominated by perimeter capacitance, capacitance added by in-pixel electronics (DNW/DPW etc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.) and 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interconnections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0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Titre 16"/>
          <p:cNvSpPr>
            <a:spLocks noGrp="1"/>
          </p:cNvSpPr>
          <p:nvPr>
            <p:ph type="title"/>
          </p:nvPr>
        </p:nvSpPr>
        <p:spPr>
          <a:xfrm>
            <a:off x="1259632" y="52752"/>
            <a:ext cx="7236464" cy="908720"/>
          </a:xfrm>
        </p:spPr>
        <p:txBody>
          <a:bodyPr/>
          <a:lstStyle/>
          <a:p>
            <a:r>
              <a:rPr lang="fr-FR" dirty="0" smtClean="0"/>
              <a:t>SIMULATION RESULTS (Full FRONT-END)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9512" y="971436"/>
            <a:ext cx="817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218BE"/>
                </a:solidFill>
              </a:rPr>
              <a:t>Estimation of jitter and dispersion of </a:t>
            </a:r>
            <a:r>
              <a:rPr lang="en-US" dirty="0" err="1" smtClean="0">
                <a:solidFill>
                  <a:srgbClr val="0218BE"/>
                </a:solidFill>
              </a:rPr>
              <a:t>ToT</a:t>
            </a:r>
            <a:r>
              <a:rPr lang="en-US" dirty="0" smtClean="0">
                <a:solidFill>
                  <a:srgbClr val="0218BE"/>
                </a:solidFill>
              </a:rPr>
              <a:t> of the full front-end (@</a:t>
            </a:r>
            <a:r>
              <a:rPr lang="en-US" dirty="0" err="1" smtClean="0">
                <a:solidFill>
                  <a:srgbClr val="0218BE"/>
                </a:solidFill>
              </a:rPr>
              <a:t>Cdet</a:t>
            </a:r>
            <a:r>
              <a:rPr lang="en-US" dirty="0" smtClean="0">
                <a:solidFill>
                  <a:srgbClr val="0218BE"/>
                </a:solidFill>
              </a:rPr>
              <a:t>=1.5pF)</a:t>
            </a:r>
            <a:endParaRPr lang="en-US" dirty="0">
              <a:solidFill>
                <a:srgbClr val="0218BE"/>
              </a:solidFill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97184"/>
              </p:ext>
            </p:extLst>
          </p:nvPr>
        </p:nvGraphicFramePr>
        <p:xfrm>
          <a:off x="4628691" y="1415829"/>
          <a:ext cx="3252703" cy="200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353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NE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</a:rPr>
                        <a:t>(e-)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fr-FR" baseline="-25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fr-FR" i="0" baseline="-25000" dirty="0" err="1" smtClean="0">
                          <a:solidFill>
                            <a:schemeClr val="tx1"/>
                          </a:solidFill>
                        </a:rPr>
                        <a:t>lead</a:t>
                      </a:r>
                      <a:r>
                        <a:rPr lang="fr-FR" baseline="-25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fr-FR" sz="1400" baseline="-25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1400" baseline="-25000" dirty="0" err="1" smtClean="0">
                          <a:solidFill>
                            <a:schemeClr val="tx1"/>
                          </a:solidFill>
                        </a:rPr>
                        <a:t>OutDig</a:t>
                      </a:r>
                      <a:r>
                        <a:rPr lang="fr-FR" sz="1400" baseline="-25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fr-FR" baseline="-25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baseline="-25000" dirty="0" err="1" smtClean="0">
                          <a:solidFill>
                            <a:schemeClr val="tx1"/>
                          </a:solidFill>
                        </a:rPr>
                        <a:t>ToT</a:t>
                      </a:r>
                      <a:r>
                        <a:rPr lang="fr-FR" baseline="-25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fr-FR" sz="1400" baseline="-25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sz="1400" baseline="-25000" dirty="0" err="1" smtClean="0">
                          <a:solidFill>
                            <a:schemeClr val="tx1"/>
                          </a:solidFill>
                        </a:rPr>
                        <a:t>OutDig</a:t>
                      </a:r>
                      <a:r>
                        <a:rPr lang="fr-FR" sz="1400" baseline="-25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61.8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311.8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4K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105.2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513.2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3K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153.2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799.3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2.5K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218.3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1.24</a:t>
                      </a:r>
                      <a:r>
                        <a:rPr lang="en-US" sz="1400" baseline="0" dirty="0" smtClean="0"/>
                        <a:t> ns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1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2K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402 </a:t>
                      </a:r>
                      <a:r>
                        <a:rPr lang="en-US" sz="1400" dirty="0" err="1" smtClean="0"/>
                        <a:t>ps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1.87 ns</a:t>
                      </a:r>
                      <a:endParaRPr lang="en-US" sz="1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85" y="1308475"/>
            <a:ext cx="1883893" cy="2189951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851334" y="2014209"/>
            <a:ext cx="716068" cy="545898"/>
            <a:chOff x="4875379" y="3258791"/>
            <a:chExt cx="934871" cy="701703"/>
          </a:xfrm>
        </p:grpSpPr>
        <p:cxnSp>
          <p:nvCxnSpPr>
            <p:cNvPr id="11" name="Connecteur droit 10"/>
            <p:cNvCxnSpPr/>
            <p:nvPr/>
          </p:nvCxnSpPr>
          <p:spPr>
            <a:xfrm flipV="1">
              <a:off x="4912525" y="3562349"/>
              <a:ext cx="897725" cy="23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5161471" y="3517433"/>
              <a:ext cx="248249" cy="89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5544981" y="3697479"/>
              <a:ext cx="2102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5547362" y="3747486"/>
              <a:ext cx="21025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5650109" y="3565071"/>
              <a:ext cx="1" cy="1324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652489" y="3751102"/>
              <a:ext cx="1" cy="1324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riangle isocèle 16"/>
            <p:cNvSpPr/>
            <p:nvPr/>
          </p:nvSpPr>
          <p:spPr>
            <a:xfrm flipV="1">
              <a:off x="5607844" y="3886203"/>
              <a:ext cx="93165" cy="7429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875379" y="3258791"/>
              <a:ext cx="934871" cy="24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Distributed RC</a:t>
              </a:r>
              <a:endParaRPr lang="en-US" sz="1000" dirty="0"/>
            </a:p>
          </p:txBody>
        </p:sp>
      </p:grpSp>
      <p:cxnSp>
        <p:nvCxnSpPr>
          <p:cNvPr id="19" name="Connecteur en arc 18"/>
          <p:cNvCxnSpPr/>
          <p:nvPr/>
        </p:nvCxnSpPr>
        <p:spPr>
          <a:xfrm rot="10800000" flipV="1">
            <a:off x="2777974" y="2416587"/>
            <a:ext cx="373068" cy="3058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/>
          <a:srcRect l="27310" t="16532" r="30076" b="11610"/>
          <a:stretch/>
        </p:blipFill>
        <p:spPr>
          <a:xfrm>
            <a:off x="4673867" y="3501008"/>
            <a:ext cx="3066485" cy="290718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l="27862" t="16532" r="30630" b="12594"/>
          <a:stretch/>
        </p:blipFill>
        <p:spPr>
          <a:xfrm>
            <a:off x="1181959" y="3501008"/>
            <a:ext cx="3030001" cy="29088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448373" y="4252202"/>
            <a:ext cx="18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/>
              <a:t>ToT</a:t>
            </a:r>
            <a:r>
              <a:rPr lang="fr-FR" b="1" dirty="0" smtClean="0"/>
              <a:t> dispersion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826732" y="4156342"/>
            <a:ext cx="2018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/>
              <a:t>Tlead</a:t>
            </a:r>
            <a:r>
              <a:rPr lang="fr-FR" b="1" dirty="0" smtClean="0"/>
              <a:t> dispersion</a:t>
            </a:r>
          </a:p>
          <a:p>
            <a:pPr algn="ctr"/>
            <a:r>
              <a:rPr lang="fr-FR" dirty="0" smtClean="0"/>
              <a:t>(</a:t>
            </a:r>
            <a:r>
              <a:rPr lang="fr-FR" dirty="0" err="1" smtClean="0"/>
              <a:t>jitter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08365" y="4506670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</a:t>
            </a:r>
            <a:r>
              <a:rPr lang="en-US" dirty="0" err="1" smtClean="0"/>
              <a:t>s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2268637" y="63000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Charge (e-)</a:t>
            </a:r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>
            <a:off x="4110174" y="4506670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</a:t>
            </a:r>
            <a:r>
              <a:rPr lang="en-US" dirty="0" err="1" smtClean="0"/>
              <a:t>s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rms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Titre 16"/>
          <p:cNvSpPr>
            <a:spLocks noGrp="1"/>
          </p:cNvSpPr>
          <p:nvPr>
            <p:ph type="title"/>
          </p:nvPr>
        </p:nvSpPr>
        <p:spPr>
          <a:xfrm>
            <a:off x="1259632" y="52752"/>
            <a:ext cx="7236464" cy="908720"/>
          </a:xfrm>
        </p:spPr>
        <p:txBody>
          <a:bodyPr/>
          <a:lstStyle/>
          <a:p>
            <a:r>
              <a:rPr lang="fr-FR" dirty="0" err="1"/>
              <a:t>Physics</a:t>
            </a:r>
            <a:r>
              <a:rPr lang="fr-FR" dirty="0"/>
              <a:t> </a:t>
            </a:r>
            <a:r>
              <a:rPr lang="fr-FR" dirty="0" smtClean="0"/>
              <a:t>performance ESTIMATION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27862" t="14563" r="30630" b="15547"/>
          <a:stretch/>
        </p:blipFill>
        <p:spPr>
          <a:xfrm>
            <a:off x="107844" y="980728"/>
            <a:ext cx="2808312" cy="26585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27310" t="14563" r="30630" b="16531"/>
          <a:stretch/>
        </p:blipFill>
        <p:spPr>
          <a:xfrm>
            <a:off x="3059832" y="993322"/>
            <a:ext cx="2886410" cy="265853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27310" t="15548" r="31183" b="16532"/>
          <a:stretch/>
        </p:blipFill>
        <p:spPr>
          <a:xfrm>
            <a:off x="5946242" y="993321"/>
            <a:ext cx="2889713" cy="265853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l="28416" t="14563" r="30630" b="15547"/>
          <a:stretch/>
        </p:blipFill>
        <p:spPr>
          <a:xfrm>
            <a:off x="107504" y="3689721"/>
            <a:ext cx="2808652" cy="26947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/>
          <a:srcRect l="27310" t="14563" r="30630" b="15547"/>
          <a:stretch/>
        </p:blipFill>
        <p:spPr>
          <a:xfrm>
            <a:off x="3059832" y="3683704"/>
            <a:ext cx="2891002" cy="270080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971600" y="1772816"/>
            <a:ext cx="1661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Input Landau Signal </a:t>
            </a:r>
            <a:r>
              <a:rPr lang="fr-FR" sz="1400" dirty="0" err="1" smtClean="0"/>
              <a:t>height</a:t>
            </a:r>
            <a:endParaRPr lang="fr-FR" sz="1400" dirty="0" smtClean="0"/>
          </a:p>
          <a:p>
            <a:r>
              <a:rPr lang="fr-FR" sz="1400" dirty="0" smtClean="0"/>
              <a:t>MPV=4000 e-</a:t>
            </a:r>
          </a:p>
          <a:p>
            <a:r>
              <a:rPr lang="fr-FR" sz="1400" dirty="0" err="1" smtClean="0"/>
              <a:t>Width</a:t>
            </a:r>
            <a:r>
              <a:rPr lang="fr-FR" sz="1400" dirty="0" smtClean="0"/>
              <a:t>=832 e-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400060" y="2504227"/>
            <a:ext cx="2478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Tlead</a:t>
            </a:r>
            <a:r>
              <a:rPr lang="fr-FR" sz="1400" dirty="0" smtClean="0"/>
              <a:t> distribution (TW </a:t>
            </a:r>
            <a:r>
              <a:rPr lang="fr-FR" sz="1400" dirty="0" err="1" smtClean="0"/>
              <a:t>effect</a:t>
            </a:r>
            <a:r>
              <a:rPr lang="fr-FR" sz="1400" dirty="0" smtClean="0"/>
              <a:t>)</a:t>
            </a:r>
          </a:p>
          <a:p>
            <a:r>
              <a:rPr lang="fr-FR" sz="1400" smtClean="0">
                <a:sym typeface="Symbol" panose="05050102010706020507" pitchFamily="18" charset="2"/>
              </a:rPr>
              <a:t></a:t>
            </a:r>
            <a:r>
              <a:rPr lang="fr-FR" sz="1400" dirty="0" smtClean="0">
                <a:sym typeface="Symbol" panose="05050102010706020507" pitchFamily="18" charset="2"/>
              </a:rPr>
              <a:t>=337 </a:t>
            </a:r>
            <a:r>
              <a:rPr lang="fr-FR" sz="1400" dirty="0" err="1" smtClean="0">
                <a:sym typeface="Symbol" panose="05050102010706020507" pitchFamily="18" charset="2"/>
              </a:rPr>
              <a:t>ps</a:t>
            </a:r>
            <a:r>
              <a:rPr lang="fr-FR" sz="1400" dirty="0" smtClean="0">
                <a:sym typeface="Symbol" panose="05050102010706020507" pitchFamily="18" charset="2"/>
              </a:rPr>
              <a:t>,</a:t>
            </a:r>
          </a:p>
          <a:p>
            <a:r>
              <a:rPr lang="fr-FR" sz="1400" dirty="0" smtClean="0">
                <a:sym typeface="Symbol" panose="05050102010706020507" pitchFamily="18" charset="2"/>
              </a:rPr>
              <a:t>No </a:t>
            </a:r>
            <a:r>
              <a:rPr lang="fr-FR" sz="1400" dirty="0" err="1" smtClean="0">
                <a:sym typeface="Symbol" panose="05050102010706020507" pitchFamily="18" charset="2"/>
              </a:rPr>
              <a:t>ToT</a:t>
            </a:r>
            <a:r>
              <a:rPr lang="fr-FR" sz="1400" dirty="0" smtClean="0">
                <a:sym typeface="Symbol" panose="05050102010706020507" pitchFamily="18" charset="2"/>
              </a:rPr>
              <a:t> correction</a:t>
            </a:r>
            <a:endParaRPr lang="fr-FR" sz="1400" dirty="0" smtClean="0"/>
          </a:p>
          <a:p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187874" y="2492896"/>
            <a:ext cx="24264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Jitter</a:t>
            </a:r>
            <a:r>
              <a:rPr lang="fr-FR" sz="1400" dirty="0" smtClean="0"/>
              <a:t> contribution </a:t>
            </a:r>
            <a:r>
              <a:rPr lang="fr-FR" sz="1400" dirty="0" smtClean="0">
                <a:sym typeface="Symbol" panose="05050102010706020507" pitchFamily="18" charset="2"/>
              </a:rPr>
              <a:t>=79 </a:t>
            </a:r>
            <a:r>
              <a:rPr lang="fr-FR" sz="1400" dirty="0" err="1" smtClean="0">
                <a:sym typeface="Symbol" panose="05050102010706020507" pitchFamily="18" charset="2"/>
              </a:rPr>
              <a:t>ps</a:t>
            </a:r>
            <a:endParaRPr lang="fr-FR" sz="1400" dirty="0" smtClean="0">
              <a:sym typeface="Symbol" panose="05050102010706020507" pitchFamily="18" charset="2"/>
            </a:endParaRPr>
          </a:p>
          <a:p>
            <a:r>
              <a:rPr lang="fr-FR" sz="1400" dirty="0" err="1" smtClean="0">
                <a:sym typeface="Symbol" panose="05050102010706020507" pitchFamily="18" charset="2"/>
              </a:rPr>
              <a:t>After</a:t>
            </a:r>
            <a:r>
              <a:rPr lang="fr-FR" sz="1400" dirty="0" smtClean="0">
                <a:sym typeface="Symbol" panose="05050102010706020507" pitchFamily="18" charset="2"/>
              </a:rPr>
              <a:t> </a:t>
            </a:r>
            <a:r>
              <a:rPr lang="fr-FR" sz="1400" dirty="0" err="1" smtClean="0">
                <a:sym typeface="Symbol" panose="05050102010706020507" pitchFamily="18" charset="2"/>
              </a:rPr>
              <a:t>ToT</a:t>
            </a:r>
            <a:r>
              <a:rPr lang="fr-FR" sz="1400" dirty="0" smtClean="0">
                <a:sym typeface="Symbol" panose="05050102010706020507" pitchFamily="18" charset="2"/>
              </a:rPr>
              <a:t> correction</a:t>
            </a:r>
          </a:p>
          <a:p>
            <a:r>
              <a:rPr lang="fr-FR" sz="1400" dirty="0" smtClean="0">
                <a:sym typeface="Symbol" panose="05050102010706020507" pitchFamily="18" charset="2"/>
              </a:rPr>
              <a:t>No </a:t>
            </a:r>
            <a:r>
              <a:rPr lang="fr-FR" sz="1400" dirty="0" err="1" smtClean="0">
                <a:sym typeface="Symbol" panose="05050102010706020507" pitchFamily="18" charset="2"/>
              </a:rPr>
              <a:t>ToT</a:t>
            </a:r>
            <a:r>
              <a:rPr lang="fr-FR" sz="1400" dirty="0" smtClean="0">
                <a:sym typeface="Symbol" panose="05050102010706020507" pitchFamily="18" charset="2"/>
              </a:rPr>
              <a:t> dispersion </a:t>
            </a:r>
            <a:r>
              <a:rPr lang="fr-FR" sz="1400" dirty="0" err="1" smtClean="0">
                <a:sym typeface="Symbol" panose="05050102010706020507" pitchFamily="18" charset="2"/>
              </a:rPr>
              <a:t>included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29574" y="5154136"/>
            <a:ext cx="2044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Effect</a:t>
            </a:r>
            <a:r>
              <a:rPr lang="fr-FR" sz="1400" dirty="0" smtClean="0"/>
              <a:t> of </a:t>
            </a:r>
            <a:r>
              <a:rPr lang="fr-FR" sz="1400" dirty="0" err="1" smtClean="0"/>
              <a:t>ToT</a:t>
            </a:r>
            <a:r>
              <a:rPr lang="fr-FR" sz="1400" dirty="0" smtClean="0"/>
              <a:t> dispersion</a:t>
            </a:r>
          </a:p>
          <a:p>
            <a:r>
              <a:rPr lang="fr-FR" sz="1400" dirty="0" smtClean="0">
                <a:sym typeface="Symbol" panose="05050102010706020507" pitchFamily="18" charset="2"/>
              </a:rPr>
              <a:t>=15 </a:t>
            </a:r>
            <a:r>
              <a:rPr lang="fr-FR" sz="1400" dirty="0" err="1" smtClean="0">
                <a:sym typeface="Symbol" panose="05050102010706020507" pitchFamily="18" charset="2"/>
              </a:rPr>
              <a:t>ps</a:t>
            </a:r>
            <a:endParaRPr lang="fr-FR" sz="1400" dirty="0" smtClean="0">
              <a:sym typeface="Symbol" panose="05050102010706020507" pitchFamily="18" charset="2"/>
            </a:endParaRPr>
          </a:p>
          <a:p>
            <a:endParaRPr lang="fr-FR" sz="1400" dirty="0">
              <a:sym typeface="Symbol" panose="05050102010706020507" pitchFamily="18" charset="2"/>
            </a:endParaRPr>
          </a:p>
          <a:p>
            <a:r>
              <a:rPr lang="fr-FR" sz="1400" dirty="0" smtClean="0">
                <a:sym typeface="Symbol" panose="05050102010706020507" pitchFamily="18" charset="2"/>
              </a:rPr>
              <a:t>Large </a:t>
            </a:r>
            <a:r>
              <a:rPr lang="fr-FR" sz="1400" dirty="0" err="1" smtClean="0">
                <a:sym typeface="Symbol" panose="05050102010706020507" pitchFamily="18" charset="2"/>
              </a:rPr>
              <a:t>tails</a:t>
            </a:r>
            <a:r>
              <a:rPr lang="fr-FR" sz="1400" dirty="0" smtClean="0">
                <a:sym typeface="Symbol" panose="05050102010706020507" pitchFamily="18" charset="2"/>
              </a:rPr>
              <a:t> !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563888" y="5167366"/>
            <a:ext cx="20610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Total </a:t>
            </a:r>
            <a:r>
              <a:rPr lang="fr-FR" sz="1400" dirty="0" err="1"/>
              <a:t>j</a:t>
            </a:r>
            <a:r>
              <a:rPr lang="fr-FR" sz="1400" dirty="0" err="1" smtClean="0"/>
              <a:t>itter</a:t>
            </a:r>
            <a:r>
              <a:rPr lang="fr-FR" sz="1400" dirty="0" smtClean="0"/>
              <a:t> </a:t>
            </a:r>
            <a:r>
              <a:rPr lang="fr-FR" sz="1400" dirty="0" smtClean="0">
                <a:sym typeface="Symbol" panose="05050102010706020507" pitchFamily="18" charset="2"/>
              </a:rPr>
              <a:t>=81 </a:t>
            </a:r>
            <a:r>
              <a:rPr lang="fr-FR" sz="1400" dirty="0" err="1" smtClean="0">
                <a:sym typeface="Symbol" panose="05050102010706020507" pitchFamily="18" charset="2"/>
              </a:rPr>
              <a:t>ps</a:t>
            </a:r>
            <a:endParaRPr lang="fr-FR" sz="1400" dirty="0" smtClean="0">
              <a:sym typeface="Symbol" panose="05050102010706020507" pitchFamily="18" charset="2"/>
            </a:endParaRPr>
          </a:p>
          <a:p>
            <a:r>
              <a:rPr lang="fr-FR" sz="1400" dirty="0" err="1" smtClean="0">
                <a:sym typeface="Symbol" panose="05050102010706020507" pitchFamily="18" charset="2"/>
              </a:rPr>
              <a:t>After</a:t>
            </a:r>
            <a:r>
              <a:rPr lang="fr-FR" sz="1400" dirty="0" smtClean="0">
                <a:sym typeface="Symbol" panose="05050102010706020507" pitchFamily="18" charset="2"/>
              </a:rPr>
              <a:t> </a:t>
            </a:r>
            <a:r>
              <a:rPr lang="fr-FR" sz="1400" dirty="0" err="1" smtClean="0">
                <a:sym typeface="Symbol" panose="05050102010706020507" pitchFamily="18" charset="2"/>
              </a:rPr>
              <a:t>ToT</a:t>
            </a:r>
            <a:r>
              <a:rPr lang="fr-FR" sz="1400" dirty="0" smtClean="0">
                <a:sym typeface="Symbol" panose="05050102010706020507" pitchFamily="18" charset="2"/>
              </a:rPr>
              <a:t> correction</a:t>
            </a:r>
          </a:p>
          <a:p>
            <a:r>
              <a:rPr lang="fr-FR" sz="1400" dirty="0" err="1" smtClean="0">
                <a:sym typeface="Symbol" panose="05050102010706020507" pitchFamily="18" charset="2"/>
              </a:rPr>
              <a:t>ToT</a:t>
            </a:r>
            <a:r>
              <a:rPr lang="fr-FR" sz="1400" dirty="0" smtClean="0">
                <a:sym typeface="Symbol" panose="05050102010706020507" pitchFamily="18" charset="2"/>
              </a:rPr>
              <a:t> dispersion </a:t>
            </a:r>
            <a:r>
              <a:rPr lang="fr-FR" sz="1400" dirty="0" err="1" smtClean="0">
                <a:sym typeface="Symbol" panose="05050102010706020507" pitchFamily="18" charset="2"/>
              </a:rPr>
              <a:t>included</a:t>
            </a:r>
            <a:endParaRPr lang="fr-FR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014608" y="4769080"/>
            <a:ext cx="2894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Global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~81 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 resolution expected provided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4000 e-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collected in ~1 ns 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InLAb</a:t>
            </a:r>
            <a:r>
              <a:rPr lang="en-US" dirty="0" smtClean="0"/>
              <a:t> </a:t>
            </a:r>
            <a:r>
              <a:rPr lang="en-US" dirty="0" err="1" smtClean="0"/>
              <a:t>TEStS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pic>
        <p:nvPicPr>
          <p:cNvPr id="92" name="Imag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48361"/>
            <a:ext cx="7131696" cy="3064330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419836" y="4932593"/>
            <a:ext cx="816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 smtClean="0">
                <a:latin typeface="Calibri" panose="020F0502020204030204" pitchFamily="34" charset="0"/>
              </a:rPr>
              <a:t>A Raspberry-Pi used for slow control and a </a:t>
            </a:r>
            <a:r>
              <a:rPr lang="en-US" sz="1400" dirty="0" err="1" smtClean="0">
                <a:latin typeface="Calibri" panose="020F0502020204030204" pitchFamily="34" charset="0"/>
              </a:rPr>
              <a:t>WaveWatcher</a:t>
            </a:r>
            <a:r>
              <a:rPr lang="en-US" sz="1400" dirty="0" smtClean="0">
                <a:latin typeface="Calibri" panose="020F0502020204030204" pitchFamily="34" charset="0"/>
              </a:rPr>
              <a:t> for fast data sampling of analog or digital outputs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410032" y="5324847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Basic characterizations done with this </a:t>
            </a:r>
            <a:r>
              <a:rPr lang="en-US" sz="1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testbench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: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S-curve measurements (threshold dispersion and temporal noise)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Threshold tuning of discriminator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Gain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calibration with external injection pulse and  </a:t>
            </a:r>
            <a:r>
              <a:rPr lang="en-US" sz="14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55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Fe source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q"/>
            </a:pPr>
            <a:endParaRPr lang="en-US" sz="1400" dirty="0" smtClean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1600" y="1169538"/>
            <a:ext cx="244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IN-LAB TEST BENCH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71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en-US" dirty="0" smtClean="0"/>
              <a:t>HV-CMOS Sensor PROTOTYPES IN LF150 NM PROCESS</a:t>
            </a:r>
            <a:br>
              <a:rPr lang="en-US" dirty="0" smtClean="0"/>
            </a:br>
            <a:r>
              <a:rPr lang="en-US" sz="1400" dirty="0" smtClean="0"/>
              <a:t>(for LHC ATLAS UPGRADES)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275856" y="1340768"/>
            <a:ext cx="272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ATLAS </a:t>
            </a:r>
            <a:r>
              <a:rPr lang="en-US" sz="16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ITk</a:t>
            </a:r>
            <a:r>
              <a:rPr lang="en-US" sz="16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Upgrade</a:t>
            </a:r>
          </a:p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HV-MAPS (full monolithic)</a:t>
            </a:r>
            <a:endParaRPr lang="en-US" sz="16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175952" y="4209941"/>
            <a:ext cx="2980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218BE"/>
                </a:solidFill>
              </a:rPr>
              <a:t>LF-MONOPIX </a:t>
            </a:r>
            <a:r>
              <a:rPr lang="en-US" sz="1600" dirty="0" smtClean="0"/>
              <a:t>demonstrator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Bonn,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IRFU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CPPM col.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Sub. August 2016 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LF-CPIX + FE-I3 RO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- 50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 250 µm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pixels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(tracking)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Promising results before and after irradiation; tests on-going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en-US" sz="1200" dirty="0"/>
          </a:p>
          <a:p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6156176" y="1340768"/>
            <a:ext cx="0" cy="4596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228183" y="4209941"/>
            <a:ext cx="2908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A3E"/>
                </a:solidFill>
              </a:rPr>
              <a:t>CACTUS </a:t>
            </a:r>
            <a:r>
              <a:rPr lang="en-US" sz="1600" dirty="0"/>
              <a:t>demonstrator</a:t>
            </a:r>
            <a:endParaRPr lang="en-US" sz="1600" b="1" dirty="0" smtClean="0">
              <a:solidFill>
                <a:srgbClr val="008A3E"/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Mainly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IRFU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design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Re-use of several parts of LF-CPIX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- 1 x1 mm² and 0.5 x 1 mm² pixels</a:t>
            </a:r>
          </a:p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Very fast RO (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timing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Expected timing resolution ≤ 100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Submitted to fabrication in Dec. 2017</a:t>
            </a:r>
          </a:p>
          <a:p>
            <a:pPr>
              <a:spcAft>
                <a:spcPts val="1200"/>
              </a:spcAft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First fabricated standard wafer received in June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2018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300192" y="1364492"/>
            <a:ext cx="2711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LHC Upgrades </a:t>
            </a:r>
          </a:p>
          <a:p>
            <a:pPr algn="ctr"/>
            <a:r>
              <a:rPr lang="fr-FR" sz="1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(</a:t>
            </a:r>
            <a:r>
              <a:rPr lang="fr-FR" sz="1600" dirty="0" err="1">
                <a:solidFill>
                  <a:srgbClr val="00B0F0"/>
                </a:solidFill>
                <a:latin typeface="Calibri" panose="020F0502020204030204" pitchFamily="34" charset="0"/>
              </a:rPr>
              <a:t>O</a:t>
            </a:r>
            <a:r>
              <a:rPr lang="fr-FR" sz="16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ther</a:t>
            </a:r>
            <a:r>
              <a:rPr lang="fr-FR" sz="16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applications possible)</a:t>
            </a:r>
            <a:endParaRPr lang="fr-FR" sz="16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686" y="1349657"/>
            <a:ext cx="3000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ATLAS </a:t>
            </a:r>
            <a:r>
              <a:rPr lang="en-US" sz="1600" b="1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ITk</a:t>
            </a:r>
            <a:r>
              <a:rPr lang="en-US" sz="16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 Upgrade </a:t>
            </a:r>
          </a:p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HV-CMOS + FE-I5</a:t>
            </a:r>
            <a:endParaRPr lang="en-US" sz="1600" b="1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0" y="4209941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218BE"/>
                </a:solidFill>
              </a:rPr>
              <a:t>LF-CPIX </a:t>
            </a:r>
            <a:r>
              <a:rPr lang="en-US" sz="1600" dirty="0" smtClean="0"/>
              <a:t>demonstrator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CPPM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IRFU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Bonn col.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Sub. March 2016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Fast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R/O coupled to FE-I4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also pixels stand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alone testable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- 50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 250 µm</a:t>
            </a:r>
            <a:r>
              <a:rPr lang="en-US" sz="12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pixels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(tracking)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Promising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results before and after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irradiation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3131840" y="1340768"/>
            <a:ext cx="0" cy="4596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8" y="2405827"/>
            <a:ext cx="1582023" cy="1556911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996942" y="299961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LF-CPIX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714" y="2405827"/>
            <a:ext cx="1590220" cy="1525904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880941" y="299961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LF-MONOPIX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409600"/>
            <a:ext cx="1550817" cy="152855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822732" y="300603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CACTUS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94" y="2550829"/>
            <a:ext cx="648072" cy="120500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276321" y="5843275"/>
            <a:ext cx="2879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007635"/>
                </a:solidFill>
              </a:rPr>
              <a:t>[T. Wang </a:t>
            </a:r>
            <a:r>
              <a:rPr lang="en-US" sz="1100" b="1" dirty="0">
                <a:solidFill>
                  <a:srgbClr val="007635"/>
                </a:solidFill>
              </a:rPr>
              <a:t>et al., JINST, </a:t>
            </a:r>
            <a:r>
              <a:rPr lang="en-US" sz="1100" b="1" dirty="0" smtClean="0">
                <a:solidFill>
                  <a:srgbClr val="007635"/>
                </a:solidFill>
              </a:rPr>
              <a:t>vol.12, Jan. 2017]</a:t>
            </a:r>
          </a:p>
          <a:p>
            <a:r>
              <a:rPr lang="en-US" sz="1100" b="1" dirty="0" smtClean="0">
                <a:solidFill>
                  <a:srgbClr val="007635"/>
                </a:solidFill>
              </a:rPr>
              <a:t>(+ other conferences)</a:t>
            </a:r>
            <a:endParaRPr lang="en-US" sz="1100" b="1" dirty="0">
              <a:solidFill>
                <a:srgbClr val="007635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0487" y="5843275"/>
            <a:ext cx="29658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7635"/>
                </a:solidFill>
              </a:rPr>
              <a:t>[Y. </a:t>
            </a:r>
            <a:r>
              <a:rPr lang="en-US" sz="1100" b="1" dirty="0" err="1" smtClean="0">
                <a:solidFill>
                  <a:srgbClr val="007635"/>
                </a:solidFill>
              </a:rPr>
              <a:t>Degerli</a:t>
            </a:r>
            <a:r>
              <a:rPr lang="en-US" sz="1100" b="1" dirty="0" smtClean="0">
                <a:solidFill>
                  <a:srgbClr val="007635"/>
                </a:solidFill>
              </a:rPr>
              <a:t> et al., JINST, vol.11, Dec. 2016]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0487" y="6047710"/>
            <a:ext cx="3180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7635"/>
                </a:solidFill>
              </a:rPr>
              <a:t>[Y. </a:t>
            </a:r>
            <a:r>
              <a:rPr lang="en-US" sz="1100" b="1" dirty="0" err="1" smtClean="0">
                <a:solidFill>
                  <a:srgbClr val="007635"/>
                </a:solidFill>
              </a:rPr>
              <a:t>Degerli</a:t>
            </a:r>
            <a:r>
              <a:rPr lang="en-US" sz="1100" b="1" dirty="0" smtClean="0">
                <a:solidFill>
                  <a:srgbClr val="007635"/>
                </a:solidFill>
              </a:rPr>
              <a:t> et al</a:t>
            </a:r>
            <a:r>
              <a:rPr lang="en-US" sz="1100" b="1" i="1" dirty="0" smtClean="0">
                <a:solidFill>
                  <a:srgbClr val="007635"/>
                </a:solidFill>
              </a:rPr>
              <a:t>., IEEE NSS’2017 Conf. Rec</a:t>
            </a:r>
            <a:r>
              <a:rPr lang="en-US" sz="1100" b="1" dirty="0" smtClean="0">
                <a:solidFill>
                  <a:srgbClr val="007635"/>
                </a:solidFill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99914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PRINCIPLES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81156" y="1052736"/>
                <a:ext cx="8123292" cy="5526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  <m:sup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𝑇𝑊</m:t>
                        </m:r>
                      </m:sub>
                      <m:sup>
                        <m:r>
                          <a:rPr lang="fr-F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fr-FR" sz="3200" i="1" dirty="0" smtClean="0"/>
                  <a:t> </a:t>
                </a:r>
                <a:r>
                  <a:rPr lang="fr-FR" sz="2400" i="1" dirty="0" smtClean="0"/>
                  <a:t>(</a:t>
                </a:r>
                <a:r>
                  <a:rPr lang="en-US" sz="2400" i="1" dirty="0" smtClean="0"/>
                  <a:t>timing variance/resolution</a:t>
                </a:r>
                <a:r>
                  <a:rPr lang="fr-FR" sz="2400" dirty="0" smtClean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56" y="1052736"/>
                <a:ext cx="8123292" cy="552652"/>
              </a:xfrm>
              <a:prstGeom prst="rect">
                <a:avLst/>
              </a:prstGeom>
              <a:blipFill rotWithShape="0"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-54200" y="4221088"/>
            <a:ext cx="69108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σ</a:t>
            </a:r>
            <a:r>
              <a:rPr lang="en-US" sz="1600" i="1" baseline="-25000" dirty="0" err="1" smtClean="0"/>
              <a:t>J</a:t>
            </a:r>
            <a:r>
              <a:rPr lang="en-US" sz="1600" i="1" dirty="0" smtClean="0"/>
              <a:t>	: jitter (timing variation due to noise)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σ</a:t>
            </a:r>
            <a:r>
              <a:rPr lang="en-US" sz="1600" i="1" baseline="-25000" dirty="0" err="1" smtClean="0"/>
              <a:t>TW</a:t>
            </a:r>
            <a:r>
              <a:rPr lang="en-US" sz="1600" i="1" dirty="0" smtClean="0"/>
              <a:t>*	: time walk (timing variation due to signal amplitude variations)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r</a:t>
            </a:r>
            <a:r>
              <a:rPr lang="en-US" sz="1600" dirty="0" smtClean="0"/>
              <a:t>	: 10% to 90% preamp rise time (</a:t>
            </a: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charge</a:t>
            </a:r>
            <a:r>
              <a:rPr lang="en-US" sz="1600" i="1" baseline="-25000" dirty="0" smtClean="0"/>
              <a:t> collection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≤ </a:t>
            </a: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r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N</a:t>
            </a:r>
            <a:r>
              <a:rPr lang="en-US" sz="1600" dirty="0" smtClean="0"/>
              <a:t>	: </a:t>
            </a:r>
            <a:r>
              <a:rPr lang="en-US" sz="1600" dirty="0" err="1" smtClean="0"/>
              <a:t>rms</a:t>
            </a:r>
            <a:r>
              <a:rPr lang="en-US" sz="1600" dirty="0" smtClean="0"/>
              <a:t>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</a:t>
            </a:r>
            <a:r>
              <a:rPr lang="en-US" sz="1600" dirty="0" smtClean="0"/>
              <a:t>	: signal amplitude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67544" y="2327923"/>
                <a:ext cx="2664296" cy="7410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num>
                      <m:den>
                        <m:f>
                          <m:fPr>
                            <m:type m:val="lin"/>
                            <m:ctrlPr>
                              <a:rPr lang="fr-FR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fr-FR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den>
                    </m:f>
                  </m:oMath>
                </a14:m>
                <a:r>
                  <a:rPr lang="fr-FR" sz="3200" dirty="0" smtClean="0"/>
                  <a:t> </a:t>
                </a:r>
                <a:r>
                  <a:rPr lang="fr-FR" sz="2400" dirty="0" smtClean="0"/>
                  <a:t>(</a:t>
                </a:r>
                <a:r>
                  <a:rPr lang="fr-FR" sz="2400" i="1" dirty="0" err="1" smtClean="0"/>
                  <a:t>jitter</a:t>
                </a:r>
                <a:r>
                  <a:rPr lang="fr-FR" sz="2400" dirty="0" smtClean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27923"/>
                <a:ext cx="2664296" cy="741037"/>
              </a:xfrm>
              <a:prstGeom prst="rect">
                <a:avLst/>
              </a:prstGeom>
              <a:blipFill rotWithShape="0">
                <a:blip r:embed="rId3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64367" y="3284984"/>
                <a:ext cx="8500121" cy="8001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𝑇𝑊</m:t>
                        </m:r>
                      </m:sub>
                    </m:sSub>
                    <m:r>
                      <a:rPr lang="fr-F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fr-FR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𝑡h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3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fr-FR" sz="3200" dirty="0" smtClean="0"/>
                  <a:t> </a:t>
                </a:r>
                <a:r>
                  <a:rPr lang="fr-FR" sz="2400" dirty="0" smtClean="0"/>
                  <a:t>(</a:t>
                </a:r>
                <a:r>
                  <a:rPr lang="en-US" sz="2400" i="1" dirty="0" smtClean="0"/>
                  <a:t>time walk – fixed threshold</a:t>
                </a:r>
                <a:r>
                  <a:rPr lang="fr-FR" sz="2400" dirty="0" smtClean="0"/>
                  <a:t>)</a:t>
                </a:r>
                <a:endParaRPr lang="fr-FR" sz="24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7" y="3284984"/>
                <a:ext cx="8500121" cy="8001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colade ouvrante 9"/>
          <p:cNvSpPr/>
          <p:nvPr/>
        </p:nvSpPr>
        <p:spPr>
          <a:xfrm rot="16200000" flipV="1">
            <a:off x="1583668" y="1512330"/>
            <a:ext cx="216024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1195390" y="190748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Preamp</a:t>
            </a:r>
            <a:endParaRPr lang="en-US" dirty="0"/>
          </a:p>
        </p:txBody>
      </p:sp>
      <p:sp>
        <p:nvSpPr>
          <p:cNvPr id="12" name="Accolade ouvrante 11"/>
          <p:cNvSpPr/>
          <p:nvPr/>
        </p:nvSpPr>
        <p:spPr>
          <a:xfrm rot="16200000" flipV="1">
            <a:off x="2609044" y="1512331"/>
            <a:ext cx="216024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2370093" y="190748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Discri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1520" y="5435932"/>
            <a:ext cx="7413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*correction </a:t>
            </a:r>
            <a:r>
              <a:rPr lang="fr-FR" dirty="0"/>
              <a:t>by </a:t>
            </a:r>
            <a:r>
              <a:rPr lang="fr-FR" b="1" dirty="0"/>
              <a:t>CFD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en-US" dirty="0" smtClean="0"/>
              <a:t>Constant Fraction </a:t>
            </a:r>
            <a:r>
              <a:rPr lang="en-US" dirty="0" err="1" smtClean="0"/>
              <a:t>Discri</a:t>
            </a:r>
            <a:r>
              <a:rPr lang="en-US" dirty="0" smtClean="0"/>
              <a:t>.</a:t>
            </a:r>
            <a:r>
              <a:rPr lang="fr-FR" dirty="0" smtClean="0"/>
              <a:t>) or </a:t>
            </a:r>
            <a:r>
              <a:rPr lang="fr-FR" b="1" dirty="0" err="1" smtClean="0"/>
              <a:t>ToT</a:t>
            </a:r>
            <a:r>
              <a:rPr lang="fr-FR" b="1" dirty="0" smtClean="0"/>
              <a:t> </a:t>
            </a:r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1121830" y="5873740"/>
            <a:ext cx="608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A3E"/>
                </a:solidFill>
                <a:sym typeface="Wingdings" panose="05000000000000000000" pitchFamily="2" charset="2"/>
              </a:rPr>
              <a:t> TW needs to be corrected to get good timing resolution</a:t>
            </a:r>
            <a:endParaRPr lang="en-US" dirty="0">
              <a:solidFill>
                <a:srgbClr val="008A3E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3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TIMING DETECTOR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45958" y="1139657"/>
            <a:ext cx="892409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Target: Development of a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monolithic timing sensor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in a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commercial CMOS process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Potentially cheaper than dedicated hybrid solutions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Possibility to integrate all functionalities (detection, analog + digital signal processing) on the same chip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The front-end studied is based on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a fast preamplifier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followed by a 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leading edge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discriminator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Time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walk corrections will be done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off-line by </a:t>
            </a:r>
            <a:r>
              <a:rPr lang="en-US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ToT</a:t>
            </a:r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measurements</a:t>
            </a:r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Use of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HR substrates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allows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size of depleted region of about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100 </a:t>
            </a:r>
            <a:r>
              <a:rPr 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m-300 µm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(8-24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ke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-)</a:t>
            </a:r>
          </a:p>
        </p:txBody>
      </p:sp>
      <p:pic>
        <p:nvPicPr>
          <p:cNvPr id="9" name="Picture 24" descr="PastedGraphic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05064"/>
            <a:ext cx="5163236" cy="201622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95536" y="5934266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Backside versus top biasing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Need backside polarization to ensure best charge collection and signal shape uniformity!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5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SIMULATION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3" y="2165798"/>
            <a:ext cx="4790487" cy="339845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8679" y="5630316"/>
            <a:ext cx="4033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Typical simulated charge collection for a 1 x 1 mm² pixel </a:t>
            </a:r>
          </a:p>
          <a:p>
            <a:r>
              <a:rPr lang="en-US" sz="1200" dirty="0" smtClean="0"/>
              <a:t>(100µm thick sensor and -80V backplane polarization)</a:t>
            </a:r>
            <a:endParaRPr lang="en-US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152916" y="1043249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Sentaurus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TCAD software used to estimate </a:t>
            </a:r>
            <a:r>
              <a:rPr 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pixel capacitance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(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mainly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diode </a:t>
            </a:r>
            <a:r>
              <a:rPr lang="en-US" sz="140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contribution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), charge collection time, total collected charge and breakdown voltage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Possibility to import geometry from Cadence software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These simulations are very useful for pixel optimization, but the results should be seen as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qualitative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6449" r="-849" b="-908"/>
          <a:stretch/>
        </p:blipFill>
        <p:spPr>
          <a:xfrm>
            <a:off x="6195275" y="2077363"/>
            <a:ext cx="1343408" cy="17851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1577" r="2798" b="2670"/>
          <a:stretch/>
        </p:blipFill>
        <p:spPr>
          <a:xfrm>
            <a:off x="6012160" y="3784879"/>
            <a:ext cx="1526523" cy="206214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723071" y="5984076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(work done by M. Lachkar)</a:t>
            </a:r>
            <a:endParaRPr lang="en-U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538683" y="4527257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(transient signal)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34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52752"/>
            <a:ext cx="7344816" cy="908720"/>
          </a:xfrm>
        </p:spPr>
        <p:txBody>
          <a:bodyPr/>
          <a:lstStyle/>
          <a:p>
            <a:r>
              <a:rPr lang="en-US" dirty="0" smtClean="0"/>
              <a:t>MAIN PIXEL Characteristics OF TIMING DEMONSTRATOR CHIP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1052736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The estimated charge is </a:t>
            </a:r>
            <a:r>
              <a:rPr lang="en-US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≥ 8000 e- 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for 100 µm depletion (the depletion depth should be higher for ~200V)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Two pixel sizes have been studied and implemented in the demonstrator (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the smaller is a quick stretch of the baseline pixel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The total detector capacitances have been estimated from </a:t>
            </a:r>
            <a:r>
              <a:rPr lang="en-US" sz="1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Sentaurus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 TCAD simulations (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diode contribution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), Cadence tools (</a:t>
            </a:r>
            <a:r>
              <a:rPr lang="en-US" sz="1400" i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front-end contribution</a:t>
            </a:r>
            <a:r>
              <a:rPr 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rPr>
              <a:t>) and other prototypes (LF-CPIX) in this process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834666"/>
              </p:ext>
            </p:extLst>
          </p:nvPr>
        </p:nvGraphicFramePr>
        <p:xfrm>
          <a:off x="288561" y="2492896"/>
          <a:ext cx="860391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mm x 1 mm (baseline)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 mm x 0.5</a:t>
                      </a:r>
                      <a:r>
                        <a:rPr lang="en-US" sz="1400" baseline="0" dirty="0" smtClean="0"/>
                        <a:t> mm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Estimated</a:t>
                      </a:r>
                      <a:r>
                        <a:rPr lang="en-US" sz="1400" baseline="0" dirty="0" smtClean="0"/>
                        <a:t> total de</a:t>
                      </a:r>
                      <a:r>
                        <a:rPr lang="en-US" sz="1400" dirty="0" smtClean="0"/>
                        <a:t>tection capacitance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 pF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</a:t>
                      </a:r>
                      <a:r>
                        <a:rPr lang="en-US" sz="1400" baseline="0" dirty="0" smtClean="0"/>
                        <a:t> pF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Nominal bias current </a:t>
                      </a:r>
                      <a:r>
                        <a:rPr lang="en-US" sz="1400" i="1" dirty="0" smtClean="0"/>
                        <a:t>(could be reduced)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 800</a:t>
                      </a:r>
                      <a:r>
                        <a:rPr lang="en-US" sz="1400" baseline="0" dirty="0" smtClean="0"/>
                        <a:t> µA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 800</a:t>
                      </a:r>
                      <a:r>
                        <a:rPr lang="en-US" sz="1400" baseline="0" dirty="0" smtClean="0"/>
                        <a:t> µA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Static power dissipation</a:t>
                      </a:r>
                      <a:r>
                        <a:rPr lang="en-US" sz="1400" baseline="0" dirty="0" smtClean="0"/>
                        <a:t> (sensitive area)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~145 </a:t>
                      </a:r>
                      <a:r>
                        <a:rPr lang="en-US" sz="1400" dirty="0" err="1" smtClean="0"/>
                        <a:t>mW</a:t>
                      </a:r>
                      <a:r>
                        <a:rPr lang="en-US" sz="1400" dirty="0" smtClean="0"/>
                        <a:t>/cm²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~290 </a:t>
                      </a:r>
                      <a:r>
                        <a:rPr lang="en-US" sz="1400" dirty="0" err="1" smtClean="0"/>
                        <a:t>mW</a:t>
                      </a:r>
                      <a:r>
                        <a:rPr lang="en-US" sz="1400" dirty="0" smtClean="0"/>
                        <a:t>/cm²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4373549"/>
            <a:ext cx="2016224" cy="200777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267744" y="41081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>
                <a:solidFill>
                  <a:prstClr val="black"/>
                </a:solidFill>
              </a:rPr>
              <a:t>Pixel </a:t>
            </a:r>
            <a:r>
              <a:rPr lang="fr-FR" sz="1200" i="1" dirty="0" err="1" smtClean="0">
                <a:solidFill>
                  <a:prstClr val="black"/>
                </a:solidFill>
              </a:rPr>
              <a:t>layout</a:t>
            </a:r>
            <a:r>
              <a:rPr lang="fr-FR" sz="1200" i="1" dirty="0" smtClean="0">
                <a:solidFill>
                  <a:prstClr val="black"/>
                </a:solidFill>
              </a:rPr>
              <a:t> (1mm x 1mm) </a:t>
            </a:r>
            <a:endParaRPr lang="fr-FR" sz="1200" i="1" dirty="0">
              <a:solidFill>
                <a:prstClr val="black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347864" y="6118637"/>
            <a:ext cx="897856" cy="278593"/>
          </a:xfrm>
          <a:prstGeom prst="ellipse">
            <a:avLst/>
          </a:prstGeom>
          <a:noFill/>
          <a:ln>
            <a:solidFill>
              <a:srgbClr val="021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189220" y="5933981"/>
            <a:ext cx="1303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prstClr val="black"/>
                </a:solidFill>
              </a:rPr>
              <a:t>Pixel electronics</a:t>
            </a:r>
            <a:endParaRPr lang="en-US" sz="1200" i="1" dirty="0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6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Journées Thématiques du Réseau Semi-conducteurs IN2P3-IRFU, 25 June 2018, Marseille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</p:spPr>
        <p:txBody>
          <a:bodyPr/>
          <a:lstStyle/>
          <a:p>
            <a:r>
              <a:rPr lang="fr-FR" dirty="0" smtClean="0"/>
              <a:t>CSA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9136" y="5527715"/>
            <a:ext cx="8197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Basically the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charge amplifier architecture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implemented in LF-CPIX with a different fast CS amplifier (gain and bandwidth boosted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cascode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CSA architecture works well in LF-CPIX and LF-MONOPIX chips</a:t>
            </a:r>
          </a:p>
          <a:p>
            <a:endParaRPr lang="en-US" dirty="0" smtClean="0"/>
          </a:p>
        </p:txBody>
      </p:sp>
      <p:grpSp>
        <p:nvGrpSpPr>
          <p:cNvPr id="8" name="Groupe 7"/>
          <p:cNvGrpSpPr/>
          <p:nvPr/>
        </p:nvGrpSpPr>
        <p:grpSpPr>
          <a:xfrm>
            <a:off x="323528" y="1237964"/>
            <a:ext cx="6155398" cy="3862148"/>
            <a:chOff x="720858" y="980728"/>
            <a:chExt cx="7572063" cy="5014276"/>
          </a:xfrm>
        </p:grpSpPr>
        <p:cxnSp>
          <p:nvCxnSpPr>
            <p:cNvPr id="9" name="Connecteur droit 8"/>
            <p:cNvCxnSpPr/>
            <p:nvPr/>
          </p:nvCxnSpPr>
          <p:spPr>
            <a:xfrm flipV="1">
              <a:off x="4402227" y="3831142"/>
              <a:ext cx="0" cy="576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 flipV="1">
              <a:off x="3178091" y="2563980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V="1">
              <a:off x="3322107" y="2563980"/>
              <a:ext cx="0" cy="2677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4111261" y="4395051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4183269" y="4395051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4183269" y="4395051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4183269" y="4683083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 flipV="1">
              <a:off x="4399293" y="4683083"/>
              <a:ext cx="2934" cy="576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>
              <a:off x="2524849" y="4547985"/>
              <a:ext cx="1579482" cy="3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e 17"/>
            <p:cNvGrpSpPr/>
            <p:nvPr/>
          </p:nvGrpSpPr>
          <p:grpSpPr>
            <a:xfrm>
              <a:off x="4255277" y="5279959"/>
              <a:ext cx="288032" cy="72008"/>
              <a:chOff x="4427984" y="5517232"/>
              <a:chExt cx="432048" cy="144016"/>
            </a:xfrm>
          </p:grpSpPr>
          <p:cxnSp>
            <p:nvCxnSpPr>
              <p:cNvPr id="106" name="Connecteur droit 105"/>
              <p:cNvCxnSpPr/>
              <p:nvPr/>
            </p:nvCxnSpPr>
            <p:spPr>
              <a:xfrm>
                <a:off x="4427984" y="5517232"/>
                <a:ext cx="43204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>
                <a:off x="4499992" y="5589240"/>
                <a:ext cx="28803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/>
              <p:nvPr/>
            </p:nvCxnSpPr>
            <p:spPr>
              <a:xfrm>
                <a:off x="4572000" y="5661248"/>
                <a:ext cx="144016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Ellipse 18"/>
            <p:cNvSpPr/>
            <p:nvPr/>
          </p:nvSpPr>
          <p:spPr>
            <a:xfrm>
              <a:off x="3214095" y="2831687"/>
              <a:ext cx="216024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3214095" y="2975703"/>
              <a:ext cx="216024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3322107" y="2867691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3400660" y="2877425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/>
                <a:t>IP2</a:t>
              </a:r>
            </a:p>
          </p:txBody>
        </p:sp>
        <p:cxnSp>
          <p:nvCxnSpPr>
            <p:cNvPr id="23" name="Connecteur droit 22"/>
            <p:cNvCxnSpPr/>
            <p:nvPr/>
          </p:nvCxnSpPr>
          <p:spPr>
            <a:xfrm flipH="1" flipV="1">
              <a:off x="3325042" y="4121376"/>
              <a:ext cx="1036293" cy="13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/>
            <p:cNvSpPr/>
            <p:nvPr/>
          </p:nvSpPr>
          <p:spPr>
            <a:xfrm flipH="1">
              <a:off x="4366223" y="408129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24"/>
            <p:cNvCxnSpPr>
              <a:endCxn id="20" idx="4"/>
            </p:cNvCxnSpPr>
            <p:nvPr/>
          </p:nvCxnSpPr>
          <p:spPr>
            <a:xfrm flipV="1">
              <a:off x="3322107" y="3191727"/>
              <a:ext cx="0" cy="9326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 flipV="1">
              <a:off x="5769683" y="3893118"/>
              <a:ext cx="1132093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7636972" y="3590393"/>
              <a:ext cx="6559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 smtClean="0"/>
                <a:t>OutBL</a:t>
              </a:r>
              <a:endParaRPr lang="fr-FR" sz="1200" b="1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566401" y="3442887"/>
              <a:ext cx="5314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 smtClean="0"/>
                <a:t>Vcasc</a:t>
              </a:r>
              <a:endParaRPr lang="fr-FR" sz="1200" b="1" dirty="0"/>
            </a:p>
          </p:txBody>
        </p:sp>
        <p:cxnSp>
          <p:nvCxnSpPr>
            <p:cNvPr id="29" name="Connecteur droit 28"/>
            <p:cNvCxnSpPr/>
            <p:nvPr/>
          </p:nvCxnSpPr>
          <p:spPr>
            <a:xfrm>
              <a:off x="4119886" y="3551767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4191894" y="3551767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4191894" y="3551767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191894" y="3839799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 flipH="1">
              <a:off x="3826860" y="3695783"/>
              <a:ext cx="2930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H="1" flipV="1">
              <a:off x="4255530" y="2564081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flipV="1">
              <a:off x="4399546" y="2564081"/>
              <a:ext cx="0" cy="2677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4291534" y="2831788"/>
              <a:ext cx="216024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4291534" y="2975804"/>
              <a:ext cx="216024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4399546" y="2867792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4478099" y="2874562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/>
                <a:t>IP1</a:t>
              </a:r>
            </a:p>
          </p:txBody>
        </p:sp>
        <p:cxnSp>
          <p:nvCxnSpPr>
            <p:cNvPr id="40" name="Connecteur droit 39"/>
            <p:cNvCxnSpPr>
              <a:endCxn id="37" idx="4"/>
            </p:cNvCxnSpPr>
            <p:nvPr/>
          </p:nvCxnSpPr>
          <p:spPr>
            <a:xfrm flipV="1">
              <a:off x="4399546" y="3191828"/>
              <a:ext cx="0" cy="360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 flipH="1">
              <a:off x="4363288" y="332124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/>
            <p:cNvCxnSpPr/>
            <p:nvPr/>
          </p:nvCxnSpPr>
          <p:spPr>
            <a:xfrm>
              <a:off x="5482347" y="3212052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5554355" y="3212052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5554355" y="3212052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5554355" y="3500084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H="1" flipV="1">
              <a:off x="4439907" y="3352239"/>
              <a:ext cx="1036293" cy="13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5769682" y="3500084"/>
              <a:ext cx="0" cy="6997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lipse 47"/>
            <p:cNvSpPr/>
            <p:nvPr/>
          </p:nvSpPr>
          <p:spPr>
            <a:xfrm>
              <a:off x="5661670" y="4199839"/>
              <a:ext cx="216024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5661670" y="4343855"/>
              <a:ext cx="216024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>
              <a:off x="5769682" y="4235843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>
              <a:endCxn id="49" idx="4"/>
            </p:cNvCxnSpPr>
            <p:nvPr/>
          </p:nvCxnSpPr>
          <p:spPr>
            <a:xfrm flipV="1">
              <a:off x="5769682" y="4559879"/>
              <a:ext cx="0" cy="6992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flipH="1" flipV="1">
              <a:off x="5626363" y="2563980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5770379" y="2563980"/>
              <a:ext cx="0" cy="6480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e 53"/>
            <p:cNvGrpSpPr/>
            <p:nvPr/>
          </p:nvGrpSpPr>
          <p:grpSpPr>
            <a:xfrm>
              <a:off x="5626363" y="5279959"/>
              <a:ext cx="288032" cy="72008"/>
              <a:chOff x="4427984" y="5517232"/>
              <a:chExt cx="432048" cy="144016"/>
            </a:xfrm>
          </p:grpSpPr>
          <p:cxnSp>
            <p:nvCxnSpPr>
              <p:cNvPr id="103" name="Connecteur droit 102"/>
              <p:cNvCxnSpPr/>
              <p:nvPr/>
            </p:nvCxnSpPr>
            <p:spPr>
              <a:xfrm>
                <a:off x="4427984" y="5517232"/>
                <a:ext cx="432048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>
                <a:off x="4499992" y="5589240"/>
                <a:ext cx="28803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>
                <a:off x="4572000" y="5661248"/>
                <a:ext cx="144016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lipse 54"/>
            <p:cNvSpPr/>
            <p:nvPr/>
          </p:nvSpPr>
          <p:spPr>
            <a:xfrm flipH="1">
              <a:off x="5730958" y="3845381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/>
            <p:cNvCxnSpPr/>
            <p:nvPr/>
          </p:nvCxnSpPr>
          <p:spPr>
            <a:xfrm flipH="1" flipV="1">
              <a:off x="2818051" y="1843790"/>
              <a:ext cx="3744416" cy="48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319138" y="1745338"/>
              <a:ext cx="727151" cy="1815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8" name="Connecteur droit 57"/>
            <p:cNvCxnSpPr/>
            <p:nvPr/>
          </p:nvCxnSpPr>
          <p:spPr>
            <a:xfrm flipV="1">
              <a:off x="6562467" y="1396767"/>
              <a:ext cx="0" cy="24963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2818051" y="1843790"/>
              <a:ext cx="0" cy="271608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612829" y="1245591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4684837" y="1245591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 flipH="1" flipV="1">
              <a:off x="2097971" y="1394403"/>
              <a:ext cx="2513487" cy="1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H="1" flipV="1">
              <a:off x="4684837" y="1396644"/>
              <a:ext cx="1885755" cy="38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lipse 63"/>
            <p:cNvSpPr/>
            <p:nvPr/>
          </p:nvSpPr>
          <p:spPr>
            <a:xfrm flipH="1">
              <a:off x="2063435" y="451138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 flipH="1">
              <a:off x="6517639" y="181659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4516907" y="1949991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 smtClean="0"/>
                <a:t>Rfb</a:t>
              </a:r>
              <a:endParaRPr lang="fr-FR" sz="1200" b="1" dirty="0" smtClean="0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4435296" y="980728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 smtClean="0"/>
                <a:t>Cfb</a:t>
              </a:r>
              <a:endParaRPr lang="fr-FR" sz="1200" b="1" dirty="0" smtClean="0"/>
            </a:p>
          </p:txBody>
        </p:sp>
        <p:cxnSp>
          <p:nvCxnSpPr>
            <p:cNvPr id="68" name="Connecteur droit 67"/>
            <p:cNvCxnSpPr/>
            <p:nvPr/>
          </p:nvCxnSpPr>
          <p:spPr>
            <a:xfrm flipV="1">
              <a:off x="4489647" y="1627876"/>
              <a:ext cx="403950" cy="4693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4888400" y="1627876"/>
              <a:ext cx="1729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2456487" y="439445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2528495" y="4394458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 flipH="1" flipV="1">
              <a:off x="1380573" y="4540778"/>
              <a:ext cx="1068984" cy="661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/>
            <p:cNvSpPr txBox="1"/>
            <p:nvPr/>
          </p:nvSpPr>
          <p:spPr>
            <a:xfrm>
              <a:off x="2309410" y="412959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/>
                <a:t>Cc</a:t>
              </a:r>
            </a:p>
          </p:txBody>
        </p:sp>
        <p:cxnSp>
          <p:nvCxnSpPr>
            <p:cNvPr id="74" name="Connecteur droit 73"/>
            <p:cNvCxnSpPr/>
            <p:nvPr/>
          </p:nvCxnSpPr>
          <p:spPr>
            <a:xfrm flipV="1">
              <a:off x="2095093" y="1396644"/>
              <a:ext cx="2878" cy="31272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e 74"/>
            <p:cNvGrpSpPr/>
            <p:nvPr/>
          </p:nvGrpSpPr>
          <p:grpSpPr>
            <a:xfrm rot="5400000">
              <a:off x="1344569" y="4696730"/>
              <a:ext cx="72008" cy="288032"/>
              <a:chOff x="1424909" y="5044047"/>
              <a:chExt cx="72008" cy="288032"/>
            </a:xfrm>
          </p:grpSpPr>
          <p:cxnSp>
            <p:nvCxnSpPr>
              <p:cNvPr id="101" name="Connecteur droit 100"/>
              <p:cNvCxnSpPr/>
              <p:nvPr/>
            </p:nvCxnSpPr>
            <p:spPr>
              <a:xfrm>
                <a:off x="1424909" y="5044047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1496917" y="5044047"/>
                <a:ext cx="0" cy="28803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Connecteur droit 75"/>
            <p:cNvCxnSpPr/>
            <p:nvPr/>
          </p:nvCxnSpPr>
          <p:spPr>
            <a:xfrm flipH="1" flipV="1">
              <a:off x="1380572" y="4887085"/>
              <a:ext cx="2935" cy="3022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flipV="1">
              <a:off x="1384867" y="3442887"/>
              <a:ext cx="1407" cy="13540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 rot="5400000">
              <a:off x="1073495" y="3916464"/>
              <a:ext cx="612317" cy="15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Ellipse 78"/>
            <p:cNvSpPr/>
            <p:nvPr/>
          </p:nvSpPr>
          <p:spPr>
            <a:xfrm flipH="1">
              <a:off x="2777532" y="452095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0" name="Connecteur droit 79"/>
            <p:cNvCxnSpPr/>
            <p:nvPr/>
          </p:nvCxnSpPr>
          <p:spPr>
            <a:xfrm flipH="1" flipV="1">
              <a:off x="1235637" y="3424600"/>
              <a:ext cx="2880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lipse 80"/>
            <p:cNvSpPr/>
            <p:nvPr/>
          </p:nvSpPr>
          <p:spPr>
            <a:xfrm flipH="1">
              <a:off x="1344568" y="451124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1145035" y="5153263"/>
              <a:ext cx="4491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/>
                <a:t>-HV</a:t>
              </a:r>
            </a:p>
          </p:txBody>
        </p:sp>
        <p:cxnSp>
          <p:nvCxnSpPr>
            <p:cNvPr id="83" name="Connecteur droit 82"/>
            <p:cNvCxnSpPr/>
            <p:nvPr/>
          </p:nvCxnSpPr>
          <p:spPr>
            <a:xfrm flipH="1">
              <a:off x="6970138" y="3903396"/>
              <a:ext cx="1021406" cy="35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6901776" y="3749869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6973784" y="3749869"/>
              <a:ext cx="0" cy="2880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>
              <a:stCxn id="89" idx="4"/>
            </p:cNvCxnSpPr>
            <p:nvPr/>
          </p:nvCxnSpPr>
          <p:spPr>
            <a:xfrm flipV="1">
              <a:off x="7424013" y="2742523"/>
              <a:ext cx="1292" cy="11968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 rot="5400000">
              <a:off x="7112526" y="3216100"/>
              <a:ext cx="612317" cy="1552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 flipH="1">
              <a:off x="6523914" y="385775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/>
            <p:cNvSpPr/>
            <p:nvPr/>
          </p:nvSpPr>
          <p:spPr>
            <a:xfrm flipH="1">
              <a:off x="7388009" y="386739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7220555" y="2498188"/>
              <a:ext cx="3898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/>
                <a:t>BL</a:t>
              </a:r>
              <a:endParaRPr lang="fr-FR" sz="1200" b="1" dirty="0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6665891" y="3483760"/>
              <a:ext cx="5004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/>
                <a:t>CBL</a:t>
              </a:r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472840" y="3100928"/>
              <a:ext cx="5004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/>
                <a:t>RBL</a:t>
              </a:r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5818385" y="4241359"/>
              <a:ext cx="4251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/>
                <a:t>ISF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034075" y="2347956"/>
              <a:ext cx="1923978" cy="324036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5337825" y="5533339"/>
              <a:ext cx="819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218BE"/>
                  </a:solidFill>
                </a:rPr>
                <a:t>Source </a:t>
              </a:r>
            </a:p>
            <a:p>
              <a:pPr algn="ctr"/>
              <a:r>
                <a:rPr lang="fr-FR" sz="1200" b="1" dirty="0" err="1" smtClean="0">
                  <a:solidFill>
                    <a:srgbClr val="0218BE"/>
                  </a:solidFill>
                </a:rPr>
                <a:t>Follower</a:t>
              </a:r>
              <a:endParaRPr lang="fr-FR" sz="1200" b="1" dirty="0" smtClean="0">
                <a:solidFill>
                  <a:srgbClr val="0218BE"/>
                </a:solidFill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6693559" y="5533339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0218BE"/>
                  </a:solidFill>
                </a:rPr>
                <a:t>Baseline </a:t>
              </a:r>
            </a:p>
            <a:p>
              <a:pPr algn="ctr"/>
              <a:r>
                <a:rPr lang="fr-FR" sz="1200" b="1" dirty="0" err="1" smtClean="0">
                  <a:solidFill>
                    <a:srgbClr val="0218BE"/>
                  </a:solidFill>
                </a:rPr>
                <a:t>restorer</a:t>
              </a:r>
              <a:endParaRPr lang="fr-FR" sz="1200" b="1" dirty="0" smtClean="0">
                <a:solidFill>
                  <a:srgbClr val="0218BE"/>
                </a:solidFill>
              </a:endParaRPr>
            </a:p>
          </p:txBody>
        </p:sp>
        <p:sp>
          <p:nvSpPr>
            <p:cNvPr id="97" name="Accolade ouvrante 96"/>
            <p:cNvSpPr/>
            <p:nvPr/>
          </p:nvSpPr>
          <p:spPr>
            <a:xfrm rot="16200000" flipV="1">
              <a:off x="5651839" y="5015663"/>
              <a:ext cx="166057" cy="94324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Accolade ouvrante 97"/>
            <p:cNvSpPr/>
            <p:nvPr/>
          </p:nvSpPr>
          <p:spPr>
            <a:xfrm rot="16200000" flipV="1">
              <a:off x="7040296" y="4991684"/>
              <a:ext cx="166059" cy="100551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1521980" y="4726191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 smtClean="0"/>
                <a:t>Cdet</a:t>
              </a:r>
              <a:endParaRPr lang="fr-FR" sz="1200" b="1" dirty="0" smtClean="0"/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720858" y="3861350"/>
              <a:ext cx="6030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 smtClean="0"/>
                <a:t>Rbias</a:t>
              </a:r>
              <a:endParaRPr lang="fr-FR" sz="1200" b="1" dirty="0" smtClean="0"/>
            </a:p>
          </p:txBody>
        </p:sp>
      </p:grpSp>
      <p:sp>
        <p:nvSpPr>
          <p:cNvPr id="109" name="ZoneTexte 108"/>
          <p:cNvSpPr txBox="1"/>
          <p:nvPr/>
        </p:nvSpPr>
        <p:spPr>
          <a:xfrm>
            <a:off x="6753633" y="1786962"/>
            <a:ext cx="22236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 and</a:t>
            </a:r>
          </a:p>
          <a:p>
            <a:r>
              <a:rPr lang="en-US" dirty="0" smtClean="0"/>
              <a:t>feedback currents</a:t>
            </a:r>
          </a:p>
          <a:p>
            <a:r>
              <a:rPr lang="en-US" dirty="0" smtClean="0"/>
              <a:t>are set from outside</a:t>
            </a:r>
          </a:p>
          <a:p>
            <a:r>
              <a:rPr lang="en-US" dirty="0" smtClean="0"/>
              <a:t>by a 6-bit DAC</a:t>
            </a:r>
          </a:p>
          <a:p>
            <a:r>
              <a:rPr lang="en-US" dirty="0" smtClean="0"/>
              <a:t>for fine-tuning</a:t>
            </a:r>
          </a:p>
        </p:txBody>
      </p:sp>
    </p:spTree>
    <p:extLst>
      <p:ext uri="{BB962C8B-B14F-4D97-AF65-F5344CB8AC3E}">
        <p14:creationId xmlns:p14="http://schemas.microsoft.com/office/powerpoint/2010/main" val="105579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_powerpoint_CEA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d_powerpoint_CEA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Mod_powerpoint_CEA_Irfu</Template>
  <TotalTime>11544</TotalTime>
  <Words>2846</Words>
  <Application>Microsoft Office PowerPoint</Application>
  <PresentationFormat>Affichage à l'écran (4:3)</PresentationFormat>
  <Paragraphs>431</Paragraphs>
  <Slides>32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Symbol</vt:lpstr>
      <vt:lpstr>Wingdings</vt:lpstr>
      <vt:lpstr>Mod_powerpoint_CEA_Irfu</vt:lpstr>
      <vt:lpstr>Conception personnalisée</vt:lpstr>
      <vt:lpstr>1_Mod_powerpoint_CEA_Irfu</vt:lpstr>
      <vt:lpstr> CACTUS: A High Voltage CMOS Monolithic Timing Sensor</vt:lpstr>
      <vt:lpstr>HV-CMOS Sensor PRINCIPLE</vt:lpstr>
      <vt:lpstr>HV-CMOS Sensor TECHNOLOGY</vt:lpstr>
      <vt:lpstr>HV-CMOS Sensor PROTOTYPES IN LF150 NM PROCESS (for LHC ATLAS UPGRADES)</vt:lpstr>
      <vt:lpstr>TIMING PRINCIPLES</vt:lpstr>
      <vt:lpstr>TIMING DETECTOR</vt:lpstr>
      <vt:lpstr>DEVICE SIMULATION</vt:lpstr>
      <vt:lpstr>MAIN PIXEL Characteristics OF TIMING DEMONSTRATOR CHIP</vt:lpstr>
      <vt:lpstr>CSA</vt:lpstr>
      <vt:lpstr>SIMULATION RESULTS (CSA)</vt:lpstr>
      <vt:lpstr>FULL FRONt-END (ONE COLUMN)</vt:lpstr>
      <vt:lpstr>SIMULATION RESULTS (Full FRONT-END)</vt:lpstr>
      <vt:lpstr>MONOLITHIC TIMING DEMONSTrATOR Chip</vt:lpstr>
      <vt:lpstr>IN-LAB TESTS</vt:lpstr>
      <vt:lpstr>IN-LAB TESTS</vt:lpstr>
      <vt:lpstr>IN-LAB TEST RESULTS</vt:lpstr>
      <vt:lpstr>IN-LAB TEST RESULTS</vt:lpstr>
      <vt:lpstr>TESTS WITH 90SR SOURCE</vt:lpstr>
      <vt:lpstr>TESTS WITH 90SR SOURCE</vt:lpstr>
      <vt:lpstr>TESTS WITH 90SR SOURCE</vt:lpstr>
      <vt:lpstr>TESTBEAM AT FERMILAB</vt:lpstr>
      <vt:lpstr>TESTBEAM AT FERMILAB</vt:lpstr>
      <vt:lpstr>TESTBEAM AT FERMILAB</vt:lpstr>
      <vt:lpstr>CONCLUSIONS &amp; PERSPECTIVES</vt:lpstr>
      <vt:lpstr>Présentation PowerPoint</vt:lpstr>
      <vt:lpstr>BACKUP SLIDES</vt:lpstr>
      <vt:lpstr>CHARGE COLLECTION</vt:lpstr>
      <vt:lpstr>SIMULATION RESULTS (CSA)</vt:lpstr>
      <vt:lpstr>SIMULATION RESULTS (Full FRONT-END)</vt:lpstr>
      <vt:lpstr>SIMULATION RESULTS (Full FRONT-END)</vt:lpstr>
      <vt:lpstr>Physics performance ESTIMATION</vt:lpstr>
      <vt:lpstr>InLAb TEStS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HVCMOS : DEMONSTRATEUR DESIGN</dc:title>
  <dc:creator>DEGERLI Yavuz</dc:creator>
  <cp:lastModifiedBy>DEGERLI Yavuz</cp:lastModifiedBy>
  <cp:revision>2757</cp:revision>
  <cp:lastPrinted>2018-05-18T07:29:53Z</cp:lastPrinted>
  <dcterms:created xsi:type="dcterms:W3CDTF">2015-06-24T12:17:05Z</dcterms:created>
  <dcterms:modified xsi:type="dcterms:W3CDTF">2019-06-25T11:53:11Z</dcterms:modified>
</cp:coreProperties>
</file>