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2" r:id="rId2"/>
    <p:sldMasterId id="2147483859" r:id="rId3"/>
    <p:sldMasterId id="2147483871" r:id="rId4"/>
    <p:sldMasterId id="2147483883" r:id="rId5"/>
    <p:sldMasterId id="2147483896" r:id="rId6"/>
    <p:sldMasterId id="2147483913" r:id="rId7"/>
    <p:sldMasterId id="2147483925" r:id="rId8"/>
  </p:sldMasterIdLst>
  <p:notesMasterIdLst>
    <p:notesMasterId r:id="rId44"/>
  </p:notesMasterIdLst>
  <p:handoutMasterIdLst>
    <p:handoutMasterId r:id="rId45"/>
  </p:handoutMasterIdLst>
  <p:sldIdLst>
    <p:sldId id="256" r:id="rId9"/>
    <p:sldId id="402" r:id="rId10"/>
    <p:sldId id="403" r:id="rId11"/>
    <p:sldId id="404" r:id="rId12"/>
    <p:sldId id="405" r:id="rId13"/>
    <p:sldId id="438" r:id="rId14"/>
    <p:sldId id="387" r:id="rId15"/>
    <p:sldId id="420" r:id="rId16"/>
    <p:sldId id="421" r:id="rId17"/>
    <p:sldId id="425" r:id="rId18"/>
    <p:sldId id="428" r:id="rId19"/>
    <p:sldId id="401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33" r:id="rId33"/>
    <p:sldId id="418" r:id="rId34"/>
    <p:sldId id="437" r:id="rId35"/>
    <p:sldId id="419" r:id="rId36"/>
    <p:sldId id="430" r:id="rId37"/>
    <p:sldId id="436" r:id="rId38"/>
    <p:sldId id="432" r:id="rId39"/>
    <p:sldId id="304" r:id="rId40"/>
    <p:sldId id="395" r:id="rId41"/>
    <p:sldId id="399" r:id="rId42"/>
    <p:sldId id="4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31" autoAdjust="0"/>
  </p:normalViewPr>
  <p:slideViewPr>
    <p:cSldViewPr snapToGrid="0" snapToObjects="1">
      <p:cViewPr>
        <p:scale>
          <a:sx n="94" d="100"/>
          <a:sy n="94" d="100"/>
        </p:scale>
        <p:origin x="-1400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DE3D-2482-F442-BF24-B6A461BFEA14}" type="datetimeFigureOut">
              <a:rPr lang="fr-FR" smtClean="0"/>
              <a:t>23/06/19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DC35B-DFC6-084A-8C30-92F9FE7AB6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2351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73B8-5085-3349-9F4F-77E572BFAC0A}" type="datetimeFigureOut">
              <a:rPr lang="fr-FR" smtClean="0"/>
              <a:t>23/06/19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57B08-146D-5D40-B2BD-1403FE457F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80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7B08-146D-5D40-B2BD-1403FE457F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73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red assume LTE =100%</a:t>
            </a:r>
          </a:p>
          <a:p>
            <a:r>
              <a:rPr lang="en-US" dirty="0"/>
              <a:t>In green: influence of LTE</a:t>
            </a:r>
          </a:p>
          <a:p>
            <a:r>
              <a:rPr lang="en-US" dirty="0"/>
              <a:t>In Yellow: influence of PTS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CBF80-6B2A-5549-AA81-357341F4C43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2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110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- 10ps </a:t>
            </a:r>
            <a:r>
              <a:rPr lang="fr-FR" dirty="0" err="1"/>
              <a:t>resolution</a:t>
            </a:r>
            <a:r>
              <a:rPr lang="fr-FR" dirty="0"/>
              <a:t> correspond to 1.5mm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 LOR and opens the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reconstructionless</a:t>
            </a:r>
            <a:r>
              <a:rPr lang="fr-FR" dirty="0"/>
              <a:t> PET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considerably</a:t>
            </a:r>
            <a:r>
              <a:rPr lang="fr-FR" dirty="0"/>
              <a:t>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constraints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to the </a:t>
            </a:r>
            <a:r>
              <a:rPr lang="fr-FR" dirty="0" err="1"/>
              <a:t>tomographic</a:t>
            </a:r>
            <a:r>
              <a:rPr lang="fr-FR" dirty="0"/>
              <a:t> </a:t>
            </a:r>
            <a:r>
              <a:rPr lang="fr-FR" dirty="0" err="1"/>
              <a:t>principle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baseline="0" dirty="0"/>
              <a:t> </a:t>
            </a:r>
            <a:r>
              <a:rPr lang="fr-FR" baseline="0" dirty="0" err="1"/>
              <a:t>requires</a:t>
            </a:r>
            <a:r>
              <a:rPr lang="fr-FR" baseline="0" dirty="0"/>
              <a:t> full </a:t>
            </a:r>
            <a:r>
              <a:rPr lang="fr-FR" baseline="0" dirty="0" err="1"/>
              <a:t>angular</a:t>
            </a:r>
            <a:r>
              <a:rPr lang="fr-FR" baseline="0" dirty="0"/>
              <a:t> </a:t>
            </a:r>
            <a:r>
              <a:rPr lang="fr-FR" baseline="0" dirty="0" err="1"/>
              <a:t>coverage</a:t>
            </a:r>
            <a:r>
              <a:rPr lang="fr-FR" baseline="0" dirty="0"/>
              <a:t> of the ROI, and </a:t>
            </a:r>
            <a:r>
              <a:rPr lang="fr-FR" baseline="0" dirty="0" err="1"/>
              <a:t>allow</a:t>
            </a:r>
            <a:r>
              <a:rPr lang="fr-FR" baseline="0" dirty="0"/>
              <a:t> </a:t>
            </a:r>
            <a:r>
              <a:rPr lang="fr-FR" baseline="0" dirty="0" err="1"/>
              <a:t>limited</a:t>
            </a:r>
            <a:r>
              <a:rPr lang="fr-FR" baseline="0" dirty="0"/>
              <a:t> angle </a:t>
            </a:r>
            <a:r>
              <a:rPr lang="fr-FR" baseline="0" dirty="0" err="1"/>
              <a:t>tomography</a:t>
            </a:r>
            <a:r>
              <a:rPr lang="fr-FR" baseline="0" dirty="0"/>
              <a:t> </a:t>
            </a:r>
            <a:r>
              <a:rPr lang="fr-FR" baseline="0" dirty="0" err="1"/>
              <a:t>without</a:t>
            </a:r>
            <a:r>
              <a:rPr lang="fr-FR" baseline="0" dirty="0"/>
              <a:t> </a:t>
            </a:r>
            <a:r>
              <a:rPr lang="fr-FR" baseline="0" dirty="0" err="1"/>
              <a:t>artifacts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- 10ps </a:t>
            </a:r>
            <a:r>
              <a:rPr lang="fr-FR" baseline="0" dirty="0" err="1"/>
              <a:t>resolution</a:t>
            </a:r>
            <a:r>
              <a:rPr lang="fr-FR" baseline="0" dirty="0"/>
              <a:t> </a:t>
            </a:r>
            <a:r>
              <a:rPr lang="fr-FR" baseline="0" dirty="0" err="1"/>
              <a:t>would</a:t>
            </a:r>
            <a:r>
              <a:rPr lang="fr-FR" baseline="0" dirty="0"/>
              <a:t> </a:t>
            </a:r>
            <a:r>
              <a:rPr lang="fr-FR" baseline="0" dirty="0" err="1"/>
              <a:t>bring</a:t>
            </a:r>
            <a:r>
              <a:rPr lang="fr-FR" baseline="0" dirty="0"/>
              <a:t> a &gt; 15 </a:t>
            </a:r>
            <a:r>
              <a:rPr lang="fr-FR" baseline="0" dirty="0" err="1"/>
              <a:t>fold</a:t>
            </a:r>
            <a:r>
              <a:rPr lang="fr-FR" baseline="0" dirty="0"/>
              <a:t> 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CBF80-6B2A-5549-AA81-357341F4C4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7B08-146D-5D40-B2BD-1403FE457F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7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Quest</a:t>
            </a:r>
            <a:r>
              <a:rPr lang="fr-FR" dirty="0" smtClean="0"/>
              <a:t> for the </a:t>
            </a:r>
            <a:r>
              <a:rPr lang="fr-FR" dirty="0" err="1" smtClean="0"/>
              <a:t>ideal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dense,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bright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scintillator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on. </a:t>
            </a:r>
          </a:p>
          <a:p>
            <a:r>
              <a:rPr lang="fr-FR" baseline="0" dirty="0" smtClean="0"/>
              <a:t>But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a </a:t>
            </a:r>
            <a:r>
              <a:rPr lang="fr-FR" baseline="0" dirty="0" err="1" smtClean="0"/>
              <a:t>scintillators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10 times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LY and 10 times </a:t>
            </a:r>
            <a:r>
              <a:rPr lang="fr-FR" baseline="0" dirty="0" err="1" smtClean="0"/>
              <a:t>faster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decay</a:t>
            </a:r>
            <a:r>
              <a:rPr lang="fr-FR" baseline="0" dirty="0" smtClean="0"/>
              <a:t> time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LSO?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CBF80-6B2A-5549-AA81-357341F4C43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luminescence. Very fast but not taken too seriously so far because of a </a:t>
            </a:r>
            <a:r>
              <a:rPr lang="en-US" dirty="0" err="1" smtClean="0"/>
              <a:t>relativelylow</a:t>
            </a:r>
            <a:r>
              <a:rPr lang="en-US" dirty="0" smtClean="0"/>
              <a:t> LY and an emission in the UV. But this situation can change with the development of new solid state photodetector  with a QE as high as 20% @ 200nm.</a:t>
            </a:r>
          </a:p>
          <a:p>
            <a:endParaRPr lang="en-US" dirty="0" smtClean="0"/>
          </a:p>
          <a:p>
            <a:r>
              <a:rPr lang="en-US" dirty="0" smtClean="0"/>
              <a:t>High donor band semiconductor, introduced by Lehman in 1966 with </a:t>
            </a:r>
            <a:r>
              <a:rPr lang="en-US" dirty="0" err="1" smtClean="0"/>
              <a:t>ZnO</a:t>
            </a:r>
            <a:r>
              <a:rPr lang="en-US" dirty="0" smtClean="0"/>
              <a:t> and </a:t>
            </a:r>
            <a:r>
              <a:rPr lang="en-US" dirty="0" err="1" smtClean="0"/>
              <a:t>CdSe</a:t>
            </a:r>
            <a:r>
              <a:rPr lang="en-US" dirty="0" smtClean="0"/>
              <a:t>, and reactivated by S. </a:t>
            </a:r>
            <a:r>
              <a:rPr lang="en-US" dirty="0" err="1" smtClean="0"/>
              <a:t>Derenzo</a:t>
            </a:r>
            <a:r>
              <a:rPr lang="en-US" dirty="0" smtClean="0"/>
              <a:t> and M. Weber in 2002 with PbI2, HgI2, </a:t>
            </a:r>
            <a:r>
              <a:rPr lang="en-US" dirty="0" err="1" smtClean="0"/>
              <a:t>CuI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CBF80-6B2A-5549-AA81-357341F4C43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79373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117922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139950" cy="61166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31800" y="0"/>
            <a:ext cx="6272213" cy="61166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7B01A-0CAC-400C-95C5-E13BBB1EFBC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77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17663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>
            <a:cxnSpLocks/>
          </p:cNvCxnSpPr>
          <p:nvPr/>
        </p:nvCxnSpPr>
        <p:spPr>
          <a:xfrm>
            <a:off x="788565" y="6493828"/>
            <a:ext cx="8355435" cy="0"/>
          </a:xfrm>
          <a:prstGeom prst="line">
            <a:avLst/>
          </a:prstGeom>
          <a:ln w="12700">
            <a:solidFill>
              <a:srgbClr val="B5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cxnSpLocks/>
          </p:cNvCxnSpPr>
          <p:nvPr/>
        </p:nvCxnSpPr>
        <p:spPr>
          <a:xfrm>
            <a:off x="788565" y="6530975"/>
            <a:ext cx="8355435" cy="0"/>
          </a:xfrm>
          <a:prstGeom prst="line">
            <a:avLst/>
          </a:prstGeom>
          <a:ln w="12700">
            <a:solidFill>
              <a:srgbClr val="B5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9024938" y="-1"/>
            <a:ext cx="0" cy="6858001"/>
          </a:xfrm>
          <a:prstGeom prst="line">
            <a:avLst/>
          </a:prstGeom>
          <a:ln w="25400">
            <a:solidFill>
              <a:srgbClr val="C0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itre 1"/>
          <p:cNvSpPr txBox="1">
            <a:spLocks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B536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360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28" name="Organigramme : Terminateur 27"/>
          <p:cNvSpPr/>
          <p:nvPr/>
        </p:nvSpPr>
        <p:spPr>
          <a:xfrm>
            <a:off x="8307357" y="6653426"/>
            <a:ext cx="503417" cy="185494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Terminateur 28"/>
          <p:cNvSpPr/>
          <p:nvPr/>
        </p:nvSpPr>
        <p:spPr>
          <a:xfrm>
            <a:off x="8034871" y="6441440"/>
            <a:ext cx="843566" cy="276158"/>
          </a:xfrm>
          <a:prstGeom prst="flowChartTerminator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Terminateur 32"/>
          <p:cNvSpPr/>
          <p:nvPr/>
        </p:nvSpPr>
        <p:spPr>
          <a:xfrm>
            <a:off x="8305384" y="6658155"/>
            <a:ext cx="503417" cy="185494"/>
          </a:xfrm>
          <a:prstGeom prst="flowChartTerminator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itre 1"/>
          <p:cNvSpPr>
            <a:spLocks noGrp="1"/>
          </p:cNvSpPr>
          <p:nvPr>
            <p:ph type="title"/>
          </p:nvPr>
        </p:nvSpPr>
        <p:spPr>
          <a:xfrm>
            <a:off x="9616" y="57857"/>
            <a:ext cx="6976973" cy="6463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96187" y="6435522"/>
            <a:ext cx="736595" cy="365125"/>
          </a:xfrm>
          <a:prstGeom prst="rect">
            <a:avLst/>
          </a:prstGeom>
          <a:noFill/>
        </p:spPr>
        <p:txBody>
          <a:bodyPr/>
          <a:lstStyle>
            <a:lvl1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sp>
        <p:nvSpPr>
          <p:cNvPr id="31" name="Organigramme : Terminateur 30"/>
          <p:cNvSpPr/>
          <p:nvPr/>
        </p:nvSpPr>
        <p:spPr>
          <a:xfrm>
            <a:off x="7845767" y="6328727"/>
            <a:ext cx="552652" cy="190501"/>
          </a:xfrm>
          <a:prstGeom prst="flowChartTerminator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2843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94434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539207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95568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73596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15703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13348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093219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67486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832143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8287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1925" y="0"/>
            <a:ext cx="1943100" cy="60960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2625" y="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8449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5025" y="1066800"/>
            <a:ext cx="3810000" cy="2438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5025" y="3657600"/>
            <a:ext cx="3810000" cy="2438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3904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2625" y="0"/>
            <a:ext cx="7772400" cy="6096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40808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2625" y="1066800"/>
            <a:ext cx="7772400" cy="5029200"/>
          </a:xfrm>
        </p:spPr>
        <p:txBody>
          <a:bodyPr/>
          <a:lstStyle/>
          <a:p>
            <a:r>
              <a:rPr lang="fr-FR" smtClean="0"/>
              <a:t>Cliquez sur l'icône pour ajouter un tableau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67718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757746" y="1460500"/>
            <a:ext cx="16901746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pic>
        <p:nvPicPr>
          <p:cNvPr id="8" name="Picture 12" descr="CERN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721969" y="6521450"/>
            <a:ext cx="42203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2DB4F2A-CF8F-9347-9ACA-250691252C75}" type="slidenum">
              <a:rPr lang="en-US" sz="1600" b="1">
                <a:solidFill>
                  <a:srgbClr val="FFFFFF"/>
                </a:solidFill>
                <a:latin typeface="Times New Roman" pitchFamily="-106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0"/>
            <a:ext cx="6752492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6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-107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21" name="Rectangle 8"/>
          <p:cNvSpPr>
            <a:spLocks noChangeArrowheads="1"/>
          </p:cNvSpPr>
          <p:nvPr userDrawn="1"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  <a:endParaRPr lang="en-US" sz="1200" dirty="0">
              <a:solidFill>
                <a:srgbClr val="FFFFFF"/>
              </a:solidFill>
              <a:latin typeface="Times New Roman" pitchFamily="-65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 smtClean="0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  <a:endParaRPr lang="en-US" sz="2000" dirty="0">
              <a:solidFill>
                <a:srgbClr val="FFCC66"/>
              </a:solidFill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1211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fr-FR" sz="5600" smtClean="0"/>
              <a:t>Cliquez et modifiez le titre</a:t>
            </a:r>
            <a:endParaRPr sz="5600" dirty="0"/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fr-FR" sz="2500" smtClean="0"/>
              <a:t>Cliquez pour modifier les styles du texte du masque</a:t>
            </a:r>
          </a:p>
          <a:p>
            <a:pPr lvl="1">
              <a:defRPr sz="1800"/>
            </a:pPr>
            <a:r>
              <a:rPr lang="fr-FR" sz="2500" smtClean="0"/>
              <a:t>Deuxième niveau</a:t>
            </a:r>
          </a:p>
          <a:p>
            <a:pPr lvl="2">
              <a:defRPr sz="1800"/>
            </a:pPr>
            <a:r>
              <a:rPr lang="fr-FR" sz="2500" smtClean="0"/>
              <a:t>Troisième niveau</a:t>
            </a:r>
          </a:p>
          <a:p>
            <a:pPr lvl="3">
              <a:defRPr sz="1800"/>
            </a:pPr>
            <a:r>
              <a:rPr lang="fr-FR" sz="2500" smtClean="0"/>
              <a:t>Quatrième niveau</a:t>
            </a:r>
          </a:p>
          <a:p>
            <a:pPr lvl="4">
              <a:defRPr sz="1800"/>
            </a:pPr>
            <a:r>
              <a:rPr lang="fr-FR" sz="2500" smtClean="0"/>
              <a:t>Cinquième niveau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9260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A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82725" y="0"/>
            <a:ext cx="644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fr-FR" smtClean="0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47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VERBEELD_CORPOR_LE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84438" y="827088"/>
            <a:ext cx="6661150" cy="827087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fr-FR" altLang="nl-BE" noProof="0" smtClean="0"/>
              <a:t>Cliquez et modifiez le titre</a:t>
            </a:r>
            <a:endParaRPr lang="nl-NL" altLang="nl-BE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82850" y="2159000"/>
            <a:ext cx="3959225" cy="1150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altLang="nl-BE" noProof="0" smtClean="0"/>
              <a:t>Cliquez pour modifier le style des sous-titres du masque</a:t>
            </a:r>
            <a:endParaRPr lang="nl-NL" altLang="nl-BE" noProof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38EBDF-3364-43AE-A1E1-AB6A7105D0E4}" type="slidenum">
              <a:rPr lang="nl-NL" altLang="nl-B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pic>
        <p:nvPicPr>
          <p:cNvPr id="5129" name="Picture 9" descr="KULLOGO_RGB 1CM_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DES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0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61035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97BF-F7D1-4D4D-92A2-3625152668A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184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7967-6B27-4034-A9F3-961BD669CED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849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800" y="143827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6613" y="143827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DBAA-EC18-4982-B2A0-79540C9666AA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535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4F5D-970C-4B72-846A-52F6EC165AF9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929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9291B-2D1B-4EF1-A795-D82820FF68AE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83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228B-2EE7-4A18-9FB0-526EDD2ED18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05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CFEA9-1DF1-4095-AF37-1C2D851B91FF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97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3337-FB6F-456B-95EA-077D4D48D1B5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49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D1555-6CDC-4D6E-AFB3-408C21F371F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552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139950" cy="61166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31800" y="0"/>
            <a:ext cx="6272213" cy="61166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7B01A-0CAC-400C-95C5-E13BBB1EFBC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60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48080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VERBEELD_CORPOR_LE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84438" y="827088"/>
            <a:ext cx="6661150" cy="827087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fr-FR" altLang="nl-BE" noProof="0" smtClean="0"/>
              <a:t>Cliquez et modifiez le titre</a:t>
            </a:r>
            <a:endParaRPr lang="nl-NL" altLang="nl-BE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82850" y="2159000"/>
            <a:ext cx="3959225" cy="1150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altLang="nl-BE" noProof="0" smtClean="0"/>
              <a:t>Cliquez pour modifier le style des sous-titres du masque</a:t>
            </a:r>
            <a:endParaRPr lang="nl-NL" altLang="nl-BE" noProof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38EBDF-3364-43AE-A1E1-AB6A7105D0E4}" type="slidenum">
              <a:rPr lang="nl-NL" altLang="nl-B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pic>
        <p:nvPicPr>
          <p:cNvPr id="5129" name="Picture 9" descr="KULLOGO_RGB 1CM_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DES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724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97BF-F7D1-4D4D-92A2-3625152668A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739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7967-6B27-4034-A9F3-961BD669CED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506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800" y="143827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6613" y="143827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DBAA-EC18-4982-B2A0-79540C9666AA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983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4F5D-970C-4B72-846A-52F6EC165AF9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6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9291B-2D1B-4EF1-A795-D82820FF68AE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446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228B-2EE7-4A18-9FB0-526EDD2ED18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55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CFEA9-1DF1-4095-AF37-1C2D851B91FF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393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3337-FB6F-456B-95EA-077D4D48D1B5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145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D1555-6CDC-4D6E-AFB3-408C21F371F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3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83658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139950" cy="61166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31800" y="0"/>
            <a:ext cx="6272213" cy="61166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7B01A-0CAC-400C-95C5-E13BBB1EFBC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775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79373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67486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6103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480803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836580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442039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9"/>
          <p:cNvSpPr txBox="1">
            <a:spLocks noChangeArrowheads="1"/>
          </p:cNvSpPr>
          <p:nvPr/>
        </p:nvSpPr>
        <p:spPr bwMode="auto">
          <a:xfrm>
            <a:off x="31230" y="653864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5</a:t>
            </a:r>
            <a:r>
              <a:rPr kumimoji="0" lang="en-GB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th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 FAST Annual meeting &amp; Closing meeting, 26-27 Sep 2018, Athens, Greece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41630" y="6502870"/>
            <a:ext cx="2133600" cy="3651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57486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920902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2020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442039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117922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176630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/>
          <p:cNvCxnSpPr>
            <a:cxnSpLocks/>
          </p:cNvCxnSpPr>
          <p:nvPr/>
        </p:nvCxnSpPr>
        <p:spPr>
          <a:xfrm>
            <a:off x="788565" y="6493828"/>
            <a:ext cx="8355435" cy="0"/>
          </a:xfrm>
          <a:prstGeom prst="line">
            <a:avLst/>
          </a:prstGeom>
          <a:ln w="12700">
            <a:solidFill>
              <a:srgbClr val="B5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cxnSpLocks/>
          </p:cNvCxnSpPr>
          <p:nvPr/>
        </p:nvCxnSpPr>
        <p:spPr>
          <a:xfrm>
            <a:off x="788565" y="6530975"/>
            <a:ext cx="8355435" cy="0"/>
          </a:xfrm>
          <a:prstGeom prst="line">
            <a:avLst/>
          </a:prstGeom>
          <a:ln w="12700">
            <a:solidFill>
              <a:srgbClr val="B5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9024938" y="-1"/>
            <a:ext cx="0" cy="6858001"/>
          </a:xfrm>
          <a:prstGeom prst="line">
            <a:avLst/>
          </a:prstGeom>
          <a:ln w="25400">
            <a:solidFill>
              <a:srgbClr val="C03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itre 1"/>
          <p:cNvSpPr txBox="1">
            <a:spLocks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B536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360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28" name="Organigramme : Terminateur 27"/>
          <p:cNvSpPr/>
          <p:nvPr/>
        </p:nvSpPr>
        <p:spPr>
          <a:xfrm>
            <a:off x="8307357" y="6653426"/>
            <a:ext cx="503417" cy="185494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Terminateur 28"/>
          <p:cNvSpPr/>
          <p:nvPr/>
        </p:nvSpPr>
        <p:spPr>
          <a:xfrm>
            <a:off x="8034871" y="6441440"/>
            <a:ext cx="843566" cy="276158"/>
          </a:xfrm>
          <a:prstGeom prst="flowChartTerminator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Terminateur 32"/>
          <p:cNvSpPr/>
          <p:nvPr/>
        </p:nvSpPr>
        <p:spPr>
          <a:xfrm>
            <a:off x="8305384" y="6658155"/>
            <a:ext cx="503417" cy="185494"/>
          </a:xfrm>
          <a:prstGeom prst="flowChartTerminator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itre 1"/>
          <p:cNvSpPr>
            <a:spLocks noGrp="1"/>
          </p:cNvSpPr>
          <p:nvPr>
            <p:ph type="title"/>
          </p:nvPr>
        </p:nvSpPr>
        <p:spPr>
          <a:xfrm>
            <a:off x="9616" y="57857"/>
            <a:ext cx="6976973" cy="6463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4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96187" y="6435522"/>
            <a:ext cx="736595" cy="365125"/>
          </a:xfrm>
          <a:noFill/>
        </p:spPr>
        <p:txBody>
          <a:bodyPr/>
          <a:lstStyle>
            <a:lvl1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sp>
        <p:nvSpPr>
          <p:cNvPr id="31" name="Organigramme : Terminateur 30"/>
          <p:cNvSpPr/>
          <p:nvPr/>
        </p:nvSpPr>
        <p:spPr>
          <a:xfrm>
            <a:off x="7845767" y="6328727"/>
            <a:ext cx="552652" cy="190501"/>
          </a:xfrm>
          <a:prstGeom prst="flowChartTerminator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28431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94434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5392071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955684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735964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15703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13348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093219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574861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832143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8287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1925" y="0"/>
            <a:ext cx="1943100" cy="60960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2625" y="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84492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5025" y="1066800"/>
            <a:ext cx="3810000" cy="2438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5025" y="3657600"/>
            <a:ext cx="3810000" cy="2438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39046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2625" y="0"/>
            <a:ext cx="7772400" cy="6096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408083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2625" y="1066800"/>
            <a:ext cx="7772400" cy="5029200"/>
          </a:xfrm>
        </p:spPr>
        <p:txBody>
          <a:bodyPr/>
          <a:lstStyle/>
          <a:p>
            <a:r>
              <a:rPr lang="fr-FR" smtClean="0"/>
              <a:t>Cliquez sur l'icône pour ajouter un tableau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67718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757746" y="1460500"/>
            <a:ext cx="16901746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pic>
        <p:nvPicPr>
          <p:cNvPr id="8" name="Picture 12" descr="CERN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721969" y="6521450"/>
            <a:ext cx="42203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2DB4F2A-CF8F-9347-9ACA-250691252C75}" type="slidenum">
              <a:rPr lang="en-US" sz="1600" b="1">
                <a:solidFill>
                  <a:srgbClr val="FFFFFF"/>
                </a:solidFill>
                <a:latin typeface="Times New Roman" pitchFamily="-106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0"/>
            <a:ext cx="6752492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6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-107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21" name="Rectangle 8"/>
          <p:cNvSpPr>
            <a:spLocks noChangeArrowheads="1"/>
          </p:cNvSpPr>
          <p:nvPr userDrawn="1"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  <a:endParaRPr lang="en-US" sz="1200" dirty="0">
              <a:solidFill>
                <a:srgbClr val="FFFFFF"/>
              </a:solidFill>
              <a:latin typeface="Times New Roman" pitchFamily="-65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 smtClean="0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  <a:endParaRPr lang="en-US" sz="2000" dirty="0">
              <a:solidFill>
                <a:srgbClr val="FFCC66"/>
              </a:solidFill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12111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fr-FR" sz="5600" smtClean="0"/>
              <a:t>Cliquez et modifiez le titre</a:t>
            </a:r>
            <a:endParaRPr sz="5600" dirty="0"/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fr-FR" sz="2500" smtClean="0"/>
              <a:t>Cliquez pour modifier les styles du texte du masque</a:t>
            </a:r>
          </a:p>
          <a:p>
            <a:pPr lvl="1">
              <a:defRPr sz="1800"/>
            </a:pPr>
            <a:r>
              <a:rPr lang="fr-FR" sz="2500" smtClean="0"/>
              <a:t>Deuxième niveau</a:t>
            </a:r>
          </a:p>
          <a:p>
            <a:pPr lvl="2">
              <a:defRPr sz="1800"/>
            </a:pPr>
            <a:r>
              <a:rPr lang="fr-FR" sz="2500" smtClean="0"/>
              <a:t>Troisième niveau</a:t>
            </a:r>
          </a:p>
          <a:p>
            <a:pPr lvl="3">
              <a:defRPr sz="1800"/>
            </a:pPr>
            <a:r>
              <a:rPr lang="fr-FR" sz="2500" smtClean="0"/>
              <a:t>Quatrième niveau</a:t>
            </a:r>
          </a:p>
          <a:p>
            <a:pPr lvl="4">
              <a:defRPr sz="1800"/>
            </a:pPr>
            <a:r>
              <a:rPr lang="fr-FR" sz="2500" smtClean="0"/>
              <a:t>Cinquième niveau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9260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A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82725" y="0"/>
            <a:ext cx="644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fr-FR" smtClean="0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47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VERBEELD_CORPOR_LE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84438" y="827088"/>
            <a:ext cx="6661150" cy="827087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fr-FR" altLang="nl-BE" noProof="0" smtClean="0"/>
              <a:t>Cliquez et modifiez le titre</a:t>
            </a:r>
            <a:endParaRPr lang="nl-NL" altLang="nl-BE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82850" y="2159000"/>
            <a:ext cx="3959225" cy="1150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altLang="nl-BE" noProof="0" smtClean="0"/>
              <a:t>Cliquez pour modifier le style des sous-titres du masque</a:t>
            </a:r>
            <a:endParaRPr lang="nl-NL" altLang="nl-BE" noProof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38EBDF-3364-43AE-A1E1-AB6A7105D0E4}" type="slidenum">
              <a:rPr lang="nl-NL" altLang="nl-B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pic>
        <p:nvPicPr>
          <p:cNvPr id="5129" name="Picture 9" descr="KULLOGO_RGB 1CM_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DES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0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 dirty="0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920902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97BF-F7D1-4D4D-92A2-3625152668A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184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7967-6B27-4034-A9F3-961BD669CED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849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800" y="143827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6613" y="143827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DBAA-EC18-4982-B2A0-79540C9666AA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535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4F5D-970C-4B72-846A-52F6EC165AF9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929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9291B-2D1B-4EF1-A795-D82820FF68AE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83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228B-2EE7-4A18-9FB0-526EDD2ED18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05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CFEA9-1DF1-4095-AF37-1C2D851B91FF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975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3337-FB6F-456B-95EA-077D4D48D1B5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49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D1555-6CDC-4D6E-AFB3-408C21F371F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5524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139950" cy="61166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31800" y="0"/>
            <a:ext cx="6272213" cy="61166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7B01A-0CAC-400C-95C5-E13BBB1EFBC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60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202049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VERBEELD_CORPOR_LE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84438" y="827088"/>
            <a:ext cx="6661150" cy="827087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fr-FR" altLang="nl-BE" noProof="0" smtClean="0"/>
              <a:t>Cliquez et modifiez le titre</a:t>
            </a:r>
            <a:endParaRPr lang="nl-NL" altLang="nl-BE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82850" y="2159000"/>
            <a:ext cx="3959225" cy="1150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altLang="nl-BE" noProof="0" smtClean="0"/>
              <a:t>Cliquez pour modifier le style des sous-titres du masque</a:t>
            </a:r>
            <a:endParaRPr lang="nl-NL" altLang="nl-BE" noProof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38EBDF-3364-43AE-A1E1-AB6A7105D0E4}" type="slidenum">
              <a:rPr lang="nl-NL" altLang="nl-B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nl-NL" alt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841375"/>
          </a:xfrm>
          <a:prstGeom prst="rect">
            <a:avLst/>
          </a:prstGeom>
          <a:solidFill>
            <a:schemeClr val="bg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pic>
        <p:nvPicPr>
          <p:cNvPr id="5129" name="Picture 9" descr="KULLOGO_RGB 1CM_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DES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724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597BF-F7D1-4D4D-92A2-3625152668A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739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7967-6B27-4034-A9F3-961BD669CED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5065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800" y="143827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6613" y="143827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DBAA-EC18-4982-B2A0-79540C9666AA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983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4F5D-970C-4B72-846A-52F6EC165AF9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60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9291B-2D1B-4EF1-A795-D82820FF68AE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4467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228B-2EE7-4A18-9FB0-526EDD2ED182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55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CFEA9-1DF1-4095-AF37-1C2D851B91FF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3938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3337-FB6F-456B-95EA-077D4D48D1B5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1450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>
              <a:latin typeface="Arial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D1555-6CDC-4D6E-AFB3-408C21F371F8}" type="slidenum">
              <a:rPr lang="nl-NL" altLang="nl-BE">
                <a:latin typeface="Arial"/>
              </a:rPr>
              <a:pPr/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3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9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18" Type="http://schemas.openxmlformats.org/officeDocument/2006/relationships/image" Target="../media/image1.png"/><Relationship Id="rId19" Type="http://schemas.openxmlformats.org/officeDocument/2006/relationships/image" Target="../media/image2.emf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7" name="ZoneTexte 9"/>
          <p:cNvSpPr txBox="1">
            <a:spLocks noChangeArrowheads="1"/>
          </p:cNvSpPr>
          <p:nvPr userDrawn="1"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‹#›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49655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8806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88068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44550" y="0"/>
            <a:ext cx="753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88071" name="Picture 7" descr="CERNNorma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844550" cy="844550"/>
          </a:xfrm>
          <a:prstGeom prst="rect">
            <a:avLst/>
          </a:prstGeom>
          <a:noFill/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8629650" y="6499225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6176ADB-8B33-6D49-9F3B-6698E78F843B}" type="slidenum">
              <a:rPr lang="en-US" sz="1600" b="1">
                <a:solidFill>
                  <a:srgbClr val="FFFFFF"/>
                </a:solidFill>
                <a:latin typeface="Times New Roman" pitchFamily="-65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  <a:endParaRPr lang="en-US" sz="1200" dirty="0">
              <a:solidFill>
                <a:srgbClr val="FFFFFF"/>
              </a:solidFill>
              <a:latin typeface="Times New Roman" pitchFamily="-65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 smtClean="0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  <a:endParaRPr lang="en-US" sz="2000" dirty="0">
              <a:solidFill>
                <a:srgbClr val="FFCC66"/>
              </a:solidFill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66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</p:sldLayoutIdLst>
  <p:transition xmlns:p14="http://schemas.microsoft.com/office/powerpoint/2010/main"/>
  <p:txStyles>
    <p:titleStyle>
      <a:lvl1pPr algn="ctr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>
            <a:outerShdw blurRad="38100" dist="38100" dir="2700000" algn="tl">
              <a:schemeClr val="bg2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65" charset="2"/>
        <a:buChar char="l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65" charset="2"/>
        <a:buChar char="l"/>
        <a:defRPr sz="2400">
          <a:solidFill>
            <a:schemeClr val="tx2"/>
          </a:solidFill>
          <a:latin typeface="+mn-lt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59875" cy="1079500"/>
          </a:xfrm>
          <a:prstGeom prst="rect">
            <a:avLst/>
          </a:prstGeom>
          <a:solidFill>
            <a:srgbClr val="182B52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0"/>
            <a:ext cx="71977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438275"/>
            <a:ext cx="8277225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opmaakprofielen van de modeltekst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69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90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9050"/>
            <a:ext cx="2159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0"/>
            <a:ext cx="1706611" cy="60931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08" y="664159"/>
            <a:ext cx="247128" cy="4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59875" cy="1079500"/>
          </a:xfrm>
          <a:prstGeom prst="rect">
            <a:avLst/>
          </a:prstGeom>
          <a:solidFill>
            <a:srgbClr val="182B52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0"/>
            <a:ext cx="71977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438275"/>
            <a:ext cx="8277225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opmaakprofielen van de modeltekst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69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90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9050"/>
            <a:ext cx="2159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0"/>
            <a:ext cx="1706611" cy="60931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08" y="664159"/>
            <a:ext cx="247128" cy="4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9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55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8806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88068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44550" y="0"/>
            <a:ext cx="753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88071" name="Picture 7" descr="CERNNormal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844550" cy="844550"/>
          </a:xfrm>
          <a:prstGeom prst="rect">
            <a:avLst/>
          </a:prstGeom>
          <a:noFill/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8629650" y="6499225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6176ADB-8B33-6D49-9F3B-6698E78F843B}" type="slidenum">
              <a:rPr lang="en-US" sz="1600" b="1">
                <a:solidFill>
                  <a:srgbClr val="FFFFFF"/>
                </a:solidFill>
                <a:latin typeface="Times New Roman" pitchFamily="-65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  <a:endParaRPr lang="en-US" sz="1200" dirty="0">
              <a:solidFill>
                <a:srgbClr val="FFFFFF"/>
              </a:solidFill>
              <a:latin typeface="Times New Roman" pitchFamily="-65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 smtClean="0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 smtClean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  <a:endParaRPr lang="en-US" sz="2000" dirty="0">
              <a:solidFill>
                <a:srgbClr val="FFCC66"/>
              </a:solidFill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66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</p:sldLayoutIdLst>
  <p:transition xmlns:p14="http://schemas.microsoft.com/office/powerpoint/2010/main"/>
  <p:txStyles>
    <p:titleStyle>
      <a:lvl1pPr algn="ctr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>
            <a:outerShdw blurRad="38100" dist="38100" dir="2700000" algn="tl">
              <a:schemeClr val="bg2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65" charset="2"/>
        <a:buChar char="l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65" charset="2"/>
        <a:buChar char="l"/>
        <a:defRPr sz="2400">
          <a:solidFill>
            <a:schemeClr val="tx2"/>
          </a:solidFill>
          <a:latin typeface="+mn-lt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59875" cy="1079500"/>
          </a:xfrm>
          <a:prstGeom prst="rect">
            <a:avLst/>
          </a:prstGeom>
          <a:solidFill>
            <a:srgbClr val="182B52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0"/>
            <a:ext cx="71977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438275"/>
            <a:ext cx="8277225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opmaakprofielen van de modeltekst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69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90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9050"/>
            <a:ext cx="2159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0"/>
            <a:ext cx="1706611" cy="60931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08" y="664159"/>
            <a:ext cx="247128" cy="4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59875" cy="1079500"/>
          </a:xfrm>
          <a:prstGeom prst="rect">
            <a:avLst/>
          </a:prstGeom>
          <a:solidFill>
            <a:srgbClr val="182B52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000E21"/>
              </a:solidFill>
              <a:latin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0"/>
            <a:ext cx="71977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438275"/>
            <a:ext cx="8277225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opmaakprofielen van de modeltekst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69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90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altLang="nl-BE">
              <a:latin typeface="Arial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9050"/>
            <a:ext cx="2159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182B5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F0421A-8D18-4A8E-B91D-0F4A43C593D3}" type="slidenum">
              <a:rPr lang="nl-NL" altLang="nl-BE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 altLang="nl-BE">
              <a:latin typeface="Arial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" y="0"/>
            <a:ext cx="1706611" cy="60931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108" y="664159"/>
            <a:ext cx="247128" cy="4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9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82B5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82B5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82B5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182B5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51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9.tmp"/><Relationship Id="rId5" Type="http://schemas.openxmlformats.org/officeDocument/2006/relationships/image" Target="../media/image60.tmp"/><Relationship Id="rId6" Type="http://schemas.openxmlformats.org/officeDocument/2006/relationships/image" Target="../media/image61.tmp"/><Relationship Id="rId7" Type="http://schemas.openxmlformats.org/officeDocument/2006/relationships/image" Target="../media/image62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4" Type="http://schemas.openxmlformats.org/officeDocument/2006/relationships/image" Target="../media/image65.tmp"/><Relationship Id="rId5" Type="http://schemas.openxmlformats.org/officeDocument/2006/relationships/image" Target="../media/image66.tmp"/><Relationship Id="rId6" Type="http://schemas.openxmlformats.org/officeDocument/2006/relationships/image" Target="../media/image67.tmp"/><Relationship Id="rId7" Type="http://schemas.openxmlformats.org/officeDocument/2006/relationships/image" Target="../media/image68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4" Type="http://schemas.openxmlformats.org/officeDocument/2006/relationships/image" Target="../media/image69.tmp"/><Relationship Id="rId5" Type="http://schemas.openxmlformats.org/officeDocument/2006/relationships/image" Target="../media/image70.tmp"/><Relationship Id="rId6" Type="http://schemas.openxmlformats.org/officeDocument/2006/relationships/image" Target="../media/image71.tmp"/><Relationship Id="rId7" Type="http://schemas.openxmlformats.org/officeDocument/2006/relationships/image" Target="../media/image72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4" Type="http://schemas.openxmlformats.org/officeDocument/2006/relationships/image" Target="../media/image75.tmp"/><Relationship Id="rId5" Type="http://schemas.openxmlformats.org/officeDocument/2006/relationships/image" Target="../media/image76.tmp"/><Relationship Id="rId6" Type="http://schemas.openxmlformats.org/officeDocument/2006/relationships/image" Target="../media/image77.tmp"/><Relationship Id="rId7" Type="http://schemas.openxmlformats.org/officeDocument/2006/relationships/image" Target="../media/image78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4" Type="http://schemas.openxmlformats.org/officeDocument/2006/relationships/image" Target="../media/image76.tmp"/><Relationship Id="rId5" Type="http://schemas.openxmlformats.org/officeDocument/2006/relationships/image" Target="../media/image77.tmp"/><Relationship Id="rId6" Type="http://schemas.openxmlformats.org/officeDocument/2006/relationships/image" Target="../media/image79.tmp"/><Relationship Id="rId7" Type="http://schemas.openxmlformats.org/officeDocument/2006/relationships/image" Target="../media/image80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4" Type="http://schemas.openxmlformats.org/officeDocument/2006/relationships/image" Target="../media/image78.tmp"/><Relationship Id="rId5" Type="http://schemas.openxmlformats.org/officeDocument/2006/relationships/image" Target="../media/image83.tmp"/><Relationship Id="rId6" Type="http://schemas.openxmlformats.org/officeDocument/2006/relationships/image" Target="../media/image84.tmp"/><Relationship Id="rId7" Type="http://schemas.openxmlformats.org/officeDocument/2006/relationships/image" Target="../media/image76.tmp"/><Relationship Id="rId8" Type="http://schemas.openxmlformats.org/officeDocument/2006/relationships/image" Target="../media/image80.tmp"/><Relationship Id="rId9" Type="http://schemas.openxmlformats.org/officeDocument/2006/relationships/image" Target="../media/image85.tm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tiff"/><Relationship Id="rId5" Type="http://schemas.openxmlformats.org/officeDocument/2006/relationships/image" Target="../media/image98.tiff"/><Relationship Id="rId6" Type="http://schemas.openxmlformats.org/officeDocument/2006/relationships/image" Target="../media/image99.tiff"/><Relationship Id="rId7" Type="http://schemas.openxmlformats.org/officeDocument/2006/relationships/image" Target="../media/image100.tiff"/><Relationship Id="rId8" Type="http://schemas.openxmlformats.org/officeDocument/2006/relationships/image" Target="../media/image101.tiff"/><Relationship Id="rId9" Type="http://schemas.openxmlformats.org/officeDocument/2006/relationships/image" Target="../media/image102.tiff"/><Relationship Id="rId1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0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4" Type="http://schemas.openxmlformats.org/officeDocument/2006/relationships/image" Target="../media/image65.tmp"/><Relationship Id="rId5" Type="http://schemas.openxmlformats.org/officeDocument/2006/relationships/image" Target="../media/image64.tmp"/><Relationship Id="rId6" Type="http://schemas.openxmlformats.org/officeDocument/2006/relationships/image" Target="../media/image68.tmp"/><Relationship Id="rId7" Type="http://schemas.openxmlformats.org/officeDocument/2006/relationships/image" Target="../media/image66.tmp"/><Relationship Id="rId8" Type="http://schemas.openxmlformats.org/officeDocument/2006/relationships/image" Target="../media/image12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4" Type="http://schemas.openxmlformats.org/officeDocument/2006/relationships/image" Target="../media/image64.tmp"/><Relationship Id="rId5" Type="http://schemas.openxmlformats.org/officeDocument/2006/relationships/image" Target="../media/image68.tmp"/><Relationship Id="rId6" Type="http://schemas.openxmlformats.org/officeDocument/2006/relationships/image" Target="../media/image66.tmp"/><Relationship Id="rId7" Type="http://schemas.openxmlformats.org/officeDocument/2006/relationships/image" Target="../media/image12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4" Type="http://schemas.openxmlformats.org/officeDocument/2006/relationships/image" Target="../media/image64.tmp"/><Relationship Id="rId5" Type="http://schemas.openxmlformats.org/officeDocument/2006/relationships/image" Target="../media/image68.tmp"/><Relationship Id="rId6" Type="http://schemas.openxmlformats.org/officeDocument/2006/relationships/image" Target="../media/image66.tmp"/><Relationship Id="rId7" Type="http://schemas.openxmlformats.org/officeDocument/2006/relationships/image" Target="../media/image125.png"/><Relationship Id="rId8" Type="http://schemas.openxmlformats.org/officeDocument/2006/relationships/image" Target="../media/image12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emf"/><Relationship Id="rId8" Type="http://schemas.openxmlformats.org/officeDocument/2006/relationships/image" Target="../media/image18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392" y="2396780"/>
            <a:ext cx="82417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6"/>
                </a:solidFill>
                <a:latin typeface="Verdana"/>
                <a:cs typeface="Verdana"/>
              </a:rPr>
              <a:t>Le défi 10 </a:t>
            </a:r>
            <a:r>
              <a:rPr lang="fr-FR" sz="3200" b="1" dirty="0" err="1" smtClean="0">
                <a:solidFill>
                  <a:schemeClr val="accent6"/>
                </a:solidFill>
                <a:latin typeface="Verdana"/>
                <a:cs typeface="Verdana"/>
              </a:rPr>
              <a:t>ps</a:t>
            </a:r>
            <a:r>
              <a:rPr lang="fr-FR" sz="3200" dirty="0" smtClean="0">
                <a:solidFill>
                  <a:schemeClr val="accent6"/>
                </a:solidFill>
                <a:latin typeface="Verdana"/>
                <a:cs typeface="Verdana"/>
              </a:rPr>
              <a:t> </a:t>
            </a:r>
            <a:endParaRPr lang="fr-FR" sz="2800" dirty="0" smtClean="0">
              <a:solidFill>
                <a:schemeClr val="accent6"/>
              </a:solidFill>
              <a:latin typeface="Verdana"/>
              <a:cs typeface="Verdana"/>
            </a:endParaRPr>
          </a:p>
          <a:p>
            <a:pPr algn="ctr"/>
            <a:endParaRPr lang="fr-FR" sz="2000" dirty="0" smtClean="0">
              <a:solidFill>
                <a:srgbClr val="FF6600"/>
              </a:solidFill>
              <a:latin typeface="Verdana"/>
              <a:cs typeface="Verdana"/>
            </a:endParaRPr>
          </a:p>
          <a:p>
            <a:pPr algn="ctr"/>
            <a:endParaRPr lang="fr-FR" sz="2000" dirty="0" smtClean="0">
              <a:solidFill>
                <a:srgbClr val="FF6600"/>
              </a:solidFill>
              <a:latin typeface="Verdana"/>
              <a:cs typeface="Verdana"/>
            </a:endParaRPr>
          </a:p>
          <a:p>
            <a:pPr algn="ctr"/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Christian Morel</a:t>
            </a:r>
          </a:p>
        </p:txBody>
      </p:sp>
      <p:pic>
        <p:nvPicPr>
          <p:cNvPr id="8" name="Image 5" descr="aix-marseille_transparen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8135" y="5345593"/>
            <a:ext cx="2309589" cy="7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57" descr="LogoCNRS2infinis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583" y="5350348"/>
            <a:ext cx="1409133" cy="78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7" descr="logoCPPM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4574" y="5227767"/>
            <a:ext cx="1030131" cy="103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194843" y="385166"/>
            <a:ext cx="676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accent1"/>
                </a:solidFill>
                <a:latin typeface="Verdana"/>
                <a:cs typeface="Verdana"/>
              </a:rPr>
              <a:t>Journées Thématiques du</a:t>
            </a:r>
          </a:p>
          <a:p>
            <a:pPr algn="r"/>
            <a:r>
              <a:rPr lang="fr-FR" sz="2400" dirty="0" smtClean="0">
                <a:solidFill>
                  <a:schemeClr val="accent1"/>
                </a:solidFill>
                <a:latin typeface="Verdana"/>
                <a:cs typeface="Verdana"/>
              </a:rPr>
              <a:t>Réseau Semi-conducteurs IN2P3-IRFU</a:t>
            </a:r>
            <a:endParaRPr lang="fr-FR" sz="2400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597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911600"/>
            <a:ext cx="4653974" cy="2326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2700" y="25280"/>
            <a:ext cx="612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79646"/>
                </a:solidFill>
                <a:latin typeface="Verdana"/>
                <a:cs typeface="Verdana"/>
              </a:rPr>
              <a:t>XPRIZE is an innovation engine</a:t>
            </a:r>
          </a:p>
          <a:p>
            <a:r>
              <a:rPr lang="en-GB" sz="2000" dirty="0" smtClean="0">
                <a:solidFill>
                  <a:srgbClr val="F79646"/>
                </a:solidFill>
                <a:latin typeface="Verdana"/>
                <a:cs typeface="Verdana"/>
              </a:rPr>
              <a:t>A facilitator of exponential change</a:t>
            </a:r>
          </a:p>
          <a:p>
            <a:r>
              <a:rPr lang="en-GB" sz="2000" dirty="0" smtClean="0">
                <a:solidFill>
                  <a:srgbClr val="F79646"/>
                </a:solidFill>
                <a:latin typeface="Verdana"/>
                <a:cs typeface="Verdana"/>
              </a:rPr>
              <a:t>A catalyst for the benefit of humanity</a:t>
            </a:r>
          </a:p>
          <a:p>
            <a:endParaRPr lang="en-GB" sz="2000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07" y="36875"/>
            <a:ext cx="2283467" cy="10489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2807" y="1059779"/>
            <a:ext cx="2378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dirty="0">
                <a:solidFill>
                  <a:srgbClr val="808080"/>
                </a:solidFill>
                <a:latin typeface="Verdana"/>
                <a:cs typeface="Verdana"/>
              </a:rPr>
              <a:t>https://</a:t>
            </a:r>
            <a:r>
              <a:rPr lang="en-GB" sz="1400" b="0" dirty="0" err="1">
                <a:solidFill>
                  <a:srgbClr val="808080"/>
                </a:solidFill>
                <a:latin typeface="Verdana"/>
                <a:cs typeface="Verdana"/>
              </a:rPr>
              <a:t>www.xprize.org</a:t>
            </a:r>
            <a:r>
              <a:rPr lang="en-GB" sz="1400" b="0" dirty="0">
                <a:solidFill>
                  <a:srgbClr val="808080"/>
                </a:solidFill>
                <a:latin typeface="Verdana"/>
                <a:cs typeface="Verdana"/>
              </a:rPr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207" y="1374370"/>
            <a:ext cx="78300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Fondation basée en Californie distribuant des prix de plusieurs millions de dollars pour des défis lancés dans les domaines de l’énergie &amp; environnement, des sciences de la vie, de l’exploration et du développement</a:t>
            </a:r>
          </a:p>
          <a:p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Son slogan est </a:t>
            </a:r>
            <a:r>
              <a:rPr lang="fr-FR" sz="1800" b="0" i="1" dirty="0" smtClean="0">
                <a:solidFill>
                  <a:srgbClr val="F79646"/>
                </a:solidFill>
                <a:latin typeface="Verdana"/>
                <a:cs typeface="Verdana"/>
              </a:rPr>
              <a:t>rendre l’impossible possible</a:t>
            </a:r>
            <a:endParaRPr lang="fr-FR" sz="1800" b="0" dirty="0" smtClean="0">
              <a:solidFill>
                <a:srgbClr val="F79646"/>
              </a:solidFill>
              <a:latin typeface="Verdana"/>
              <a:cs typeface="Verdana"/>
            </a:endParaRPr>
          </a:p>
          <a:p>
            <a:r>
              <a:rPr lang="fr-FR" sz="1800" b="0" dirty="0" err="1" smtClean="0">
                <a:solidFill>
                  <a:srgbClr val="808080"/>
                </a:solidFill>
                <a:latin typeface="Verdana"/>
                <a:cs typeface="Verdana"/>
              </a:rPr>
              <a:t>Elon</a:t>
            </a:r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 </a:t>
            </a:r>
            <a:r>
              <a:rPr lang="fr-FR" sz="1800" b="0" dirty="0" err="1" smtClean="0">
                <a:solidFill>
                  <a:srgbClr val="808080"/>
                </a:solidFill>
                <a:latin typeface="Verdana"/>
                <a:cs typeface="Verdana"/>
              </a:rPr>
              <a:t>Musk</a:t>
            </a:r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, James Cameron, Larry Page, Arianna </a:t>
            </a:r>
            <a:r>
              <a:rPr lang="fr-FR" sz="1800" b="0" dirty="0" err="1" smtClean="0">
                <a:solidFill>
                  <a:srgbClr val="808080"/>
                </a:solidFill>
                <a:latin typeface="Verdana"/>
                <a:cs typeface="Verdana"/>
              </a:rPr>
              <a:t>Huffington</a:t>
            </a:r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, </a:t>
            </a:r>
            <a:r>
              <a:rPr lang="fr-FR" sz="1800" b="0" dirty="0" err="1" smtClean="0">
                <a:solidFill>
                  <a:srgbClr val="808080"/>
                </a:solidFill>
                <a:latin typeface="Verdana"/>
                <a:cs typeface="Verdana"/>
              </a:rPr>
              <a:t>Ratan</a:t>
            </a:r>
            <a:r>
              <a:rPr lang="fr-FR" sz="1800" b="0" dirty="0" smtClean="0">
                <a:solidFill>
                  <a:srgbClr val="808080"/>
                </a:solidFill>
                <a:latin typeface="Verdana"/>
                <a:cs typeface="Verdana"/>
              </a:rPr>
              <a:t> Tata sont membres de son Conseil de d’administration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100"/>
            <a:ext cx="1185558" cy="5943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081" y="3911600"/>
            <a:ext cx="3948826" cy="232698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57300" y="3424535"/>
            <a:ext cx="505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79646"/>
                </a:solidFill>
                <a:latin typeface="Verdana"/>
                <a:cs typeface="Verdana"/>
              </a:rPr>
              <a:t>2012 : Qualcomm </a:t>
            </a:r>
            <a:r>
              <a:rPr lang="en-GB" dirty="0" err="1">
                <a:solidFill>
                  <a:srgbClr val="F79646"/>
                </a:solidFill>
                <a:latin typeface="Verdana"/>
                <a:cs typeface="Verdana"/>
              </a:rPr>
              <a:t>T</a:t>
            </a:r>
            <a:r>
              <a:rPr lang="en-GB" dirty="0" err="1" smtClean="0">
                <a:solidFill>
                  <a:srgbClr val="F79646"/>
                </a:solidFill>
                <a:latin typeface="Verdana"/>
                <a:cs typeface="Verdana"/>
              </a:rPr>
              <a:t>ricorder</a:t>
            </a:r>
            <a:r>
              <a:rPr lang="en-GB" dirty="0" smtClean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en-GB" dirty="0" err="1" smtClean="0">
                <a:solidFill>
                  <a:srgbClr val="F79646"/>
                </a:solidFill>
                <a:latin typeface="Verdana"/>
                <a:cs typeface="Verdana"/>
              </a:rPr>
              <a:t>XPrize</a:t>
            </a:r>
            <a:r>
              <a:rPr lang="en-GB" dirty="0" smtClean="0">
                <a:solidFill>
                  <a:srgbClr val="F79646"/>
                </a:solidFill>
                <a:latin typeface="Verdana"/>
                <a:cs typeface="Verdana"/>
              </a:rPr>
              <a:t>  10 M$</a:t>
            </a:r>
            <a:endParaRPr lang="en-GB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10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7875" y="5915636"/>
            <a:ext cx="5109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 dirty="0" smtClean="0">
                <a:solidFill>
                  <a:srgbClr val="808080"/>
                </a:solidFill>
                <a:latin typeface="Verdana"/>
                <a:cs typeface="Verdana"/>
              </a:rPr>
              <a:t>http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://</a:t>
            </a:r>
            <a:r>
              <a:rPr lang="en-GB" sz="1800" b="0" dirty="0" err="1">
                <a:solidFill>
                  <a:srgbClr val="808080"/>
                </a:solidFill>
                <a:latin typeface="Verdana"/>
                <a:cs typeface="Verdana"/>
              </a:rPr>
              <a:t>ec.europa.eu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/research/</a:t>
            </a:r>
            <a:r>
              <a:rPr lang="en-GB" sz="1800" b="0" dirty="0" err="1">
                <a:solidFill>
                  <a:srgbClr val="808080"/>
                </a:solidFill>
                <a:latin typeface="Verdana"/>
                <a:cs typeface="Verdana"/>
              </a:rPr>
              <a:t>horizonprize</a:t>
            </a:r>
            <a:endParaRPr lang="en-GB" sz="1800" b="0" dirty="0">
              <a:solidFill>
                <a:srgbClr val="80808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0"/>
            <a:ext cx="2082800" cy="1448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964" y="211680"/>
            <a:ext cx="660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0" dirty="0" smtClean="0">
                <a:solidFill>
                  <a:srgbClr val="808080"/>
                </a:solidFill>
                <a:latin typeface="Verdana"/>
                <a:cs typeface="Verdana"/>
              </a:rPr>
              <a:t>Horizon</a:t>
            </a:r>
            <a:r>
              <a:rPr lang="en-GB" sz="3600" dirty="0" smtClean="0">
                <a:solidFill>
                  <a:srgbClr val="808080"/>
                </a:solidFill>
                <a:latin typeface="Verdana"/>
                <a:cs typeface="Verdana"/>
              </a:rPr>
              <a:t> Prize</a:t>
            </a:r>
            <a:endParaRPr lang="en-GB" sz="3600" dirty="0">
              <a:solidFill>
                <a:srgbClr val="808080"/>
              </a:solidFill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54" y="832053"/>
            <a:ext cx="8989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La Commission européenne a lancé une série de </a:t>
            </a:r>
            <a:br>
              <a:rPr lang="fr-FR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prix avec des récompenses entre 1 et 4 M€</a:t>
            </a:r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</a:t>
            </a:r>
            <a:b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Ce sont des prix incitatifs qui offrent une récompense aux meilleures réponses à un défi défini, la solution proposée devant être novatrice, sécurisée et redimensionnable à l'échelle de l'Europe.</a:t>
            </a:r>
          </a:p>
          <a:p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L'objectif est de stimuler l'innovation et de trouver des solutions aux problèmes qui importent aux citoyens européens</a:t>
            </a:r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</a:t>
            </a:r>
          </a:p>
          <a:p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Ces concours sont ouverts à toute sorte d'entité légale, y compris des personnes. Les propositions seront évaluées par des experts indépendants.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6" y="3635984"/>
            <a:ext cx="4578311" cy="22891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579" y="3635984"/>
            <a:ext cx="4578312" cy="22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1"/>
          <p:cNvSpPr txBox="1">
            <a:spLocks noChangeArrowheads="1"/>
          </p:cNvSpPr>
          <p:nvPr/>
        </p:nvSpPr>
        <p:spPr bwMode="auto">
          <a:xfrm>
            <a:off x="81497" y="342991"/>
            <a:ext cx="77036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11-12 Jun 2018: The French GDR MI2B organized </a:t>
            </a:r>
            <a:br>
              <a:rPr lang="en-US" alt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</a:br>
            <a:r>
              <a:rPr lang="en-US" alt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a 10 </a:t>
            </a:r>
            <a:r>
              <a:rPr lang="en-US" altLang="fr-FR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en-US" alt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 challenge workshop</a:t>
            </a:r>
            <a:r>
              <a:rPr lang="en-US" altLang="fr-FR" sz="2000" b="1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en-US" alt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in Paris</a:t>
            </a:r>
            <a:endParaRPr lang="fr-FR" altLang="fr-FR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B6C5A92-1666-404C-8BB3-FDCDFDD3704F}"/>
              </a:ext>
            </a:extLst>
          </p:cNvPr>
          <p:cNvSpPr txBox="1"/>
          <p:nvPr/>
        </p:nvSpPr>
        <p:spPr>
          <a:xfrm>
            <a:off x="81497" y="1325690"/>
            <a:ext cx="870451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Contribute </a:t>
            </a:r>
            <a:r>
              <a:rPr lang="en-GB" sz="2000" dirty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to the setting up of an international 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challenge</a:t>
            </a:r>
            <a:r>
              <a:rPr lang="en-GB" sz="2000" dirty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: </a:t>
            </a:r>
            <a:r>
              <a:rPr lang="en-GB" sz="2000" dirty="0">
                <a:latin typeface="Verdana"/>
                <a:ea typeface="ヒラギノ角ゴ Pro W3" panose="020B0300000000000000" pitchFamily="34" charset="-128"/>
                <a:cs typeface="Verdana"/>
              </a:rPr>
              <a:t>thought-provoking on the </a:t>
            </a:r>
            <a:r>
              <a:rPr lang="en-GB" sz="2000" dirty="0" smtClean="0">
                <a:latin typeface="Verdana"/>
                <a:ea typeface="ヒラギノ角ゴ Pro W3" panose="020B0300000000000000" pitchFamily="34" charset="-128"/>
                <a:cs typeface="Verdana"/>
              </a:rPr>
              <a:t>10 </a:t>
            </a:r>
            <a:r>
              <a:rPr lang="en-GB" sz="2000" dirty="0" err="1" smtClean="0">
                <a:latin typeface="Verdana"/>
                <a:ea typeface="ヒラギノ角ゴ Pro W3" panose="020B0300000000000000" pitchFamily="34" charset="-128"/>
                <a:cs typeface="Verdana"/>
              </a:rPr>
              <a:t>ps</a:t>
            </a:r>
            <a:r>
              <a:rPr lang="en-GB" sz="2000" dirty="0" smtClean="0">
                <a:latin typeface="Verdana"/>
                <a:ea typeface="ヒラギノ角ゴ Pro W3" panose="020B0300000000000000" pitchFamily="34" charset="-128"/>
                <a:cs typeface="Verdana"/>
              </a:rPr>
              <a:t> </a:t>
            </a:r>
            <a:r>
              <a:rPr lang="en-GB" sz="2000" dirty="0">
                <a:latin typeface="Verdana"/>
                <a:ea typeface="ヒラギノ角ゴ Pro W3" panose="020B0300000000000000" pitchFamily="34" charset="-128"/>
                <a:cs typeface="Verdana"/>
              </a:rPr>
              <a:t>challenge </a:t>
            </a:r>
            <a:r>
              <a:rPr lang="en-GB" sz="2000" dirty="0" smtClean="0">
                <a:latin typeface="Verdana"/>
                <a:ea typeface="ヒラギノ角ゴ Pro W3" panose="020B0300000000000000" pitchFamily="34" charset="-128"/>
                <a:cs typeface="Verdana"/>
              </a:rPr>
              <a:t>motivations</a:t>
            </a:r>
            <a:r>
              <a:rPr lang="en-GB" sz="2000" dirty="0">
                <a:latin typeface="Verdana"/>
                <a:ea typeface="ヒラギノ角ゴ Pro W3" panose="020B0300000000000000" pitchFamily="34" charset="-128"/>
                <a:cs typeface="Verdana"/>
              </a:rPr>
              <a:t>, expectations and </a:t>
            </a:r>
            <a:r>
              <a:rPr lang="en-GB" sz="2000" dirty="0" smtClean="0">
                <a:latin typeface="Verdana"/>
                <a:ea typeface="ヒラギノ角ゴ Pro W3" panose="020B0300000000000000" pitchFamily="34" charset="-128"/>
                <a:cs typeface="Verdana"/>
              </a:rPr>
              <a:t>implementation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for what purpose </a:t>
            </a:r>
            <a:r>
              <a:rPr lang="en-GB" altLang="fr-FR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?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for what goal(s) ? </a:t>
            </a:r>
            <a:endParaRPr lang="en-GB" altLang="fr-FR" sz="2000" dirty="0" smtClean="0">
              <a:solidFill>
                <a:srgbClr val="161616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with what organization ? </a:t>
            </a:r>
            <a:endParaRPr lang="en-GB" altLang="fr-FR" sz="2000" dirty="0" smtClean="0">
              <a:solidFill>
                <a:srgbClr val="161616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how to communicate </a:t>
            </a:r>
            <a:r>
              <a:rPr lang="en-GB" altLang="fr-FR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?</a:t>
            </a:r>
          </a:p>
          <a:p>
            <a:pPr marL="342900" lvl="0" indent="-3429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Motivations for the 10 </a:t>
            </a:r>
            <a:r>
              <a:rPr lang="en-GB" sz="2000" dirty="0" err="1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ps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challenge</a:t>
            </a: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Promising technologies under development 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Arial Unicode MS" panose="020B0604020202020204" pitchFamily="34" charset="-128"/>
                <a:cs typeface="Verdana"/>
              </a:rPr>
              <a:t>➟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P. </a:t>
            </a:r>
            <a:r>
              <a:rPr lang="en-GB" sz="2000" dirty="0" err="1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Lecoq</a:t>
            </a:r>
            <a:endParaRPr lang="en-GB" sz="2000" dirty="0" smtClean="0">
              <a:solidFill>
                <a:srgbClr val="F79646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Technical challenge with a strong clinical and societal </a:t>
            </a:r>
            <a:br>
              <a:rPr lang="en-GB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</a:br>
            <a:r>
              <a:rPr lang="en-GB" sz="2000" dirty="0" smtClean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impact  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Arial Unicode MS" panose="020B0604020202020204" pitchFamily="34" charset="-128"/>
                <a:cs typeface="Verdana"/>
              </a:rPr>
              <a:t>➟</a:t>
            </a:r>
            <a:r>
              <a:rPr lang="en-GB" sz="2000" dirty="0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J. </a:t>
            </a:r>
            <a:r>
              <a:rPr lang="en-GB" sz="2000" dirty="0" err="1" smtClean="0">
                <a:solidFill>
                  <a:srgbClr val="F7964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Nuyts</a:t>
            </a:r>
            <a:endParaRPr lang="en-GB" sz="2000" dirty="0" smtClean="0">
              <a:solidFill>
                <a:srgbClr val="F79646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</p:txBody>
      </p:sp>
      <p:pic>
        <p:nvPicPr>
          <p:cNvPr id="5" name="Image 4" descr="Mi2BLogoCMJN.gif">
            <a:extLst>
              <a:ext uri="{FF2B5EF4-FFF2-40B4-BE49-F238E27FC236}">
                <a16:creationId xmlns:a16="http://schemas.microsoft.com/office/drawing/2014/main" xmlns="" id="{C6BDAF6D-6A2F-3644-8EFA-12F3540D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1450" y="0"/>
            <a:ext cx="1122550" cy="126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09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Vrije vorm 30"/>
          <p:cNvSpPr/>
          <p:nvPr/>
        </p:nvSpPr>
        <p:spPr bwMode="auto">
          <a:xfrm>
            <a:off x="1888140" y="709129"/>
            <a:ext cx="3604511" cy="4229559"/>
          </a:xfrm>
          <a:custGeom>
            <a:avLst/>
            <a:gdLst>
              <a:gd name="connsiteX0" fmla="*/ 0 w 3893270"/>
              <a:gd name="connsiteY0" fmla="*/ 4845378 h 4845378"/>
              <a:gd name="connsiteX1" fmla="*/ 2205872 w 3893270"/>
              <a:gd name="connsiteY1" fmla="*/ 0 h 4845378"/>
              <a:gd name="connsiteX2" fmla="*/ 3893270 w 3893270"/>
              <a:gd name="connsiteY2" fmla="*/ 9427 h 4845378"/>
              <a:gd name="connsiteX0" fmla="*/ 0 w 3729640"/>
              <a:gd name="connsiteY0" fmla="*/ 4845378 h 4845378"/>
              <a:gd name="connsiteX1" fmla="*/ 2205872 w 3729640"/>
              <a:gd name="connsiteY1" fmla="*/ 0 h 4845378"/>
              <a:gd name="connsiteX2" fmla="*/ 3729640 w 3729640"/>
              <a:gd name="connsiteY2" fmla="*/ 278934 h 4845378"/>
              <a:gd name="connsiteX0" fmla="*/ 0 w 3729640"/>
              <a:gd name="connsiteY0" fmla="*/ 4566444 h 4566444"/>
              <a:gd name="connsiteX1" fmla="*/ 2022992 w 3729640"/>
              <a:gd name="connsiteY1" fmla="*/ 19449 h 4566444"/>
              <a:gd name="connsiteX2" fmla="*/ 3729640 w 3729640"/>
              <a:gd name="connsiteY2" fmla="*/ 0 h 4566444"/>
              <a:gd name="connsiteX0" fmla="*/ 0 w 3594886"/>
              <a:gd name="connsiteY0" fmla="*/ 4566444 h 4566444"/>
              <a:gd name="connsiteX1" fmla="*/ 1888238 w 3594886"/>
              <a:gd name="connsiteY1" fmla="*/ 19449 h 4566444"/>
              <a:gd name="connsiteX2" fmla="*/ 3594886 w 3594886"/>
              <a:gd name="connsiteY2" fmla="*/ 0 h 4566444"/>
              <a:gd name="connsiteX0" fmla="*/ 0 w 3594886"/>
              <a:gd name="connsiteY0" fmla="*/ 4566444 h 4566444"/>
              <a:gd name="connsiteX1" fmla="*/ 1917114 w 3594886"/>
              <a:gd name="connsiteY1" fmla="*/ 48324 h 4566444"/>
              <a:gd name="connsiteX2" fmla="*/ 3594886 w 3594886"/>
              <a:gd name="connsiteY2" fmla="*/ 0 h 4566444"/>
              <a:gd name="connsiteX0" fmla="*/ 0 w 3614137"/>
              <a:gd name="connsiteY0" fmla="*/ 4518120 h 4518120"/>
              <a:gd name="connsiteX1" fmla="*/ 1917114 w 3614137"/>
              <a:gd name="connsiteY1" fmla="*/ 0 h 4518120"/>
              <a:gd name="connsiteX2" fmla="*/ 3614137 w 3614137"/>
              <a:gd name="connsiteY2" fmla="*/ 28678 h 4518120"/>
              <a:gd name="connsiteX0" fmla="*/ 0 w 3614137"/>
              <a:gd name="connsiteY0" fmla="*/ 4489442 h 4489442"/>
              <a:gd name="connsiteX1" fmla="*/ 1878613 w 3614137"/>
              <a:gd name="connsiteY1" fmla="*/ 96451 h 4489442"/>
              <a:gd name="connsiteX2" fmla="*/ 3614137 w 3614137"/>
              <a:gd name="connsiteY2" fmla="*/ 0 h 4489442"/>
              <a:gd name="connsiteX0" fmla="*/ 0 w 3604511"/>
              <a:gd name="connsiteY0" fmla="*/ 4460566 h 4460566"/>
              <a:gd name="connsiteX1" fmla="*/ 1878613 w 3604511"/>
              <a:gd name="connsiteY1" fmla="*/ 67575 h 4460566"/>
              <a:gd name="connsiteX2" fmla="*/ 3604511 w 3604511"/>
              <a:gd name="connsiteY2" fmla="*/ 0 h 4460566"/>
              <a:gd name="connsiteX0" fmla="*/ 0 w 3604511"/>
              <a:gd name="connsiteY0" fmla="*/ 4460566 h 4460566"/>
              <a:gd name="connsiteX1" fmla="*/ 1888238 w 3604511"/>
              <a:gd name="connsiteY1" fmla="*/ 9823 h 4460566"/>
              <a:gd name="connsiteX2" fmla="*/ 3604511 w 3604511"/>
              <a:gd name="connsiteY2" fmla="*/ 0 h 4460566"/>
              <a:gd name="connsiteX0" fmla="*/ 0 w 3604511"/>
              <a:gd name="connsiteY0" fmla="*/ 4229559 h 4229559"/>
              <a:gd name="connsiteX1" fmla="*/ 1888238 w 3604511"/>
              <a:gd name="connsiteY1" fmla="*/ 9823 h 4229559"/>
              <a:gd name="connsiteX2" fmla="*/ 3604511 w 3604511"/>
              <a:gd name="connsiteY2" fmla="*/ 0 h 422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4511" h="4229559">
                <a:moveTo>
                  <a:pt x="0" y="4229559"/>
                </a:moveTo>
                <a:lnTo>
                  <a:pt x="1888238" y="9823"/>
                </a:lnTo>
                <a:lnTo>
                  <a:pt x="3604511" y="0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5" y="17371"/>
            <a:ext cx="7197725" cy="412298"/>
          </a:xfrm>
        </p:spPr>
        <p:txBody>
          <a:bodyPr>
            <a:noAutofit/>
          </a:bodyPr>
          <a:lstStyle/>
          <a:p>
            <a:pPr algn="l"/>
            <a:r>
              <a:rPr lang="en-GB" sz="2000" b="1" dirty="0">
                <a:solidFill>
                  <a:srgbClr val="F79646"/>
                </a:solidFill>
                <a:latin typeface="Verdana"/>
                <a:cs typeface="Verdana"/>
              </a:rPr>
              <a:t>TOF </a:t>
            </a:r>
            <a:r>
              <a:rPr lang="en-GB" sz="2000" b="1" dirty="0" err="1">
                <a:solidFill>
                  <a:srgbClr val="F79646"/>
                </a:solidFill>
                <a:latin typeface="Verdana"/>
                <a:cs typeface="Verdana"/>
              </a:rPr>
              <a:t>sinograms</a:t>
            </a:r>
            <a:endParaRPr lang="en-GB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558" y="691224"/>
            <a:ext cx="2119075" cy="1499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332" y="169771"/>
            <a:ext cx="1734140" cy="17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671" y="860930"/>
            <a:ext cx="1755908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7265" y="1559345"/>
            <a:ext cx="1748652" cy="17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4115" y="2265016"/>
            <a:ext cx="1741396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9198" y="2963431"/>
            <a:ext cx="1763163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4280" y="3661846"/>
            <a:ext cx="1763164" cy="17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8386" y="4367519"/>
            <a:ext cx="1734140" cy="17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30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8568" y="170998"/>
            <a:ext cx="1763134" cy="17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9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1043" y="867600"/>
            <a:ext cx="1777704" cy="17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8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5374" y="1571487"/>
            <a:ext cx="1755848" cy="17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7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72420" y="2260803"/>
            <a:ext cx="1763133" cy="178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6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4894" y="2964690"/>
            <a:ext cx="1777705" cy="177770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1325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31939" y="3661292"/>
            <a:ext cx="1763134" cy="17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26270" y="4357894"/>
            <a:ext cx="1755848" cy="1770419"/>
          </a:xfrm>
          <a:prstGeom prst="rect">
            <a:avLst/>
          </a:prstGeom>
          <a:noFill/>
          <a:ln w="38100">
            <a:solidFill>
              <a:srgbClr val="4BACC6"/>
            </a:solidFill>
            <a:miter lim="800000"/>
            <a:headEnd/>
            <a:tailEnd/>
          </a:ln>
        </p:spPr>
      </p:pic>
      <p:sp>
        <p:nvSpPr>
          <p:cNvPr id="29" name="Vrije vorm 28"/>
          <p:cNvSpPr/>
          <p:nvPr/>
        </p:nvSpPr>
        <p:spPr bwMode="auto">
          <a:xfrm>
            <a:off x="1897765" y="170998"/>
            <a:ext cx="3594887" cy="4209913"/>
          </a:xfrm>
          <a:custGeom>
            <a:avLst/>
            <a:gdLst>
              <a:gd name="connsiteX0" fmla="*/ 0 w 3893270"/>
              <a:gd name="connsiteY0" fmla="*/ 4845378 h 4854805"/>
              <a:gd name="connsiteX1" fmla="*/ 2196445 w 3893270"/>
              <a:gd name="connsiteY1" fmla="*/ 9427 h 4854805"/>
              <a:gd name="connsiteX2" fmla="*/ 3893270 w 3893270"/>
              <a:gd name="connsiteY2" fmla="*/ 0 h 4854805"/>
              <a:gd name="connsiteX3" fmla="*/ 1762812 w 3893270"/>
              <a:gd name="connsiteY3" fmla="*/ 4854805 h 4854805"/>
              <a:gd name="connsiteX4" fmla="*/ 0 w 3893270"/>
              <a:gd name="connsiteY4" fmla="*/ 4845378 h 4854805"/>
              <a:gd name="connsiteX0" fmla="*/ 0 w 3748891"/>
              <a:gd name="connsiteY0" fmla="*/ 4537370 h 4854805"/>
              <a:gd name="connsiteX1" fmla="*/ 2052066 w 3748891"/>
              <a:gd name="connsiteY1" fmla="*/ 9427 h 4854805"/>
              <a:gd name="connsiteX2" fmla="*/ 3748891 w 3748891"/>
              <a:gd name="connsiteY2" fmla="*/ 0 h 4854805"/>
              <a:gd name="connsiteX3" fmla="*/ 1618433 w 3748891"/>
              <a:gd name="connsiteY3" fmla="*/ 4854805 h 4854805"/>
              <a:gd name="connsiteX4" fmla="*/ 0 w 3748891"/>
              <a:gd name="connsiteY4" fmla="*/ 4537370 h 4854805"/>
              <a:gd name="connsiteX0" fmla="*/ 0 w 3748891"/>
              <a:gd name="connsiteY0" fmla="*/ 4537370 h 4546797"/>
              <a:gd name="connsiteX1" fmla="*/ 2052066 w 3748891"/>
              <a:gd name="connsiteY1" fmla="*/ 9427 h 4546797"/>
              <a:gd name="connsiteX2" fmla="*/ 3748891 w 3748891"/>
              <a:gd name="connsiteY2" fmla="*/ 0 h 4546797"/>
              <a:gd name="connsiteX3" fmla="*/ 1743562 w 3748891"/>
              <a:gd name="connsiteY3" fmla="*/ 4546797 h 4546797"/>
              <a:gd name="connsiteX4" fmla="*/ 0 w 3748891"/>
              <a:gd name="connsiteY4" fmla="*/ 4537370 h 4546797"/>
              <a:gd name="connsiteX0" fmla="*/ 0 w 3748891"/>
              <a:gd name="connsiteY0" fmla="*/ 4537370 h 4546797"/>
              <a:gd name="connsiteX1" fmla="*/ 1907687 w 3748891"/>
              <a:gd name="connsiteY1" fmla="*/ 355936 h 4546797"/>
              <a:gd name="connsiteX2" fmla="*/ 3748891 w 3748891"/>
              <a:gd name="connsiteY2" fmla="*/ 0 h 4546797"/>
              <a:gd name="connsiteX3" fmla="*/ 1743562 w 3748891"/>
              <a:gd name="connsiteY3" fmla="*/ 4546797 h 4546797"/>
              <a:gd name="connsiteX4" fmla="*/ 0 w 3748891"/>
              <a:gd name="connsiteY4" fmla="*/ 4537370 h 4546797"/>
              <a:gd name="connsiteX0" fmla="*/ 0 w 3594887"/>
              <a:gd name="connsiteY0" fmla="*/ 4200486 h 4209913"/>
              <a:gd name="connsiteX1" fmla="*/ 1907687 w 3594887"/>
              <a:gd name="connsiteY1" fmla="*/ 19052 h 4209913"/>
              <a:gd name="connsiteX2" fmla="*/ 3594887 w 3594887"/>
              <a:gd name="connsiteY2" fmla="*/ 0 h 4209913"/>
              <a:gd name="connsiteX3" fmla="*/ 1743562 w 3594887"/>
              <a:gd name="connsiteY3" fmla="*/ 4209913 h 4209913"/>
              <a:gd name="connsiteX4" fmla="*/ 0 w 3594887"/>
              <a:gd name="connsiteY4" fmla="*/ 4200486 h 420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887" h="4209913">
                <a:moveTo>
                  <a:pt x="0" y="4200486"/>
                </a:moveTo>
                <a:lnTo>
                  <a:pt x="1907687" y="19052"/>
                </a:lnTo>
                <a:lnTo>
                  <a:pt x="3594887" y="0"/>
                </a:lnTo>
                <a:lnTo>
                  <a:pt x="1743562" y="4209913"/>
                </a:lnTo>
                <a:lnTo>
                  <a:pt x="0" y="4200486"/>
                </a:lnTo>
                <a:close/>
              </a:path>
            </a:pathLst>
          </a:custGeom>
          <a:noFill/>
          <a:ln w="28575" cap="flat" cmpd="sng" algn="ctr">
            <a:solidFill>
              <a:srgbClr val="4BACC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0" name="Vrije vorm 29"/>
          <p:cNvSpPr/>
          <p:nvPr/>
        </p:nvSpPr>
        <p:spPr bwMode="auto">
          <a:xfrm>
            <a:off x="1888141" y="612386"/>
            <a:ext cx="3612022" cy="4354092"/>
          </a:xfrm>
          <a:custGeom>
            <a:avLst/>
            <a:gdLst>
              <a:gd name="connsiteX0" fmla="*/ 0 w 3893270"/>
              <a:gd name="connsiteY0" fmla="*/ 4845378 h 4864231"/>
              <a:gd name="connsiteX1" fmla="*/ 1753385 w 3893270"/>
              <a:gd name="connsiteY1" fmla="*/ 4864231 h 4864231"/>
              <a:gd name="connsiteX2" fmla="*/ 3893270 w 3893270"/>
              <a:gd name="connsiteY2" fmla="*/ 0 h 4864231"/>
              <a:gd name="connsiteX0" fmla="*/ 0 w 3748891"/>
              <a:gd name="connsiteY0" fmla="*/ 4546995 h 4565848"/>
              <a:gd name="connsiteX1" fmla="*/ 1753385 w 3748891"/>
              <a:gd name="connsiteY1" fmla="*/ 4565848 h 4565848"/>
              <a:gd name="connsiteX2" fmla="*/ 3748891 w 3748891"/>
              <a:gd name="connsiteY2" fmla="*/ 0 h 4565848"/>
              <a:gd name="connsiteX0" fmla="*/ 0 w 3594887"/>
              <a:gd name="connsiteY0" fmla="*/ 4546995 h 4565848"/>
              <a:gd name="connsiteX1" fmla="*/ 1599381 w 3594887"/>
              <a:gd name="connsiteY1" fmla="*/ 4565848 h 4565848"/>
              <a:gd name="connsiteX2" fmla="*/ 3594887 w 3594887"/>
              <a:gd name="connsiteY2" fmla="*/ 0 h 4565848"/>
              <a:gd name="connsiteX0" fmla="*/ 0 w 3594887"/>
              <a:gd name="connsiteY0" fmla="*/ 4546995 h 4565848"/>
              <a:gd name="connsiteX1" fmla="*/ 1695634 w 3594887"/>
              <a:gd name="connsiteY1" fmla="*/ 4565848 h 4565848"/>
              <a:gd name="connsiteX2" fmla="*/ 3594887 w 3594887"/>
              <a:gd name="connsiteY2" fmla="*/ 0 h 4565848"/>
              <a:gd name="connsiteX0" fmla="*/ 0 w 3594887"/>
              <a:gd name="connsiteY0" fmla="*/ 4315989 h 4565848"/>
              <a:gd name="connsiteX1" fmla="*/ 1695634 w 3594887"/>
              <a:gd name="connsiteY1" fmla="*/ 4565848 h 4565848"/>
              <a:gd name="connsiteX2" fmla="*/ 3594887 w 3594887"/>
              <a:gd name="connsiteY2" fmla="*/ 0 h 4565848"/>
              <a:gd name="connsiteX0" fmla="*/ 0 w 3594887"/>
              <a:gd name="connsiteY0" fmla="*/ 4315989 h 4354092"/>
              <a:gd name="connsiteX1" fmla="*/ 1705259 w 3594887"/>
              <a:gd name="connsiteY1" fmla="*/ 4354092 h 4354092"/>
              <a:gd name="connsiteX2" fmla="*/ 3594887 w 3594887"/>
              <a:gd name="connsiteY2" fmla="*/ 0 h 435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4887" h="4354092">
                <a:moveTo>
                  <a:pt x="0" y="4315989"/>
                </a:moveTo>
                <a:lnTo>
                  <a:pt x="1705259" y="4354092"/>
                </a:lnTo>
                <a:cubicBezTo>
                  <a:pt x="2418554" y="2732682"/>
                  <a:pt x="2881592" y="1621410"/>
                  <a:pt x="3594887" y="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7806" y="607760"/>
            <a:ext cx="1249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activity</a:t>
            </a:r>
            <a:endParaRPr lang="nl-BE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auto">
          <a:xfrm>
            <a:off x="1897765" y="6213202"/>
            <a:ext cx="17974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1804169" y="6188960"/>
            <a:ext cx="1877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Radial p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osition</a:t>
            </a:r>
            <a:endParaRPr lang="nl-NL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7" name="Line 54"/>
          <p:cNvSpPr>
            <a:spLocks noChangeShapeType="1"/>
          </p:cNvSpPr>
          <p:nvPr/>
        </p:nvSpPr>
        <p:spPr bwMode="auto">
          <a:xfrm>
            <a:off x="1791480" y="4385430"/>
            <a:ext cx="0" cy="17918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 rot="16200000">
            <a:off x="518421" y="4980006"/>
            <a:ext cx="1591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rojection angle</a:t>
            </a:r>
            <a:endParaRPr lang="nl-NL" sz="18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 flipV="1">
            <a:off x="1790149" y="3116839"/>
            <a:ext cx="514866" cy="1069702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33" name="Text Box 55"/>
          <p:cNvSpPr txBox="1">
            <a:spLocks noChangeArrowheads="1"/>
          </p:cNvSpPr>
          <p:nvPr/>
        </p:nvSpPr>
        <p:spPr bwMode="auto">
          <a:xfrm rot="17713182">
            <a:off x="1333704" y="3355126"/>
            <a:ext cx="104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TOF</a:t>
            </a:r>
            <a:endParaRPr lang="nl-NL" sz="2000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>
            <a:off x="5275308" y="6230046"/>
            <a:ext cx="179744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5830546" y="5758981"/>
            <a:ext cx="1227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position</a:t>
            </a:r>
            <a:endParaRPr lang="nl-NL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 rot="16200000">
            <a:off x="4495814" y="5482204"/>
            <a:ext cx="795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79646"/>
                </a:solidFill>
                <a:latin typeface="Verdana"/>
                <a:cs typeface="Verdana"/>
              </a:rPr>
              <a:t>TOF</a:t>
            </a:r>
            <a:endParaRPr lang="nl-NL" sz="18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37" name="Line 54"/>
          <p:cNvSpPr>
            <a:spLocks noChangeShapeType="1"/>
          </p:cNvSpPr>
          <p:nvPr/>
        </p:nvSpPr>
        <p:spPr bwMode="auto">
          <a:xfrm flipV="1">
            <a:off x="5182581" y="4380911"/>
            <a:ext cx="0" cy="1747402"/>
          </a:xfrm>
          <a:prstGeom prst="line">
            <a:avLst/>
          </a:prstGeom>
          <a:noFill/>
          <a:ln w="57150">
            <a:solidFill>
              <a:srgbClr val="F79646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 rot="17620057">
            <a:off x="4081967" y="2423613"/>
            <a:ext cx="3266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rojection </a:t>
            </a:r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angle</a:t>
            </a:r>
            <a:endParaRPr lang="nl-NL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 flipV="1">
            <a:off x="5243172" y="751736"/>
            <a:ext cx="1508128" cy="349807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1971575" y="548621"/>
            <a:ext cx="0" cy="1895456"/>
          </a:xfrm>
          <a:prstGeom prst="line">
            <a:avLst/>
          </a:prstGeom>
          <a:ln w="1905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1440095" y="548621"/>
            <a:ext cx="0" cy="1895456"/>
          </a:xfrm>
          <a:prstGeom prst="line">
            <a:avLst/>
          </a:prstGeom>
          <a:ln w="1905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ep 7"/>
          <p:cNvGrpSpPr/>
          <p:nvPr/>
        </p:nvGrpSpPr>
        <p:grpSpPr>
          <a:xfrm rot="2742501">
            <a:off x="1592495" y="701021"/>
            <a:ext cx="531480" cy="1895456"/>
            <a:chOff x="1372192" y="1953045"/>
            <a:chExt cx="531480" cy="1895456"/>
          </a:xfrm>
        </p:grpSpPr>
        <p:cxnSp>
          <p:nvCxnSpPr>
            <p:cNvPr id="41" name="Rechte verbindingslijn 40"/>
            <p:cNvCxnSpPr/>
            <p:nvPr/>
          </p:nvCxnSpPr>
          <p:spPr>
            <a:xfrm>
              <a:off x="1903672" y="1953045"/>
              <a:ext cx="0" cy="1895456"/>
            </a:xfrm>
            <a:prstGeom prst="line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>
              <a:off x="1372192" y="1953045"/>
              <a:ext cx="0" cy="1895456"/>
            </a:xfrm>
            <a:prstGeom prst="line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5183721" y="6188960"/>
            <a:ext cx="1877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adial p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osition</a:t>
            </a:r>
            <a:endParaRPr lang="nl-NL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28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30" grpId="0" animBg="1"/>
      <p:bldP spid="25" grpId="0" animBg="1"/>
      <p:bldP spid="26" grpId="0"/>
      <p:bldP spid="27" grpId="0" animBg="1"/>
      <p:bldP spid="28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5332" y="143884"/>
            <a:ext cx="1734140" cy="17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01" y="739827"/>
            <a:ext cx="2119075" cy="1499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671" y="835124"/>
            <a:ext cx="1755908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7265" y="1533620"/>
            <a:ext cx="1748652" cy="17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4115" y="2239372"/>
            <a:ext cx="1741396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9198" y="2937868"/>
            <a:ext cx="1763163" cy="177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4280" y="3636364"/>
            <a:ext cx="1763164" cy="17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244749" y="656363"/>
            <a:ext cx="1249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Verdana"/>
                <a:cs typeface="Verdana"/>
              </a:rPr>
              <a:t>activity</a:t>
            </a:r>
            <a:endParaRPr lang="nl-BE" sz="20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7" name="Line 54"/>
          <p:cNvSpPr>
            <a:spLocks noChangeShapeType="1"/>
          </p:cNvSpPr>
          <p:nvPr/>
        </p:nvSpPr>
        <p:spPr bwMode="auto">
          <a:xfrm>
            <a:off x="1785696" y="4385572"/>
            <a:ext cx="5783" cy="17269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 rot="16200000">
            <a:off x="445473" y="4836077"/>
            <a:ext cx="18202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rojection angle</a:t>
            </a: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 flipV="1">
            <a:off x="1752045" y="3129262"/>
            <a:ext cx="514866" cy="1069702"/>
          </a:xfrm>
          <a:prstGeom prst="line">
            <a:avLst/>
          </a:prstGeom>
          <a:noFill/>
          <a:ln w="57150">
            <a:solidFill>
              <a:srgbClr val="F79646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3" name="Text Box 55"/>
          <p:cNvSpPr txBox="1">
            <a:spLocks noChangeArrowheads="1"/>
          </p:cNvSpPr>
          <p:nvPr/>
        </p:nvSpPr>
        <p:spPr bwMode="auto">
          <a:xfrm rot="17776015">
            <a:off x="1242122" y="3474994"/>
            <a:ext cx="1045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79646"/>
                </a:solidFill>
                <a:latin typeface="Verdana"/>
                <a:cs typeface="Verdana"/>
              </a:rPr>
              <a:t>TOF</a:t>
            </a:r>
            <a:endParaRPr lang="nl-NL" sz="18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29" y="2667774"/>
            <a:ext cx="2066954" cy="207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607796" y="5277533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913683" y="4573614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4219570" y="3869696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525457" y="3165778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4831344" y="2461860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5137229" y="1757942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+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621657" y="3228345"/>
            <a:ext cx="60445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latin typeface="Verdana"/>
                <a:cs typeface="Verdana"/>
              </a:rPr>
              <a:t>=</a:t>
            </a:r>
            <a:endParaRPr lang="nl-BE" sz="4000" dirty="0"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778172" y="4792194"/>
            <a:ext cx="140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non-TOF</a:t>
            </a:r>
            <a:endParaRPr lang="nl-BE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8386" y="4342118"/>
            <a:ext cx="1734140" cy="17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251156" y="2065718"/>
            <a:ext cx="2722170" cy="400110"/>
          </a:xfrm>
          <a:prstGeom prst="rect">
            <a:avLst/>
          </a:prstGeom>
          <a:solidFill>
            <a:srgbClr val="CCFFCC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non-TOF: (</a:t>
            </a:r>
            <a:r>
              <a:rPr lang="en-GB" sz="2000" dirty="0" err="1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lang="en-GB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GB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,z,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)</a:t>
            </a:r>
            <a:endParaRPr lang="nl-BE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5621657" y="148056"/>
            <a:ext cx="2136572" cy="400110"/>
          </a:xfrm>
          <a:prstGeom prst="rect">
            <a:avLst/>
          </a:prstGeom>
          <a:solidFill>
            <a:srgbClr val="CCFFCC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TOF: (</a:t>
            </a:r>
            <a:r>
              <a:rPr lang="en-GB" sz="2000" dirty="0" err="1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lang="en-GB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GB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,z,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GB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t</a:t>
            </a:r>
            <a:r>
              <a:rPr lang="en-GB" sz="2000" dirty="0">
                <a:solidFill>
                  <a:srgbClr val="000000"/>
                </a:solidFill>
                <a:latin typeface="Verdana"/>
                <a:cs typeface="Verdana"/>
              </a:rPr>
              <a:t>)</a:t>
            </a:r>
            <a:endParaRPr lang="nl-BE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auto">
          <a:xfrm>
            <a:off x="1916935" y="6191146"/>
            <a:ext cx="173829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BE" sz="200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1808540" y="6115649"/>
            <a:ext cx="1877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Radial position</a:t>
            </a:r>
            <a:endParaRPr lang="nl-NL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>
          <a:xfrm>
            <a:off x="7665" y="17371"/>
            <a:ext cx="7197725" cy="412298"/>
          </a:xfrm>
        </p:spPr>
        <p:txBody>
          <a:bodyPr>
            <a:noAutofit/>
          </a:bodyPr>
          <a:lstStyle/>
          <a:p>
            <a:pPr algn="l"/>
            <a:r>
              <a:rPr lang="en-GB" sz="2000" b="1" dirty="0">
                <a:solidFill>
                  <a:srgbClr val="F79646"/>
                </a:solidFill>
                <a:latin typeface="Verdana"/>
                <a:cs typeface="Verdana"/>
              </a:rPr>
              <a:t>TOF </a:t>
            </a:r>
            <a:r>
              <a:rPr lang="en-GB" sz="2000" b="1" dirty="0" err="1">
                <a:solidFill>
                  <a:srgbClr val="F79646"/>
                </a:solidFill>
                <a:latin typeface="Verdana"/>
                <a:cs typeface="Verdana"/>
              </a:rPr>
              <a:t>sinograms</a:t>
            </a:r>
            <a:endParaRPr lang="en-GB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67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18"/>
          <p:cNvGrpSpPr/>
          <p:nvPr/>
        </p:nvGrpSpPr>
        <p:grpSpPr>
          <a:xfrm>
            <a:off x="3797447" y="-14889"/>
            <a:ext cx="5008416" cy="594598"/>
            <a:chOff x="3797447" y="-15235"/>
            <a:chExt cx="5008416" cy="596196"/>
          </a:xfrm>
        </p:grpSpPr>
        <p:sp>
          <p:nvSpPr>
            <p:cNvPr id="16" name="Tekstvak 15"/>
            <p:cNvSpPr txBox="1"/>
            <p:nvPr/>
          </p:nvSpPr>
          <p:spPr>
            <a:xfrm>
              <a:off x="3797447" y="-3815"/>
              <a:ext cx="2148651" cy="584776"/>
            </a:xfrm>
            <a:prstGeom prst="rect">
              <a:avLst/>
            </a:prstGeom>
            <a:solidFill>
              <a:srgbClr val="CCFFC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non-</a:t>
              </a:r>
              <a:r>
                <a:rPr lang="en-US" sz="1600" dirty="0" smtClean="0">
                  <a:solidFill>
                    <a:srgbClr val="000000"/>
                  </a:solidFill>
                  <a:latin typeface="Verdana"/>
                  <a:cs typeface="Verdana"/>
                </a:rPr>
                <a:t>TOF </a:t>
              </a:r>
              <a:r>
                <a:rPr lang="en-US" sz="160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backproj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388442" y="-15235"/>
              <a:ext cx="2417421" cy="339464"/>
            </a:xfrm>
            <a:prstGeom prst="rect">
              <a:avLst/>
            </a:prstGeom>
            <a:solidFill>
              <a:srgbClr val="CCFFC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Verdana"/>
                  <a:cs typeface="Verdana"/>
                </a:rPr>
                <a:t>TOF </a:t>
              </a:r>
              <a:r>
                <a:rPr lang="en-US" sz="1600" b="1" dirty="0" smtClean="0">
                  <a:solidFill>
                    <a:srgbClr val="000000"/>
                  </a:solidFill>
                  <a:latin typeface="Verdana"/>
                  <a:cs typeface="Verdana"/>
                </a:rPr>
                <a:t>580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ps</a:t>
              </a:r>
              <a:r>
                <a:rPr lang="en-US" sz="1600" b="1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backproj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" y="7938"/>
            <a:ext cx="8229600" cy="54925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accent6"/>
                </a:solidFill>
                <a:latin typeface="Verdana"/>
                <a:cs typeface="Verdana"/>
              </a:rPr>
              <a:t>TOF-PET</a:t>
            </a:r>
            <a:endParaRPr lang="nl-BE" sz="2000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758" y="706052"/>
            <a:ext cx="2119075" cy="1499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grpSp>
        <p:nvGrpSpPr>
          <p:cNvPr id="9" name="Groep 28"/>
          <p:cNvGrpSpPr/>
          <p:nvPr/>
        </p:nvGrpSpPr>
        <p:grpSpPr>
          <a:xfrm>
            <a:off x="0" y="2540382"/>
            <a:ext cx="4195910" cy="1562906"/>
            <a:chOff x="0" y="3711392"/>
            <a:chExt cx="4195910" cy="1562906"/>
          </a:xfr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27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11392"/>
              <a:ext cx="4195910" cy="156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1210478" y="4904966"/>
              <a:ext cx="1678364" cy="33855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15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ep 27"/>
          <p:cNvGrpSpPr/>
          <p:nvPr/>
        </p:nvGrpSpPr>
        <p:grpSpPr>
          <a:xfrm>
            <a:off x="655277" y="4065744"/>
            <a:ext cx="4231111" cy="1576986"/>
            <a:chOff x="1455214" y="5143107"/>
            <a:chExt cx="4231111" cy="1576986"/>
          </a:xfr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27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214" y="5143107"/>
              <a:ext cx="4231111" cy="157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kstvak 26"/>
            <p:cNvSpPr txBox="1"/>
            <p:nvPr/>
          </p:nvSpPr>
          <p:spPr>
            <a:xfrm>
              <a:off x="2767314" y="6350761"/>
              <a:ext cx="1532491" cy="33855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6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7" name="Groep 25"/>
          <p:cNvGrpSpPr/>
          <p:nvPr/>
        </p:nvGrpSpPr>
        <p:grpSpPr>
          <a:xfrm>
            <a:off x="3855183" y="4932087"/>
            <a:ext cx="4181830" cy="1626267"/>
            <a:chOff x="4580543" y="4129383"/>
            <a:chExt cx="4181830" cy="1626267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27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0543" y="4129383"/>
              <a:ext cx="4181830" cy="1626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kstvak 24"/>
            <p:cNvSpPr txBox="1"/>
            <p:nvPr/>
          </p:nvSpPr>
          <p:spPr>
            <a:xfrm>
              <a:off x="5981113" y="5386318"/>
              <a:ext cx="1532491" cy="33855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4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6" name="Groep 23"/>
          <p:cNvGrpSpPr/>
          <p:nvPr/>
        </p:nvGrpSpPr>
        <p:grpSpPr>
          <a:xfrm>
            <a:off x="4442406" y="3522407"/>
            <a:ext cx="4209990" cy="1584026"/>
            <a:chOff x="4768882" y="2772219"/>
            <a:chExt cx="4209990" cy="158402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274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68882" y="2772219"/>
              <a:ext cx="4209990" cy="1584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kstvak 22"/>
            <p:cNvSpPr txBox="1"/>
            <p:nvPr/>
          </p:nvSpPr>
          <p:spPr>
            <a:xfrm>
              <a:off x="6053249" y="3986913"/>
              <a:ext cx="1532491" cy="33855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3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5" name="Groep 21"/>
          <p:cNvGrpSpPr/>
          <p:nvPr/>
        </p:nvGrpSpPr>
        <p:grpSpPr>
          <a:xfrm>
            <a:off x="4772293" y="1887666"/>
            <a:ext cx="4217030" cy="1689628"/>
            <a:chOff x="4528452" y="1343319"/>
            <a:chExt cx="4217030" cy="1689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27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28452" y="1343319"/>
              <a:ext cx="4217030" cy="1689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kstvak 20"/>
            <p:cNvSpPr txBox="1"/>
            <p:nvPr/>
          </p:nvSpPr>
          <p:spPr>
            <a:xfrm>
              <a:off x="5838902" y="2663615"/>
              <a:ext cx="1532491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2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4195910" y="376525"/>
            <a:ext cx="4211703" cy="1536971"/>
            <a:chOff x="4195910" y="513244"/>
            <a:chExt cx="4211703" cy="1536971"/>
          </a:xfrm>
        </p:grpSpPr>
        <p:pic>
          <p:nvPicPr>
            <p:cNvPr id="28" name="Afbeelding 27" descr="Schermopnam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" b="2460"/>
            <a:stretch/>
          </p:blipFill>
          <p:spPr>
            <a:xfrm>
              <a:off x="4195910" y="513244"/>
              <a:ext cx="4211703" cy="153697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</p:pic>
        <p:sp>
          <p:nvSpPr>
            <p:cNvPr id="29" name="Tekstvak 28"/>
            <p:cNvSpPr txBox="1"/>
            <p:nvPr/>
          </p:nvSpPr>
          <p:spPr>
            <a:xfrm>
              <a:off x="5687261" y="1709166"/>
              <a:ext cx="1532491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MLEM </a:t>
              </a:r>
              <a:r>
                <a:rPr lang="en-US" sz="1600" dirty="0" err="1">
                  <a:solidFill>
                    <a:srgbClr val="000000"/>
                  </a:solidFill>
                  <a:latin typeface="Verdana"/>
                  <a:cs typeface="Verdana"/>
                </a:rPr>
                <a:t>iter</a:t>
              </a:r>
              <a:r>
                <a:rPr lang="en-US" sz="1600" dirty="0">
                  <a:solidFill>
                    <a:srgbClr val="000000"/>
                  </a:solidFill>
                  <a:latin typeface="Verdana"/>
                  <a:cs typeface="Verdana"/>
                </a:rPr>
                <a:t> 1</a:t>
              </a:r>
              <a:endParaRPr lang="nl-BE" sz="1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7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338"/>
            <a:ext cx="8229600" cy="446453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6"/>
                </a:solidFill>
                <a:latin typeface="Verdana"/>
                <a:cs typeface="Verdana"/>
              </a:rPr>
              <a:t>TOF-PET</a:t>
            </a:r>
            <a:endParaRPr lang="nl-BE" sz="2000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pic>
        <p:nvPicPr>
          <p:cNvPr id="10" name="Afbeelding 9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67" y="325903"/>
            <a:ext cx="4210792" cy="1643092"/>
          </a:xfrm>
          <a:prstGeom prst="rect">
            <a:avLst/>
          </a:prstGeom>
          <a:ln>
            <a:noFill/>
          </a:ln>
        </p:spPr>
      </p:pic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970" y="917698"/>
            <a:ext cx="2119075" cy="1499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vak 27"/>
          <p:cNvSpPr txBox="1"/>
          <p:nvPr/>
        </p:nvSpPr>
        <p:spPr>
          <a:xfrm>
            <a:off x="5845944" y="1667471"/>
            <a:ext cx="1532491" cy="33855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MLEM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895240" y="141237"/>
            <a:ext cx="2248494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non-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6540111" y="141237"/>
            <a:ext cx="2451489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0 </a:t>
            </a:r>
            <a:r>
              <a:rPr lang="en-US" sz="1600" b="1" dirty="0" err="1" smtClean="0">
                <a:solidFill>
                  <a:srgbClr val="000000"/>
                </a:solidFill>
                <a:latin typeface="Verdana"/>
                <a:cs typeface="Verdana"/>
              </a:rPr>
              <a:t>ps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96" y="2090275"/>
            <a:ext cx="4210792" cy="16277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kstvak 31"/>
          <p:cNvSpPr txBox="1"/>
          <p:nvPr/>
        </p:nvSpPr>
        <p:spPr>
          <a:xfrm>
            <a:off x="6054486" y="3480263"/>
            <a:ext cx="1532491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MLEM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2" name="Afbeelding 11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15" y="3908983"/>
            <a:ext cx="4222587" cy="1627701"/>
          </a:xfrm>
          <a:prstGeom prst="rect">
            <a:avLst/>
          </a:prstGeom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kstvak 33"/>
          <p:cNvSpPr txBox="1"/>
          <p:nvPr/>
        </p:nvSpPr>
        <p:spPr>
          <a:xfrm>
            <a:off x="5824206" y="5220399"/>
            <a:ext cx="1532491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MLEM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4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3" name="Afbeelding 12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46" y="4681220"/>
            <a:ext cx="4222587" cy="1628628"/>
          </a:xfrm>
          <a:prstGeom prst="rect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kstvak 35"/>
          <p:cNvSpPr txBox="1"/>
          <p:nvPr/>
        </p:nvSpPr>
        <p:spPr>
          <a:xfrm>
            <a:off x="2528697" y="6086785"/>
            <a:ext cx="1532491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MLEM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4" name="Afbeelding 13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" y="3033464"/>
            <a:ext cx="4222587" cy="1632261"/>
          </a:xfrm>
          <a:prstGeom prst="rect">
            <a:avLst/>
          </a:prstGeom>
          <a:ln>
            <a:noFill/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kstvak 37"/>
          <p:cNvSpPr txBox="1"/>
          <p:nvPr/>
        </p:nvSpPr>
        <p:spPr>
          <a:xfrm>
            <a:off x="1458355" y="4369016"/>
            <a:ext cx="1678364" cy="338554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MLEM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14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17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15861" y="97268"/>
            <a:ext cx="8614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79646"/>
                </a:solidFill>
                <a:latin typeface="Verdana"/>
                <a:cs typeface="Verdana"/>
              </a:rPr>
              <a:t>R</a:t>
            </a:r>
            <a:r>
              <a:rPr lang="en-GB" b="1" dirty="0" smtClean="0">
                <a:solidFill>
                  <a:srgbClr val="F79646"/>
                </a:solidFill>
                <a:latin typeface="Verdana"/>
                <a:cs typeface="Verdana"/>
              </a:rPr>
              <a:t>esolution in TOF-direction ~1.5 mm, in detector direction 5 mm</a:t>
            </a:r>
            <a:endParaRPr lang="nl-BE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7" name="Afbeelding 6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6" y="1256218"/>
            <a:ext cx="2375725" cy="2341151"/>
          </a:xfrm>
          <a:prstGeom prst="rect">
            <a:avLst/>
          </a:prstGeom>
        </p:spPr>
      </p:pic>
      <p:pic>
        <p:nvPicPr>
          <p:cNvPr id="8" name="Afbeelding 7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30" y="3659611"/>
            <a:ext cx="2385603" cy="2355968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0" name="Afbeelding 9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0" y="1266075"/>
            <a:ext cx="2336222" cy="2341151"/>
          </a:xfrm>
          <a:prstGeom prst="rect">
            <a:avLst/>
          </a:prstGeom>
        </p:spPr>
      </p:pic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43" y="1266075"/>
            <a:ext cx="2365795" cy="2331294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835479" y="718367"/>
            <a:ext cx="15953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 activity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3" name="Afbeelding 12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" y="3776685"/>
            <a:ext cx="2331273" cy="234115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596632" y="6124268"/>
            <a:ext cx="207300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 attenuation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346760" y="718367"/>
            <a:ext cx="2242120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523291" y="6124268"/>
            <a:ext cx="188905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429217" y="718367"/>
            <a:ext cx="1710424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pic>
        <p:nvPicPr>
          <p:cNvPr id="23" name="Afbeelding 8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01" y="3659611"/>
            <a:ext cx="2395481" cy="2351029"/>
          </a:xfrm>
          <a:prstGeom prst="rect">
            <a:avLst/>
          </a:prstGeom>
        </p:spPr>
      </p:pic>
      <p:sp>
        <p:nvSpPr>
          <p:cNvPr id="24" name="Tekstvak 17"/>
          <p:cNvSpPr txBox="1"/>
          <p:nvPr/>
        </p:nvSpPr>
        <p:spPr>
          <a:xfrm>
            <a:off x="6605748" y="6124268"/>
            <a:ext cx="1357363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43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6" y="1205418"/>
            <a:ext cx="2375725" cy="2341151"/>
          </a:xfrm>
          <a:prstGeom prst="rect">
            <a:avLst/>
          </a:prstGeom>
        </p:spPr>
      </p:pic>
      <p:pic>
        <p:nvPicPr>
          <p:cNvPr id="6" name="Afbeelding 5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" y="3667348"/>
            <a:ext cx="2331273" cy="23411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0714" y="6115614"/>
            <a:ext cx="207300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 attenuation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05473" y="175166"/>
            <a:ext cx="75206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79646"/>
                </a:solidFill>
                <a:latin typeface="Verdana"/>
                <a:cs typeface="Verdana"/>
              </a:rPr>
              <a:t>S</a:t>
            </a:r>
            <a:r>
              <a:rPr lang="en-GB" sz="2000" b="1" dirty="0" smtClean="0">
                <a:solidFill>
                  <a:srgbClr val="F79646"/>
                </a:solidFill>
                <a:latin typeface="Verdana"/>
                <a:cs typeface="Verdana"/>
              </a:rPr>
              <a:t>ame when only vertical parallel projection is used</a:t>
            </a:r>
            <a:endParaRPr lang="nl-BE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12" name="Afbeelding 11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71" y="1205418"/>
            <a:ext cx="2321519" cy="2346059"/>
          </a:xfrm>
          <a:prstGeom prst="rect">
            <a:avLst/>
          </a:prstGeom>
        </p:spPr>
      </p:pic>
      <p:pic>
        <p:nvPicPr>
          <p:cNvPr id="14" name="Afbeelding 13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90" y="1212780"/>
            <a:ext cx="2400048" cy="2326427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809561" y="823063"/>
            <a:ext cx="15953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 activity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346760" y="823063"/>
            <a:ext cx="2242120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429217" y="823063"/>
            <a:ext cx="1710424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2" name="Afbeelding 21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90" y="3623550"/>
            <a:ext cx="2318074" cy="2367925"/>
          </a:xfrm>
          <a:prstGeom prst="rect">
            <a:avLst/>
          </a:prstGeom>
        </p:spPr>
      </p:pic>
      <p:pic>
        <p:nvPicPr>
          <p:cNvPr id="23" name="Afbeelding 22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74" y="3659939"/>
            <a:ext cx="2341120" cy="2355968"/>
          </a:xfrm>
          <a:prstGeom prst="rect">
            <a:avLst/>
          </a:prstGeom>
        </p:spPr>
      </p:pic>
      <p:sp>
        <p:nvSpPr>
          <p:cNvPr id="24" name="Tekstvak 23"/>
          <p:cNvSpPr txBox="1"/>
          <p:nvPr/>
        </p:nvSpPr>
        <p:spPr>
          <a:xfrm rot="1575360">
            <a:off x="5522467" y="3435942"/>
            <a:ext cx="3444372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any angular sampling is fine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523291" y="6125300"/>
            <a:ext cx="188905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6605748" y="6125300"/>
            <a:ext cx="1357363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276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483116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79646"/>
                </a:solidFill>
                <a:latin typeface="Verdana"/>
                <a:cs typeface="Verdana"/>
              </a:rPr>
              <a:t>Signal to Noise Ratio (SNR)</a:t>
            </a:r>
            <a:endParaRPr lang="nl-BE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740961"/>
            <a:ext cx="2644987" cy="1198121"/>
          </a:xfrm>
          <a:prstGeom prst="rect">
            <a:avLst/>
          </a:prstGeom>
        </p:spPr>
      </p:pic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3" y="1202468"/>
            <a:ext cx="5795141" cy="1908156"/>
          </a:xfrm>
          <a:prstGeom prst="rect">
            <a:avLst/>
          </a:prstGeom>
        </p:spPr>
      </p:pic>
      <p:pic>
        <p:nvPicPr>
          <p:cNvPr id="12" name="Afbeelding 11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1965268"/>
            <a:ext cx="2644986" cy="1201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3824562"/>
            <a:ext cx="2644987" cy="1190244"/>
          </a:xfrm>
          <a:prstGeom prst="rect">
            <a:avLst/>
          </a:prstGeom>
        </p:spPr>
      </p:pic>
      <p:pic>
        <p:nvPicPr>
          <p:cNvPr id="14" name="Afbeelding 13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5121461"/>
            <a:ext cx="2644987" cy="1193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3" y="3902310"/>
            <a:ext cx="5795141" cy="1916990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3848100" y="3331733"/>
            <a:ext cx="662561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520549" y="3331733"/>
            <a:ext cx="1164101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7714615" y="3331733"/>
            <a:ext cx="632405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1860925" y="503754"/>
            <a:ext cx="1331114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noise free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341334" y="3549918"/>
            <a:ext cx="80021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1860925" y="1606583"/>
            <a:ext cx="113995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1765970" y="3047188"/>
            <a:ext cx="158541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 (1 of 440)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815559" y="4743895"/>
            <a:ext cx="113995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1767622" y="6253977"/>
            <a:ext cx="158541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 (1 of 440)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147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114" name="Picture 34" descr="MRC_P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68400" y="0"/>
            <a:ext cx="10609263" cy="7488238"/>
          </a:xfrm>
          <a:prstGeom prst="rect">
            <a:avLst/>
          </a:prstGeom>
          <a:noFill/>
        </p:spPr>
      </p:pic>
      <p:sp>
        <p:nvSpPr>
          <p:cNvPr id="1070103" name="Rectangle 23"/>
          <p:cNvSpPr>
            <a:spLocks noChangeArrowheads="1"/>
          </p:cNvSpPr>
          <p:nvPr/>
        </p:nvSpPr>
        <p:spPr bwMode="auto">
          <a:xfrm>
            <a:off x="1333591" y="101600"/>
            <a:ext cx="648264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defTabSz="873125"/>
            <a:r>
              <a:rPr lang="fr-FR" sz="2000" b="1" dirty="0" smtClean="0">
                <a:solidFill>
                  <a:schemeClr val="accent6"/>
                </a:solidFill>
                <a:effectLst/>
                <a:latin typeface="Verdana"/>
                <a:cs typeface="Verdana"/>
              </a:rPr>
              <a:t>Tomographie par émission de positons (TEP)</a:t>
            </a:r>
            <a:endParaRPr lang="fr-FR" sz="2000" b="1" dirty="0">
              <a:solidFill>
                <a:schemeClr val="accent6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070112" name="Rectangle 32"/>
          <p:cNvSpPr>
            <a:spLocks noChangeArrowheads="1"/>
          </p:cNvSpPr>
          <p:nvPr/>
        </p:nvSpPr>
        <p:spPr bwMode="auto">
          <a:xfrm>
            <a:off x="4254374" y="1435063"/>
            <a:ext cx="4862513" cy="167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7269" tIns="43635" rIns="87269" bIns="43635">
            <a:prstTxWarp prst="textNoShape">
              <a:avLst/>
            </a:prstTxWarp>
            <a:spAutoFit/>
          </a:bodyPr>
          <a:lstStyle/>
          <a:p>
            <a:pPr defTabSz="873125">
              <a:lnSpc>
                <a:spcPct val="130000"/>
              </a:lnSpc>
              <a:tabLst>
                <a:tab pos="3635375" algn="dec"/>
              </a:tabLst>
            </a:pPr>
            <a:r>
              <a:rPr lang="fr-FR" sz="2000" b="0" baseline="3000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15</a:t>
            </a: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0 (2 min)	511 </a:t>
            </a:r>
            <a:r>
              <a:rPr lang="fr-FR" sz="2000" b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keV</a:t>
            </a:r>
            <a:endParaRPr lang="fr-FR" sz="2000" b="0" dirty="0" smtClean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  <a:p>
            <a:pPr defTabSz="873125">
              <a:lnSpc>
                <a:spcPct val="130000"/>
              </a:lnSpc>
              <a:tabLst>
                <a:tab pos="3635375" algn="dec"/>
              </a:tabLst>
            </a:pPr>
            <a:r>
              <a:rPr lang="fr-FR" sz="2000" b="0" baseline="3000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13</a:t>
            </a: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N (10 min)	511 </a:t>
            </a:r>
            <a:r>
              <a:rPr lang="fr-FR" sz="2000" b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keV</a:t>
            </a:r>
            <a:endParaRPr lang="fr-FR" sz="2000" b="0" dirty="0" smtClean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  <a:p>
            <a:pPr defTabSz="873125">
              <a:lnSpc>
                <a:spcPct val="130000"/>
              </a:lnSpc>
              <a:tabLst>
                <a:tab pos="3635375" algn="dec"/>
              </a:tabLst>
            </a:pPr>
            <a:r>
              <a:rPr lang="fr-FR" sz="2000" b="0" baseline="3000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11</a:t>
            </a: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C (20 min)	511 </a:t>
            </a:r>
            <a:r>
              <a:rPr lang="fr-FR" sz="2000" b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keV</a:t>
            </a:r>
            <a:endParaRPr lang="fr-FR" sz="2000" b="0" dirty="0" smtClean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  <a:p>
            <a:pPr defTabSz="873125">
              <a:lnSpc>
                <a:spcPct val="130000"/>
              </a:lnSpc>
              <a:tabLst>
                <a:tab pos="3635375" algn="dec"/>
              </a:tabLst>
            </a:pPr>
            <a:r>
              <a:rPr lang="fr-FR" sz="2000" b="0" baseline="3000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18</a:t>
            </a: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F (110 min)	511 </a:t>
            </a:r>
            <a:r>
              <a:rPr lang="fr-FR" sz="2000" b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keV</a:t>
            </a:r>
            <a:endParaRPr lang="fr-FR" sz="2000" b="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070113" name="Rectangle 33"/>
          <p:cNvSpPr>
            <a:spLocks noChangeArrowheads="1"/>
          </p:cNvSpPr>
          <p:nvPr/>
        </p:nvSpPr>
        <p:spPr bwMode="auto">
          <a:xfrm>
            <a:off x="5113722" y="3951069"/>
            <a:ext cx="4043237" cy="109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7269" tIns="43635" rIns="87269" bIns="43635">
            <a:prstTxWarp prst="textNoShape">
              <a:avLst/>
            </a:prstTxWarp>
            <a:spAutoFit/>
          </a:bodyPr>
          <a:lstStyle/>
          <a:p>
            <a:pPr defTabSz="873125">
              <a:lnSpc>
                <a:spcPct val="110000"/>
              </a:lnSpc>
              <a:tabLst>
                <a:tab pos="2365375" algn="l"/>
              </a:tabLst>
            </a:pP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Sensibilité absolue </a:t>
            </a:r>
            <a:r>
              <a:rPr lang="fr-FR" altLang="ja-JP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ea typeface="ＭＳ Ｐゴシック" pitchFamily="-128" charset="-128"/>
                <a:cs typeface="Verdana"/>
              </a:rPr>
              <a:t>~ 10</a:t>
            </a:r>
            <a:r>
              <a:rPr lang="fr-FR" altLang="ja-JP" sz="2000" b="0" baseline="3000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ea typeface="ＭＳ Ｐゴシック" pitchFamily="-128" charset="-128"/>
                <a:cs typeface="Verdana"/>
              </a:rPr>
              <a:t>–2</a:t>
            </a:r>
            <a:endParaRPr lang="fr-FR" altLang="ja-JP" sz="2000" b="0" dirty="0" smtClean="0">
              <a:solidFill>
                <a:schemeClr val="bg1">
                  <a:lumMod val="65000"/>
                </a:schemeClr>
              </a:solidFill>
              <a:effectLst/>
              <a:latin typeface="Verdana"/>
              <a:ea typeface="ＭＳ Ｐゴシック" pitchFamily="-128" charset="-128"/>
              <a:cs typeface="Verdana"/>
            </a:endParaRPr>
          </a:p>
          <a:p>
            <a:pPr defTabSz="873125">
              <a:lnSpc>
                <a:spcPct val="110000"/>
              </a:lnSpc>
              <a:tabLst>
                <a:tab pos="2365375" algn="l"/>
              </a:tabLst>
            </a:pP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Résolution spatiale 3-5 mm</a:t>
            </a:r>
          </a:p>
          <a:p>
            <a:pPr defTabSz="873125">
              <a:lnSpc>
                <a:spcPct val="110000"/>
              </a:lnSpc>
              <a:tabLst>
                <a:tab pos="2365375" algn="l"/>
              </a:tabLst>
            </a:pPr>
            <a:r>
              <a:rPr lang="fr-FR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Dose absorbée </a:t>
            </a:r>
            <a:r>
              <a:rPr lang="fr-FR" altLang="ja-JP" sz="2000" b="0" dirty="0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ea typeface="ＭＳ Ｐゴシック" pitchFamily="-128" charset="-128"/>
                <a:cs typeface="Verdana"/>
              </a:rPr>
              <a:t>5-10 </a:t>
            </a:r>
            <a:r>
              <a:rPr lang="fr-FR" altLang="ja-JP" sz="2000" b="0" dirty="0" err="1" smtClean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ea typeface="ＭＳ Ｐゴシック" pitchFamily="-128" charset="-128"/>
                <a:cs typeface="Verdana"/>
              </a:rPr>
              <a:t>mSv</a:t>
            </a:r>
            <a:endParaRPr lang="fr-FR" sz="2000" b="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2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651300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944161"/>
            <a:ext cx="2644987" cy="1198121"/>
          </a:xfrm>
          <a:prstGeom prst="rect">
            <a:avLst/>
          </a:prstGeom>
        </p:spPr>
      </p:pic>
      <p:pic>
        <p:nvPicPr>
          <p:cNvPr id="12" name="Afbeelding 11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2168468"/>
            <a:ext cx="2644986" cy="1201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3962972"/>
            <a:ext cx="2644987" cy="1190244"/>
          </a:xfrm>
          <a:prstGeom prst="rect">
            <a:avLst/>
          </a:prstGeom>
        </p:spPr>
      </p:pic>
      <p:pic>
        <p:nvPicPr>
          <p:cNvPr id="14" name="Afbeelding 13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5259871"/>
            <a:ext cx="2644987" cy="1193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kstvak 15"/>
          <p:cNvSpPr txBox="1"/>
          <p:nvPr/>
        </p:nvSpPr>
        <p:spPr>
          <a:xfrm>
            <a:off x="3848100" y="3327605"/>
            <a:ext cx="662561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520549" y="3327605"/>
            <a:ext cx="1164101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7714615" y="3327605"/>
            <a:ext cx="632405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1860925" y="706954"/>
            <a:ext cx="1331114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noise free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341334" y="3688328"/>
            <a:ext cx="80021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1860925" y="1809783"/>
            <a:ext cx="113995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1765970" y="3250388"/>
            <a:ext cx="158541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 (1 of 440)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815559" y="4804557"/>
            <a:ext cx="113995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1767622" y="6314639"/>
            <a:ext cx="1585415" cy="24622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sino</a:t>
            </a:r>
            <a:r>
              <a:rPr lang="en-GB" sz="1000" dirty="0" smtClean="0">
                <a:solidFill>
                  <a:srgbClr val="000000"/>
                </a:solidFill>
                <a:latin typeface="Verdana"/>
                <a:cs typeface="Verdana"/>
              </a:rPr>
              <a:t> (1 of 440)</a:t>
            </a:r>
            <a:endParaRPr lang="nl-BE" sz="1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30" name="Afbeelding 29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76" y="1201219"/>
            <a:ext cx="5811945" cy="1925538"/>
          </a:xfrm>
          <a:prstGeom prst="rect">
            <a:avLst/>
          </a:prstGeom>
        </p:spPr>
      </p:pic>
      <p:pic>
        <p:nvPicPr>
          <p:cNvPr id="31" name="Afbeelding 30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3" y="3886423"/>
            <a:ext cx="5824733" cy="19209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215948" y="6219736"/>
            <a:ext cx="3727202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smoothed to ~same resolution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PIJL-OMLAAG 7"/>
          <p:cNvSpPr/>
          <p:nvPr/>
        </p:nvSpPr>
        <p:spPr>
          <a:xfrm rot="9295618">
            <a:off x="4586813" y="5702970"/>
            <a:ext cx="188963" cy="37733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2" name="PIJL-OMLAAG 31"/>
          <p:cNvSpPr/>
          <p:nvPr/>
        </p:nvSpPr>
        <p:spPr>
          <a:xfrm rot="12304382" flipH="1">
            <a:off x="7370754" y="5702970"/>
            <a:ext cx="188963" cy="37733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4215948" y="466605"/>
            <a:ext cx="3727202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smoothed to ~same resolution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4" name="PIJL-OMLAAG 33"/>
          <p:cNvSpPr/>
          <p:nvPr/>
        </p:nvSpPr>
        <p:spPr>
          <a:xfrm rot="12304382" flipV="1">
            <a:off x="4586813" y="908774"/>
            <a:ext cx="188963" cy="37733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5" name="PIJL-OMLAAG 34"/>
          <p:cNvSpPr/>
          <p:nvPr/>
        </p:nvSpPr>
        <p:spPr>
          <a:xfrm rot="9295618" flipH="1" flipV="1">
            <a:off x="7370754" y="908774"/>
            <a:ext cx="188963" cy="37733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" name="PIJL-OMLAAG 35"/>
          <p:cNvSpPr/>
          <p:nvPr/>
        </p:nvSpPr>
        <p:spPr>
          <a:xfrm flipV="1">
            <a:off x="5985068" y="855986"/>
            <a:ext cx="188963" cy="301503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7" name="PIJL-OMLAAG 36"/>
          <p:cNvSpPr/>
          <p:nvPr/>
        </p:nvSpPr>
        <p:spPr>
          <a:xfrm rot="10800000" flipV="1">
            <a:off x="5985068" y="5832550"/>
            <a:ext cx="188963" cy="37733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40" name="Titel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483116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79646"/>
                </a:solidFill>
                <a:latin typeface="Verdana"/>
                <a:cs typeface="Verdana"/>
              </a:rPr>
              <a:t>Signal to Noise Ratio (SNR)</a:t>
            </a:r>
            <a:endParaRPr lang="nl-BE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367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35" y="785210"/>
            <a:ext cx="5769792" cy="1884916"/>
          </a:xfrm>
          <a:prstGeom prst="rect">
            <a:avLst/>
          </a:prstGeom>
        </p:spPr>
      </p:pic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35" y="2734763"/>
            <a:ext cx="5768438" cy="1896353"/>
          </a:xfrm>
          <a:prstGeom prst="rect">
            <a:avLst/>
          </a:prstGeom>
        </p:spPr>
      </p:pic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35" y="4718229"/>
            <a:ext cx="5768438" cy="190815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22596" y="486958"/>
            <a:ext cx="15953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true activity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917912" y="486958"/>
            <a:ext cx="188905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non-TOF OSEM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127164" y="486958"/>
            <a:ext cx="1357363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TOF OSEM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11138" y="2185985"/>
            <a:ext cx="1898505" cy="83099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10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ps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 TOF and</a:t>
            </a:r>
          </a:p>
          <a:p>
            <a:pPr algn="ctr"/>
            <a:r>
              <a:rPr lang="en-GB" sz="1600" b="1" dirty="0" smtClean="0">
                <a:solidFill>
                  <a:srgbClr val="000000"/>
                </a:solidFill>
                <a:latin typeface="Verdana"/>
                <a:cs typeface="Verdana"/>
              </a:rPr>
              <a:t>55 mm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detector blur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51155" y="4484985"/>
            <a:ext cx="1898505" cy="83099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10 </a:t>
            </a:r>
            <a:r>
              <a:rPr lang="en-GB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ps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 TOF and</a:t>
            </a:r>
          </a:p>
          <a:p>
            <a:pPr algn="ctr"/>
            <a:r>
              <a:rPr lang="en-GB" sz="1600" b="1" dirty="0" smtClean="0">
                <a:solidFill>
                  <a:srgbClr val="000000"/>
                </a:solidFill>
                <a:latin typeface="Verdana"/>
                <a:cs typeface="Verdana"/>
              </a:rPr>
              <a:t>5 mm </a:t>
            </a:r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detector blur</a:t>
            </a:r>
          </a:p>
        </p:txBody>
      </p:sp>
      <p:pic>
        <p:nvPicPr>
          <p:cNvPr id="15" name="Afbeelding 14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" y="1332545"/>
            <a:ext cx="1732739" cy="790245"/>
          </a:xfrm>
          <a:prstGeom prst="rect">
            <a:avLst/>
          </a:prstGeom>
        </p:spPr>
      </p:pic>
      <p:pic>
        <p:nvPicPr>
          <p:cNvPr id="16" name="Afbeelding 15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" y="3172510"/>
            <a:ext cx="1732739" cy="781360"/>
          </a:xfrm>
          <a:prstGeom prst="rect">
            <a:avLst/>
          </a:prstGeom>
        </p:spPr>
      </p:pic>
      <p:pic>
        <p:nvPicPr>
          <p:cNvPr id="17" name="Afbeelding 16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" y="5495428"/>
            <a:ext cx="1732740" cy="779733"/>
          </a:xfrm>
          <a:prstGeom prst="rect">
            <a:avLst/>
          </a:prstGeom>
        </p:spPr>
      </p:pic>
      <p:pic>
        <p:nvPicPr>
          <p:cNvPr id="18" name="Afbeelding 17" descr="Schermopnam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7"/>
          <a:stretch/>
        </p:blipFill>
        <p:spPr>
          <a:xfrm>
            <a:off x="6948435" y="4701799"/>
            <a:ext cx="1850471" cy="1897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 descr="Schermopnam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63" y="2679237"/>
            <a:ext cx="1860043" cy="18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kstvak 19"/>
          <p:cNvSpPr txBox="1"/>
          <p:nvPr/>
        </p:nvSpPr>
        <p:spPr>
          <a:xfrm>
            <a:off x="7684299" y="4399976"/>
            <a:ext cx="1324601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smoothed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 rot="16200000">
            <a:off x="7592719" y="4796709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 smtClean="0">
                <a:solidFill>
                  <a:srgbClr val="7F7F7F"/>
                </a:solidFill>
                <a:latin typeface="Verdana"/>
                <a:cs typeface="Verdana"/>
              </a:rPr>
              <a:t>Univ</a:t>
            </a:r>
            <a:r>
              <a:rPr lang="fr-FR" sz="1200" b="0" dirty="0" smtClean="0">
                <a:solidFill>
                  <a:srgbClr val="7F7F7F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483116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79646"/>
                </a:solidFill>
                <a:latin typeface="Verdana"/>
                <a:cs typeface="Verdana"/>
              </a:rPr>
              <a:t>Signal to Noise Ratio (SNR)</a:t>
            </a:r>
            <a:endParaRPr lang="nl-BE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26" name="Tekstvak 18"/>
          <p:cNvSpPr txBox="1"/>
          <p:nvPr/>
        </p:nvSpPr>
        <p:spPr>
          <a:xfrm>
            <a:off x="681656" y="1043862"/>
            <a:ext cx="1331114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noise free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7" name="Tekstvak 19"/>
          <p:cNvSpPr txBox="1"/>
          <p:nvPr/>
        </p:nvSpPr>
        <p:spPr>
          <a:xfrm>
            <a:off x="1162065" y="3921572"/>
            <a:ext cx="80021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8" name="Tekstvak 19"/>
          <p:cNvSpPr txBox="1"/>
          <p:nvPr/>
        </p:nvSpPr>
        <p:spPr>
          <a:xfrm>
            <a:off x="1194801" y="6226856"/>
            <a:ext cx="800219" cy="33855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Verdana"/>
                <a:cs typeface="Verdana"/>
              </a:rPr>
              <a:t>noisy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27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rcRect l="11009" t="20213" r="4587" b="-1299"/>
          <a:stretch>
            <a:fillRect/>
          </a:stretch>
        </p:blipFill>
        <p:spPr bwMode="auto">
          <a:xfrm>
            <a:off x="-10934" y="452639"/>
            <a:ext cx="8900583" cy="61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6"/>
          <p:cNvGrpSpPr>
            <a:grpSpLocks/>
          </p:cNvGrpSpPr>
          <p:nvPr/>
        </p:nvGrpSpPr>
        <p:grpSpPr bwMode="auto">
          <a:xfrm>
            <a:off x="6658976" y="4518330"/>
            <a:ext cx="798980" cy="838200"/>
            <a:chOff x="7010400" y="4648200"/>
            <a:chExt cx="865472" cy="838200"/>
          </a:xfrm>
        </p:grpSpPr>
        <p:sp>
          <p:nvSpPr>
            <p:cNvPr id="34822" name="Ellipse 4"/>
            <p:cNvSpPr>
              <a:spLocks noChangeArrowheads="1"/>
            </p:cNvSpPr>
            <p:nvPr/>
          </p:nvSpPr>
          <p:spPr bwMode="auto">
            <a:xfrm>
              <a:off x="7010400" y="4648200"/>
              <a:ext cx="838200" cy="838200"/>
            </a:xfrm>
            <a:prstGeom prst="ellipse">
              <a:avLst/>
            </a:prstGeom>
            <a:solidFill>
              <a:srgbClr val="F7964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>
                <a:latin typeface="Verdana"/>
                <a:cs typeface="Verdana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025078" y="4687074"/>
              <a:ext cx="850794" cy="738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  <a:t>Ideal</a:t>
              </a:r>
              <a:endParaRPr lang="fr-FR" sz="1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Verdana"/>
                <a:cs typeface="Verdana"/>
              </a:endParaRPr>
            </a:p>
            <a:p>
              <a:pPr algn="ctr">
                <a:defRPr/>
              </a:pPr>
              <a:r>
                <a:rPr lang="fr-FR" sz="140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  <a:t>s</a:t>
              </a:r>
              <a:r>
                <a:rPr lang="fr-FR" sz="1400" dirty="0" err="1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  <a:t>cintil</a:t>
              </a:r>
              <a:r>
                <a:rPr lang="fr-FR" sz="1400" dirty="0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  <a:t>-</a:t>
              </a:r>
              <a:br>
                <a:rPr lang="fr-FR" sz="1400" dirty="0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</a:br>
              <a:r>
                <a:rPr lang="fr-FR" sz="1400" dirty="0" err="1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Verdana"/>
                  <a:cs typeface="Verdana"/>
                </a:rPr>
                <a:t>lator</a:t>
              </a:r>
              <a:endParaRPr lang="fr-FR" sz="1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 rot="16200000">
            <a:off x="7852626" y="5063281"/>
            <a:ext cx="215826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P. Lecoq, CERN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062" y="23262"/>
            <a:ext cx="7526215" cy="4691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Classification des scintillateurs</a:t>
            </a:r>
            <a:endParaRPr lang="fr-FR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712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5906"/>
            <a:ext cx="8961804" cy="440581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Sources possibles </a:t>
            </a:r>
            <a:r>
              <a:rPr lang="fr-FR" sz="2000" b="1" dirty="0">
                <a:solidFill>
                  <a:schemeClr val="accent6"/>
                </a:solidFill>
                <a:latin typeface="Verdana"/>
                <a:cs typeface="Verdana"/>
              </a:rPr>
              <a:t>de photons </a:t>
            </a:r>
            <a:r>
              <a:rPr lang="fr-FR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prompts </a:t>
            </a:r>
            <a:r>
              <a:rPr lang="fr-FR" sz="2000" b="1" dirty="0">
                <a:solidFill>
                  <a:schemeClr val="accent6"/>
                </a:solidFill>
                <a:latin typeface="Verdana"/>
                <a:cs typeface="Verdana"/>
              </a:rPr>
              <a:t>(</a:t>
            </a:r>
            <a:r>
              <a:rPr lang="fr-FR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&lt; 1 ns)</a:t>
            </a:r>
            <a:endParaRPr lang="fr-FR" sz="2000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92" y="1325770"/>
            <a:ext cx="3505200" cy="462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4251" y="754668"/>
            <a:ext cx="3369692" cy="1015663"/>
          </a:xfrm>
          <a:prstGeom prst="rect">
            <a:avLst/>
          </a:prstGeom>
          <a:solidFill>
            <a:srgbClr val="C2FFF0"/>
          </a:solidFill>
        </p:spPr>
        <p:txBody>
          <a:bodyPr wrap="square">
            <a:spAutoFit/>
          </a:bodyPr>
          <a:lstStyle/>
          <a:p>
            <a:r>
              <a:rPr lang="en-US" sz="2000" b="0" dirty="0" err="1" smtClean="0">
                <a:solidFill>
                  <a:srgbClr val="000000"/>
                </a:solidFill>
                <a:latin typeface="Verdana"/>
                <a:cs typeface="Verdana"/>
              </a:rPr>
              <a:t>Activateurs</a:t>
            </a:r>
            <a:r>
              <a:rPr lang="en-US" sz="2000" b="0" dirty="0" smtClean="0">
                <a:solidFill>
                  <a:srgbClr val="000000"/>
                </a:solidFill>
                <a:latin typeface="Verdana"/>
                <a:cs typeface="Verdana"/>
              </a:rPr>
              <a:t> Ce</a:t>
            </a:r>
            <a:r>
              <a:rPr lang="en-US" sz="2000" b="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3</a:t>
            </a:r>
            <a:r>
              <a:rPr lang="en-US" sz="2000" b="0" baseline="30000" dirty="0">
                <a:solidFill>
                  <a:srgbClr val="000000"/>
                </a:solidFill>
                <a:latin typeface="Verdana"/>
                <a:cs typeface="Verdana"/>
              </a:rPr>
              <a:t>+ </a:t>
            </a:r>
            <a:r>
              <a:rPr lang="en-US" sz="2000" b="0" dirty="0" smtClean="0">
                <a:solidFill>
                  <a:srgbClr val="000000"/>
                </a:solidFill>
                <a:latin typeface="Verdana"/>
                <a:cs typeface="Verdana"/>
              </a:rPr>
              <a:t>: 5d-4f</a:t>
            </a:r>
          </a:p>
          <a:p>
            <a:r>
              <a:rPr lang="en-US" sz="2000" b="0" dirty="0" smtClean="0">
                <a:solidFill>
                  <a:srgbClr val="000000"/>
                </a:solidFill>
                <a:latin typeface="Verdana"/>
                <a:cs typeface="Verdana"/>
              </a:rPr>
              <a:t>Ca</a:t>
            </a:r>
            <a:r>
              <a:rPr lang="en-US" sz="2000" b="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2000" b="0" baseline="30000" dirty="0">
                <a:solidFill>
                  <a:srgbClr val="000000"/>
                </a:solidFill>
                <a:latin typeface="Verdana"/>
                <a:cs typeface="Verdana"/>
              </a:rPr>
              <a:t>+ </a:t>
            </a:r>
            <a:r>
              <a:rPr lang="en-US" sz="2000" b="0" dirty="0">
                <a:solidFill>
                  <a:srgbClr val="000000"/>
                </a:solidFill>
                <a:latin typeface="Verdana"/>
                <a:cs typeface="Verdana"/>
              </a:rPr>
              <a:t>&amp; Mg</a:t>
            </a:r>
            <a:r>
              <a:rPr lang="en-US" sz="2000" b="0" baseline="30000" dirty="0">
                <a:solidFill>
                  <a:srgbClr val="000000"/>
                </a:solidFill>
                <a:latin typeface="Verdana"/>
                <a:cs typeface="Verdana"/>
              </a:rPr>
              <a:t>2+ </a:t>
            </a:r>
            <a:r>
              <a:rPr lang="en-US" sz="2000" b="0" dirty="0" smtClean="0">
                <a:solidFill>
                  <a:srgbClr val="000000"/>
                </a:solidFill>
                <a:latin typeface="Verdana"/>
                <a:cs typeface="Verdana"/>
              </a:rPr>
              <a:t>co-dopant</a:t>
            </a:r>
          </a:p>
          <a:p>
            <a:r>
              <a:rPr lang="en-US" sz="2000" b="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τ</a:t>
            </a:r>
            <a:r>
              <a:rPr lang="en-US" sz="2000" b="0" i="1" baseline="-25000" dirty="0" err="1" smtClean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lang="en-US" sz="2000" b="0" i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b="0" i="1" dirty="0">
                <a:solidFill>
                  <a:srgbClr val="000000"/>
                </a:solidFill>
                <a:latin typeface="Verdana"/>
                <a:cs typeface="Verdana"/>
              </a:rPr>
              <a:t>~ 20 </a:t>
            </a:r>
            <a:r>
              <a:rPr lang="en-US" sz="2000" b="0" i="1" dirty="0" err="1" smtClean="0">
                <a:solidFill>
                  <a:srgbClr val="000000"/>
                </a:solidFill>
                <a:latin typeface="Verdana"/>
                <a:cs typeface="Verdana"/>
              </a:rPr>
              <a:t>ps</a:t>
            </a:r>
            <a:r>
              <a:rPr lang="en-US" sz="2000" b="0" i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b="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τ</a:t>
            </a:r>
            <a:r>
              <a:rPr lang="en-US" sz="2000" b="0" i="1" baseline="-25000" dirty="0" err="1" smtClean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="0" i="1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b="0" i="1" dirty="0">
                <a:solidFill>
                  <a:srgbClr val="000000"/>
                </a:solidFill>
                <a:latin typeface="Verdana"/>
                <a:cs typeface="Verdana"/>
              </a:rPr>
              <a:t>&lt; 16 ns</a:t>
            </a:r>
          </a:p>
        </p:txBody>
      </p:sp>
      <p:sp>
        <p:nvSpPr>
          <p:cNvPr id="6" name="Up Arrow 5"/>
          <p:cNvSpPr/>
          <p:nvPr/>
        </p:nvSpPr>
        <p:spPr bwMode="auto">
          <a:xfrm>
            <a:off x="4427984" y="1901834"/>
            <a:ext cx="288032" cy="504056"/>
          </a:xfrm>
          <a:prstGeom prst="upArrow">
            <a:avLst/>
          </a:prstGeom>
          <a:solidFill>
            <a:srgbClr val="C2FFF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0846" y="5428132"/>
            <a:ext cx="2623735" cy="707886"/>
          </a:xfrm>
          <a:prstGeom prst="rect">
            <a:avLst/>
          </a:prstGeom>
          <a:solidFill>
            <a:srgbClr val="C2FFF0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00000"/>
                </a:solidFill>
                <a:latin typeface="Verdana"/>
                <a:cs typeface="Verdana"/>
              </a:rPr>
              <a:t>Emission Cerenkov</a:t>
            </a:r>
          </a:p>
          <a:p>
            <a:pPr algn="ctr"/>
            <a:r>
              <a:rPr lang="en-US" sz="2000" b="0" i="1" dirty="0" smtClean="0">
                <a:solidFill>
                  <a:srgbClr val="000000"/>
                </a:solidFill>
                <a:latin typeface="Verdana"/>
                <a:cs typeface="Verdana"/>
              </a:rPr>
              <a:t>~ </a:t>
            </a:r>
            <a:r>
              <a:rPr lang="en-US" sz="2000" b="0" i="1" dirty="0" smtClean="0">
                <a:solidFill>
                  <a:srgbClr val="000000"/>
                </a:solidFill>
                <a:latin typeface="Verdana"/>
                <a:cs typeface="Verdana"/>
              </a:rPr>
              <a:t>5-10 </a:t>
            </a:r>
            <a:r>
              <a:rPr lang="en-US" sz="2000" b="0" i="1" dirty="0" err="1">
                <a:solidFill>
                  <a:srgbClr val="000000"/>
                </a:solidFill>
                <a:latin typeface="Verdana"/>
                <a:cs typeface="Verdana"/>
              </a:rPr>
              <a:t>ps</a:t>
            </a:r>
            <a:r>
              <a:rPr lang="en-US" sz="2000" b="0" i="1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8" name="Up Arrow 7"/>
          <p:cNvSpPr/>
          <p:nvPr/>
        </p:nvSpPr>
        <p:spPr bwMode="auto">
          <a:xfrm flipV="1">
            <a:off x="4427984" y="4854162"/>
            <a:ext cx="288032" cy="504056"/>
          </a:xfrm>
          <a:prstGeom prst="upArrow">
            <a:avLst/>
          </a:prstGeom>
          <a:solidFill>
            <a:srgbClr val="C2FFF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/>
              <a:cs typeface="Verdan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6587" y="3945498"/>
            <a:ext cx="3366174" cy="1631216"/>
            <a:chOff x="86587" y="4248528"/>
            <a:chExt cx="3366174" cy="1631216"/>
          </a:xfrm>
        </p:grpSpPr>
        <p:sp>
          <p:nvSpPr>
            <p:cNvPr id="9" name="Rectangle 8"/>
            <p:cNvSpPr/>
            <p:nvPr/>
          </p:nvSpPr>
          <p:spPr>
            <a:xfrm>
              <a:off x="86587" y="4248528"/>
              <a:ext cx="2819397" cy="1631216"/>
            </a:xfrm>
            <a:prstGeom prst="rect">
              <a:avLst/>
            </a:prstGeom>
            <a:solidFill>
              <a:srgbClr val="C2FFF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1" dirty="0">
                  <a:solidFill>
                    <a:srgbClr val="000000"/>
                  </a:solidFill>
                  <a:latin typeface="Verdana"/>
                  <a:cs typeface="Verdana"/>
                </a:rPr>
                <a:t>Cross 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luminescence </a:t>
              </a:r>
              <a:r>
                <a:rPr lang="en-US" sz="200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&lt; 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1 ns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(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e.g. 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BaF</a:t>
              </a:r>
              <a:r>
                <a:rPr lang="en-US" sz="2000" b="0" baseline="-25000" dirty="0" smtClean="0">
                  <a:solidFill>
                    <a:srgbClr val="000000"/>
                  </a:solidFill>
                  <a:latin typeface="Verdana"/>
                  <a:cs typeface="Verdana"/>
                </a:rPr>
                <a:t>2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)</a:t>
              </a:r>
            </a:p>
            <a:p>
              <a:pPr algn="ctr"/>
              <a:r>
                <a:rPr lang="en-US" sz="2000" i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200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&lt; 300 nm</a:t>
              </a:r>
              <a:b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</a:b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faible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rendement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de scintillation</a:t>
              </a:r>
            </a:p>
          </p:txBody>
        </p:sp>
        <p:sp>
          <p:nvSpPr>
            <p:cNvPr id="10" name="Up Arrow 9"/>
            <p:cNvSpPr/>
            <p:nvPr/>
          </p:nvSpPr>
          <p:spPr bwMode="auto">
            <a:xfrm rot="3426890" flipV="1">
              <a:off x="3056717" y="4431360"/>
              <a:ext cx="288032" cy="504056"/>
            </a:xfrm>
            <a:prstGeom prst="upArrow">
              <a:avLst/>
            </a:prstGeom>
            <a:solidFill>
              <a:srgbClr val="C2FFF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89930" y="2016564"/>
            <a:ext cx="3379048" cy="1631216"/>
            <a:chOff x="5689930" y="2319594"/>
            <a:chExt cx="3379048" cy="1631216"/>
          </a:xfrm>
        </p:grpSpPr>
        <p:sp>
          <p:nvSpPr>
            <p:cNvPr id="12" name="Rectangle 11"/>
            <p:cNvSpPr/>
            <p:nvPr/>
          </p:nvSpPr>
          <p:spPr>
            <a:xfrm>
              <a:off x="6191004" y="2319594"/>
              <a:ext cx="2877974" cy="1631216"/>
            </a:xfrm>
            <a:prstGeom prst="rect">
              <a:avLst/>
            </a:prstGeom>
            <a:solidFill>
              <a:srgbClr val="C2FFF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1" dirty="0">
                  <a:solidFill>
                    <a:srgbClr val="000000"/>
                  </a:solidFill>
                  <a:latin typeface="Verdana"/>
                  <a:cs typeface="Verdana"/>
                </a:rPr>
                <a:t>Hot </a:t>
              </a:r>
              <a:r>
                <a:rPr lang="en-US" sz="2000" b="0" i="1" dirty="0" err="1">
                  <a:solidFill>
                    <a:srgbClr val="000000"/>
                  </a:solidFill>
                  <a:latin typeface="Verdana"/>
                  <a:cs typeface="Verdana"/>
                </a:rPr>
                <a:t>i</a:t>
              </a:r>
              <a:r>
                <a:rPr lang="en-US" sz="2000" b="0" i="1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ntraband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i="1" dirty="0">
                  <a:solidFill>
                    <a:srgbClr val="000000"/>
                  </a:solidFill>
                  <a:latin typeface="Verdana"/>
                  <a:cs typeface="Verdana"/>
                </a:rPr>
                <a:t>l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uminescence</a:t>
              </a:r>
            </a:p>
            <a:p>
              <a:pPr algn="ctr"/>
              <a:r>
                <a:rPr lang="en-US" sz="200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~ </a:t>
              </a:r>
              <a:r>
                <a:rPr lang="en-US" sz="200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0.1 </a:t>
              </a:r>
              <a:r>
                <a:rPr lang="en-US" sz="2000" b="0" i="1" dirty="0">
                  <a:solidFill>
                    <a:srgbClr val="000000"/>
                  </a:solidFill>
                  <a:latin typeface="Verdana"/>
                  <a:cs typeface="Verdana"/>
                </a:rPr>
                <a:t>- 10 </a:t>
              </a:r>
              <a:r>
                <a:rPr lang="en-US" sz="2000" b="0" i="1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ps</a:t>
              </a:r>
              <a:endParaRPr lang="en-US" sz="2000" b="0" i="1" dirty="0" smtClean="0">
                <a:solidFill>
                  <a:srgbClr val="000000"/>
                </a:solidFill>
                <a:latin typeface="Verdana"/>
                <a:cs typeface="Verdana"/>
              </a:endParaRPr>
            </a:p>
            <a:p>
              <a:pPr algn="ctr"/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(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e.g.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PbWO</a:t>
              </a:r>
              <a:r>
                <a:rPr lang="en-US" sz="2000" b="0" baseline="-25000" dirty="0" smtClean="0">
                  <a:solidFill>
                    <a:srgbClr val="000000"/>
                  </a:solidFill>
                  <a:latin typeface="Verdana"/>
                  <a:cs typeface="Verdana"/>
                </a:rPr>
                <a:t>4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, CaWO</a:t>
              </a:r>
              <a:r>
                <a:rPr lang="en-US" sz="2000" b="0" baseline="-25000" dirty="0" smtClean="0">
                  <a:solidFill>
                    <a:srgbClr val="000000"/>
                  </a:solidFill>
                  <a:latin typeface="Verdana"/>
                  <a:cs typeface="Verdana"/>
                </a:rPr>
                <a:t>4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)</a:t>
              </a:r>
              <a:endParaRPr lang="en-US" sz="2000" b="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3" name="Up Arrow 12"/>
            <p:cNvSpPr/>
            <p:nvPr/>
          </p:nvSpPr>
          <p:spPr bwMode="auto">
            <a:xfrm rot="3426890" flipH="1">
              <a:off x="5797942" y="2930696"/>
              <a:ext cx="288032" cy="504056"/>
            </a:xfrm>
            <a:prstGeom prst="upArrow">
              <a:avLst/>
            </a:prstGeom>
            <a:solidFill>
              <a:srgbClr val="C2FFF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8366" y="747860"/>
            <a:ext cx="3161592" cy="2350926"/>
            <a:chOff x="296090" y="964310"/>
            <a:chExt cx="3161592" cy="2350926"/>
          </a:xfrm>
        </p:grpSpPr>
        <p:sp>
          <p:nvSpPr>
            <p:cNvPr id="14" name="Up Arrow 13"/>
            <p:cNvSpPr/>
            <p:nvPr/>
          </p:nvSpPr>
          <p:spPr bwMode="auto">
            <a:xfrm rot="18173110">
              <a:off x="3061638" y="2919192"/>
              <a:ext cx="288032" cy="504056"/>
            </a:xfrm>
            <a:prstGeom prst="upArrow">
              <a:avLst/>
            </a:prstGeom>
            <a:solidFill>
              <a:srgbClr val="C2FF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6090" y="964310"/>
              <a:ext cx="2782157" cy="1015663"/>
            </a:xfrm>
            <a:prstGeom prst="rect">
              <a:avLst/>
            </a:prstGeom>
            <a:solidFill>
              <a:srgbClr val="C2FFF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Exciton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/bi-exciton</a:t>
              </a:r>
            </a:p>
            <a:p>
              <a:pPr algn="ctr"/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stable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à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300 K</a:t>
              </a:r>
            </a:p>
            <a:p>
              <a:pPr algn="ctr"/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(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e.g.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CdSe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CQwells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)</a:t>
              </a:r>
              <a:endParaRPr lang="en-US" sz="2000" b="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785" y="2002718"/>
              <a:ext cx="1243827" cy="12232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b="15555"/>
            <a:stretch/>
          </p:blipFill>
          <p:spPr>
            <a:xfrm>
              <a:off x="1709937" y="2001850"/>
              <a:ext cx="1205879" cy="124853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86318" y="4247846"/>
            <a:ext cx="3457682" cy="1711822"/>
            <a:chOff x="5686318" y="4550876"/>
            <a:chExt cx="3457682" cy="1711822"/>
          </a:xfrm>
        </p:grpSpPr>
        <p:sp>
          <p:nvSpPr>
            <p:cNvPr id="11" name="Up Arrow 10"/>
            <p:cNvSpPr/>
            <p:nvPr/>
          </p:nvSpPr>
          <p:spPr bwMode="auto">
            <a:xfrm rot="18173110" flipH="1" flipV="1">
              <a:off x="5794330" y="4442864"/>
              <a:ext cx="288032" cy="504056"/>
            </a:xfrm>
            <a:prstGeom prst="upArrow">
              <a:avLst/>
            </a:prstGeom>
            <a:solidFill>
              <a:srgbClr val="C2FFF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91004" y="4631482"/>
              <a:ext cx="2952996" cy="1631216"/>
            </a:xfrm>
            <a:prstGeom prst="rect">
              <a:avLst/>
            </a:prstGeom>
            <a:solidFill>
              <a:srgbClr val="C2FFF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i="1" dirty="0">
                  <a:solidFill>
                    <a:srgbClr val="000000"/>
                  </a:solidFill>
                  <a:latin typeface="Verdana"/>
                  <a:cs typeface="Verdana"/>
                </a:rPr>
                <a:t>High donor band 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semiconductors </a:t>
              </a:r>
              <a:b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</a:b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&lt; 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1 ns 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(</a:t>
              </a:r>
              <a:r>
                <a:rPr lang="en-US" sz="2000" b="0" i="1" dirty="0" smtClean="0">
                  <a:solidFill>
                    <a:srgbClr val="000000"/>
                  </a:solidFill>
                  <a:latin typeface="Verdana"/>
                  <a:cs typeface="Verdana"/>
                </a:rPr>
                <a:t>e.g.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ZnO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)</a:t>
              </a:r>
              <a:endParaRPr lang="fr-CH" sz="2000" b="0" dirty="0">
                <a:solidFill>
                  <a:srgbClr val="000000"/>
                </a:solidFill>
                <a:latin typeface="Verdana"/>
                <a:cs typeface="Verdana"/>
              </a:endParaRPr>
            </a:p>
            <a:p>
              <a:pPr algn="ctr"/>
              <a:r>
                <a:rPr lang="fr-CH" sz="2000" b="0" dirty="0">
                  <a:solidFill>
                    <a:srgbClr val="000000"/>
                  </a:solidFill>
                  <a:latin typeface="Verdana"/>
                  <a:cs typeface="Verdana"/>
                </a:rPr>
                <a:t>d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ésactivé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à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tempé-rature</a:t>
              </a:r>
              <a:r>
                <a:rPr lang="en-US" sz="2000" b="0" dirty="0" smtClean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000" b="0" dirty="0" err="1" smtClean="0">
                  <a:solidFill>
                    <a:srgbClr val="000000"/>
                  </a:solidFill>
                  <a:latin typeface="Verdana"/>
                  <a:cs typeface="Verdana"/>
                </a:rPr>
                <a:t>ambiante</a:t>
              </a:r>
              <a:endParaRPr lang="en-US" sz="2000" b="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985731" y="6166000"/>
            <a:ext cx="215826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P. Lecoq, CERN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513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459064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Ingénierie de scintillateurs connus</a:t>
            </a:r>
            <a:endParaRPr lang="fr-FR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11518"/>
            <a:ext cx="7772400" cy="14260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fr-FR" sz="2000" dirty="0" smtClean="0">
                <a:solidFill>
                  <a:srgbClr val="7F7F7F"/>
                </a:solidFill>
                <a:latin typeface="Verdana"/>
                <a:cs typeface="Verdana"/>
              </a:rPr>
              <a:t>Rendement de scintillation : ≤ 100’000 ph/MeV</a:t>
            </a:r>
          </a:p>
          <a:p>
            <a:pPr>
              <a:spcAft>
                <a:spcPts val="600"/>
              </a:spcAft>
            </a:pPr>
            <a:r>
              <a:rPr lang="fr-FR" sz="2000" dirty="0" smtClean="0">
                <a:solidFill>
                  <a:srgbClr val="7F7F7F"/>
                </a:solidFill>
                <a:latin typeface="Verdana"/>
                <a:cs typeface="Verdana"/>
              </a:rPr>
              <a:t>Temps de déclin: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τ</a:t>
            </a:r>
            <a:r>
              <a:rPr lang="en-US" sz="2000" i="1" baseline="-250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fr-FR" sz="2000" dirty="0" smtClean="0">
                <a:solidFill>
                  <a:srgbClr val="7F7F7F"/>
                </a:solidFill>
                <a:latin typeface="Verdana"/>
                <a:cs typeface="Verdana"/>
              </a:rPr>
              <a:t>≥ 10 ns</a:t>
            </a:r>
          </a:p>
          <a:p>
            <a:pPr eaLnBrk="1" hangingPunct="1">
              <a:spcAft>
                <a:spcPts val="600"/>
              </a:spcAft>
            </a:pPr>
            <a:r>
              <a:rPr lang="fr-FR" sz="2000" dirty="0" smtClean="0">
                <a:solidFill>
                  <a:srgbClr val="7F7F7F"/>
                </a:solidFill>
                <a:latin typeface="Verdana"/>
                <a:cs typeface="Verdana"/>
              </a:rPr>
              <a:t>Temps de montée :</a:t>
            </a:r>
          </a:p>
          <a:p>
            <a:pPr lvl="1" eaLnBrk="1" hangingPunct="1">
              <a:spcAft>
                <a:spcPts val="600"/>
              </a:spcAft>
            </a:pPr>
            <a:r>
              <a:rPr lang="fr-FR" sz="1800" dirty="0" smtClean="0">
                <a:solidFill>
                  <a:srgbClr val="7F7F7F"/>
                </a:solidFill>
                <a:latin typeface="Verdana"/>
                <a:cs typeface="Verdana"/>
              </a:rPr>
              <a:t>Typiquement 100 </a:t>
            </a:r>
            <a:r>
              <a:rPr lang="fr-FR" sz="1800" dirty="0" err="1" smtClean="0">
                <a:solidFill>
                  <a:srgbClr val="7F7F7F"/>
                </a:solidFill>
                <a:latin typeface="Verdana"/>
                <a:cs typeface="Verdana"/>
              </a:rPr>
              <a:t>ps</a:t>
            </a:r>
            <a:r>
              <a:rPr lang="fr-FR" sz="1800" dirty="0" smtClean="0">
                <a:solidFill>
                  <a:srgbClr val="7F7F7F"/>
                </a:solidFill>
                <a:latin typeface="Verdana"/>
                <a:cs typeface="Verdana"/>
              </a:rPr>
              <a:t> (LYSO) jusqu’à plusieurs ns</a:t>
            </a:r>
          </a:p>
          <a:p>
            <a:pPr lvl="1" eaLnBrk="1" hangingPunct="1">
              <a:spcAft>
                <a:spcPts val="600"/>
              </a:spcAft>
            </a:pPr>
            <a:r>
              <a:rPr lang="fr-FR" sz="1800" dirty="0" smtClean="0">
                <a:solidFill>
                  <a:srgbClr val="7F7F7F"/>
                </a:solidFill>
                <a:latin typeface="Verdana"/>
                <a:cs typeface="Verdana"/>
              </a:rPr>
              <a:t>Peut être réduit en </a:t>
            </a:r>
            <a:r>
              <a:rPr lang="fr-FR" sz="1800" dirty="0" err="1" smtClean="0">
                <a:solidFill>
                  <a:srgbClr val="7F7F7F"/>
                </a:solidFill>
                <a:latin typeface="Verdana"/>
                <a:cs typeface="Verdana"/>
              </a:rPr>
              <a:t>co</a:t>
            </a:r>
            <a:r>
              <a:rPr lang="fr-FR" sz="1800" dirty="0" smtClean="0">
                <a:solidFill>
                  <a:srgbClr val="7F7F7F"/>
                </a:solidFill>
                <a:latin typeface="Verdana"/>
                <a:cs typeface="Verdana"/>
              </a:rPr>
              <a:t>-dopage à ~20 </a:t>
            </a:r>
            <a:r>
              <a:rPr lang="fr-FR" sz="1800" dirty="0" err="1" smtClean="0">
                <a:solidFill>
                  <a:srgbClr val="7F7F7F"/>
                </a:solidFill>
                <a:latin typeface="Verdana"/>
                <a:cs typeface="Verdana"/>
              </a:rPr>
              <a:t>ps</a:t>
            </a:r>
            <a:r>
              <a:rPr lang="fr-FR" sz="1800" dirty="0" smtClean="0">
                <a:solidFill>
                  <a:srgbClr val="7F7F7F"/>
                </a:solidFill>
                <a:latin typeface="Verdana"/>
                <a:cs typeface="Verdana"/>
              </a:rPr>
              <a:t> (LYSO)</a:t>
            </a:r>
          </a:p>
          <a:p>
            <a:pPr>
              <a:spcAft>
                <a:spcPts val="600"/>
              </a:spcAft>
            </a:pPr>
            <a:endParaRPr lang="fr-FR" sz="2000" dirty="0" smtClean="0">
              <a:solidFill>
                <a:srgbClr val="7F7F7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2525" y="1214602"/>
            <a:ext cx="4040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  <a:latin typeface="Verdana"/>
                <a:cs typeface="Verdana"/>
              </a:rPr>
              <a:t>~ 30 </a:t>
            </a:r>
            <a:r>
              <a:rPr lang="en-US" sz="2000" dirty="0" err="1" smtClean="0">
                <a:solidFill>
                  <a:srgbClr val="7F7F7F"/>
                </a:solidFill>
                <a:latin typeface="Verdana"/>
                <a:cs typeface="Verdana"/>
              </a:rPr>
              <a:t>ph</a:t>
            </a:r>
            <a:r>
              <a:rPr lang="en-US" sz="2000" dirty="0" smtClean="0">
                <a:solidFill>
                  <a:srgbClr val="7F7F7F"/>
                </a:solidFill>
                <a:latin typeface="Verdana"/>
                <a:cs typeface="Verdana"/>
              </a:rPr>
              <a:t> / 10 </a:t>
            </a:r>
            <a:r>
              <a:rPr lang="en-US" sz="2000" dirty="0" err="1" smtClean="0">
                <a:solidFill>
                  <a:srgbClr val="7F7F7F"/>
                </a:solidFill>
                <a:latin typeface="Verdana"/>
                <a:cs typeface="Verdana"/>
              </a:rPr>
              <a:t>ps</a:t>
            </a:r>
            <a:r>
              <a:rPr lang="en-US" sz="2000" dirty="0" smtClean="0">
                <a:solidFill>
                  <a:srgbClr val="7F7F7F"/>
                </a:solidFill>
                <a:latin typeface="Verdana"/>
                <a:cs typeface="Verdana"/>
              </a:rPr>
              <a:t> @ 511 </a:t>
            </a:r>
            <a:r>
              <a:rPr lang="en-US" sz="2000" dirty="0" err="1" smtClean="0">
                <a:solidFill>
                  <a:srgbClr val="7F7F7F"/>
                </a:solidFill>
                <a:latin typeface="Verdana"/>
                <a:cs typeface="Verdana"/>
              </a:rPr>
              <a:t>keV</a:t>
            </a:r>
            <a:endParaRPr lang="en-US" sz="20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5512"/>
          <a:stretch/>
        </p:blipFill>
        <p:spPr>
          <a:xfrm>
            <a:off x="258440" y="3093091"/>
            <a:ext cx="4067944" cy="3300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5124"/>
          <a:stretch/>
        </p:blipFill>
        <p:spPr>
          <a:xfrm>
            <a:off x="4615432" y="3093091"/>
            <a:ext cx="4103440" cy="3300357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 rot="16200000">
            <a:off x="7852626" y="5063281"/>
            <a:ext cx="215826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P. Lecoq, CERN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665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8210" y="24368"/>
            <a:ext cx="6553200" cy="468034"/>
          </a:xfrm>
        </p:spPr>
        <p:txBody>
          <a:bodyPr>
            <a:noAutofit/>
          </a:bodyPr>
          <a:lstStyle/>
          <a:p>
            <a:r>
              <a:rPr lang="fr-FR" sz="2000" b="1" dirty="0" err="1" smtClean="0">
                <a:solidFill>
                  <a:schemeClr val="accent6"/>
                </a:solidFill>
                <a:latin typeface="Verdana"/>
                <a:cs typeface="Verdana"/>
              </a:rPr>
              <a:t>Cherenkov</a:t>
            </a:r>
            <a:r>
              <a:rPr lang="fr-FR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 </a:t>
            </a:r>
            <a:r>
              <a:rPr lang="fr-FR" sz="2000" b="1" dirty="0">
                <a:solidFill>
                  <a:schemeClr val="accent6"/>
                </a:solidFill>
                <a:latin typeface="Verdana"/>
                <a:cs typeface="Verdana"/>
              </a:rPr>
              <a:t>contribution</a:t>
            </a:r>
          </a:p>
        </p:txBody>
      </p:sp>
      <p:pic>
        <p:nvPicPr>
          <p:cNvPr id="5" name="Image 4" descr="Screen Shot 2015-12-01 at 15.4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74" y="3374186"/>
            <a:ext cx="4158023" cy="3017326"/>
          </a:xfrm>
          <a:prstGeom prst="rect">
            <a:avLst/>
          </a:prstGeom>
        </p:spPr>
      </p:pic>
      <p:pic>
        <p:nvPicPr>
          <p:cNvPr id="9" name="Image 8" descr="Screen Shot 2015-12-01 at 15.42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729" y="649382"/>
            <a:ext cx="3800019" cy="2836881"/>
          </a:xfrm>
          <a:prstGeom prst="rect">
            <a:avLst/>
          </a:prstGeom>
        </p:spPr>
      </p:pic>
      <p:pic>
        <p:nvPicPr>
          <p:cNvPr id="12" name="Image 11" descr="Screen Shot 2015-12-01 at 15.49.49.png"/>
          <p:cNvPicPr>
            <a:picLocks noChangeAspect="1"/>
          </p:cNvPicPr>
          <p:nvPr/>
        </p:nvPicPr>
        <p:blipFill>
          <a:blip r:embed="rId4"/>
          <a:srcRect t="2771"/>
          <a:stretch>
            <a:fillRect/>
          </a:stretch>
        </p:blipFill>
        <p:spPr>
          <a:xfrm>
            <a:off x="367632" y="3730785"/>
            <a:ext cx="4000500" cy="257457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569303" y="3427537"/>
            <a:ext cx="167460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6"/>
                </a:solidFill>
                <a:latin typeface="Verdana"/>
                <a:cs typeface="Verdana"/>
              </a:rPr>
              <a:t>LuAG:Pr</a:t>
            </a:r>
            <a:r>
              <a:rPr lang="fr-FR" sz="1400" dirty="0" err="1" smtClean="0">
                <a:solidFill>
                  <a:schemeClr val="accent6"/>
                </a:solidFill>
                <a:latin typeface="Verdana"/>
                <a:cs typeface="Verdana"/>
              </a:rPr>
              <a:t>,Ca</a:t>
            </a:r>
            <a:endParaRPr lang="fr-FR" sz="1400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625301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S. 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Gundacker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et al.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,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Phys. Med.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Biol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61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(2016) 2802–2837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5" name="Image 14" descr="Screen Shot 2015-12-01 at 15.49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7" y="834192"/>
            <a:ext cx="4133850" cy="260984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778611" y="493886"/>
            <a:ext cx="12559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6"/>
                </a:solidFill>
                <a:latin typeface="Verdana"/>
                <a:cs typeface="Verdana"/>
              </a:rPr>
              <a:t>LuAG:Pr</a:t>
            </a:r>
            <a:endParaRPr lang="fr-FR" sz="1400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381210" y="493886"/>
            <a:ext cx="12559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6"/>
                </a:solidFill>
                <a:latin typeface="Verdana"/>
                <a:cs typeface="Verdana"/>
              </a:rPr>
              <a:t>LuAG</a:t>
            </a:r>
            <a:r>
              <a:rPr lang="fr-FR" sz="1400" dirty="0" err="1" smtClean="0">
                <a:solidFill>
                  <a:schemeClr val="accent6"/>
                </a:solidFill>
                <a:latin typeface="Verdana"/>
                <a:cs typeface="Verdana"/>
              </a:rPr>
              <a:t>:Ce</a:t>
            </a:r>
            <a:endParaRPr lang="fr-FR" sz="1400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7011" y="2245216"/>
            <a:ext cx="715930" cy="261610"/>
          </a:xfrm>
          <a:prstGeom prst="rect">
            <a:avLst/>
          </a:prstGeom>
          <a:solidFill>
            <a:srgbClr val="CAFEFC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2">
                    <a:lumMod val="75000"/>
                  </a:schemeClr>
                </a:solidFill>
                <a:latin typeface="Verdana"/>
                <a:cs typeface="Verdana"/>
              </a:rPr>
              <a:t>0,28%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37255" y="1321885"/>
            <a:ext cx="2785703" cy="655044"/>
            <a:chOff x="1331640" y="1425549"/>
            <a:chExt cx="2785703" cy="655044"/>
          </a:xfrm>
        </p:grpSpPr>
        <p:sp>
          <p:nvSpPr>
            <p:cNvPr id="8" name="TextBox 7"/>
            <p:cNvSpPr txBox="1"/>
            <p:nvPr/>
          </p:nvSpPr>
          <p:spPr>
            <a:xfrm>
              <a:off x="1727747" y="1772816"/>
              <a:ext cx="2389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79646"/>
                  </a:solidFill>
                  <a:latin typeface="Verdana"/>
                  <a:cs typeface="Verdana"/>
                </a:rPr>
                <a:t>3,4 Cerenkov photons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1331640" y="1425549"/>
              <a:ext cx="432048" cy="5386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 rot="16200000">
            <a:off x="7852626" y="5063281"/>
            <a:ext cx="215826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P. Lecoq, CERN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381210" y="3427537"/>
            <a:ext cx="12559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accent6"/>
                </a:solidFill>
                <a:latin typeface="Verdana"/>
                <a:cs typeface="Verdana"/>
              </a:rPr>
              <a:t>LuYAP:Ce</a:t>
            </a:r>
            <a:endParaRPr lang="fr-FR" sz="1400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55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368"/>
            <a:ext cx="9144000" cy="519866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Utilisation de cristaux photoniques</a:t>
            </a:r>
            <a:endParaRPr lang="fr-FR" sz="2000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523" y="950178"/>
            <a:ext cx="4733040" cy="5029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sz="1800" dirty="0" smtClean="0">
                <a:solidFill>
                  <a:srgbClr val="F79646"/>
                </a:solidFill>
                <a:latin typeface="Verdana"/>
                <a:cs typeface="Verdana"/>
              </a:rPr>
              <a:t>Amélioration de la résolution en énergie</a:t>
            </a:r>
          </a:p>
          <a:p>
            <a:pPr lvl="1">
              <a:spcAft>
                <a:spcPts val="600"/>
              </a:spcAft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par augmentation de la réponse lumineuse</a:t>
            </a:r>
          </a:p>
          <a:p>
            <a:pPr lvl="1">
              <a:spcAft>
                <a:spcPts val="600"/>
              </a:spcAft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p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ar l’amélioration de l’efficacité de la collection de lumière grâce à l’utilisation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de nano-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implants</a:t>
            </a:r>
          </a:p>
          <a:p>
            <a:pPr>
              <a:spcAft>
                <a:spcPts val="600"/>
              </a:spcAft>
            </a:pPr>
            <a:r>
              <a:rPr lang="fr-FR" sz="1800" dirty="0" smtClean="0">
                <a:solidFill>
                  <a:srgbClr val="F79646"/>
                </a:solidFill>
                <a:latin typeface="Verdana"/>
                <a:cs typeface="Verdana"/>
              </a:rPr>
              <a:t>Amélioration de la résolution en temps</a:t>
            </a:r>
          </a:p>
          <a:p>
            <a:pPr lvl="1">
              <a:spcAft>
                <a:spcPts val="600"/>
              </a:spcAft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p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ar augmentation de la réponse lumineuse induisant la réduction de la gigue photo-statistique</a:t>
            </a:r>
          </a:p>
          <a:p>
            <a:pPr lvl="1">
              <a:spcAft>
                <a:spcPts val="600"/>
              </a:spcAft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Par redistribution de la lumière vers des modes de propagation les plus rapides dans le cristal</a:t>
            </a:r>
          </a:p>
        </p:txBody>
      </p:sp>
      <p:grpSp>
        <p:nvGrpSpPr>
          <p:cNvPr id="86" name="Grouper 85"/>
          <p:cNvGrpSpPr/>
          <p:nvPr/>
        </p:nvGrpSpPr>
        <p:grpSpPr>
          <a:xfrm>
            <a:off x="5156200" y="901700"/>
            <a:ext cx="3685988" cy="3352800"/>
            <a:chOff x="152400" y="1066800"/>
            <a:chExt cx="5286188" cy="5105401"/>
          </a:xfrm>
        </p:grpSpPr>
        <p:pic>
          <p:nvPicPr>
            <p:cNvPr id="62" name="Image 61" descr="excitation01.jpg"/>
            <p:cNvPicPr>
              <a:picLocks noChangeAspect="1"/>
            </p:cNvPicPr>
            <p:nvPr/>
          </p:nvPicPr>
          <p:blipFill>
            <a:blip r:embed="rId2"/>
            <a:srcRect l="12054" r="16964"/>
            <a:stretch>
              <a:fillRect/>
            </a:stretch>
          </p:blipFill>
          <p:spPr>
            <a:xfrm>
              <a:off x="533400" y="1447801"/>
              <a:ext cx="4394947" cy="4724400"/>
            </a:xfrm>
            <a:prstGeom prst="rect">
              <a:avLst/>
            </a:prstGeom>
          </p:spPr>
        </p:pic>
        <p:grpSp>
          <p:nvGrpSpPr>
            <p:cNvPr id="64" name="Grouper 46"/>
            <p:cNvGrpSpPr/>
            <p:nvPr/>
          </p:nvGrpSpPr>
          <p:grpSpPr>
            <a:xfrm>
              <a:off x="152400" y="1066800"/>
              <a:ext cx="5286188" cy="4661127"/>
              <a:chOff x="304800" y="1066800"/>
              <a:chExt cx="4927600" cy="4210050"/>
            </a:xfrm>
          </p:grpSpPr>
          <p:grpSp>
            <p:nvGrpSpPr>
              <p:cNvPr id="65" name="Grouper 45"/>
              <p:cNvGrpSpPr/>
              <p:nvPr/>
            </p:nvGrpSpPr>
            <p:grpSpPr>
              <a:xfrm>
                <a:off x="304800" y="1981200"/>
                <a:ext cx="1752600" cy="838200"/>
                <a:chOff x="304800" y="1981200"/>
                <a:chExt cx="1752600" cy="838200"/>
              </a:xfrm>
            </p:grpSpPr>
            <p:pic>
              <p:nvPicPr>
                <p:cNvPr id="84" name="Image 19" descr="4_40kx.t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4800" y="1981200"/>
                  <a:ext cx="1117600" cy="838200"/>
                </a:xfrm>
                <a:prstGeom prst="rect">
                  <a:avLst/>
                </a:prstGeom>
              </p:spPr>
            </p:pic>
            <p:cxnSp>
              <p:nvCxnSpPr>
                <p:cNvPr id="85" name="Connecteur droit avec flèche 84"/>
                <p:cNvCxnSpPr/>
                <p:nvPr/>
              </p:nvCxnSpPr>
              <p:spPr bwMode="auto">
                <a:xfrm>
                  <a:off x="1371600" y="2590800"/>
                  <a:ext cx="685800" cy="1524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66" name="Grouper 44"/>
              <p:cNvGrpSpPr/>
              <p:nvPr/>
            </p:nvGrpSpPr>
            <p:grpSpPr>
              <a:xfrm>
                <a:off x="1295400" y="1066800"/>
                <a:ext cx="1219200" cy="1524000"/>
                <a:chOff x="1295400" y="1066800"/>
                <a:chExt cx="1219200" cy="1524000"/>
              </a:xfrm>
            </p:grpSpPr>
            <p:pic>
              <p:nvPicPr>
                <p:cNvPr id="82" name="Image 18" descr="3_40kx.ti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95400" y="1066800"/>
                  <a:ext cx="1117600" cy="838200"/>
                </a:xfrm>
                <a:prstGeom prst="rect">
                  <a:avLst/>
                </a:prstGeom>
              </p:spPr>
            </p:pic>
            <p:cxnSp>
              <p:nvCxnSpPr>
                <p:cNvPr id="83" name="Connecteur droit avec flèche 82"/>
                <p:cNvCxnSpPr/>
                <p:nvPr/>
              </p:nvCxnSpPr>
              <p:spPr bwMode="auto">
                <a:xfrm rot="16200000" flipH="1">
                  <a:off x="1866900" y="1943100"/>
                  <a:ext cx="685800" cy="609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67" name="Grouper 43"/>
              <p:cNvGrpSpPr/>
              <p:nvPr/>
            </p:nvGrpSpPr>
            <p:grpSpPr>
              <a:xfrm>
                <a:off x="2819400" y="1066800"/>
                <a:ext cx="1117600" cy="1524000"/>
                <a:chOff x="2819400" y="1066800"/>
                <a:chExt cx="1117600" cy="1524000"/>
              </a:xfrm>
            </p:grpSpPr>
            <p:pic>
              <p:nvPicPr>
                <p:cNvPr id="80" name="Image 17" descr="2c_40kx.ti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19400" y="1066800"/>
                  <a:ext cx="1117600" cy="838200"/>
                </a:xfrm>
                <a:prstGeom prst="rect">
                  <a:avLst/>
                </a:prstGeom>
              </p:spPr>
            </p:pic>
            <p:cxnSp>
              <p:nvCxnSpPr>
                <p:cNvPr id="81" name="Connecteur droit avec flèche 80"/>
                <p:cNvCxnSpPr/>
                <p:nvPr/>
              </p:nvCxnSpPr>
              <p:spPr bwMode="auto">
                <a:xfrm rot="5400000">
                  <a:off x="2781300" y="2095500"/>
                  <a:ext cx="685800" cy="3048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68" name="Grouper 42"/>
              <p:cNvGrpSpPr/>
              <p:nvPr/>
            </p:nvGrpSpPr>
            <p:grpSpPr>
              <a:xfrm>
                <a:off x="3505200" y="1828800"/>
                <a:ext cx="1727200" cy="914400"/>
                <a:chOff x="3505200" y="1828800"/>
                <a:chExt cx="1727200" cy="914400"/>
              </a:xfrm>
            </p:grpSpPr>
            <p:pic>
              <p:nvPicPr>
                <p:cNvPr id="78" name="Image 16" descr="1b_n_40kx.ti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4800" y="1828800"/>
                  <a:ext cx="1117600" cy="838200"/>
                </a:xfrm>
                <a:prstGeom prst="rect">
                  <a:avLst/>
                </a:prstGeom>
              </p:spPr>
            </p:pic>
            <p:cxnSp>
              <p:nvCxnSpPr>
                <p:cNvPr id="79" name="Connecteur droit avec flèche 78"/>
                <p:cNvCxnSpPr/>
                <p:nvPr/>
              </p:nvCxnSpPr>
              <p:spPr bwMode="auto">
                <a:xfrm rot="10800000" flipV="1">
                  <a:off x="3505200" y="2209800"/>
                  <a:ext cx="609600" cy="5334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69" name="Grouper 41"/>
              <p:cNvGrpSpPr/>
              <p:nvPr/>
            </p:nvGrpSpPr>
            <p:grpSpPr>
              <a:xfrm>
                <a:off x="3505200" y="3276600"/>
                <a:ext cx="1574800" cy="838200"/>
                <a:chOff x="3505200" y="3276600"/>
                <a:chExt cx="1574800" cy="838200"/>
              </a:xfrm>
            </p:grpSpPr>
            <p:pic>
              <p:nvPicPr>
                <p:cNvPr id="76" name="Image 75" descr="5_40kx.ti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62400" y="3276600"/>
                  <a:ext cx="1117600" cy="838200"/>
                </a:xfrm>
                <a:prstGeom prst="rect">
                  <a:avLst/>
                </a:prstGeom>
              </p:spPr>
            </p:pic>
            <p:cxnSp>
              <p:nvCxnSpPr>
                <p:cNvPr id="77" name="Connecteur droit avec flèche 76"/>
                <p:cNvCxnSpPr/>
                <p:nvPr/>
              </p:nvCxnSpPr>
              <p:spPr bwMode="auto">
                <a:xfrm rot="10800000">
                  <a:off x="3505200" y="3581400"/>
                  <a:ext cx="457200" cy="762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70" name="Grouper 40"/>
              <p:cNvGrpSpPr/>
              <p:nvPr/>
            </p:nvGrpSpPr>
            <p:grpSpPr>
              <a:xfrm>
                <a:off x="2971800" y="3810000"/>
                <a:ext cx="1143000" cy="1466850"/>
                <a:chOff x="2971800" y="3810000"/>
                <a:chExt cx="1143000" cy="1466850"/>
              </a:xfrm>
            </p:grpSpPr>
            <p:pic>
              <p:nvPicPr>
                <p:cNvPr id="74" name="Image 73" descr="6_40kx.tif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71800" y="4419600"/>
                  <a:ext cx="1143000" cy="857250"/>
                </a:xfrm>
                <a:prstGeom prst="rect">
                  <a:avLst/>
                </a:prstGeom>
              </p:spPr>
            </p:pic>
            <p:cxnSp>
              <p:nvCxnSpPr>
                <p:cNvPr id="75" name="Connecteur droit avec flèche 74"/>
                <p:cNvCxnSpPr/>
                <p:nvPr/>
              </p:nvCxnSpPr>
              <p:spPr bwMode="auto">
                <a:xfrm rot="16200000" flipV="1">
                  <a:off x="2933701" y="3848099"/>
                  <a:ext cx="609600" cy="533402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grpSp>
            <p:nvGrpSpPr>
              <p:cNvPr id="71" name="Grouper 39"/>
              <p:cNvGrpSpPr/>
              <p:nvPr/>
            </p:nvGrpSpPr>
            <p:grpSpPr>
              <a:xfrm>
                <a:off x="1371600" y="3505201"/>
                <a:ext cx="1143001" cy="1695449"/>
                <a:chOff x="1371600" y="3505201"/>
                <a:chExt cx="1143001" cy="1695449"/>
              </a:xfrm>
            </p:grpSpPr>
            <p:pic>
              <p:nvPicPr>
                <p:cNvPr id="72" name="Image 71" descr="7_40kx.tif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71600" y="4343400"/>
                  <a:ext cx="1143000" cy="857250"/>
                </a:xfrm>
                <a:prstGeom prst="rect">
                  <a:avLst/>
                </a:prstGeom>
              </p:spPr>
            </p:pic>
            <p:cxnSp>
              <p:nvCxnSpPr>
                <p:cNvPr id="73" name="Connecteur droit avec flèche 72"/>
                <p:cNvCxnSpPr/>
                <p:nvPr/>
              </p:nvCxnSpPr>
              <p:spPr bwMode="auto">
                <a:xfrm rot="5400000" flipH="1" flipV="1">
                  <a:off x="1866901" y="3695702"/>
                  <a:ext cx="838202" cy="457199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</p:grpSp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8600" y="4254500"/>
            <a:ext cx="3581400" cy="2057400"/>
          </a:xfrm>
          <a:prstGeom prst="rect">
            <a:avLst/>
          </a:prstGeom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 rot="16200000">
            <a:off x="7878544" y="5115113"/>
            <a:ext cx="215826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7F7F7F"/>
                </a:solidFill>
                <a:effectLst/>
                <a:latin typeface="Verdana"/>
                <a:cs typeface="Verdana"/>
              </a:rPr>
              <a:t>: P. Lecoq, CERN</a:t>
            </a:r>
            <a:endParaRPr lang="fr-FR" sz="1200" b="0" dirty="0">
              <a:solidFill>
                <a:srgbClr val="7F7F7F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322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613" y="601368"/>
            <a:ext cx="3566160" cy="204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7540298" y="6"/>
            <a:ext cx="1629623" cy="688091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22" tIns="45710" rIns="91422" bIns="4571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effectLst/>
              <a:latin typeface="Verdana"/>
              <a:cs typeface="Verdana"/>
            </a:endParaRPr>
          </a:p>
        </p:txBody>
      </p:sp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0298" y="14532"/>
            <a:ext cx="16383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5" name="Rectangle 20"/>
          <p:cNvSpPr>
            <a:spLocks noChangeArrowheads="1"/>
          </p:cNvSpPr>
          <p:nvPr/>
        </p:nvSpPr>
        <p:spPr bwMode="auto">
          <a:xfrm>
            <a:off x="7803632" y="1090820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No TOF</a:t>
            </a:r>
          </a:p>
        </p:txBody>
      </p:sp>
      <p:sp>
        <p:nvSpPr>
          <p:cNvPr id="56" name="Rectangle 21"/>
          <p:cNvSpPr>
            <a:spLocks noChangeArrowheads="1"/>
          </p:cNvSpPr>
          <p:nvPr/>
        </p:nvSpPr>
        <p:spPr bwMode="auto">
          <a:xfrm>
            <a:off x="7803632" y="2791844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700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7803632" y="4492865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500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7803632" y="6193888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300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 bwMode="auto">
          <a:xfrm>
            <a:off x="14592" y="28263"/>
            <a:ext cx="7537742" cy="72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70" tIns="44442" rIns="90470" bIns="44442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buSzTx/>
              <a:defRPr/>
            </a:pPr>
            <a:r>
              <a:rPr lang="fr-FR" sz="2000" b="1" kern="0" dirty="0" smtClean="0">
                <a:solidFill>
                  <a:schemeClr val="accent6"/>
                </a:solidFill>
                <a:effectLst/>
                <a:latin typeface="Verdana"/>
                <a:ea typeface="ＭＳ Ｐゴシック" charset="0"/>
                <a:cs typeface="Verdana"/>
              </a:rPr>
              <a:t>Timing rapide à scintillation : la route vers le TEP temps-de-vol sans reconstruction</a:t>
            </a:r>
            <a:endParaRPr lang="fr-FR" sz="2000" b="1" kern="0" dirty="0">
              <a:solidFill>
                <a:schemeClr val="accent6"/>
              </a:solidFill>
              <a:effectLst/>
              <a:latin typeface="Verdana"/>
              <a:ea typeface="ＭＳ Ｐゴシック" charset="0"/>
              <a:cs typeface="Verdana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248881" y="688674"/>
            <a:ext cx="6790911" cy="3169951"/>
            <a:chOff x="248881" y="720593"/>
            <a:chExt cx="6790908" cy="2377463"/>
          </a:xfrm>
        </p:grpSpPr>
        <p:pic>
          <p:nvPicPr>
            <p:cNvPr id="82" name="Image 81" descr="FlyerProposal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65" y="2180730"/>
              <a:ext cx="6576524" cy="91732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881" y="720593"/>
              <a:ext cx="2082799" cy="14478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0680" y="947160"/>
              <a:ext cx="1450847" cy="954024"/>
            </a:xfrm>
            <a:prstGeom prst="rect">
              <a:avLst/>
            </a:prstGeom>
          </p:spPr>
        </p:pic>
      </p:grpSp>
      <p:grpSp>
        <p:nvGrpSpPr>
          <p:cNvPr id="4" name="Grouper 3"/>
          <p:cNvGrpSpPr/>
          <p:nvPr/>
        </p:nvGrpSpPr>
        <p:grpSpPr>
          <a:xfrm>
            <a:off x="541017" y="3993069"/>
            <a:ext cx="6219184" cy="2667956"/>
            <a:chOff x="541017" y="3993069"/>
            <a:chExt cx="6219184" cy="2667956"/>
          </a:xfrm>
        </p:grpSpPr>
        <p:grpSp>
          <p:nvGrpSpPr>
            <p:cNvPr id="21" name="Grouper 20"/>
            <p:cNvGrpSpPr/>
            <p:nvPr/>
          </p:nvGrpSpPr>
          <p:grpSpPr>
            <a:xfrm>
              <a:off x="541017" y="4576175"/>
              <a:ext cx="981305" cy="1322708"/>
              <a:chOff x="323528" y="2208526"/>
              <a:chExt cx="1573126" cy="2120428"/>
            </a:xfrm>
          </p:grpSpPr>
          <p:pic>
            <p:nvPicPr>
              <p:cNvPr id="22" name="Picture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3528" y="2807833"/>
                <a:ext cx="1573126" cy="1521121"/>
              </a:xfrm>
              <a:prstGeom prst="rect">
                <a:avLst/>
              </a:prstGeom>
            </p:spPr>
          </p:pic>
          <p:sp>
            <p:nvSpPr>
              <p:cNvPr id="23" name="TextBox 11"/>
              <p:cNvSpPr txBox="1"/>
              <p:nvPr/>
            </p:nvSpPr>
            <p:spPr>
              <a:xfrm>
                <a:off x="362645" y="2208526"/>
                <a:ext cx="1494893" cy="592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Verdana"/>
                    <a:cs typeface="Verdana"/>
                  </a:rPr>
                  <a:t>Where</a:t>
                </a:r>
              </a:p>
            </p:txBody>
          </p:sp>
        </p:grpSp>
        <p:grpSp>
          <p:nvGrpSpPr>
            <p:cNvPr id="26" name="Grouper 25"/>
            <p:cNvGrpSpPr/>
            <p:nvPr/>
          </p:nvGrpSpPr>
          <p:grpSpPr>
            <a:xfrm>
              <a:off x="2068219" y="4576829"/>
              <a:ext cx="1018349" cy="1323793"/>
              <a:chOff x="2291418" y="2208526"/>
              <a:chExt cx="1632510" cy="2122167"/>
            </a:xfrm>
          </p:grpSpPr>
          <p:pic>
            <p:nvPicPr>
              <p:cNvPr id="27" name="Picture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91418" y="2806093"/>
                <a:ext cx="1632510" cy="1524600"/>
              </a:xfrm>
              <a:prstGeom prst="rect">
                <a:avLst/>
              </a:prstGeom>
            </p:spPr>
          </p:pic>
          <p:sp>
            <p:nvSpPr>
              <p:cNvPr id="28" name="TextBox 12"/>
              <p:cNvSpPr txBox="1"/>
              <p:nvPr/>
            </p:nvSpPr>
            <p:spPr>
              <a:xfrm>
                <a:off x="2311623" y="2208526"/>
                <a:ext cx="1592102" cy="592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Verdana"/>
                    <a:cs typeface="Verdana"/>
                  </a:rPr>
                  <a:t>Energy</a:t>
                </a:r>
              </a:p>
            </p:txBody>
          </p:sp>
        </p:grpSp>
        <p:grpSp>
          <p:nvGrpSpPr>
            <p:cNvPr id="29" name="Grouper 28"/>
            <p:cNvGrpSpPr/>
            <p:nvPr/>
          </p:nvGrpSpPr>
          <p:grpSpPr>
            <a:xfrm>
              <a:off x="3632465" y="4595211"/>
              <a:ext cx="1386956" cy="1285385"/>
              <a:chOff x="3986733" y="2250072"/>
              <a:chExt cx="2223423" cy="2060595"/>
            </a:xfrm>
          </p:grpSpPr>
          <p:pic>
            <p:nvPicPr>
              <p:cNvPr id="30" name="Picture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47964" y="2826119"/>
                <a:ext cx="1700960" cy="1484548"/>
              </a:xfrm>
              <a:prstGeom prst="rect">
                <a:avLst/>
              </a:prstGeom>
            </p:spPr>
          </p:pic>
          <p:sp>
            <p:nvSpPr>
              <p:cNvPr id="31" name="TextBox 13"/>
              <p:cNvSpPr txBox="1"/>
              <p:nvPr/>
            </p:nvSpPr>
            <p:spPr>
              <a:xfrm>
                <a:off x="3986733" y="2250072"/>
                <a:ext cx="2223423" cy="592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Verdana"/>
                    <a:cs typeface="Verdana"/>
                  </a:rPr>
                  <a:t>Particle ID</a:t>
                </a:r>
              </a:p>
            </p:txBody>
          </p:sp>
        </p:grpSp>
        <p:sp>
          <p:nvSpPr>
            <p:cNvPr id="32" name="Curved Down Arrow 20"/>
            <p:cNvSpPr/>
            <p:nvPr/>
          </p:nvSpPr>
          <p:spPr bwMode="auto">
            <a:xfrm flipH="1">
              <a:off x="651644" y="3993069"/>
              <a:ext cx="5570016" cy="644772"/>
            </a:xfrm>
            <a:prstGeom prst="curvedDownArrow">
              <a:avLst>
                <a:gd name="adj1" fmla="val 19661"/>
                <a:gd name="adj2" fmla="val 92681"/>
                <a:gd name="adj3" fmla="val 29498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33" name="Curved Down Arrow 22"/>
            <p:cNvSpPr/>
            <p:nvPr/>
          </p:nvSpPr>
          <p:spPr bwMode="auto">
            <a:xfrm flipH="1" flipV="1">
              <a:off x="4173599" y="5933727"/>
              <a:ext cx="2048061" cy="576064"/>
            </a:xfrm>
            <a:prstGeom prst="curvedDownArrow">
              <a:avLst>
                <a:gd name="adj1" fmla="val 22043"/>
                <a:gd name="adj2" fmla="val 48484"/>
                <a:gd name="adj3" fmla="val 29498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3020762" y="4030351"/>
              <a:ext cx="1049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79646"/>
                  </a:solidFill>
                  <a:latin typeface="Verdana"/>
                  <a:cs typeface="Verdana"/>
                </a:rPr>
                <a:t>TOF</a:t>
              </a:r>
            </a:p>
          </p:txBody>
        </p:sp>
        <p:sp>
          <p:nvSpPr>
            <p:cNvPr id="35" name="Curved Down Arrow 21"/>
            <p:cNvSpPr/>
            <p:nvPr/>
          </p:nvSpPr>
          <p:spPr bwMode="auto">
            <a:xfrm flipH="1" flipV="1">
              <a:off x="2308125" y="5868937"/>
              <a:ext cx="4030162" cy="792088"/>
            </a:xfrm>
            <a:prstGeom prst="curvedDownArrow">
              <a:avLst>
                <a:gd name="adj1" fmla="val 22043"/>
                <a:gd name="adj2" fmla="val 50000"/>
                <a:gd name="adj3" fmla="val 29498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grpSp>
          <p:nvGrpSpPr>
            <p:cNvPr id="36" name="Grouper 35"/>
            <p:cNvGrpSpPr/>
            <p:nvPr/>
          </p:nvGrpSpPr>
          <p:grpSpPr>
            <a:xfrm>
              <a:off x="5565319" y="4579257"/>
              <a:ext cx="1194882" cy="1422291"/>
              <a:chOff x="6441320" y="2229299"/>
              <a:chExt cx="1915510" cy="2280069"/>
            </a:xfrm>
          </p:grpSpPr>
          <p:pic>
            <p:nvPicPr>
              <p:cNvPr id="37" name="Picture 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1320" y="2627419"/>
                <a:ext cx="1915510" cy="1881949"/>
              </a:xfrm>
              <a:prstGeom prst="rect">
                <a:avLst/>
              </a:prstGeom>
            </p:spPr>
          </p:pic>
          <p:sp>
            <p:nvSpPr>
              <p:cNvPr id="38" name="TextBox 14"/>
              <p:cNvSpPr txBox="1"/>
              <p:nvPr/>
            </p:nvSpPr>
            <p:spPr>
              <a:xfrm>
                <a:off x="6723723" y="2229299"/>
                <a:ext cx="1350706" cy="592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Verdana"/>
                    <a:cs typeface="Verdana"/>
                  </a:rPr>
                  <a:t>When</a:t>
                </a:r>
              </a:p>
            </p:txBody>
          </p:sp>
        </p:grpSp>
        <p:sp>
          <p:nvSpPr>
            <p:cNvPr id="39" name="TextBox 24"/>
            <p:cNvSpPr txBox="1"/>
            <p:nvPr/>
          </p:nvSpPr>
          <p:spPr>
            <a:xfrm>
              <a:off x="1072338" y="6174362"/>
              <a:ext cx="4942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79646"/>
                  </a:solidFill>
                  <a:latin typeface="Verdana"/>
                  <a:cs typeface="Verdana"/>
                </a:rPr>
                <a:t>Finely </a:t>
              </a:r>
              <a:r>
                <a:rPr lang="en-US" b="1" dirty="0" smtClean="0">
                  <a:solidFill>
                    <a:srgbClr val="F79646"/>
                  </a:solidFill>
                  <a:latin typeface="Verdana"/>
                  <a:cs typeface="Verdana"/>
                </a:rPr>
                <a:t>segmented calorimeters</a:t>
              </a:r>
              <a:endParaRPr lang="en-US" b="1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41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27</a:t>
            </a:fld>
            <a:r>
              <a:rPr lang="fr-FR" dirty="0" smtClean="0">
                <a:latin typeface="Verdana"/>
                <a:cs typeface="Verdana"/>
              </a:rPr>
              <a:t>/35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1236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762"/>
            <a:ext cx="8229600" cy="600828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rgbClr val="F79646"/>
                </a:solidFill>
                <a:latin typeface="Verdana"/>
                <a:cs typeface="Verdana"/>
              </a:rPr>
              <a:t>10 </a:t>
            </a:r>
            <a:r>
              <a:rPr lang="en-GB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en-GB" sz="2000" b="1" dirty="0" smtClean="0">
                <a:solidFill>
                  <a:srgbClr val="F79646"/>
                </a:solidFill>
                <a:latin typeface="Verdana"/>
                <a:cs typeface="Verdana"/>
              </a:rPr>
              <a:t> CRT f</a:t>
            </a:r>
            <a:r>
              <a:rPr lang="en-GB" sz="2000" b="1" dirty="0" smtClean="0">
                <a:solidFill>
                  <a:srgbClr val="F79646"/>
                </a:solidFill>
                <a:latin typeface="Verdana"/>
                <a:cs typeface="Verdana"/>
              </a:rPr>
              <a:t>ast </a:t>
            </a:r>
            <a:r>
              <a:rPr lang="en-GB" sz="2000" b="1" dirty="0" smtClean="0">
                <a:solidFill>
                  <a:srgbClr val="F79646"/>
                </a:solidFill>
                <a:latin typeface="Verdana"/>
                <a:cs typeface="Verdana"/>
              </a:rPr>
              <a:t>timing</a:t>
            </a:r>
            <a:endParaRPr lang="en-GB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630872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Tomographie par émission de positons à temps-de-vol (TOF-PET)</a:t>
            </a:r>
          </a:p>
          <a:p>
            <a:pPr>
              <a:spcAft>
                <a:spcPts val="600"/>
              </a:spcAft>
            </a:pPr>
            <a:r>
              <a:rPr lang="fr-CH" sz="20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Réjection des diffusés en tomographie par rayons </a:t>
            </a: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X</a:t>
            </a:r>
            <a:b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fr-CH" sz="2000" b="1" dirty="0" smtClean="0">
                <a:solidFill>
                  <a:srgbClr val="7F7F7F"/>
                </a:solidFill>
                <a:latin typeface="Verdana"/>
                <a:cs typeface="Verdana"/>
              </a:rPr>
              <a:t>Best </a:t>
            </a:r>
            <a:r>
              <a:rPr lang="fr-CH" sz="2000" b="1" dirty="0">
                <a:solidFill>
                  <a:srgbClr val="7F7F7F"/>
                </a:solidFill>
                <a:latin typeface="Verdana"/>
                <a:cs typeface="Verdana"/>
              </a:rPr>
              <a:t>student oral presentation at IEEE NSS/MIC 2018, Sydney</a:t>
            </a:r>
            <a:endParaRPr lang="fr-CH" sz="20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Calorimétrie, détecteurs à rayonnement de transition (TRD)</a:t>
            </a:r>
          </a:p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Imagerie </a:t>
            </a: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des gamma prompts en protonthérapie</a:t>
            </a:r>
          </a:p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Positron </a:t>
            </a: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annihilation lifetime spectroscopy (PALS) utilisée en science des matériaux</a:t>
            </a:r>
          </a:p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Développement de LIDAR pour les véhicules autonomes (IR)</a:t>
            </a:r>
            <a:endParaRPr lang="fr-CH" sz="20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spcAft>
                <a:spcPts val="600"/>
              </a:spcAft>
            </a:pPr>
            <a:r>
              <a:rPr lang="fr-CH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Trajectographie 4D pour la physique des hautes énergies (particules chargées)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063" y="4846277"/>
            <a:ext cx="3903092" cy="158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noeys_CERN_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6200000">
            <a:off x="7479459" y="1371291"/>
            <a:ext cx="3021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rgbClr val="7F7F7F"/>
                </a:solidFill>
                <a:latin typeface="Verdana"/>
                <a:cs typeface="Verdana"/>
              </a:rPr>
              <a:t>c</a:t>
            </a:r>
            <a:r>
              <a:rPr lang="en-GB" sz="1400" b="0" dirty="0" smtClean="0">
                <a:solidFill>
                  <a:srgbClr val="7F7F7F"/>
                </a:solidFill>
                <a:latin typeface="Verdana"/>
                <a:cs typeface="Verdana"/>
              </a:rPr>
              <a:t>ourtesy: Walter </a:t>
            </a:r>
            <a:r>
              <a:rPr lang="en-GB" sz="1400" b="0" dirty="0" err="1" smtClean="0">
                <a:solidFill>
                  <a:srgbClr val="7F7F7F"/>
                </a:solidFill>
                <a:latin typeface="Verdana"/>
                <a:cs typeface="Verdana"/>
              </a:rPr>
              <a:t>Snoeys</a:t>
            </a:r>
            <a:r>
              <a:rPr lang="en-GB" sz="1400" b="0" dirty="0" smtClean="0">
                <a:solidFill>
                  <a:srgbClr val="7F7F7F"/>
                </a:solidFill>
                <a:latin typeface="Verdana"/>
                <a:cs typeface="Verdana"/>
              </a:rPr>
              <a:t>, CERN</a:t>
            </a:r>
            <a:endParaRPr lang="en-GB" sz="1400" b="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  <p:sp>
        <p:nvSpPr>
          <p:cNvPr id="8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29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5882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2" name="Rectangle 4"/>
          <p:cNvSpPr>
            <a:spLocks noChangeArrowheads="1"/>
          </p:cNvSpPr>
          <p:nvPr/>
        </p:nvSpPr>
        <p:spPr bwMode="auto">
          <a:xfrm>
            <a:off x="284039" y="93663"/>
            <a:ext cx="858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Reconstruction tomographique et statistique de comptage</a:t>
            </a:r>
            <a:endParaRPr lang="fr-FR" sz="2000" b="1" dirty="0">
              <a:solidFill>
                <a:srgbClr val="F79646"/>
              </a:solidFill>
              <a:effectLst/>
              <a:latin typeface="Verdana"/>
              <a:cs typeface="Verdana"/>
            </a:endParaRPr>
          </a:p>
        </p:txBody>
      </p:sp>
      <p:pic>
        <p:nvPicPr>
          <p:cNvPr id="1061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946" y="915948"/>
            <a:ext cx="7103963" cy="528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1894" name="Rectangle 6"/>
          <p:cNvSpPr>
            <a:spLocks noChangeArrowheads="1"/>
          </p:cNvSpPr>
          <p:nvPr/>
        </p:nvSpPr>
        <p:spPr bwMode="auto">
          <a:xfrm rot="16200000">
            <a:off x="7611836" y="4758481"/>
            <a:ext cx="2639846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 smtClean="0">
                <a:solidFill>
                  <a:srgbClr val="808080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 smtClean="0">
                <a:solidFill>
                  <a:srgbClr val="808080"/>
                </a:solidFill>
                <a:effectLst/>
                <a:latin typeface="Verdana"/>
                <a:cs typeface="Verdana"/>
              </a:rPr>
              <a:t>: C. Comtat, CEA-SHFJ</a:t>
            </a:r>
            <a:endParaRPr lang="fr-FR" sz="1200" b="0" dirty="0">
              <a:solidFill>
                <a:srgbClr val="808080"/>
              </a:solidFill>
              <a:effectLst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487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517" y="3265407"/>
            <a:ext cx="5217899" cy="33539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477"/>
            <a:ext cx="6135209" cy="37958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0"/>
            <a:ext cx="8993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QUARTET</a:t>
            </a:r>
            <a:r>
              <a:rPr lang="en-GB" sz="2000" b="1" dirty="0">
                <a:solidFill>
                  <a:schemeClr val="accent6"/>
                </a:solidFill>
                <a:latin typeface="Verdana"/>
                <a:cs typeface="Verdana"/>
              </a:rPr>
              <a:t>, Quadruple </a:t>
            </a:r>
            <a:r>
              <a:rPr lang="en-GB" sz="2000" b="1" dirty="0" err="1" smtClean="0">
                <a:solidFill>
                  <a:schemeClr val="accent6"/>
                </a:solidFill>
                <a:latin typeface="Verdana"/>
                <a:cs typeface="Verdana"/>
              </a:rPr>
              <a:t>measUrementswith</a:t>
            </a:r>
            <a:r>
              <a:rPr lang="en-GB" sz="2000" b="1" dirty="0" smtClean="0">
                <a:solidFill>
                  <a:schemeClr val="accent6"/>
                </a:solidFill>
                <a:latin typeface="Verdana"/>
                <a:cs typeface="Verdana"/>
              </a:rPr>
              <a:t> </a:t>
            </a:r>
            <a:r>
              <a:rPr lang="en-GB" sz="2000" b="1" dirty="0">
                <a:solidFill>
                  <a:schemeClr val="accent6"/>
                </a:solidFill>
                <a:latin typeface="Verdana"/>
                <a:cs typeface="Verdana"/>
              </a:rPr>
              <a:t>Active pixel </a:t>
            </a:r>
            <a:r>
              <a:rPr lang="en-GB" sz="2000" b="1" dirty="0" err="1">
                <a:solidFill>
                  <a:schemeClr val="accent6"/>
                </a:solidFill>
                <a:latin typeface="Verdana"/>
                <a:cs typeface="Verdana"/>
              </a:rPr>
              <a:t>detecTors</a:t>
            </a:r>
            <a:r>
              <a:rPr lang="en-GB" sz="2000" b="1" dirty="0">
                <a:solidFill>
                  <a:schemeClr val="accent6"/>
                </a:solidFill>
                <a:latin typeface="Verdana"/>
                <a:cs typeface="Verdana"/>
              </a:rPr>
              <a:t> for </a:t>
            </a:r>
            <a:r>
              <a:rPr lang="en-GB" sz="2000" b="1" dirty="0" err="1">
                <a:solidFill>
                  <a:schemeClr val="accent6"/>
                </a:solidFill>
                <a:latin typeface="Verdana"/>
                <a:cs typeface="Verdana"/>
              </a:rPr>
              <a:t>particlE</a:t>
            </a:r>
            <a:r>
              <a:rPr lang="en-GB" sz="2000" b="1" dirty="0">
                <a:solidFill>
                  <a:schemeClr val="accent6"/>
                </a:solidFill>
                <a:latin typeface="Verdana"/>
                <a:cs typeface="Verdana"/>
              </a:rPr>
              <a:t> Tracking 	</a:t>
            </a:r>
          </a:p>
        </p:txBody>
      </p:sp>
      <p:pic>
        <p:nvPicPr>
          <p:cNvPr id="6" name="Image 7" descr="logoCPP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3905" y="5368084"/>
            <a:ext cx="795487" cy="7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9" y="5349319"/>
            <a:ext cx="966438" cy="9664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530" y="5535610"/>
            <a:ext cx="1182566" cy="5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2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F4BC30E-2150-9744-8596-76F6F5CDE2DC}"/>
              </a:ext>
            </a:extLst>
          </p:cNvPr>
          <p:cNvGrpSpPr/>
          <p:nvPr/>
        </p:nvGrpSpPr>
        <p:grpSpPr>
          <a:xfrm>
            <a:off x="0" y="682749"/>
            <a:ext cx="5116016" cy="3468459"/>
            <a:chOff x="39480" y="1124744"/>
            <a:chExt cx="6185238" cy="388449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EA35507-56F5-B946-960B-210C4D5C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80" y="1124744"/>
              <a:ext cx="6185238" cy="33843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E36322A-D856-1B49-8223-E2B0E84AC9C1}"/>
                </a:ext>
              </a:extLst>
            </p:cNvPr>
            <p:cNvSpPr txBox="1"/>
            <p:nvPr/>
          </p:nvSpPr>
          <p:spPr>
            <a:xfrm>
              <a:off x="1662248" y="4595609"/>
              <a:ext cx="3036088" cy="413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7F7F7F"/>
                  </a:solidFill>
                  <a:latin typeface="Verdana"/>
                  <a:cs typeface="Verdana"/>
                </a:rPr>
                <a:t>CTR: </a:t>
              </a:r>
              <a:r>
                <a:rPr lang="fr-FR" dirty="0" smtClean="0">
                  <a:solidFill>
                    <a:srgbClr val="7F7F7F"/>
                  </a:solidFill>
                  <a:latin typeface="Verdana"/>
                  <a:cs typeface="Verdana"/>
                </a:rPr>
                <a:t>214 </a:t>
              </a:r>
              <a:r>
                <a:rPr lang="fr-FR" dirty="0" err="1" smtClean="0">
                  <a:solidFill>
                    <a:srgbClr val="7F7F7F"/>
                  </a:solidFill>
                  <a:latin typeface="Verdana"/>
                  <a:cs typeface="Verdana"/>
                </a:rPr>
                <a:t>ps</a:t>
              </a:r>
              <a:r>
                <a:rPr lang="fr-FR" dirty="0" smtClean="0">
                  <a:solidFill>
                    <a:srgbClr val="7F7F7F"/>
                  </a:solidFill>
                  <a:latin typeface="Verdana"/>
                  <a:cs typeface="Verdana"/>
                </a:rPr>
                <a:t> FWHM</a:t>
              </a:r>
              <a:endParaRPr lang="fr-FR" dirty="0">
                <a:solidFill>
                  <a:srgbClr val="7F7F7F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90E6C638-69C3-A24C-B0D5-87FA1B91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0"/>
            <a:ext cx="7266384" cy="57015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Etat</a:t>
            </a:r>
            <a:r>
              <a:rPr lang="en-US" sz="2000" b="1" dirty="0" smtClean="0">
                <a:solidFill>
                  <a:srgbClr val="F79646"/>
                </a:solidFill>
                <a:latin typeface="Verdana"/>
                <a:cs typeface="Verdana"/>
              </a:rPr>
              <a:t>-de-</a:t>
            </a:r>
            <a:r>
              <a:rPr lang="en-US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l’art</a:t>
            </a:r>
            <a:r>
              <a:rPr lang="en-US" sz="2000" b="1" dirty="0" smtClean="0">
                <a:solidFill>
                  <a:srgbClr val="F79646"/>
                </a:solidFill>
                <a:latin typeface="Verdana"/>
                <a:cs typeface="Verdana"/>
              </a:rPr>
              <a:t> (2019)</a:t>
            </a:r>
            <a:endParaRPr lang="en-US" sz="20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9FA57DD-C753-614F-86E7-C01C6182288A}"/>
              </a:ext>
            </a:extLst>
          </p:cNvPr>
          <p:cNvGrpSpPr/>
          <p:nvPr/>
        </p:nvGrpSpPr>
        <p:grpSpPr>
          <a:xfrm>
            <a:off x="1115616" y="1982568"/>
            <a:ext cx="7976548" cy="4484451"/>
            <a:chOff x="1115616" y="1995526"/>
            <a:chExt cx="7976548" cy="4484451"/>
          </a:xfrm>
        </p:grpSpPr>
        <p:sp>
          <p:nvSpPr>
            <p:cNvPr id="7" name="ZoneTexte 16"/>
            <p:cNvSpPr txBox="1"/>
            <p:nvPr/>
          </p:nvSpPr>
          <p:spPr>
            <a:xfrm>
              <a:off x="3213763" y="6172200"/>
              <a:ext cx="5878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 S.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Gundacker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 </a:t>
              </a:r>
              <a:r>
                <a:rPr lang="fr-FR" sz="1400" i="1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et </a:t>
              </a:r>
              <a:r>
                <a:rPr lang="fr-FR" sz="1400" i="1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al.,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 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2016 JINST 11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P08008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616" y="4834210"/>
              <a:ext cx="38206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F7F7F"/>
                  </a:solidFill>
                  <a:latin typeface="Verdana"/>
                  <a:cs typeface="Verdana"/>
                </a:rPr>
                <a:t>Measured with FBK NUV-HD </a:t>
              </a:r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(4 x 4 mm</a:t>
              </a:r>
              <a:r>
                <a:rPr lang="en-US" baseline="30000" dirty="0" smtClean="0">
                  <a:solidFill>
                    <a:srgbClr val="7F7F7F"/>
                  </a:solidFill>
                  <a:latin typeface="Verdana"/>
                  <a:cs typeface="Verdana"/>
                </a:rPr>
                <a:t>2</a:t>
              </a:r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, 25</a:t>
              </a:r>
              <a:r>
                <a:rPr lang="en-US" dirty="0">
                  <a:solidFill>
                    <a:srgbClr val="7F7F7F"/>
                  </a:solidFill>
                  <a:latin typeface="Verdana"/>
                  <a:cs typeface="Verdana"/>
                </a:rPr>
                <a:t> </a:t>
              </a:r>
              <a:r>
                <a:rPr lang="en-US" dirty="0" err="1">
                  <a:solidFill>
                    <a:srgbClr val="7F7F7F"/>
                  </a:solidFill>
                  <a:latin typeface="Verdana"/>
                  <a:cs typeface="Verdana"/>
                </a:rPr>
                <a:t>μm</a:t>
              </a:r>
              <a:r>
                <a:rPr lang="en-US" dirty="0">
                  <a:solidFill>
                    <a:srgbClr val="7F7F7F"/>
                  </a:solidFill>
                  <a:latin typeface="Verdana"/>
                  <a:cs typeface="Verdana"/>
                </a:rPr>
                <a:t> SPAD </a:t>
              </a:r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size)</a:t>
              </a:r>
              <a:endParaRPr lang="en-US" dirty="0">
                <a:solidFill>
                  <a:srgbClr val="7F7F7F"/>
                </a:solidFill>
                <a:latin typeface="Verdana"/>
                <a:cs typeface="Verdana"/>
              </a:endParaRPr>
            </a:p>
            <a:p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2 x 2 mm</a:t>
              </a:r>
              <a:r>
                <a:rPr lang="en-US" baseline="30000" dirty="0" smtClean="0">
                  <a:solidFill>
                    <a:srgbClr val="7F7F7F"/>
                  </a:solidFill>
                  <a:latin typeface="Verdana"/>
                  <a:cs typeface="Verdana"/>
                </a:rPr>
                <a:t>2</a:t>
              </a:r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 </a:t>
              </a:r>
              <a:r>
                <a:rPr lang="en-US" dirty="0">
                  <a:solidFill>
                    <a:srgbClr val="7F7F7F"/>
                  </a:solidFill>
                  <a:latin typeface="Verdana"/>
                  <a:cs typeface="Verdana"/>
                </a:rPr>
                <a:t>crystal cross section, T=15</a:t>
              </a:r>
              <a:r>
                <a:rPr lang="en-US" dirty="0" smtClean="0">
                  <a:solidFill>
                    <a:srgbClr val="7F7F7F"/>
                  </a:solidFill>
                  <a:latin typeface="Verdana"/>
                  <a:cs typeface="Verdana"/>
                </a:rPr>
                <a:t>° C</a:t>
              </a:r>
              <a:endParaRPr lang="en-US" dirty="0">
                <a:solidFill>
                  <a:srgbClr val="7F7F7F"/>
                </a:solidFill>
                <a:latin typeface="Verdana"/>
                <a:cs typeface="Verdana"/>
              </a:endParaRPr>
            </a:p>
            <a:p>
              <a:endParaRPr lang="en-US" sz="2400" dirty="0">
                <a:solidFill>
                  <a:srgbClr val="7F7F7F"/>
                </a:solidFill>
                <a:latin typeface="Verdana"/>
                <a:cs typeface="Verdana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BFAB6AD2-E760-C647-8674-EB30318DE503}"/>
                </a:ext>
              </a:extLst>
            </p:cNvPr>
            <p:cNvGrpSpPr/>
            <p:nvPr/>
          </p:nvGrpSpPr>
          <p:grpSpPr>
            <a:xfrm>
              <a:off x="5227504" y="1995526"/>
              <a:ext cx="3808992" cy="4007065"/>
              <a:chOff x="382284" y="1848278"/>
              <a:chExt cx="4032448" cy="399205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5A1FFF42-DACB-D147-9CF9-28D8E2E32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284" y="1848278"/>
                <a:ext cx="4032448" cy="399205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7C1B651C-8BD8-794F-9CBD-8ED78B8E44C5}"/>
                  </a:ext>
                </a:extLst>
              </p:cNvPr>
              <p:cNvSpPr txBox="1"/>
              <p:nvPr/>
            </p:nvSpPr>
            <p:spPr>
              <a:xfrm>
                <a:off x="3456771" y="2322573"/>
                <a:ext cx="691109" cy="298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50" dirty="0">
                    <a:solidFill>
                      <a:schemeClr val="bg1">
                        <a:lumMod val="50000"/>
                      </a:schemeClr>
                    </a:solidFill>
                    <a:latin typeface="Verdana"/>
                    <a:cs typeface="Verdana"/>
                  </a:rPr>
                  <a:t>NINO </a:t>
                </a:r>
              </a:p>
            </p:txBody>
          </p:sp>
        </p:grpSp>
      </p:grp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BAA0100C-F721-7848-A859-4582E7908502}"/>
              </a:ext>
            </a:extLst>
          </p:cNvPr>
          <p:cNvCxnSpPr/>
          <p:nvPr/>
        </p:nvCxnSpPr>
        <p:spPr bwMode="auto">
          <a:xfrm>
            <a:off x="7805265" y="2852936"/>
            <a:ext cx="0" cy="32403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924F1D3E-4D70-B64B-BCB0-96FC293D04BC}"/>
              </a:ext>
            </a:extLst>
          </p:cNvPr>
          <p:cNvCxnSpPr>
            <a:cxnSpLocks/>
          </p:cNvCxnSpPr>
          <p:nvPr/>
        </p:nvCxnSpPr>
        <p:spPr bwMode="auto">
          <a:xfrm>
            <a:off x="6263465" y="3849016"/>
            <a:ext cx="0" cy="30415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5-Point Star 35">
            <a:extLst>
              <a:ext uri="{FF2B5EF4-FFF2-40B4-BE49-F238E27FC236}">
                <a16:creationId xmlns="" xmlns:a16="http://schemas.microsoft.com/office/drawing/2014/main" id="{009607B4-D90D-BB42-B62F-C469EF6058F4}"/>
              </a:ext>
            </a:extLst>
          </p:cNvPr>
          <p:cNvSpPr/>
          <p:nvPr/>
        </p:nvSpPr>
        <p:spPr bwMode="auto">
          <a:xfrm>
            <a:off x="6136981" y="3991156"/>
            <a:ext cx="260091" cy="250152"/>
          </a:xfrm>
          <a:prstGeom prst="star5">
            <a:avLst/>
          </a:prstGeom>
          <a:solidFill>
            <a:schemeClr val="accent6"/>
          </a:solidFill>
          <a:ln w="9525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fr-FR" sz="2100">
              <a:latin typeface="Verdana"/>
              <a:cs typeface="Verdana"/>
            </a:endParaRPr>
          </a:p>
        </p:txBody>
      </p:sp>
      <p:sp>
        <p:nvSpPr>
          <p:cNvPr id="37" name="5-Point Star 36">
            <a:extLst>
              <a:ext uri="{FF2B5EF4-FFF2-40B4-BE49-F238E27FC236}">
                <a16:creationId xmlns="" xmlns:a16="http://schemas.microsoft.com/office/drawing/2014/main" id="{DF9835A1-1252-1747-BD42-B6A98AFF46B6}"/>
              </a:ext>
            </a:extLst>
          </p:cNvPr>
          <p:cNvSpPr/>
          <p:nvPr/>
        </p:nvSpPr>
        <p:spPr bwMode="auto">
          <a:xfrm>
            <a:off x="7673064" y="3014954"/>
            <a:ext cx="260091" cy="250152"/>
          </a:xfrm>
          <a:prstGeom prst="star5">
            <a:avLst/>
          </a:prstGeom>
          <a:solidFill>
            <a:srgbClr val="F79646"/>
          </a:solidFill>
          <a:ln w="9525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fr-FR" sz="2100">
              <a:latin typeface="Verdana"/>
              <a:cs typeface="Verdan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C74E133-658E-974A-A1B9-DA4FDCF16BB0}"/>
              </a:ext>
            </a:extLst>
          </p:cNvPr>
          <p:cNvSpPr txBox="1"/>
          <p:nvPr/>
        </p:nvSpPr>
        <p:spPr>
          <a:xfrm>
            <a:off x="6693210" y="4221088"/>
            <a:ext cx="2101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6"/>
                </a:solidFill>
                <a:latin typeface="Verdana"/>
                <a:cs typeface="Verdana"/>
              </a:rPr>
              <a:t>Breaking</a:t>
            </a:r>
            <a:r>
              <a:rPr lang="fr-FR" b="1" dirty="0">
                <a:solidFill>
                  <a:schemeClr val="accent6"/>
                </a:solidFill>
                <a:latin typeface="Verdana"/>
                <a:cs typeface="Verdana"/>
              </a:rPr>
              <a:t> news</a:t>
            </a:r>
          </a:p>
          <a:p>
            <a:pPr algn="ctr"/>
            <a:r>
              <a:rPr lang="fr-FR" b="1" dirty="0">
                <a:solidFill>
                  <a:schemeClr val="accent6"/>
                </a:solidFill>
                <a:latin typeface="Verdana"/>
                <a:cs typeface="Verdana"/>
              </a:rPr>
              <a:t>HF </a:t>
            </a:r>
            <a:r>
              <a:rPr lang="fr-FR" b="1" dirty="0" err="1">
                <a:solidFill>
                  <a:schemeClr val="accent6"/>
                </a:solidFill>
                <a:latin typeface="Verdana"/>
                <a:cs typeface="Verdana"/>
              </a:rPr>
              <a:t>electronics</a:t>
            </a:r>
            <a:endParaRPr lang="fr-FR" b="1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494CB07-BA01-694D-B377-BC882F728663}"/>
              </a:ext>
            </a:extLst>
          </p:cNvPr>
          <p:cNvSpPr txBox="1"/>
          <p:nvPr/>
        </p:nvSpPr>
        <p:spPr>
          <a:xfrm>
            <a:off x="5935670" y="4212823"/>
            <a:ext cx="706800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79646"/>
                </a:solidFill>
                <a:latin typeface="Verdana"/>
                <a:cs typeface="Verdana"/>
              </a:rPr>
              <a:t>58ps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C3FADEF-E4C8-5E4C-81D1-E82530F9586B}"/>
              </a:ext>
            </a:extLst>
          </p:cNvPr>
          <p:cNvSpPr txBox="1"/>
          <p:nvPr/>
        </p:nvSpPr>
        <p:spPr>
          <a:xfrm>
            <a:off x="7531760" y="3241342"/>
            <a:ext cx="706800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79646"/>
                </a:solidFill>
                <a:latin typeface="Verdana"/>
                <a:cs typeface="Verdana"/>
              </a:rPr>
              <a:t>98ps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51223" y="4147561"/>
            <a:ext cx="395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79646"/>
                </a:solidFill>
              </a:rPr>
              <a:t>digital </a:t>
            </a:r>
            <a:r>
              <a:rPr lang="fr-FR" sz="2000" b="1" dirty="0" err="1">
                <a:solidFill>
                  <a:srgbClr val="F79646"/>
                </a:solidFill>
              </a:rPr>
              <a:t>Biograph</a:t>
            </a:r>
            <a:r>
              <a:rPr lang="fr-FR" sz="2000" b="1" dirty="0">
                <a:solidFill>
                  <a:srgbClr val="F79646"/>
                </a:solidFill>
              </a:rPr>
              <a:t> Vision PET/</a:t>
            </a:r>
            <a:r>
              <a:rPr lang="fr-FR" sz="2000" b="1" dirty="0" smtClean="0">
                <a:solidFill>
                  <a:srgbClr val="F79646"/>
                </a:solidFill>
              </a:rPr>
              <a:t>CT</a:t>
            </a:r>
            <a:endParaRPr lang="fr-FR" sz="20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8" grpId="1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-837" y="-40096"/>
            <a:ext cx="9204858" cy="689809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2" name="Image 1" descr="empt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" y="-40097"/>
            <a:ext cx="9204859" cy="68980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5710" y="25186"/>
            <a:ext cx="719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The 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10 </a:t>
            </a:r>
            <a:r>
              <a:rPr lang="fr-FR" sz="24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 challenge: 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a </a:t>
            </a:r>
            <a:r>
              <a:rPr lang="fr-FR" sz="2400" b="1" dirty="0" err="1">
                <a:solidFill>
                  <a:srgbClr val="F79646"/>
                </a:solidFill>
                <a:latin typeface="Verdana"/>
                <a:cs typeface="Verdana"/>
              </a:rPr>
              <a:t>step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 err="1">
                <a:solidFill>
                  <a:srgbClr val="F79646"/>
                </a:solidFill>
                <a:latin typeface="Verdana"/>
                <a:cs typeface="Verdana"/>
              </a:rPr>
              <a:t>toward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reconstruction-</a:t>
            </a:r>
            <a:r>
              <a:rPr lang="fr-FR" sz="2400" b="1" dirty="0" err="1" smtClean="0">
                <a:solidFill>
                  <a:srgbClr val="F79646"/>
                </a:solidFill>
                <a:latin typeface="Verdana"/>
                <a:cs typeface="Verdana"/>
              </a:rPr>
              <a:t>less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TOF-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PET</a:t>
            </a:r>
            <a:endParaRPr lang="fr-FR" sz="24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24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32</a:t>
            </a:fld>
            <a:r>
              <a:rPr lang="fr-FR" dirty="0" smtClean="0">
                <a:latin typeface="Verdana"/>
                <a:cs typeface="Verdana"/>
              </a:rPr>
              <a:t>/16</a:t>
            </a:r>
          </a:p>
        </p:txBody>
      </p:sp>
      <p:grpSp>
        <p:nvGrpSpPr>
          <p:cNvPr id="25" name="Grouper 24"/>
          <p:cNvGrpSpPr/>
          <p:nvPr/>
        </p:nvGrpSpPr>
        <p:grpSpPr>
          <a:xfrm>
            <a:off x="7906145" y="62529"/>
            <a:ext cx="1158875" cy="1654294"/>
            <a:chOff x="3380425" y="1034041"/>
            <a:chExt cx="1158875" cy="1654294"/>
          </a:xfrm>
        </p:grpSpPr>
        <p:pic>
          <p:nvPicPr>
            <p:cNvPr id="26" name="Afbeelding 9" descr="Schermopnam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506" y="1034041"/>
              <a:ext cx="1128713" cy="1131094"/>
            </a:xfrm>
            <a:prstGeom prst="rect">
              <a:avLst/>
            </a:prstGeom>
          </p:spPr>
        </p:pic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3380425" y="2165135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</a:t>
              </a:r>
              <a:r>
                <a:rPr lang="en-US" sz="1400" b="0" dirty="0" err="1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backproj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7906145" y="1722975"/>
            <a:ext cx="1158875" cy="1663026"/>
            <a:chOff x="5023528" y="939727"/>
            <a:chExt cx="1158875" cy="1663026"/>
          </a:xfrm>
        </p:grpSpPr>
        <p:pic>
          <p:nvPicPr>
            <p:cNvPr id="33" name="Afbeelding 7" descr="Schermopna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93" y="939727"/>
              <a:ext cx="1150144" cy="1135856"/>
            </a:xfrm>
            <a:prstGeom prst="rect">
              <a:avLst/>
            </a:prstGeom>
          </p:spPr>
        </p:pic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5023528" y="2079553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OSEM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7876302" y="5047857"/>
            <a:ext cx="1218560" cy="1656695"/>
            <a:chOff x="7917874" y="5085701"/>
            <a:chExt cx="1218560" cy="1656695"/>
          </a:xfrm>
        </p:grpSpPr>
        <p:pic>
          <p:nvPicPr>
            <p:cNvPr id="36" name="Afbeelding 8" descr="Schermopnam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01" y="5085701"/>
              <a:ext cx="1154906" cy="1133475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917874" y="6219176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OSEM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7876302" y="3392153"/>
            <a:ext cx="1218560" cy="1649551"/>
            <a:chOff x="7886047" y="3436170"/>
            <a:chExt cx="1218560" cy="1649551"/>
          </a:xfrm>
        </p:grpSpPr>
        <p:pic>
          <p:nvPicPr>
            <p:cNvPr id="39" name="Afbeelding 10" descr="Schermopnam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27" y="3436170"/>
              <a:ext cx="1143000" cy="112633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7886047" y="4562501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backproj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12" name="Image 11" descr="Image du Presse-papiers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41" y="-12316"/>
            <a:ext cx="4432721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5710" y="1064079"/>
            <a:ext cx="5934891" cy="5632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The 10 </a:t>
            </a:r>
            <a:r>
              <a:rPr lang="en-GB" sz="1800" b="0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 challenge: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 spur on the development of fast timing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an opportunity to get together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an incentive to raise funding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 way to shed light on nuclear instrumentation for medical imaging and beyond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79646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One unique challenge launched for 5 to 10 years and operated by an international organisation with rules issued by the community based on the measurement of CTR combined to sensitivity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79646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Several milestones and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prizes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3 years after the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launch of the challenge: 1M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€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expected for 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the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Flash Gordon prizes delivered to the 3 best certified achievements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until the end of the challenge: 1M€ expected for the Leonard McCoy prize for the first team meeting successfully the specifications of the challenge</a:t>
            </a:r>
          </a:p>
        </p:txBody>
      </p:sp>
      <p:sp>
        <p:nvSpPr>
          <p:cNvPr id="28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32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942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-837" y="-40096"/>
            <a:ext cx="9204858" cy="689809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5710" y="25186"/>
            <a:ext cx="719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The 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10 </a:t>
            </a:r>
            <a:r>
              <a:rPr lang="fr-FR" sz="24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 challenge: 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a </a:t>
            </a:r>
            <a:r>
              <a:rPr lang="fr-FR" sz="2400" b="1" dirty="0" err="1">
                <a:solidFill>
                  <a:srgbClr val="F79646"/>
                </a:solidFill>
                <a:latin typeface="Verdana"/>
                <a:cs typeface="Verdana"/>
              </a:rPr>
              <a:t>step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 err="1">
                <a:solidFill>
                  <a:srgbClr val="F79646"/>
                </a:solidFill>
                <a:latin typeface="Verdana"/>
                <a:cs typeface="Verdana"/>
              </a:rPr>
              <a:t>toward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reconstruction-</a:t>
            </a:r>
            <a:r>
              <a:rPr lang="fr-FR" sz="2400" b="1" dirty="0" err="1" smtClean="0">
                <a:solidFill>
                  <a:srgbClr val="F79646"/>
                </a:solidFill>
                <a:latin typeface="Verdana"/>
                <a:cs typeface="Verdana"/>
              </a:rPr>
              <a:t>less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2400" b="1" dirty="0">
                <a:solidFill>
                  <a:srgbClr val="F79646"/>
                </a:solidFill>
                <a:latin typeface="Verdana"/>
                <a:cs typeface="Verdana"/>
              </a:rPr>
              <a:t>TOF-</a:t>
            </a:r>
            <a:r>
              <a:rPr lang="fr-FR" sz="2400" b="1" dirty="0" smtClean="0">
                <a:solidFill>
                  <a:srgbClr val="F79646"/>
                </a:solidFill>
                <a:latin typeface="Verdana"/>
                <a:cs typeface="Verdana"/>
              </a:rPr>
              <a:t>PET</a:t>
            </a:r>
            <a:endParaRPr lang="fr-FR" sz="24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7906145" y="62529"/>
            <a:ext cx="1158875" cy="1654294"/>
            <a:chOff x="3380425" y="1034041"/>
            <a:chExt cx="1158875" cy="1654294"/>
          </a:xfrm>
        </p:grpSpPr>
        <p:pic>
          <p:nvPicPr>
            <p:cNvPr id="23" name="Afbeelding 9" descr="Schermopnam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506" y="1034041"/>
              <a:ext cx="1128713" cy="1131094"/>
            </a:xfrm>
            <a:prstGeom prst="rect">
              <a:avLst/>
            </a:prstGeom>
          </p:spPr>
        </p:pic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380425" y="2165135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</a:t>
              </a:r>
              <a:r>
                <a:rPr lang="en-US" sz="1400" b="0" dirty="0" err="1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backproj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7906145" y="1722975"/>
            <a:ext cx="1158875" cy="1663026"/>
            <a:chOff x="5023528" y="939727"/>
            <a:chExt cx="1158875" cy="1663026"/>
          </a:xfrm>
        </p:grpSpPr>
        <p:pic>
          <p:nvPicPr>
            <p:cNvPr id="29" name="Afbeelding 7" descr="Schermopnam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93" y="939727"/>
              <a:ext cx="1150144" cy="1135856"/>
            </a:xfrm>
            <a:prstGeom prst="rect">
              <a:avLst/>
            </a:prstGeom>
          </p:spPr>
        </p:pic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5023528" y="2079553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OSEM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7876302" y="5047857"/>
            <a:ext cx="1218560" cy="1656695"/>
            <a:chOff x="7917874" y="5085701"/>
            <a:chExt cx="1218560" cy="1656695"/>
          </a:xfrm>
        </p:grpSpPr>
        <p:pic>
          <p:nvPicPr>
            <p:cNvPr id="33" name="Afbeelding 8" descr="Schermopna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01" y="5085701"/>
              <a:ext cx="1154906" cy="113347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7917874" y="6219176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OSEM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7876302" y="3392153"/>
            <a:ext cx="1218560" cy="1649551"/>
            <a:chOff x="7886047" y="3436170"/>
            <a:chExt cx="1218560" cy="1649551"/>
          </a:xfrm>
        </p:grpSpPr>
        <p:pic>
          <p:nvPicPr>
            <p:cNvPr id="36" name="Afbeelding 10" descr="Schermopnam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27" y="3436170"/>
              <a:ext cx="1143000" cy="11263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886047" y="4562501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backproj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42" name="Image 41" descr="icon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43" y="371425"/>
            <a:ext cx="3474963" cy="525467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5710" y="1064079"/>
            <a:ext cx="5934891" cy="5632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The 10 </a:t>
            </a:r>
            <a:r>
              <a:rPr lang="en-GB" sz="1800" b="0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 challenge: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 spur on the development of fast timing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an opportunity to get together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an incentive to raise funding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a way to shed light on nuclear instrumentation for medical imaging and beyond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79646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One unique challenge launched for 5 to 10 years and operated by an international organisation with rules issued by the community based on the measurement of CTR combined to sensitivity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79646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Several milestones and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prizes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3 years after the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launch of the challenge: 1M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€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expected for </a:t>
            </a:r>
            <a:r>
              <a:rPr lang="en-GB" sz="1800" b="0" dirty="0">
                <a:solidFill>
                  <a:srgbClr val="F79646"/>
                </a:solidFill>
                <a:latin typeface="Verdana"/>
                <a:cs typeface="Verdana"/>
              </a:rPr>
              <a:t>the </a:t>
            </a: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Flash Gordon prizes delivered to the 3 best certified achievements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 smtClean="0">
                <a:solidFill>
                  <a:srgbClr val="F79646"/>
                </a:solidFill>
                <a:latin typeface="Verdana"/>
                <a:cs typeface="Verdana"/>
              </a:rPr>
              <a:t>until the end of the challenge: 1M€ expected for the Leonard McCoy prize for the first team meeting successfully the specifications of the challenge</a:t>
            </a:r>
          </a:p>
        </p:txBody>
      </p:sp>
      <p:sp>
        <p:nvSpPr>
          <p:cNvPr id="18" name="Espace réservé du numéro de diapositive 3"/>
          <p:cNvSpPr txBox="1">
            <a:spLocks/>
          </p:cNvSpPr>
          <p:nvPr/>
        </p:nvSpPr>
        <p:spPr>
          <a:xfrm>
            <a:off x="7010400" y="6502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33</a:t>
            </a:fld>
            <a:r>
              <a:rPr lang="fr-FR" smtClean="0">
                <a:latin typeface="Verdana"/>
                <a:cs typeface="Verdana"/>
              </a:rPr>
              <a:t>/16</a:t>
            </a:r>
            <a:endParaRPr lang="fr-FR" dirty="0" smtClean="0">
              <a:latin typeface="Verdana"/>
              <a:cs typeface="Verdana"/>
            </a:endParaRPr>
          </a:p>
        </p:txBody>
      </p:sp>
      <p:sp>
        <p:nvSpPr>
          <p:cNvPr id="19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33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05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837" y="-40096"/>
            <a:ext cx="9204858" cy="689809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3" name="Image 2" descr="10ps_endors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405"/>
            <a:ext cx="9144000" cy="5079171"/>
          </a:xfrm>
          <a:prstGeom prst="rect">
            <a:avLst/>
          </a:prstGeom>
        </p:spPr>
      </p:pic>
      <p:pic>
        <p:nvPicPr>
          <p:cNvPr id="5" name="Image 4" descr="endorsment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393570"/>
            <a:ext cx="6463696" cy="2904354"/>
          </a:xfrm>
          <a:prstGeom prst="rect">
            <a:avLst/>
          </a:prstGeom>
        </p:spPr>
      </p:pic>
      <p:pic>
        <p:nvPicPr>
          <p:cNvPr id="6" name="Image 5" descr="endorsements_scientis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3" y="3307980"/>
            <a:ext cx="2139430" cy="4343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92503" y="674355"/>
            <a:ext cx="415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79646"/>
                </a:solidFill>
                <a:latin typeface="Verdana"/>
                <a:cs typeface="Verdana"/>
              </a:rPr>
              <a:t>The10ps-challenge.org</a:t>
            </a:r>
            <a:endParaRPr lang="en-GB" sz="2400" b="1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7010400" y="6502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34</a:t>
            </a:fld>
            <a:r>
              <a:rPr lang="fr-FR" smtClean="0">
                <a:latin typeface="Verdana"/>
                <a:cs typeface="Verdana"/>
              </a:rPr>
              <a:t>/16</a:t>
            </a:r>
            <a:endParaRPr lang="fr-FR" dirty="0" smtClean="0">
              <a:latin typeface="Verdana"/>
              <a:cs typeface="Verdana"/>
            </a:endParaRPr>
          </a:p>
        </p:txBody>
      </p:sp>
      <p:sp>
        <p:nvSpPr>
          <p:cNvPr id="12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34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41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-837" y="-40096"/>
            <a:ext cx="9204858" cy="689809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5710" y="25186"/>
            <a:ext cx="719540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smtClean="0">
                <a:solidFill>
                  <a:srgbClr val="F79646"/>
                </a:solidFill>
                <a:latin typeface="Verdana"/>
                <a:cs typeface="Verdana"/>
              </a:rPr>
              <a:t>The 10 </a:t>
            </a:r>
            <a:r>
              <a:rPr lang="en-GB" sz="24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en-GB" sz="2400" b="1" dirty="0" smtClean="0">
                <a:solidFill>
                  <a:srgbClr val="F79646"/>
                </a:solidFill>
                <a:latin typeface="Verdana"/>
                <a:cs typeface="Verdana"/>
              </a:rPr>
              <a:t> challenge: a step toward reconstruction-less TOF-PET</a:t>
            </a:r>
          </a:p>
          <a:p>
            <a:pPr>
              <a:spcAft>
                <a:spcPts val="1200"/>
              </a:spcAft>
            </a:pPr>
            <a:endParaRPr lang="en-GB" sz="2400" dirty="0" smtClean="0">
              <a:solidFill>
                <a:srgbClr val="F79646"/>
              </a:solidFill>
              <a:latin typeface="Verdana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2400" b="1" dirty="0" smtClean="0">
                <a:solidFill>
                  <a:srgbClr val="F79646"/>
                </a:solidFill>
                <a:latin typeface="Verdana"/>
                <a:cs typeface="Verdana"/>
              </a:rPr>
              <a:t>Thank you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906145" y="62529"/>
            <a:ext cx="1158875" cy="1654294"/>
            <a:chOff x="3380425" y="1034041"/>
            <a:chExt cx="1158875" cy="1654294"/>
          </a:xfrm>
        </p:grpSpPr>
        <p:pic>
          <p:nvPicPr>
            <p:cNvPr id="16" name="Afbeelding 9" descr="Schermopnam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506" y="1034041"/>
              <a:ext cx="1128713" cy="1131094"/>
            </a:xfrm>
            <a:prstGeom prst="rect">
              <a:avLst/>
            </a:prstGeom>
          </p:spPr>
        </p:pic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3380425" y="2165135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</a:t>
              </a:r>
              <a:r>
                <a:rPr lang="en-US" sz="1400" b="0" dirty="0" err="1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backproj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7906145" y="1722975"/>
            <a:ext cx="1158875" cy="1663026"/>
            <a:chOff x="5023528" y="939727"/>
            <a:chExt cx="1158875" cy="1663026"/>
          </a:xfrm>
        </p:grpSpPr>
        <p:pic>
          <p:nvPicPr>
            <p:cNvPr id="14" name="Afbeelding 7" descr="Schermopnam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93" y="939727"/>
              <a:ext cx="1150144" cy="1135856"/>
            </a:xfrm>
            <a:prstGeom prst="rect">
              <a:avLst/>
            </a:prstGeom>
          </p:spPr>
        </p:pic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023528" y="2079553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 smtClean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OSEM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7876302" y="5047857"/>
            <a:ext cx="1218560" cy="1656695"/>
            <a:chOff x="7917874" y="5085701"/>
            <a:chExt cx="1218560" cy="1656695"/>
          </a:xfrm>
        </p:grpSpPr>
        <p:pic>
          <p:nvPicPr>
            <p:cNvPr id="15" name="Afbeelding 8" descr="Schermopna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01" y="5085701"/>
              <a:ext cx="1154906" cy="113347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917874" y="6219176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OSEM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7876302" y="3392153"/>
            <a:ext cx="1218560" cy="1649551"/>
            <a:chOff x="7886047" y="3436170"/>
            <a:chExt cx="1218560" cy="1649551"/>
          </a:xfrm>
        </p:grpSpPr>
        <p:pic>
          <p:nvPicPr>
            <p:cNvPr id="17" name="Afbeelding 10" descr="Schermopnam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27" y="3436170"/>
              <a:ext cx="1143000" cy="112633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886047" y="4562501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 </a:t>
              </a:r>
              <a:r>
                <a:rPr lang="fr-FR" sz="1400" b="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backproj</a:t>
              </a:r>
              <a:endParaRPr lang="fr-FR" sz="1400" b="0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4" name="Image 3" descr="McCo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826"/>
            <a:ext cx="5384800" cy="4461244"/>
          </a:xfrm>
          <a:prstGeom prst="rect">
            <a:avLst/>
          </a:prstGeom>
        </p:spPr>
      </p:pic>
      <p:pic>
        <p:nvPicPr>
          <p:cNvPr id="2" name="Image 1" descr="ico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93" y="612724"/>
            <a:ext cx="3732113" cy="5643525"/>
          </a:xfrm>
          <a:prstGeom prst="rect">
            <a:avLst/>
          </a:prstGeom>
        </p:spPr>
      </p:pic>
      <p:sp>
        <p:nvSpPr>
          <p:cNvPr id="19" name="Espace réservé du numéro de diapositive 3"/>
          <p:cNvSpPr txBox="1">
            <a:spLocks/>
          </p:cNvSpPr>
          <p:nvPr/>
        </p:nvSpPr>
        <p:spPr>
          <a:xfrm>
            <a:off x="7010400" y="6502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35</a:t>
            </a:fld>
            <a:r>
              <a:rPr lang="fr-FR" smtClean="0">
                <a:latin typeface="Verdana"/>
                <a:cs typeface="Verdana"/>
              </a:rPr>
              <a:t>/16</a:t>
            </a:r>
            <a:endParaRPr lang="fr-FR" dirty="0" smtClean="0">
              <a:latin typeface="Verdana"/>
              <a:cs typeface="Verdana"/>
            </a:endParaRPr>
          </a:p>
        </p:txBody>
      </p:sp>
      <p:sp>
        <p:nvSpPr>
          <p:cNvPr id="22" name="ZoneTexte 9"/>
          <p:cNvSpPr txBox="1">
            <a:spLocks noChangeArrowheads="1"/>
          </p:cNvSpPr>
          <p:nvPr/>
        </p:nvSpPr>
        <p:spPr bwMode="auto">
          <a:xfrm>
            <a:off x="-13230" y="6559728"/>
            <a:ext cx="860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Thématiques du Réseau Semi-conducteurs IN2P3-IRFU, 25-26 juin 2019, Marseille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space réservé du numéro de diapositive 3"/>
          <p:cNvSpPr txBox="1">
            <a:spLocks/>
          </p:cNvSpPr>
          <p:nvPr/>
        </p:nvSpPr>
        <p:spPr>
          <a:xfrm>
            <a:off x="7738503" y="6555320"/>
            <a:ext cx="14054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F5735AB-73C9-DD4E-9361-F1D8343864B8}" type="slidenum">
              <a:rPr lang="uk-UA" smtClean="0">
                <a:latin typeface="Verdana"/>
                <a:cs typeface="Verdana"/>
              </a:rPr>
              <a:pPr algn="r"/>
              <a:t>35</a:t>
            </a:fld>
            <a:r>
              <a:rPr lang="fr-FR" dirty="0" smtClean="0">
                <a:latin typeface="Verdana"/>
                <a:cs typeface="Verdana"/>
              </a:rPr>
              <a:t>/</a:t>
            </a:r>
            <a:r>
              <a:rPr lang="fr-FR" dirty="0" smtClean="0">
                <a:latin typeface="Verdana"/>
                <a:cs typeface="Verdana"/>
              </a:rPr>
              <a:t>35</a:t>
            </a:r>
            <a:endParaRPr lang="fr-FR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58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sz="2000" b="1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Mesure du temps-de-vol (TOF) des photons d’annihilation</a:t>
            </a:r>
            <a:endParaRPr lang="fr-FR" sz="2000" b="1" dirty="0">
              <a:solidFill>
                <a:srgbClr val="F79646"/>
              </a:solidFill>
              <a:effectLst/>
              <a:latin typeface="Verdana"/>
              <a:cs typeface="Verdana"/>
            </a:endParaRPr>
          </a:p>
        </p:txBody>
      </p: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19" y="901195"/>
            <a:ext cx="8848761" cy="507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1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0" y="61913"/>
            <a:ext cx="91440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sz="2000" b="1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TOF-TEP et amélioration du rapport signal/bruit</a:t>
            </a:r>
            <a:endParaRPr lang="fr-FR" sz="2000" b="1" dirty="0">
              <a:solidFill>
                <a:srgbClr val="F79646"/>
              </a:solidFill>
              <a:effectLst/>
              <a:latin typeface="Verdana"/>
              <a:cs typeface="Verdana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5269545" y="507730"/>
            <a:ext cx="3595688" cy="3482975"/>
            <a:chOff x="5269545" y="507730"/>
            <a:chExt cx="3595688" cy="3482975"/>
          </a:xfrm>
        </p:grpSpPr>
        <p:sp>
          <p:nvSpPr>
            <p:cNvPr id="1067052" name="AutoShape 44"/>
            <p:cNvSpPr>
              <a:spLocks noChangeArrowheads="1"/>
            </p:cNvSpPr>
            <p:nvPr/>
          </p:nvSpPr>
          <p:spPr bwMode="auto">
            <a:xfrm>
              <a:off x="5269545" y="507730"/>
              <a:ext cx="3595688" cy="3482975"/>
            </a:xfrm>
            <a:custGeom>
              <a:avLst/>
              <a:gdLst>
                <a:gd name="G0" fmla="+- 1294 0 0"/>
                <a:gd name="G1" fmla="+- 21600 0 1294"/>
                <a:gd name="G2" fmla="+- 21600 0 129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94" y="10800"/>
                  </a:moveTo>
                  <a:cubicBezTo>
                    <a:pt x="1294" y="16050"/>
                    <a:pt x="5550" y="20306"/>
                    <a:pt x="10800" y="20306"/>
                  </a:cubicBezTo>
                  <a:cubicBezTo>
                    <a:pt x="16050" y="20306"/>
                    <a:pt x="20306" y="16050"/>
                    <a:pt x="20306" y="10800"/>
                  </a:cubicBezTo>
                  <a:cubicBezTo>
                    <a:pt x="20306" y="5550"/>
                    <a:pt x="16050" y="1294"/>
                    <a:pt x="10800" y="1294"/>
                  </a:cubicBezTo>
                  <a:cubicBezTo>
                    <a:pt x="5550" y="1294"/>
                    <a:pt x="1294" y="5550"/>
                    <a:pt x="1294" y="10800"/>
                  </a:cubicBezTo>
                  <a:close/>
                </a:path>
              </a:pathLst>
            </a:custGeom>
            <a:solidFill>
              <a:srgbClr val="005C8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5269545" y="515668"/>
              <a:ext cx="3582988" cy="3463925"/>
              <a:chOff x="1414" y="751"/>
              <a:chExt cx="2912" cy="2816"/>
            </a:xfrm>
          </p:grpSpPr>
          <p:sp>
            <p:nvSpPr>
              <p:cNvPr id="1067054" name="Line 46"/>
              <p:cNvSpPr>
                <a:spLocks noChangeShapeType="1"/>
              </p:cNvSpPr>
              <p:nvPr/>
            </p:nvSpPr>
            <p:spPr bwMode="auto">
              <a:xfrm rot="145867" flipV="1">
                <a:off x="1552" y="1563"/>
                <a:ext cx="2638" cy="1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55" name="Line 47"/>
              <p:cNvSpPr>
                <a:spLocks noChangeShapeType="1"/>
              </p:cNvSpPr>
              <p:nvPr/>
            </p:nvSpPr>
            <p:spPr bwMode="auto">
              <a:xfrm rot="145867" flipH="1">
                <a:off x="1612" y="1455"/>
                <a:ext cx="2518" cy="14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56" name="Line 48"/>
              <p:cNvSpPr>
                <a:spLocks noChangeShapeType="1"/>
              </p:cNvSpPr>
              <p:nvPr/>
            </p:nvSpPr>
            <p:spPr bwMode="auto">
              <a:xfrm rot="145867" flipH="1">
                <a:off x="1758" y="1248"/>
                <a:ext cx="2226" cy="18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57" name="Line 49"/>
              <p:cNvSpPr>
                <a:spLocks noChangeShapeType="1"/>
              </p:cNvSpPr>
              <p:nvPr/>
            </p:nvSpPr>
            <p:spPr bwMode="auto">
              <a:xfrm rot="145867" flipV="1">
                <a:off x="1680" y="1347"/>
                <a:ext cx="2382" cy="16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58" name="Line 50"/>
              <p:cNvSpPr>
                <a:spLocks noChangeShapeType="1"/>
              </p:cNvSpPr>
              <p:nvPr/>
            </p:nvSpPr>
            <p:spPr bwMode="auto">
              <a:xfrm rot="145867">
                <a:off x="1414" y="2159"/>
                <a:ext cx="29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59" name="Line 51"/>
              <p:cNvSpPr>
                <a:spLocks noChangeShapeType="1"/>
              </p:cNvSpPr>
              <p:nvPr/>
            </p:nvSpPr>
            <p:spPr bwMode="auto">
              <a:xfrm rot="145867" flipV="1">
                <a:off x="1424" y="2035"/>
                <a:ext cx="2895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0" name="Line 52"/>
              <p:cNvSpPr>
                <a:spLocks noChangeShapeType="1"/>
              </p:cNvSpPr>
              <p:nvPr/>
            </p:nvSpPr>
            <p:spPr bwMode="auto">
              <a:xfrm rot="145867" flipH="1">
                <a:off x="1441" y="1911"/>
                <a:ext cx="2861" cy="4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1" name="Line 53"/>
              <p:cNvSpPr>
                <a:spLocks noChangeShapeType="1"/>
              </p:cNvSpPr>
              <p:nvPr/>
            </p:nvSpPr>
            <p:spPr bwMode="auto">
              <a:xfrm rot="145867">
                <a:off x="2811" y="3566"/>
                <a:ext cx="1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2" name="Line 54"/>
              <p:cNvSpPr>
                <a:spLocks noChangeShapeType="1"/>
              </p:cNvSpPr>
              <p:nvPr/>
            </p:nvSpPr>
            <p:spPr bwMode="auto">
              <a:xfrm rot="145867" flipH="1" flipV="1">
                <a:off x="1424" y="2035"/>
                <a:ext cx="2895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3" name="Line 55"/>
              <p:cNvSpPr>
                <a:spLocks noChangeShapeType="1"/>
              </p:cNvSpPr>
              <p:nvPr/>
            </p:nvSpPr>
            <p:spPr bwMode="auto">
              <a:xfrm rot="145867">
                <a:off x="1441" y="1911"/>
                <a:ext cx="2861" cy="4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4" name="Line 56"/>
              <p:cNvSpPr>
                <a:spLocks noChangeShapeType="1"/>
              </p:cNvSpPr>
              <p:nvPr/>
            </p:nvSpPr>
            <p:spPr bwMode="auto">
              <a:xfrm rot="145867" flipH="1" flipV="1">
                <a:off x="1466" y="1795"/>
                <a:ext cx="281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5" name="Line 57"/>
              <p:cNvSpPr>
                <a:spLocks noChangeShapeType="1"/>
              </p:cNvSpPr>
              <p:nvPr/>
            </p:nvSpPr>
            <p:spPr bwMode="auto">
              <a:xfrm rot="145867">
                <a:off x="1501" y="1670"/>
                <a:ext cx="2741" cy="9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6" name="Line 58"/>
              <p:cNvSpPr>
                <a:spLocks noChangeShapeType="1"/>
              </p:cNvSpPr>
              <p:nvPr/>
            </p:nvSpPr>
            <p:spPr bwMode="auto">
              <a:xfrm rot="145867" flipH="1" flipV="1">
                <a:off x="1552" y="1563"/>
                <a:ext cx="2638" cy="1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7" name="Line 59"/>
              <p:cNvSpPr>
                <a:spLocks noChangeShapeType="1"/>
              </p:cNvSpPr>
              <p:nvPr/>
            </p:nvSpPr>
            <p:spPr bwMode="auto">
              <a:xfrm rot="145867">
                <a:off x="1612" y="1455"/>
                <a:ext cx="2518" cy="14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8" name="Line 60"/>
              <p:cNvSpPr>
                <a:spLocks noChangeShapeType="1"/>
              </p:cNvSpPr>
              <p:nvPr/>
            </p:nvSpPr>
            <p:spPr bwMode="auto">
              <a:xfrm rot="145867" flipH="1" flipV="1">
                <a:off x="1680" y="1347"/>
                <a:ext cx="2382" cy="16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69" name="Line 61"/>
              <p:cNvSpPr>
                <a:spLocks noChangeShapeType="1"/>
              </p:cNvSpPr>
              <p:nvPr/>
            </p:nvSpPr>
            <p:spPr bwMode="auto">
              <a:xfrm rot="145867">
                <a:off x="1758" y="1248"/>
                <a:ext cx="2226" cy="18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0" name="Line 62"/>
              <p:cNvSpPr>
                <a:spLocks noChangeShapeType="1"/>
              </p:cNvSpPr>
              <p:nvPr/>
            </p:nvSpPr>
            <p:spPr bwMode="auto">
              <a:xfrm rot="145867" flipH="1" flipV="1">
                <a:off x="1843" y="1157"/>
                <a:ext cx="2055" cy="19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1" name="Line 63"/>
              <p:cNvSpPr>
                <a:spLocks noChangeShapeType="1"/>
              </p:cNvSpPr>
              <p:nvPr/>
            </p:nvSpPr>
            <p:spPr bwMode="auto">
              <a:xfrm rot="145867">
                <a:off x="1937" y="1074"/>
                <a:ext cx="1867" cy="21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2" name="Line 64"/>
              <p:cNvSpPr>
                <a:spLocks noChangeShapeType="1"/>
              </p:cNvSpPr>
              <p:nvPr/>
            </p:nvSpPr>
            <p:spPr bwMode="auto">
              <a:xfrm rot="145867" flipH="1" flipV="1">
                <a:off x="2032" y="1000"/>
                <a:ext cx="1678" cy="23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3" name="Line 65"/>
              <p:cNvSpPr>
                <a:spLocks noChangeShapeType="1"/>
              </p:cNvSpPr>
              <p:nvPr/>
            </p:nvSpPr>
            <p:spPr bwMode="auto">
              <a:xfrm rot="145867">
                <a:off x="2143" y="933"/>
                <a:ext cx="1456" cy="24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4" name="Line 66"/>
              <p:cNvSpPr>
                <a:spLocks noChangeShapeType="1"/>
              </p:cNvSpPr>
              <p:nvPr/>
            </p:nvSpPr>
            <p:spPr bwMode="auto">
              <a:xfrm rot="145867" flipH="1" flipV="1">
                <a:off x="2254" y="875"/>
                <a:ext cx="1233" cy="25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5" name="Line 67"/>
              <p:cNvSpPr>
                <a:spLocks noChangeShapeType="1"/>
              </p:cNvSpPr>
              <p:nvPr/>
            </p:nvSpPr>
            <p:spPr bwMode="auto">
              <a:xfrm rot="145867">
                <a:off x="2374" y="834"/>
                <a:ext cx="993" cy="26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6" name="Line 68"/>
              <p:cNvSpPr>
                <a:spLocks noChangeShapeType="1"/>
              </p:cNvSpPr>
              <p:nvPr/>
            </p:nvSpPr>
            <p:spPr bwMode="auto">
              <a:xfrm rot="145867" flipH="1" flipV="1">
                <a:off x="2494" y="793"/>
                <a:ext cx="753" cy="27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7" name="Line 69"/>
              <p:cNvSpPr>
                <a:spLocks noChangeShapeType="1"/>
              </p:cNvSpPr>
              <p:nvPr/>
            </p:nvSpPr>
            <p:spPr bwMode="auto">
              <a:xfrm rot="145867">
                <a:off x="2614" y="768"/>
                <a:ext cx="514" cy="27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8" name="Line 70"/>
              <p:cNvSpPr>
                <a:spLocks noChangeShapeType="1"/>
              </p:cNvSpPr>
              <p:nvPr/>
            </p:nvSpPr>
            <p:spPr bwMode="auto">
              <a:xfrm rot="145867" flipH="1" flipV="1">
                <a:off x="2742" y="751"/>
                <a:ext cx="257" cy="28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79" name="Line 71"/>
              <p:cNvSpPr>
                <a:spLocks noChangeShapeType="1"/>
              </p:cNvSpPr>
              <p:nvPr/>
            </p:nvSpPr>
            <p:spPr bwMode="auto">
              <a:xfrm rot="145867">
                <a:off x="2871" y="751"/>
                <a:ext cx="1" cy="2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0" name="Line 72"/>
              <p:cNvSpPr>
                <a:spLocks noChangeShapeType="1"/>
              </p:cNvSpPr>
              <p:nvPr/>
            </p:nvSpPr>
            <p:spPr bwMode="auto">
              <a:xfrm rot="145867" flipV="1">
                <a:off x="2742" y="751"/>
                <a:ext cx="257" cy="28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1" name="Line 73"/>
              <p:cNvSpPr>
                <a:spLocks noChangeShapeType="1"/>
              </p:cNvSpPr>
              <p:nvPr/>
            </p:nvSpPr>
            <p:spPr bwMode="auto">
              <a:xfrm rot="145867" flipH="1">
                <a:off x="2494" y="793"/>
                <a:ext cx="753" cy="27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2" name="Line 74"/>
              <p:cNvSpPr>
                <a:spLocks noChangeShapeType="1"/>
              </p:cNvSpPr>
              <p:nvPr/>
            </p:nvSpPr>
            <p:spPr bwMode="auto">
              <a:xfrm rot="145867" flipV="1">
                <a:off x="2614" y="768"/>
                <a:ext cx="514" cy="27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3" name="Line 75"/>
              <p:cNvSpPr>
                <a:spLocks noChangeShapeType="1"/>
              </p:cNvSpPr>
              <p:nvPr/>
            </p:nvSpPr>
            <p:spPr bwMode="auto">
              <a:xfrm rot="145867" flipH="1">
                <a:off x="2374" y="834"/>
                <a:ext cx="993" cy="26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4" name="Line 76"/>
              <p:cNvSpPr>
                <a:spLocks noChangeShapeType="1"/>
              </p:cNvSpPr>
              <p:nvPr/>
            </p:nvSpPr>
            <p:spPr bwMode="auto">
              <a:xfrm rot="145867" flipV="1">
                <a:off x="2254" y="875"/>
                <a:ext cx="1233" cy="25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5" name="Line 77"/>
              <p:cNvSpPr>
                <a:spLocks noChangeShapeType="1"/>
              </p:cNvSpPr>
              <p:nvPr/>
            </p:nvSpPr>
            <p:spPr bwMode="auto">
              <a:xfrm rot="145867" flipH="1">
                <a:off x="2143" y="933"/>
                <a:ext cx="1456" cy="24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6" name="Line 78"/>
              <p:cNvSpPr>
                <a:spLocks noChangeShapeType="1"/>
              </p:cNvSpPr>
              <p:nvPr/>
            </p:nvSpPr>
            <p:spPr bwMode="auto">
              <a:xfrm rot="145867" flipV="1">
                <a:off x="2032" y="1000"/>
                <a:ext cx="1678" cy="23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7" name="Line 79"/>
              <p:cNvSpPr>
                <a:spLocks noChangeShapeType="1"/>
              </p:cNvSpPr>
              <p:nvPr/>
            </p:nvSpPr>
            <p:spPr bwMode="auto">
              <a:xfrm rot="145867" flipH="1">
                <a:off x="1937" y="1074"/>
                <a:ext cx="1867" cy="21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8" name="Line 80"/>
              <p:cNvSpPr>
                <a:spLocks noChangeShapeType="1"/>
              </p:cNvSpPr>
              <p:nvPr/>
            </p:nvSpPr>
            <p:spPr bwMode="auto">
              <a:xfrm rot="145867" flipV="1">
                <a:off x="1843" y="1157"/>
                <a:ext cx="2055" cy="19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89" name="Line 81"/>
              <p:cNvSpPr>
                <a:spLocks noChangeShapeType="1"/>
              </p:cNvSpPr>
              <p:nvPr/>
            </p:nvSpPr>
            <p:spPr bwMode="auto">
              <a:xfrm rot="145867" flipH="1">
                <a:off x="1501" y="1670"/>
                <a:ext cx="2741" cy="9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7090" name="Line 82"/>
              <p:cNvSpPr>
                <a:spLocks noChangeShapeType="1"/>
              </p:cNvSpPr>
              <p:nvPr/>
            </p:nvSpPr>
            <p:spPr bwMode="auto">
              <a:xfrm rot="145867" flipV="1">
                <a:off x="1466" y="1795"/>
                <a:ext cx="281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67091" name="Oval 83"/>
            <p:cNvSpPr>
              <a:spLocks noChangeArrowheads="1"/>
            </p:cNvSpPr>
            <p:nvPr/>
          </p:nvSpPr>
          <p:spPr bwMode="auto">
            <a:xfrm>
              <a:off x="5483858" y="733155"/>
              <a:ext cx="3171825" cy="30543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7102" name="Oval 94"/>
            <p:cNvSpPr>
              <a:spLocks noChangeArrowheads="1"/>
            </p:cNvSpPr>
            <p:nvPr/>
          </p:nvSpPr>
          <p:spPr bwMode="auto">
            <a:xfrm>
              <a:off x="6310945" y="1501505"/>
              <a:ext cx="1517650" cy="15176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aphicFrame>
        <p:nvGraphicFramePr>
          <p:cNvPr id="1067108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668714"/>
              </p:ext>
            </p:extLst>
          </p:nvPr>
        </p:nvGraphicFramePr>
        <p:xfrm>
          <a:off x="398707" y="465138"/>
          <a:ext cx="403225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…quation" r:id="rId4" imgW="1612900" imgH="520700" progId="Equation.3">
                  <p:embed/>
                </p:oleObj>
              </mc:Choice>
              <mc:Fallback>
                <p:oleObj name="…quation" r:id="rId4" imgW="16129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07" y="465138"/>
                        <a:ext cx="4032250" cy="1301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Grouper 70"/>
          <p:cNvGrpSpPr/>
          <p:nvPr/>
        </p:nvGrpSpPr>
        <p:grpSpPr>
          <a:xfrm>
            <a:off x="46038" y="3052331"/>
            <a:ext cx="4487556" cy="1045419"/>
            <a:chOff x="46038" y="3239921"/>
            <a:chExt cx="4487556" cy="1045419"/>
          </a:xfrm>
        </p:grpSpPr>
        <p:graphicFrame>
          <p:nvGraphicFramePr>
            <p:cNvPr id="1067110" name="Object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391481"/>
                </p:ext>
              </p:extLst>
            </p:nvPr>
          </p:nvGraphicFramePr>
          <p:xfrm>
            <a:off x="2311400" y="3253974"/>
            <a:ext cx="2222194" cy="1031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8" name="…quation" r:id="rId6" imgW="876300" imgH="406400" progId="Equation.3">
                    <p:embed/>
                  </p:oleObj>
                </mc:Choice>
                <mc:Fallback>
                  <p:oleObj name="…quation" r:id="rId6" imgW="8763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1400" y="3253974"/>
                          <a:ext cx="2222194" cy="103136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7112" name="Rectangle 104"/>
            <p:cNvSpPr>
              <a:spLocks noChangeArrowheads="1"/>
            </p:cNvSpPr>
            <p:nvPr/>
          </p:nvSpPr>
          <p:spPr bwMode="auto">
            <a:xfrm>
              <a:off x="46038" y="3239921"/>
              <a:ext cx="24638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dirty="0" smtClean="0">
                  <a:solidFill>
                    <a:schemeClr val="bg1">
                      <a:lumMod val="50000"/>
                    </a:schemeClr>
                  </a:solidFill>
                  <a:effectLst/>
                  <a:latin typeface="Verdana"/>
                  <a:cs typeface="Verdana"/>
                </a:rPr>
                <a:t>Facteur de réduction de variance</a:t>
              </a:r>
              <a:endParaRPr lang="fr-FR" sz="200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1319618" y="4485666"/>
            <a:ext cx="7778529" cy="1886390"/>
            <a:chOff x="-36896" y="4553980"/>
            <a:chExt cx="7778529" cy="1886390"/>
          </a:xfrm>
        </p:grpSpPr>
        <p:pic>
          <p:nvPicPr>
            <p:cNvPr id="56" name="Picture 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3011458" y="1710195"/>
              <a:ext cx="1886390" cy="75739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57" name="Rectangle 17"/>
            <p:cNvSpPr>
              <a:spLocks noChangeArrowheads="1"/>
            </p:cNvSpPr>
            <p:nvPr/>
          </p:nvSpPr>
          <p:spPr bwMode="auto">
            <a:xfrm>
              <a:off x="3045283" y="6137932"/>
              <a:ext cx="46851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90500" lvl="1" algn="r" eaLnBrk="1" hangingPunct="1"/>
              <a:r>
                <a:rPr lang="en-US" sz="1200" b="0" dirty="0" smtClean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Courtesy: C</a:t>
              </a:r>
              <a:r>
                <a:rPr lang="en-US" sz="12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. </a:t>
              </a:r>
              <a:r>
                <a:rPr lang="en-US" sz="1200" b="0" dirty="0" err="1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Groiselle</a:t>
              </a:r>
              <a:r>
                <a:rPr lang="en-US" sz="12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, UMASS, Worcester</a:t>
              </a:r>
            </a:p>
          </p:txBody>
        </p:sp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-36896" y="4558245"/>
              <a:ext cx="149482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90500" lvl="1" algn="ctr" eaLnBrk="1" hangingPunct="1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No TOF</a:t>
              </a:r>
            </a:p>
          </p:txBody>
        </p:sp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2129403" y="4558245"/>
              <a:ext cx="149482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90500" lvl="1" algn="ctr" eaLnBrk="1" hangingPunct="1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700 </a:t>
              </a:r>
              <a:r>
                <a:rPr lang="en-US" sz="1600" dirty="0" err="1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ps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4121099" y="4558245"/>
              <a:ext cx="149482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90500" lvl="1" algn="ctr" eaLnBrk="1" hangingPunct="1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500 </a:t>
              </a:r>
              <a:r>
                <a:rPr lang="en-US" sz="1600" dirty="0" err="1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ps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6194973" y="4558245"/>
              <a:ext cx="149482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90500" lvl="1" algn="ctr" eaLnBrk="1" hangingPunct="1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300 </a:t>
              </a:r>
              <a:r>
                <a:rPr lang="en-US" sz="1600" dirty="0" err="1">
                  <a:solidFill>
                    <a:schemeClr val="bg1">
                      <a:lumMod val="75000"/>
                    </a:schemeClr>
                  </a:solidFill>
                  <a:effectLst/>
                  <a:latin typeface="Verdana"/>
                  <a:cs typeface="Verdana"/>
                </a:rPr>
                <a:t>ps</a:t>
              </a:r>
              <a:endParaRPr lang="en-US" sz="1600" dirty="0">
                <a:solidFill>
                  <a:schemeClr val="bg1">
                    <a:lumMod val="75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70" name="Grouper 69"/>
          <p:cNvGrpSpPr/>
          <p:nvPr/>
        </p:nvGrpSpPr>
        <p:grpSpPr>
          <a:xfrm>
            <a:off x="293563" y="1783694"/>
            <a:ext cx="7932523" cy="1301750"/>
            <a:chOff x="99406" y="1550550"/>
            <a:chExt cx="8211751" cy="1512883"/>
          </a:xfrm>
        </p:grpSpPr>
        <p:graphicFrame>
          <p:nvGraphicFramePr>
            <p:cNvPr id="1067107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7432000"/>
                </p:ext>
              </p:extLst>
            </p:nvPr>
          </p:nvGraphicFramePr>
          <p:xfrm>
            <a:off x="6960375" y="2033319"/>
            <a:ext cx="1350782" cy="77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9" name="…quation" r:id="rId9" imgW="711200" imgH="406400" progId="Equation.3">
                    <p:embed/>
                  </p:oleObj>
                </mc:Choice>
                <mc:Fallback>
                  <p:oleObj name="…quation" r:id="rId9" imgW="7112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0375" y="2033319"/>
                          <a:ext cx="1350782" cy="774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7109" name="Object 10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8966633"/>
                </p:ext>
              </p:extLst>
            </p:nvPr>
          </p:nvGraphicFramePr>
          <p:xfrm>
            <a:off x="99406" y="1550550"/>
            <a:ext cx="4502863" cy="15128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" name="…quation" r:id="rId11" imgW="1739900" imgH="520700" progId="Equation.3">
                    <p:embed/>
                  </p:oleObj>
                </mc:Choice>
                <mc:Fallback>
                  <p:oleObj name="…quation" r:id="rId11" imgW="1739900" imgH="520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406" y="1550550"/>
                          <a:ext cx="4502863" cy="151288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6776609" y="2092610"/>
              <a:ext cx="333413" cy="506962"/>
            </a:xfrm>
            <a:prstGeom prst="line">
              <a:avLst/>
            </a:prstGeom>
            <a:noFill/>
            <a:ln w="38100">
              <a:solidFill>
                <a:srgbClr val="F79646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Rectangle 62"/>
          <p:cNvSpPr>
            <a:spLocks noChangeArrowheads="1"/>
          </p:cNvSpPr>
          <p:nvPr/>
        </p:nvSpPr>
        <p:spPr bwMode="auto">
          <a:xfrm>
            <a:off x="6873596" y="1643814"/>
            <a:ext cx="438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 dirty="0" smtClean="0">
                <a:effectLst/>
                <a:latin typeface="+mn-lt"/>
                <a:cs typeface="Bank Gothic"/>
              </a:rPr>
              <a:t>L</a:t>
            </a:r>
            <a:endParaRPr lang="fr-FR" b="0" i="1" dirty="0">
              <a:effectLst/>
              <a:latin typeface="+mn-lt"/>
              <a:cs typeface="Bank Gothic"/>
            </a:endParaRPr>
          </a:p>
        </p:txBody>
      </p:sp>
      <p:sp>
        <p:nvSpPr>
          <p:cNvPr id="64" name="Line 56"/>
          <p:cNvSpPr>
            <a:spLocks noChangeShapeType="1"/>
          </p:cNvSpPr>
          <p:nvPr/>
        </p:nvSpPr>
        <p:spPr bwMode="auto">
          <a:xfrm rot="2278403">
            <a:off x="7071643" y="1503830"/>
            <a:ext cx="0" cy="1517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b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52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0"/>
            <a:ext cx="6324600" cy="557192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Why</a:t>
            </a:r>
            <a:r>
              <a:rPr 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 10 </a:t>
            </a:r>
            <a:r>
              <a:rPr lang="fr-FR" sz="2000" b="1" dirty="0" err="1" smtClean="0">
                <a:solidFill>
                  <a:srgbClr val="F79646"/>
                </a:solidFill>
                <a:latin typeface="Verdana"/>
                <a:cs typeface="Verdana"/>
              </a:rPr>
              <a:t>ps</a:t>
            </a:r>
            <a:r>
              <a:rPr lang="fr-FR" sz="2000" b="1" dirty="0" smtClean="0">
                <a:solidFill>
                  <a:srgbClr val="F79646"/>
                </a:solidFill>
                <a:latin typeface="Verdana"/>
                <a:cs typeface="Verdana"/>
              </a:rPr>
              <a:t> TOF-PET</a:t>
            </a:r>
            <a:r>
              <a:rPr lang="fr-FR" sz="2000" b="1" dirty="0">
                <a:solidFill>
                  <a:srgbClr val="F79646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925" y="867984"/>
            <a:ext cx="5230613" cy="4211765"/>
          </a:xfrm>
        </p:spPr>
        <p:txBody>
          <a:bodyPr>
            <a:noAutofit/>
          </a:bodyPr>
          <a:lstStyle/>
          <a:p>
            <a:pPr marL="382588">
              <a:spcBef>
                <a:spcPts val="672"/>
              </a:spcBef>
              <a:spcAft>
                <a:spcPts val="1200"/>
              </a:spcAft>
              <a:buFont typeface="Courier New"/>
              <a:buChar char="o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14-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fold improvement in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SNR</a:t>
            </a:r>
          </a:p>
          <a:p>
            <a:pPr marL="382588">
              <a:spcBef>
                <a:spcPts val="672"/>
              </a:spcBef>
              <a:spcAft>
                <a:spcPts val="1200"/>
              </a:spcAft>
              <a:buFont typeface="Courier New"/>
              <a:buChar char="o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20-fold dose reduction at equivalent SNR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 marL="725488" lvl="2" indent="-285750">
              <a:spcBef>
                <a:spcPts val="672"/>
              </a:spcBef>
              <a:spcAft>
                <a:spcPts val="1200"/>
              </a:spcAft>
              <a:buFont typeface="Wingdings" charset="2"/>
              <a:buChar char="²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Equivalent potential in dose reduction (0.5 </a:t>
            </a:r>
            <a:r>
              <a:rPr lang="en-GB" sz="180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mSv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/scan)</a:t>
            </a:r>
          </a:p>
          <a:p>
            <a:pPr marL="725488" lvl="2" indent="-285750">
              <a:spcBef>
                <a:spcPts val="672"/>
              </a:spcBef>
              <a:spcAft>
                <a:spcPts val="1200"/>
              </a:spcAft>
              <a:buFont typeface="Wingdings" charset="2"/>
              <a:buChar char="²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Annual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natural background: 2.4 </a:t>
            </a:r>
            <a:r>
              <a:rPr lang="en-GB" sz="180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mSv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 marL="725488" lvl="2" indent="-285750">
              <a:spcBef>
                <a:spcPts val="672"/>
              </a:spcBef>
              <a:spcAft>
                <a:spcPts val="1200"/>
              </a:spcAft>
              <a:buFont typeface="Wingdings" charset="2"/>
              <a:buChar char="²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Return flight Paris SFO: 0.11 </a:t>
            </a:r>
            <a:r>
              <a:rPr lang="en-GB" sz="180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mSv</a:t>
            </a:r>
            <a:endParaRPr lang="en-GB" sz="1800" dirty="0" smtClean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 marL="1296988" lvl="3" indent="-400050">
              <a:spcBef>
                <a:spcPts val="672"/>
              </a:spcBef>
              <a:spcAft>
                <a:spcPts val="1200"/>
              </a:spcAft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Allows longer longitudinal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studies</a:t>
            </a:r>
          </a:p>
          <a:p>
            <a:pPr marL="1296988" lvl="3" indent="-400050">
              <a:spcBef>
                <a:spcPts val="672"/>
              </a:spcBef>
              <a:spcAft>
                <a:spcPts val="1200"/>
              </a:spcAft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Reduces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 cost of radiotracer production infrastructures</a:t>
            </a:r>
          </a:p>
          <a:p>
            <a:pPr marL="439738" indent="-400050">
              <a:spcBef>
                <a:spcPts val="672"/>
              </a:spcBef>
              <a:spcAft>
                <a:spcPts val="1200"/>
              </a:spcAft>
              <a:buFont typeface="Courier New"/>
              <a:buChar char="o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Opens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PET to new categories of patients (children,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fœtus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)</a:t>
            </a:r>
          </a:p>
          <a:p>
            <a:pPr>
              <a:spcBef>
                <a:spcPts val="672"/>
              </a:spcBef>
              <a:spcAft>
                <a:spcPts val="1200"/>
              </a:spcAft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>
              <a:spcBef>
                <a:spcPts val="672"/>
              </a:spcBef>
              <a:spcAft>
                <a:spcPts val="1200"/>
              </a:spcAft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85117" y="3355474"/>
            <a:ext cx="2458883" cy="30476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/>
              <a:cs typeface="Verdana"/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4904412" y="4044433"/>
            <a:ext cx="3881994" cy="2629246"/>
            <a:chOff x="6996278" y="4879283"/>
            <a:chExt cx="2070901" cy="1402606"/>
          </a:xfrm>
        </p:grpSpPr>
        <p:sp>
          <p:nvSpPr>
            <p:cNvPr id="7" name="TextBox 6"/>
            <p:cNvSpPr txBox="1"/>
            <p:nvPr/>
          </p:nvSpPr>
          <p:spPr>
            <a:xfrm>
              <a:off x="6996278" y="5912557"/>
              <a:ext cx="2070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79646"/>
                  </a:solidFill>
                  <a:latin typeface="Verdana"/>
                  <a:cs typeface="Verdana"/>
                </a:rPr>
                <a:t>10 </a:t>
              </a:r>
              <a:r>
                <a:rPr lang="en-US" b="1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ps</a:t>
              </a:r>
              <a:r>
                <a:rPr lang="en-US" b="1" dirty="0" smtClean="0">
                  <a:solidFill>
                    <a:srgbClr val="F79646"/>
                  </a:solidFill>
                  <a:latin typeface="Verdana"/>
                  <a:cs typeface="Verdana"/>
                </a:rPr>
                <a:t> TOF-PET</a:t>
              </a:r>
              <a:endParaRPr lang="en-US" b="1" dirty="0">
                <a:solidFill>
                  <a:srgbClr val="F79646"/>
                </a:solidFill>
                <a:latin typeface="Verdana"/>
                <a:cs typeface="Verdana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281873" y="4879283"/>
              <a:ext cx="1476800" cy="10448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alphaModFix amt="22000"/>
            </a:blip>
            <a:stretch>
              <a:fillRect/>
            </a:stretch>
          </p:blipFill>
          <p:spPr>
            <a:xfrm>
              <a:off x="8217432" y="4956681"/>
              <a:ext cx="664586" cy="39183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er 19"/>
          <p:cNvGrpSpPr/>
          <p:nvPr/>
        </p:nvGrpSpPr>
        <p:grpSpPr>
          <a:xfrm>
            <a:off x="4409490" y="1055778"/>
            <a:ext cx="4494463" cy="2564896"/>
            <a:chOff x="6685117" y="3426810"/>
            <a:chExt cx="2458883" cy="1403233"/>
          </a:xfrm>
        </p:grpSpPr>
        <p:sp>
          <p:nvSpPr>
            <p:cNvPr id="10" name="Rectangle 9"/>
            <p:cNvSpPr/>
            <p:nvPr/>
          </p:nvSpPr>
          <p:spPr>
            <a:xfrm>
              <a:off x="7527695" y="3494535"/>
              <a:ext cx="1181810" cy="983336"/>
            </a:xfrm>
            <a:prstGeom prst="rect">
              <a:avLst/>
            </a:prstGeom>
            <a:gradFill flip="none" rotWithShape="1">
              <a:gsLst>
                <a:gs pos="71000">
                  <a:schemeClr val="bg1"/>
                </a:gs>
                <a:gs pos="100000">
                  <a:schemeClr val="bg1">
                    <a:alpha val="26000"/>
                  </a:schemeClr>
                </a:gs>
              </a:gsLst>
              <a:lin ang="105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/>
                <a:cs typeface="Verdana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232707" y="3426810"/>
              <a:ext cx="1476800" cy="104489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685117" y="4460711"/>
              <a:ext cx="24588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F7F7F"/>
                  </a:solidFill>
                  <a:latin typeface="Verdana"/>
                  <a:cs typeface="Verdana"/>
                </a:rPr>
                <a:t>Conventional PET</a:t>
              </a:r>
              <a:endParaRPr lang="en-US" b="1" dirty="0">
                <a:solidFill>
                  <a:srgbClr val="7F7F7F"/>
                </a:solidFill>
                <a:latin typeface="Verdana"/>
                <a:cs typeface="Verdan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43235" y="3459138"/>
              <a:ext cx="1344123" cy="983336"/>
            </a:xfrm>
            <a:prstGeom prst="rect">
              <a:avLst/>
            </a:prstGeom>
            <a:gradFill flip="none" rotWithShape="1">
              <a:gsLst>
                <a:gs pos="71000">
                  <a:schemeClr val="bg1"/>
                </a:gs>
                <a:gs pos="100000">
                  <a:schemeClr val="bg1">
                    <a:alpha val="26000"/>
                  </a:schemeClr>
                </a:gs>
              </a:gsLst>
              <a:lin ang="105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9367" y="3484241"/>
              <a:ext cx="664586" cy="39183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2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r 10"/>
          <p:cNvGrpSpPr/>
          <p:nvPr/>
        </p:nvGrpSpPr>
        <p:grpSpPr>
          <a:xfrm>
            <a:off x="6" y="933589"/>
            <a:ext cx="9143998" cy="2828648"/>
            <a:chOff x="6" y="933589"/>
            <a:chExt cx="9143998" cy="282864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" y="933589"/>
              <a:ext cx="9143998" cy="282864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181" y="1226850"/>
              <a:ext cx="6931737" cy="13234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lIns="91415" tIns="45706" rIns="91415" bIns="45706" rtlCol="0">
              <a:spAutoFit/>
            </a:bodyPr>
            <a:lstStyle/>
            <a:p>
              <a:r>
                <a:rPr lang="en-GB" sz="2000" b="0" dirty="0" smtClean="0">
                  <a:solidFill>
                    <a:srgbClr val="F79646"/>
                  </a:solidFill>
                  <a:effectLst/>
                  <a:latin typeface="Verdana"/>
                  <a:cs typeface="Verdana"/>
                </a:rPr>
                <a:t>March 1999: Brian Jones and Bertrand Piccard </a:t>
              </a:r>
              <a:r>
                <a:rPr lang="en-GB" sz="20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circumnavigated the globe </a:t>
              </a:r>
              <a:r>
                <a:rPr lang="en-GB" sz="2000" dirty="0">
                  <a:solidFill>
                    <a:srgbClr val="F79646"/>
                  </a:solidFill>
                  <a:latin typeface="Verdana"/>
                  <a:cs typeface="Verdana"/>
                </a:rPr>
                <a:t>with the </a:t>
              </a:r>
              <a:r>
                <a:rPr lang="en-GB" sz="200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Breitling</a:t>
              </a:r>
              <a:r>
                <a:rPr lang="en-GB" sz="2000" dirty="0" smtClean="0">
                  <a:solidFill>
                    <a:srgbClr val="F79646"/>
                  </a:solidFill>
                  <a:latin typeface="Verdana"/>
                  <a:cs typeface="Verdana"/>
                </a:rPr>
                <a:t> </a:t>
              </a:r>
              <a:r>
                <a:rPr lang="en-GB" sz="2000" dirty="0" err="1" smtClean="0">
                  <a:solidFill>
                    <a:srgbClr val="F79646"/>
                  </a:solidFill>
                  <a:latin typeface="Verdana"/>
                  <a:cs typeface="Verdana"/>
                </a:rPr>
                <a:t>Orbiter</a:t>
              </a:r>
              <a:r>
                <a:rPr lang="en-GB" sz="2000" dirty="0" smtClean="0">
                  <a:solidFill>
                    <a:srgbClr val="F79646"/>
                  </a:solidFill>
                  <a:latin typeface="Verdana"/>
                  <a:cs typeface="Verdana"/>
                </a:rPr>
                <a:t> </a:t>
              </a:r>
              <a:r>
                <a:rPr lang="en-GB" sz="2000" dirty="0">
                  <a:solidFill>
                    <a:srgbClr val="F79646"/>
                  </a:solidFill>
                  <a:latin typeface="Verdana"/>
                  <a:cs typeface="Verdana"/>
                </a:rPr>
                <a:t>III in </a:t>
              </a:r>
              <a:r>
                <a:rPr lang="en-GB" sz="2000" b="0" dirty="0" smtClean="0">
                  <a:solidFill>
                    <a:srgbClr val="F79646"/>
                  </a:solidFill>
                  <a:latin typeface="Verdana"/>
                  <a:cs typeface="Verdana"/>
                </a:rPr>
                <a:t>19 days 1 hour 49 minutes and won the Budweiser Cup</a:t>
              </a:r>
              <a:endParaRPr lang="en-GB" sz="2000" b="0" dirty="0" smtClean="0">
                <a:solidFill>
                  <a:srgbClr val="F79646"/>
                </a:solidFill>
                <a:effectLst/>
                <a:latin typeface="Verdana"/>
                <a:cs typeface="Verdana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4022703"/>
            <a:ext cx="9129521" cy="101563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algn="l"/>
            <a:r>
              <a:rPr lang="en-GB" sz="2000" dirty="0" smtClean="0">
                <a:solidFill>
                  <a:srgbClr val="808080"/>
                </a:solidFill>
                <a:effectLst/>
                <a:latin typeface="Verdana"/>
                <a:cs typeface="Verdana"/>
              </a:rPr>
              <a:t>This was a clear-cut case</a:t>
            </a:r>
            <a:r>
              <a:rPr lang="en-GB" sz="2000" dirty="0" smtClean="0">
                <a:effectLst/>
                <a:latin typeface="Verdana"/>
                <a:cs typeface="Verdana"/>
              </a:rPr>
              <a:t> </a:t>
            </a:r>
            <a:r>
              <a:rPr lang="en-GB" sz="2000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to shed light on TOF-PET with CTR &lt; 10 </a:t>
            </a:r>
            <a:r>
              <a:rPr lang="en-GB" sz="2000" dirty="0" err="1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ps</a:t>
            </a:r>
            <a:r>
              <a:rPr lang="en-GB" sz="2000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 FWHM </a:t>
            </a:r>
            <a:r>
              <a:rPr lang="en-GB" sz="2000" dirty="0" smtClean="0">
                <a:solidFill>
                  <a:srgbClr val="808080"/>
                </a:solidFill>
                <a:effectLst/>
                <a:latin typeface="Verdana"/>
                <a:cs typeface="Verdana"/>
              </a:rPr>
              <a:t>and raise a challenge on </a:t>
            </a:r>
            <a:r>
              <a:rPr lang="en-GB" sz="2000" dirty="0" smtClean="0">
                <a:solidFill>
                  <a:srgbClr val="F79646"/>
                </a:solidFill>
                <a:effectLst/>
                <a:latin typeface="Verdana"/>
                <a:cs typeface="Verdana"/>
              </a:rPr>
              <a:t>reconstruction-less </a:t>
            </a:r>
            <a:r>
              <a:rPr lang="en-GB" sz="2000" dirty="0" smtClean="0">
                <a:solidFill>
                  <a:srgbClr val="808080"/>
                </a:solidFill>
                <a:effectLst/>
                <a:latin typeface="Verdana"/>
                <a:cs typeface="Verdana"/>
              </a:rPr>
              <a:t>positron tomography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594" y="111168"/>
            <a:ext cx="9129406" cy="7388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3" tIns="44440" rIns="90463" bIns="4444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/>
            </a:pPr>
            <a:r>
              <a:rPr lang="fr-FR" sz="2000" b="1" kern="0" dirty="0" smtClean="0">
                <a:solidFill>
                  <a:srgbClr val="F79646"/>
                </a:solidFill>
                <a:effectLst/>
                <a:latin typeface="Verdana"/>
                <a:ea typeface="ＭＳ Ｐゴシック" charset="0"/>
                <a:cs typeface="Verdana"/>
              </a:rPr>
              <a:t>1992: FAI </a:t>
            </a:r>
            <a:r>
              <a:rPr lang="en-GB" sz="2000" b="1" kern="0" dirty="0" smtClean="0">
                <a:solidFill>
                  <a:srgbClr val="F79646"/>
                </a:solidFill>
                <a:latin typeface="Verdana"/>
                <a:ea typeface="ＭＳ Ｐゴシック" charset="0"/>
                <a:cs typeface="Verdana"/>
              </a:rPr>
              <a:t>raised </a:t>
            </a:r>
            <a:r>
              <a:rPr lang="en-GB" sz="2000" b="1" kern="0" dirty="0">
                <a:solidFill>
                  <a:srgbClr val="F79646"/>
                </a:solidFill>
                <a:latin typeface="Verdana"/>
                <a:ea typeface="ＭＳ Ｐゴシック" charset="0"/>
                <a:cs typeface="Verdana"/>
              </a:rPr>
              <a:t>a challenge for the first balloon </a:t>
            </a:r>
            <a:r>
              <a:rPr lang="en-GB" sz="2000" b="1" kern="0" dirty="0" smtClean="0">
                <a:solidFill>
                  <a:srgbClr val="F79646"/>
                </a:solidFill>
                <a:latin typeface="Verdana"/>
                <a:ea typeface="ＭＳ Ｐゴシック" charset="0"/>
                <a:cs typeface="Verdana"/>
              </a:rPr>
              <a:t>circumnavigation of the globe</a:t>
            </a:r>
            <a:endParaRPr lang="fr-FR" sz="2000" b="1" kern="0" dirty="0">
              <a:solidFill>
                <a:srgbClr val="F79646"/>
              </a:solidFill>
              <a:effectLst/>
              <a:latin typeface="Verdana"/>
              <a:ea typeface="ＭＳ Ｐゴシック" charset="0"/>
              <a:cs typeface="Verdana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40594" y="5253818"/>
            <a:ext cx="8151039" cy="1108539"/>
            <a:chOff x="440594" y="5201986"/>
            <a:chExt cx="8151039" cy="110853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438" y="5371044"/>
              <a:ext cx="3838475" cy="790726"/>
            </a:xfrm>
            <a:prstGeom prst="rect">
              <a:avLst/>
            </a:prstGeom>
            <a:ln>
              <a:solidFill>
                <a:srgbClr val="F79646"/>
              </a:solidFill>
            </a:ln>
          </p:spPr>
        </p:pic>
        <p:sp>
          <p:nvSpPr>
            <p:cNvPr id="4" name="ZoneTexte 3"/>
            <p:cNvSpPr txBox="1"/>
            <p:nvPr/>
          </p:nvSpPr>
          <p:spPr>
            <a:xfrm>
              <a:off x="636614" y="5376136"/>
              <a:ext cx="3385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  <a:t>Nuclear </a:t>
              </a:r>
              <a:r>
                <a:rPr lang="en-GB" sz="2000" dirty="0">
                  <a:solidFill>
                    <a:schemeClr val="accent6"/>
                  </a:solidFill>
                  <a:latin typeface="Verdana"/>
                  <a:cs typeface="Verdana"/>
                </a:rPr>
                <a:t>and CT imaging: </a:t>
              </a:r>
              <a:r>
                <a:rPr lang="en-GB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  <a:t/>
              </a:r>
              <a:br>
                <a:rPr lang="en-GB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</a:br>
              <a:r>
                <a:rPr lang="en-GB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  <a:t>what </a:t>
              </a:r>
              <a:r>
                <a:rPr lang="en-GB" sz="2000" dirty="0">
                  <a:solidFill>
                    <a:schemeClr val="accent6"/>
                  </a:solidFill>
                  <a:latin typeface="Verdana"/>
                  <a:cs typeface="Verdana"/>
                </a:rPr>
                <a:t>drives </a:t>
              </a:r>
              <a:r>
                <a:rPr lang="en-GB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  <a:t>it ?</a:t>
              </a:r>
              <a:r>
                <a:rPr lang="fr-FR" sz="2000" dirty="0" smtClean="0">
                  <a:solidFill>
                    <a:schemeClr val="accent6"/>
                  </a:solidFill>
                  <a:latin typeface="Verdana"/>
                  <a:cs typeface="Verdana"/>
                </a:rPr>
                <a:t> </a:t>
              </a:r>
              <a:endParaRPr lang="en-GB" sz="2000" dirty="0">
                <a:solidFill>
                  <a:schemeClr val="accent6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0594" y="5201986"/>
              <a:ext cx="8151039" cy="1108539"/>
            </a:xfrm>
            <a:prstGeom prst="rect">
              <a:avLst/>
            </a:prstGeom>
            <a:noFill/>
            <a:ln>
              <a:solidFill>
                <a:srgbClr val="F796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266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1069" y="10203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79646"/>
                </a:solidFill>
                <a:latin typeface="Verdana"/>
                <a:cs typeface="Verdana"/>
              </a:rPr>
              <a:t>1714 : Longitude Act</a:t>
            </a:r>
            <a:endParaRPr lang="en-GB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414" y="57720"/>
            <a:ext cx="1778000" cy="177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047" y="617734"/>
            <a:ext cx="6808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Le </a:t>
            </a:r>
            <a:r>
              <a:rPr lang="fr-FR" sz="1600" b="0" dirty="0">
                <a:solidFill>
                  <a:srgbClr val="F79646"/>
                </a:solidFill>
                <a:latin typeface="Verdana"/>
                <a:cs typeface="Verdana"/>
              </a:rPr>
              <a:t>Longitude </a:t>
            </a:r>
            <a:r>
              <a:rPr lang="fr-FR" sz="1600" b="0" dirty="0" err="1">
                <a:solidFill>
                  <a:srgbClr val="F79646"/>
                </a:solidFill>
                <a:latin typeface="Verdana"/>
                <a:cs typeface="Verdana"/>
              </a:rPr>
              <a:t>Act</a:t>
            </a:r>
            <a:r>
              <a:rPr lang="fr-FR" sz="1600" b="0" dirty="0">
                <a:solidFill>
                  <a:srgbClr val="F79646"/>
                </a:solidFill>
                <a:latin typeface="Verdana"/>
                <a:cs typeface="Verdana"/>
              </a:rPr>
              <a:t>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a été édicté par le parlement du Royaume Uni en juillet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1714 suite au naufrage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du HMS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Association, qui revenait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du siège de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Toulon,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sur les récifs de </a:t>
            </a:r>
            <a:r>
              <a:rPr lang="fr-FR" sz="1600" b="0" dirty="0" err="1">
                <a:solidFill>
                  <a:srgbClr val="808080"/>
                </a:solidFill>
                <a:latin typeface="Verdana"/>
                <a:cs typeface="Verdana"/>
              </a:rPr>
              <a:t>Gilstone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 </a:t>
            </a:r>
            <a:r>
              <a:rPr lang="fr-FR" sz="1600" b="0" dirty="0" err="1" smtClean="0">
                <a:solidFill>
                  <a:srgbClr val="808080"/>
                </a:solidFill>
                <a:latin typeface="Verdana"/>
                <a:cs typeface="Verdana"/>
              </a:rPr>
              <a:t>Ledges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 la nuit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du 22 octobre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1707, causant </a:t>
            </a:r>
            <a:r>
              <a:rPr lang="fr-FR" sz="1600" b="0" dirty="0">
                <a:solidFill>
                  <a:srgbClr val="808080"/>
                </a:solidFill>
                <a:latin typeface="Verdana"/>
                <a:cs typeface="Verdana"/>
              </a:rPr>
              <a:t>la mort de mille quatre cents à plus de deux mille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hommes.</a:t>
            </a:r>
          </a:p>
          <a:p>
            <a:pPr algn="just"/>
            <a:endParaRPr lang="fr-FR" sz="1600" b="0" dirty="0">
              <a:solidFill>
                <a:srgbClr val="808080"/>
              </a:solidFill>
              <a:latin typeface="Verdana"/>
              <a:cs typeface="Verdana"/>
            </a:endParaRPr>
          </a:p>
          <a:p>
            <a:pPr algn="just"/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Le Longitude </a:t>
            </a:r>
            <a:r>
              <a:rPr lang="fr-FR" sz="1600" b="0" dirty="0" err="1" smtClean="0">
                <a:solidFill>
                  <a:srgbClr val="808080"/>
                </a:solidFill>
                <a:latin typeface="Verdana"/>
                <a:cs typeface="Verdana"/>
              </a:rPr>
              <a:t>Act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 fonde le </a:t>
            </a:r>
            <a:r>
              <a:rPr lang="fr-FR" sz="1600" b="0" dirty="0" smtClean="0">
                <a:solidFill>
                  <a:srgbClr val="F79646"/>
                </a:solidFill>
                <a:latin typeface="Verdana"/>
                <a:cs typeface="Verdana"/>
              </a:rPr>
              <a:t>Bureau des longitudes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et offre un prix pour quiconque trouvera une méthode simple et pratique pour déterminer précisément la longitude d’un bateau. </a:t>
            </a:r>
            <a:endParaRPr lang="en-GB" sz="1600" b="0" dirty="0">
              <a:solidFill>
                <a:srgbClr val="808080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0086" y="3104637"/>
            <a:ext cx="54662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Longitude </a:t>
            </a:r>
            <a:r>
              <a:rPr lang="fr-FR" sz="2000" b="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rewards</a:t>
            </a:r>
            <a:r>
              <a:rPr lang="fr-FR" sz="20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:</a:t>
            </a:r>
          </a:p>
          <a:p>
            <a:pPr algn="just"/>
            <a:endParaRPr lang="fr-FR" sz="2000" b="0" dirty="0" smtClean="0">
              <a:solidFill>
                <a:srgbClr val="FF6600"/>
              </a:solidFill>
              <a:latin typeface="Verdana"/>
              <a:cs typeface="Verdana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£10,000 &lt; 1° </a:t>
            </a:r>
            <a:r>
              <a:rPr lang="fr-FR" sz="20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/>
            </a:r>
            <a:br>
              <a:rPr lang="fr-FR" sz="20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fr-FR" sz="2000" b="0" dirty="0" smtClean="0">
                <a:solidFill>
                  <a:srgbClr val="808080"/>
                </a:solidFill>
                <a:latin typeface="Verdana"/>
                <a:cs typeface="Verdana"/>
              </a:rPr>
              <a:t>(= 110 km à l’équateur)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fr-FR" sz="2000" dirty="0" smtClean="0">
                <a:solidFill>
                  <a:srgbClr val="808080"/>
                </a:solidFill>
                <a:latin typeface="Verdana"/>
                <a:cs typeface="Verdana"/>
              </a:rPr>
              <a:t>£15,000 &lt; 40’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fr-FR" sz="2000" dirty="0" smtClean="0">
                <a:solidFill>
                  <a:srgbClr val="808080"/>
                </a:solidFill>
                <a:latin typeface="Verdana"/>
                <a:cs typeface="Verdana"/>
              </a:rPr>
              <a:t>£20,000 &lt; 0,5°</a:t>
            </a:r>
          </a:p>
          <a:p>
            <a:pPr algn="just"/>
            <a:endParaRPr lang="fr-FR" sz="1600" b="0" dirty="0" smtClean="0">
              <a:solidFill>
                <a:srgbClr val="808080"/>
              </a:solidFill>
              <a:latin typeface="Verdana"/>
              <a:cs typeface="Verdana"/>
            </a:endParaRPr>
          </a:p>
          <a:p>
            <a:pPr algn="just"/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John Harrison a reçu £10,000 </a:t>
            </a:r>
            <a:b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</a:b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en 1765 </a:t>
            </a:r>
            <a:r>
              <a:rPr lang="fr-FR" sz="1600" dirty="0">
                <a:solidFill>
                  <a:srgbClr val="808080"/>
                </a:solidFill>
                <a:latin typeface="Verdana"/>
                <a:cs typeface="Verdana"/>
              </a:rPr>
              <a:t>(~1.33 million £ en 2016</a:t>
            </a:r>
            <a:r>
              <a:rPr lang="fr-FR" sz="1600" dirty="0" smtClean="0">
                <a:solidFill>
                  <a:srgbClr val="808080"/>
                </a:solidFill>
                <a:latin typeface="Verdana"/>
                <a:cs typeface="Verdana"/>
              </a:rPr>
              <a:t>) pour </a:t>
            </a:r>
            <a:r>
              <a:rPr lang="fr-FR" sz="1600" b="0" dirty="0" smtClean="0">
                <a:solidFill>
                  <a:srgbClr val="808080"/>
                </a:solidFill>
                <a:latin typeface="Verdana"/>
                <a:cs typeface="Verdana"/>
              </a:rPr>
              <a:t>le </a:t>
            </a:r>
            <a:r>
              <a:rPr lang="fr-FR" sz="1600" b="0" dirty="0" smtClean="0">
                <a:solidFill>
                  <a:schemeClr val="accent6"/>
                </a:solidFill>
                <a:latin typeface="Verdana"/>
                <a:cs typeface="Verdana"/>
              </a:rPr>
              <a:t>développement du chronomètre de marine</a:t>
            </a:r>
            <a:endParaRPr lang="fr-FR" sz="1600" b="0" dirty="0">
              <a:solidFill>
                <a:schemeClr val="accent6"/>
              </a:solidFill>
              <a:latin typeface="Verdana"/>
              <a:cs typeface="Verdan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109883"/>
            <a:ext cx="1981200" cy="2794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67" y="3175997"/>
            <a:ext cx="3064391" cy="30643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-2115516" y="37361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0" dirty="0">
                <a:solidFill>
                  <a:srgbClr val="808080"/>
                </a:solidFill>
                <a:latin typeface="Verdana"/>
                <a:cs typeface="Verdana"/>
              </a:rPr>
              <a:t>John Harrison's H1 Marine Chronometer</a:t>
            </a:r>
          </a:p>
        </p:txBody>
      </p:sp>
    </p:spTree>
    <p:extLst>
      <p:ext uri="{BB962C8B-B14F-4D97-AF65-F5344CB8AC3E}">
        <p14:creationId xmlns:p14="http://schemas.microsoft.com/office/powerpoint/2010/main" val="40921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49782"/>
            <a:ext cx="5270500" cy="29623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727200"/>
            <a:ext cx="3151807" cy="4292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4594" y="73068"/>
            <a:ext cx="9129406" cy="1019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3" tIns="44440" rIns="90463" bIns="44440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buSzTx/>
              <a:defRPr/>
            </a:pPr>
            <a:r>
              <a:rPr lang="fr-FR" kern="0" dirty="0" smtClean="0">
                <a:solidFill>
                  <a:srgbClr val="F79646"/>
                </a:solidFill>
                <a:effectLst/>
                <a:latin typeface="Verdana"/>
                <a:ea typeface="ＭＳ Ｐゴシック" charset="0"/>
                <a:cs typeface="Verdana"/>
              </a:rPr>
              <a:t>1919 : Raymond </a:t>
            </a:r>
            <a:r>
              <a:rPr lang="fr-FR" kern="0" dirty="0" err="1" smtClean="0">
                <a:solidFill>
                  <a:srgbClr val="F79646"/>
                </a:solidFill>
                <a:effectLst/>
                <a:latin typeface="Verdana"/>
                <a:ea typeface="ＭＳ Ｐゴシック" charset="0"/>
                <a:cs typeface="Verdana"/>
              </a:rPr>
              <a:t>Orteig</a:t>
            </a:r>
            <a:r>
              <a:rPr lang="fr-FR" kern="0" dirty="0" smtClean="0">
                <a:solidFill>
                  <a:srgbClr val="F79646"/>
                </a:solidFill>
                <a:effectLst/>
                <a:latin typeface="Verdana"/>
                <a:ea typeface="ＭＳ Ｐゴシック" charset="0"/>
                <a:cs typeface="Verdana"/>
              </a:rPr>
              <a:t> offrait un prix de 25,000 $ au premier aviateur qui réaliserait un vol New York-Paris sans escale</a:t>
            </a:r>
            <a:endParaRPr lang="fr-FR" kern="0" dirty="0">
              <a:solidFill>
                <a:srgbClr val="F79646"/>
              </a:solidFill>
              <a:effectLst/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594" y="1240135"/>
            <a:ext cx="577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L’offre du Prix </a:t>
            </a:r>
            <a:r>
              <a:rPr lang="fr-FR" sz="1800" b="0" dirty="0" err="1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Orteig</a:t>
            </a:r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était initialement valable pour une durée de 5 ans, puis fut renouvelée pour 5 ans supplémentaires en 1924</a:t>
            </a:r>
            <a:endParaRPr lang="fr-FR" sz="1800" b="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5271202"/>
            <a:ext cx="577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Mai 1927 : Charles Lindbergh effectuait le </a:t>
            </a:r>
            <a:r>
              <a:rPr lang="fr-FR" sz="1800" b="0" dirty="0" smtClean="0">
                <a:solidFill>
                  <a:srgbClr val="F79646"/>
                </a:solidFill>
                <a:latin typeface="Verdana"/>
                <a:cs typeface="Verdana"/>
              </a:rPr>
              <a:t>premier vol New York</a:t>
            </a:r>
            <a:r>
              <a:rPr lang="fr-FR" sz="1800" b="0" dirty="0">
                <a:solidFill>
                  <a:srgbClr val="F79646"/>
                </a:solidFill>
                <a:latin typeface="Verdana"/>
                <a:cs typeface="Verdana"/>
              </a:rPr>
              <a:t>-</a:t>
            </a:r>
            <a:r>
              <a:rPr lang="fr-FR" sz="1800" b="0" dirty="0" smtClean="0">
                <a:solidFill>
                  <a:srgbClr val="F79646"/>
                </a:solidFill>
                <a:latin typeface="Verdana"/>
                <a:cs typeface="Verdana"/>
              </a:rPr>
              <a:t>Paris à bord du Spirit of Saint-Louis en 33 h et 30 minutes </a:t>
            </a:r>
            <a:endParaRPr lang="fr-FR" sz="1800" b="0" dirty="0">
              <a:solidFill>
                <a:srgbClr val="F7964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221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par dé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ERN-Crystal Clear">
  <a:themeElements>
    <a:clrScheme name="Cerimed-CERN-bleu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Cerimed-CERN-bleu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erimed-CERN-bleu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K.U.Leuven">
  <a:themeElements>
    <a:clrScheme name="K.U.Leuven 13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.U.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.U.Leu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3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K.U.Leuven">
  <a:themeElements>
    <a:clrScheme name="K.U.Leuven 13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.U.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.U.Leu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3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ème par dé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ERN-Crystal Clear">
  <a:themeElements>
    <a:clrScheme name="Cerimed-CERN-bleu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Cerimed-CERN-bleu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erimed-CERN-bleu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K.U.Leuven">
  <a:themeElements>
    <a:clrScheme name="K.U.Leuven 13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.U.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.U.Leu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3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K.U.Leuven">
  <a:themeElements>
    <a:clrScheme name="K.U.Leuven 13">
      <a:dk1>
        <a:srgbClr val="000000"/>
      </a:dk1>
      <a:lt1>
        <a:srgbClr val="FFFFFF"/>
      </a:lt1>
      <a:dk2>
        <a:srgbClr val="F8F8F8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.U.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.U.Leu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.U.Leuv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.U.Leuven 13">
        <a:dk1>
          <a:srgbClr val="000000"/>
        </a:dk1>
        <a:lt1>
          <a:srgbClr val="FFFFFF"/>
        </a:lt1>
        <a:dk2>
          <a:srgbClr val="F8F8F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12798</TotalTime>
  <Words>2012</Words>
  <Application>Microsoft Macintosh PowerPoint</Application>
  <PresentationFormat>Présentation à l'écran (4:3)</PresentationFormat>
  <Paragraphs>331</Paragraphs>
  <Slides>35</Slides>
  <Notes>14</Notes>
  <HiddenSlides>0</HiddenSlides>
  <MMClips>0</MMClips>
  <ScaleCrop>false</ScaleCrop>
  <HeadingPairs>
    <vt:vector size="6" baseType="variant"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Thème par défaut</vt:lpstr>
      <vt:lpstr>CERN-Crystal Clear</vt:lpstr>
      <vt:lpstr>2_K.U.Leuven</vt:lpstr>
      <vt:lpstr>3_K.U.Leuven</vt:lpstr>
      <vt:lpstr>1_Thème par défaut</vt:lpstr>
      <vt:lpstr>1_CERN-Crystal Clear</vt:lpstr>
      <vt:lpstr>4_K.U.Leuven</vt:lpstr>
      <vt:lpstr>6_K.U.Leuven</vt:lpstr>
      <vt:lpstr>…quation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Why 10 ps TOF-PET?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TOF sinograms</vt:lpstr>
      <vt:lpstr>TOF sinograms</vt:lpstr>
      <vt:lpstr>TOF-PET</vt:lpstr>
      <vt:lpstr>TOF-PET</vt:lpstr>
      <vt:lpstr>Présentation PowerPoint</vt:lpstr>
      <vt:lpstr>Présentation PowerPoint</vt:lpstr>
      <vt:lpstr>Signal to Noise Ratio (SNR)</vt:lpstr>
      <vt:lpstr>Signal to Noise Ratio (SNR)</vt:lpstr>
      <vt:lpstr>Signal to Noise Ratio (SNR)</vt:lpstr>
      <vt:lpstr>Classification des scintillateurs</vt:lpstr>
      <vt:lpstr>Sources possibles de photons prompts (&lt; 1 ns)</vt:lpstr>
      <vt:lpstr>Ingénierie de scintillateurs connus</vt:lpstr>
      <vt:lpstr>Cherenkov contribution</vt:lpstr>
      <vt:lpstr>Utilisation de cristaux photoniques</vt:lpstr>
      <vt:lpstr>Présentation PowerPoint</vt:lpstr>
      <vt:lpstr>10 ps CRT fast timing</vt:lpstr>
      <vt:lpstr>Présentation PowerPoint</vt:lpstr>
      <vt:lpstr>Présentation PowerPoint</vt:lpstr>
      <vt:lpstr>Etat-de-l’art (2019)</vt:lpstr>
      <vt:lpstr>Présentation PowerPoint</vt:lpstr>
      <vt:lpstr>Présentation PowerPoint</vt:lpstr>
      <vt:lpstr>Présentation PowerPoint</vt:lpstr>
      <vt:lpstr>Présentation PowerPoint</vt:lpstr>
    </vt:vector>
  </TitlesOfParts>
  <Company>LIP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Joao Varela</dc:creator>
  <cp:lastModifiedBy>Christian MOREL</cp:lastModifiedBy>
  <cp:revision>426</cp:revision>
  <cp:lastPrinted>2019-06-24T17:05:39Z</cp:lastPrinted>
  <dcterms:created xsi:type="dcterms:W3CDTF">2015-04-10T14:01:05Z</dcterms:created>
  <dcterms:modified xsi:type="dcterms:W3CDTF">2019-06-24T17:05:42Z</dcterms:modified>
</cp:coreProperties>
</file>