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1" r:id="rId2"/>
    <p:sldId id="304" r:id="rId3"/>
    <p:sldId id="314" r:id="rId4"/>
    <p:sldId id="316" r:id="rId5"/>
    <p:sldId id="318" r:id="rId6"/>
    <p:sldId id="315" r:id="rId7"/>
    <p:sldId id="312" r:id="rId8"/>
    <p:sldId id="310" r:id="rId9"/>
    <p:sldId id="317" r:id="rId10"/>
  </p:sldIdLst>
  <p:sldSz cx="9901238" cy="6858000"/>
  <p:notesSz cx="9872663" cy="67976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E1687"/>
    <a:srgbClr val="C2EDBD"/>
    <a:srgbClr val="0000EE"/>
    <a:srgbClr val="149107"/>
    <a:srgbClr val="BC008F"/>
    <a:srgbClr val="0000A2"/>
    <a:srgbClr val="FFFF99"/>
    <a:srgbClr val="E6E6E0"/>
    <a:srgbClr val="FFFF81"/>
    <a:srgbClr val="FCF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6" autoAdjust="0"/>
    <p:restoredTop sz="58748" autoAdjust="0"/>
  </p:normalViewPr>
  <p:slideViewPr>
    <p:cSldViewPr>
      <p:cViewPr varScale="1">
        <p:scale>
          <a:sx n="65" d="100"/>
          <a:sy n="65" d="100"/>
        </p:scale>
        <p:origin x="-1075" y="-82"/>
      </p:cViewPr>
      <p:guideLst>
        <p:guide orient="horz" pos="2160"/>
        <p:guide pos="3119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32" y="-84"/>
      </p:cViewPr>
      <p:guideLst>
        <p:guide orient="horz" pos="2141"/>
        <p:guide pos="31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4278154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7" tIns="45768" rIns="91537" bIns="4576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2228" y="2"/>
            <a:ext cx="4278154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7" tIns="45768" rIns="91537" bIns="4576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CB72857-686C-4E38-9370-F7D0FACA3660}" type="datetimeFigureOut">
              <a:rPr lang="fr-FR"/>
              <a:pPr>
                <a:defRPr/>
              </a:pPr>
              <a:t>29/01/2019</a:t>
            </a:fld>
            <a:endParaRPr lang="fr-FR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56614"/>
            <a:ext cx="4278154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7" tIns="45768" rIns="91537" bIns="4576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2228" y="6456614"/>
            <a:ext cx="4278154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7" tIns="45768" rIns="91537" bIns="4576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1DE2D786-859B-4B74-875B-A28AB42E87A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56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278154" cy="339884"/>
          </a:xfrm>
          <a:prstGeom prst="rect">
            <a:avLst/>
          </a:prstGeom>
        </p:spPr>
        <p:txBody>
          <a:bodyPr vert="horz" lIns="91537" tIns="45768" rIns="91537" bIns="457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92228" y="2"/>
            <a:ext cx="4278154" cy="339884"/>
          </a:xfrm>
          <a:prstGeom prst="rect">
            <a:avLst/>
          </a:prstGeom>
        </p:spPr>
        <p:txBody>
          <a:bodyPr vert="horz" lIns="91537" tIns="45768" rIns="91537" bIns="4576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125518F-85A7-478D-914A-9A64372A0C28}" type="datetimeFigureOut">
              <a:rPr lang="fr-FR"/>
              <a:pPr>
                <a:defRPr/>
              </a:pPr>
              <a:t>29/01/2019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98800" y="512763"/>
            <a:ext cx="3675063" cy="254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37" tIns="45768" rIns="91537" bIns="45768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87267" y="3228898"/>
            <a:ext cx="7898130" cy="3058954"/>
          </a:xfrm>
          <a:prstGeom prst="rect">
            <a:avLst/>
          </a:prstGeom>
        </p:spPr>
        <p:txBody>
          <a:bodyPr vert="horz" lIns="91537" tIns="45768" rIns="91537" bIns="45768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6456614"/>
            <a:ext cx="4278154" cy="339884"/>
          </a:xfrm>
          <a:prstGeom prst="rect">
            <a:avLst/>
          </a:prstGeom>
        </p:spPr>
        <p:txBody>
          <a:bodyPr vert="horz" lIns="91537" tIns="45768" rIns="91537" bIns="457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92228" y="6456614"/>
            <a:ext cx="4278154" cy="339884"/>
          </a:xfrm>
          <a:prstGeom prst="rect">
            <a:avLst/>
          </a:prstGeom>
        </p:spPr>
        <p:txBody>
          <a:bodyPr vert="horz" lIns="91537" tIns="45768" rIns="91537" bIns="4576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001CEDE1-7314-49F9-B327-ABF2CB4A8C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911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Good </a:t>
            </a:r>
            <a:r>
              <a:rPr lang="fr-FR" dirty="0" err="1" smtClean="0"/>
              <a:t>afternoon</a:t>
            </a:r>
            <a:r>
              <a:rPr lang="fr-FR" dirty="0" smtClean="0"/>
              <a:t> I </a:t>
            </a:r>
            <a:r>
              <a:rPr lang="fr-FR" dirty="0" err="1" smtClean="0"/>
              <a:t>am</a:t>
            </a:r>
            <a:r>
              <a:rPr lang="fr-FR" dirty="0" smtClean="0"/>
              <a:t> </a:t>
            </a:r>
            <a:r>
              <a:rPr lang="fr-FR" dirty="0" err="1" smtClean="0"/>
              <a:t>elisabetta</a:t>
            </a:r>
            <a:r>
              <a:rPr lang="fr-FR" dirty="0" smtClean="0"/>
              <a:t> </a:t>
            </a:r>
            <a:r>
              <a:rPr lang="fr-FR" dirty="0" err="1" smtClean="0"/>
              <a:t>caschera</a:t>
            </a:r>
            <a:r>
              <a:rPr lang="fr-FR" dirty="0" smtClean="0"/>
              <a:t> second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year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phd</a:t>
            </a:r>
            <a:r>
              <a:rPr lang="fr-FR" baseline="0" dirty="0" smtClean="0"/>
              <a:t> in GTS group </a:t>
            </a:r>
            <a:r>
              <a:rPr lang="fr-FR" baseline="0" dirty="0" err="1" smtClean="0"/>
              <a:t>under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</a:t>
            </a:r>
            <a:r>
              <a:rPr lang="fr-FR" baseline="0" dirty="0" smtClean="0"/>
              <a:t> direction of P. </a:t>
            </a:r>
            <a:r>
              <a:rPr lang="fr-FR" baseline="0" dirty="0" err="1" smtClean="0"/>
              <a:t>Ghendrih</a:t>
            </a:r>
            <a:r>
              <a:rPr lang="fr-FR" baseline="0" dirty="0" smtClean="0"/>
              <a:t> and G. </a:t>
            </a:r>
            <a:r>
              <a:rPr lang="fr-FR" baseline="0" dirty="0" err="1" smtClean="0"/>
              <a:t>Dif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pradalier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My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phd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subject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focused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charachterizing</a:t>
            </a:r>
            <a:r>
              <a:rPr lang="fr-FR" baseline="0" dirty="0" smtClean="0"/>
              <a:t> global </a:t>
            </a:r>
            <a:r>
              <a:rPr lang="fr-FR" baseline="0" dirty="0" err="1" smtClean="0"/>
              <a:t>properties</a:t>
            </a:r>
            <a:r>
              <a:rPr lang="fr-FR" baseline="0" dirty="0" smtClean="0"/>
              <a:t> of fusion plasma confinement </a:t>
            </a:r>
            <a:r>
              <a:rPr lang="fr-FR" baseline="0" dirty="0" err="1" smtClean="0"/>
              <a:t>using</a:t>
            </a:r>
            <a:r>
              <a:rPr lang="fr-FR" baseline="0" dirty="0" smtClean="0"/>
              <a:t> the global code </a:t>
            </a:r>
            <a:r>
              <a:rPr lang="fr-FR" baseline="0" dirty="0" err="1" smtClean="0"/>
              <a:t>GYSELa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name</a:t>
            </a:r>
            <a:r>
              <a:rPr lang="fr-FR" baseline="0" dirty="0" smtClean="0"/>
              <a:t> of GYSELA group </a:t>
            </a:r>
            <a:r>
              <a:rPr lang="fr-FR" baseline="0" dirty="0" err="1" smtClean="0"/>
              <a:t>members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1CEDE1-7314-49F9-B327-ABF2CB4A8C6E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78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Plasma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an open system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naturally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discharge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internal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energy</a:t>
            </a:r>
            <a:r>
              <a:rPr lang="fr-FR" baseline="0" dirty="0" smtClean="0"/>
              <a:t> content to </a:t>
            </a:r>
            <a:r>
              <a:rPr lang="fr-FR" baseline="0" dirty="0" err="1" smtClean="0"/>
              <a:t>external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enviroment</a:t>
            </a:r>
            <a:r>
              <a:rPr lang="fr-FR" baseline="0" dirty="0" smtClean="0"/>
              <a:t>. It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charachterized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strong</a:t>
            </a:r>
            <a:r>
              <a:rPr lang="fr-FR" baseline="0" dirty="0" smtClean="0"/>
              <a:t> gradients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core</a:t>
            </a:r>
            <a:r>
              <a:rPr lang="fr-FR" baseline="0" dirty="0" smtClean="0"/>
              <a:t> and the </a:t>
            </a:r>
            <a:r>
              <a:rPr lang="fr-FR" baseline="0" dirty="0" err="1" smtClean="0"/>
              <a:t>wall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makes</a:t>
            </a:r>
            <a:r>
              <a:rPr lang="fr-FR" baseline="0" dirty="0" smtClean="0"/>
              <a:t> the plasma a </a:t>
            </a:r>
            <a:r>
              <a:rPr lang="fr-FR" baseline="0" dirty="0" err="1" smtClean="0"/>
              <a:t>big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reservoir</a:t>
            </a:r>
            <a:r>
              <a:rPr lang="fr-FR" baseline="0" dirty="0" smtClean="0"/>
              <a:t> of free </a:t>
            </a:r>
            <a:r>
              <a:rPr lang="fr-FR" baseline="0" dirty="0" err="1" smtClean="0"/>
              <a:t>energy</a:t>
            </a:r>
            <a:r>
              <a:rPr lang="fr-FR" baseline="0" dirty="0" smtClean="0"/>
              <a:t>. This free </a:t>
            </a:r>
            <a:r>
              <a:rPr lang="fr-FR" baseline="0" dirty="0" err="1" smtClean="0"/>
              <a:t>energy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gives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rise</a:t>
            </a:r>
            <a:r>
              <a:rPr lang="fr-FR" baseline="0" dirty="0" smtClean="0"/>
              <a:t> to turbulence,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represents</a:t>
            </a:r>
            <a:r>
              <a:rPr lang="fr-FR" baseline="0" dirty="0" smtClean="0"/>
              <a:t> the main </a:t>
            </a:r>
            <a:r>
              <a:rPr lang="fr-FR" baseline="0" dirty="0" err="1" smtClean="0"/>
              <a:t>channel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heat</a:t>
            </a:r>
            <a:r>
              <a:rPr lang="fr-FR" baseline="0" dirty="0" smtClean="0"/>
              <a:t> transport </a:t>
            </a:r>
            <a:r>
              <a:rPr lang="fr-FR" baseline="0" dirty="0" err="1" smtClean="0"/>
              <a:t>outside</a:t>
            </a:r>
            <a:r>
              <a:rPr lang="fr-FR" baseline="0" dirty="0" smtClean="0"/>
              <a:t> the system and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complex</a:t>
            </a:r>
            <a:r>
              <a:rPr lang="fr-FR" baseline="0" dirty="0" smtClean="0"/>
              <a:t> non </a:t>
            </a:r>
            <a:r>
              <a:rPr lang="fr-FR" baseline="0" dirty="0" err="1" smtClean="0"/>
              <a:t>linear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phenomenon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difficult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describe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analytically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Usually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complicated</a:t>
            </a:r>
            <a:r>
              <a:rPr lang="fr-FR" baseline="0" dirty="0" smtClean="0"/>
              <a:t> system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described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through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reduced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models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like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fully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integrated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energy</a:t>
            </a:r>
            <a:r>
              <a:rPr lang="fr-FR" baseline="0" dirty="0" smtClean="0"/>
              <a:t> balance.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energy</a:t>
            </a:r>
            <a:r>
              <a:rPr lang="fr-FR" baseline="0" dirty="0" smtClean="0"/>
              <a:t> confinement time has been </a:t>
            </a:r>
            <a:r>
              <a:rPr lang="fr-FR" baseline="0" dirty="0" err="1" smtClean="0"/>
              <a:t>defined</a:t>
            </a:r>
            <a:r>
              <a:rPr lang="fr-FR" baseline="0" dirty="0" smtClean="0"/>
              <a:t> as the ratio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internal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energy</a:t>
            </a:r>
            <a:r>
              <a:rPr lang="fr-FR" baseline="0" dirty="0" smtClean="0"/>
              <a:t> and power </a:t>
            </a:r>
            <a:r>
              <a:rPr lang="fr-FR" baseline="0" dirty="0" err="1" smtClean="0"/>
              <a:t>loss</a:t>
            </a:r>
            <a:r>
              <a:rPr lang="fr-FR" baseline="0" dirty="0" smtClean="0"/>
              <a:t> and express the </a:t>
            </a:r>
            <a:r>
              <a:rPr lang="fr-FR" baseline="0" dirty="0" err="1" smtClean="0"/>
              <a:t>typical</a:t>
            </a:r>
            <a:r>
              <a:rPr lang="fr-FR" baseline="0" dirty="0" smtClean="0"/>
              <a:t> time for the </a:t>
            </a:r>
            <a:r>
              <a:rPr lang="fr-FR" baseline="0" dirty="0" err="1" smtClean="0"/>
              <a:t>energy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stay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confined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inside</a:t>
            </a:r>
            <a:r>
              <a:rPr lang="fr-FR" baseline="0" dirty="0" smtClean="0"/>
              <a:t> plasma volume. It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foundamental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parameter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escribes</a:t>
            </a:r>
            <a:r>
              <a:rPr lang="fr-FR" baseline="0" dirty="0" smtClean="0"/>
              <a:t> fusion performance and of course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as high as possible. A </a:t>
            </a:r>
            <a:r>
              <a:rPr lang="fr-FR" baseline="0" dirty="0" err="1" smtClean="0"/>
              <a:t>strong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experimental</a:t>
            </a:r>
            <a:r>
              <a:rPr lang="fr-FR" baseline="0" dirty="0" smtClean="0"/>
              <a:t> effort has been </a:t>
            </a:r>
            <a:r>
              <a:rPr lang="fr-FR" baseline="0" dirty="0" err="1" smtClean="0"/>
              <a:t>done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past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years</a:t>
            </a:r>
            <a:r>
              <a:rPr lang="fr-FR" baseline="0" dirty="0" smtClean="0"/>
              <a:t> to relate the confinement time to the main plasma </a:t>
            </a:r>
            <a:r>
              <a:rPr lang="fr-FR" baseline="0" dirty="0" err="1" smtClean="0"/>
              <a:t>parameters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boulding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multimachine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scaling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law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Iter</a:t>
            </a:r>
            <a:r>
              <a:rPr lang="fr-FR" baseline="0" dirty="0" smtClean="0"/>
              <a:t> has been </a:t>
            </a:r>
            <a:r>
              <a:rPr lang="fr-FR" baseline="0" dirty="0" err="1" smtClean="0"/>
              <a:t>designed</a:t>
            </a:r>
            <a:r>
              <a:rPr lang="fr-FR" baseline="0" dirty="0" smtClean="0"/>
              <a:t> on extrapolation of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scaling</a:t>
            </a:r>
            <a:r>
              <a:rPr lang="fr-FR" baseline="0" dirty="0" smtClean="0"/>
              <a:t>. A more </a:t>
            </a:r>
            <a:r>
              <a:rPr lang="fr-FR" baseline="0" dirty="0" err="1" smtClean="0"/>
              <a:t>recent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work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comparison</a:t>
            </a:r>
            <a:r>
              <a:rPr lang="fr-FR" baseline="0" dirty="0" smtClean="0"/>
              <a:t> of DIID and Jet </a:t>
            </a:r>
            <a:r>
              <a:rPr lang="fr-FR" baseline="0" dirty="0" err="1" smtClean="0"/>
              <a:t>discharges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results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scaling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specially</a:t>
            </a:r>
            <a:r>
              <a:rPr lang="fr-FR" baseline="0" dirty="0" smtClean="0"/>
              <a:t> for the beta </a:t>
            </a:r>
            <a:r>
              <a:rPr lang="fr-FR" baseline="0" dirty="0" err="1" smtClean="0"/>
              <a:t>parameter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Thus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theoretical</a:t>
            </a:r>
            <a:r>
              <a:rPr lang="fr-FR" baseline="0" dirty="0" smtClean="0"/>
              <a:t> point of </a:t>
            </a:r>
            <a:r>
              <a:rPr lang="fr-FR" baseline="0" dirty="0" err="1" smtClean="0"/>
              <a:t>view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question the </a:t>
            </a:r>
            <a:r>
              <a:rPr lang="fr-FR" baseline="0" dirty="0" err="1" smtClean="0"/>
              <a:t>scaling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law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addressing</a:t>
            </a:r>
            <a:r>
              <a:rPr lang="fr-FR" baseline="0" dirty="0" smtClean="0"/>
              <a:t> the questions if the power </a:t>
            </a:r>
            <a:r>
              <a:rPr lang="fr-FR" baseline="0" dirty="0" err="1" smtClean="0"/>
              <a:t>law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an </a:t>
            </a:r>
            <a:r>
              <a:rPr lang="fr-FR" baseline="0" dirty="0" err="1" smtClean="0"/>
              <a:t>appropiate</a:t>
            </a:r>
            <a:r>
              <a:rPr lang="fr-FR" baseline="0" dirty="0" smtClean="0"/>
              <a:t> model to express </a:t>
            </a:r>
            <a:r>
              <a:rPr lang="fr-FR" baseline="0" dirty="0" err="1" smtClean="0"/>
              <a:t>tauE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dependencies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what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behind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results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controls</a:t>
            </a:r>
            <a:r>
              <a:rPr lang="fr-FR" baseline="0" dirty="0" smtClean="0"/>
              <a:t> confinement </a:t>
            </a:r>
            <a:r>
              <a:rPr lang="fr-FR" baseline="0" dirty="0" err="1" smtClean="0"/>
              <a:t>through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numerical</a:t>
            </a:r>
            <a:r>
              <a:rPr lang="fr-FR" baseline="0" dirty="0" smtClean="0"/>
              <a:t> simulations.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1CEDE1-7314-49F9-B327-ABF2CB4A8C6E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1311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 descr="bandeau_titr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" y="0"/>
            <a:ext cx="35840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IRFMblanc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52009" y="5157789"/>
            <a:ext cx="140439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7939" y="1855288"/>
            <a:ext cx="5185009" cy="2653832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87939" y="5805264"/>
            <a:ext cx="3313701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287939" y="4509120"/>
            <a:ext cx="5185009" cy="1224136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4"/>
          </p:nvPr>
        </p:nvSpPr>
        <p:spPr>
          <a:xfrm>
            <a:off x="8689369" y="6308728"/>
            <a:ext cx="121186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08DDC4FC-5357-4592-8590-F680C4EBD9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5"/>
          </p:nvPr>
        </p:nvSpPr>
        <p:spPr>
          <a:xfrm>
            <a:off x="5885738" y="6305553"/>
            <a:ext cx="276753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PhD Talk | 16/12/2016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8" descr="bandeau_page_car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"/>
            <a:ext cx="990123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409303" y="836616"/>
            <a:ext cx="9160594" cy="51847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33479F78-4D43-4851-A2FD-83CACAA8D0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PhD Talk | 16/12/2016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 descr="car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07398" y="846139"/>
            <a:ext cx="9160365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8" descr="bandeau_page_car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"/>
            <a:ext cx="990123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Espace réservé du graphique 32"/>
          <p:cNvSpPr>
            <a:spLocks noGrp="1"/>
          </p:cNvSpPr>
          <p:nvPr>
            <p:ph type="chart" sz="quarter" idx="13"/>
          </p:nvPr>
        </p:nvSpPr>
        <p:spPr>
          <a:xfrm>
            <a:off x="974090" y="5157789"/>
            <a:ext cx="3508702" cy="863600"/>
          </a:xfrm>
        </p:spPr>
        <p:txBody>
          <a:bodyPr rtlCol="0" anchor="ctr">
            <a:noAutofit/>
          </a:bodyPr>
          <a:lstStyle>
            <a:lvl1pPr marL="0" indent="0" algn="ctr">
              <a:defRPr sz="12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/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79EBB43C-2D10-4E4B-8C8C-2D3DA60E09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PhD Talk | 16/12/2016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bandeau_intercalair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84044" y="0"/>
            <a:ext cx="63171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6" descr="bandeau_dernière.png"/>
          <p:cNvPicPr>
            <a:picLocks noChangeAspect="1"/>
          </p:cNvPicPr>
          <p:nvPr userDrawn="1"/>
        </p:nvPicPr>
        <p:blipFill>
          <a:blip r:embed="rId3"/>
          <a:srcRect b="15350"/>
          <a:stretch>
            <a:fillRect/>
          </a:stretch>
        </p:blipFill>
        <p:spPr bwMode="auto">
          <a:xfrm>
            <a:off x="3584044" y="0"/>
            <a:ext cx="6317196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29982" y="5799600"/>
            <a:ext cx="2054312" cy="943200"/>
          </a:xfrm>
        </p:spPr>
        <p:txBody>
          <a:bodyPr anchor="t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32623" y="5799600"/>
            <a:ext cx="3846989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10"/>
          <p:cNvSpPr>
            <a:spLocks noGrp="1"/>
          </p:cNvSpPr>
          <p:nvPr>
            <p:ph type="sldNum" sz="quarter" idx="10"/>
          </p:nvPr>
        </p:nvSpPr>
        <p:spPr>
          <a:xfrm>
            <a:off x="623986" y="5445128"/>
            <a:ext cx="1211869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36F44552-62F7-4F06-B69A-BADD14EB92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623986" y="5876928"/>
            <a:ext cx="288442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PhD Talk | 16/12/2016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9" descr="bandeau_titr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" y="0"/>
            <a:ext cx="35840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IRFMblanc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52009" y="5157789"/>
            <a:ext cx="140439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7939" y="1855288"/>
            <a:ext cx="5185009" cy="1429696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287939" y="5445224"/>
            <a:ext cx="5185009" cy="288032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/>
          </p:nvPr>
        </p:nvSpPr>
        <p:spPr>
          <a:xfrm>
            <a:off x="3586275" y="3311999"/>
            <a:ext cx="6314963" cy="2124000"/>
          </a:xfrm>
          <a:solidFill>
            <a:srgbClr val="666666"/>
          </a:solidFill>
        </p:spPr>
        <p:txBody>
          <a:bodyPr rtlCol="0" anchor="ctr">
            <a:noAutofit/>
          </a:bodyPr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4287939" y="5805264"/>
            <a:ext cx="3313701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8" name="Espace réservé du numéro de diapositive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18A36B4A-3A71-4946-BC21-539B9EC5D4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Espace réservé du pied de page 14"/>
          <p:cNvSpPr>
            <a:spLocks noGrp="1"/>
          </p:cNvSpPr>
          <p:nvPr>
            <p:ph type="ftr" sz="quarter" idx="16"/>
          </p:nvPr>
        </p:nvSpPr>
        <p:spPr>
          <a:xfrm>
            <a:off x="5885738" y="6305553"/>
            <a:ext cx="276753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PhD Talk | 16/12/2016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9" descr="bandeau_titr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" y="0"/>
            <a:ext cx="35840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IRFMblanc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52009" y="5157789"/>
            <a:ext cx="140439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7939" y="1855288"/>
            <a:ext cx="5185009" cy="1429696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287939" y="5445224"/>
            <a:ext cx="5185009" cy="288032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/>
          </p:nvPr>
        </p:nvSpPr>
        <p:spPr>
          <a:xfrm>
            <a:off x="3586275" y="3312000"/>
            <a:ext cx="2104988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691263" y="3312000"/>
            <a:ext cx="2104988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/>
          </p:nvPr>
        </p:nvSpPr>
        <p:spPr>
          <a:xfrm>
            <a:off x="7796250" y="3312000"/>
            <a:ext cx="2104988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4287939" y="5805264"/>
            <a:ext cx="3313701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11" name="Espace réservé du numéro de diapositive 1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6509A431-55E6-4CE0-AF4C-05A1E9CAFF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3" name="Espace réservé du pied de page 15"/>
          <p:cNvSpPr>
            <a:spLocks noGrp="1"/>
          </p:cNvSpPr>
          <p:nvPr>
            <p:ph type="ftr" sz="quarter" idx="24"/>
          </p:nvPr>
        </p:nvSpPr>
        <p:spPr>
          <a:xfrm>
            <a:off x="5885738" y="6305553"/>
            <a:ext cx="276753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PhD Talk | 16/12/2016</a:t>
            </a: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1" descr="bandeau_intercalair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84044" y="0"/>
            <a:ext cx="63171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76088" y="1949601"/>
            <a:ext cx="5808744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76088" y="260649"/>
            <a:ext cx="5730772" cy="1584176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7"/>
          <p:cNvSpPr>
            <a:spLocks noGrp="1"/>
          </p:cNvSpPr>
          <p:nvPr>
            <p:ph type="sldNum" sz="quarter" idx="10"/>
          </p:nvPr>
        </p:nvSpPr>
        <p:spPr>
          <a:xfrm>
            <a:off x="623988" y="5876928"/>
            <a:ext cx="292395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AF08AF5F-965D-462D-BE12-524D13934A5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623988" y="5445128"/>
            <a:ext cx="2923959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PhD Talk | 16/12/2016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PhD Talk | 16/12/2016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10AB8867-C9B2-4496-8F9A-431968D7D2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PhD Talk | 16/12/2016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3EAC339A-0056-46CF-975B-EF2230DB33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3700" y="1268760"/>
            <a:ext cx="4794746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/>
          </p:nvPr>
        </p:nvSpPr>
        <p:spPr>
          <a:xfrm>
            <a:off x="5574319" y="2016000"/>
            <a:ext cx="3781181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PhD Talk | 16/12/2016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B679DA16-8683-4EE5-A64B-E0E415C4BB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3700" y="1268760"/>
            <a:ext cx="4794746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574319" y="2016000"/>
            <a:ext cx="3781181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/>
          </p:nvPr>
        </p:nvSpPr>
        <p:spPr>
          <a:xfrm>
            <a:off x="5574319" y="3999601"/>
            <a:ext cx="1890591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/>
          </p:nvPr>
        </p:nvSpPr>
        <p:spPr>
          <a:xfrm>
            <a:off x="7464911" y="3999601"/>
            <a:ext cx="1890591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PhD Talk | 16/12/2016</a:t>
            </a: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0AE3DE09-33B3-4B20-9264-A8D0BE8EC3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3700" y="3707507"/>
            <a:ext cx="8849247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623700" y="1458001"/>
            <a:ext cx="87318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PhD Talk | 16/12/2016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C372FC25-0E97-4E99-840A-662485FB1FF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 descr="bandeau_texte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"/>
            <a:ext cx="990123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636455" y="52390"/>
            <a:ext cx="7836762" cy="90963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23988" y="1268414"/>
            <a:ext cx="8849231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20906" y="6305553"/>
            <a:ext cx="64323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PhD Talk | 16/12/2016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9369" y="6303966"/>
            <a:ext cx="121186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A45AF852-F959-4662-99B4-74F05EE07D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31" name="Picture 8" descr="IRFMblanc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997063" y="238128"/>
            <a:ext cx="787286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65" r:id="rId10"/>
    <p:sldLayoutId id="2147483666" r:id="rId11"/>
    <p:sldLayoutId id="2147483667" r:id="rId12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923925" algn="l" rtl="0" eaLnBrk="1" fontAlgn="base" hangingPunct="1">
        <a:spcBef>
          <a:spcPct val="0"/>
        </a:spcBef>
        <a:spcAft>
          <a:spcPts val="400"/>
        </a:spcAft>
        <a:buFont typeface="Arial" charset="0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SzPct val="36000"/>
        <a:buFont typeface="Arial" charset="0"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11.tmp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10.jpg"/><Relationship Id="rId10" Type="http://schemas.openxmlformats.org/officeDocument/2006/relationships/image" Target="../media/image18.png"/><Relationship Id="rId4" Type="http://schemas.openxmlformats.org/officeDocument/2006/relationships/image" Target="../media/image12.tmp"/><Relationship Id="rId9" Type="http://schemas.openxmlformats.org/officeDocument/2006/relationships/image" Target="../media/image13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0.png"/><Relationship Id="rId3" Type="http://schemas.openxmlformats.org/officeDocument/2006/relationships/image" Target="../media/image15.tmp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39.png"/><Relationship Id="rId2" Type="http://schemas.openxmlformats.org/officeDocument/2006/relationships/image" Target="../media/image27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29.png"/><Relationship Id="rId5" Type="http://schemas.openxmlformats.org/officeDocument/2006/relationships/image" Target="../media/image33.png"/><Relationship Id="rId15" Type="http://schemas.openxmlformats.org/officeDocument/2006/relationships/image" Target="../media/image17.tmp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53.png"/><Relationship Id="rId3" Type="http://schemas.openxmlformats.org/officeDocument/2006/relationships/image" Target="../media/image19.tmp"/><Relationship Id="rId7" Type="http://schemas.openxmlformats.org/officeDocument/2006/relationships/image" Target="../media/image50.png"/><Relationship Id="rId12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20.tmp"/><Relationship Id="rId10" Type="http://schemas.openxmlformats.org/officeDocument/2006/relationships/image" Target="../media/image51.png"/><Relationship Id="rId9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23.tmp"/><Relationship Id="rId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7.tmp"/><Relationship Id="rId7" Type="http://schemas.openxmlformats.org/officeDocument/2006/relationships/image" Target="../media/image25.tm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4" Type="http://schemas.openxmlformats.org/officeDocument/2006/relationships/image" Target="../media/image24.tmp"/><Relationship Id="rId9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74555" y="3558238"/>
            <a:ext cx="814255" cy="158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re 4"/>
              <p:cNvSpPr>
                <a:spLocks noGrp="1"/>
              </p:cNvSpPr>
              <p:nvPr>
                <p:ph type="ctrTitle"/>
              </p:nvPr>
            </p:nvSpPr>
            <p:spPr>
              <a:xfrm>
                <a:off x="3817977" y="548680"/>
                <a:ext cx="5832648" cy="2088232"/>
              </a:xfrm>
            </p:spPr>
            <p:txBody>
              <a:bodyPr/>
              <a:lstStyle/>
              <a:p>
                <a:pPr algn="ctr">
                  <a:lnSpc>
                    <a:spcPts val="5000"/>
                  </a:lnSpc>
                </a:pPr>
                <a:r>
                  <a:rPr lang="fr-FR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data </a:t>
                </a:r>
                <a:r>
                  <a:rPr lang="fr-FR" sz="3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analysis</a:t>
                </a:r>
                <a:r>
                  <a:rPr lang="fr-FR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r-FR" sz="3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strategies</a:t>
                </a:r>
                <a:r>
                  <a:rPr lang="fr-FR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br>
                  <a:rPr lang="fr-FR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fr-FR" sz="3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with</a:t>
                </a:r>
                <a:r>
                  <a:rPr lang="fr-FR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GYSELA:</a:t>
                </a:r>
                <a:br>
                  <a:rPr lang="fr-FR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fr-FR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Characterization</a:t>
                </a:r>
                <a:r>
                  <a:rPr lang="fr-FR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00</m:t>
                        </m:r>
                      </m:sub>
                    </m:sSub>
                    <m:r>
                      <a:rPr lang="fr-FR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endParaRPr lang="fr-FR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itr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817977" y="548680"/>
                <a:ext cx="5832648" cy="2088232"/>
              </a:xfrm>
              <a:blipFill rotWithShape="1">
                <a:blip r:embed="rId3"/>
                <a:stretch>
                  <a:fillRect l="-3344" t="-2624" r="-39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63" y="4553298"/>
            <a:ext cx="3739665" cy="22277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32168" y="2542575"/>
            <a:ext cx="59046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E. Caschera</a:t>
            </a:r>
          </a:p>
          <a:p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GYSELA Team: 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Dif-Pradalier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X.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Garbet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P. Ghendrih, C. Gillot, </a:t>
            </a:r>
          </a:p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Grandgirard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G.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Latu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Passeron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G.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Richard,</a:t>
            </a:r>
          </a:p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Y. Sarazin 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4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4246" y="29441"/>
            <a:ext cx="8306192" cy="909637"/>
          </a:xfrm>
        </p:spPr>
        <p:txBody>
          <a:bodyPr/>
          <a:lstStyle/>
          <a:p>
            <a:pPr algn="ctr"/>
            <a:r>
              <a:rPr lang="fr-FR" sz="2400" dirty="0" smtClean="0"/>
              <a:t>Turbulence </a:t>
            </a:r>
            <a:r>
              <a:rPr lang="fr-FR" sz="2400" dirty="0" err="1" smtClean="0"/>
              <a:t>is</a:t>
            </a:r>
            <a:r>
              <a:rPr lang="fr-FR" sz="2400" dirty="0" smtClean="0"/>
              <a:t> a </a:t>
            </a:r>
            <a:r>
              <a:rPr lang="fr-FR" sz="2400" dirty="0" err="1" smtClean="0"/>
              <a:t>channel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for </a:t>
            </a:r>
            <a:r>
              <a:rPr lang="fr-FR" sz="2400" dirty="0" err="1" smtClean="0"/>
              <a:t>heat</a:t>
            </a:r>
            <a:r>
              <a:rPr lang="fr-FR" sz="2400" dirty="0" smtClean="0"/>
              <a:t> transport</a:t>
            </a:r>
            <a:endParaRPr lang="fr-FR" sz="2400" dirty="0"/>
          </a:p>
        </p:txBody>
      </p:sp>
      <p:sp>
        <p:nvSpPr>
          <p:cNvPr id="7" name="AutoShape 2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AutoShape 4" descr="Immagine correl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AutoShape 6" descr="Immagine correlat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AutoShape 8" descr="Risultati immagini per plasma turbulenc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9051183" y="6480705"/>
            <a:ext cx="1211869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|  PAGE </a:t>
            </a:r>
            <a:fld id="{3EAC339A-0056-46CF-975B-EF2230DB338E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grpSp>
        <p:nvGrpSpPr>
          <p:cNvPr id="88" name="Groupe 87"/>
          <p:cNvGrpSpPr/>
          <p:nvPr/>
        </p:nvGrpSpPr>
        <p:grpSpPr>
          <a:xfrm>
            <a:off x="5956082" y="3018274"/>
            <a:ext cx="3504462" cy="3425553"/>
            <a:chOff x="3288162" y="4578387"/>
            <a:chExt cx="2268185" cy="2330111"/>
          </a:xfrm>
        </p:grpSpPr>
        <p:grpSp>
          <p:nvGrpSpPr>
            <p:cNvPr id="86" name="Groupe 85"/>
            <p:cNvGrpSpPr/>
            <p:nvPr/>
          </p:nvGrpSpPr>
          <p:grpSpPr>
            <a:xfrm>
              <a:off x="3288162" y="4680151"/>
              <a:ext cx="2268185" cy="2228347"/>
              <a:chOff x="2988789" y="4688885"/>
              <a:chExt cx="2268185" cy="2228347"/>
            </a:xfrm>
          </p:grpSpPr>
          <p:grpSp>
            <p:nvGrpSpPr>
              <p:cNvPr id="46" name="Groupe 45"/>
              <p:cNvGrpSpPr/>
              <p:nvPr/>
            </p:nvGrpSpPr>
            <p:grpSpPr>
              <a:xfrm>
                <a:off x="3184474" y="4688885"/>
                <a:ext cx="2072500" cy="2228347"/>
                <a:chOff x="3184474" y="4688885"/>
                <a:chExt cx="2072500" cy="2228347"/>
              </a:xfrm>
            </p:grpSpPr>
            <p:grpSp>
              <p:nvGrpSpPr>
                <p:cNvPr id="42" name="Groupe 41"/>
                <p:cNvGrpSpPr/>
                <p:nvPr/>
              </p:nvGrpSpPr>
              <p:grpSpPr>
                <a:xfrm>
                  <a:off x="3184474" y="4688885"/>
                  <a:ext cx="2072500" cy="2052483"/>
                  <a:chOff x="3184474" y="4730790"/>
                  <a:chExt cx="2072500" cy="2052483"/>
                </a:xfrm>
              </p:grpSpPr>
              <p:pic>
                <p:nvPicPr>
                  <p:cNvPr id="39" name="Image 38" descr="Capture d’écran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14551"/>
                  <a:stretch/>
                </p:blipFill>
                <p:spPr>
                  <a:xfrm>
                    <a:off x="3510460" y="4923192"/>
                    <a:ext cx="1152891" cy="1860081"/>
                  </a:xfrm>
                  <a:prstGeom prst="rect">
                    <a:avLst/>
                  </a:prstGeom>
                </p:spPr>
              </p:pic>
              <p:pic>
                <p:nvPicPr>
                  <p:cNvPr id="40" name="Image 39" descr="Capture d’écran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32085" y="4923192"/>
                    <a:ext cx="133524" cy="1741398"/>
                  </a:xfrm>
                  <a:prstGeom prst="rect">
                    <a:avLst/>
                  </a:prstGeom>
                </p:spPr>
              </p:pic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1" name="ZoneTexte 40"/>
                      <p:cNvSpPr txBox="1"/>
                      <p:nvPr/>
                    </p:nvSpPr>
                    <p:spPr>
                      <a:xfrm>
                        <a:off x="3184474" y="4800528"/>
                        <a:ext cx="325985" cy="18985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200" b="0" dirty="0" smtClean="0"/>
                          <a:t>x</a:t>
                        </a:r>
                        <a14:m>
                          <m:oMath xmlns:m="http://schemas.openxmlformats.org/officeDocument/2006/math">
                            <m:sSup>
                              <m:sSupPr>
                                <m:ctrlPr>
                                  <a:rPr lang="fr-FR" sz="1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1200" b="0" i="1" smtClean="0">
                                    <a:latin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fr-FR" sz="1200" b="0" i="1" smtClean="0">
                                    <a:latin typeface="Cambria Math"/>
                                  </a:rPr>
                                  <m:t>5</m:t>
                                </m:r>
                              </m:sup>
                            </m:sSup>
                          </m:oMath>
                        </a14:m>
                        <a:endParaRPr lang="fr-FR" sz="1200" dirty="0"/>
                      </a:p>
                    </p:txBody>
                  </p:sp>
                </mc:Choice>
                <mc:Fallback xmlns="">
                  <p:sp>
                    <p:nvSpPr>
                      <p:cNvPr id="41" name="ZoneTexte 4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84474" y="4800528"/>
                        <a:ext cx="325985" cy="189858"/>
                      </a:xfrm>
                      <a:prstGeom prst="rect">
                        <a:avLst/>
                      </a:prstGeom>
                      <a:blipFill rotWithShape="1">
                        <a:blip r:embed="rId5"/>
                        <a:stretch>
                          <a:fillRect l="-1220" b="-1521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8" name="ZoneTexte 77"/>
                      <p:cNvSpPr txBox="1"/>
                      <p:nvPr/>
                    </p:nvSpPr>
                    <p:spPr>
                      <a:xfrm>
                        <a:off x="3345535" y="4975505"/>
                        <a:ext cx="202521" cy="18841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fr-FR" sz="1200" b="0" i="1" smtClean="0">
                                  <a:latin typeface="Cambria Math"/>
                                </a:rPr>
                                <m:t>2</m:t>
                              </m:r>
                            </m:oMath>
                          </m:oMathPara>
                        </a14:m>
                        <a:endParaRPr lang="fr-FR" sz="1200" dirty="0"/>
                      </a:p>
                    </p:txBody>
                  </p:sp>
                </mc:Choice>
                <mc:Fallback xmlns="">
                  <p:sp>
                    <p:nvSpPr>
                      <p:cNvPr id="78" name="ZoneTexte 7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345535" y="4975505"/>
                        <a:ext cx="202521" cy="188419"/>
                      </a:xfrm>
                      <a:prstGeom prst="rect">
                        <a:avLst/>
                      </a:prstGeom>
                      <a:blipFill rotWithShape="1"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9" name="ZoneTexte 78"/>
                      <p:cNvSpPr txBox="1"/>
                      <p:nvPr/>
                    </p:nvSpPr>
                    <p:spPr>
                      <a:xfrm>
                        <a:off x="3345535" y="6561428"/>
                        <a:ext cx="202521" cy="18841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fr-FR" sz="1200" b="0" i="1" smtClean="0">
                                  <a:latin typeface="Cambria Math"/>
                                </a:rPr>
                                <m:t>1</m:t>
                              </m:r>
                            </m:oMath>
                          </m:oMathPara>
                        </a14:m>
                        <a:endParaRPr lang="fr-FR" sz="1200" dirty="0"/>
                      </a:p>
                    </p:txBody>
                  </p:sp>
                </mc:Choice>
                <mc:Fallback xmlns="">
                  <p:sp>
                    <p:nvSpPr>
                      <p:cNvPr id="79" name="ZoneTexte 7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345535" y="6561428"/>
                        <a:ext cx="202521" cy="188419"/>
                      </a:xfrm>
                      <a:prstGeom prst="rect">
                        <a:avLst/>
                      </a:prstGeom>
                      <a:blipFill rotWithShape="1"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0" name="ZoneTexte 79"/>
                      <p:cNvSpPr txBox="1"/>
                      <p:nvPr/>
                    </p:nvSpPr>
                    <p:spPr>
                      <a:xfrm>
                        <a:off x="3268423" y="5730121"/>
                        <a:ext cx="278260" cy="18841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fr-FR" sz="1200" b="0" i="1" smtClean="0">
                                  <a:latin typeface="Cambria Math"/>
                                </a:rPr>
                                <m:t>1,5</m:t>
                              </m:r>
                            </m:oMath>
                          </m:oMathPara>
                        </a14:m>
                        <a:endParaRPr lang="fr-FR" sz="1200" dirty="0"/>
                      </a:p>
                    </p:txBody>
                  </p:sp>
                </mc:Choice>
                <mc:Fallback xmlns="">
                  <p:sp>
                    <p:nvSpPr>
                      <p:cNvPr id="80" name="ZoneTexte 7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68423" y="5730121"/>
                        <a:ext cx="278260" cy="188419"/>
                      </a:xfrm>
                      <a:prstGeom prst="rect">
                        <a:avLst/>
                      </a:prstGeom>
                      <a:blipFill rotWithShape="1"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1" name="ZoneTexte 80"/>
                      <p:cNvSpPr txBox="1"/>
                      <p:nvPr/>
                    </p:nvSpPr>
                    <p:spPr>
                      <a:xfrm>
                        <a:off x="4838222" y="6512447"/>
                        <a:ext cx="277222" cy="18841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fr-FR" sz="1200" b="0" i="1" smtClean="0">
                                  <a:latin typeface="Cambria Math"/>
                                </a:rPr>
                                <m:t>−2</m:t>
                              </m:r>
                            </m:oMath>
                          </m:oMathPara>
                        </a14:m>
                        <a:endParaRPr lang="fr-FR" sz="1200" dirty="0"/>
                      </a:p>
                    </p:txBody>
                  </p:sp>
                </mc:Choice>
                <mc:Fallback xmlns="">
                  <p:sp>
                    <p:nvSpPr>
                      <p:cNvPr id="81" name="ZoneTexte 8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838222" y="6512447"/>
                        <a:ext cx="277222" cy="188419"/>
                      </a:xfrm>
                      <a:prstGeom prst="rect">
                        <a:avLst/>
                      </a:prstGeom>
                      <a:blipFill rotWithShape="1"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2" name="ZoneTexte 81"/>
                      <p:cNvSpPr txBox="1"/>
                      <p:nvPr/>
                    </p:nvSpPr>
                    <p:spPr>
                      <a:xfrm>
                        <a:off x="4819711" y="5679772"/>
                        <a:ext cx="202521" cy="18841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fr-FR" sz="1200" b="0" i="1" smtClean="0">
                                  <a:latin typeface="Cambria Math"/>
                                </a:rPr>
                                <m:t>0</m:t>
                              </m:r>
                            </m:oMath>
                          </m:oMathPara>
                        </a14:m>
                        <a:endParaRPr lang="fr-FR" sz="1200" dirty="0"/>
                      </a:p>
                    </p:txBody>
                  </p:sp>
                </mc:Choice>
                <mc:Fallback xmlns="">
                  <p:sp>
                    <p:nvSpPr>
                      <p:cNvPr id="82" name="ZoneTexte 8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819711" y="5679772"/>
                        <a:ext cx="202521" cy="188419"/>
                      </a:xfrm>
                      <a:prstGeom prst="rect">
                        <a:avLst/>
                      </a:prstGeom>
                      <a:blipFill rotWithShape="1"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ZoneTexte 82"/>
                      <p:cNvSpPr txBox="1"/>
                      <p:nvPr/>
                    </p:nvSpPr>
                    <p:spPr>
                      <a:xfrm>
                        <a:off x="4819711" y="4847097"/>
                        <a:ext cx="202521" cy="18841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fr-FR" sz="1200" b="0" i="1" smtClean="0">
                                  <a:latin typeface="Cambria Math"/>
                                </a:rPr>
                                <m:t>2</m:t>
                              </m:r>
                            </m:oMath>
                          </m:oMathPara>
                        </a14:m>
                        <a:endParaRPr lang="fr-FR" sz="1200" dirty="0"/>
                      </a:p>
                    </p:txBody>
                  </p:sp>
                </mc:Choice>
                <mc:Fallback xmlns="">
                  <p:sp>
                    <p:nvSpPr>
                      <p:cNvPr id="83" name="ZoneTexte 8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819711" y="4847097"/>
                        <a:ext cx="202521" cy="188419"/>
                      </a:xfrm>
                      <a:prstGeom prst="rect">
                        <a:avLst/>
                      </a:prstGeom>
                      <a:blipFill rotWithShape="1"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4" name="ZoneTexte 83"/>
                      <p:cNvSpPr txBox="1"/>
                      <p:nvPr/>
                    </p:nvSpPr>
                    <p:spPr>
                      <a:xfrm>
                        <a:off x="4878076" y="4730790"/>
                        <a:ext cx="378898" cy="18985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200" b="0" dirty="0" smtClean="0"/>
                          <a:t>x</a:t>
                        </a:r>
                        <a14:m>
                          <m:oMath xmlns:m="http://schemas.openxmlformats.org/officeDocument/2006/math">
                            <m:sSup>
                              <m:sSupPr>
                                <m:ctrlPr>
                                  <a:rPr lang="fr-FR" sz="1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1200" b="0" i="1" smtClean="0">
                                    <a:latin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fr-FR" sz="1200" b="0" i="1" smtClean="0">
                                    <a:latin typeface="Cambria Math"/>
                                  </a:rPr>
                                  <m:t>−5</m:t>
                                </m:r>
                              </m:sup>
                            </m:sSup>
                          </m:oMath>
                        </a14:m>
                        <a:endParaRPr lang="fr-FR" sz="1200" dirty="0"/>
                      </a:p>
                    </p:txBody>
                  </p:sp>
                </mc:Choice>
                <mc:Fallback xmlns="">
                  <p:sp>
                    <p:nvSpPr>
                      <p:cNvPr id="84" name="ZoneTexte 8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878076" y="4730790"/>
                        <a:ext cx="378898" cy="189858"/>
                      </a:xfrm>
                      <a:prstGeom prst="rect">
                        <a:avLst/>
                      </a:prstGeom>
                      <a:blipFill rotWithShape="1">
                        <a:blip r:embed="rId12"/>
                        <a:stretch>
                          <a:fillRect l="-1042" b="-1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ZoneTexte 43"/>
                    <p:cNvSpPr txBox="1"/>
                    <p:nvPr/>
                  </p:nvSpPr>
                  <p:spPr>
                    <a:xfrm>
                      <a:off x="3726483" y="6645071"/>
                      <a:ext cx="737129" cy="27216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sz="2000" b="0" i="1" smtClean="0">
                                <a:latin typeface="Cambria Math"/>
                              </a:rPr>
                              <m:t>𝜌</m:t>
                            </m:r>
                            <m:r>
                              <a:rPr lang="fr-FR" sz="20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fr-FR" sz="2000" b="0" i="1" smtClean="0">
                                <a:latin typeface="Cambria Math"/>
                              </a:rPr>
                              <m:t>𝑟</m:t>
                            </m:r>
                            <m:r>
                              <a:rPr lang="fr-FR" sz="2000" b="0" i="1" smtClean="0">
                                <a:latin typeface="Cambria Math"/>
                              </a:rPr>
                              <m:t>/</m:t>
                            </m:r>
                            <m:r>
                              <a:rPr lang="fr-FR" sz="2000" b="0" i="1" smtClean="0">
                                <a:latin typeface="Cambria Math"/>
                              </a:rPr>
                              <m:t>𝑎</m:t>
                            </m:r>
                          </m:oMath>
                        </m:oMathPara>
                      </a14:m>
                      <a:endParaRPr lang="fr-FR" sz="2000" dirty="0"/>
                    </a:p>
                  </p:txBody>
                </p:sp>
              </mc:Choice>
              <mc:Fallback xmlns="">
                <p:sp>
                  <p:nvSpPr>
                    <p:cNvPr id="44" name="ZoneTexte 4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26483" y="6645071"/>
                      <a:ext cx="737129" cy="272161"/>
                    </a:xfrm>
                    <a:prstGeom prst="rect">
                      <a:avLst/>
                    </a:prstGeom>
                    <a:blipFill rotWithShape="1">
                      <a:blip r:embed="rId13"/>
                      <a:stretch>
                        <a:fillRect b="-1846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Rectangle 84"/>
                  <p:cNvSpPr/>
                  <p:nvPr/>
                </p:nvSpPr>
                <p:spPr>
                  <a:xfrm rot="16200000">
                    <a:off x="2627376" y="5617317"/>
                    <a:ext cx="992164" cy="26933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2000" dirty="0" smtClean="0"/>
                      <a:t>Time </a:t>
                    </a:r>
                    <a14:m>
                      <m:oMath xmlns:m="http://schemas.openxmlformats.org/officeDocument/2006/math">
                        <m:r>
                          <a:rPr lang="fr-FR" sz="2000" b="0" i="1" smtClean="0">
                            <a:latin typeface="Cambria Math"/>
                          </a:rPr>
                          <m:t>(</m:t>
                        </m:r>
                        <m:sSubSup>
                          <m:sSubSupPr>
                            <m:ctrlPr>
                              <a:rPr lang="fr-FR" sz="20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fr-FR" sz="2000" b="0" i="0" smtClean="0">
                                <a:latin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/>
                              </a:rPr>
                              <m:t>𝑐𝑖</m:t>
                            </m:r>
                          </m:sub>
                          <m:sup>
                            <m:r>
                              <a:rPr lang="fr-FR" sz="20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  <m:r>
                          <a:rPr lang="fr-FR" sz="2000" b="0" i="1" smtClean="0">
                            <a:latin typeface="Cambria Math"/>
                          </a:rPr>
                          <m:t>)</m:t>
                        </m:r>
                      </m:oMath>
                    </a14:m>
                    <a:endParaRPr lang="fr-FR" sz="2000" dirty="0"/>
                  </a:p>
                </p:txBody>
              </p:sp>
            </mc:Choice>
            <mc:Fallback xmlns="">
              <p:sp>
                <p:nvSpPr>
                  <p:cNvPr id="85" name="Rectangle 8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2627376" y="5617317"/>
                    <a:ext cx="992164" cy="269337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 l="-4348" t="-2092" r="-23188" b="-4184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7" name="ZoneTexte 86"/>
            <p:cNvSpPr txBox="1"/>
            <p:nvPr/>
          </p:nvSpPr>
          <p:spPr>
            <a:xfrm>
              <a:off x="3616116" y="4578387"/>
              <a:ext cx="1869035" cy="272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/>
                <a:t>Turbulent </a:t>
              </a:r>
              <a:r>
                <a:rPr lang="fr-FR" sz="2000" b="1" dirty="0" err="1" smtClean="0"/>
                <a:t>Heat</a:t>
              </a:r>
              <a:r>
                <a:rPr lang="fr-FR" sz="2000" b="1" dirty="0" smtClean="0"/>
                <a:t> Flux</a:t>
              </a:r>
              <a:endParaRPr lang="fr-FR" sz="2000" b="1" dirty="0"/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342107" y="908720"/>
            <a:ext cx="81315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sz="2000" dirty="0" err="1" smtClean="0"/>
              <a:t>Toroidal</a:t>
            </a:r>
            <a:r>
              <a:rPr lang="fr-FR" sz="2000" dirty="0" smtClean="0"/>
              <a:t> </a:t>
            </a:r>
            <a:r>
              <a:rPr lang="fr-FR" sz="2000" dirty="0" err="1" smtClean="0"/>
              <a:t>magnetic</a:t>
            </a:r>
            <a:r>
              <a:rPr lang="fr-FR" sz="2000" dirty="0" smtClean="0"/>
              <a:t> surfaces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sz="2000" dirty="0" smtClean="0"/>
              <a:t>High gradients </a:t>
            </a:r>
            <a:r>
              <a:rPr lang="fr-FR" sz="2000" dirty="0" smtClean="0">
                <a:sym typeface="Wingdings" panose="05000000000000000000" pitchFamily="2" charset="2"/>
              </a:rPr>
              <a:t> Turbulence  Channel for </a:t>
            </a:r>
            <a:r>
              <a:rPr lang="fr-FR" sz="2000" dirty="0" err="1" smtClean="0">
                <a:sym typeface="Wingdings" panose="05000000000000000000" pitchFamily="2" charset="2"/>
              </a:rPr>
              <a:t>heat</a:t>
            </a:r>
            <a:r>
              <a:rPr lang="fr-FR" sz="2000" dirty="0" smtClean="0">
                <a:sym typeface="Wingdings" panose="05000000000000000000" pitchFamily="2" charset="2"/>
              </a:rPr>
              <a:t> transport 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sz="2000" dirty="0" err="1" smtClean="0"/>
              <a:t>Nonlinear</a:t>
            </a:r>
            <a:r>
              <a:rPr lang="fr-FR" sz="2000" dirty="0" smtClean="0"/>
              <a:t> = Avalanches, </a:t>
            </a:r>
            <a:r>
              <a:rPr lang="fr-FR" sz="2000" dirty="0" err="1" smtClean="0"/>
              <a:t>Barriers</a:t>
            </a:r>
            <a:r>
              <a:rPr lang="fr-FR" sz="2000" dirty="0" smtClean="0"/>
              <a:t>,  </a:t>
            </a:r>
            <a:r>
              <a:rPr lang="fr-FR" sz="2000" b="1" dirty="0" smtClean="0"/>
              <a:t>Zonal </a:t>
            </a:r>
            <a:r>
              <a:rPr lang="fr-FR" sz="2000" b="1" dirty="0" err="1" smtClean="0"/>
              <a:t>Flows</a:t>
            </a:r>
            <a:endParaRPr lang="fr-FR" sz="2000" b="1" dirty="0"/>
          </a:p>
        </p:txBody>
      </p:sp>
      <p:grpSp>
        <p:nvGrpSpPr>
          <p:cNvPr id="9" name="Groupe 8"/>
          <p:cNvGrpSpPr/>
          <p:nvPr/>
        </p:nvGrpSpPr>
        <p:grpSpPr>
          <a:xfrm>
            <a:off x="788942" y="3398974"/>
            <a:ext cx="4521715" cy="3030092"/>
            <a:chOff x="460375" y="3203920"/>
            <a:chExt cx="4922292" cy="3349014"/>
          </a:xfrm>
        </p:grpSpPr>
        <p:pic>
          <p:nvPicPr>
            <p:cNvPr id="51" name="Image 5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375" y="3203920"/>
              <a:ext cx="4922292" cy="2932225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19" t="80620" r="14418" b="9690"/>
            <a:stretch/>
          </p:blipFill>
          <p:spPr>
            <a:xfrm>
              <a:off x="558131" y="6043717"/>
              <a:ext cx="2085531" cy="5092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603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4195" y="44624"/>
            <a:ext cx="7836762" cy="909637"/>
          </a:xfrm>
        </p:spPr>
        <p:txBody>
          <a:bodyPr/>
          <a:lstStyle/>
          <a:p>
            <a:pPr algn="ctr"/>
            <a:r>
              <a:rPr lang="fr-FR" dirty="0"/>
              <a:t>Zonal </a:t>
            </a:r>
            <a:r>
              <a:rPr lang="fr-FR" dirty="0" err="1"/>
              <a:t>Flows</a:t>
            </a:r>
            <a:r>
              <a:rPr lang="fr-FR" dirty="0"/>
              <a:t> </a:t>
            </a:r>
            <a:r>
              <a:rPr lang="fr-FR" dirty="0" smtClean="0"/>
              <a:t>are </a:t>
            </a:r>
            <a:r>
              <a:rPr lang="fr-FR" dirty="0" err="1" smtClean="0"/>
              <a:t>big</a:t>
            </a:r>
            <a:r>
              <a:rPr lang="fr-FR" dirty="0" smtClean="0"/>
              <a:t> </a:t>
            </a:r>
            <a:r>
              <a:rPr lang="fr-FR" dirty="0" err="1" smtClean="0"/>
              <a:t>players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in turbulence self-</a:t>
            </a:r>
            <a:r>
              <a:rPr lang="fr-FR" dirty="0" err="1" smtClean="0"/>
              <a:t>organization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3EAC339A-0056-46CF-975B-EF2230DB338E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14115" y="2755589"/>
            <a:ext cx="4987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 smtClean="0"/>
              <a:t>Reduced</a:t>
            </a:r>
            <a:r>
              <a:rPr lang="fr-FR" dirty="0" smtClean="0"/>
              <a:t> radial </a:t>
            </a:r>
            <a:r>
              <a:rPr lang="fr-FR" dirty="0" err="1" smtClean="0"/>
              <a:t>extention</a:t>
            </a:r>
            <a:r>
              <a:rPr lang="fr-FR" dirty="0" smtClean="0"/>
              <a:t> of turbulent </a:t>
            </a:r>
            <a:r>
              <a:rPr lang="fr-FR" dirty="0" err="1" smtClean="0"/>
              <a:t>eddies</a:t>
            </a:r>
            <a:endParaRPr lang="fr-FR" dirty="0"/>
          </a:p>
        </p:txBody>
      </p:sp>
      <p:grpSp>
        <p:nvGrpSpPr>
          <p:cNvPr id="44" name="Groupe 43"/>
          <p:cNvGrpSpPr/>
          <p:nvPr/>
        </p:nvGrpSpPr>
        <p:grpSpPr>
          <a:xfrm>
            <a:off x="1703852" y="3217150"/>
            <a:ext cx="5952114" cy="2660122"/>
            <a:chOff x="1702676" y="2579963"/>
            <a:chExt cx="6372497" cy="2952328"/>
          </a:xfrm>
        </p:grpSpPr>
        <p:grpSp>
          <p:nvGrpSpPr>
            <p:cNvPr id="30" name="Groupe 29"/>
            <p:cNvGrpSpPr/>
            <p:nvPr/>
          </p:nvGrpSpPr>
          <p:grpSpPr>
            <a:xfrm>
              <a:off x="1702676" y="2579963"/>
              <a:ext cx="6372497" cy="2952328"/>
              <a:chOff x="738362" y="1628800"/>
              <a:chExt cx="5141403" cy="2458099"/>
            </a:xfrm>
          </p:grpSpPr>
          <p:grpSp>
            <p:nvGrpSpPr>
              <p:cNvPr id="22" name="Groupe 21"/>
              <p:cNvGrpSpPr/>
              <p:nvPr/>
            </p:nvGrpSpPr>
            <p:grpSpPr>
              <a:xfrm>
                <a:off x="738362" y="1628800"/>
                <a:ext cx="5141403" cy="2458099"/>
                <a:chOff x="4596297" y="1566084"/>
                <a:chExt cx="5141403" cy="2458099"/>
              </a:xfrm>
            </p:grpSpPr>
            <p:pic>
              <p:nvPicPr>
                <p:cNvPr id="1028" name="Picture 4" descr="Risultati immagini per GYSELA Zonal flows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5526" t="7816" r="3205" b="48495"/>
                <a:stretch/>
              </p:blipFill>
              <p:spPr bwMode="auto">
                <a:xfrm>
                  <a:off x="4596297" y="1566084"/>
                  <a:ext cx="2580427" cy="24464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Picture 4" descr="Risultati immagini per GYSELA Zonal flows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5526" t="53908" r="3205" b="6046"/>
                <a:stretch/>
              </p:blipFill>
              <p:spPr bwMode="auto">
                <a:xfrm>
                  <a:off x="7110859" y="1741441"/>
                  <a:ext cx="2626841" cy="22827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9" name="Arc 38"/>
              <p:cNvSpPr/>
              <p:nvPr/>
            </p:nvSpPr>
            <p:spPr>
              <a:xfrm>
                <a:off x="3838310" y="2203114"/>
                <a:ext cx="1138442" cy="1111478"/>
              </a:xfrm>
              <a:prstGeom prst="arc">
                <a:avLst>
                  <a:gd name="adj1" fmla="val 18021421"/>
                  <a:gd name="adj2" fmla="val 2626941"/>
                </a:avLst>
              </a:prstGeom>
              <a:ln w="38100">
                <a:solidFill>
                  <a:srgbClr val="9E1687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Arc 42"/>
              <p:cNvSpPr/>
              <p:nvPr/>
            </p:nvSpPr>
            <p:spPr>
              <a:xfrm>
                <a:off x="3571115" y="2188994"/>
                <a:ext cx="1138442" cy="1111478"/>
              </a:xfrm>
              <a:prstGeom prst="arc">
                <a:avLst>
                  <a:gd name="adj1" fmla="val 17860293"/>
                  <a:gd name="adj2" fmla="val 2626941"/>
                </a:avLst>
              </a:prstGeom>
              <a:ln w="38100">
                <a:solidFill>
                  <a:srgbClr val="9E1687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1" name="ZoneTexte 30"/>
            <p:cNvSpPr txBox="1"/>
            <p:nvPr/>
          </p:nvSpPr>
          <p:spPr>
            <a:xfrm>
              <a:off x="4132784" y="2579963"/>
              <a:ext cx="9163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[2008]</a:t>
              </a:r>
              <a:endParaRPr lang="fr-FR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414115" y="5939988"/>
                <a:ext cx="879026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dirty="0" smtClean="0"/>
                  <a:t>Transport </a:t>
                </a:r>
                <a:r>
                  <a:rPr lang="fr-FR" dirty="0" err="1" smtClean="0"/>
                  <a:t>barriers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staircases</a:t>
                </a:r>
                <a:r>
                  <a:rPr lang="fr-FR" dirty="0" smtClean="0"/>
                  <a:t>, profiles corrugations </a:t>
                </a:r>
                <a:r>
                  <a:rPr lang="fr-FR" dirty="0" err="1" smtClean="0"/>
                  <a:t>depend</a:t>
                </a:r>
                <a:r>
                  <a:rPr lang="fr-FR" dirty="0" smtClean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𝑟</m:t>
                            </m:r>
                          </m:sub>
                          <m:sup/>
                        </m:sSubSup>
                        <m:r>
                          <a:rPr lang="fr-FR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00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/>
                          </a:rPr>
                          <m:t>𝜕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𝑟</m:t>
                        </m:r>
                      </m:sub>
                      <m:sup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00</m:t>
                        </m:r>
                      </m:sub>
                    </m:sSub>
                  </m:oMath>
                </a14:m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15" y="5939988"/>
                <a:ext cx="8790261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485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e 12"/>
          <p:cNvGrpSpPr/>
          <p:nvPr/>
        </p:nvGrpSpPr>
        <p:grpSpPr>
          <a:xfrm>
            <a:off x="388927" y="1200372"/>
            <a:ext cx="6481366" cy="1436540"/>
            <a:chOff x="388927" y="1200372"/>
            <a:chExt cx="6481366" cy="1436540"/>
          </a:xfrm>
        </p:grpSpPr>
        <p:grpSp>
          <p:nvGrpSpPr>
            <p:cNvPr id="11" name="Groupe 10"/>
            <p:cNvGrpSpPr/>
            <p:nvPr/>
          </p:nvGrpSpPr>
          <p:grpSpPr>
            <a:xfrm>
              <a:off x="388927" y="1200372"/>
              <a:ext cx="5257365" cy="1436540"/>
              <a:chOff x="388927" y="1200372"/>
              <a:chExt cx="5257365" cy="1436540"/>
            </a:xfrm>
          </p:grpSpPr>
          <p:grpSp>
            <p:nvGrpSpPr>
              <p:cNvPr id="5" name="Groupe 4"/>
              <p:cNvGrpSpPr/>
              <p:nvPr/>
            </p:nvGrpSpPr>
            <p:grpSpPr>
              <a:xfrm>
                <a:off x="388927" y="1200372"/>
                <a:ext cx="5257365" cy="1436540"/>
                <a:chOff x="3510459" y="1296840"/>
                <a:chExt cx="5257365" cy="1436540"/>
              </a:xfrm>
            </p:grpSpPr>
            <p:sp>
              <p:nvSpPr>
                <p:cNvPr id="23" name="ZoneTexte 22"/>
                <p:cNvSpPr txBox="1"/>
                <p:nvPr/>
              </p:nvSpPr>
              <p:spPr>
                <a:xfrm>
                  <a:off x="3510459" y="1296840"/>
                  <a:ext cx="45365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Ø"/>
                  </a:pPr>
                  <a:r>
                    <a:rPr lang="fr-FR" dirty="0" smtClean="0"/>
                    <a:t>ZF ↔ (0,0) mode of the </a:t>
                  </a:r>
                  <a:r>
                    <a:rPr lang="fr-FR" dirty="0" err="1" smtClean="0"/>
                    <a:t>potential</a:t>
                  </a:r>
                  <a:r>
                    <a:rPr lang="fr-FR" dirty="0" smtClean="0"/>
                    <a:t> </a:t>
                  </a:r>
                  <a:endParaRPr lang="fr-FR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ZoneTexte 24"/>
                    <p:cNvSpPr txBox="1"/>
                    <p:nvPr/>
                  </p:nvSpPr>
                  <p:spPr>
                    <a:xfrm>
                      <a:off x="4972028" y="1939636"/>
                      <a:ext cx="1768368" cy="609077"/>
                    </a:xfrm>
                    <a:prstGeom prst="rect">
                      <a:avLst/>
                    </a:prstGeom>
                    <a:noFill/>
                    <a:ln w="19050">
                      <a:solidFill>
                        <a:srgbClr val="9E1687"/>
                      </a:solidFill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fr-FR" b="0" i="1" smtClean="0">
                                    <a:latin typeface="Cambria Math"/>
                                  </a:rPr>
                                  <m:t>×</m:t>
                                </m:r>
                                <m:r>
                                  <a:rPr lang="fr-FR" b="0" i="1" smtClean="0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fr-FR" b="0" i="1" smtClean="0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fr-FR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b="0" i="1" smtClean="0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fr-FR" b="0" i="1" smtClean="0">
                                    <a:latin typeface="Cambria Math"/>
                                  </a:rPr>
                                  <m:t>×</m:t>
                                </m:r>
                                <m:r>
                                  <a:rPr lang="fr-FR" b="0" i="1" smtClean="0">
                                    <a:latin typeface="Cambria Math"/>
                                  </a:rPr>
                                  <m:t>𝐵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fr-FR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b="0" i="1" smtClean="0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fr-FR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fr-FR" b="0" i="1" smtClean="0">
                                <a:latin typeface="Cambria Math"/>
                              </a:rPr>
                              <m:t>   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25" name="ZoneTexte 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72028" y="1939636"/>
                      <a:ext cx="1768368" cy="609077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  <a:ln w="19050">
                      <a:solidFill>
                        <a:srgbClr val="9E1687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ZoneTexte 27"/>
                    <p:cNvSpPr txBox="1"/>
                    <p:nvPr/>
                  </p:nvSpPr>
                  <p:spPr>
                    <a:xfrm>
                      <a:off x="7154496" y="1754971"/>
                      <a:ext cx="1613327" cy="369332"/>
                    </a:xfrm>
                    <a:prstGeom prst="rect">
                      <a:avLst/>
                    </a:prstGeom>
                    <a:noFill/>
                    <a:ln w="19050">
                      <a:solidFill>
                        <a:srgbClr val="9E1687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/>
                                  </a:rPr>
                                  <m:t>𝜃</m:t>
                                </m:r>
                              </m:sub>
                            </m:sSub>
                            <m:r>
                              <a:rPr lang="fr-FR" b="0" i="1" smtClean="0">
                                <a:latin typeface="Cambria Math"/>
                              </a:rPr>
                              <m:t>∝</m:t>
                            </m:r>
                            <m:sSub>
                              <m:sSubPr>
                                <m:ctrlPr>
                                  <a:rPr lang="fr-F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/>
                                  </a:rPr>
                                  <m:t>𝑟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/>
                                  </a:rPr>
                                  <m:t>00</m:t>
                                </m:r>
                              </m:sub>
                            </m:sSub>
                            <m:r>
                              <a:rPr lang="fr-FR" b="0" i="1" smtClean="0">
                                <a:latin typeface="Cambria Math"/>
                              </a:rPr>
                              <m:t>  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28" name="ZoneTexte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54496" y="1754971"/>
                      <a:ext cx="1613327" cy="369332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 b="-9375"/>
                      </a:stretch>
                    </a:blipFill>
                    <a:ln w="19050">
                      <a:solidFill>
                        <a:srgbClr val="9E1687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ZoneTexte 47"/>
                    <p:cNvSpPr txBox="1"/>
                    <p:nvPr/>
                  </p:nvSpPr>
                  <p:spPr>
                    <a:xfrm>
                      <a:off x="7154497" y="2364048"/>
                      <a:ext cx="1613327" cy="369332"/>
                    </a:xfrm>
                    <a:prstGeom prst="rect">
                      <a:avLst/>
                    </a:prstGeom>
                    <a:noFill/>
                    <a:ln w="19050">
                      <a:solidFill>
                        <a:srgbClr val="9E1687"/>
                      </a:solidFill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𝜃</m:t>
                              </m:r>
                            </m:sub>
                          </m:s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∝</m:t>
                          </m:r>
                          <m:sSubSup>
                            <m:sSubSup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00</m:t>
                              </m:r>
                            </m:sub>
                          </m:sSub>
                        </m:oMath>
                      </a14:m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ZoneTexte 4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54497" y="2364048"/>
                      <a:ext cx="1613327" cy="369332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 b="-9375"/>
                      </a:stretch>
                    </a:blipFill>
                    <a:ln w="19050">
                      <a:solidFill>
                        <a:srgbClr val="9E1687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" name="Connecteur droit avec flèche 7"/>
              <p:cNvCxnSpPr>
                <a:stCxn id="25" idx="3"/>
                <a:endCxn id="28" idx="1"/>
              </p:cNvCxnSpPr>
              <p:nvPr/>
            </p:nvCxnSpPr>
            <p:spPr>
              <a:xfrm flipV="1">
                <a:off x="3618864" y="1843169"/>
                <a:ext cx="414100" cy="30453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avec flèche 26"/>
              <p:cNvCxnSpPr>
                <a:stCxn id="25" idx="3"/>
                <a:endCxn id="48" idx="1"/>
              </p:cNvCxnSpPr>
              <p:nvPr/>
            </p:nvCxnSpPr>
            <p:spPr>
              <a:xfrm>
                <a:off x="3618864" y="2147707"/>
                <a:ext cx="414101" cy="30453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ZoneTexte 11"/>
            <p:cNvSpPr txBox="1"/>
            <p:nvPr/>
          </p:nvSpPr>
          <p:spPr>
            <a:xfrm>
              <a:off x="5693623" y="1669745"/>
              <a:ext cx="11766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Zonal </a:t>
              </a:r>
              <a:r>
                <a:rPr lang="fr-FR" sz="1400" dirty="0" err="1" smtClean="0"/>
                <a:t>Flows</a:t>
              </a:r>
              <a:endParaRPr lang="fr-FR" sz="1400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5685610" y="2329135"/>
              <a:ext cx="8491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 smtClean="0"/>
                <a:t>Shear</a:t>
              </a:r>
              <a:endParaRPr lang="fr-F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7570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>
              <a:xfrm>
                <a:off x="1350219" y="44624"/>
                <a:ext cx="7066657" cy="909637"/>
              </a:xfrm>
            </p:spPr>
            <p:txBody>
              <a:bodyPr/>
              <a:lstStyle/>
              <a:p>
                <a:pPr lvl="1" algn="ctr"/>
                <a:r>
                  <a:rPr lang="fr-FR" sz="2400" kern="1200" cap="all" dirty="0" err="1" smtClean="0">
                    <a:latin typeface="+mj-lt"/>
                    <a:ea typeface="+mj-ea"/>
                    <a:cs typeface="+mj-cs"/>
                  </a:rPr>
                  <a:t>Parametric</a:t>
                </a:r>
                <a:r>
                  <a:rPr lang="fr-FR" sz="2400" kern="1200" cap="all" dirty="0" smtClean="0">
                    <a:latin typeface="+mj-lt"/>
                    <a:ea typeface="+mj-ea"/>
                    <a:cs typeface="+mj-cs"/>
                  </a:rPr>
                  <a:t> MACHINE </a:t>
                </a:r>
                <a:r>
                  <a:rPr lang="fr-FR" sz="2400" kern="1200" cap="all" dirty="0">
                    <a:latin typeface="+mj-lt"/>
                    <a:ea typeface="+mj-ea"/>
                    <a:cs typeface="+mj-cs"/>
                  </a:rPr>
                  <a:t>LEARNING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kern="1200" cap="all">
                            <a:latin typeface="Cambria Math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fr-FR" sz="2400" kern="1200" cap="all">
                            <a:latin typeface="Cambria Math"/>
                            <a:ea typeface="+mj-ea"/>
                            <a:cs typeface="+mj-cs"/>
                          </a:rPr>
                          <m:t>𝝓</m:t>
                        </m:r>
                      </m:e>
                      <m:sub>
                        <m:r>
                          <a:rPr lang="fr-FR" sz="2400" kern="1200" cap="all">
                            <a:latin typeface="Cambria Math"/>
                            <a:ea typeface="+mj-ea"/>
                            <a:cs typeface="+mj-cs"/>
                          </a:rPr>
                          <m:t>𝟎𝟎</m:t>
                        </m:r>
                      </m:sub>
                    </m:sSub>
                    <m:r>
                      <a:rPr lang="fr-FR" sz="2400" kern="1200" cap="all">
                        <a:latin typeface="Cambria Math"/>
                        <a:ea typeface="+mj-ea"/>
                        <a:cs typeface="+mj-cs"/>
                      </a:rPr>
                      <m:t>(</m:t>
                    </m:r>
                    <m:sSub>
                      <m:sSubPr>
                        <m:ctrlPr>
                          <a:rPr lang="fr-FR" sz="2400" i="1" kern="1200" cap="all">
                            <a:latin typeface="Cambria Math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fr-FR" sz="2400" kern="1200" cap="all">
                            <a:latin typeface="Cambria Math"/>
                            <a:ea typeface="+mj-ea"/>
                            <a:cs typeface="+mj-cs"/>
                          </a:rPr>
                          <m:t>𝝂</m:t>
                        </m:r>
                      </m:e>
                      <m:sub>
                        <m:r>
                          <a:rPr lang="fr-FR" sz="2400" kern="1200" cap="all">
                            <a:latin typeface="Cambria Math"/>
                            <a:ea typeface="+mj-ea"/>
                            <a:cs typeface="+mj-cs"/>
                          </a:rPr>
                          <m:t>∗</m:t>
                        </m:r>
                      </m:sub>
                    </m:sSub>
                    <m:r>
                      <a:rPr lang="fr-FR" sz="2400" kern="1200" cap="all">
                        <a:latin typeface="Cambria Math"/>
                        <a:ea typeface="+mj-ea"/>
                        <a:cs typeface="+mj-cs"/>
                      </a:rPr>
                      <m:t>,</m:t>
                    </m:r>
                    <m:r>
                      <a:rPr lang="fr-FR" sz="2400" kern="1200" cap="all">
                        <a:latin typeface="Cambria Math"/>
                        <a:ea typeface="+mj-ea"/>
                        <a:cs typeface="+mj-cs"/>
                      </a:rPr>
                      <m:t>𝐀</m:t>
                    </m:r>
                    <m:r>
                      <a:rPr lang="fr-FR" sz="2400" kern="1200" cap="all">
                        <a:latin typeface="Cambria Math"/>
                        <a:ea typeface="+mj-ea"/>
                        <a:cs typeface="+mj-cs"/>
                      </a:rPr>
                      <m:t>,</m:t>
                    </m:r>
                    <m:sSub>
                      <m:sSubPr>
                        <m:ctrlPr>
                          <a:rPr lang="fr-FR" sz="2400" i="1" kern="1200" cap="all">
                            <a:latin typeface="Cambria Math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fr-FR" sz="2400" kern="1200" cap="all">
                            <a:latin typeface="Cambria Math"/>
                            <a:ea typeface="+mj-ea"/>
                            <a:cs typeface="+mj-cs"/>
                          </a:rPr>
                          <m:t>𝝆</m:t>
                        </m:r>
                      </m:e>
                      <m:sub>
                        <m:r>
                          <a:rPr lang="fr-FR" sz="2400" kern="1200" cap="all">
                            <a:latin typeface="Cambria Math"/>
                            <a:ea typeface="+mj-ea"/>
                            <a:cs typeface="+mj-cs"/>
                          </a:rPr>
                          <m:t>∗</m:t>
                        </m:r>
                      </m:sub>
                    </m:sSub>
                    <m:r>
                      <a:rPr lang="fr-FR" sz="2400" kern="1200" cap="all">
                        <a:latin typeface="Cambria Math"/>
                        <a:ea typeface="+mj-ea"/>
                        <a:cs typeface="+mj-cs"/>
                      </a:rPr>
                      <m:t>,</m:t>
                    </m:r>
                    <m:r>
                      <a:rPr lang="fr-FR" sz="2400" kern="1200" cap="all">
                        <a:latin typeface="Cambria Math"/>
                        <a:ea typeface="+mj-ea"/>
                        <a:cs typeface="+mj-cs"/>
                      </a:rPr>
                      <m:t>𝒃</m:t>
                    </m:r>
                    <m:r>
                      <a:rPr lang="fr-FR" sz="2400" kern="1200" cap="all">
                        <a:latin typeface="Cambria Math"/>
                        <a:ea typeface="+mj-ea"/>
                        <a:cs typeface="+mj-cs"/>
                      </a:rPr>
                      <m:t>.</m:t>
                    </m:r>
                    <m:r>
                      <a:rPr lang="fr-FR" sz="2400" kern="1200" cap="all">
                        <a:latin typeface="Cambria Math"/>
                        <a:ea typeface="+mj-ea"/>
                        <a:cs typeface="+mj-cs"/>
                      </a:rPr>
                      <m:t>𝒄</m:t>
                    </m:r>
                    <m:r>
                      <a:rPr lang="fr-FR" sz="2400" kern="1200" cap="all">
                        <a:latin typeface="Cambria Math"/>
                        <a:ea typeface="+mj-ea"/>
                        <a:cs typeface="+mj-cs"/>
                      </a:rPr>
                      <m:t>.,</m:t>
                    </m:r>
                    <m:r>
                      <a:rPr lang="fr-FR" sz="2400" kern="1200" cap="all">
                        <a:latin typeface="Cambria Math"/>
                        <a:ea typeface="+mj-ea"/>
                        <a:cs typeface="+mj-cs"/>
                      </a:rPr>
                      <m:t>𝒏</m:t>
                    </m:r>
                    <m:r>
                      <a:rPr lang="fr-FR" sz="2400" kern="1200" cap="all">
                        <a:latin typeface="Cambria Math"/>
                        <a:ea typeface="+mj-ea"/>
                        <a:cs typeface="+mj-cs"/>
                      </a:rPr>
                      <m:t>,</m:t>
                    </m:r>
                    <m:r>
                      <a:rPr lang="fr-FR" sz="2400" kern="1200" cap="all">
                        <a:latin typeface="Cambria Math"/>
                        <a:ea typeface="+mj-ea"/>
                        <a:cs typeface="+mj-cs"/>
                      </a:rPr>
                      <m:t>𝑻</m:t>
                    </m:r>
                    <m:r>
                      <a:rPr lang="fr-FR" sz="2400" kern="1200" cap="all">
                        <a:latin typeface="Cambria Math"/>
                        <a:ea typeface="+mj-ea"/>
                        <a:cs typeface="+mj-cs"/>
                      </a:rPr>
                      <m:t>,</m:t>
                    </m:r>
                    <m:r>
                      <a:rPr lang="fr-FR" sz="2400" kern="1200" cap="all">
                        <a:latin typeface="Cambria Math"/>
                        <a:ea typeface="+mj-ea"/>
                        <a:cs typeface="+mj-cs"/>
                      </a:rPr>
                      <m:t>𝜵</m:t>
                    </m:r>
                    <m:r>
                      <a:rPr lang="fr-FR" sz="2400" kern="1200" cap="all">
                        <a:latin typeface="Cambria Math"/>
                        <a:ea typeface="+mj-ea"/>
                        <a:cs typeface="+mj-cs"/>
                      </a:rPr>
                      <m:t>𝒏</m:t>
                    </m:r>
                    <m:r>
                      <a:rPr lang="fr-FR" sz="2400" kern="1200" cap="all">
                        <a:latin typeface="Cambria Math"/>
                        <a:ea typeface="+mj-ea"/>
                        <a:cs typeface="+mj-cs"/>
                      </a:rPr>
                      <m:t>,</m:t>
                    </m:r>
                    <m:r>
                      <a:rPr lang="fr-FR" sz="2400" kern="1200" cap="all">
                        <a:latin typeface="Cambria Math"/>
                        <a:ea typeface="+mj-ea"/>
                        <a:cs typeface="+mj-cs"/>
                      </a:rPr>
                      <m:t>𝜵</m:t>
                    </m:r>
                    <m:r>
                      <a:rPr lang="fr-FR" sz="2400" kern="1200" cap="all">
                        <a:latin typeface="Cambria Math"/>
                        <a:ea typeface="+mj-ea"/>
                        <a:cs typeface="+mj-cs"/>
                      </a:rPr>
                      <m:t>𝐓</m:t>
                    </m:r>
                    <m:r>
                      <a:rPr lang="fr-FR" sz="2400" kern="1200" cap="all">
                        <a:latin typeface="Cambria Math"/>
                        <a:ea typeface="+mj-ea"/>
                        <a:cs typeface="+mj-cs"/>
                      </a:rPr>
                      <m:t>)</m:t>
                    </m:r>
                  </m:oMath>
                </a14:m>
                <a:endParaRPr lang="fr-FR" sz="2400" kern="1200" cap="all" dirty="0"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50219" y="44624"/>
                <a:ext cx="7066657" cy="909637"/>
              </a:xfrm>
              <a:blipFill rotWithShape="1">
                <a:blip r:embed="rId2"/>
                <a:stretch>
                  <a:fillRect t="-2000" b="-2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3EAC339A-0056-46CF-975B-EF2230DB338E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grpSp>
        <p:nvGrpSpPr>
          <p:cNvPr id="26" name="Groupe 25"/>
          <p:cNvGrpSpPr/>
          <p:nvPr/>
        </p:nvGrpSpPr>
        <p:grpSpPr>
          <a:xfrm>
            <a:off x="7286154" y="956059"/>
            <a:ext cx="2570510" cy="2140135"/>
            <a:chOff x="4981446" y="911911"/>
            <a:chExt cx="2570510" cy="2140135"/>
          </a:xfrm>
        </p:grpSpPr>
        <p:pic>
          <p:nvPicPr>
            <p:cNvPr id="12" name="Image 11" descr="Capture d’écra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465"/>
            <a:stretch/>
          </p:blipFill>
          <p:spPr>
            <a:xfrm>
              <a:off x="5363024" y="1067385"/>
              <a:ext cx="2169289" cy="1821338"/>
            </a:xfrm>
            <a:prstGeom prst="rect">
              <a:avLst/>
            </a:prstGeom>
          </p:spPr>
        </p:pic>
        <p:grpSp>
          <p:nvGrpSpPr>
            <p:cNvPr id="23" name="Groupe 22"/>
            <p:cNvGrpSpPr/>
            <p:nvPr/>
          </p:nvGrpSpPr>
          <p:grpSpPr>
            <a:xfrm>
              <a:off x="5381014" y="1827910"/>
              <a:ext cx="2170942" cy="1028544"/>
              <a:chOff x="5381014" y="1843189"/>
              <a:chExt cx="2170942" cy="1028544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5641148" y="2708920"/>
                <a:ext cx="1910808" cy="1628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381014" y="1843189"/>
                <a:ext cx="186473" cy="2419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ZoneTexte 12"/>
                <p:cNvSpPr txBox="1"/>
                <p:nvPr/>
              </p:nvSpPr>
              <p:spPr>
                <a:xfrm>
                  <a:off x="6015108" y="2775047"/>
                  <a:ext cx="91762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1200" b="0" i="0" smtClean="0">
                                <a:latin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fr-FR" sz="12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fr-FR" sz="1200" b="0" i="1" smtClean="0">
                            <a:latin typeface="Cambria Math"/>
                          </a:rPr>
                          <m:t>𝑡</m:t>
                        </m:r>
                        <m:r>
                          <a:rPr lang="fr-FR" sz="1200" b="0" i="1" smtClean="0">
                            <a:latin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fr-FR" sz="1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1200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fr-FR" sz="12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fr-FR" sz="1200" b="0" i="1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fr-FR" sz="1200" dirty="0"/>
                </a:p>
              </p:txBody>
            </p:sp>
          </mc:Choice>
          <mc:Fallback xmlns="">
            <p:sp>
              <p:nvSpPr>
                <p:cNvPr id="13" name="ZoneTexte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5108" y="2775047"/>
                  <a:ext cx="917622" cy="27699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ZoneTexte 16"/>
                <p:cNvSpPr txBox="1"/>
                <p:nvPr/>
              </p:nvSpPr>
              <p:spPr>
                <a:xfrm>
                  <a:off x="5518196" y="2622741"/>
                  <a:ext cx="30168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050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fr-FR" sz="1050" dirty="0"/>
                </a:p>
              </p:txBody>
            </p:sp>
          </mc:Choice>
          <mc:Fallback xmlns="">
            <p:sp>
              <p:nvSpPr>
                <p:cNvPr id="17" name="ZoneTexte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196" y="2622741"/>
                  <a:ext cx="301686" cy="2616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ZoneTexte 17"/>
                <p:cNvSpPr txBox="1"/>
                <p:nvPr/>
              </p:nvSpPr>
              <p:spPr>
                <a:xfrm>
                  <a:off x="5963730" y="2634807"/>
                  <a:ext cx="296876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05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fr-FR" sz="1050" dirty="0"/>
                </a:p>
              </p:txBody>
            </p:sp>
          </mc:Choice>
          <mc:Fallback xmlns="">
            <p:sp>
              <p:nvSpPr>
                <p:cNvPr id="18" name="ZoneTexte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3730" y="2634807"/>
                  <a:ext cx="296876" cy="25391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ZoneTexte 18"/>
                <p:cNvSpPr txBox="1"/>
                <p:nvPr/>
              </p:nvSpPr>
              <p:spPr>
                <a:xfrm>
                  <a:off x="6395303" y="2629660"/>
                  <a:ext cx="296876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050" b="0" i="1" smtClean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fr-FR" sz="1050" dirty="0"/>
                </a:p>
              </p:txBody>
            </p:sp>
          </mc:Choice>
          <mc:Fallback xmlns="">
            <p:sp>
              <p:nvSpPr>
                <p:cNvPr id="19" name="ZoneTexte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5303" y="2629660"/>
                  <a:ext cx="296876" cy="25391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ZoneTexte 19"/>
                <p:cNvSpPr txBox="1"/>
                <p:nvPr/>
              </p:nvSpPr>
              <p:spPr>
                <a:xfrm>
                  <a:off x="6850718" y="2626588"/>
                  <a:ext cx="296876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050" b="0" i="1" smtClean="0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fr-FR" sz="1050" dirty="0"/>
                </a:p>
              </p:txBody>
            </p:sp>
          </mc:Choice>
          <mc:Fallback xmlns="">
            <p:sp>
              <p:nvSpPr>
                <p:cNvPr id="20" name="ZoneTexte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0718" y="2626588"/>
                  <a:ext cx="296876" cy="25391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ZoneTexte 20"/>
                <p:cNvSpPr txBox="1"/>
                <p:nvPr/>
              </p:nvSpPr>
              <p:spPr>
                <a:xfrm>
                  <a:off x="7255080" y="2626588"/>
                  <a:ext cx="296876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050" b="0" i="1" smtClean="0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fr-FR" sz="1050" dirty="0"/>
                </a:p>
              </p:txBody>
            </p:sp>
          </mc:Choice>
          <mc:Fallback xmlns="">
            <p:sp>
              <p:nvSpPr>
                <p:cNvPr id="21" name="ZoneTexte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080" y="2626588"/>
                  <a:ext cx="296876" cy="25391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ZoneTexte 24"/>
                <p:cNvSpPr txBox="1"/>
                <p:nvPr/>
              </p:nvSpPr>
              <p:spPr>
                <a:xfrm>
                  <a:off x="4981446" y="911911"/>
                  <a:ext cx="536750" cy="3226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fr-FR" sz="1400" b="1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FR" sz="1400" b="1" i="1" smtClean="0">
                                <a:latin typeface="Cambria Math"/>
                              </a:rPr>
                              <m:t>𝝓</m:t>
                            </m:r>
                          </m:e>
                          <m:sub>
                            <m:r>
                              <a:rPr lang="fr-FR" sz="1400" b="1" i="1" smtClean="0">
                                <a:latin typeface="Cambria Math"/>
                              </a:rPr>
                              <m:t>𝟎𝟎</m:t>
                            </m:r>
                          </m:sub>
                          <m:sup>
                            <m:r>
                              <a:rPr lang="fr-FR" sz="1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bSup>
                      </m:oMath>
                    </m:oMathPara>
                  </a14:m>
                  <a:endParaRPr lang="fr-FR" sz="1400" b="1" dirty="0"/>
                </a:p>
              </p:txBody>
            </p:sp>
          </mc:Choice>
          <mc:Fallback xmlns="">
            <p:sp>
              <p:nvSpPr>
                <p:cNvPr id="25" name="ZoneTexte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1446" y="911911"/>
                  <a:ext cx="536750" cy="32265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6083" y="1036607"/>
                <a:ext cx="5515065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fr-FR" b="1" i="0" smtClean="0">
                              <a:latin typeface="Cambria Math"/>
                              <a:sym typeface="Wingdings" panose="05000000000000000000" pitchFamily="2" charset="2"/>
                            </a:rPr>
                            <m:t>𝛟</m:t>
                          </m:r>
                        </m:e>
                        <m:sub>
                          <m:r>
                            <a:rPr lang="fr-FR" b="1" i="0" smtClean="0">
                              <a:latin typeface="Cambria Math"/>
                              <a:sym typeface="Wingdings" panose="05000000000000000000" pitchFamily="2" charset="2"/>
                            </a:rPr>
                            <m:t>𝟎𝟎</m:t>
                          </m:r>
                        </m:sub>
                      </m:sSub>
                    </m:oMath>
                  </m:oMathPara>
                </a14:m>
                <a:endParaRPr lang="fr-FR" b="1" dirty="0" smtClean="0">
                  <a:sym typeface="Wingdings" panose="05000000000000000000" pitchFamily="2" charset="2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dirty="0">
                    <a:sym typeface="Wingdings" panose="05000000000000000000" pitchFamily="2" charset="2"/>
                  </a:rPr>
                  <a:t>Self-</a:t>
                </a:r>
                <a:r>
                  <a:rPr lang="fr-FR" dirty="0" err="1">
                    <a:sym typeface="Wingdings" panose="05000000000000000000" pitchFamily="2" charset="2"/>
                  </a:rPr>
                  <a:t>consistently</a:t>
                </a:r>
                <a:r>
                  <a:rPr lang="fr-FR" dirty="0">
                    <a:sym typeface="Wingdings" panose="05000000000000000000" pitchFamily="2" charset="2"/>
                  </a:rPr>
                  <a:t> </a:t>
                </a:r>
                <a:r>
                  <a:rPr lang="fr-FR" dirty="0" err="1">
                    <a:sym typeface="Wingdings" panose="05000000000000000000" pitchFamily="2" charset="2"/>
                  </a:rPr>
                  <a:t>generated</a:t>
                </a:r>
                <a:r>
                  <a:rPr lang="fr-FR" dirty="0">
                    <a:sym typeface="Wingdings" panose="05000000000000000000" pitchFamily="2" charset="2"/>
                  </a:rPr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  <a:sym typeface="Wingdings" panose="05000000000000000000" pitchFamily="2" charset="2"/>
                          </a:rPr>
                          <m:t>𝑓</m:t>
                        </m:r>
                      </m:e>
                      <m:sub>
                        <m:r>
                          <a:rPr lang="fr-FR" i="1">
                            <a:latin typeface="Cambria Math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r>
                      <a:rPr lang="fr-FR" i="1">
                        <a:latin typeface="Cambria Math"/>
                        <a:sym typeface="Wingdings" panose="05000000000000000000" pitchFamily="2" charset="2"/>
                      </a:rPr>
                      <m:t>≠</m:t>
                    </m:r>
                    <m:sSub>
                      <m:sSubPr>
                        <m:ctrlPr>
                          <a:rPr lang="fr-FR" i="1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  <a:sym typeface="Wingdings" panose="05000000000000000000" pitchFamily="2" charset="2"/>
                          </a:rPr>
                          <m:t>𝑓</m:t>
                        </m:r>
                      </m:e>
                      <m:sub>
                        <m:r>
                          <a:rPr lang="fr-FR" i="1">
                            <a:latin typeface="Cambria Math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</m:oMath>
                </a14:m>
                <a:endParaRPr lang="fr-FR" dirty="0" smtClean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dirty="0" smtClean="0"/>
                  <a:t>Global </a:t>
                </a:r>
                <a:r>
                  <a:rPr lang="fr-FR" dirty="0"/>
                  <a:t>structure, </a:t>
                </a:r>
                <a:r>
                  <a:rPr lang="fr-FR" dirty="0" err="1"/>
                  <a:t>fast</a:t>
                </a:r>
                <a:r>
                  <a:rPr lang="fr-FR" dirty="0"/>
                  <a:t> time </a:t>
                </a:r>
                <a:r>
                  <a:rPr lang="fr-FR" dirty="0" err="1"/>
                  <a:t>scale</a:t>
                </a:r>
                <a:r>
                  <a:rPr lang="fr-FR" dirty="0"/>
                  <a:t> </a:t>
                </a:r>
                <a:r>
                  <a:rPr lang="fr-FR" dirty="0" err="1" smtClean="0"/>
                  <a:t>reaction</a:t>
                </a:r>
                <a:endParaRPr lang="fr-FR" b="0" i="1" dirty="0" smtClean="0">
                  <a:latin typeface="Cambria Math"/>
                  <a:sym typeface="Wingdings" panose="05000000000000000000" pitchFamily="2" charset="2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dirty="0" smtClean="0"/>
                  <a:t>No </a:t>
                </a:r>
                <a:r>
                  <a:rPr lang="fr-FR" dirty="0" err="1" smtClean="0"/>
                  <a:t>analytical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prediction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plasma </a:t>
                </a:r>
                <a:r>
                  <a:rPr lang="fr-FR" dirty="0" err="1" smtClean="0"/>
                  <a:t>parameters</a:t>
                </a:r>
                <a:endParaRPr lang="fr-FR" dirty="0" smtClean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83" y="1036607"/>
                <a:ext cx="5515065" cy="1754326"/>
              </a:xfrm>
              <a:prstGeom prst="rect">
                <a:avLst/>
              </a:prstGeom>
              <a:blipFill rotWithShape="1">
                <a:blip r:embed="rId11"/>
                <a:stretch>
                  <a:fillRect l="-774" b="-17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e 30"/>
          <p:cNvGrpSpPr/>
          <p:nvPr/>
        </p:nvGrpSpPr>
        <p:grpSpPr>
          <a:xfrm>
            <a:off x="5582309" y="1090936"/>
            <a:ext cx="2176622" cy="1906016"/>
            <a:chOff x="5238651" y="1111533"/>
            <a:chExt cx="2176622" cy="1906016"/>
          </a:xfrm>
        </p:grpSpPr>
        <p:pic>
          <p:nvPicPr>
            <p:cNvPr id="14" name="Image 13" descr="Capture d’écra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01" t="6611"/>
            <a:stretch/>
          </p:blipFill>
          <p:spPr>
            <a:xfrm>
              <a:off x="5238651" y="1316614"/>
              <a:ext cx="2176622" cy="170093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ZoneTexte 26"/>
                <p:cNvSpPr txBox="1"/>
                <p:nvPr/>
              </p:nvSpPr>
              <p:spPr>
                <a:xfrm>
                  <a:off x="5598691" y="1111533"/>
                  <a:ext cx="1224136" cy="2616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05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1050" b="0" i="0" smtClean="0">
                                <a:latin typeface="Cambria Math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1050" b="0" i="0" smtClean="0">
                                <a:latin typeface="Cambria Math"/>
                              </a:rPr>
                              <m:t>c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fr-FR" sz="1050" b="0" i="0" smtClean="0">
                            <a:latin typeface="Cambria Math"/>
                          </a:rPr>
                          <m:t>t</m:t>
                        </m:r>
                        <m:r>
                          <a:rPr lang="fr-FR" sz="1050" b="0" i="0" smtClean="0">
                            <a:latin typeface="Cambria Math"/>
                          </a:rPr>
                          <m:t>=</m:t>
                        </m:r>
                        <m:r>
                          <a:rPr lang="fr-FR" sz="1050" b="0" i="1" smtClean="0">
                            <a:latin typeface="Cambria Math"/>
                          </a:rPr>
                          <m:t>500</m:t>
                        </m:r>
                      </m:oMath>
                    </m:oMathPara>
                  </a14:m>
                  <a:endParaRPr lang="fr-FR" sz="1050" dirty="0"/>
                </a:p>
              </p:txBody>
            </p:sp>
          </mc:Choice>
          <mc:Fallback xmlns="">
            <p:sp>
              <p:nvSpPr>
                <p:cNvPr id="27" name="ZoneTexte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8691" y="1111533"/>
                  <a:ext cx="1224136" cy="2616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1126366" y="3429000"/>
                <a:ext cx="56964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>
                  <a:lnSpc>
                    <a:spcPct val="150000"/>
                  </a:lnSpc>
                </a:pPr>
                <a:r>
                  <a:rPr lang="fr-FR" b="1" dirty="0" err="1" smtClean="0"/>
                  <a:t>Idea</a:t>
                </a:r>
                <a:r>
                  <a:rPr lang="fr-FR" b="1" dirty="0" smtClean="0"/>
                  <a:t> : Train an </a:t>
                </a:r>
                <a:r>
                  <a:rPr lang="fr-FR" b="1" dirty="0" err="1" smtClean="0"/>
                  <a:t>algorithm</a:t>
                </a:r>
                <a:endParaRPr lang="fr-FR" b="1" dirty="0" smtClean="0"/>
              </a:p>
              <a:p>
                <a:pPr marL="800100" lvl="1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fr-FR" dirty="0" err="1"/>
                  <a:t>Build</a:t>
                </a:r>
                <a:r>
                  <a:rPr lang="fr-FR" dirty="0"/>
                  <a:t> a </a:t>
                </a:r>
                <a:r>
                  <a:rPr lang="fr-FR" dirty="0" err="1" smtClean="0"/>
                  <a:t>database</a:t>
                </a:r>
                <a:r>
                  <a:rPr lang="fr-FR" dirty="0" smtClean="0"/>
                  <a:t> </a:t>
                </a:r>
              </a:p>
              <a:p>
                <a:pPr marL="1714500" lvl="3" indent="-34290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fr-FR" dirty="0"/>
                  <a:t>How </a:t>
                </a:r>
                <a:r>
                  <a:rPr lang="fr-FR" dirty="0" err="1"/>
                  <a:t>many</a:t>
                </a:r>
                <a:r>
                  <a:rPr lang="fr-FR" dirty="0"/>
                  <a:t> data</a:t>
                </a:r>
                <a:r>
                  <a:rPr lang="fr-FR" dirty="0" smtClean="0"/>
                  <a:t>?</a:t>
                </a:r>
              </a:p>
              <a:p>
                <a:pPr marL="1714500" lvl="3" indent="-34290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fr-FR" dirty="0" err="1" smtClean="0"/>
                  <a:t>Level</a:t>
                </a:r>
                <a:r>
                  <a:rPr lang="fr-FR" dirty="0" smtClean="0"/>
                  <a:t> of confidence ?</a:t>
                </a:r>
              </a:p>
              <a:p>
                <a:pPr marL="800100" lvl="1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fr-FR" dirty="0" smtClean="0"/>
                  <a:t>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00</m:t>
                        </m:r>
                      </m:sub>
                    </m:sSub>
                  </m:oMath>
                </a14:m>
                <a:r>
                  <a:rPr lang="fr-FR" dirty="0" smtClean="0"/>
                  <a:t> to a </a:t>
                </a:r>
                <a:r>
                  <a:rPr lang="fr-FR" dirty="0" err="1" smtClean="0"/>
                  <a:t>target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function</a:t>
                </a:r>
                <a:r>
                  <a:rPr lang="fr-FR" dirty="0" smtClean="0"/>
                  <a:t> </a:t>
                </a:r>
                <a:endParaRPr lang="fr-FR" dirty="0">
                  <a:sym typeface="Wingdings" panose="05000000000000000000" pitchFamily="2" charset="2"/>
                </a:endParaRPr>
              </a:p>
              <a:p>
                <a:pPr marL="1657350" lvl="3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fr-FR" dirty="0" smtClean="0">
                    <a:sym typeface="Wingdings" panose="05000000000000000000" pitchFamily="2" charset="2"/>
                  </a:rPr>
                  <a:t>Info on ZF and 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shear</a:t>
                </a:r>
                <a:r>
                  <a:rPr lang="fr-FR" dirty="0" smtClean="0">
                    <a:sym typeface="Wingdings" panose="05000000000000000000" pitchFamily="2" charset="2"/>
                  </a:rPr>
                  <a:t>?</a:t>
                </a:r>
                <a:endParaRPr lang="fr-FR" dirty="0" smtClean="0"/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366" y="3429000"/>
                <a:ext cx="5696461" cy="2585323"/>
              </a:xfrm>
              <a:prstGeom prst="rect">
                <a:avLst/>
              </a:prstGeom>
              <a:blipFill rotWithShape="1">
                <a:blip r:embed="rId13"/>
                <a:stretch>
                  <a:fillRect l="-964" b="-7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Risultati immagini per idea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1" r="34283"/>
          <a:stretch/>
        </p:blipFill>
        <p:spPr bwMode="auto">
          <a:xfrm>
            <a:off x="414115" y="4077072"/>
            <a:ext cx="83488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e 14"/>
          <p:cNvGrpSpPr/>
          <p:nvPr/>
        </p:nvGrpSpPr>
        <p:grpSpPr>
          <a:xfrm>
            <a:off x="5598691" y="3480458"/>
            <a:ext cx="3392019" cy="2828862"/>
            <a:chOff x="5747034" y="3359435"/>
            <a:chExt cx="3392019" cy="2828862"/>
          </a:xfrm>
        </p:grpSpPr>
        <p:grpSp>
          <p:nvGrpSpPr>
            <p:cNvPr id="32" name="Groupe 31"/>
            <p:cNvGrpSpPr/>
            <p:nvPr/>
          </p:nvGrpSpPr>
          <p:grpSpPr>
            <a:xfrm>
              <a:off x="5747034" y="3359435"/>
              <a:ext cx="3392019" cy="2674296"/>
              <a:chOff x="5268600" y="1916832"/>
              <a:chExt cx="4130569" cy="3240360"/>
            </a:xfrm>
          </p:grpSpPr>
          <p:pic>
            <p:nvPicPr>
              <p:cNvPr id="33" name="Image 32" descr="Capture d’écran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2747" y="1916832"/>
                <a:ext cx="3296422" cy="324036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ZoneTexte 33"/>
                  <p:cNvSpPr txBox="1"/>
                  <p:nvPr/>
                </p:nvSpPr>
                <p:spPr>
                  <a:xfrm>
                    <a:off x="5268600" y="1916832"/>
                    <a:ext cx="9288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fr-FR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00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fr-FR" dirty="0"/>
                                    <m:t> </m:t>
                                  </m:r>
                                </m:e>
                              </m:d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13" name="ZoneTexte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68600" y="1916832"/>
                    <a:ext cx="928844" cy="369332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 b="-15000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ZoneTexte 35"/>
                <p:cNvSpPr txBox="1"/>
                <p:nvPr/>
              </p:nvSpPr>
              <p:spPr>
                <a:xfrm>
                  <a:off x="7555796" y="5879164"/>
                  <a:ext cx="875869" cy="30913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/>
                          </a:rPr>
                          <m:t>𝜌</m:t>
                        </m:r>
                        <m:r>
                          <a:rPr lang="fr-FR" b="0" i="1" smtClean="0">
                            <a:latin typeface="Cambria Math"/>
                          </a:rPr>
                          <m:t>=</m:t>
                        </m:r>
                        <m:r>
                          <a:rPr lang="fr-FR" b="0" i="1" smtClean="0">
                            <a:latin typeface="Cambria Math"/>
                          </a:rPr>
                          <m:t>𝑟</m:t>
                        </m:r>
                        <m:r>
                          <a:rPr lang="fr-FR" b="0" i="1" smtClean="0">
                            <a:latin typeface="Cambria Math"/>
                          </a:rPr>
                          <m:t>/</m:t>
                        </m:r>
                        <m:r>
                          <a:rPr lang="fr-FR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36" name="ZoneTexte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5796" y="5879164"/>
                  <a:ext cx="875869" cy="309133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r="-7639" b="-3529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6086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4195" y="44624"/>
            <a:ext cx="7836762" cy="909637"/>
          </a:xfrm>
        </p:spPr>
        <p:txBody>
          <a:bodyPr/>
          <a:lstStyle/>
          <a:p>
            <a:pPr algn="ctr"/>
            <a:r>
              <a:rPr lang="fr-FR" sz="2400" dirty="0" smtClean="0"/>
              <a:t>Is Flux-</a:t>
            </a:r>
            <a:r>
              <a:rPr lang="fr-FR" sz="2400" dirty="0" err="1" smtClean="0"/>
              <a:t>driven</a:t>
            </a:r>
            <a:r>
              <a:rPr lang="fr-FR" sz="2400" dirty="0" smtClean="0"/>
              <a:t> </a:t>
            </a:r>
            <a:r>
              <a:rPr lang="fr-FR" sz="2400" dirty="0" err="1" smtClean="0"/>
              <a:t>willing</a:t>
            </a:r>
            <a:r>
              <a:rPr lang="fr-FR" sz="2400" dirty="0" smtClean="0"/>
              <a:t> to </a:t>
            </a:r>
            <a:r>
              <a:rPr lang="fr-FR" sz="2400" dirty="0" err="1" smtClean="0"/>
              <a:t>build</a:t>
            </a:r>
            <a:r>
              <a:rPr lang="fr-FR" sz="2400" dirty="0" smtClean="0"/>
              <a:t> a </a:t>
            </a:r>
            <a:r>
              <a:rPr lang="fr-FR" sz="2400" dirty="0" err="1" smtClean="0"/>
              <a:t>database</a:t>
            </a:r>
            <a:r>
              <a:rPr lang="fr-FR" sz="2400" dirty="0" smtClean="0"/>
              <a:t>?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3EAC339A-0056-46CF-975B-EF2230DB338E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558131" y="1658124"/>
                <a:ext cx="3528392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dirty="0" smtClean="0"/>
                  <a:t>GK </a:t>
                </a:r>
                <a:r>
                  <a:rPr lang="fr-FR" dirty="0" err="1" smtClean="0"/>
                  <a:t>Vlasov</a:t>
                </a:r>
                <a:r>
                  <a:rPr lang="fr-FR" dirty="0" smtClean="0"/>
                  <a:t> + Q.N (5D)</a:t>
                </a:r>
                <a:endParaRPr lang="fr-FR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dirty="0" smtClean="0"/>
                  <a:t>GLOBAL </a:t>
                </a:r>
                <a:r>
                  <a:rPr lang="fr-FR" dirty="0"/>
                  <a:t>= full </a:t>
                </a:r>
                <a:r>
                  <a:rPr lang="fr-FR" dirty="0" smtClean="0"/>
                  <a:t>torus, full-f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h𝑒𝑎𝑡</m:t>
                        </m:r>
                      </m:sub>
                    </m:sSub>
                  </m:oMath>
                </a14:m>
                <a:r>
                  <a:rPr lang="fr-FR" dirty="0" smtClean="0"/>
                  <a:t> </a:t>
                </a:r>
                <a:r>
                  <a:rPr lang="fr-FR" dirty="0" smtClean="0">
                    <a:sym typeface="Wingdings" panose="05000000000000000000" pitchFamily="2" charset="2"/>
                  </a:rPr>
                  <a:t> </a:t>
                </a:r>
                <a:r>
                  <a:rPr lang="fr-FR" dirty="0" smtClean="0"/>
                  <a:t>Self-</a:t>
                </a:r>
                <a:r>
                  <a:rPr lang="fr-FR" dirty="0" err="1" smtClean="0"/>
                  <a:t>organized</a:t>
                </a:r>
                <a:r>
                  <a:rPr lang="fr-FR" dirty="0" smtClean="0"/>
                  <a:t>  </a:t>
                </a: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31" y="1658124"/>
                <a:ext cx="3528392" cy="1338828"/>
              </a:xfrm>
              <a:prstGeom prst="rect">
                <a:avLst/>
              </a:prstGeom>
              <a:blipFill rotWithShape="1">
                <a:blip r:embed="rId2"/>
                <a:stretch>
                  <a:fillRect l="-1211" b="-2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75589" y="1124744"/>
            <a:ext cx="14494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GYSELA</a:t>
            </a:r>
            <a:endParaRPr lang="fr-FR" sz="24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5201182" y="1186471"/>
            <a:ext cx="3673249" cy="2181645"/>
            <a:chOff x="3803930" y="3119563"/>
            <a:chExt cx="3673249" cy="2181645"/>
          </a:xfrm>
        </p:grpSpPr>
        <p:pic>
          <p:nvPicPr>
            <p:cNvPr id="10" name="Image 9" descr="Capture d’écra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5" b="2994"/>
            <a:stretch/>
          </p:blipFill>
          <p:spPr>
            <a:xfrm>
              <a:off x="3803930" y="3119563"/>
              <a:ext cx="3673249" cy="2151486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4235890" y="5024209"/>
              <a:ext cx="35468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0</a:t>
              </a:r>
              <a:endParaRPr lang="fr-FR" sz="1200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5000960" y="5024209"/>
              <a:ext cx="43572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0.3</a:t>
              </a:r>
              <a:endParaRPr lang="fr-FR" sz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au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2545146"/>
                  </p:ext>
                </p:extLst>
              </p:nvPr>
            </p:nvGraphicFramePr>
            <p:xfrm>
              <a:off x="5526683" y="3749799"/>
              <a:ext cx="3816424" cy="244962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90177"/>
                    <a:gridCol w="2226247"/>
                  </a:tblGrid>
                  <a:tr h="470207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FR" sz="1600" b="1" i="0" u="none" dirty="0" smtClean="0"/>
                            <a:t>Standard</a:t>
                          </a:r>
                          <a:r>
                            <a:rPr lang="fr-FR" sz="1600" b="1" i="0" u="none" baseline="0" dirty="0" smtClean="0"/>
                            <a:t> simulation</a:t>
                          </a:r>
                          <a:endParaRPr lang="fr-FR" sz="1600" b="1" i="0" u="none" dirty="0"/>
                        </a:p>
                      </a:txBody>
                      <a:tcPr anchor="ctr">
                        <a:solidFill>
                          <a:srgbClr val="C2ED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fr-FR" sz="1600" dirty="0"/>
                        </a:p>
                      </a:txBody>
                      <a:tcPr anchor="ctr">
                        <a:solidFill>
                          <a:srgbClr val="C2EDBD"/>
                        </a:solidFill>
                      </a:tcPr>
                    </a:tc>
                  </a:tr>
                  <a:tr h="47020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sz="1600" dirty="0" err="1" smtClean="0"/>
                            <a:t>Run</a:t>
                          </a:r>
                          <a:r>
                            <a:rPr lang="fr-FR" sz="1600" dirty="0" smtClean="0"/>
                            <a:t> time</a:t>
                          </a:r>
                          <a:endParaRPr lang="fr-FR" sz="1600" dirty="0"/>
                        </a:p>
                      </a:txBody>
                      <a:tcPr anchor="ctr">
                        <a:solidFill>
                          <a:srgbClr val="C2ED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sz="1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b="0" i="1" smtClean="0">
                                      <a:latin typeface="Cambria Math"/>
                                    </a:rPr>
                                    <m:t>~10</m:t>
                                  </m:r>
                                </m:e>
                                <m:sup>
                                  <m:r>
                                    <a:rPr lang="fr-FR" sz="1600" b="0" i="1" smtClean="0">
                                      <a:latin typeface="Cambria Math"/>
                                    </a:rPr>
                                    <m:t>7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 sz="1600" dirty="0" smtClean="0"/>
                            <a:t> h/monoproc</a:t>
                          </a:r>
                          <a:endParaRPr lang="fr-FR" sz="1600" dirty="0"/>
                        </a:p>
                      </a:txBody>
                      <a:tcPr anchor="ctr">
                        <a:solidFill>
                          <a:srgbClr val="C2EDBD"/>
                        </a:solidFill>
                      </a:tcPr>
                    </a:tc>
                  </a:tr>
                  <a:tr h="50306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sz="1600" dirty="0" smtClean="0"/>
                            <a:t>2D data </a:t>
                          </a:r>
                          <a:r>
                            <a:rPr lang="fr-FR" sz="1600" dirty="0" err="1" smtClean="0"/>
                            <a:t>stored</a:t>
                          </a:r>
                          <a:endParaRPr lang="fr-FR" sz="1600" dirty="0"/>
                        </a:p>
                      </a:txBody>
                      <a:tcPr anchor="ctr">
                        <a:solidFill>
                          <a:srgbClr val="C2ED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1600" dirty="0" smtClean="0"/>
                            <a:t>~10 G</a:t>
                          </a:r>
                          <a:endParaRPr lang="fr-FR" sz="1600" dirty="0"/>
                        </a:p>
                      </a:txBody>
                      <a:tcPr anchor="ctr">
                        <a:solidFill>
                          <a:srgbClr val="C2EDBD"/>
                        </a:solidFill>
                      </a:tcPr>
                    </a:tc>
                  </a:tr>
                  <a:tr h="50306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sz="1600" dirty="0" smtClean="0"/>
                            <a:t>3D data </a:t>
                          </a:r>
                          <a:r>
                            <a:rPr lang="fr-FR" sz="1600" dirty="0" err="1" smtClean="0"/>
                            <a:t>stored</a:t>
                          </a:r>
                          <a:endParaRPr lang="fr-FR" sz="1600" dirty="0"/>
                        </a:p>
                      </a:txBody>
                      <a:tcPr anchor="ctr">
                        <a:solidFill>
                          <a:srgbClr val="C2ED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dirty="0" smtClean="0"/>
                            <a:t>~1 T</a:t>
                          </a:r>
                        </a:p>
                      </a:txBody>
                      <a:tcPr anchor="ctr">
                        <a:solidFill>
                          <a:srgbClr val="C2EDBD"/>
                        </a:solidFill>
                      </a:tcPr>
                    </a:tc>
                  </a:tr>
                  <a:tr h="50306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sz="1600" dirty="0" smtClean="0"/>
                            <a:t>5D data</a:t>
                          </a:r>
                          <a:endParaRPr lang="fr-FR" sz="1600" dirty="0"/>
                        </a:p>
                      </a:txBody>
                      <a:tcPr anchor="ctr">
                        <a:solidFill>
                          <a:srgbClr val="C2ED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dirty="0" smtClean="0"/>
                            <a:t>~1 T/</a:t>
                          </a:r>
                          <a:r>
                            <a:rPr lang="fr-FR" sz="1600" dirty="0" err="1" smtClean="0"/>
                            <a:t>iteration</a:t>
                          </a:r>
                          <a:endParaRPr lang="fr-FR" sz="1600" dirty="0"/>
                        </a:p>
                      </a:txBody>
                      <a:tcPr anchor="ctr">
                        <a:solidFill>
                          <a:srgbClr val="C2EDBD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au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2545146"/>
                  </p:ext>
                </p:extLst>
              </p:nvPr>
            </p:nvGraphicFramePr>
            <p:xfrm>
              <a:off x="5526683" y="3749799"/>
              <a:ext cx="3816424" cy="244962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90177"/>
                    <a:gridCol w="2226247"/>
                  </a:tblGrid>
                  <a:tr h="470207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FR" sz="1600" b="1" i="0" u="none" dirty="0" smtClean="0"/>
                            <a:t>Standard</a:t>
                          </a:r>
                          <a:r>
                            <a:rPr lang="fr-FR" sz="1600" b="1" i="0" u="none" baseline="0" dirty="0" smtClean="0"/>
                            <a:t> simulation</a:t>
                          </a:r>
                          <a:endParaRPr lang="fr-FR" sz="1600" b="1" i="0" u="none" dirty="0"/>
                        </a:p>
                      </a:txBody>
                      <a:tcPr anchor="ctr">
                        <a:solidFill>
                          <a:srgbClr val="C2ED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fr-FR" sz="1600" dirty="0"/>
                        </a:p>
                      </a:txBody>
                      <a:tcPr anchor="ctr">
                        <a:solidFill>
                          <a:srgbClr val="C2EDBD"/>
                        </a:solidFill>
                      </a:tcPr>
                    </a:tc>
                  </a:tr>
                  <a:tr h="47020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sz="1600" dirty="0" err="1" smtClean="0"/>
                            <a:t>Run</a:t>
                          </a:r>
                          <a:r>
                            <a:rPr lang="fr-FR" sz="1600" dirty="0" smtClean="0"/>
                            <a:t> time</a:t>
                          </a:r>
                          <a:endParaRPr lang="fr-FR" sz="1600" dirty="0"/>
                        </a:p>
                      </a:txBody>
                      <a:tcPr anchor="ctr">
                        <a:solidFill>
                          <a:srgbClr val="C2ED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71781" t="-100000" b="-322078"/>
                          </a:stretch>
                        </a:blipFill>
                      </a:tcPr>
                    </a:tc>
                  </a:tr>
                  <a:tr h="50306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sz="1600" dirty="0" smtClean="0"/>
                            <a:t>2D data </a:t>
                          </a:r>
                          <a:r>
                            <a:rPr lang="fr-FR" sz="1600" dirty="0" err="1" smtClean="0"/>
                            <a:t>stored</a:t>
                          </a:r>
                          <a:endParaRPr lang="fr-FR" sz="1600" dirty="0"/>
                        </a:p>
                      </a:txBody>
                      <a:tcPr anchor="ctr">
                        <a:solidFill>
                          <a:srgbClr val="C2ED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1600" dirty="0" smtClean="0"/>
                            <a:t>~10 G</a:t>
                          </a:r>
                          <a:endParaRPr lang="fr-FR" sz="1600" dirty="0"/>
                        </a:p>
                      </a:txBody>
                      <a:tcPr anchor="ctr">
                        <a:solidFill>
                          <a:srgbClr val="C2EDBD"/>
                        </a:solidFill>
                      </a:tcPr>
                    </a:tc>
                  </a:tr>
                  <a:tr h="50306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sz="1600" dirty="0" smtClean="0"/>
                            <a:t>3D data </a:t>
                          </a:r>
                          <a:r>
                            <a:rPr lang="fr-FR" sz="1600" dirty="0" err="1" smtClean="0"/>
                            <a:t>stored</a:t>
                          </a:r>
                          <a:endParaRPr lang="fr-FR" sz="1600" dirty="0"/>
                        </a:p>
                      </a:txBody>
                      <a:tcPr anchor="ctr">
                        <a:solidFill>
                          <a:srgbClr val="C2ED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dirty="0" smtClean="0"/>
                            <a:t>~1 T</a:t>
                          </a:r>
                        </a:p>
                      </a:txBody>
                      <a:tcPr anchor="ctr">
                        <a:solidFill>
                          <a:srgbClr val="C2EDBD"/>
                        </a:solidFill>
                      </a:tcPr>
                    </a:tc>
                  </a:tr>
                  <a:tr h="50306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sz="1600" dirty="0" smtClean="0"/>
                            <a:t>5D data</a:t>
                          </a:r>
                          <a:endParaRPr lang="fr-FR" sz="1600" dirty="0"/>
                        </a:p>
                      </a:txBody>
                      <a:tcPr anchor="ctr">
                        <a:solidFill>
                          <a:srgbClr val="C2ED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dirty="0" smtClean="0"/>
                            <a:t>~1 T/</a:t>
                          </a:r>
                          <a:r>
                            <a:rPr lang="fr-FR" sz="1600" dirty="0" err="1" smtClean="0"/>
                            <a:t>iteration</a:t>
                          </a:r>
                          <a:endParaRPr lang="fr-FR" sz="1600" dirty="0"/>
                        </a:p>
                      </a:txBody>
                      <a:tcPr anchor="ctr">
                        <a:solidFill>
                          <a:srgbClr val="C2EDBD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5" name="Rectangle 14"/>
          <p:cNvSpPr/>
          <p:nvPr/>
        </p:nvSpPr>
        <p:spPr>
          <a:xfrm>
            <a:off x="288619" y="3861048"/>
            <a:ext cx="4912563" cy="2169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 err="1" smtClean="0"/>
              <a:t>Database</a:t>
            </a:r>
            <a:r>
              <a:rPr lang="fr-FR" dirty="0" smtClean="0"/>
              <a:t> = </a:t>
            </a:r>
            <a:r>
              <a:rPr lang="fr-FR" dirty="0" err="1" smtClean="0"/>
              <a:t>independent</a:t>
            </a:r>
            <a:r>
              <a:rPr lang="fr-FR" dirty="0" smtClean="0"/>
              <a:t> simulations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 err="1" smtClean="0"/>
              <a:t>Evolving</a:t>
            </a:r>
            <a:r>
              <a:rPr lang="fr-FR" dirty="0" smtClean="0"/>
              <a:t> profiles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	input = </a:t>
            </a:r>
            <a:r>
              <a:rPr lang="fr-FR" dirty="0" err="1" smtClean="0"/>
              <a:t>init</a:t>
            </a:r>
            <a:r>
              <a:rPr lang="fr-FR" dirty="0" smtClean="0"/>
              <a:t> state &amp; </a:t>
            </a:r>
            <a:r>
              <a:rPr lang="fr-FR" dirty="0" err="1" smtClean="0"/>
              <a:t>geometry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	</a:t>
            </a:r>
            <a:r>
              <a:rPr lang="fr-FR" dirty="0" smtClean="0"/>
              <a:t>time </a:t>
            </a:r>
            <a:r>
              <a:rPr lang="fr-FR" dirty="0" err="1" smtClean="0"/>
              <a:t>windows</a:t>
            </a:r>
            <a:r>
              <a:rPr lang="fr-FR" dirty="0" smtClean="0"/>
              <a:t> as </a:t>
            </a:r>
            <a:r>
              <a:rPr lang="fr-FR" dirty="0" err="1" smtClean="0"/>
              <a:t>different</a:t>
            </a:r>
            <a:r>
              <a:rPr lang="fr-FR" dirty="0" smtClean="0"/>
              <a:t> simulations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 err="1" smtClean="0"/>
              <a:t>Collect</a:t>
            </a:r>
            <a:r>
              <a:rPr lang="fr-FR" dirty="0" smtClean="0"/>
              <a:t> </a:t>
            </a:r>
            <a:r>
              <a:rPr lang="fr-FR" dirty="0" err="1" smtClean="0"/>
              <a:t>old</a:t>
            </a:r>
            <a:r>
              <a:rPr lang="fr-FR" dirty="0" smtClean="0"/>
              <a:t> ‘good’ simulations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20095" y="3353037"/>
                <a:ext cx="3306482" cy="36933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cap="all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cap="all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fr-FR" b="0" i="1" cap="all">
                              <a:latin typeface="Cambria Math"/>
                            </a:rPr>
                            <m:t>00</m:t>
                          </m:r>
                        </m:sub>
                      </m:sSub>
                      <m:r>
                        <a:rPr lang="fr-FR" b="0" i="1" cap="all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fr-FR" i="1" cap="all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cap="all"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fr-FR" b="0" i="1" cap="all">
                              <a:latin typeface="Cambria Math"/>
                            </a:rPr>
                            <m:t>∗</m:t>
                          </m:r>
                        </m:sub>
                      </m:sSub>
                      <m:r>
                        <a:rPr lang="fr-FR" b="0" i="1" cap="all">
                          <a:latin typeface="Cambria Math"/>
                        </a:rPr>
                        <m:t>,</m:t>
                      </m:r>
                      <m:r>
                        <a:rPr lang="fr-FR" b="0" i="1" cap="all">
                          <a:latin typeface="Cambria Math"/>
                        </a:rPr>
                        <m:t>𝐴</m:t>
                      </m:r>
                      <m:r>
                        <a:rPr lang="fr-FR" b="0" i="1" cap="all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fr-FR" i="1" cap="all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cap="all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fr-FR" b="0" i="1" cap="all">
                              <a:latin typeface="Cambria Math"/>
                            </a:rPr>
                            <m:t>∗</m:t>
                          </m:r>
                        </m:sub>
                      </m:sSub>
                      <m:r>
                        <a:rPr lang="fr-FR" b="0" i="1" cap="all">
                          <a:latin typeface="Cambria Math"/>
                        </a:rPr>
                        <m:t>,</m:t>
                      </m:r>
                      <m:r>
                        <a:rPr lang="fr-FR" b="0" i="1" cap="all">
                          <a:latin typeface="Cambria Math"/>
                        </a:rPr>
                        <m:t>𝑏</m:t>
                      </m:r>
                      <m:r>
                        <a:rPr lang="fr-FR" b="0" i="1" cap="all">
                          <a:latin typeface="Cambria Math"/>
                        </a:rPr>
                        <m:t>.</m:t>
                      </m:r>
                      <m:r>
                        <a:rPr lang="fr-FR" b="0" i="1" cap="all">
                          <a:latin typeface="Cambria Math"/>
                        </a:rPr>
                        <m:t>𝑐</m:t>
                      </m:r>
                      <m:r>
                        <a:rPr lang="fr-FR" b="0" i="1" cap="all">
                          <a:latin typeface="Cambria Math"/>
                        </a:rPr>
                        <m:t>.,</m:t>
                      </m:r>
                      <m:r>
                        <a:rPr lang="fr-FR" b="0" i="1" cap="all">
                          <a:latin typeface="Cambria Math"/>
                        </a:rPr>
                        <m:t>𝑛</m:t>
                      </m:r>
                      <m:r>
                        <a:rPr lang="fr-FR" b="0" i="1" cap="all">
                          <a:latin typeface="Cambria Math"/>
                        </a:rPr>
                        <m:t>,</m:t>
                      </m:r>
                      <m:r>
                        <a:rPr lang="fr-FR" b="0" i="1" cap="all">
                          <a:latin typeface="Cambria Math"/>
                        </a:rPr>
                        <m:t>𝑇</m:t>
                      </m:r>
                      <m:r>
                        <a:rPr lang="fr-FR" b="0" i="1" cap="all">
                          <a:latin typeface="Cambria Math"/>
                        </a:rPr>
                        <m:t>,</m:t>
                      </m:r>
                      <m:r>
                        <a:rPr lang="fr-FR" b="0" i="1" cap="all">
                          <a:latin typeface="Cambria Math"/>
                        </a:rPr>
                        <m:t>𝛻</m:t>
                      </m:r>
                      <m:r>
                        <a:rPr lang="fr-FR" b="0" i="1" cap="all">
                          <a:latin typeface="Cambria Math"/>
                        </a:rPr>
                        <m:t>𝑛</m:t>
                      </m:r>
                      <m:r>
                        <a:rPr lang="fr-FR" b="0" i="1" cap="all">
                          <a:latin typeface="Cambria Math"/>
                        </a:rPr>
                        <m:t>,</m:t>
                      </m:r>
                      <m:r>
                        <a:rPr lang="fr-FR" b="0" i="1" cap="all">
                          <a:latin typeface="Cambria Math"/>
                        </a:rPr>
                        <m:t>𝛻</m:t>
                      </m:r>
                      <m:r>
                        <a:rPr lang="fr-FR" b="0" i="1" cap="all">
                          <a:latin typeface="Cambria Math"/>
                        </a:rPr>
                        <m:t>𝑇</m:t>
                      </m:r>
                      <m:r>
                        <a:rPr lang="fr-FR" b="0" i="1" cap="all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i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95" y="3353037"/>
                <a:ext cx="3306482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eur en angle 17"/>
          <p:cNvCxnSpPr>
            <a:endCxn id="25" idx="1"/>
          </p:cNvCxnSpPr>
          <p:nvPr/>
        </p:nvCxnSpPr>
        <p:spPr>
          <a:xfrm>
            <a:off x="1060023" y="6030873"/>
            <a:ext cx="866260" cy="396815"/>
          </a:xfrm>
          <a:prstGeom prst="bentConnector3">
            <a:avLst>
              <a:gd name="adj1" fmla="val -709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926283" y="6199420"/>
                <a:ext cx="2342244" cy="4565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fr-FR" b="0" i="1" dirty="0" smtClean="0">
                            <a:latin typeface="Cambria Math"/>
                          </a:rPr>
                          <m:t>00</m:t>
                        </m:r>
                      </m:sub>
                    </m:sSub>
                  </m:oMath>
                </a14:m>
                <a:r>
                  <a:rPr lang="fr-FR" dirty="0" smtClean="0"/>
                  <a:t> as </a:t>
                </a:r>
                <a:r>
                  <a:rPr lang="fr-FR" dirty="0" err="1" smtClean="0"/>
                  <a:t>additional</a:t>
                </a:r>
                <a:r>
                  <a:rPr lang="fr-FR" dirty="0" smtClean="0"/>
                  <a:t> test</a:t>
                </a:r>
                <a:endParaRPr lang="fr-FR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283" y="6199420"/>
                <a:ext cx="2342244" cy="456535"/>
              </a:xfrm>
              <a:prstGeom prst="rect">
                <a:avLst/>
              </a:prstGeom>
              <a:blipFill rotWithShape="1">
                <a:blip r:embed="rId6"/>
                <a:stretch>
                  <a:fillRect l="-781" r="-1302" b="-21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305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0967" y="15814"/>
            <a:ext cx="7836762" cy="909637"/>
          </a:xfrm>
        </p:spPr>
        <p:txBody>
          <a:bodyPr/>
          <a:lstStyle/>
          <a:p>
            <a:pPr algn="ctr"/>
            <a:r>
              <a:rPr lang="fr-FR" dirty="0" err="1" smtClean="0"/>
              <a:t>Parametric</a:t>
            </a:r>
            <a:r>
              <a:rPr lang="fr-FR" dirty="0" smtClean="0"/>
              <a:t> machine </a:t>
            </a:r>
            <a:r>
              <a:rPr lang="fr-FR" dirty="0" err="1" smtClean="0"/>
              <a:t>learning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err="1" smtClean="0"/>
              <a:t>require</a:t>
            </a:r>
            <a:r>
              <a:rPr lang="fr-FR" dirty="0" smtClean="0"/>
              <a:t> a basis of </a:t>
            </a:r>
            <a:r>
              <a:rPr lang="fr-FR" dirty="0" err="1" smtClean="0"/>
              <a:t>functions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3EAC339A-0056-46CF-975B-EF2230DB338E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2789940" y="2564904"/>
                <a:ext cx="171335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fr-FR" b="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00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</m:e>
                    </m:d>
                    <m:r>
                      <a:rPr lang="fr-FR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940" y="2564904"/>
                <a:ext cx="1713354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10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/>
          <p:cNvSpPr txBox="1"/>
          <p:nvPr/>
        </p:nvSpPr>
        <p:spPr>
          <a:xfrm>
            <a:off x="549273" y="2621378"/>
            <a:ext cx="237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Boundary</a:t>
            </a:r>
            <a:r>
              <a:rPr lang="fr-FR" dirty="0" smtClean="0"/>
              <a:t> conditions</a:t>
            </a:r>
            <a:endParaRPr lang="fr-FR" dirty="0"/>
          </a:p>
        </p:txBody>
      </p:sp>
      <p:grpSp>
        <p:nvGrpSpPr>
          <p:cNvPr id="30" name="Groupe 29"/>
          <p:cNvGrpSpPr/>
          <p:nvPr/>
        </p:nvGrpSpPr>
        <p:grpSpPr>
          <a:xfrm>
            <a:off x="288252" y="4014208"/>
            <a:ext cx="3059371" cy="2580179"/>
            <a:chOff x="556612" y="3140967"/>
            <a:chExt cx="4033968" cy="3511367"/>
          </a:xfrm>
        </p:grpSpPr>
        <p:pic>
          <p:nvPicPr>
            <p:cNvPr id="31" name="Image 30" descr="Capture d’écra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195" y="3140967"/>
              <a:ext cx="3456385" cy="33267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ZoneTexte 31"/>
                <p:cNvSpPr txBox="1"/>
                <p:nvPr/>
              </p:nvSpPr>
              <p:spPr>
                <a:xfrm rot="16200000">
                  <a:off x="14108" y="4190824"/>
                  <a:ext cx="1578170" cy="4931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lang="fr-FR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b="0" i="1" smtClean="0">
                                        <a:latin typeface="Cambria Math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fr-FR" sz="2000" b="0" i="1" smtClean="0">
                                        <a:latin typeface="Cambria Math"/>
                                      </a:rPr>
                                      <m:t>00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fr-FR" sz="2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fr-FR" sz="2000" b="0" i="1" smtClean="0">
                                <a:latin typeface="Cambria Math"/>
                              </a:rPr>
                              <m:t>𝑡𝑖𝑚𝑒</m:t>
                            </m:r>
                          </m:sub>
                        </m:sSub>
                      </m:oMath>
                    </m:oMathPara>
                  </a14:m>
                  <a:endParaRPr lang="fr-FR" sz="2000" dirty="0"/>
                </a:p>
              </p:txBody>
            </p:sp>
          </mc:Choice>
          <mc:Fallback xmlns="">
            <p:sp>
              <p:nvSpPr>
                <p:cNvPr id="32" name="ZoneTexte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4108" y="4190824"/>
                  <a:ext cx="1578170" cy="49316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1176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ZoneTexte 32"/>
                <p:cNvSpPr txBox="1"/>
                <p:nvPr/>
              </p:nvSpPr>
              <p:spPr>
                <a:xfrm>
                  <a:off x="2460368" y="6283002"/>
                  <a:ext cx="1044581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/>
                          </a:rPr>
                          <m:t>𝜌</m:t>
                        </m:r>
                        <m:r>
                          <a:rPr lang="fr-FR" b="0" i="1" smtClean="0">
                            <a:latin typeface="Cambria Math"/>
                          </a:rPr>
                          <m:t>=</m:t>
                        </m:r>
                        <m:r>
                          <a:rPr lang="fr-FR" b="0" i="1" smtClean="0">
                            <a:latin typeface="Cambria Math"/>
                          </a:rPr>
                          <m:t>𝑟</m:t>
                        </m:r>
                        <m:r>
                          <a:rPr lang="fr-FR" b="0" i="1" smtClean="0">
                            <a:latin typeface="Cambria Math"/>
                          </a:rPr>
                          <m:t>/</m:t>
                        </m:r>
                        <m:r>
                          <a:rPr lang="fr-FR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9" name="ZoneTexte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0368" y="6283002"/>
                  <a:ext cx="1044581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5358606" y="3052633"/>
                <a:ext cx="4087016" cy="871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𝑁</m:t>
                          </m:r>
                        </m:sup>
                      </m:sSup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+</m:t>
                      </m:r>
                      <m:r>
                        <a:rPr lang="fr-FR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𝑏</m:t>
                      </m:r>
                      <m:r>
                        <a:rPr lang="fr-FR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fr-FR">
                              <a:latin typeface="Cambria Math"/>
                            </a:rPr>
                            <m:t>sin</m:t>
                          </m:r>
                          <m:r>
                            <a:rPr lang="fr-FR" i="1">
                              <a:latin typeface="Cambria Math"/>
                            </a:rPr>
                            <m:t>⁡(</m:t>
                          </m:r>
                          <m:r>
                            <a:rPr lang="fr-FR" i="1">
                              <a:latin typeface="Cambria Math"/>
                            </a:rPr>
                            <m:t>𝑛</m:t>
                          </m:r>
                          <m:r>
                            <a:rPr lang="fr-FR" i="1">
                              <a:latin typeface="Cambria Math"/>
                            </a:rPr>
                            <m:t>𝜋𝜌</m:t>
                          </m:r>
                          <m:r>
                            <a:rPr lang="fr-FR" i="1">
                              <a:latin typeface="Cambria Math"/>
                            </a:rPr>
                            <m:t>/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fr-FR" i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fr-FR" dirty="0"/>
                            <m:t> </m:t>
                          </m:r>
                        </m:e>
                      </m:nary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606" y="3052633"/>
                <a:ext cx="4087016" cy="87120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7116482" y="4225888"/>
                <a:ext cx="17872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𝑁</m:t>
                          </m:r>
                        </m:sup>
                      </m:sSup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fr-FR" dirty="0">
                  <a:solidFill>
                    <a:srgbClr val="149107"/>
                  </a:solidFill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482" y="4225888"/>
                <a:ext cx="1787220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e 8"/>
          <p:cNvGrpSpPr/>
          <p:nvPr/>
        </p:nvGrpSpPr>
        <p:grpSpPr>
          <a:xfrm>
            <a:off x="4994022" y="2564904"/>
            <a:ext cx="4172509" cy="379567"/>
            <a:chOff x="5312184" y="4862924"/>
            <a:chExt cx="4172509" cy="379567"/>
          </a:xfrm>
        </p:grpSpPr>
        <p:sp>
          <p:nvSpPr>
            <p:cNvPr id="20" name="Rectangle 19"/>
            <p:cNvSpPr/>
            <p:nvPr/>
          </p:nvSpPr>
          <p:spPr>
            <a:xfrm>
              <a:off x="5312184" y="4873159"/>
              <a:ext cx="1685077" cy="36933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fr-FR" dirty="0" err="1" smtClean="0"/>
                <a:t>Fitting</a:t>
              </a:r>
              <a:r>
                <a:rPr lang="fr-FR" dirty="0" smtClean="0"/>
                <a:t> </a:t>
              </a:r>
              <a:r>
                <a:rPr lang="fr-FR" dirty="0" err="1" smtClean="0"/>
                <a:t>function</a:t>
              </a:r>
              <a:endParaRPr lang="fr-FR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7110859" y="4862924"/>
              <a:ext cx="23738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fr-FR" dirty="0" err="1" smtClean="0"/>
                <a:t>Linear</a:t>
              </a:r>
              <a:r>
                <a:rPr lang="fr-FR" dirty="0" smtClean="0"/>
                <a:t> </a:t>
              </a:r>
              <a:r>
                <a:rPr lang="fr-FR" dirty="0" err="1" smtClean="0"/>
                <a:t>regression</a:t>
              </a:r>
              <a:endParaRPr lang="fr-FR" dirty="0" smtClean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3655396" y="4035558"/>
            <a:ext cx="3399267" cy="2561025"/>
            <a:chOff x="5057018" y="1292260"/>
            <a:chExt cx="3654304" cy="2766636"/>
          </a:xfrm>
        </p:grpSpPr>
        <p:grpSp>
          <p:nvGrpSpPr>
            <p:cNvPr id="5" name="Groupe 4"/>
            <p:cNvGrpSpPr/>
            <p:nvPr/>
          </p:nvGrpSpPr>
          <p:grpSpPr>
            <a:xfrm>
              <a:off x="5057018" y="1292260"/>
              <a:ext cx="3654304" cy="2612070"/>
              <a:chOff x="576235" y="1499082"/>
              <a:chExt cx="3654304" cy="2612070"/>
            </a:xfrm>
          </p:grpSpPr>
          <p:grpSp>
            <p:nvGrpSpPr>
              <p:cNvPr id="34" name="Groupe 33"/>
              <p:cNvGrpSpPr/>
              <p:nvPr/>
            </p:nvGrpSpPr>
            <p:grpSpPr>
              <a:xfrm>
                <a:off x="576235" y="1499082"/>
                <a:ext cx="3281142" cy="2612070"/>
                <a:chOff x="4968398" y="4059557"/>
                <a:chExt cx="2848477" cy="2362456"/>
              </a:xfrm>
            </p:grpSpPr>
            <p:pic>
              <p:nvPicPr>
                <p:cNvPr id="35" name="Image 34" descr="Capture d’écran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2467" y="4059557"/>
                  <a:ext cx="2514408" cy="2362456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Rectangle 35"/>
                    <p:cNvSpPr/>
                    <p:nvPr/>
                  </p:nvSpPr>
                  <p:spPr>
                    <a:xfrm>
                      <a:off x="4968398" y="4245519"/>
                      <a:ext cx="443038" cy="334038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fr-FR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fr-FR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fr-FR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6" name="Rectangle 3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68398" y="4245519"/>
                      <a:ext cx="443038" cy="334038"/>
                    </a:xfrm>
                    <a:prstGeom prst="rect">
                      <a:avLst/>
                    </a:prstGeom>
                    <a:blipFill rotWithShape="1"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7" name="ZoneTexte 36"/>
              <p:cNvSpPr txBox="1"/>
              <p:nvPr/>
            </p:nvSpPr>
            <p:spPr>
              <a:xfrm>
                <a:off x="2718371" y="1628800"/>
                <a:ext cx="15121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i="1" dirty="0" err="1" smtClean="0"/>
                  <a:t>Residue</a:t>
                </a:r>
                <a:endParaRPr lang="fr-FR" sz="1600" b="1" i="1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ZoneTexte 26"/>
                <p:cNvSpPr txBox="1"/>
                <p:nvPr/>
              </p:nvSpPr>
              <p:spPr>
                <a:xfrm>
                  <a:off x="6450081" y="3749763"/>
                  <a:ext cx="875869" cy="30913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/>
                          </a:rPr>
                          <m:t>𝜌</m:t>
                        </m:r>
                        <m:r>
                          <a:rPr lang="fr-FR" b="0" i="1" smtClean="0">
                            <a:latin typeface="Cambria Math"/>
                          </a:rPr>
                          <m:t>=</m:t>
                        </m:r>
                        <m:r>
                          <a:rPr lang="fr-FR" b="0" i="1" smtClean="0">
                            <a:latin typeface="Cambria Math"/>
                          </a:rPr>
                          <m:t>𝑟</m:t>
                        </m:r>
                        <m:r>
                          <a:rPr lang="fr-FR" b="0" i="1" smtClean="0">
                            <a:latin typeface="Cambria Math"/>
                          </a:rPr>
                          <m:t>/</m:t>
                        </m:r>
                        <m:r>
                          <a:rPr lang="fr-FR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27" name="ZoneTexte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0081" y="3749763"/>
                  <a:ext cx="875869" cy="309133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r="-15672" b="-4680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ZoneTexte 7"/>
          <p:cNvSpPr txBox="1"/>
          <p:nvPr/>
        </p:nvSpPr>
        <p:spPr>
          <a:xfrm>
            <a:off x="2062943" y="1124744"/>
            <a:ext cx="5947149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err="1" smtClean="0"/>
              <a:t>Parametric</a:t>
            </a:r>
            <a:r>
              <a:rPr lang="fr-FR" dirty="0" smtClean="0"/>
              <a:t> machine </a:t>
            </a:r>
            <a:r>
              <a:rPr lang="fr-FR" dirty="0" err="1" smtClean="0"/>
              <a:t>learning</a:t>
            </a: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</a:t>
            </a:r>
            <a:r>
              <a:rPr lang="fr-FR" dirty="0" smtClean="0"/>
              <a:t> </a:t>
            </a:r>
            <a:r>
              <a:rPr lang="fr-FR" dirty="0" err="1" smtClean="0"/>
              <a:t>restricted</a:t>
            </a:r>
            <a:r>
              <a:rPr lang="fr-FR" dirty="0" smtClean="0"/>
              <a:t> </a:t>
            </a:r>
            <a:r>
              <a:rPr lang="fr-FR" dirty="0" err="1" smtClean="0"/>
              <a:t>database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/>
              <a:t>	</a:t>
            </a:r>
            <a:r>
              <a:rPr lang="fr-FR" dirty="0" smtClean="0"/>
              <a:t>		        </a:t>
            </a:r>
            <a:r>
              <a:rPr lang="fr-FR" dirty="0" err="1" smtClean="0"/>
              <a:t>require</a:t>
            </a:r>
            <a:r>
              <a:rPr lang="fr-FR" dirty="0" smtClean="0"/>
              <a:t> a </a:t>
            </a:r>
            <a:r>
              <a:rPr lang="fr-FR" dirty="0" err="1" smtClean="0"/>
              <a:t>suitable</a:t>
            </a:r>
            <a:r>
              <a:rPr lang="fr-FR" dirty="0" smtClean="0"/>
              <a:t> basis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909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4195" y="12249"/>
            <a:ext cx="7724817" cy="909637"/>
          </a:xfrm>
        </p:spPr>
        <p:txBody>
          <a:bodyPr/>
          <a:lstStyle/>
          <a:p>
            <a:pPr algn="ctr"/>
            <a:r>
              <a:rPr lang="fr-FR" sz="2600" dirty="0" smtClean="0"/>
              <a:t>8 modes capture the </a:t>
            </a:r>
            <a:r>
              <a:rPr lang="fr-FR" sz="2600" dirty="0" err="1" smtClean="0"/>
              <a:t>general</a:t>
            </a:r>
            <a:r>
              <a:rPr lang="fr-FR" sz="2600" dirty="0" smtClean="0"/>
              <a:t> </a:t>
            </a:r>
            <a:r>
              <a:rPr lang="fr-FR" sz="2600" dirty="0" err="1" smtClean="0"/>
              <a:t>shape</a:t>
            </a:r>
            <a:endParaRPr lang="fr-FR" sz="2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|  PAGE </a:t>
            </a:r>
            <a:fld id="{3EAC339A-0056-46CF-975B-EF2230DB338E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916836" y="1232847"/>
            <a:ext cx="3672408" cy="2556428"/>
            <a:chOff x="270099" y="1169576"/>
            <a:chExt cx="3672408" cy="2556428"/>
          </a:xfrm>
        </p:grpSpPr>
        <p:pic>
          <p:nvPicPr>
            <p:cNvPr id="9" name="Image 8" descr="Capture d’écra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099" y="1169576"/>
              <a:ext cx="3672408" cy="2556428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>
              <a:off x="2123140" y="1897086"/>
              <a:ext cx="18193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i="1" dirty="0" err="1" smtClean="0"/>
                <a:t>Mean</a:t>
              </a:r>
              <a:r>
                <a:rPr lang="fr-FR" sz="1400" b="1" i="1" dirty="0" smtClean="0"/>
                <a:t> and </a:t>
              </a:r>
              <a:r>
                <a:rPr lang="fr-FR" sz="1400" b="1" i="1" dirty="0" err="1" smtClean="0"/>
                <a:t>rms</a:t>
              </a:r>
              <a:r>
                <a:rPr lang="fr-FR" sz="1400" b="1" i="1" dirty="0" smtClean="0"/>
                <a:t> of R</a:t>
              </a:r>
              <a:endParaRPr lang="fr-FR" sz="1400" b="1" i="1" dirty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5634695" y="1199128"/>
            <a:ext cx="3240360" cy="3043061"/>
            <a:chOff x="5958731" y="1199128"/>
            <a:chExt cx="3240360" cy="3043061"/>
          </a:xfrm>
        </p:grpSpPr>
        <p:grpSp>
          <p:nvGrpSpPr>
            <p:cNvPr id="5" name="Groupe 4"/>
            <p:cNvGrpSpPr/>
            <p:nvPr/>
          </p:nvGrpSpPr>
          <p:grpSpPr>
            <a:xfrm>
              <a:off x="5958731" y="1199128"/>
              <a:ext cx="3240360" cy="2949951"/>
              <a:chOff x="5618652" y="1088649"/>
              <a:chExt cx="3240360" cy="2949951"/>
            </a:xfrm>
          </p:grpSpPr>
          <p:pic>
            <p:nvPicPr>
              <p:cNvPr id="11" name="Image 10" descr="Capture d’écran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8652" y="1088649"/>
                <a:ext cx="3240360" cy="2949951"/>
              </a:xfrm>
              <a:prstGeom prst="rect">
                <a:avLst/>
              </a:prstGeom>
            </p:spPr>
          </p:pic>
          <p:sp>
            <p:nvSpPr>
              <p:cNvPr id="13" name="ZoneTexte 12"/>
              <p:cNvSpPr txBox="1"/>
              <p:nvPr/>
            </p:nvSpPr>
            <p:spPr>
              <a:xfrm>
                <a:off x="6102747" y="1196752"/>
                <a:ext cx="19442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i="1" dirty="0" err="1" smtClean="0"/>
                  <a:t>Fitting</a:t>
                </a:r>
                <a:r>
                  <a:rPr lang="fr-FR" sz="1400" b="1" i="1" dirty="0" smtClean="0"/>
                  <a:t> </a:t>
                </a:r>
                <a:r>
                  <a:rPr lang="fr-FR" sz="1400" b="1" i="1" dirty="0" err="1" smtClean="0"/>
                  <a:t>with</a:t>
                </a:r>
                <a:r>
                  <a:rPr lang="fr-FR" sz="1400" b="1" i="1" dirty="0" smtClean="0"/>
                  <a:t> 8 modes</a:t>
                </a:r>
                <a:endParaRPr lang="fr-FR" sz="1400" b="1" i="1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ZoneTexte 14"/>
                <p:cNvSpPr txBox="1"/>
                <p:nvPr/>
              </p:nvSpPr>
              <p:spPr>
                <a:xfrm>
                  <a:off x="7254875" y="3933056"/>
                  <a:ext cx="875869" cy="30913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/>
                          </a:rPr>
                          <m:t>𝜌</m:t>
                        </m:r>
                        <m:r>
                          <a:rPr lang="fr-FR" b="0" i="1" smtClean="0">
                            <a:latin typeface="Cambria Math"/>
                          </a:rPr>
                          <m:t>=</m:t>
                        </m:r>
                        <m:r>
                          <a:rPr lang="fr-FR" b="0" i="1" smtClean="0">
                            <a:latin typeface="Cambria Math"/>
                          </a:rPr>
                          <m:t>𝑟</m:t>
                        </m:r>
                        <m:r>
                          <a:rPr lang="fr-FR" b="0" i="1" smtClean="0">
                            <a:latin typeface="Cambria Math"/>
                          </a:rPr>
                          <m:t>/</m:t>
                        </m:r>
                        <m:r>
                          <a:rPr lang="fr-FR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5" name="ZoneTexte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4875" y="3933056"/>
                  <a:ext cx="875869" cy="30913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6944" b="-3529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e 18"/>
          <p:cNvGrpSpPr/>
          <p:nvPr/>
        </p:nvGrpSpPr>
        <p:grpSpPr>
          <a:xfrm>
            <a:off x="342107" y="4077072"/>
            <a:ext cx="4821866" cy="2613390"/>
            <a:chOff x="342107" y="4149079"/>
            <a:chExt cx="4821866" cy="2613390"/>
          </a:xfrm>
        </p:grpSpPr>
        <p:pic>
          <p:nvPicPr>
            <p:cNvPr id="3" name="Image 2" descr="Capture d’écra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107" y="4149079"/>
              <a:ext cx="4821866" cy="254102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ZoneTexte 15"/>
                <p:cNvSpPr txBox="1"/>
                <p:nvPr/>
              </p:nvSpPr>
              <p:spPr>
                <a:xfrm>
                  <a:off x="2574355" y="6453336"/>
                  <a:ext cx="875869" cy="30913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/>
                          </a:rPr>
                          <m:t>𝜌</m:t>
                        </m:r>
                        <m:r>
                          <a:rPr lang="fr-FR" b="0" i="1" smtClean="0">
                            <a:latin typeface="Cambria Math"/>
                          </a:rPr>
                          <m:t>=</m:t>
                        </m:r>
                        <m:r>
                          <a:rPr lang="fr-FR" b="0" i="1" smtClean="0">
                            <a:latin typeface="Cambria Math"/>
                          </a:rPr>
                          <m:t>𝑟</m:t>
                        </m:r>
                        <m:r>
                          <a:rPr lang="fr-FR" b="0" i="1" smtClean="0">
                            <a:latin typeface="Cambria Math"/>
                          </a:rPr>
                          <m:t>/</m:t>
                        </m:r>
                        <m:r>
                          <a:rPr lang="fr-FR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6" name="ZoneTexte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4355" y="6453336"/>
                  <a:ext cx="875869" cy="30913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7639" b="-3529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ZoneTexte 17"/>
            <p:cNvSpPr txBox="1"/>
            <p:nvPr/>
          </p:nvSpPr>
          <p:spPr>
            <a:xfrm>
              <a:off x="1134195" y="4293096"/>
              <a:ext cx="19442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i="1" dirty="0" err="1" smtClean="0"/>
                <a:t>Shear</a:t>
              </a:r>
              <a:endParaRPr lang="fr-FR" sz="1400" b="1" i="1" dirty="0"/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5572192" y="4725144"/>
            <a:ext cx="261878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/>
              <a:t>… and the </a:t>
            </a:r>
            <a:r>
              <a:rPr lang="fr-FR" dirty="0" err="1" smtClean="0"/>
              <a:t>details</a:t>
            </a:r>
            <a:r>
              <a:rPr lang="fr-FR" dirty="0" smtClean="0"/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err="1" smtClean="0"/>
              <a:t>Boundary</a:t>
            </a:r>
            <a:r>
              <a:rPr lang="fr-FR" dirty="0" smtClean="0"/>
              <a:t> conditions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Base of </a:t>
            </a:r>
            <a:r>
              <a:rPr lang="fr-FR" dirty="0" err="1" smtClean="0"/>
              <a:t>functions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218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646363" y="4509120"/>
            <a:ext cx="4896544" cy="2264346"/>
          </a:xfrm>
          <a:prstGeom prst="rect">
            <a:avLst/>
          </a:prstGeom>
          <a:solidFill>
            <a:srgbClr val="C2E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>
              <a:xfrm>
                <a:off x="1074297" y="44624"/>
                <a:ext cx="7836762" cy="909637"/>
              </a:xfrm>
            </p:spPr>
            <p:txBody>
              <a:bodyPr/>
              <a:lstStyle/>
              <a:p>
                <a:pPr algn="ctr"/>
                <a:r>
                  <a:rPr lang="fr-FR" sz="2600" b="1" dirty="0" smtClean="0"/>
                  <a:t>Depth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6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600" b="1" i="1" dirty="0" smtClean="0">
                            <a:latin typeface="Cambria Math"/>
                          </a:rPr>
                          <m:t>𝝓</m:t>
                        </m:r>
                      </m:e>
                      <m:sub>
                        <m:r>
                          <a:rPr lang="fr-FR" sz="2600" b="1" i="1" dirty="0" smtClean="0">
                            <a:latin typeface="Cambria Math"/>
                          </a:rPr>
                          <m:t>𝟎𝟎</m:t>
                        </m:r>
                      </m:sub>
                    </m:sSub>
                  </m:oMath>
                </a14:m>
                <a:r>
                  <a:rPr lang="fr-FR" sz="2600" dirty="0" smtClean="0"/>
                  <a:t> </a:t>
                </a:r>
                <a:r>
                  <a:rPr lang="fr-FR" sz="2600" dirty="0" err="1" smtClean="0"/>
                  <a:t>increase</a:t>
                </a:r>
                <a:r>
                  <a:rPr lang="fr-FR" sz="2600" dirty="0" smtClean="0"/>
                  <a:t> </a:t>
                </a:r>
                <a:r>
                  <a:rPr lang="fr-FR" sz="2600" dirty="0" err="1" smtClean="0"/>
                  <a:t>with</a:t>
                </a:r>
                <a:r>
                  <a:rPr lang="fr-FR" sz="2600" dirty="0" smtClean="0"/>
                  <a:t> plasma size</a:t>
                </a:r>
                <a:endParaRPr lang="fr-FR" sz="2600" dirty="0"/>
              </a:p>
            </p:txBody>
          </p:sp>
        </mc:Choice>
        <mc:Fallback xmlns=""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4297" y="44624"/>
                <a:ext cx="7836762" cy="909637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3EAC339A-0056-46CF-975B-EF2230DB338E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558131" y="1631540"/>
            <a:ext cx="2448272" cy="2406635"/>
            <a:chOff x="469421" y="1196752"/>
            <a:chExt cx="2448272" cy="2406635"/>
          </a:xfrm>
        </p:grpSpPr>
        <p:pic>
          <p:nvPicPr>
            <p:cNvPr id="8" name="Image 7" descr="Capture d’écra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421" y="1196752"/>
              <a:ext cx="2448272" cy="2406635"/>
            </a:xfrm>
            <a:prstGeom prst="rect">
              <a:avLst/>
            </a:prstGeom>
          </p:spPr>
        </p:pic>
        <p:sp>
          <p:nvSpPr>
            <p:cNvPr id="10" name="Ellipse 9"/>
            <p:cNvSpPr/>
            <p:nvPr/>
          </p:nvSpPr>
          <p:spPr>
            <a:xfrm>
              <a:off x="705482" y="3068960"/>
              <a:ext cx="360040" cy="3600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6651917" y="1628800"/>
            <a:ext cx="2932801" cy="2550651"/>
            <a:chOff x="3203078" y="1793635"/>
            <a:chExt cx="2932801" cy="2550651"/>
          </a:xfrm>
        </p:grpSpPr>
        <p:pic>
          <p:nvPicPr>
            <p:cNvPr id="3" name="Image 2" descr="Capture d’écra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2410" y="1793635"/>
              <a:ext cx="2563469" cy="255065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ZoneTexte 17"/>
                <p:cNvSpPr txBox="1"/>
                <p:nvPr/>
              </p:nvSpPr>
              <p:spPr>
                <a:xfrm rot="16200000">
                  <a:off x="2739672" y="2617081"/>
                  <a:ext cx="12961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00</m:t>
                            </m:r>
                          </m:sub>
                        </m:sSub>
                        <m:r>
                          <a:rPr lang="fr-FR" b="0" i="1" smtClean="0">
                            <a:latin typeface="Cambria Math"/>
                          </a:rPr>
                          <m:t>(0)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8" name="ZoneTexte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739672" y="2617081"/>
                  <a:ext cx="1296144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1311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e 8"/>
          <p:cNvGrpSpPr/>
          <p:nvPr/>
        </p:nvGrpSpPr>
        <p:grpSpPr>
          <a:xfrm>
            <a:off x="3351449" y="1668288"/>
            <a:ext cx="2953574" cy="2571290"/>
            <a:chOff x="6452730" y="1880670"/>
            <a:chExt cx="2953574" cy="2571290"/>
          </a:xfrm>
        </p:grpSpPr>
        <p:pic>
          <p:nvPicPr>
            <p:cNvPr id="6" name="Image 5" descr="Capture d’écra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2770" y="1880670"/>
              <a:ext cx="2593534" cy="257129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ZoneTexte 18"/>
                <p:cNvSpPr txBox="1"/>
                <p:nvPr/>
              </p:nvSpPr>
              <p:spPr>
                <a:xfrm rot="16200000">
                  <a:off x="5989324" y="2617083"/>
                  <a:ext cx="12961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00</m:t>
                            </m:r>
                          </m:sub>
                        </m:sSub>
                        <m:r>
                          <a:rPr lang="fr-FR" b="0" i="1" smtClean="0">
                            <a:latin typeface="Cambria Math"/>
                          </a:rPr>
                          <m:t>(0)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9" name="ZoneTexte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989324" y="2617083"/>
                  <a:ext cx="1296144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15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274290" y="1084094"/>
                <a:ext cx="55446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00</m:t>
                        </m:r>
                      </m:sub>
                    </m:sSub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is</a:t>
                </a:r>
                <a:r>
                  <a:rPr lang="fr-FR" dirty="0" smtClean="0"/>
                  <a:t> a </a:t>
                </a:r>
                <a:r>
                  <a:rPr lang="fr-FR" dirty="0" err="1" smtClean="0"/>
                  <a:t>complex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function</a:t>
                </a:r>
                <a:r>
                  <a:rPr lang="fr-FR" dirty="0" smtClean="0"/>
                  <a:t> of </a:t>
                </a:r>
                <a:r>
                  <a:rPr lang="fr-FR" dirty="0" err="1" smtClean="0"/>
                  <a:t>geometrical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parameters</a:t>
                </a:r>
                <a:endParaRPr lang="fr-FR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90" y="1084094"/>
                <a:ext cx="5544615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330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/>
          <p:cNvSpPr txBox="1"/>
          <p:nvPr/>
        </p:nvSpPr>
        <p:spPr>
          <a:xfrm>
            <a:off x="4086575" y="5219908"/>
            <a:ext cx="210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Python </a:t>
            </a:r>
            <a:r>
              <a:rPr lang="fr-FR" dirty="0" err="1" smtClean="0"/>
              <a:t>dictionary</a:t>
            </a:r>
            <a:endParaRPr lang="fr-FR" dirty="0" smtClean="0"/>
          </a:p>
        </p:txBody>
      </p:sp>
      <p:sp>
        <p:nvSpPr>
          <p:cNvPr id="23" name="ZoneTexte 22"/>
          <p:cNvSpPr txBox="1"/>
          <p:nvPr/>
        </p:nvSpPr>
        <p:spPr>
          <a:xfrm>
            <a:off x="2790431" y="4593654"/>
            <a:ext cx="3457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Building GYSELA </a:t>
            </a:r>
            <a:r>
              <a:rPr lang="fr-FR" b="1" dirty="0" err="1" smtClean="0"/>
              <a:t>database</a:t>
            </a:r>
            <a:endParaRPr lang="fr-FR" b="1" dirty="0"/>
          </a:p>
        </p:txBody>
      </p:sp>
      <p:sp>
        <p:nvSpPr>
          <p:cNvPr id="14" name="Rectangle 13"/>
          <p:cNvSpPr/>
          <p:nvPr/>
        </p:nvSpPr>
        <p:spPr>
          <a:xfrm>
            <a:off x="4734595" y="6009862"/>
            <a:ext cx="2736303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err="1" smtClean="0">
                <a:sym typeface="Wingdings" panose="05000000000000000000" pitchFamily="2" charset="2"/>
              </a:rPr>
              <a:t>easy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>
                <a:sym typeface="Wingdings" panose="05000000000000000000" pitchFamily="2" charset="2"/>
              </a:rPr>
              <a:t>surf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sym typeface="Wingdings" panose="05000000000000000000" pitchFamily="2" charset="2"/>
              </a:rPr>
              <a:t>Save plots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3046598" y="5219908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now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2988890" y="6009862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NEW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095891" y="6011996"/>
            <a:ext cx="1060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SQL lite </a:t>
            </a: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3720781" y="5404574"/>
            <a:ext cx="32973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3756837" y="6194528"/>
            <a:ext cx="32973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3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4195" y="44624"/>
            <a:ext cx="7836762" cy="909637"/>
          </a:xfrm>
        </p:spPr>
        <p:txBody>
          <a:bodyPr/>
          <a:lstStyle/>
          <a:p>
            <a:r>
              <a:rPr lang="fr-FR" dirty="0" smtClean="0"/>
              <a:t>	</a:t>
            </a:r>
            <a:r>
              <a:rPr lang="fr-FR" dirty="0" err="1" smtClean="0"/>
              <a:t>Summing</a:t>
            </a:r>
            <a:r>
              <a:rPr lang="fr-FR" dirty="0" smtClean="0"/>
              <a:t> up: the </a:t>
            </a:r>
            <a:r>
              <a:rPr lang="fr-FR" dirty="0" err="1" smtClean="0"/>
              <a:t>project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3EAC339A-0056-46CF-975B-EF2230DB338E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414115" y="1484784"/>
                <a:ext cx="9145016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fr-FR" dirty="0" smtClean="0"/>
                  <a:t>Characterization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00</m:t>
                        </m:r>
                      </m:sub>
                    </m:sSub>
                  </m:oMath>
                </a14:m>
                <a:r>
                  <a:rPr lang="fr-FR" dirty="0" smtClean="0"/>
                  <a:t> and 1</a:t>
                </a:r>
                <a:r>
                  <a:rPr lang="fr-FR" baseline="30000" dirty="0" smtClean="0"/>
                  <a:t>st</a:t>
                </a:r>
                <a:r>
                  <a:rPr lang="fr-FR" dirty="0" smtClean="0"/>
                  <a:t> , 2</a:t>
                </a:r>
                <a:r>
                  <a:rPr lang="fr-FR" baseline="30000" dirty="0" smtClean="0"/>
                  <a:t>nd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derivative</a:t>
                </a:r>
                <a:r>
                  <a:rPr lang="fr-FR" dirty="0" smtClean="0"/>
                  <a:t>  </a:t>
                </a:r>
                <a:r>
                  <a:rPr lang="fr-FR" dirty="0" err="1" smtClean="0"/>
                  <a:t>is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determinant</a:t>
                </a:r>
                <a:r>
                  <a:rPr lang="fr-FR" dirty="0" smtClean="0"/>
                  <a:t> in </a:t>
                </a:r>
                <a:r>
                  <a:rPr lang="fr-FR" dirty="0" err="1" smtClean="0"/>
                  <a:t>understanding</a:t>
                </a:r>
                <a:r>
                  <a:rPr lang="fr-FR" dirty="0" smtClean="0"/>
                  <a:t> plasma confinement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fr-FR" dirty="0" smtClean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fr-FR" dirty="0" smtClean="0"/>
                  <a:t>Use data </a:t>
                </a:r>
                <a:r>
                  <a:rPr lang="fr-FR" dirty="0" err="1" smtClean="0"/>
                  <a:t>analysis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strategies</a:t>
                </a:r>
                <a:r>
                  <a:rPr lang="fr-FR" dirty="0" smtClean="0"/>
                  <a:t> to </a:t>
                </a:r>
                <a:r>
                  <a:rPr lang="fr-FR" dirty="0" err="1" smtClean="0"/>
                  <a:t>predict</a:t>
                </a:r>
                <a:r>
                  <a:rPr lang="fr-FR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cap="all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cap="all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fr-FR" b="0" i="1" cap="all">
                            <a:latin typeface="Cambria Math"/>
                          </a:rPr>
                          <m:t>00</m:t>
                        </m:r>
                      </m:sub>
                    </m:sSub>
                    <m:r>
                      <a:rPr lang="fr-FR" b="0" i="1" cap="all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fr-FR" i="1" cap="all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cap="all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fr-FR" b="0" i="1" cap="all">
                            <a:latin typeface="Cambria Math"/>
                          </a:rPr>
                          <m:t>∗</m:t>
                        </m:r>
                      </m:sub>
                    </m:sSub>
                    <m:r>
                      <a:rPr lang="fr-FR" b="0" i="1" cap="all">
                        <a:latin typeface="Cambria Math"/>
                      </a:rPr>
                      <m:t>,</m:t>
                    </m:r>
                    <m:r>
                      <a:rPr lang="fr-FR" b="0" i="1" cap="all">
                        <a:latin typeface="Cambria Math"/>
                      </a:rPr>
                      <m:t>𝐴</m:t>
                    </m:r>
                    <m:r>
                      <a:rPr lang="fr-FR" b="0" i="1" cap="all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fr-FR" i="1" cap="all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cap="all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fr-FR" b="0" i="1" cap="all">
                            <a:latin typeface="Cambria Math"/>
                          </a:rPr>
                          <m:t>∗</m:t>
                        </m:r>
                      </m:sub>
                    </m:sSub>
                    <m:r>
                      <a:rPr lang="fr-FR" b="0" i="1" cap="all">
                        <a:latin typeface="Cambria Math"/>
                      </a:rPr>
                      <m:t>,</m:t>
                    </m:r>
                    <m:r>
                      <a:rPr lang="fr-FR" b="0" i="1" cap="all">
                        <a:latin typeface="Cambria Math"/>
                      </a:rPr>
                      <m:t>𝑏</m:t>
                    </m:r>
                    <m:r>
                      <a:rPr lang="fr-FR" b="0" i="1" cap="all">
                        <a:latin typeface="Cambria Math"/>
                      </a:rPr>
                      <m:t>.</m:t>
                    </m:r>
                    <m:r>
                      <a:rPr lang="fr-FR" b="0" i="1" cap="all">
                        <a:latin typeface="Cambria Math"/>
                      </a:rPr>
                      <m:t>𝑐</m:t>
                    </m:r>
                    <m:r>
                      <a:rPr lang="fr-FR" b="0" i="1" cap="all">
                        <a:latin typeface="Cambria Math"/>
                      </a:rPr>
                      <m:t>.,</m:t>
                    </m:r>
                    <m:r>
                      <a:rPr lang="fr-FR" b="0" i="1" cap="all">
                        <a:latin typeface="Cambria Math"/>
                      </a:rPr>
                      <m:t>𝑛</m:t>
                    </m:r>
                    <m:r>
                      <a:rPr lang="fr-FR" b="0" i="1" cap="all">
                        <a:latin typeface="Cambria Math"/>
                      </a:rPr>
                      <m:t>,</m:t>
                    </m:r>
                    <m:r>
                      <a:rPr lang="fr-FR" b="0" i="1" cap="all">
                        <a:latin typeface="Cambria Math"/>
                      </a:rPr>
                      <m:t>𝑇</m:t>
                    </m:r>
                    <m:r>
                      <a:rPr lang="fr-FR" b="0" i="1" cap="all">
                        <a:latin typeface="Cambria Math"/>
                      </a:rPr>
                      <m:t>,</m:t>
                    </m:r>
                    <m:r>
                      <a:rPr lang="fr-FR" b="0" i="1" cap="all">
                        <a:latin typeface="Cambria Math"/>
                      </a:rPr>
                      <m:t>𝛻</m:t>
                    </m:r>
                    <m:r>
                      <a:rPr lang="fr-FR" b="0" i="1" cap="all">
                        <a:latin typeface="Cambria Math"/>
                      </a:rPr>
                      <m:t>𝑛</m:t>
                    </m:r>
                    <m:r>
                      <a:rPr lang="fr-FR" b="0" i="1" cap="all">
                        <a:latin typeface="Cambria Math"/>
                      </a:rPr>
                      <m:t>,</m:t>
                    </m:r>
                    <m:r>
                      <a:rPr lang="fr-FR" b="0" i="1" cap="all">
                        <a:latin typeface="Cambria Math"/>
                      </a:rPr>
                      <m:t>𝛻</m:t>
                    </m:r>
                    <m:r>
                      <a:rPr lang="fr-FR" b="0" i="1" cap="all">
                        <a:latin typeface="Cambria Math"/>
                      </a:rPr>
                      <m:t>𝑇</m:t>
                    </m:r>
                    <m:r>
                      <a:rPr lang="fr-FR" b="0" i="1" cap="all">
                        <a:latin typeface="Cambria Math"/>
                      </a:rPr>
                      <m:t>)</m:t>
                    </m:r>
                  </m:oMath>
                </a14:m>
                <a:endParaRPr lang="fr-FR" i="1" dirty="0" smtClean="0"/>
              </a:p>
              <a:p>
                <a:pPr marL="1257300" lvl="2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fr-FR" dirty="0" smtClean="0"/>
                  <a:t>Project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00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  <a:r>
                  <a:rPr lang="fr-FR" dirty="0" smtClean="0"/>
                  <a:t>on a base of </a:t>
                </a:r>
                <a:r>
                  <a:rPr lang="fr-FR" dirty="0" err="1" smtClean="0"/>
                  <a:t>function</a:t>
                </a:r>
                <a:r>
                  <a:rPr lang="fr-FR" dirty="0" smtClean="0"/>
                  <a:t> and </a:t>
                </a:r>
                <a:r>
                  <a:rPr lang="fr-FR" dirty="0" err="1" smtClean="0"/>
                  <a:t>extract</a:t>
                </a:r>
                <a:r>
                  <a:rPr lang="fr-FR" dirty="0" smtClean="0"/>
                  <a:t> the coefficients</a:t>
                </a:r>
              </a:p>
              <a:p>
                <a:pPr marL="1200150" lvl="2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fr-FR" dirty="0" smtClean="0"/>
                  <a:t>Training the </a:t>
                </a:r>
                <a:r>
                  <a:rPr lang="fr-FR" dirty="0" err="1" smtClean="0"/>
                  <a:t>algorithm</a:t>
                </a:r>
                <a:r>
                  <a:rPr lang="fr-FR" dirty="0" smtClean="0"/>
                  <a:t> on the base of existent GYSELA simulations</a:t>
                </a:r>
              </a:p>
              <a:p>
                <a:pPr marL="1200150" lvl="2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fr-FR" dirty="0" err="1" smtClean="0"/>
                  <a:t>Recover</a:t>
                </a:r>
                <a:r>
                  <a:rPr lang="fr-FR" dirty="0" smtClean="0"/>
                  <a:t> a </a:t>
                </a:r>
                <a:r>
                  <a:rPr lang="fr-FR" dirty="0" err="1" smtClean="0"/>
                  <a:t>function</a:t>
                </a:r>
                <a:r>
                  <a:rPr lang="fr-FR" dirty="0" smtClean="0"/>
                  <a:t> to </a:t>
                </a:r>
                <a:r>
                  <a:rPr lang="fr-FR" dirty="0" err="1" smtClean="0"/>
                  <a:t>predict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00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  <a:endParaRPr lang="fr-FR" dirty="0" smtClean="0"/>
              </a:p>
              <a:p>
                <a:pPr marL="1200150" lvl="2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fr-FR" dirty="0" smtClean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00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  <a:r>
                  <a:rPr lang="fr-FR" dirty="0" smtClean="0"/>
                  <a:t>as </a:t>
                </a:r>
                <a:r>
                  <a:rPr lang="fr-FR" dirty="0" err="1" smtClean="0"/>
                  <a:t>additional</a:t>
                </a:r>
                <a:r>
                  <a:rPr lang="fr-FR" dirty="0" smtClean="0"/>
                  <a:t> check for simulations</a:t>
                </a:r>
                <a:endParaRPr lang="fr-FR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endParaRPr lang="fr-FR" dirty="0" smtClean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fr-FR" dirty="0" smtClean="0"/>
                  <a:t>Future: use the </a:t>
                </a:r>
                <a:r>
                  <a:rPr lang="fr-FR" dirty="0" err="1" smtClean="0"/>
                  <a:t>prediction</a:t>
                </a:r>
                <a:r>
                  <a:rPr lang="fr-FR" dirty="0" smtClean="0"/>
                  <a:t> to </a:t>
                </a:r>
                <a:r>
                  <a:rPr lang="fr-FR" dirty="0" err="1" smtClean="0"/>
                  <a:t>verify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inrun</a:t>
                </a:r>
                <a:r>
                  <a:rPr lang="fr-FR" dirty="0" smtClean="0"/>
                  <a:t> simulations</a:t>
                </a:r>
                <a:endParaRPr lang="fr-FR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15" y="1484784"/>
                <a:ext cx="9145016" cy="4247317"/>
              </a:xfrm>
              <a:prstGeom prst="rect">
                <a:avLst/>
              </a:prstGeom>
              <a:blipFill rotWithShape="1">
                <a:blip r:embed="rId2"/>
                <a:stretch>
                  <a:fillRect l="-467" b="-2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131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_powerpoint2007_IRFM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Modele_powerpoint2007_IRFM</Template>
  <TotalTime>84338</TotalTime>
  <Words>1070</Words>
  <Application>Microsoft Office PowerPoint</Application>
  <PresentationFormat>Personnalisé</PresentationFormat>
  <Paragraphs>134</Paragraphs>
  <Slides>9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Modele_powerpoint2007_IRFM</vt:lpstr>
      <vt:lpstr>data analysis strategies  with GYSELA: Characterization of ϕ_00  </vt:lpstr>
      <vt:lpstr>Turbulence is a channel  for heat transport</vt:lpstr>
      <vt:lpstr>Zonal Flows are big players  in turbulence self-organization</vt:lpstr>
      <vt:lpstr>Parametric MACHINE LEARNING FOR ϕ_00 (ν_∗,A,ρ_∗,b.c.,n,T,∇n,∇T)</vt:lpstr>
      <vt:lpstr>Is Flux-driven willing to build a database?</vt:lpstr>
      <vt:lpstr>Parametric machine learning  require a basis of functions</vt:lpstr>
      <vt:lpstr>8 modes capture the general shape</vt:lpstr>
      <vt:lpstr>Depth of ϕ_00 increase with plasma size</vt:lpstr>
      <vt:lpstr> Summing up: the project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aliquando tempo tatum commentum</dc:title>
  <dc:creator>HUTTER Thierry 099389</dc:creator>
  <cp:lastModifiedBy>CASCHERA Elisabetta 250990</cp:lastModifiedBy>
  <cp:revision>2105</cp:revision>
  <cp:lastPrinted>2017-10-19T11:33:54Z</cp:lastPrinted>
  <dcterms:created xsi:type="dcterms:W3CDTF">2012-06-26T12:11:10Z</dcterms:created>
  <dcterms:modified xsi:type="dcterms:W3CDTF">2019-01-29T08:22:24Z</dcterms:modified>
</cp:coreProperties>
</file>