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65" r:id="rId12"/>
    <p:sldId id="266" r:id="rId13"/>
    <p:sldId id="267" r:id="rId14"/>
    <p:sldId id="270" r:id="rId15"/>
    <p:sldId id="26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B19D9-F0D4-47C6-AF49-2AA23760089C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F82A-2D6C-4C23-9186-BF402D76D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87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8E51-31B8-49BD-A4D4-B2D1568F94E4}" type="datetime1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32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A6B3-066E-45BC-BDB8-80620914FC94}" type="datetime1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00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207D-C21C-4A8E-B580-F076851C95FB}" type="datetime1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4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77CC-5F7B-41AA-8CC8-B64E3C8BCAC7}" type="datetime1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1D55-6AAB-42D3-851E-B477AB88EE05}" type="datetime1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94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6406-1345-40B8-B409-B910F02A83CE}" type="datetime1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7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2B12-FAE2-4CAB-84B0-4E702D799854}" type="datetime1">
              <a:rPr lang="fr-FR" smtClean="0"/>
              <a:t>01/03/2019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8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B8CD-6284-4EB1-BCBA-4E2C79119B7F}" type="datetime1">
              <a:rPr lang="fr-FR" smtClean="0"/>
              <a:t>01/03/2019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99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F33D-27CF-4252-B387-CA484651866F}" type="datetime1">
              <a:rPr lang="fr-FR" smtClean="0"/>
              <a:t>01/03/2019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2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F5D7-D50B-4AA1-9FDE-DDBC9747DA90}" type="datetime1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70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DF7C-BA2D-487F-A668-45171F2C4761}" type="datetime1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82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3F9F-A099-4896-9336-3E42CA9E909F}" type="datetime1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30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versus simulation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Yannis, Corinne,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Thodoros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et al,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Mars 2019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81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10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08" y="966356"/>
            <a:ext cx="6915477" cy="470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9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11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28" y="818836"/>
            <a:ext cx="8399099" cy="572007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20882" y="270164"/>
            <a:ext cx="80529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make the ratio of Data / (Normalized weighted simulation events)</a:t>
            </a:r>
          </a:p>
          <a:p>
            <a:r>
              <a:rPr lang="en-US" dirty="0" smtClean="0"/>
              <a:t>When ratio = 1 means it means &gt; 1 !!!!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648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12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53" y="727364"/>
            <a:ext cx="7586808" cy="516687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303652" y="155863"/>
            <a:ext cx="501881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Ratio data / simulation integrating over 1 dimension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44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13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72" y="928622"/>
            <a:ext cx="7969828" cy="542772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849582" y="187036"/>
            <a:ext cx="887383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Nb</a:t>
            </a:r>
            <a:r>
              <a:rPr lang="en-US" sz="2000" dirty="0" smtClean="0"/>
              <a:t> of events data in red and simulation in black versus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 for 2 degrees slices in 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endParaRPr lang="fr-FR" sz="20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12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14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09" y="623021"/>
            <a:ext cx="8839199" cy="60198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304308" y="187036"/>
            <a:ext cx="442652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Ratio versus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 for 2 degrees slices in 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endParaRPr lang="fr-FR" sz="20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825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Conclusions and projects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79419"/>
            <a:ext cx="10515600" cy="448887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need a reliable muon angular distribution in open sky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backward tracks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Work on the geometrical tumulus model. Read geo-points and build an adequate solid in Geant4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 need precise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geometry for the detector position and pointing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Optimist that the method works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detector should be positioned below the horizon if we search for a monument inside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a tumulus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4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38200" y="365125"/>
            <a:ext cx="10515600" cy="777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0070C0"/>
                </a:solidFill>
              </a:rPr>
              <a:t>Input to the simulation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6581" y="1143001"/>
            <a:ext cx="108688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Tumulus Description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Truncated cone</a:t>
            </a:r>
            <a:endParaRPr lang="fr-F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err="1" smtClean="0">
                <a:solidFill>
                  <a:srgbClr val="0070C0"/>
                </a:solidFill>
              </a:rPr>
              <a:t>Inner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Material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Dirt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with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density</a:t>
            </a:r>
            <a:r>
              <a:rPr lang="fr-FR" sz="3200" dirty="0" smtClean="0">
                <a:solidFill>
                  <a:srgbClr val="0070C0"/>
                </a:solidFill>
              </a:rPr>
              <a:t>  2.2 g/cm3, </a:t>
            </a:r>
            <a:r>
              <a:rPr lang="fr-FR" sz="3200" dirty="0" err="1" smtClean="0">
                <a:solidFill>
                  <a:srgbClr val="0070C0"/>
                </a:solidFill>
              </a:rPr>
              <a:t>nothing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else</a:t>
            </a:r>
            <a:endParaRPr lang="fr-F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0070C0"/>
                </a:solidFill>
              </a:rPr>
              <a:t>Nb of detectors 3x2. Detector size (m) 2x0.07m 0.8m, 0.8m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Detector Rotations 10 </a:t>
            </a:r>
            <a:r>
              <a:rPr lang="en-US" sz="3200" dirty="0" err="1" smtClean="0">
                <a:solidFill>
                  <a:srgbClr val="0070C0"/>
                </a:solidFill>
              </a:rPr>
              <a:t>deg</a:t>
            </a:r>
            <a:r>
              <a:rPr lang="en-US" sz="3200" dirty="0" smtClean="0">
                <a:solidFill>
                  <a:srgbClr val="0070C0"/>
                </a:solidFill>
              </a:rPr>
              <a:t> in 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q (</a:t>
            </a:r>
            <a:r>
              <a:rPr lang="en-US" sz="3200" dirty="0">
                <a:solidFill>
                  <a:srgbClr val="0070C0"/>
                </a:solidFill>
              </a:rPr>
              <a:t>polar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) </a:t>
            </a:r>
            <a:r>
              <a:rPr lang="en-US" sz="3200" dirty="0" smtClean="0">
                <a:solidFill>
                  <a:srgbClr val="0070C0"/>
                </a:solidFill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188 </a:t>
            </a:r>
            <a:r>
              <a:rPr lang="en-US" sz="3200" b="1" dirty="0" err="1" smtClean="0">
                <a:solidFill>
                  <a:srgbClr val="FF0000"/>
                </a:solidFill>
              </a:rPr>
              <a:t>deg</a:t>
            </a:r>
            <a:r>
              <a:rPr lang="en-US" sz="3200" b="1" dirty="0" smtClean="0">
                <a:solidFill>
                  <a:srgbClr val="FF0000"/>
                </a:solidFill>
              </a:rPr>
              <a:t> in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f 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(</a:t>
            </a:r>
            <a:r>
              <a:rPr lang="en-US" sz="3200" dirty="0">
                <a:solidFill>
                  <a:srgbClr val="0070C0"/>
                </a:solidFill>
              </a:rPr>
              <a:t>azimuthal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)  </a:t>
            </a:r>
            <a:r>
              <a:rPr lang="en-US" sz="3200" dirty="0">
                <a:solidFill>
                  <a:srgbClr val="0070C0"/>
                </a:solidFill>
              </a:rPr>
              <a:t>looking </a:t>
            </a:r>
            <a:r>
              <a:rPr lang="en-US" sz="3200" dirty="0" smtClean="0">
                <a:solidFill>
                  <a:srgbClr val="0070C0"/>
                </a:solidFill>
              </a:rPr>
              <a:t>south</a:t>
            </a:r>
            <a:endParaRPr lang="el-G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Detector digitization by Corrine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2</a:t>
            </a:fld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8728364" y="3595255"/>
            <a:ext cx="509154" cy="1901536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975023" y="5673436"/>
            <a:ext cx="252499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Need precise direction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04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831423" y="2475894"/>
            <a:ext cx="5828366" cy="4062744"/>
            <a:chOff x="510637" y="293803"/>
            <a:chExt cx="5828366" cy="4062744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37" y="2016458"/>
              <a:ext cx="5828366" cy="2340089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672" y="293803"/>
              <a:ext cx="4830441" cy="2354840"/>
            </a:xfrm>
            <a:prstGeom prst="rect">
              <a:avLst/>
            </a:prstGeom>
          </p:spPr>
        </p:pic>
        <p:sp>
          <p:nvSpPr>
            <p:cNvPr id="4" name="Flèche courbée vers la droite 3"/>
            <p:cNvSpPr/>
            <p:nvPr/>
          </p:nvSpPr>
          <p:spPr>
            <a:xfrm rot="20138623">
              <a:off x="1147931" y="2349431"/>
              <a:ext cx="1323995" cy="1674144"/>
            </a:xfrm>
            <a:prstGeom prst="curved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10" y="755408"/>
            <a:ext cx="4625286" cy="22548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490" y="2387923"/>
            <a:ext cx="4509655" cy="181062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100465" y="2295531"/>
            <a:ext cx="4935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Missing or more matter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31"/>
            <a:ext cx="6026727" cy="293802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073" y="4561608"/>
            <a:ext cx="6353863" cy="2760753"/>
          </a:xfrm>
          <a:prstGeom prst="rect">
            <a:avLst/>
          </a:prstGeom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3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29223" y="18662"/>
            <a:ext cx="290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Tumulus in CATIA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054" y="134303"/>
            <a:ext cx="3334757" cy="206857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883457" y="289102"/>
            <a:ext cx="157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 data file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Flèche gauche 14"/>
          <p:cNvSpPr/>
          <p:nvPr/>
        </p:nvSpPr>
        <p:spPr>
          <a:xfrm>
            <a:off x="4050985" y="1205345"/>
            <a:ext cx="828077" cy="255776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940683" y="4435867"/>
            <a:ext cx="245864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GEANT4 approximation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7683029" y="4125191"/>
            <a:ext cx="347680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tumulus seen by the detector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203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517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Acceptance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8955" y="1032758"/>
            <a:ext cx="111535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acceptance with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Geant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4 is computed using 50M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geantinos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We generate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geantinos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covering all the surface of the most far detector with :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=0-50 degrees and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= +-40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degrees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For each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q/f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bin we count the number of events with 3(6) hits, one per detector and we divide by the number of generated events in the same bin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83" y="2917702"/>
            <a:ext cx="5922113" cy="4013122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5781" y="365125"/>
            <a:ext cx="6112701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lang="en-US" sz="4000" dirty="0" smtClean="0">
                <a:solidFill>
                  <a:srgbClr val="0070C0"/>
                </a:solidFill>
              </a:rPr>
              <a:t> and </a:t>
            </a:r>
            <a:r>
              <a:rPr lang="en-US" sz="4000" dirty="0">
                <a:solidFill>
                  <a:srgbClr val="0070C0"/>
                </a:solidFill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lang="en-US" sz="4000" dirty="0" smtClean="0">
                <a:solidFill>
                  <a:srgbClr val="0070C0"/>
                </a:solidFill>
              </a:rPr>
              <a:t> for </a:t>
            </a:r>
            <a:r>
              <a:rPr lang="en-US" sz="4000" dirty="0" smtClean="0">
                <a:solidFill>
                  <a:srgbClr val="0070C0"/>
                </a:solidFill>
                <a:latin typeface="Symbol" panose="05050102010706020507" pitchFamily="18" charset="2"/>
                <a:ea typeface="+mn-ea"/>
                <a:cs typeface="+mn-cs"/>
              </a:rPr>
              <a:t>m,</a:t>
            </a:r>
            <a:r>
              <a:rPr lang="en-US" sz="4000" dirty="0" smtClean="0">
                <a:solidFill>
                  <a:srgbClr val="0070C0"/>
                </a:solidFill>
              </a:rPr>
              <a:t> normalized to the acceptance distributions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16200000">
            <a:off x="4487162" y="3182508"/>
            <a:ext cx="474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Distribution divided  by acceptance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97052" y="3982558"/>
            <a:ext cx="55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??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9018739" y="5636712"/>
            <a:ext cx="513567" cy="3773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Connecteur droit avec flèche 15"/>
          <p:cNvCxnSpPr>
            <a:endCxn id="14" idx="3"/>
          </p:cNvCxnSpPr>
          <p:nvPr/>
        </p:nvCxnSpPr>
        <p:spPr>
          <a:xfrm flipV="1">
            <a:off x="7653403" y="5958770"/>
            <a:ext cx="1440546" cy="592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E05D9-78F2-41C4-A8E2-96596D9AC94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06" y="3150195"/>
            <a:ext cx="4401957" cy="2997884"/>
          </a:xfrm>
          <a:prstGeom prst="rect">
            <a:avLst/>
          </a:prstGeom>
        </p:spPr>
      </p:pic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882" y="271379"/>
            <a:ext cx="4301558" cy="2929510"/>
          </a:xfr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8" y="2077497"/>
            <a:ext cx="5609518" cy="382027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01437" y="5946070"/>
            <a:ext cx="26289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dirty="0" smtClean="0"/>
              <a:t>=0 means horizon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76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05D9-78F2-41C4-A8E2-96596D9AC940}" type="slidenum">
              <a:rPr lang="fr-FR" smtClean="0"/>
              <a:t>6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60" y="334537"/>
            <a:ext cx="5026799" cy="342342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2" y="3668752"/>
            <a:ext cx="4482480" cy="30527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996" y="2553631"/>
            <a:ext cx="4862039" cy="331121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622759" y="498764"/>
            <a:ext cx="645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Ratios simulation only : Monument / No monument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0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83750"/>
            <a:ext cx="10515600" cy="310688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Events are filtered by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Thodoros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validate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hits (ADC &lt;200 )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channel id, get coordinates in the detector system, fit a straight line in 2 directions and measure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the detector system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! Reject bad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tracks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~5M events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Simulation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channel id after Corrine’s digitization, fit a straight line in 2 directions and measure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the detector system !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71" y="3926322"/>
            <a:ext cx="4104273" cy="27951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28" y="3385993"/>
            <a:ext cx="5098136" cy="347200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428089" y="4956464"/>
            <a:ext cx="191283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Residuals from fit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458201" y="3505558"/>
            <a:ext cx="202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Versus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Data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117887" y="5239650"/>
            <a:ext cx="236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Versus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Simulation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9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8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532005"/>
            <a:ext cx="5474418" cy="37282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746" y="2669155"/>
            <a:ext cx="4876800" cy="3321269"/>
          </a:xfrm>
          <a:prstGeom prst="rect">
            <a:avLst/>
          </a:prstGeom>
        </p:spPr>
      </p:pic>
      <p:sp>
        <p:nvSpPr>
          <p:cNvPr id="7" name="Flèche gauche 6"/>
          <p:cNvSpPr/>
          <p:nvPr/>
        </p:nvSpPr>
        <p:spPr>
          <a:xfrm>
            <a:off x="6899564" y="1433945"/>
            <a:ext cx="1517072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737755" y="3688773"/>
            <a:ext cx="1143000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408718" y="1178913"/>
            <a:ext cx="264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True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8600" y="3325091"/>
            <a:ext cx="165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Reconstructed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304809" y="228600"/>
            <a:ext cx="219248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Simulation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7753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 versus simulation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773" y="1316471"/>
            <a:ext cx="10515600" cy="45440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Cosmic muons angular distribution models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Simulation is done with both polar and azimuthal angles distributions uniform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Using a given law f(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we compute for every bin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 weight = ratio of f(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/ uniform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distribution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simulated muon events, after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reconstruction is multiplied by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weights to obtain a new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distribution 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this way we can change the model without regenerating all muons with Geant4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Normalising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data and simulation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normalization between data and simulation is computed using the events above the tumulus</a:t>
            </a: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62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502</Words>
  <Application>Microsoft Office PowerPoint</Application>
  <PresentationFormat>Grand écran</PresentationFormat>
  <Paragraphs>73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Thème Office</vt:lpstr>
      <vt:lpstr>Data versus simulation</vt:lpstr>
      <vt:lpstr>Présentation PowerPoint</vt:lpstr>
      <vt:lpstr>Présentation PowerPoint</vt:lpstr>
      <vt:lpstr>Acceptance</vt:lpstr>
      <vt:lpstr>q and f for m, normalized to the acceptance distributions</vt:lpstr>
      <vt:lpstr>Présentation PowerPoint</vt:lpstr>
      <vt:lpstr>Reconstruction</vt:lpstr>
      <vt:lpstr>Présentation PowerPoint</vt:lpstr>
      <vt:lpstr>Data  versus simulation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Conclusions and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versus simulation</dc:title>
  <dc:creator>Yannis KARYOTAKIS</dc:creator>
  <cp:lastModifiedBy>Yannis KARYOTAKIS</cp:lastModifiedBy>
  <cp:revision>13</cp:revision>
  <dcterms:created xsi:type="dcterms:W3CDTF">2019-02-28T14:34:08Z</dcterms:created>
  <dcterms:modified xsi:type="dcterms:W3CDTF">2019-03-01T06:42:12Z</dcterms:modified>
</cp:coreProperties>
</file>