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8" r:id="rId11"/>
    <p:sldId id="265" r:id="rId12"/>
    <p:sldId id="266" r:id="rId13"/>
    <p:sldId id="267" r:id="rId14"/>
    <p:sldId id="270" r:id="rId15"/>
    <p:sldId id="269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DB19D9-F0D4-47C6-AF49-2AA23760089C}" type="datetimeFigureOut">
              <a:rPr lang="fr-FR" smtClean="0"/>
              <a:t>01/03/2019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7FF82A-2D6C-4C23-9186-BF402D76D0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1872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8E51-31B8-49BD-A4D4-B2D1568F94E4}" type="datetime1">
              <a:rPr lang="fr-FR" smtClean="0"/>
              <a:t>01/03/2019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4A5B-9FE6-4AE7-96EF-B762CF056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328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1A6B3-066E-45BC-BDB8-80620914FC94}" type="datetime1">
              <a:rPr lang="fr-FR" smtClean="0"/>
              <a:t>01/03/2019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4A5B-9FE6-4AE7-96EF-B762CF056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8009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F207D-C21C-4A8E-B580-F076851C95FB}" type="datetime1">
              <a:rPr lang="fr-FR" smtClean="0"/>
              <a:t>01/03/2019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4A5B-9FE6-4AE7-96EF-B762CF056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7549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77CC-5F7B-41AA-8CC8-B64E3C8BCAC7}" type="datetime1">
              <a:rPr lang="fr-FR" smtClean="0"/>
              <a:t>01/03/2019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4A5B-9FE6-4AE7-96EF-B762CF056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621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D1D55-6AAB-42D3-851E-B477AB88EE05}" type="datetime1">
              <a:rPr lang="fr-FR" smtClean="0"/>
              <a:t>01/03/2019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4A5B-9FE6-4AE7-96EF-B762CF056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8944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B6406-1345-40B8-B409-B910F02A83CE}" type="datetime1">
              <a:rPr lang="fr-FR" smtClean="0"/>
              <a:t>01/03/2019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4A5B-9FE6-4AE7-96EF-B762CF056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0713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2B12-FAE2-4CAB-84B0-4E702D799854}" type="datetime1">
              <a:rPr lang="fr-FR" smtClean="0"/>
              <a:t>01/03/2019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4A5B-9FE6-4AE7-96EF-B762CF056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3806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B8CD-6284-4EB1-BCBA-4E2C79119B7F}" type="datetime1">
              <a:rPr lang="fr-FR" smtClean="0"/>
              <a:t>01/03/2019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4A5B-9FE6-4AE7-96EF-B762CF056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1992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6F33D-27CF-4252-B387-CA484651866F}" type="datetime1">
              <a:rPr lang="fr-FR" smtClean="0"/>
              <a:t>01/03/2019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4A5B-9FE6-4AE7-96EF-B762CF056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26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F5D7-D50B-4AA1-9FDE-DDBC9747DA90}" type="datetime1">
              <a:rPr lang="fr-FR" smtClean="0"/>
              <a:t>01/03/2019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4A5B-9FE6-4AE7-96EF-B762CF056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6700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9DF7C-BA2D-487F-A668-45171F2C4761}" type="datetime1">
              <a:rPr lang="fr-FR" smtClean="0"/>
              <a:t>01/03/2019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4A5B-9FE6-4AE7-96EF-B762CF056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8824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73F9F-A099-4896-9336-3E42CA9E909F}" type="datetime1">
              <a:rPr lang="fr-FR" smtClean="0"/>
              <a:t>01/03/2019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94A5B-9FE6-4AE7-96EF-B762CF056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9307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Data versus simulation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Yannis, Corinne,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Thodoros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, et al,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Mars 2019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4A5B-9FE6-4AE7-96EF-B762CF056DC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2812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4A5B-9FE6-4AE7-96EF-B762CF056DCC}" type="slidenum">
              <a:rPr lang="fr-FR" smtClean="0"/>
              <a:t>10</a:t>
            </a:fld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1308" y="966356"/>
            <a:ext cx="6915477" cy="4709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96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4A5B-9FE6-4AE7-96EF-B762CF056DCC}" type="slidenum">
              <a:rPr lang="fr-FR" smtClean="0"/>
              <a:t>11</a:t>
            </a:fld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1928" y="818836"/>
            <a:ext cx="8399099" cy="5720076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820882" y="270164"/>
            <a:ext cx="8052954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We make the ratio of Data / (Normalized weighted simulation events)</a:t>
            </a:r>
          </a:p>
          <a:p>
            <a:r>
              <a:rPr lang="en-US" dirty="0" smtClean="0"/>
              <a:t>When ratio = 1 means it means &gt; 1 !!!!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36485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4A5B-9FE6-4AE7-96EF-B762CF056DCC}" type="slidenum">
              <a:rPr lang="fr-FR" smtClean="0"/>
              <a:t>12</a:t>
            </a:fld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9653" y="727364"/>
            <a:ext cx="7586808" cy="5166878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3303652" y="155863"/>
            <a:ext cx="501881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Ratio data / simulation integrating over 1 dimension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3446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4A5B-9FE6-4AE7-96EF-B762CF056DCC}" type="slidenum">
              <a:rPr lang="fr-FR" smtClean="0"/>
              <a:t>13</a:t>
            </a:fld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872" y="928622"/>
            <a:ext cx="7969828" cy="542772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849582" y="187036"/>
            <a:ext cx="8873836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dirty="0" err="1" smtClean="0"/>
              <a:t>Nb</a:t>
            </a:r>
            <a:r>
              <a:rPr lang="en-US" sz="2000" dirty="0" smtClean="0"/>
              <a:t> of events data in red and simulation in black versus </a:t>
            </a:r>
            <a:r>
              <a:rPr lang="en-US" sz="2000" dirty="0" smtClean="0">
                <a:latin typeface="Symbol" panose="05050102010706020507" pitchFamily="18" charset="2"/>
              </a:rPr>
              <a:t>f</a:t>
            </a:r>
            <a:r>
              <a:rPr lang="en-US" sz="2000" dirty="0" smtClean="0"/>
              <a:t> for 2 degrees slices in </a:t>
            </a:r>
            <a:r>
              <a:rPr lang="en-US" sz="2000" dirty="0">
                <a:latin typeface="Symbol" panose="05050102010706020507" pitchFamily="18" charset="2"/>
              </a:rPr>
              <a:t>q</a:t>
            </a:r>
            <a:endParaRPr lang="fr-FR" sz="2000" dirty="0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9127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4A5B-9FE6-4AE7-96EF-B762CF056DCC}" type="slidenum">
              <a:rPr lang="fr-FR" smtClean="0"/>
              <a:t>14</a:t>
            </a:fld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109" y="623021"/>
            <a:ext cx="8839199" cy="601980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3304308" y="187036"/>
            <a:ext cx="4426527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Ratio versus </a:t>
            </a:r>
            <a:r>
              <a:rPr lang="en-US" sz="2000" dirty="0" smtClean="0">
                <a:latin typeface="Symbol" panose="05050102010706020507" pitchFamily="18" charset="2"/>
              </a:rPr>
              <a:t>f</a:t>
            </a:r>
            <a:r>
              <a:rPr lang="en-US" sz="2000" dirty="0" smtClean="0"/>
              <a:t> for 2 degrees slices in </a:t>
            </a:r>
            <a:r>
              <a:rPr lang="en-US" sz="2000" dirty="0">
                <a:latin typeface="Symbol" panose="05050102010706020507" pitchFamily="18" charset="2"/>
              </a:rPr>
              <a:t>q</a:t>
            </a:r>
            <a:endParaRPr lang="fr-FR" sz="2000" dirty="0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98250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Conclusions and projects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838200" y="1579419"/>
            <a:ext cx="10515600" cy="4488872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We need a reliable muon angular distribution in open sky</a:t>
            </a:r>
          </a:p>
          <a:p>
            <a:pPr lvl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Use backward tracks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Work on the geometrical tumulus model. Read geo-points and build an adequate solid in Geant4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We need precise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geometry for the detector position and pointing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Optimist that the method works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The detector should be positioned below the horizon if we search for a monument inside </a:t>
            </a:r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a tumulus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4A5B-9FE6-4AE7-96EF-B762CF056DCC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6473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838200" y="365125"/>
            <a:ext cx="10515600" cy="7778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smtClean="0">
                <a:solidFill>
                  <a:srgbClr val="0070C0"/>
                </a:solidFill>
              </a:rPr>
              <a:t>Input to the simulation 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06581" y="1143001"/>
            <a:ext cx="1086889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0070C0"/>
                </a:solidFill>
              </a:rPr>
              <a:t>Tumulus Description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0C0"/>
                </a:solidFill>
              </a:rPr>
              <a:t>Truncated cone</a:t>
            </a:r>
            <a:endParaRPr lang="fr-FR" sz="3200" dirty="0" smtClean="0">
              <a:solidFill>
                <a:srgbClr val="0070C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 err="1" smtClean="0">
                <a:solidFill>
                  <a:srgbClr val="0070C0"/>
                </a:solidFill>
              </a:rPr>
              <a:t>Inner</a:t>
            </a:r>
            <a:r>
              <a:rPr lang="fr-FR" sz="3200" dirty="0" smtClean="0">
                <a:solidFill>
                  <a:srgbClr val="0070C0"/>
                </a:solidFill>
              </a:rPr>
              <a:t> </a:t>
            </a:r>
            <a:r>
              <a:rPr lang="fr-FR" sz="3200" dirty="0" err="1" smtClean="0">
                <a:solidFill>
                  <a:srgbClr val="0070C0"/>
                </a:solidFill>
              </a:rPr>
              <a:t>Material</a:t>
            </a:r>
            <a:r>
              <a:rPr lang="fr-FR" sz="3200" dirty="0" smtClean="0">
                <a:solidFill>
                  <a:srgbClr val="0070C0"/>
                </a:solidFill>
              </a:rPr>
              <a:t> </a:t>
            </a:r>
            <a:r>
              <a:rPr lang="fr-FR" sz="3200" dirty="0" err="1" smtClean="0">
                <a:solidFill>
                  <a:srgbClr val="0070C0"/>
                </a:solidFill>
              </a:rPr>
              <a:t>Dirt</a:t>
            </a:r>
            <a:r>
              <a:rPr lang="fr-FR" sz="3200" dirty="0" smtClean="0">
                <a:solidFill>
                  <a:srgbClr val="0070C0"/>
                </a:solidFill>
              </a:rPr>
              <a:t> </a:t>
            </a:r>
            <a:r>
              <a:rPr lang="fr-FR" sz="3200" dirty="0" err="1" smtClean="0">
                <a:solidFill>
                  <a:srgbClr val="0070C0"/>
                </a:solidFill>
              </a:rPr>
              <a:t>with</a:t>
            </a:r>
            <a:r>
              <a:rPr lang="fr-FR" sz="3200" dirty="0" smtClean="0">
                <a:solidFill>
                  <a:srgbClr val="0070C0"/>
                </a:solidFill>
              </a:rPr>
              <a:t> </a:t>
            </a:r>
            <a:r>
              <a:rPr lang="fr-FR" sz="3200" dirty="0" err="1" smtClean="0">
                <a:solidFill>
                  <a:srgbClr val="0070C0"/>
                </a:solidFill>
              </a:rPr>
              <a:t>density</a:t>
            </a:r>
            <a:r>
              <a:rPr lang="fr-FR" sz="3200" dirty="0" smtClean="0">
                <a:solidFill>
                  <a:srgbClr val="0070C0"/>
                </a:solidFill>
              </a:rPr>
              <a:t>  2.2 g/cm3, </a:t>
            </a:r>
            <a:r>
              <a:rPr lang="fr-FR" sz="3200" dirty="0" err="1" smtClean="0">
                <a:solidFill>
                  <a:srgbClr val="0070C0"/>
                </a:solidFill>
              </a:rPr>
              <a:t>nothing</a:t>
            </a:r>
            <a:r>
              <a:rPr lang="fr-FR" sz="3200" dirty="0" smtClean="0">
                <a:solidFill>
                  <a:srgbClr val="0070C0"/>
                </a:solidFill>
              </a:rPr>
              <a:t> </a:t>
            </a:r>
            <a:r>
              <a:rPr lang="fr-FR" sz="3200" dirty="0" err="1" smtClean="0">
                <a:solidFill>
                  <a:srgbClr val="0070C0"/>
                </a:solidFill>
              </a:rPr>
              <a:t>else</a:t>
            </a:r>
            <a:endParaRPr lang="fr-FR" sz="3200" dirty="0" smtClean="0">
              <a:solidFill>
                <a:srgbClr val="0070C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 smtClean="0">
                <a:solidFill>
                  <a:srgbClr val="0070C0"/>
                </a:solidFill>
              </a:rPr>
              <a:t>Nb of detectors 3x2. Detector size (m) 2x0.07m 0.8m, 0.8m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0C0"/>
                </a:solidFill>
              </a:rPr>
              <a:t>Detector Rotations 10 </a:t>
            </a:r>
            <a:r>
              <a:rPr lang="en-US" sz="3200" dirty="0" err="1" smtClean="0">
                <a:solidFill>
                  <a:srgbClr val="0070C0"/>
                </a:solidFill>
              </a:rPr>
              <a:t>deg</a:t>
            </a:r>
            <a:r>
              <a:rPr lang="en-US" sz="3200" dirty="0" smtClean="0">
                <a:solidFill>
                  <a:srgbClr val="0070C0"/>
                </a:solidFill>
              </a:rPr>
              <a:t> in </a:t>
            </a:r>
            <a:r>
              <a:rPr lang="en-US" sz="3200" dirty="0" smtClean="0">
                <a:solidFill>
                  <a:srgbClr val="0070C0"/>
                </a:solidFill>
                <a:latin typeface="Symbol" panose="05050102010706020507" pitchFamily="18" charset="2"/>
              </a:rPr>
              <a:t>q (</a:t>
            </a:r>
            <a:r>
              <a:rPr lang="en-US" sz="3200" dirty="0">
                <a:solidFill>
                  <a:srgbClr val="0070C0"/>
                </a:solidFill>
              </a:rPr>
              <a:t>polar</a:t>
            </a:r>
            <a:r>
              <a:rPr lang="en-US" sz="3200" dirty="0" smtClean="0">
                <a:solidFill>
                  <a:srgbClr val="0070C0"/>
                </a:solidFill>
                <a:latin typeface="Symbol" panose="05050102010706020507" pitchFamily="18" charset="2"/>
              </a:rPr>
              <a:t>) </a:t>
            </a:r>
            <a:r>
              <a:rPr lang="en-US" sz="3200" dirty="0" smtClean="0">
                <a:solidFill>
                  <a:srgbClr val="0070C0"/>
                </a:solidFill>
              </a:rPr>
              <a:t>and </a:t>
            </a:r>
            <a:r>
              <a:rPr lang="en-US" sz="3200" b="1" dirty="0" smtClean="0">
                <a:solidFill>
                  <a:srgbClr val="FF0000"/>
                </a:solidFill>
              </a:rPr>
              <a:t>188 </a:t>
            </a:r>
            <a:r>
              <a:rPr lang="en-US" sz="3200" b="1" dirty="0" err="1" smtClean="0">
                <a:solidFill>
                  <a:srgbClr val="FF0000"/>
                </a:solidFill>
              </a:rPr>
              <a:t>deg</a:t>
            </a:r>
            <a:r>
              <a:rPr lang="en-US" sz="3200" b="1" dirty="0" smtClean="0">
                <a:solidFill>
                  <a:srgbClr val="FF0000"/>
                </a:solidFill>
              </a:rPr>
              <a:t> in </a:t>
            </a:r>
            <a:r>
              <a:rPr lang="en-US" sz="3200" b="1" dirty="0" smtClean="0">
                <a:solidFill>
                  <a:srgbClr val="FF0000"/>
                </a:solidFill>
                <a:latin typeface="Symbol" panose="05050102010706020507" pitchFamily="18" charset="2"/>
              </a:rPr>
              <a:t>f </a:t>
            </a:r>
            <a:r>
              <a:rPr lang="en-US" sz="3200" dirty="0" smtClean="0">
                <a:solidFill>
                  <a:srgbClr val="0070C0"/>
                </a:solidFill>
                <a:latin typeface="Symbol" panose="05050102010706020507" pitchFamily="18" charset="2"/>
              </a:rPr>
              <a:t>(</a:t>
            </a:r>
            <a:r>
              <a:rPr lang="en-US" sz="3200" dirty="0">
                <a:solidFill>
                  <a:srgbClr val="0070C0"/>
                </a:solidFill>
              </a:rPr>
              <a:t>azimuthal</a:t>
            </a:r>
            <a:r>
              <a:rPr lang="en-US" sz="3200" dirty="0" smtClean="0">
                <a:solidFill>
                  <a:srgbClr val="0070C0"/>
                </a:solidFill>
                <a:latin typeface="Symbol" panose="05050102010706020507" pitchFamily="18" charset="2"/>
              </a:rPr>
              <a:t>)  </a:t>
            </a:r>
            <a:r>
              <a:rPr lang="en-US" sz="3200" dirty="0">
                <a:solidFill>
                  <a:srgbClr val="0070C0"/>
                </a:solidFill>
              </a:rPr>
              <a:t>looking </a:t>
            </a:r>
            <a:r>
              <a:rPr lang="en-US" sz="3200" dirty="0" smtClean="0">
                <a:solidFill>
                  <a:srgbClr val="0070C0"/>
                </a:solidFill>
              </a:rPr>
              <a:t>south</a:t>
            </a:r>
            <a:endParaRPr lang="el-GR" sz="3200" dirty="0" smtClean="0">
              <a:solidFill>
                <a:srgbClr val="0070C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70C0"/>
                </a:solidFill>
              </a:rPr>
              <a:t>Detector digitization by Corrine</a:t>
            </a:r>
            <a:endParaRPr lang="fr-FR" sz="3200" dirty="0">
              <a:solidFill>
                <a:srgbClr val="0070C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4A5B-9FE6-4AE7-96EF-B762CF056DCC}" type="slidenum">
              <a:rPr lang="fr-FR" smtClean="0"/>
              <a:t>2</a:t>
            </a:fld>
            <a:endParaRPr lang="fr-FR"/>
          </a:p>
        </p:txBody>
      </p:sp>
      <p:sp>
        <p:nvSpPr>
          <p:cNvPr id="5" name="Flèche vers le haut 4"/>
          <p:cNvSpPr/>
          <p:nvPr/>
        </p:nvSpPr>
        <p:spPr>
          <a:xfrm>
            <a:off x="8728364" y="3595255"/>
            <a:ext cx="509154" cy="1901536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7975023" y="5673436"/>
            <a:ext cx="252499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Need precise direction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0409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/>
          <p:cNvGrpSpPr/>
          <p:nvPr/>
        </p:nvGrpSpPr>
        <p:grpSpPr>
          <a:xfrm>
            <a:off x="831423" y="2475894"/>
            <a:ext cx="5828366" cy="4062744"/>
            <a:chOff x="510637" y="293803"/>
            <a:chExt cx="5828366" cy="4062744"/>
          </a:xfrm>
        </p:grpSpPr>
        <p:pic>
          <p:nvPicPr>
            <p:cNvPr id="2" name="Image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637" y="2016458"/>
              <a:ext cx="5828366" cy="2340089"/>
            </a:xfrm>
            <a:prstGeom prst="rect">
              <a:avLst/>
            </a:prstGeom>
          </p:spPr>
        </p:pic>
        <p:pic>
          <p:nvPicPr>
            <p:cNvPr id="3" name="Image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672" y="293803"/>
              <a:ext cx="4830441" cy="2354840"/>
            </a:xfrm>
            <a:prstGeom prst="rect">
              <a:avLst/>
            </a:prstGeom>
          </p:spPr>
        </p:pic>
        <p:sp>
          <p:nvSpPr>
            <p:cNvPr id="4" name="Flèche courbée vers la droite 3"/>
            <p:cNvSpPr/>
            <p:nvPr/>
          </p:nvSpPr>
          <p:spPr>
            <a:xfrm rot="20138623">
              <a:off x="1147931" y="2349431"/>
              <a:ext cx="1323995" cy="1674144"/>
            </a:xfrm>
            <a:prstGeom prst="curvedRightArrow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pic>
        <p:nvPicPr>
          <p:cNvPr id="5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7310" y="755408"/>
            <a:ext cx="4625286" cy="2254827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6490" y="2387923"/>
            <a:ext cx="4509655" cy="1810626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7100465" y="2295531"/>
            <a:ext cx="4935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Missing or more matter</a:t>
            </a:r>
            <a:endParaRPr lang="fr-FR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1131"/>
            <a:ext cx="6026727" cy="2938029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6073" y="4561608"/>
            <a:ext cx="6353863" cy="2760753"/>
          </a:xfrm>
          <a:prstGeom prst="rect">
            <a:avLst/>
          </a:prstGeom>
        </p:spPr>
      </p:pic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4A5B-9FE6-4AE7-96EF-B762CF056DCC}" type="slidenum">
              <a:rPr lang="fr-FR" smtClean="0"/>
              <a:t>3</a:t>
            </a:fld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429223" y="18662"/>
            <a:ext cx="29094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Tumulus in CATIA</a:t>
            </a:r>
            <a:endParaRPr lang="fr-FR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1054" y="134303"/>
            <a:ext cx="3334757" cy="2068570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4883457" y="289102"/>
            <a:ext cx="1572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Input data file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" name="Flèche gauche 14"/>
          <p:cNvSpPr/>
          <p:nvPr/>
        </p:nvSpPr>
        <p:spPr>
          <a:xfrm>
            <a:off x="4050985" y="1205345"/>
            <a:ext cx="828077" cy="255776"/>
          </a:xfrm>
          <a:prstGeom prst="lef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3940683" y="4435867"/>
            <a:ext cx="2458647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GEANT4 approximation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7683029" y="4125191"/>
            <a:ext cx="3476808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The tumulus seen by the detector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2035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9517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Acceptance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08955" y="1032758"/>
            <a:ext cx="1115355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The acceptance with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Geant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4 is computed using 50M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geantinos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We generate 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</a:rPr>
              <a:t>geantinos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covering all the surface of the most far detector with :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Symbol" panose="05050102010706020507" pitchFamily="18" charset="2"/>
              </a:rPr>
              <a:t>q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=0-50 degrees and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Symbol" panose="05050102010706020507" pitchFamily="18" charset="2"/>
              </a:rPr>
              <a:t>f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= +-40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degrees</a:t>
            </a:r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For each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Symbol" panose="05050102010706020507" pitchFamily="18" charset="2"/>
              </a:rPr>
              <a:t>q/f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bin we count the number of events with 3(6) hits, one per detector and we divide by the number of generated events in the same bin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0483" y="2917702"/>
            <a:ext cx="5922113" cy="4013122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4A5B-9FE6-4AE7-96EF-B762CF056DCC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51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5781" y="365125"/>
            <a:ext cx="6112701" cy="132556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0070C0"/>
                </a:solidFill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lang="en-US" sz="4000" dirty="0" smtClean="0">
                <a:solidFill>
                  <a:srgbClr val="0070C0"/>
                </a:solidFill>
              </a:rPr>
              <a:t> and </a:t>
            </a:r>
            <a:r>
              <a:rPr lang="en-US" sz="4000" dirty="0">
                <a:solidFill>
                  <a:srgbClr val="0070C0"/>
                </a:solidFill>
                <a:latin typeface="Symbol" panose="05050102010706020507" pitchFamily="18" charset="2"/>
                <a:ea typeface="+mn-ea"/>
                <a:cs typeface="+mn-cs"/>
              </a:rPr>
              <a:t>f</a:t>
            </a:r>
            <a:r>
              <a:rPr lang="en-US" sz="4000" dirty="0" smtClean="0">
                <a:solidFill>
                  <a:srgbClr val="0070C0"/>
                </a:solidFill>
              </a:rPr>
              <a:t> for </a:t>
            </a:r>
            <a:r>
              <a:rPr lang="en-US" sz="4000" dirty="0" smtClean="0">
                <a:solidFill>
                  <a:srgbClr val="0070C0"/>
                </a:solidFill>
                <a:latin typeface="Symbol" panose="05050102010706020507" pitchFamily="18" charset="2"/>
                <a:ea typeface="+mn-ea"/>
                <a:cs typeface="+mn-cs"/>
              </a:rPr>
              <a:t>m,</a:t>
            </a:r>
            <a:r>
              <a:rPr lang="en-US" sz="4000" dirty="0" smtClean="0">
                <a:solidFill>
                  <a:srgbClr val="0070C0"/>
                </a:solidFill>
              </a:rPr>
              <a:t> normalized to the acceptance distributions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 rot="16200000">
            <a:off x="4487162" y="3182508"/>
            <a:ext cx="4747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Distribution divided  by acceptance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597052" y="3982558"/>
            <a:ext cx="551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??</a:t>
            </a: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9018739" y="5636712"/>
            <a:ext cx="513567" cy="3773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6" name="Connecteur droit avec flèche 15"/>
          <p:cNvCxnSpPr>
            <a:endCxn id="14" idx="3"/>
          </p:cNvCxnSpPr>
          <p:nvPr/>
        </p:nvCxnSpPr>
        <p:spPr>
          <a:xfrm flipV="1">
            <a:off x="7653403" y="5958770"/>
            <a:ext cx="1440546" cy="5923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CE05D9-78F2-41C4-A8E2-96596D9AC940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06" y="3150195"/>
            <a:ext cx="4401957" cy="2997884"/>
          </a:xfrm>
          <a:prstGeom prst="rect">
            <a:avLst/>
          </a:prstGeom>
        </p:spPr>
      </p:pic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882" y="271379"/>
            <a:ext cx="4301558" cy="2929510"/>
          </a:xfr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08" y="2077497"/>
            <a:ext cx="5609518" cy="3820275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101437" y="5946070"/>
            <a:ext cx="26289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dirty="0" smtClean="0"/>
              <a:t>=0 means horizon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9768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05D9-78F2-41C4-A8E2-96596D9AC940}" type="slidenum">
              <a:rPr lang="fr-FR" smtClean="0"/>
              <a:t>6</a:t>
            </a:fld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960" y="334537"/>
            <a:ext cx="5026799" cy="342342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92" y="3668752"/>
            <a:ext cx="4482480" cy="305272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1996" y="2553631"/>
            <a:ext cx="4862039" cy="3311216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5622759" y="498764"/>
            <a:ext cx="64514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Ratios simulation only : Monument / No monument</a:t>
            </a:r>
            <a:endParaRPr lang="fr-F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505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201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Reconstruction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883750"/>
            <a:ext cx="10515600" cy="3106882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Data </a:t>
            </a:r>
          </a:p>
          <a:p>
            <a:pPr lvl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Events are filtered by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Thodoros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to validate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hits (ADC &lt;200 )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Use channel id, get coordinates in the detector system, fit a straight line in 2 directions and measure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Symbol" panose="05050102010706020507" pitchFamily="18" charset="2"/>
              </a:rPr>
              <a:t>q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and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Symbol" panose="05050102010706020507" pitchFamily="18" charset="2"/>
              </a:rPr>
              <a:t>f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in the detector system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! Reject bad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tracks</a:t>
            </a:r>
          </a:p>
          <a:p>
            <a:pPr lvl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~5M events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Simulation</a:t>
            </a:r>
          </a:p>
          <a:p>
            <a:pPr lvl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Use channel id after Corrine’s digitization, fit a straight line in 2 directions and measure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Symbol" panose="05050102010706020507" pitchFamily="18" charset="2"/>
              </a:rPr>
              <a:t>q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and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Symbol" panose="05050102010706020507" pitchFamily="18" charset="2"/>
              </a:rPr>
              <a:t>f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in the detector system !</a:t>
            </a:r>
          </a:p>
          <a:p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4A5B-9FE6-4AE7-96EF-B762CF056DCC}" type="slidenum">
              <a:rPr lang="fr-FR" smtClean="0"/>
              <a:t>7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71" y="3926322"/>
            <a:ext cx="4104273" cy="2795153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5728" y="3385993"/>
            <a:ext cx="5098136" cy="3472007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428089" y="4956464"/>
            <a:ext cx="191283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Residuals from fit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8458201" y="3505558"/>
            <a:ext cx="2028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Symbol" panose="05050102010706020507" pitchFamily="18" charset="2"/>
              </a:rPr>
              <a:t>q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Versus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Symbol" panose="05050102010706020507" pitchFamily="18" charset="2"/>
              </a:rPr>
              <a:t>f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Data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8117887" y="5239650"/>
            <a:ext cx="2368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Symbol" panose="05050102010706020507" pitchFamily="18" charset="2"/>
              </a:rPr>
              <a:t>q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Versus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Symbol" panose="05050102010706020507" pitchFamily="18" charset="2"/>
              </a:rPr>
              <a:t>f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Simulation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492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4A5B-9FE6-4AE7-96EF-B762CF056DCC}" type="slidenum">
              <a:rPr lang="fr-FR" smtClean="0"/>
              <a:t>8</a:t>
            </a:fld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300" y="532005"/>
            <a:ext cx="5474418" cy="3728268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1746" y="2669155"/>
            <a:ext cx="4876800" cy="3321269"/>
          </a:xfrm>
          <a:prstGeom prst="rect">
            <a:avLst/>
          </a:prstGeom>
        </p:spPr>
      </p:pic>
      <p:sp>
        <p:nvSpPr>
          <p:cNvPr id="7" name="Flèche gauche 6"/>
          <p:cNvSpPr/>
          <p:nvPr/>
        </p:nvSpPr>
        <p:spPr>
          <a:xfrm>
            <a:off x="6899564" y="1433945"/>
            <a:ext cx="1517072" cy="228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droite 7"/>
          <p:cNvSpPr/>
          <p:nvPr/>
        </p:nvSpPr>
        <p:spPr>
          <a:xfrm>
            <a:off x="737755" y="3688773"/>
            <a:ext cx="1143000" cy="3636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7408718" y="1178913"/>
            <a:ext cx="2649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True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28600" y="3325091"/>
            <a:ext cx="1652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Reconstructed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304809" y="228600"/>
            <a:ext cx="2192482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/>
              <a:t>Simulation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877534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0220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Data  versus simulation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0773" y="1316471"/>
            <a:ext cx="10515600" cy="454400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Cosmic muons angular distribution models</a:t>
            </a:r>
          </a:p>
          <a:p>
            <a:pPr lvl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Simulation is done with both polar and azimuthal angles distributions uniform</a:t>
            </a:r>
          </a:p>
          <a:p>
            <a:pPr lvl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Using a given law f(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Symbol" panose="05050102010706020507" pitchFamily="18" charset="2"/>
              </a:rPr>
              <a:t>q,f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) we compute for every bin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Symbol" panose="05050102010706020507" pitchFamily="18" charset="2"/>
              </a:rPr>
              <a:t>q,f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a weight = ratio of f(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Symbol" panose="05050102010706020507" pitchFamily="18" charset="2"/>
              </a:rPr>
              <a:t>q,f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) / uniform</a:t>
            </a:r>
          </a:p>
          <a:p>
            <a:pPr lvl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Symbol" panose="05050102010706020507" pitchFamily="18" charset="2"/>
              </a:rPr>
              <a:t>q,f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distribution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from simulated muon events, after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reconstruction is multiplied by the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weights to obtain a new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Symbol" panose="05050102010706020507" pitchFamily="18" charset="2"/>
              </a:rPr>
              <a:t>q,f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distribution .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In this way we can change the model without regenerating all muons with Geant4</a:t>
            </a:r>
          </a:p>
          <a:p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Normalising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data and simulation</a:t>
            </a:r>
          </a:p>
          <a:p>
            <a:pPr lvl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The normalization between data and simulation is computed using the events above the tumulus</a:t>
            </a:r>
          </a:p>
          <a:p>
            <a:pPr lvl="1"/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4A5B-9FE6-4AE7-96EF-B762CF056DCC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0626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502</Words>
  <Application>Microsoft Office PowerPoint</Application>
  <PresentationFormat>Grand écran</PresentationFormat>
  <Paragraphs>73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Thème Office</vt:lpstr>
      <vt:lpstr>Data versus simulation</vt:lpstr>
      <vt:lpstr>Présentation PowerPoint</vt:lpstr>
      <vt:lpstr>Présentation PowerPoint</vt:lpstr>
      <vt:lpstr>Acceptance</vt:lpstr>
      <vt:lpstr>q and f for m, normalized to the acceptance distributions</vt:lpstr>
      <vt:lpstr>Présentation PowerPoint</vt:lpstr>
      <vt:lpstr>Reconstruction</vt:lpstr>
      <vt:lpstr>Présentation PowerPoint</vt:lpstr>
      <vt:lpstr>Data  versus simulation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Conclusions and projects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versus simulation</dc:title>
  <dc:creator>Yannis KARYOTAKIS</dc:creator>
  <cp:lastModifiedBy>Yannis KARYOTAKIS</cp:lastModifiedBy>
  <cp:revision>13</cp:revision>
  <dcterms:created xsi:type="dcterms:W3CDTF">2019-02-28T14:34:08Z</dcterms:created>
  <dcterms:modified xsi:type="dcterms:W3CDTF">2019-03-01T06:42:12Z</dcterms:modified>
</cp:coreProperties>
</file>