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9" r:id="rId3"/>
    <p:sldId id="261" r:id="rId4"/>
    <p:sldId id="264" r:id="rId5"/>
    <p:sldId id="265" r:id="rId6"/>
    <p:sldId id="278" r:id="rId7"/>
    <p:sldId id="274" r:id="rId8"/>
    <p:sldId id="275" r:id="rId9"/>
    <p:sldId id="276" r:id="rId10"/>
    <p:sldId id="277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61" autoAdjust="0"/>
    <p:restoredTop sz="94629" autoAdjust="0"/>
  </p:normalViewPr>
  <p:slideViewPr>
    <p:cSldViewPr>
      <p:cViewPr>
        <p:scale>
          <a:sx n="150" d="100"/>
          <a:sy n="150" d="100"/>
        </p:scale>
        <p:origin x="-4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2EAD2-EEBB-7244-8AC8-7573831AAD5C}" type="datetimeFigureOut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BF21-E3B6-C241-94B8-2B5CAFF843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4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F38F-AC1E-4314-A79E-E0A07DCE1602}" type="datetimeFigureOut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8528-745E-4155-AE8A-A1E3322BE2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102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6120-7177-4655-97B9-EA31D0E5D64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7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5796136" y="5085184"/>
            <a:ext cx="3168650" cy="720725"/>
          </a:xfrm>
        </p:spPr>
        <p:txBody>
          <a:bodyPr/>
          <a:lstStyle>
            <a:lvl1pPr marL="0" indent="0" algn="ctr">
              <a:buNone/>
              <a:defRPr>
                <a:solidFill>
                  <a:srgbClr val="456487"/>
                </a:solidFill>
              </a:defRPr>
            </a:lvl1pPr>
          </a:lstStyle>
          <a:p>
            <a:pPr lvl="0"/>
            <a:r>
              <a:rPr lang="fr-FR" dirty="0" smtClean="0"/>
              <a:t>Intervenant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 dirty="0"/>
          </a:p>
        </p:txBody>
      </p:sp>
      <p:pic>
        <p:nvPicPr>
          <p:cNvPr id="15" name="Image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rot="5400000" flipV="1">
            <a:off x="-3347529" y="3335400"/>
            <a:ext cx="6876000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77042" y="3522783"/>
            <a:ext cx="6400800" cy="144016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9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PRESENTATION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83FE-2E60-ED41-BE87-D961E712C795}" type="datetime1">
              <a:rPr lang="fr-FR" smtClean="0"/>
              <a:t>08/03/19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flipV="1">
            <a:off x="521" y="3285254"/>
            <a:ext cx="9158400" cy="20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 userDrawn="1"/>
        </p:nvSpPr>
        <p:spPr>
          <a:xfrm>
            <a:off x="3059832" y="293747"/>
            <a:ext cx="604867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456487"/>
                </a:solidFill>
                <a:latin typeface="MS Trebuchet Bold"/>
              </a:rPr>
              <a:t>Institut national</a:t>
            </a:r>
            <a:r>
              <a:rPr lang="fr-FR" sz="2400" b="1" baseline="0" dirty="0" smtClean="0">
                <a:solidFill>
                  <a:srgbClr val="456487"/>
                </a:solidFill>
                <a:latin typeface="MS Trebuchet Bold"/>
              </a:rPr>
              <a:t> de </a:t>
            </a:r>
            <a:r>
              <a:rPr lang="fr-FR" sz="2400" b="1" baseline="0" dirty="0" smtClean="0">
                <a:solidFill>
                  <a:srgbClr val="00294B"/>
                </a:solidFill>
                <a:latin typeface="MS Trebuchet Bold"/>
              </a:rPr>
              <a:t>physique nucléaire</a:t>
            </a:r>
          </a:p>
          <a:p>
            <a:pPr algn="r"/>
            <a:r>
              <a:rPr lang="fr-FR" sz="2400" b="1" baseline="0" dirty="0" smtClean="0">
                <a:solidFill>
                  <a:srgbClr val="456487"/>
                </a:solidFill>
                <a:latin typeface="MS Trebuchet Bold"/>
              </a:rPr>
              <a:t>et de </a:t>
            </a:r>
            <a:r>
              <a:rPr lang="fr-FR" sz="2400" b="1" baseline="0" dirty="0" smtClean="0">
                <a:solidFill>
                  <a:srgbClr val="00294B"/>
                </a:solidFill>
                <a:latin typeface="MS Trebuchet Bold"/>
              </a:rPr>
              <a:t>physique des particules</a:t>
            </a:r>
            <a:endParaRPr lang="fr-FR" sz="2400" b="1" dirty="0">
              <a:solidFill>
                <a:srgbClr val="00294B"/>
              </a:solidFill>
              <a:latin typeface="MS Trebuchet Bold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20162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5" y="-2690"/>
            <a:ext cx="2206768" cy="12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99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48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8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785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91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65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01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852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357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0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0778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C513-01F2-4D41-BA93-A43B50F27862}" type="datetime1">
              <a:rPr lang="fr-FR" smtClean="0"/>
              <a:t>08/03/19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56487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57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144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7CC5-A75A-3F41-8F19-8BCA41D7DCB4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35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601-5A1F-9D4E-A48A-A3C78353277D}" type="datetime1">
              <a:rPr lang="fr-FR" smtClean="0"/>
              <a:t>08/03/19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3174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778" y="2060848"/>
            <a:ext cx="3286001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3071" y="889877"/>
            <a:ext cx="3286001" cy="1162050"/>
          </a:xfrm>
          <a:solidFill>
            <a:schemeClr val="bg1"/>
          </a:solidFill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21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25960" y="4800600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2596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2596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D235-60BF-FB47-B39A-7E9C12F639FB}" type="datetime1">
              <a:rPr lang="fr-FR" smtClean="0"/>
              <a:t>08/03/19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8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8BE-E952-B34D-94AD-5049E81705D8}" type="datetime1">
              <a:rPr lang="fr-FR" smtClean="0"/>
              <a:t>08/03/19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16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321020" y="-440702"/>
            <a:ext cx="4645977" cy="8640961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8E2-EEA4-8544-93D0-57FAAA6543B0}" type="datetime1">
              <a:rPr lang="fr-FR" smtClean="0"/>
              <a:t>08/03/19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88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CD8-1624-1540-A8F1-BF41B021A6D2}" type="datetime1">
              <a:rPr lang="fr-FR" smtClean="0"/>
              <a:t>08/03/19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86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28359"/>
            <a:ext cx="3744416" cy="38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r>
              <a:rPr lang="fr-FR" smtClean="0"/>
              <a:t>RSP IN2P3 Projet XXX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06152" y="6428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94B"/>
                </a:solidFill>
              </a:defRPr>
            </a:lvl1pPr>
          </a:lstStyle>
          <a:p>
            <a:fld id="{38BE8E62-9C2D-A846-8547-8D78A7690AFA}" type="datetime1">
              <a:rPr lang="fr-FR" smtClean="0"/>
              <a:t>08/03/19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94B"/>
                </a:solidFill>
              </a:defRPr>
            </a:lvl1pPr>
          </a:lstStyle>
          <a:p>
            <a:fld id="{3988A1F8-06BA-4CB7-B4F7-C07C14CF58B7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rot="5400000" flipV="1">
            <a:off x="-3347529" y="3335400"/>
            <a:ext cx="6876000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5" y="0"/>
            <a:ext cx="1188074" cy="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rgbClr val="4564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0FFAB-8883-4D2D-9CB1-C4B740664570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08/03/19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1313-0154-481D-8DB0-47B77727650A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10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oris.Popov@lpnhe.in2p3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5076056" y="5157192"/>
            <a:ext cx="4057352" cy="10801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fr-FR" dirty="0" smtClean="0">
                <a:hlinkClick r:id="rId2"/>
              </a:rPr>
              <a:t>Boris.Popov@lpnhe.in2p3.fr</a:t>
            </a:r>
            <a:endParaRPr lang="fr-FR" dirty="0" smtClean="0"/>
          </a:p>
          <a:p>
            <a:pPr algn="r"/>
            <a:r>
              <a:rPr lang="fr-FR" dirty="0"/>
              <a:t>parraud@lpnhe.in2p3.</a:t>
            </a:r>
            <a:r>
              <a:rPr lang="fr-FR" dirty="0" smtClean="0"/>
              <a:t>fr</a:t>
            </a:r>
          </a:p>
          <a:p>
            <a:pPr algn="r"/>
            <a:endParaRPr lang="fr-FR" dirty="0"/>
          </a:p>
          <a:p>
            <a:pPr algn="r"/>
            <a:endParaRPr lang="fr-FR" dirty="0"/>
          </a:p>
          <a:p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627784" y="3501008"/>
            <a:ext cx="6400800" cy="1440160"/>
          </a:xfrm>
        </p:spPr>
        <p:txBody>
          <a:bodyPr>
            <a:normAutofit fontScale="92500" lnSpcReduction="20000"/>
          </a:bodyPr>
          <a:lstStyle/>
          <a:p>
            <a:endParaRPr lang="fr-FR" b="1" dirty="0"/>
          </a:p>
          <a:p>
            <a:pPr algn="r"/>
            <a:r>
              <a:rPr lang="fr-FR" dirty="0" smtClean="0"/>
              <a:t>Revue Synthétique de Projet IN2P3</a:t>
            </a:r>
            <a:endParaRPr lang="fr-FR" dirty="0"/>
          </a:p>
          <a:p>
            <a:r>
              <a:rPr lang="fr-FR" dirty="0" smtClean="0"/>
              <a:t>T2K upgrade - LPNHE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4699-D56F-BD43-96D1-1FDF2ACD15C5}" type="datetime1">
              <a:rPr lang="fr-FR" smtClean="0"/>
              <a:t>08/03/19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89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>
          <a:xfrm rot="16200000">
            <a:off x="3635895" y="-1971599"/>
            <a:ext cx="2016226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Ressources Humaines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Evolution des ressources humaines sur les 2 années précédentes, l’année en cours et les 2 prochaines années en séparant les chercheurs et </a:t>
            </a:r>
            <a:r>
              <a:rPr lang="fr-FR" sz="2000" dirty="0" smtClean="0">
                <a:latin typeface="Verdana" charset="0"/>
                <a:ea typeface="MS PGothic" charset="0"/>
              </a:rPr>
              <a:t>ITA</a:t>
            </a:r>
            <a:endParaRPr lang="fr-FR" sz="2000" dirty="0">
              <a:latin typeface="Verdana" charset="0"/>
              <a:ea typeface="MS PGothic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06152" y="6449624"/>
            <a:ext cx="2133600" cy="365125"/>
          </a:xfrm>
        </p:spPr>
        <p:txBody>
          <a:bodyPr/>
          <a:lstStyle/>
          <a:p>
            <a:fld id="{563DAA2D-961B-084E-A009-237616925055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215901"/>
              </p:ext>
            </p:extLst>
          </p:nvPr>
        </p:nvGraphicFramePr>
        <p:xfrm>
          <a:off x="1547664" y="357301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79872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Physiciens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16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AA2D-961B-084E-A009-237616925055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3815915" y="-2151619"/>
            <a:ext cx="1656186" cy="8640961"/>
          </a:xfrm>
        </p:spPr>
        <p:txBody>
          <a:bodyPr/>
          <a:lstStyle/>
          <a:p>
            <a:pPr eaLnBrk="1" hangingPunct="1"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Ressources Financières</a:t>
            </a:r>
          </a:p>
          <a:p>
            <a:pPr lvl="1" eaLnBrk="1" hangingPunct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 eaLnBrk="1" hangingPunct="1"/>
            <a:r>
              <a:rPr lang="fr-FR" sz="1600" dirty="0">
                <a:latin typeface="Verdana" charset="0"/>
                <a:ea typeface="MS PGothic" charset="0"/>
              </a:rPr>
              <a:t>Evolution des ressources financières (Recettes/Dépenses) sur les 2 années précédentes, l’année en cours et les 2 prochaines années.</a:t>
            </a:r>
          </a:p>
          <a:p>
            <a:pPr lvl="1" eaLnBrk="1" hangingPunct="1">
              <a:buFontTx/>
              <a:buNone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  <a:p>
            <a:pPr lvl="1" eaLnBrk="1" hangingPunct="1">
              <a:buFontTx/>
              <a:buNone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916925"/>
              </p:ext>
            </p:extLst>
          </p:nvPr>
        </p:nvGraphicFramePr>
        <p:xfrm>
          <a:off x="1259632" y="357301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IN2P3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60k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20k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21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Instrument ou Technologie développée</a:t>
            </a:r>
          </a:p>
          <a:p>
            <a:pPr lvl="1" eaLnBrk="1" hangingPunct="1"/>
            <a:r>
              <a:rPr lang="fr-FR" sz="2400" dirty="0">
                <a:latin typeface="Verdana" charset="0"/>
                <a:ea typeface="MS PGothic" charset="0"/>
              </a:rPr>
              <a:t>Répondre aux questions suivantes :</a:t>
            </a:r>
          </a:p>
          <a:p>
            <a:pPr lvl="2"/>
            <a:r>
              <a:rPr lang="fr-FR" sz="1600" dirty="0">
                <a:latin typeface="Verdana" charset="0"/>
                <a:ea typeface="MS PGothic" charset="0"/>
              </a:rPr>
              <a:t>Production par le LPNHE de 80 cartes FEC pour les nouvelles TPC</a:t>
            </a: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Reproduction </a:t>
            </a:r>
            <a:r>
              <a:rPr lang="fr-FR" sz="1600" dirty="0" smtClean="0">
                <a:latin typeface="Verdana" charset="0"/>
                <a:ea typeface="MS PGothic" charset="0"/>
              </a:rPr>
              <a:t>avec </a:t>
            </a:r>
            <a:r>
              <a:rPr lang="fr-FR" sz="1600" dirty="0" smtClean="0">
                <a:latin typeface="Verdana" charset="0"/>
                <a:ea typeface="MS PGothic" charset="0"/>
              </a:rPr>
              <a:t>évolution </a:t>
            </a:r>
            <a:r>
              <a:rPr lang="fr-FR" sz="1600" dirty="0" smtClean="0">
                <a:latin typeface="Verdana" charset="0"/>
                <a:ea typeface="MS PGothic" charset="0"/>
              </a:rPr>
              <a:t>d’une </a:t>
            </a:r>
            <a:r>
              <a:rPr lang="fr-FR" sz="1600" dirty="0" smtClean="0">
                <a:latin typeface="Verdana" charset="0"/>
                <a:ea typeface="MS PGothic" charset="0"/>
              </a:rPr>
              <a:t>carte FEC </a:t>
            </a:r>
            <a:r>
              <a:rPr lang="fr-FR" sz="1600" dirty="0" smtClean="0">
                <a:latin typeface="Verdana" charset="0"/>
                <a:ea typeface="MS PGothic" charset="0"/>
              </a:rPr>
              <a:t>existante (576 voies contre 288 pr</a:t>
            </a:r>
            <a:r>
              <a:rPr lang="fr-FR" sz="1600" dirty="0" smtClean="0">
                <a:latin typeface="Verdana" charset="0"/>
                <a:ea typeface="MS PGothic" charset="0"/>
              </a:rPr>
              <a:t>écédemment)</a:t>
            </a:r>
            <a:r>
              <a:rPr lang="fr-FR" sz="1600" dirty="0" smtClean="0">
                <a:latin typeface="Verdana" charset="0"/>
                <a:ea typeface="MS PGothic" charset="0"/>
              </a:rPr>
              <a:t>.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Principales </a:t>
            </a:r>
            <a:r>
              <a:rPr lang="fr-FR" sz="1600" dirty="0">
                <a:latin typeface="Verdana" charset="0"/>
                <a:ea typeface="MS PGothic" charset="0"/>
              </a:rPr>
              <a:t>performances </a:t>
            </a:r>
            <a:r>
              <a:rPr lang="fr-FR" sz="1600" dirty="0" smtClean="0">
                <a:latin typeface="Verdana" charset="0"/>
                <a:ea typeface="MS PGothic" charset="0"/>
              </a:rPr>
              <a:t>attendues: </a:t>
            </a:r>
            <a:r>
              <a:rPr lang="fr-FR" sz="1600" dirty="0">
                <a:latin typeface="Verdana"/>
                <a:cs typeface="Verdana"/>
              </a:rPr>
              <a:t>intégration de 576 voies de mesures par carte supportant 8 </a:t>
            </a:r>
            <a:r>
              <a:rPr lang="fr-FR" sz="1600" dirty="0" err="1">
                <a:latin typeface="Verdana"/>
                <a:cs typeface="Verdana"/>
              </a:rPr>
              <a:t>ASICs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smtClean="0">
                <a:latin typeface="Verdana"/>
                <a:cs typeface="Verdana"/>
              </a:rPr>
              <a:t> AFTER de traitement</a:t>
            </a:r>
            <a:r>
              <a:rPr lang="fr-FR" sz="1600" dirty="0">
                <a:latin typeface="Verdana"/>
                <a:cs typeface="Verdana"/>
              </a:rPr>
              <a:t>, numérisées via un convertisseur analogique-numérique cadencé à 40 MHz afin de transmettre les </a:t>
            </a:r>
            <a:r>
              <a:rPr lang="fr-FR" sz="1600" dirty="0" smtClean="0">
                <a:latin typeface="Verdana"/>
                <a:cs typeface="Verdana"/>
              </a:rPr>
              <a:t>données vers </a:t>
            </a:r>
            <a:r>
              <a:rPr lang="fr-FR" sz="1600" dirty="0">
                <a:latin typeface="Verdana"/>
                <a:cs typeface="Verdana"/>
              </a:rPr>
              <a:t>les cartes FEM/</a:t>
            </a:r>
            <a:r>
              <a:rPr lang="fr-FR" sz="1600" dirty="0" err="1">
                <a:latin typeface="Verdana"/>
                <a:cs typeface="Verdana"/>
              </a:rPr>
              <a:t>Irfu</a:t>
            </a:r>
            <a:r>
              <a:rPr lang="fr-FR" sz="1600" dirty="0">
                <a:latin typeface="Verdana"/>
                <a:cs typeface="Verdana"/>
              </a:rPr>
              <a:t>. Un circuit de calibration est prévu pour garantir la précision des mesures (&lt; ±2%)</a:t>
            </a:r>
            <a:endParaRPr lang="fr-FR" sz="1600" dirty="0">
              <a:latin typeface="Verdana"/>
              <a:ea typeface="MS PGothic" charset="0"/>
              <a:cs typeface="Verdana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Avantages: utilisation du chip AFTER déjà existant. 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>
                <a:latin typeface="Verdana" charset="0"/>
                <a:ea typeface="MS PGothic" charset="0"/>
              </a:rPr>
              <a:t>Quels sont les principaux verrous technologiques a surmonter </a:t>
            </a:r>
            <a:r>
              <a:rPr lang="fr-FR" sz="1600" dirty="0" smtClean="0">
                <a:latin typeface="Verdana" charset="0"/>
                <a:ea typeface="MS PGothic" charset="0"/>
              </a:rPr>
              <a:t>?: aucun</a:t>
            </a:r>
          </a:p>
          <a:p>
            <a:pPr marL="914400" lvl="2" indent="0" eaLnBrk="1" hangingPunct="1">
              <a:buNone/>
            </a:pPr>
            <a:r>
              <a:rPr lang="fr-FR" sz="1600" dirty="0" smtClean="0">
                <a:latin typeface="Verdana" charset="0"/>
                <a:ea typeface="MS PGothic" charset="0"/>
              </a:rPr>
              <a:t>mais risques liés au nouveau choix de connecteurs (à valider, côté </a:t>
            </a:r>
            <a:r>
              <a:rPr lang="fr-FR" sz="1600" dirty="0" err="1" smtClean="0">
                <a:latin typeface="Verdana" charset="0"/>
                <a:ea typeface="MS PGothic" charset="0"/>
              </a:rPr>
              <a:t>Micromegas</a:t>
            </a:r>
            <a:r>
              <a:rPr lang="fr-FR" sz="1600" dirty="0" smtClean="0">
                <a:latin typeface="Verdana" charset="0"/>
                <a:ea typeface="MS PGothic" charset="0"/>
              </a:rPr>
              <a:t> et côté FEM) 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Un première maquette de carte FEC a été fabriquée et est en test (mécanique et électrique) à l’</a:t>
            </a:r>
            <a:r>
              <a:rPr lang="fr-FR" sz="1600" dirty="0" err="1" smtClean="0">
                <a:latin typeface="Verdana" charset="0"/>
                <a:ea typeface="MS PGothic" charset="0"/>
              </a:rPr>
              <a:t>Irfu</a:t>
            </a:r>
            <a:r>
              <a:rPr lang="fr-FR" sz="1600" dirty="0" smtClean="0">
                <a:latin typeface="Verdana" charset="0"/>
                <a:ea typeface="MS PGothic" charset="0"/>
              </a:rPr>
              <a:t> </a:t>
            </a:r>
            <a:r>
              <a:rPr lang="fr-FR" sz="1600" dirty="0" smtClean="0">
                <a:latin typeface="Verdana" charset="0"/>
                <a:ea typeface="MS PGothic" charset="0"/>
              </a:rPr>
              <a:t>(</a:t>
            </a:r>
            <a:r>
              <a:rPr lang="fr-FR" sz="1600" dirty="0" smtClean="0">
                <a:latin typeface="Verdana" charset="0"/>
                <a:ea typeface="MS PGothic" charset="0"/>
              </a:rPr>
              <a:t>f</a:t>
            </a:r>
            <a:r>
              <a:rPr lang="fr-FR" sz="1600" dirty="0" smtClean="0">
                <a:latin typeface="Verdana" charset="0"/>
                <a:ea typeface="MS PGothic" charset="0"/>
              </a:rPr>
              <a:t>évrier</a:t>
            </a:r>
            <a:r>
              <a:rPr lang="fr-FR" sz="1600" dirty="0" smtClean="0">
                <a:latin typeface="Verdana" charset="0"/>
                <a:ea typeface="MS PGothic" charset="0"/>
              </a:rPr>
              <a:t> </a:t>
            </a:r>
            <a:r>
              <a:rPr lang="fr-FR" sz="1600" dirty="0" smtClean="0">
                <a:latin typeface="Verdana" charset="0"/>
                <a:ea typeface="MS PGothic" charset="0"/>
              </a:rPr>
              <a:t>2019)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1" eaLnBrk="1" hangingPunct="1">
              <a:buFontTx/>
              <a:buNone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AA2D-961B-084E-A009-237616925055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12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Développement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73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591781" y="-711462"/>
            <a:ext cx="4104458" cy="8640961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Instrument ou Technologie développée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1600" dirty="0">
                <a:latin typeface="Verdana" charset="0"/>
                <a:ea typeface="MS PGothic" charset="0"/>
              </a:rPr>
              <a:t>Principaux jalons prévus sur le projet pour atteindre les objectifs demandés </a:t>
            </a:r>
            <a:r>
              <a:rPr lang="fr-FR" sz="1600" dirty="0" smtClean="0">
                <a:latin typeface="Verdana" charset="0"/>
                <a:ea typeface="MS PGothic" charset="0"/>
              </a:rPr>
              <a:t>?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2018 : Première maquette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mars 2019: Deuxième maquette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2019: Prototype de </a:t>
            </a:r>
            <a:r>
              <a:rPr lang="fr-FR" sz="1600" dirty="0" smtClean="0">
                <a:latin typeface="Verdana" charset="0"/>
                <a:ea typeface="MS PGothic" charset="0"/>
              </a:rPr>
              <a:t>FEC </a:t>
            </a:r>
            <a:r>
              <a:rPr lang="fr-FR" sz="1600" dirty="0">
                <a:latin typeface="Verdana"/>
                <a:cs typeface="Verdana"/>
              </a:rPr>
              <a:t>pour équiper un démonstrateur de module-détecteur</a:t>
            </a:r>
            <a:endParaRPr lang="fr-FR" sz="1600" dirty="0" smtClean="0">
              <a:latin typeface="Verdana"/>
              <a:ea typeface="MS PGothic" charset="0"/>
              <a:cs typeface="Verdana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Eté 2020: </a:t>
            </a:r>
            <a:r>
              <a:rPr lang="fr-FR" sz="1600" dirty="0" err="1" smtClean="0">
                <a:latin typeface="Verdana" charset="0"/>
                <a:ea typeface="MS PGothic" charset="0"/>
              </a:rPr>
              <a:t>Pré-série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2020: Production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2021: tests au CERN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2021: Intégration à J-PARC (détecteurs, électronique et DAQ)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2022: </a:t>
            </a:r>
            <a:r>
              <a:rPr lang="fr-FR" sz="1600" dirty="0" err="1" smtClean="0">
                <a:latin typeface="Verdana" charset="0"/>
                <a:ea typeface="MS PGothic" charset="0"/>
              </a:rPr>
              <a:t>commissioning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endParaRPr lang="fr-FR" sz="1600" dirty="0">
              <a:latin typeface="Verdana" charset="0"/>
              <a:ea typeface="MS PGothic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AA2D-961B-084E-A009-237616925055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Développement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89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AA2D-961B-084E-A009-237616925055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Analyse de Risques du Projet</a:t>
            </a:r>
            <a:endParaRPr lang="fr-FR" dirty="0"/>
          </a:p>
        </p:txBody>
      </p:sp>
      <p:graphicFrame>
        <p:nvGraphicFramePr>
          <p:cNvPr id="10" name="Group 4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95864"/>
              </p:ext>
            </p:extLst>
          </p:nvPr>
        </p:nvGraphicFramePr>
        <p:xfrm>
          <a:off x="322834" y="1268762"/>
          <a:ext cx="8713662" cy="5481822"/>
        </p:xfrm>
        <a:graphic>
          <a:graphicData uri="http://schemas.openxmlformats.org/drawingml/2006/table">
            <a:tbl>
              <a:tblPr/>
              <a:tblGrid>
                <a:gridCol w="1225755"/>
                <a:gridCol w="3094558"/>
                <a:gridCol w="647809"/>
                <a:gridCol w="576358"/>
                <a:gridCol w="504910"/>
                <a:gridCol w="2664272"/>
              </a:tblGrid>
              <a:tr h="730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Types de risques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Risques (= événements redoutés) identifiés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Probabilité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P (1 à 4)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Gravité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G (1 à 4)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MS PGothic" charset="0"/>
                          <a:cs typeface="Times New Roman" charset="0"/>
                        </a:rPr>
                        <a:t>Criticité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Times New Roman" charset="0"/>
                        </a:rPr>
                        <a:t>(PxG)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Actions envisagées pour réduire les risques les + critiques, scenarii de repli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</a:tr>
              <a:tr h="11004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Externes au projet (contexte, environnement)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Sismique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Budget de J-PARC (et incidence sur l’upgrade général de l’accélérateur)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MS PGothic" charset="0"/>
                        <a:cs typeface="Times New Roman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04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Scientifiques &amp;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techniques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Utilisation de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Micromegas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 résistifs (première)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Choix des connecteurs crucial pour la durée de vie de l’expérience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Intégration des nouveaux détecteurs dans un espace très limité (accès difficile pour maintenance et réparation)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R&amp;D et prototypages en cours (mars 2019)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Liés aux sous-traitants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2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Humains &amp;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organisationnels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42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231741" y="-351422"/>
            <a:ext cx="4824538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Demande de soutien de l’IN2P3 pour le projet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1600" dirty="0">
                <a:latin typeface="Verdana" charset="0"/>
                <a:ea typeface="MS PGothic" charset="0"/>
              </a:rPr>
              <a:t>Quels sont les demandes de soutien en Ressources Humaines, financiers, locaux et matériels prévus d’</a:t>
            </a:r>
            <a:r>
              <a:rPr lang="fr-FR" altLang="ja-JP" sz="1600" dirty="0">
                <a:latin typeface="Verdana" charset="0"/>
                <a:ea typeface="MS PGothic" charset="0"/>
              </a:rPr>
              <a:t>être demandés à l</a:t>
            </a:r>
            <a:r>
              <a:rPr lang="fr-FR" sz="1600" dirty="0">
                <a:latin typeface="Verdana" charset="0"/>
                <a:ea typeface="MS PGothic" charset="0"/>
              </a:rPr>
              <a:t>’</a:t>
            </a:r>
            <a:r>
              <a:rPr lang="fr-FR" altLang="ja-JP" sz="1600" dirty="0">
                <a:latin typeface="Verdana" charset="0"/>
                <a:ea typeface="MS PGothic" charset="0"/>
              </a:rPr>
              <a:t>IN2P3 pour le projet sur l</a:t>
            </a:r>
            <a:r>
              <a:rPr lang="fr-FR" sz="1600" dirty="0">
                <a:latin typeface="Verdana" charset="0"/>
                <a:ea typeface="MS PGothic" charset="0"/>
              </a:rPr>
              <a:t>’</a:t>
            </a:r>
            <a:r>
              <a:rPr lang="fr-FR" altLang="ja-JP" sz="1600" dirty="0">
                <a:latin typeface="Verdana" charset="0"/>
                <a:ea typeface="MS PGothic" charset="0"/>
              </a:rPr>
              <a:t>année en cours et les deux prochaines années</a:t>
            </a:r>
            <a:r>
              <a:rPr lang="fr-FR" altLang="ja-JP" sz="1600" dirty="0" smtClean="0">
                <a:latin typeface="Verdana" charset="0"/>
                <a:ea typeface="MS PGothic" charset="0"/>
              </a:rPr>
              <a:t>?</a:t>
            </a: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Demandes financières (voir ci-dessus)</a:t>
            </a: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Demandes en RH obtenues auprès du LPNHE</a:t>
            </a: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Espace: </a:t>
            </a:r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zone de test et de stockage</a:t>
            </a:r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en cours de négociations au LPNHE</a:t>
            </a: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  <a:p>
            <a:pPr>
              <a:buFont typeface="Wingdings" charset="0"/>
              <a:buChar char="u"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AA2D-961B-084E-A009-237616925055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Demandes auprès de l’IN2P3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16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231741" y="-351422"/>
            <a:ext cx="4824538" cy="8640961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Principales Conclusions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Plan Management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le management du projet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Plan de Développement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le plan de développement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Analyse de Risques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l’analyse de risques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Demandes de soutien IN2P3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Principales conclusions concernant les demandes IN2P3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Conclusions autres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Conclusions autres que l’équipe projet voudra porter à l’attention des membres de revue.</a:t>
            </a:r>
          </a:p>
          <a:p>
            <a:pPr>
              <a:buFont typeface="Wingdings" charset="0"/>
              <a:buChar char="u"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AA2D-961B-084E-A009-237616925055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Conclusions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298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Verdana" charset="0"/>
                <a:ea typeface="MS PGothic" charset="0"/>
              </a:rPr>
              <a:t>PRESENTATION GLOBALE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PLAN DE MANAGEMENT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PLAN DE DEVELOPPEMENT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ANALYSE DE RISQUES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DEMANDES DE SOUTIEN à L’IN2P3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CONCLUSIONS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06152" y="6449624"/>
            <a:ext cx="2133600" cy="365125"/>
          </a:xfrm>
        </p:spPr>
        <p:txBody>
          <a:bodyPr/>
          <a:lstStyle/>
          <a:p>
            <a:fld id="{563DAA2D-961B-084E-A009-237616925055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60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0"/>
              <a:buChar char="u"/>
            </a:pPr>
            <a:r>
              <a:rPr lang="fr-FR" sz="2600" b="1" dirty="0" smtClean="0">
                <a:latin typeface="Verdana" charset="0"/>
                <a:ea typeface="MS PGothic" charset="0"/>
              </a:rPr>
              <a:t>Présentation globale</a:t>
            </a:r>
          </a:p>
          <a:p>
            <a:pPr lvl="1"/>
            <a:r>
              <a:rPr lang="fr-FR" sz="2600" dirty="0" smtClean="0">
                <a:latin typeface="Verdana" charset="0"/>
                <a:ea typeface="MS PGothic" charset="0"/>
              </a:rPr>
              <a:t>Présentation scientifique synthétique </a:t>
            </a:r>
          </a:p>
          <a:p>
            <a:pPr lvl="1"/>
            <a:r>
              <a:rPr lang="fr-FR" sz="2600" dirty="0" smtClean="0">
                <a:latin typeface="Verdana" charset="0"/>
                <a:ea typeface="MS PGothic" charset="0"/>
              </a:rPr>
              <a:t>Objectifs </a:t>
            </a:r>
            <a:r>
              <a:rPr lang="fr-FR" sz="2600" dirty="0">
                <a:latin typeface="Verdana" charset="0"/>
                <a:ea typeface="MS PGothic" charset="0"/>
              </a:rPr>
              <a:t>initiaux et évolution</a:t>
            </a:r>
          </a:p>
          <a:p>
            <a:pPr lvl="1"/>
            <a:r>
              <a:rPr lang="fr-FR" sz="2600" dirty="0">
                <a:latin typeface="Verdana" charset="0"/>
                <a:ea typeface="MS PGothic" charset="0"/>
              </a:rPr>
              <a:t>Organigramme global du projet</a:t>
            </a:r>
          </a:p>
          <a:p>
            <a:pPr lvl="1"/>
            <a:r>
              <a:rPr lang="fr-FR" sz="2600" dirty="0">
                <a:latin typeface="Verdana" charset="0"/>
                <a:ea typeface="MS PGothic" charset="0"/>
              </a:rPr>
              <a:t>Responsabilités prises par l’IN2P3 au sein de la collaboration totale</a:t>
            </a:r>
            <a:r>
              <a:rPr lang="fr-FR" dirty="0">
                <a:latin typeface="Verdana" charset="0"/>
                <a:ea typeface="MS PGothic" charset="0"/>
              </a:rPr>
              <a:t>.</a:t>
            </a:r>
          </a:p>
          <a:p>
            <a:pPr lvl="1"/>
            <a:endParaRPr lang="fr-FR" dirty="0">
              <a:latin typeface="Verdana" charset="0"/>
              <a:ea typeface="MS PGothic" charset="0"/>
            </a:endParaRPr>
          </a:p>
          <a:p>
            <a:pPr lvl="1"/>
            <a:endParaRPr lang="fr-FR" dirty="0">
              <a:latin typeface="Verdana" charset="0"/>
              <a:ea typeface="MS PGothic" charset="0"/>
            </a:endParaRPr>
          </a:p>
          <a:p>
            <a:pPr lvl="1">
              <a:buNone/>
            </a:pPr>
            <a:r>
              <a:rPr lang="fr-FR" dirty="0">
                <a:solidFill>
                  <a:srgbClr val="FF0000"/>
                </a:solidFill>
                <a:latin typeface="Verdana" charset="0"/>
                <a:ea typeface="MS PGothic" charset="0"/>
              </a:rPr>
              <a:t>Remarque: Cette présentation globale sera faite sur un laps de temps maximal de </a:t>
            </a:r>
            <a:r>
              <a:rPr lang="fr-FR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20 </a:t>
            </a:r>
            <a:r>
              <a:rPr lang="fr-FR" dirty="0">
                <a:solidFill>
                  <a:srgbClr val="FF0000"/>
                </a:solidFill>
                <a:latin typeface="Verdana" charset="0"/>
                <a:ea typeface="MS PGothic" charset="0"/>
              </a:rPr>
              <a:t>minutes.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06152" y="6449624"/>
            <a:ext cx="2133600" cy="365125"/>
          </a:xfrm>
        </p:spPr>
        <p:txBody>
          <a:bodyPr/>
          <a:lstStyle/>
          <a:p>
            <a:fld id="{563DAA2D-961B-084E-A009-237616925055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Présentation Globale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06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Organigramme du projet IN2P3</a:t>
            </a:r>
          </a:p>
          <a:p>
            <a:pPr lvl="1"/>
            <a:r>
              <a:rPr lang="fr-FR" sz="2400" dirty="0">
                <a:latin typeface="Verdana" charset="0"/>
                <a:ea typeface="MS PGothic" charset="0"/>
              </a:rPr>
              <a:t>Répondre aux questions suivantes: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Qui est responsable de quoi exactement au niveau de l’organisation du projet?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Périmètre de prise de responsabilités et interfaces entre les laboratoires français et étrangers. </a:t>
            </a:r>
          </a:p>
          <a:p>
            <a:pPr lvl="2"/>
            <a:r>
              <a:rPr lang="fr-FR" sz="2000" dirty="0">
                <a:latin typeface="Verdana" charset="0"/>
                <a:ea typeface="MS PGothic" charset="0"/>
              </a:rPr>
              <a:t>L’organigramme global du projet devra faire apparaitre en couleur différente les lots attribués à un ou plusieurs laboratoires de l’IN2P3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206152" y="6449624"/>
            <a:ext cx="2133600" cy="365125"/>
          </a:xfrm>
        </p:spPr>
        <p:txBody>
          <a:bodyPr/>
          <a:lstStyle/>
          <a:p>
            <a:fld id="{563DAA2D-961B-084E-A009-237616925055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63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8E2-EEA4-8544-93D0-57FAAA6543B0}" type="datetime1">
              <a:rPr lang="fr-FR" smtClean="0"/>
              <a:t>08/03/19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 descr="TPC_electronics_project_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379"/>
          </a:xfrm>
          <a:prstGeom prst="rect">
            <a:avLst/>
          </a:prstGeom>
          <a:ln w="28575" cmpd="sng">
            <a:noFill/>
          </a:ln>
        </p:spPr>
      </p:pic>
      <p:sp>
        <p:nvSpPr>
          <p:cNvPr id="18" name="Rectangle à coins arrondis 17"/>
          <p:cNvSpPr/>
          <p:nvPr/>
        </p:nvSpPr>
        <p:spPr>
          <a:xfrm>
            <a:off x="3779912" y="3573016"/>
            <a:ext cx="1440160" cy="1296144"/>
          </a:xfrm>
          <a:prstGeom prst="round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292080" y="3573016"/>
            <a:ext cx="1800200" cy="648072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5877272"/>
            <a:ext cx="9144000" cy="28803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25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PBS</a:t>
            </a:r>
            <a:r>
              <a:rPr lang="fr-FR" sz="2400" dirty="0" smtClean="0"/>
              <a:t>  </a:t>
            </a:r>
            <a:r>
              <a:rPr lang="fr-FR" sz="1800" dirty="0" smtClean="0"/>
              <a:t>= arborescence « produit »	   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6876256" y="2060848"/>
            <a:ext cx="1512168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/>
              </a:rPr>
              <a:t>Electronique</a:t>
            </a:r>
          </a:p>
          <a:p>
            <a:pPr algn="ctr"/>
            <a:r>
              <a:rPr lang="fr-FR" b="1" dirty="0" smtClean="0">
                <a:solidFill>
                  <a:prstClr val="white"/>
                </a:solidFill>
                <a:latin typeface="Calibri"/>
              </a:rPr>
              <a:t>Ensemble FEC</a:t>
            </a:r>
          </a:p>
          <a:p>
            <a:pPr algn="ctr"/>
            <a:r>
              <a:rPr lang="fr-FR" b="1" dirty="0" err="1" smtClean="0">
                <a:solidFill>
                  <a:prstClr val="white"/>
                </a:solidFill>
                <a:latin typeface="Calibri"/>
              </a:rPr>
              <a:t>Qté</a:t>
            </a:r>
            <a:r>
              <a:rPr lang="fr-FR" b="1" dirty="0" smtClean="0">
                <a:solidFill>
                  <a:prstClr val="white"/>
                </a:solidFill>
                <a:latin typeface="Calibri"/>
              </a:rPr>
              <a:t> = 80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rganigramme : Processus 8"/>
          <p:cNvSpPr/>
          <p:nvPr/>
        </p:nvSpPr>
        <p:spPr>
          <a:xfrm>
            <a:off x="4067944" y="1052736"/>
            <a:ext cx="1800200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Carte FEC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rganigramme : Processus 9"/>
          <p:cNvSpPr/>
          <p:nvPr/>
        </p:nvSpPr>
        <p:spPr>
          <a:xfrm>
            <a:off x="4067944" y="1988840"/>
            <a:ext cx="1800200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Capotage FEC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rganigramme : Processus 10"/>
          <p:cNvSpPr/>
          <p:nvPr/>
        </p:nvSpPr>
        <p:spPr>
          <a:xfrm>
            <a:off x="4067945" y="2924944"/>
            <a:ext cx="1800200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Documentation technique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rganigramme : Processus 11"/>
          <p:cNvSpPr/>
          <p:nvPr/>
        </p:nvSpPr>
        <p:spPr>
          <a:xfrm>
            <a:off x="755576" y="917104"/>
            <a:ext cx="2520280" cy="279648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Circuit imprimé FEC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rganigramme : Processus 12"/>
          <p:cNvSpPr/>
          <p:nvPr/>
        </p:nvSpPr>
        <p:spPr>
          <a:xfrm>
            <a:off x="755576" y="1268760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Composants électroniques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rganigramme : Processus 13"/>
          <p:cNvSpPr/>
          <p:nvPr/>
        </p:nvSpPr>
        <p:spPr>
          <a:xfrm>
            <a:off x="755576" y="1628800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Chips AFTER /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Irfu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Connecteur droit 15"/>
          <p:cNvCxnSpPr>
            <a:stCxn id="12" idx="3"/>
            <a:endCxn id="9" idx="1"/>
          </p:cNvCxnSpPr>
          <p:nvPr/>
        </p:nvCxnSpPr>
        <p:spPr>
          <a:xfrm>
            <a:off x="3275856" y="1056928"/>
            <a:ext cx="792088" cy="355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3" idx="3"/>
            <a:endCxn id="9" idx="1"/>
          </p:cNvCxnSpPr>
          <p:nvPr/>
        </p:nvCxnSpPr>
        <p:spPr>
          <a:xfrm>
            <a:off x="3275856" y="141277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4" idx="3"/>
            <a:endCxn id="9" idx="1"/>
          </p:cNvCxnSpPr>
          <p:nvPr/>
        </p:nvCxnSpPr>
        <p:spPr>
          <a:xfrm flipV="1">
            <a:off x="3275856" y="1412776"/>
            <a:ext cx="79208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9" idx="3"/>
            <a:endCxn id="8" idx="1"/>
          </p:cNvCxnSpPr>
          <p:nvPr/>
        </p:nvCxnSpPr>
        <p:spPr>
          <a:xfrm>
            <a:off x="5868144" y="1412776"/>
            <a:ext cx="100811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rganigramme : Processus 26"/>
          <p:cNvSpPr/>
          <p:nvPr/>
        </p:nvSpPr>
        <p:spPr>
          <a:xfrm>
            <a:off x="755576" y="2132856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Capot thermique-CEM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rganigramme : Processus 27"/>
          <p:cNvSpPr/>
          <p:nvPr/>
        </p:nvSpPr>
        <p:spPr>
          <a:xfrm>
            <a:off x="755576" y="2492896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Visserie + transferts thermiques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rganigramme : Processus 28"/>
          <p:cNvSpPr/>
          <p:nvPr/>
        </p:nvSpPr>
        <p:spPr>
          <a:xfrm>
            <a:off x="755576" y="2996952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Documents « électronique »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rganigramme : Processus 29"/>
          <p:cNvSpPr/>
          <p:nvPr/>
        </p:nvSpPr>
        <p:spPr>
          <a:xfrm>
            <a:off x="755576" y="3356992"/>
            <a:ext cx="2520280" cy="288032"/>
          </a:xfrm>
          <a:prstGeom prst="flowChartProcess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Documents « mécanique »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5" name="Connecteur droit 34"/>
          <p:cNvCxnSpPr>
            <a:stCxn id="27" idx="3"/>
            <a:endCxn id="10" idx="1"/>
          </p:cNvCxnSpPr>
          <p:nvPr/>
        </p:nvCxnSpPr>
        <p:spPr>
          <a:xfrm>
            <a:off x="3275856" y="2276872"/>
            <a:ext cx="79208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>
            <a:stCxn id="28" idx="3"/>
            <a:endCxn id="10" idx="1"/>
          </p:cNvCxnSpPr>
          <p:nvPr/>
        </p:nvCxnSpPr>
        <p:spPr>
          <a:xfrm flipV="1">
            <a:off x="3275856" y="2348880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stCxn id="29" idx="3"/>
            <a:endCxn id="11" idx="1"/>
          </p:cNvCxnSpPr>
          <p:nvPr/>
        </p:nvCxnSpPr>
        <p:spPr>
          <a:xfrm>
            <a:off x="3275856" y="3140968"/>
            <a:ext cx="792089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30" idx="3"/>
            <a:endCxn id="11" idx="1"/>
          </p:cNvCxnSpPr>
          <p:nvPr/>
        </p:nvCxnSpPr>
        <p:spPr>
          <a:xfrm flipV="1">
            <a:off x="3275856" y="3284984"/>
            <a:ext cx="792089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10" idx="3"/>
            <a:endCxn id="8" idx="1"/>
          </p:cNvCxnSpPr>
          <p:nvPr/>
        </p:nvCxnSpPr>
        <p:spPr>
          <a:xfrm>
            <a:off x="5868144" y="2348880"/>
            <a:ext cx="10081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11" idx="3"/>
            <a:endCxn id="8" idx="1"/>
          </p:cNvCxnSpPr>
          <p:nvPr/>
        </p:nvCxnSpPr>
        <p:spPr>
          <a:xfrm flipV="1">
            <a:off x="5868145" y="2564904"/>
            <a:ext cx="1008111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rganigramme : Processus 51"/>
          <p:cNvSpPr/>
          <p:nvPr/>
        </p:nvSpPr>
        <p:spPr>
          <a:xfrm>
            <a:off x="6876256" y="3933056"/>
            <a:ext cx="2088232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/>
              </a:rPr>
              <a:t>Mécanique</a:t>
            </a:r>
          </a:p>
          <a:p>
            <a:pPr algn="ctr"/>
            <a:r>
              <a:rPr lang="fr-FR" b="1" dirty="0" smtClean="0">
                <a:solidFill>
                  <a:prstClr val="white"/>
                </a:solidFill>
                <a:latin typeface="Calibri"/>
              </a:rPr>
              <a:t>Intégration des nouveaux détecteurs dans le berceau de ND280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rganigramme : Processus 52"/>
          <p:cNvSpPr/>
          <p:nvPr/>
        </p:nvSpPr>
        <p:spPr>
          <a:xfrm>
            <a:off x="6876256" y="5661248"/>
            <a:ext cx="1512168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/>
              </a:rPr>
              <a:t>Informatique</a:t>
            </a:r>
          </a:p>
          <a:p>
            <a:pPr algn="ctr"/>
            <a:r>
              <a:rPr lang="fr-FR" b="1" dirty="0" smtClean="0">
                <a:solidFill>
                  <a:prstClr val="white"/>
                </a:solidFill>
                <a:latin typeface="Calibri"/>
              </a:rPr>
              <a:t>Application logicielle DAQ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rganigramme : Processus 53"/>
          <p:cNvSpPr/>
          <p:nvPr/>
        </p:nvSpPr>
        <p:spPr>
          <a:xfrm>
            <a:off x="3923928" y="4005064"/>
            <a:ext cx="1944217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Dossier mécanique: conception, montage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rganigramme : Processus 54"/>
          <p:cNvSpPr/>
          <p:nvPr/>
        </p:nvSpPr>
        <p:spPr>
          <a:xfrm>
            <a:off x="4067944" y="4869160"/>
            <a:ext cx="1800201" cy="864096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Pièces mécaniques: </a:t>
            </a:r>
            <a:r>
              <a:rPr lang="fr-FR" sz="1400" b="1" dirty="0" err="1" smtClean="0">
                <a:solidFill>
                  <a:prstClr val="black"/>
                </a:solidFill>
                <a:latin typeface="Calibri"/>
              </a:rPr>
              <a:t>modifs</a:t>
            </a:r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 du berceau</a:t>
            </a: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Suspension des nouveaux </a:t>
            </a:r>
            <a:r>
              <a:rPr lang="fr-FR" sz="1400" b="1" dirty="0" err="1" smtClean="0">
                <a:solidFill>
                  <a:prstClr val="black"/>
                </a:solidFill>
                <a:latin typeface="Calibri"/>
              </a:rPr>
              <a:t>détécteurs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7" name="Connecteur droit 66"/>
          <p:cNvCxnSpPr>
            <a:stCxn id="54" idx="3"/>
            <a:endCxn id="52" idx="1"/>
          </p:cNvCxnSpPr>
          <p:nvPr/>
        </p:nvCxnSpPr>
        <p:spPr>
          <a:xfrm>
            <a:off x="5868145" y="4365104"/>
            <a:ext cx="1008111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55" idx="3"/>
            <a:endCxn id="52" idx="1"/>
          </p:cNvCxnSpPr>
          <p:nvPr/>
        </p:nvCxnSpPr>
        <p:spPr>
          <a:xfrm flipV="1">
            <a:off x="5868145" y="4617132"/>
            <a:ext cx="1008111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rganigramme : Processus 71"/>
          <p:cNvSpPr/>
          <p:nvPr/>
        </p:nvSpPr>
        <p:spPr>
          <a:xfrm>
            <a:off x="4067944" y="5805264"/>
            <a:ext cx="1800201" cy="720080"/>
          </a:xfrm>
          <a:prstGeom prst="flowChartProcess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Calibri"/>
              </a:rPr>
              <a:t>Soft d’acquisition</a:t>
            </a:r>
            <a:endParaRPr lang="fr-FR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4" name="Connecteur droit 73"/>
          <p:cNvCxnSpPr>
            <a:stCxn id="72" idx="3"/>
            <a:endCxn id="53" idx="1"/>
          </p:cNvCxnSpPr>
          <p:nvPr/>
        </p:nvCxnSpPr>
        <p:spPr>
          <a:xfrm>
            <a:off x="5868145" y="6165304"/>
            <a:ext cx="100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179512" y="652534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JMP – le 07/03/2019</a:t>
            </a:r>
            <a:endParaRPr lang="fr-FR" sz="12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6819425" y="920605"/>
            <a:ext cx="1625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3 x « livrables »</a:t>
            </a:r>
          </a:p>
          <a:p>
            <a:pPr algn="ctr"/>
            <a:r>
              <a:rPr lang="fr-FR" dirty="0">
                <a:solidFill>
                  <a:prstClr val="black"/>
                </a:solidFill>
                <a:latin typeface="Calibri"/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44606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WBS</a:t>
            </a:r>
            <a:r>
              <a:rPr lang="fr-FR" sz="2400" dirty="0" smtClean="0"/>
              <a:t>  </a:t>
            </a:r>
            <a:r>
              <a:rPr lang="fr-FR" sz="1800" dirty="0" smtClean="0"/>
              <a:t>= arbre des tâches	(1/3)	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7020272" y="2996952"/>
            <a:ext cx="1512168" cy="1008112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Electronique</a:t>
            </a:r>
          </a:p>
          <a:p>
            <a:pPr algn="ctr"/>
            <a:r>
              <a:rPr lang="fr-FR" b="1" dirty="0" smtClean="0"/>
              <a:t>Ensemble FEC</a:t>
            </a:r>
          </a:p>
          <a:p>
            <a:pPr algn="ctr"/>
            <a:r>
              <a:rPr lang="fr-FR" b="1" dirty="0" err="1" smtClean="0"/>
              <a:t>Qté</a:t>
            </a:r>
            <a:r>
              <a:rPr lang="fr-FR" b="1" dirty="0" smtClean="0"/>
              <a:t> = 80</a:t>
            </a:r>
            <a:endParaRPr lang="fr-FR" b="1" dirty="0"/>
          </a:p>
        </p:txBody>
      </p:sp>
      <p:sp>
        <p:nvSpPr>
          <p:cNvPr id="9" name="Organigramme : Processus 8"/>
          <p:cNvSpPr/>
          <p:nvPr/>
        </p:nvSpPr>
        <p:spPr>
          <a:xfrm>
            <a:off x="4572000" y="713511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Maquette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(</a:t>
            </a:r>
            <a:r>
              <a:rPr lang="fr-FR" sz="1200" b="1" dirty="0" err="1" smtClean="0">
                <a:solidFill>
                  <a:schemeClr val="tx1"/>
                </a:solidFill>
              </a:rPr>
              <a:t>testbeam</a:t>
            </a:r>
            <a:r>
              <a:rPr lang="fr-FR" sz="1200" b="1" dirty="0" smtClean="0">
                <a:solidFill>
                  <a:schemeClr val="tx1"/>
                </a:solidFill>
              </a:rPr>
              <a:t>, banc de test)</a:t>
            </a:r>
          </a:p>
          <a:p>
            <a:pPr algn="r"/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06/2019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0" name="Organigramme : Processus 9"/>
          <p:cNvSpPr/>
          <p:nvPr/>
        </p:nvSpPr>
        <p:spPr>
          <a:xfrm>
            <a:off x="4572000" y="2066378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Proto FEC</a:t>
            </a:r>
          </a:p>
          <a:p>
            <a:pPr algn="ctr"/>
            <a:endParaRPr lang="fr-FR" sz="800" b="1" dirty="0" smtClean="0">
              <a:solidFill>
                <a:schemeClr val="tx1"/>
              </a:solidFill>
            </a:endParaRPr>
          </a:p>
          <a:p>
            <a:pPr algn="r"/>
            <a:r>
              <a:rPr lang="fr-FR" sz="1000" b="1" dirty="0" smtClean="0">
                <a:solidFill>
                  <a:schemeClr val="tx1"/>
                </a:solidFill>
              </a:rPr>
              <a:t>03/2019  </a:t>
            </a:r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12/2019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1" name="Organigramme : Processus 10"/>
          <p:cNvSpPr/>
          <p:nvPr/>
        </p:nvSpPr>
        <p:spPr>
          <a:xfrm>
            <a:off x="4572000" y="3711631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</a:t>
            </a:r>
            <a:r>
              <a:rPr lang="fr-FR" sz="1400" b="1" dirty="0" err="1" smtClean="0">
                <a:solidFill>
                  <a:schemeClr val="tx1"/>
                </a:solidFill>
              </a:rPr>
              <a:t>Pré-série</a:t>
            </a:r>
            <a:r>
              <a:rPr lang="fr-FR" sz="1400" b="1" dirty="0" smtClean="0">
                <a:solidFill>
                  <a:schemeClr val="tx1"/>
                </a:solidFill>
              </a:rPr>
              <a:t> FEC</a:t>
            </a: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r"/>
            <a:r>
              <a:rPr lang="fr-FR" sz="1000" b="1" dirty="0" smtClean="0">
                <a:solidFill>
                  <a:schemeClr val="tx1"/>
                </a:solidFill>
              </a:rPr>
              <a:t>01/2020  </a:t>
            </a:r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06/2020</a:t>
            </a:r>
            <a:endParaRPr lang="fr-FR" sz="1000" b="1" dirty="0">
              <a:solidFill>
                <a:schemeClr val="tx1"/>
              </a:solidFill>
            </a:endParaRPr>
          </a:p>
        </p:txBody>
      </p:sp>
      <p:cxnSp>
        <p:nvCxnSpPr>
          <p:cNvPr id="25" name="Connecteur droit 24"/>
          <p:cNvCxnSpPr>
            <a:stCxn id="9" idx="3"/>
            <a:endCxn id="8" idx="1"/>
          </p:cNvCxnSpPr>
          <p:nvPr/>
        </p:nvCxnSpPr>
        <p:spPr>
          <a:xfrm>
            <a:off x="6372200" y="1073551"/>
            <a:ext cx="648072" cy="2427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10" idx="3"/>
            <a:endCxn id="8" idx="1"/>
          </p:cNvCxnSpPr>
          <p:nvPr/>
        </p:nvCxnSpPr>
        <p:spPr>
          <a:xfrm>
            <a:off x="6372200" y="2426418"/>
            <a:ext cx="648072" cy="1074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11" idx="3"/>
            <a:endCxn id="8" idx="1"/>
          </p:cNvCxnSpPr>
          <p:nvPr/>
        </p:nvCxnSpPr>
        <p:spPr>
          <a:xfrm flipV="1">
            <a:off x="6372200" y="3501008"/>
            <a:ext cx="648072" cy="57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179512" y="653637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JMP – le 07/03/2019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Organigramme : Processus 35"/>
          <p:cNvSpPr/>
          <p:nvPr/>
        </p:nvSpPr>
        <p:spPr>
          <a:xfrm>
            <a:off x="4572000" y="5289957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Carte Série FEC</a:t>
            </a: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r"/>
            <a:r>
              <a:rPr lang="fr-FR" sz="1000" b="1" dirty="0" smtClean="0">
                <a:solidFill>
                  <a:schemeClr val="tx1"/>
                </a:solidFill>
              </a:rPr>
              <a:t>06/2020  </a:t>
            </a:r>
            <a:r>
              <a:rPr lang="fr-FR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04/2021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9" name="Organigramme : Processus 38"/>
          <p:cNvSpPr/>
          <p:nvPr/>
        </p:nvSpPr>
        <p:spPr>
          <a:xfrm>
            <a:off x="575556" y="489616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0" name="Organigramme : Processus 39"/>
          <p:cNvSpPr/>
          <p:nvPr/>
        </p:nvSpPr>
        <p:spPr>
          <a:xfrm>
            <a:off x="575556" y="5081809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2" name="Organigramme : Processus 41"/>
          <p:cNvSpPr/>
          <p:nvPr/>
        </p:nvSpPr>
        <p:spPr>
          <a:xfrm>
            <a:off x="575556" y="5267454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3" name="Organigramme : Processus 42"/>
          <p:cNvSpPr/>
          <p:nvPr/>
        </p:nvSpPr>
        <p:spPr>
          <a:xfrm>
            <a:off x="575556" y="6010037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5" name="Organigramme : Processus 44"/>
          <p:cNvSpPr/>
          <p:nvPr/>
        </p:nvSpPr>
        <p:spPr>
          <a:xfrm>
            <a:off x="575556" y="5453100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capotage thermique-CEM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6" name="Organigramme : Processus 45"/>
          <p:cNvSpPr/>
          <p:nvPr/>
        </p:nvSpPr>
        <p:spPr>
          <a:xfrm>
            <a:off x="575556" y="5638746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capotage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8" name="Organigramme : Processus 47"/>
          <p:cNvSpPr/>
          <p:nvPr/>
        </p:nvSpPr>
        <p:spPr>
          <a:xfrm>
            <a:off x="575556" y="5824391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9" name="Organigramme : Processus 48"/>
          <p:cNvSpPr/>
          <p:nvPr/>
        </p:nvSpPr>
        <p:spPr>
          <a:xfrm>
            <a:off x="575556" y="619568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1" name="Organigramme : Processus 50"/>
          <p:cNvSpPr/>
          <p:nvPr/>
        </p:nvSpPr>
        <p:spPr>
          <a:xfrm>
            <a:off x="3239852" y="4896163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6" name="Organigramme : Processus 55"/>
          <p:cNvSpPr/>
          <p:nvPr/>
        </p:nvSpPr>
        <p:spPr>
          <a:xfrm>
            <a:off x="3239852" y="5081809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7" name="Organigramme : Processus 56"/>
          <p:cNvSpPr/>
          <p:nvPr/>
        </p:nvSpPr>
        <p:spPr>
          <a:xfrm>
            <a:off x="3239852" y="5267454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8" name="Organigramme : Processus 57"/>
          <p:cNvSpPr/>
          <p:nvPr/>
        </p:nvSpPr>
        <p:spPr>
          <a:xfrm>
            <a:off x="3239852" y="6010037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59" name="Organigramme : Processus 58"/>
          <p:cNvSpPr/>
          <p:nvPr/>
        </p:nvSpPr>
        <p:spPr>
          <a:xfrm>
            <a:off x="3239852" y="5453100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0" name="Organigramme : Processus 59"/>
          <p:cNvSpPr/>
          <p:nvPr/>
        </p:nvSpPr>
        <p:spPr>
          <a:xfrm>
            <a:off x="3239852" y="5638746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1" name="Organigramme : Processus 60"/>
          <p:cNvSpPr/>
          <p:nvPr/>
        </p:nvSpPr>
        <p:spPr>
          <a:xfrm>
            <a:off x="3239852" y="5824391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2" name="Organigramme : Processus 61"/>
          <p:cNvSpPr/>
          <p:nvPr/>
        </p:nvSpPr>
        <p:spPr>
          <a:xfrm>
            <a:off x="3239852" y="6195682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4" name="Organigramme : Processus 63"/>
          <p:cNvSpPr/>
          <p:nvPr/>
        </p:nvSpPr>
        <p:spPr>
          <a:xfrm>
            <a:off x="575556" y="3284984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5" name="Organigramme : Processus 64"/>
          <p:cNvSpPr/>
          <p:nvPr/>
        </p:nvSpPr>
        <p:spPr>
          <a:xfrm>
            <a:off x="575556" y="3470630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6" name="Organigramme : Processus 65"/>
          <p:cNvSpPr/>
          <p:nvPr/>
        </p:nvSpPr>
        <p:spPr>
          <a:xfrm>
            <a:off x="575556" y="3656275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8" name="Organigramme : Processus 67"/>
          <p:cNvSpPr/>
          <p:nvPr/>
        </p:nvSpPr>
        <p:spPr>
          <a:xfrm>
            <a:off x="575556" y="439885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69" name="Organigramme : Processus 68"/>
          <p:cNvSpPr/>
          <p:nvPr/>
        </p:nvSpPr>
        <p:spPr>
          <a:xfrm>
            <a:off x="575556" y="3841921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capotage thermique-CEM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1" name="Organigramme : Processus 70"/>
          <p:cNvSpPr/>
          <p:nvPr/>
        </p:nvSpPr>
        <p:spPr>
          <a:xfrm>
            <a:off x="575556" y="4027567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capotage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3" name="Organigramme : Processus 72"/>
          <p:cNvSpPr/>
          <p:nvPr/>
        </p:nvSpPr>
        <p:spPr>
          <a:xfrm>
            <a:off x="575556" y="421321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5" name="Organigramme : Processus 74"/>
          <p:cNvSpPr/>
          <p:nvPr/>
        </p:nvSpPr>
        <p:spPr>
          <a:xfrm>
            <a:off x="575556" y="458450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7" name="Organigramme : Processus 76"/>
          <p:cNvSpPr/>
          <p:nvPr/>
        </p:nvSpPr>
        <p:spPr>
          <a:xfrm>
            <a:off x="3239852" y="3284984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8" name="Organigramme : Processus 77"/>
          <p:cNvSpPr/>
          <p:nvPr/>
        </p:nvSpPr>
        <p:spPr>
          <a:xfrm>
            <a:off x="3239852" y="3470630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9" name="Organigramme : Processus 78"/>
          <p:cNvSpPr/>
          <p:nvPr/>
        </p:nvSpPr>
        <p:spPr>
          <a:xfrm>
            <a:off x="3239852" y="3656275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0" name="Organigramme : Processus 79"/>
          <p:cNvSpPr/>
          <p:nvPr/>
        </p:nvSpPr>
        <p:spPr>
          <a:xfrm>
            <a:off x="3239852" y="4398858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1" name="Organigramme : Processus 80"/>
          <p:cNvSpPr/>
          <p:nvPr/>
        </p:nvSpPr>
        <p:spPr>
          <a:xfrm>
            <a:off x="3239852" y="3841921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2" name="Organigramme : Processus 81"/>
          <p:cNvSpPr/>
          <p:nvPr/>
        </p:nvSpPr>
        <p:spPr>
          <a:xfrm>
            <a:off x="3239852" y="4027567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3" name="Organigramme : Processus 82"/>
          <p:cNvSpPr/>
          <p:nvPr/>
        </p:nvSpPr>
        <p:spPr>
          <a:xfrm>
            <a:off x="3239852" y="4213212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4" name="Organigramme : Processus 83"/>
          <p:cNvSpPr/>
          <p:nvPr/>
        </p:nvSpPr>
        <p:spPr>
          <a:xfrm>
            <a:off x="3239852" y="4584503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6" name="Organigramme : Processus 85"/>
          <p:cNvSpPr/>
          <p:nvPr/>
        </p:nvSpPr>
        <p:spPr>
          <a:xfrm>
            <a:off x="575556" y="165580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7" name="Organigramme : Processus 86"/>
          <p:cNvSpPr/>
          <p:nvPr/>
        </p:nvSpPr>
        <p:spPr>
          <a:xfrm>
            <a:off x="575556" y="1841449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8" name="Organigramme : Processus 87"/>
          <p:cNvSpPr/>
          <p:nvPr/>
        </p:nvSpPr>
        <p:spPr>
          <a:xfrm>
            <a:off x="575556" y="2027094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9" name="Organigramme : Processus 88"/>
          <p:cNvSpPr/>
          <p:nvPr/>
        </p:nvSpPr>
        <p:spPr>
          <a:xfrm>
            <a:off x="575556" y="2769677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0" name="Organigramme : Processus 89"/>
          <p:cNvSpPr/>
          <p:nvPr/>
        </p:nvSpPr>
        <p:spPr>
          <a:xfrm>
            <a:off x="575556" y="2212740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capotage thermique-CEM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1" name="Organigramme : Processus 90"/>
          <p:cNvSpPr/>
          <p:nvPr/>
        </p:nvSpPr>
        <p:spPr>
          <a:xfrm>
            <a:off x="575556" y="2398386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capotage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2" name="Organigramme : Processus 91"/>
          <p:cNvSpPr/>
          <p:nvPr/>
        </p:nvSpPr>
        <p:spPr>
          <a:xfrm>
            <a:off x="575556" y="2584031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3" name="Organigramme : Processus 92"/>
          <p:cNvSpPr/>
          <p:nvPr/>
        </p:nvSpPr>
        <p:spPr>
          <a:xfrm>
            <a:off x="575556" y="295532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4" name="Organigramme : Processus 93"/>
          <p:cNvSpPr/>
          <p:nvPr/>
        </p:nvSpPr>
        <p:spPr>
          <a:xfrm>
            <a:off x="3239852" y="1655803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5" name="Organigramme : Processus 94"/>
          <p:cNvSpPr/>
          <p:nvPr/>
        </p:nvSpPr>
        <p:spPr>
          <a:xfrm>
            <a:off x="3239852" y="1841449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6" name="Organigramme : Processus 95"/>
          <p:cNvSpPr/>
          <p:nvPr/>
        </p:nvSpPr>
        <p:spPr>
          <a:xfrm>
            <a:off x="3239852" y="2027094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7" name="Organigramme : Processus 96"/>
          <p:cNvSpPr/>
          <p:nvPr/>
        </p:nvSpPr>
        <p:spPr>
          <a:xfrm>
            <a:off x="3239852" y="2769677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8" name="Organigramme : Processus 97"/>
          <p:cNvSpPr/>
          <p:nvPr/>
        </p:nvSpPr>
        <p:spPr>
          <a:xfrm>
            <a:off x="3239852" y="2212740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9" name="Organigramme : Processus 98"/>
          <p:cNvSpPr/>
          <p:nvPr/>
        </p:nvSpPr>
        <p:spPr>
          <a:xfrm>
            <a:off x="3239852" y="2398386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0" name="Organigramme : Processus 99"/>
          <p:cNvSpPr/>
          <p:nvPr/>
        </p:nvSpPr>
        <p:spPr>
          <a:xfrm>
            <a:off x="3239852" y="2584031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1" name="Organigramme : Processus 100"/>
          <p:cNvSpPr/>
          <p:nvPr/>
        </p:nvSpPr>
        <p:spPr>
          <a:xfrm>
            <a:off x="3239852" y="2955322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YO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3" name="Organigramme : Processus 102"/>
          <p:cNvSpPr/>
          <p:nvPr/>
        </p:nvSpPr>
        <p:spPr>
          <a:xfrm>
            <a:off x="575556" y="62068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schéma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4" name="Organigramme : Processus 103"/>
          <p:cNvSpPr/>
          <p:nvPr/>
        </p:nvSpPr>
        <p:spPr>
          <a:xfrm>
            <a:off x="575556" y="79508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Placement-routage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5" name="Organigramme : Processus 104"/>
          <p:cNvSpPr/>
          <p:nvPr/>
        </p:nvSpPr>
        <p:spPr>
          <a:xfrm>
            <a:off x="575556" y="98072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carte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6" name="Organigramme : Processus 105"/>
          <p:cNvSpPr/>
          <p:nvPr/>
        </p:nvSpPr>
        <p:spPr>
          <a:xfrm>
            <a:off x="575556" y="134076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électronique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9" name="Organigramme : Processus 108"/>
          <p:cNvSpPr/>
          <p:nvPr/>
        </p:nvSpPr>
        <p:spPr>
          <a:xfrm>
            <a:off x="575556" y="115512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Tests de fonctionnement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1" name="Organigramme : Processus 110"/>
          <p:cNvSpPr/>
          <p:nvPr/>
        </p:nvSpPr>
        <p:spPr>
          <a:xfrm>
            <a:off x="3239852" y="620688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2" name="Organigramme : Processus 111"/>
          <p:cNvSpPr/>
          <p:nvPr/>
        </p:nvSpPr>
        <p:spPr>
          <a:xfrm>
            <a:off x="3239852" y="795082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3" name="Organigramme : Processus 112"/>
          <p:cNvSpPr/>
          <p:nvPr/>
        </p:nvSpPr>
        <p:spPr>
          <a:xfrm>
            <a:off x="3239852" y="980728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4" name="Organigramme : Processus 113"/>
          <p:cNvSpPr/>
          <p:nvPr/>
        </p:nvSpPr>
        <p:spPr>
          <a:xfrm>
            <a:off x="3239852" y="1340768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7" name="Organigramme : Processus 116"/>
          <p:cNvSpPr/>
          <p:nvPr/>
        </p:nvSpPr>
        <p:spPr>
          <a:xfrm>
            <a:off x="3239852" y="1155122"/>
            <a:ext cx="612068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JMP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11" idx="3"/>
            <a:endCxn id="9" idx="1"/>
          </p:cNvCxnSpPr>
          <p:nvPr/>
        </p:nvCxnSpPr>
        <p:spPr>
          <a:xfrm>
            <a:off x="3851920" y="713511"/>
            <a:ext cx="7200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12" idx="3"/>
            <a:endCxn id="9" idx="1"/>
          </p:cNvCxnSpPr>
          <p:nvPr/>
        </p:nvCxnSpPr>
        <p:spPr>
          <a:xfrm>
            <a:off x="3851920" y="887905"/>
            <a:ext cx="720080" cy="185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113" idx="3"/>
            <a:endCxn id="9" idx="1"/>
          </p:cNvCxnSpPr>
          <p:nvPr/>
        </p:nvCxnSpPr>
        <p:spPr>
          <a:xfrm>
            <a:off x="3851920" y="1073551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stCxn id="117" idx="3"/>
            <a:endCxn id="9" idx="1"/>
          </p:cNvCxnSpPr>
          <p:nvPr/>
        </p:nvCxnSpPr>
        <p:spPr>
          <a:xfrm flipV="1">
            <a:off x="3851920" y="1073551"/>
            <a:ext cx="720080" cy="17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114" idx="3"/>
            <a:endCxn id="9" idx="1"/>
          </p:cNvCxnSpPr>
          <p:nvPr/>
        </p:nvCxnSpPr>
        <p:spPr>
          <a:xfrm flipV="1">
            <a:off x="3851920" y="1073551"/>
            <a:ext cx="7200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>
            <a:stCxn id="94" idx="3"/>
            <a:endCxn id="10" idx="1"/>
          </p:cNvCxnSpPr>
          <p:nvPr/>
        </p:nvCxnSpPr>
        <p:spPr>
          <a:xfrm>
            <a:off x="3851920" y="1748626"/>
            <a:ext cx="720080" cy="677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>
            <a:stCxn id="95" idx="3"/>
            <a:endCxn id="10" idx="1"/>
          </p:cNvCxnSpPr>
          <p:nvPr/>
        </p:nvCxnSpPr>
        <p:spPr>
          <a:xfrm>
            <a:off x="3851920" y="1934272"/>
            <a:ext cx="720080" cy="492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>
            <a:stCxn id="96" idx="3"/>
            <a:endCxn id="10" idx="1"/>
          </p:cNvCxnSpPr>
          <p:nvPr/>
        </p:nvCxnSpPr>
        <p:spPr>
          <a:xfrm>
            <a:off x="3851920" y="2119917"/>
            <a:ext cx="720080" cy="306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stCxn id="98" idx="3"/>
            <a:endCxn id="10" idx="1"/>
          </p:cNvCxnSpPr>
          <p:nvPr/>
        </p:nvCxnSpPr>
        <p:spPr>
          <a:xfrm>
            <a:off x="3851920" y="2305563"/>
            <a:ext cx="720080" cy="120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99" idx="3"/>
            <a:endCxn id="10" idx="1"/>
          </p:cNvCxnSpPr>
          <p:nvPr/>
        </p:nvCxnSpPr>
        <p:spPr>
          <a:xfrm flipV="1">
            <a:off x="3851920" y="2426418"/>
            <a:ext cx="720080" cy="6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>
            <a:stCxn id="100" idx="3"/>
            <a:endCxn id="10" idx="1"/>
          </p:cNvCxnSpPr>
          <p:nvPr/>
        </p:nvCxnSpPr>
        <p:spPr>
          <a:xfrm flipV="1">
            <a:off x="3851920" y="2426418"/>
            <a:ext cx="720080" cy="25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>
            <a:stCxn id="97" idx="3"/>
            <a:endCxn id="10" idx="1"/>
          </p:cNvCxnSpPr>
          <p:nvPr/>
        </p:nvCxnSpPr>
        <p:spPr>
          <a:xfrm flipV="1">
            <a:off x="3851920" y="2426418"/>
            <a:ext cx="720080" cy="43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stCxn id="101" idx="3"/>
            <a:endCxn id="10" idx="1"/>
          </p:cNvCxnSpPr>
          <p:nvPr/>
        </p:nvCxnSpPr>
        <p:spPr>
          <a:xfrm flipV="1">
            <a:off x="3851920" y="2426418"/>
            <a:ext cx="720080" cy="621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>
            <a:stCxn id="77" idx="3"/>
            <a:endCxn id="11" idx="1"/>
          </p:cNvCxnSpPr>
          <p:nvPr/>
        </p:nvCxnSpPr>
        <p:spPr>
          <a:xfrm>
            <a:off x="3851920" y="3377807"/>
            <a:ext cx="720080" cy="693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>
            <a:stCxn id="78" idx="3"/>
            <a:endCxn id="11" idx="1"/>
          </p:cNvCxnSpPr>
          <p:nvPr/>
        </p:nvCxnSpPr>
        <p:spPr>
          <a:xfrm>
            <a:off x="3851920" y="3563453"/>
            <a:ext cx="720080" cy="508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>
            <a:stCxn id="79" idx="3"/>
            <a:endCxn id="11" idx="1"/>
          </p:cNvCxnSpPr>
          <p:nvPr/>
        </p:nvCxnSpPr>
        <p:spPr>
          <a:xfrm>
            <a:off x="3851920" y="3749098"/>
            <a:ext cx="720080" cy="32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>
            <a:stCxn id="81" idx="3"/>
            <a:endCxn id="11" idx="1"/>
          </p:cNvCxnSpPr>
          <p:nvPr/>
        </p:nvCxnSpPr>
        <p:spPr>
          <a:xfrm>
            <a:off x="3851920" y="3934744"/>
            <a:ext cx="720080" cy="13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>
            <a:stCxn id="82" idx="3"/>
            <a:endCxn id="11" idx="1"/>
          </p:cNvCxnSpPr>
          <p:nvPr/>
        </p:nvCxnSpPr>
        <p:spPr>
          <a:xfrm flipV="1">
            <a:off x="3851920" y="4071671"/>
            <a:ext cx="720080" cy="48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>
            <a:stCxn id="83" idx="3"/>
            <a:endCxn id="11" idx="1"/>
          </p:cNvCxnSpPr>
          <p:nvPr/>
        </p:nvCxnSpPr>
        <p:spPr>
          <a:xfrm flipV="1">
            <a:off x="3851920" y="4071671"/>
            <a:ext cx="720080" cy="234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cteur droit 175"/>
          <p:cNvCxnSpPr>
            <a:stCxn id="80" idx="3"/>
            <a:endCxn id="11" idx="1"/>
          </p:cNvCxnSpPr>
          <p:nvPr/>
        </p:nvCxnSpPr>
        <p:spPr>
          <a:xfrm flipV="1">
            <a:off x="3851920" y="4071671"/>
            <a:ext cx="720080" cy="420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>
            <a:stCxn id="84" idx="3"/>
            <a:endCxn id="11" idx="1"/>
          </p:cNvCxnSpPr>
          <p:nvPr/>
        </p:nvCxnSpPr>
        <p:spPr>
          <a:xfrm flipV="1">
            <a:off x="3851920" y="4071671"/>
            <a:ext cx="720080" cy="60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181"/>
          <p:cNvCxnSpPr>
            <a:stCxn id="51" idx="3"/>
            <a:endCxn id="36" idx="1"/>
          </p:cNvCxnSpPr>
          <p:nvPr/>
        </p:nvCxnSpPr>
        <p:spPr>
          <a:xfrm>
            <a:off x="3851920" y="4988986"/>
            <a:ext cx="720080" cy="661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>
            <a:stCxn id="56" idx="3"/>
            <a:endCxn id="36" idx="1"/>
          </p:cNvCxnSpPr>
          <p:nvPr/>
        </p:nvCxnSpPr>
        <p:spPr>
          <a:xfrm>
            <a:off x="3851920" y="5174632"/>
            <a:ext cx="720080" cy="475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/>
          <p:cNvCxnSpPr>
            <a:stCxn id="57" idx="3"/>
            <a:endCxn id="36" idx="1"/>
          </p:cNvCxnSpPr>
          <p:nvPr/>
        </p:nvCxnSpPr>
        <p:spPr>
          <a:xfrm>
            <a:off x="3851920" y="5360277"/>
            <a:ext cx="720080" cy="28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/>
          <p:cNvCxnSpPr>
            <a:stCxn id="59" idx="3"/>
            <a:endCxn id="36" idx="1"/>
          </p:cNvCxnSpPr>
          <p:nvPr/>
        </p:nvCxnSpPr>
        <p:spPr>
          <a:xfrm>
            <a:off x="3851920" y="5545923"/>
            <a:ext cx="720080" cy="104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>
            <a:stCxn id="60" idx="3"/>
            <a:endCxn id="36" idx="1"/>
          </p:cNvCxnSpPr>
          <p:nvPr/>
        </p:nvCxnSpPr>
        <p:spPr>
          <a:xfrm flipV="1">
            <a:off x="3851920" y="5649997"/>
            <a:ext cx="720080" cy="81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>
            <a:stCxn id="61" idx="3"/>
            <a:endCxn id="36" idx="1"/>
          </p:cNvCxnSpPr>
          <p:nvPr/>
        </p:nvCxnSpPr>
        <p:spPr>
          <a:xfrm flipV="1">
            <a:off x="3851920" y="5649997"/>
            <a:ext cx="720080" cy="267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/>
          <p:cNvCxnSpPr>
            <a:stCxn id="58" idx="3"/>
            <a:endCxn id="36" idx="1"/>
          </p:cNvCxnSpPr>
          <p:nvPr/>
        </p:nvCxnSpPr>
        <p:spPr>
          <a:xfrm flipV="1">
            <a:off x="3851920" y="5649997"/>
            <a:ext cx="720080" cy="452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>
            <a:stCxn id="62" idx="3"/>
            <a:endCxn id="36" idx="1"/>
          </p:cNvCxnSpPr>
          <p:nvPr/>
        </p:nvCxnSpPr>
        <p:spPr>
          <a:xfrm flipV="1">
            <a:off x="3851920" y="5649997"/>
            <a:ext cx="720080" cy="63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ZoneTexte 204"/>
          <p:cNvSpPr txBox="1"/>
          <p:nvPr/>
        </p:nvSpPr>
        <p:spPr>
          <a:xfrm>
            <a:off x="7596336" y="5801798"/>
            <a:ext cx="146546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u="sng" dirty="0" smtClean="0"/>
              <a:t>Légende :</a:t>
            </a:r>
          </a:p>
          <a:p>
            <a:r>
              <a:rPr lang="fr-FR" sz="900" dirty="0" smtClean="0"/>
              <a:t>JMP = Jean-Marc PARRAUD</a:t>
            </a:r>
          </a:p>
          <a:p>
            <a:r>
              <a:rPr lang="fr-FR" sz="900" dirty="0" smtClean="0"/>
              <a:t>EP = </a:t>
            </a:r>
            <a:r>
              <a:rPr lang="fr-FR" sz="900" dirty="0" err="1" smtClean="0"/>
              <a:t>Eric</a:t>
            </a:r>
            <a:r>
              <a:rPr lang="fr-FR" sz="900" dirty="0" smtClean="0"/>
              <a:t> PIERRE</a:t>
            </a:r>
          </a:p>
          <a:p>
            <a:r>
              <a:rPr lang="fr-FR" sz="900" dirty="0" smtClean="0"/>
              <a:t>YO = Yann ORAIN</a:t>
            </a:r>
          </a:p>
          <a:p>
            <a:r>
              <a:rPr lang="fr-FR" sz="900" dirty="0" smtClean="0"/>
              <a:t>Ss-</a:t>
            </a:r>
            <a:r>
              <a:rPr lang="fr-FR" sz="900" dirty="0" err="1" smtClean="0"/>
              <a:t>trt</a:t>
            </a:r>
            <a:r>
              <a:rPr lang="fr-FR" sz="900" dirty="0" smtClean="0"/>
              <a:t> = sous-traitant</a:t>
            </a:r>
            <a:endParaRPr lang="fr-FR" sz="900" dirty="0"/>
          </a:p>
        </p:txBody>
      </p:sp>
      <p:cxnSp>
        <p:nvCxnSpPr>
          <p:cNvPr id="207" name="Connecteur droit 206"/>
          <p:cNvCxnSpPr>
            <a:stCxn id="36" idx="3"/>
            <a:endCxn id="8" idx="1"/>
          </p:cNvCxnSpPr>
          <p:nvPr/>
        </p:nvCxnSpPr>
        <p:spPr>
          <a:xfrm flipV="1">
            <a:off x="6372200" y="3501008"/>
            <a:ext cx="648072" cy="214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8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WBS</a:t>
            </a:r>
            <a:r>
              <a:rPr lang="fr-FR" sz="2400" dirty="0" smtClean="0"/>
              <a:t>  </a:t>
            </a:r>
            <a:r>
              <a:rPr lang="fr-FR" sz="1800" dirty="0" smtClean="0"/>
              <a:t>= arbre des tâches	(2/3)	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6516216" y="2204864"/>
            <a:ext cx="1512168" cy="187220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Mécanique</a:t>
            </a:r>
          </a:p>
          <a:p>
            <a:pPr algn="ctr"/>
            <a:r>
              <a:rPr lang="fr-FR" b="1" dirty="0">
                <a:solidFill>
                  <a:prstClr val="white"/>
                </a:solidFill>
              </a:rPr>
              <a:t>Intégration des nouveaux détecteurs dans le berceau de ND280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179512" y="653637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JMP – le 07/03/2019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Organigramme : Processus 102"/>
          <p:cNvSpPr/>
          <p:nvPr/>
        </p:nvSpPr>
        <p:spPr>
          <a:xfrm>
            <a:off x="1367644" y="1988840"/>
            <a:ext cx="2664296" cy="54568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de l’intégration des détecteurs dans ND280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4" name="Organigramme : Processus 103"/>
          <p:cNvSpPr/>
          <p:nvPr/>
        </p:nvSpPr>
        <p:spPr>
          <a:xfrm>
            <a:off x="1367644" y="2708921"/>
            <a:ext cx="2664296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des pièces du berceau modifié et du Système de suspension des nouveaux détecteurs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5" name="Organigramme : Processus 104"/>
          <p:cNvSpPr/>
          <p:nvPr/>
        </p:nvSpPr>
        <p:spPr>
          <a:xfrm>
            <a:off x="1367644" y="3331395"/>
            <a:ext cx="2664296" cy="23402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Montage sur site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6" name="Organigramme : Processus 105"/>
          <p:cNvSpPr/>
          <p:nvPr/>
        </p:nvSpPr>
        <p:spPr>
          <a:xfrm>
            <a:off x="1367644" y="3819418"/>
            <a:ext cx="2664296" cy="25765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1" name="Organigramme : Processus 110"/>
          <p:cNvSpPr/>
          <p:nvPr/>
        </p:nvSpPr>
        <p:spPr>
          <a:xfrm>
            <a:off x="4031940" y="2276872"/>
            <a:ext cx="612068" cy="25765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2" name="Organigramme : Processus 111"/>
          <p:cNvSpPr/>
          <p:nvPr/>
        </p:nvSpPr>
        <p:spPr>
          <a:xfrm>
            <a:off x="4031940" y="2809337"/>
            <a:ext cx="612068" cy="22924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3" name="Organigramme : Processus 112"/>
          <p:cNvSpPr/>
          <p:nvPr/>
        </p:nvSpPr>
        <p:spPr>
          <a:xfrm>
            <a:off x="4031940" y="3331395"/>
            <a:ext cx="612068" cy="23402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4" name="Organigramme : Processus 113"/>
          <p:cNvSpPr/>
          <p:nvPr/>
        </p:nvSpPr>
        <p:spPr>
          <a:xfrm>
            <a:off x="4031940" y="3819418"/>
            <a:ext cx="612068" cy="25765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>
            <a:stCxn id="111" idx="3"/>
            <a:endCxn id="8" idx="1"/>
          </p:cNvCxnSpPr>
          <p:nvPr/>
        </p:nvCxnSpPr>
        <p:spPr>
          <a:xfrm>
            <a:off x="4644008" y="2405699"/>
            <a:ext cx="1872208" cy="73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12" idx="3"/>
            <a:endCxn id="8" idx="1"/>
          </p:cNvCxnSpPr>
          <p:nvPr/>
        </p:nvCxnSpPr>
        <p:spPr>
          <a:xfrm>
            <a:off x="4644008" y="2923960"/>
            <a:ext cx="1872208" cy="217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113" idx="3"/>
            <a:endCxn id="8" idx="1"/>
          </p:cNvCxnSpPr>
          <p:nvPr/>
        </p:nvCxnSpPr>
        <p:spPr>
          <a:xfrm flipV="1">
            <a:off x="4644008" y="3140968"/>
            <a:ext cx="1872208" cy="30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114" idx="3"/>
            <a:endCxn id="8" idx="1"/>
          </p:cNvCxnSpPr>
          <p:nvPr/>
        </p:nvCxnSpPr>
        <p:spPr>
          <a:xfrm flipV="1">
            <a:off x="4644008" y="3140968"/>
            <a:ext cx="1872208" cy="807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ZoneTexte 204"/>
          <p:cNvSpPr txBox="1"/>
          <p:nvPr/>
        </p:nvSpPr>
        <p:spPr>
          <a:xfrm>
            <a:off x="7596336" y="5801798"/>
            <a:ext cx="11432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u="sng" dirty="0" smtClean="0"/>
              <a:t>Légende :</a:t>
            </a:r>
          </a:p>
          <a:p>
            <a:r>
              <a:rPr lang="fr-FR" sz="900" dirty="0" smtClean="0"/>
              <a:t>JP = Julien PHILIPPE</a:t>
            </a:r>
          </a:p>
          <a:p>
            <a:r>
              <a:rPr lang="fr-FR" sz="900" dirty="0" smtClean="0"/>
              <a:t>Ss-</a:t>
            </a:r>
            <a:r>
              <a:rPr lang="fr-FR" sz="900" dirty="0" err="1" smtClean="0"/>
              <a:t>trt</a:t>
            </a:r>
            <a:r>
              <a:rPr lang="fr-FR" sz="900" dirty="0" smtClean="0"/>
              <a:t> = sous-traitant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22140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50405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WBS</a:t>
            </a:r>
            <a:r>
              <a:rPr lang="fr-FR" sz="2400" dirty="0" smtClean="0"/>
              <a:t>  </a:t>
            </a:r>
            <a:r>
              <a:rPr lang="fr-FR" sz="1800" dirty="0" smtClean="0"/>
              <a:t>= arbre des tâches	(3/3)	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  <p:sp>
        <p:nvSpPr>
          <p:cNvPr id="8" name="Organigramme : Processus 7"/>
          <p:cNvSpPr/>
          <p:nvPr/>
        </p:nvSpPr>
        <p:spPr>
          <a:xfrm>
            <a:off x="6372200" y="2852936"/>
            <a:ext cx="1512168" cy="1008112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Informatique</a:t>
            </a:r>
          </a:p>
          <a:p>
            <a:pPr algn="ctr"/>
            <a:r>
              <a:rPr lang="fr-FR" b="1" dirty="0" smtClean="0"/>
              <a:t>Application logicielle </a:t>
            </a:r>
          </a:p>
          <a:p>
            <a:pPr algn="ctr"/>
            <a:r>
              <a:rPr lang="fr-FR" b="1" dirty="0" smtClean="0"/>
              <a:t>DAQ</a:t>
            </a:r>
            <a:endParaRPr lang="fr-FR" b="1" dirty="0"/>
          </a:p>
        </p:txBody>
      </p:sp>
      <p:sp>
        <p:nvSpPr>
          <p:cNvPr id="76" name="ZoneTexte 75"/>
          <p:cNvSpPr txBox="1"/>
          <p:nvPr/>
        </p:nvSpPr>
        <p:spPr>
          <a:xfrm>
            <a:off x="179512" y="653637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JMP – le 07/03/2019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5" name="Organigramme : Processus 104"/>
          <p:cNvSpPr/>
          <p:nvPr/>
        </p:nvSpPr>
        <p:spPr>
          <a:xfrm>
            <a:off x="1151620" y="2780928"/>
            <a:ext cx="2664296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soft d’acquisition (Linux embarqué)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9" name="Organigramme : Processus 108"/>
          <p:cNvSpPr/>
          <p:nvPr/>
        </p:nvSpPr>
        <p:spPr>
          <a:xfrm>
            <a:off x="1151620" y="3531386"/>
            <a:ext cx="2664296" cy="40167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Intégration et essais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sur système de l’expérience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3" name="Organigramme : Processus 112"/>
          <p:cNvSpPr/>
          <p:nvPr/>
        </p:nvSpPr>
        <p:spPr>
          <a:xfrm>
            <a:off x="3815916" y="2780928"/>
            <a:ext cx="612068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7" name="Organigramme : Processus 116"/>
          <p:cNvSpPr/>
          <p:nvPr/>
        </p:nvSpPr>
        <p:spPr>
          <a:xfrm>
            <a:off x="3815916" y="3531386"/>
            <a:ext cx="612068" cy="40167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DT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32" name="Connecteur droit 31"/>
          <p:cNvCxnSpPr>
            <a:stCxn id="113" idx="3"/>
            <a:endCxn id="8" idx="1"/>
          </p:cNvCxnSpPr>
          <p:nvPr/>
        </p:nvCxnSpPr>
        <p:spPr>
          <a:xfrm>
            <a:off x="4427984" y="3032956"/>
            <a:ext cx="1944216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stCxn id="117" idx="3"/>
            <a:endCxn id="8" idx="1"/>
          </p:cNvCxnSpPr>
          <p:nvPr/>
        </p:nvCxnSpPr>
        <p:spPr>
          <a:xfrm flipV="1">
            <a:off x="4427984" y="3356992"/>
            <a:ext cx="1944216" cy="375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ZoneTexte 204"/>
          <p:cNvSpPr txBox="1"/>
          <p:nvPr/>
        </p:nvSpPr>
        <p:spPr>
          <a:xfrm>
            <a:off x="7596336" y="580179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u="sng" dirty="0" smtClean="0"/>
              <a:t>Légende :</a:t>
            </a:r>
          </a:p>
          <a:p>
            <a:r>
              <a:rPr lang="fr-FR" sz="900" dirty="0" smtClean="0"/>
              <a:t>DT = Diego TERRONT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2214028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1083</Words>
  <Application>Microsoft Macintosh PowerPoint</Application>
  <PresentationFormat>Présentation à l'écran (4:3)</PresentationFormat>
  <Paragraphs>299</Paragraphs>
  <Slides>16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1_Thème Office</vt:lpstr>
      <vt:lpstr>Présentation PowerPoint</vt:lpstr>
      <vt:lpstr>Revue Synthétique de Projet IN2P3 Plan présentation</vt:lpstr>
      <vt:lpstr>Revue Synthétique de Projet IN2P3 Présentation Globale du Projet</vt:lpstr>
      <vt:lpstr>Revue Synthétique de Projet IN2P3 Plan de Management du Projet</vt:lpstr>
      <vt:lpstr>Présentation PowerPoint</vt:lpstr>
      <vt:lpstr>PBS  = arborescence « produit »       T2K-II  -  LPNHE</vt:lpstr>
      <vt:lpstr>WBS  = arbre des tâches (1/3)    T2K-II  -  LPNHE</vt:lpstr>
      <vt:lpstr>WBS  = arbre des tâches (2/3)    T2K-II  -  LPNHE</vt:lpstr>
      <vt:lpstr>WBS  = arbre des tâches (3/3)    T2K-II  -  LPNHE</vt:lpstr>
      <vt:lpstr>Revue Synthétique de Projet IN2P3 Plan de Management du Projet</vt:lpstr>
      <vt:lpstr>Revue Synthétique de Projet IN2P3 Plan de Management du Projet</vt:lpstr>
      <vt:lpstr>Revue Synthétique de Projet IN2P3 Plan de Développement du Projet</vt:lpstr>
      <vt:lpstr>Revue Synthétique de Projet IN2P3 Plan de Développement du Projet</vt:lpstr>
      <vt:lpstr>Revue Synthétique de Projet IN2P3 Analyse de Risques du Projet</vt:lpstr>
      <vt:lpstr>Revue Synthétique de Projet IN2P3 Demandes auprès de l’IN2P3</vt:lpstr>
      <vt:lpstr>Revue Synthétique de Projet IN2P3 Conclusions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national de physique nucléaire et de physique des particules</dc:title>
  <dc:creator>HAROUTUNIAN Valerie</dc:creator>
  <cp:lastModifiedBy>Jacques Dumarchez</cp:lastModifiedBy>
  <cp:revision>156</cp:revision>
  <cp:lastPrinted>2016-10-04T13:27:35Z</cp:lastPrinted>
  <dcterms:created xsi:type="dcterms:W3CDTF">2016-09-21T14:30:07Z</dcterms:created>
  <dcterms:modified xsi:type="dcterms:W3CDTF">2019-03-08T16:06:49Z</dcterms:modified>
</cp:coreProperties>
</file>