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1295" r:id="rId2"/>
    <p:sldId id="2296" r:id="rId3"/>
    <p:sldId id="2555" r:id="rId4"/>
    <p:sldId id="2492" r:id="rId5"/>
    <p:sldId id="2498" r:id="rId6"/>
    <p:sldId id="2397" r:id="rId7"/>
    <p:sldId id="2494" r:id="rId8"/>
    <p:sldId id="2553" r:id="rId9"/>
    <p:sldId id="2503" r:id="rId10"/>
    <p:sldId id="2495" r:id="rId11"/>
    <p:sldId id="2499" r:id="rId12"/>
    <p:sldId id="2504" r:id="rId13"/>
    <p:sldId id="2550" r:id="rId14"/>
    <p:sldId id="2502" r:id="rId15"/>
    <p:sldId id="2507" r:id="rId16"/>
    <p:sldId id="2508" r:id="rId17"/>
    <p:sldId id="2509" r:id="rId18"/>
    <p:sldId id="2558" r:id="rId19"/>
    <p:sldId id="1947" r:id="rId20"/>
    <p:sldId id="2535" r:id="rId21"/>
    <p:sldId id="2536" r:id="rId22"/>
    <p:sldId id="2518" r:id="rId23"/>
    <p:sldId id="2510" r:id="rId24"/>
    <p:sldId id="2514" r:id="rId25"/>
    <p:sldId id="2546" r:id="rId26"/>
    <p:sldId id="2521" r:id="rId27"/>
    <p:sldId id="2542" r:id="rId28"/>
    <p:sldId id="2522" r:id="rId29"/>
    <p:sldId id="2564" r:id="rId30"/>
    <p:sldId id="2255" r:id="rId31"/>
    <p:sldId id="2567" r:id="rId32"/>
    <p:sldId id="256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 Malgeri" initials="LM" lastIdx="1" clrIdx="0">
    <p:extLst/>
  </p:cmAuthor>
  <p:cmAuthor id="2" name="Utilisateur Microsoft Office" initials="UMO" lastIdx="1" clrIdx="1">
    <p:extLst>
      <p:ext uri="{19B8F6BF-5375-455C-9EA6-DF929625EA0E}">
        <p15:presenceInfo xmlns:p15="http://schemas.microsoft.com/office/powerpoint/2012/main" userId="Utilisateur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3FE"/>
    <a:srgbClr val="F0EBE8"/>
    <a:srgbClr val="A26B2D"/>
    <a:srgbClr val="00A100"/>
    <a:srgbClr val="000090"/>
    <a:srgbClr val="00F401"/>
    <a:srgbClr val="00CA00"/>
    <a:srgbClr val="FBE7B5"/>
    <a:srgbClr val="FCDF97"/>
    <a:srgbClr val="FFC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35" autoAdjust="0"/>
    <p:restoredTop sz="94632" autoAdjust="0"/>
  </p:normalViewPr>
  <p:slideViewPr>
    <p:cSldViewPr snapToGrid="0" snapToObjects="1">
      <p:cViewPr varScale="1">
        <p:scale>
          <a:sx n="90" d="100"/>
          <a:sy n="90" d="100"/>
        </p:scale>
        <p:origin x="80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253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0A0A3-E680-514A-A0D9-5D56161CA2B6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883A-A103-0047-ADA0-262C0F5B77F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3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358B-323C-2A4D-B62E-A6954C044CEB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5DDA8-2351-A546-91A9-2672C2503B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5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1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17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90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72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10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41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92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18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50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81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78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44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26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23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2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/>
              <a:t>Due to the low cross sections, there is no rate and irradiation issues compared to LHC </a:t>
            </a:r>
          </a:p>
          <a:p>
            <a:r>
              <a:rPr lang="fr-FR" sz="1600"/>
              <a:t>Detectors …</a:t>
            </a:r>
          </a:p>
          <a:p>
            <a:r>
              <a:rPr lang="fr-FR" sz="1600"/>
              <a:t>There is one exception for DAQ rate at the Z peak where the 100 kHz Z will likely need some data compression</a:t>
            </a:r>
          </a:p>
          <a:p>
            <a:r>
              <a:rPr lang="fr-FR" sz="1600"/>
              <a:t>The low duty cycle of bunch train allow </a:t>
            </a:r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74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/>
              <a:t>Due to the low cross sections, there is no rate and irradiation issues compared to LHC </a:t>
            </a:r>
          </a:p>
          <a:p>
            <a:r>
              <a:rPr lang="fr-FR" sz="1600"/>
              <a:t>Detectors …</a:t>
            </a:r>
          </a:p>
          <a:p>
            <a:r>
              <a:rPr lang="fr-FR" sz="1600"/>
              <a:t>There is one exception for DAQ rate at the Z peak where the 100 kHz Z will likely need some data compression</a:t>
            </a:r>
          </a:p>
          <a:p>
            <a:r>
              <a:rPr lang="fr-FR" sz="1600"/>
              <a:t>The low duty cycle of bunch train allow </a:t>
            </a:r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38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77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55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7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62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0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9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64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5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21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6F18-1557-E947-B9BC-2E5AE7EFD0DB}" type="datetime1">
              <a:rPr lang="fr-FR" smtClean="0"/>
              <a:t>04/09/2019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81DA-4C1B-6146-9D58-E7CFA0C47826}" type="datetime1">
              <a:rPr lang="fr-FR" smtClean="0"/>
              <a:t>04/09/2019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7B4C-5958-0F4B-96CC-281BE48DE0A7}" type="datetime1">
              <a:rPr lang="fr-FR" smtClean="0"/>
              <a:t>04/09/2019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8"/>
            <a:ext cx="12192000" cy="678235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622"/>
            <a:ext cx="12192000" cy="6110378"/>
          </a:xfrm>
        </p:spPr>
        <p:txBody>
          <a:bodyPr/>
          <a:lstStyle>
            <a:lvl1pPr marL="274320" indent="-274320">
              <a:spcBef>
                <a:spcPts val="600"/>
              </a:spcBef>
              <a:defRPr>
                <a:solidFill>
                  <a:srgbClr val="000090"/>
                </a:solidFill>
              </a:defRPr>
            </a:lvl1pPr>
            <a:lvl2pPr marL="548640" indent="-274320">
              <a:spcBef>
                <a:spcPts val="600"/>
              </a:spcBef>
              <a:buFont typeface="Lucida Grande"/>
              <a:buChar char="-"/>
              <a:defRPr sz="2000">
                <a:solidFill>
                  <a:schemeClr val="tx1"/>
                </a:solidFill>
              </a:defRPr>
            </a:lvl2pPr>
            <a:lvl3pPr marL="822960" indent="-274320">
              <a:spcBef>
                <a:spcPts val="300"/>
              </a:spcBef>
              <a:buFont typeface="Lucida Grande"/>
              <a:buChar char="-"/>
              <a:defRPr sz="1800">
                <a:solidFill>
                  <a:srgbClr val="800000"/>
                </a:solidFill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6822"/>
            <a:ext cx="1219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02B03-223F-384B-A0A3-809E6E66D990}" type="datetime1">
              <a:rPr lang="fr-FR" smtClean="0"/>
              <a:t>04/09/2019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20520-AE5C-A841-A616-A204C1D6E75D}" type="datetime1">
              <a:rPr lang="fr-FR" smtClean="0"/>
              <a:t>04/09/2019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768106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D1ED-FD8C-CD4B-9B14-5504D4335946}" type="datetime1">
              <a:rPr lang="fr-FR" smtClean="0"/>
              <a:t>04/09/2019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C1C5-17AB-D346-BF57-ABDF00B60133}" type="datetime1">
              <a:rPr lang="fr-FR" smtClean="0"/>
              <a:t>04/09/2019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747622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28AC-A98B-9949-8FCB-0F5A0B7E435C}" type="datetime1">
              <a:rPr lang="fr-FR" smtClean="0"/>
              <a:t>04/09/2019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9ED-0B6D-4743-86DD-6B06008B1B79}" type="datetime1">
              <a:rPr lang="fr-FR" smtClean="0"/>
              <a:t>04/09/2019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FBAC-79A4-5948-B9A3-F3D59D193DB2}" type="datetime1">
              <a:rPr lang="fr-FR" smtClean="0"/>
              <a:t>04/09/2019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588"/>
            <a:ext cx="109728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47622"/>
            <a:ext cx="109728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1A86C-440D-194F-9F8F-AF887553BCEF}" type="datetime1">
              <a:rPr lang="fr-FR" smtClean="0"/>
              <a:t>04/09/2019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35" y="1"/>
            <a:ext cx="2495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/>
            <a:r>
              <a:rPr lang="en-US"/>
              <a:t>MB Apr. 9,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9CA62D5A-175C-0146-8DFE-850ADA1B8FDC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3429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hyperlink" Target="http://rd51-public.web.cern.ch/rd51-public/" TargetMode="External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wmf"/><Relationship Id="rId4" Type="http://schemas.openxmlformats.org/officeDocument/2006/relationships/image" Target="../media/image8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96000" y="2582615"/>
            <a:ext cx="10800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ea typeface="Calibri"/>
                <a:cs typeface="Calibri"/>
              </a:rPr>
              <a:t>Les </a:t>
            </a:r>
            <a:r>
              <a:rPr lang="en-US" sz="3600" dirty="0" err="1">
                <a:solidFill>
                  <a:schemeClr val="accent1"/>
                </a:solidFill>
                <a:ea typeface="Calibri"/>
                <a:cs typeface="Calibri"/>
              </a:rPr>
              <a:t>detecteurs</a:t>
            </a:r>
            <a:r>
              <a:rPr lang="en-US" sz="3600" dirty="0">
                <a:solidFill>
                  <a:schemeClr val="accent1"/>
                </a:solidFill>
                <a:ea typeface="Calibri"/>
                <a:cs typeface="Calibri"/>
              </a:rPr>
              <a:t> du </a:t>
            </a:r>
            <a:r>
              <a:rPr lang="en-US" sz="3600" dirty="0" err="1">
                <a:solidFill>
                  <a:schemeClr val="accent1"/>
                </a:solidFill>
                <a:ea typeface="Calibri"/>
                <a:cs typeface="Calibri"/>
              </a:rPr>
              <a:t>futur</a:t>
            </a:r>
            <a:r>
              <a:rPr lang="en-US" sz="3600" dirty="0">
                <a:solidFill>
                  <a:schemeClr val="accent1"/>
                </a:solidFill>
                <a:ea typeface="Calibri"/>
                <a:cs typeface="Calibri"/>
              </a:rPr>
              <a:t> </a:t>
            </a:r>
          </a:p>
          <a:p>
            <a:r>
              <a:rPr lang="fr-FR" sz="2400" dirty="0"/>
              <a:t>École</a:t>
            </a:r>
            <a:r>
              <a:rPr lang="en-US" sz="2400" dirty="0"/>
              <a:t> de GIF 2019, </a:t>
            </a:r>
            <a:r>
              <a:rPr lang="fr-FR" sz="2400" dirty="0"/>
              <a:t>2-6 septembre 2019 </a:t>
            </a:r>
          </a:p>
          <a:p>
            <a:r>
              <a:rPr lang="fr-FR" sz="2400" dirty="0"/>
              <a:t>École polytechnique - Palaiseau</a:t>
            </a:r>
            <a:endParaRPr lang="en-US" sz="2400" dirty="0"/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Contardo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IP2I CNRS/IN2P3</a:t>
            </a:r>
          </a:p>
        </p:txBody>
      </p:sp>
    </p:spTree>
    <p:extLst>
      <p:ext uri="{BB962C8B-B14F-4D97-AF65-F5344CB8AC3E}">
        <p14:creationId xmlns:p14="http://schemas.microsoft.com/office/powerpoint/2010/main" val="2828633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gas mixture choice </a:t>
            </a:r>
            <a:endParaRPr lang="en-US" sz="3600" baseline="-250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A226A9B-E6C5-6642-8131-DAD29426B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564" y="3408602"/>
            <a:ext cx="4248000" cy="193550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EEC8A4B-1E25-F049-AE86-39AFA8243725}"/>
              </a:ext>
            </a:extLst>
          </p:cNvPr>
          <p:cNvSpPr txBox="1"/>
          <p:nvPr/>
        </p:nvSpPr>
        <p:spPr>
          <a:xfrm>
            <a:off x="85727" y="546489"/>
            <a:ext cx="11026163" cy="48228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317500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>
                <a:solidFill>
                  <a:schemeClr val="accent1"/>
                </a:solidFill>
              </a:rPr>
              <a:t>Gas parameters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Large primary ionization (fluctuations): noble gas (</a:t>
            </a:r>
            <a:r>
              <a:rPr lang="en-US" sz="2000" dirty="0" err="1"/>
              <a:t>Ar</a:t>
            </a:r>
            <a:r>
              <a:rPr lang="en-US" sz="2000" dirty="0"/>
              <a:t>, Kr, Ne, </a:t>
            </a:r>
            <a:r>
              <a:rPr lang="en-US" sz="2000" dirty="0" err="1"/>
              <a:t>Xe</a:t>
            </a:r>
            <a:r>
              <a:rPr lang="en-US" sz="2000" dirty="0"/>
              <a:t>), CO</a:t>
            </a:r>
            <a:r>
              <a:rPr lang="en-US" sz="2000" baseline="-25000" dirty="0"/>
              <a:t>2</a:t>
            </a:r>
            <a:r>
              <a:rPr lang="en-US" sz="2000" dirty="0"/>
              <a:t>, hydrocarbons (similar)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Total ionization (signal amplitude): similar behavior as primary ionization</a:t>
            </a:r>
            <a:r>
              <a:rPr lang="en-US" sz="2000" baseline="30000" dirty="0"/>
              <a:t>1)</a:t>
            </a:r>
            <a:r>
              <a:rPr lang="en-US" sz="2000" dirty="0"/>
              <a:t>, He and CO</a:t>
            </a:r>
            <a:r>
              <a:rPr lang="en-US" sz="2000" baseline="-25000" dirty="0"/>
              <a:t>2 </a:t>
            </a:r>
            <a:r>
              <a:rPr lang="en-US" sz="2000" dirty="0"/>
              <a:t>better for sensitivity to single primary ionization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Drift velocity (signal rise time, charge collection time (rates)): </a:t>
            </a:r>
          </a:p>
          <a:p>
            <a:pPr marR="317500" lvl="1" defTabSz="317500">
              <a:lnSpc>
                <a:spcPct val="110000"/>
              </a:lnSpc>
              <a:buSzPct val="100000"/>
              <a:defRPr sz="1600"/>
            </a:pPr>
            <a:r>
              <a:rPr lang="en-US" sz="2000" dirty="0"/>
              <a:t>      Hydrocarbons better than CO</a:t>
            </a:r>
            <a:r>
              <a:rPr lang="en-US" sz="2000" baseline="-25000" dirty="0"/>
              <a:t>2</a:t>
            </a:r>
            <a:r>
              <a:rPr lang="en-US" sz="2000" dirty="0"/>
              <a:t> better than noble gases</a:t>
            </a:r>
            <a:r>
              <a:rPr lang="en-US" sz="2000" baseline="30000" dirty="0"/>
              <a:t>2)</a:t>
            </a:r>
            <a:r>
              <a:rPr lang="en-US" sz="2000" dirty="0"/>
              <a:t>, </a:t>
            </a:r>
          </a:p>
          <a:p>
            <a:pPr marR="317500" lvl="1" defTabSz="317500">
              <a:lnSpc>
                <a:spcPct val="110000"/>
              </a:lnSpc>
              <a:buSzPct val="100000"/>
              <a:defRPr sz="1600"/>
            </a:pPr>
            <a:r>
              <a:rPr lang="en-US" sz="2000" dirty="0"/>
              <a:t>      He x 5 better than noble gas for ions, in Ar:iC</a:t>
            </a:r>
            <a:r>
              <a:rPr lang="en-US" sz="2000" baseline="-25000" dirty="0"/>
              <a:t>4</a:t>
            </a:r>
            <a:r>
              <a:rPr lang="en-US" sz="2000" dirty="0"/>
              <a:t>H</a:t>
            </a:r>
            <a:r>
              <a:rPr lang="en-US" sz="2000" baseline="-25000" dirty="0"/>
              <a:t>10  </a:t>
            </a:r>
            <a:r>
              <a:rPr lang="en-US" sz="2000" dirty="0"/>
              <a:t>e</a:t>
            </a:r>
            <a:r>
              <a:rPr lang="en-US" sz="2000" baseline="30000" dirty="0"/>
              <a:t>-</a:t>
            </a:r>
            <a:r>
              <a:rPr lang="en-US" sz="2000" dirty="0"/>
              <a:t> mobility </a:t>
            </a:r>
          </a:p>
          <a:p>
            <a:pPr marR="317500" lvl="1" defTabSz="317500">
              <a:lnSpc>
                <a:spcPct val="110000"/>
              </a:lnSpc>
              <a:buSzPct val="100000"/>
              <a:defRPr sz="1600"/>
            </a:pPr>
            <a:r>
              <a:rPr lang="en-US" sz="2000" dirty="0"/>
              <a:t>      saturates at low E-field</a:t>
            </a:r>
            <a:r>
              <a:rPr lang="en-US" sz="2000" baseline="30000" dirty="0"/>
              <a:t>3)</a:t>
            </a:r>
            <a:r>
              <a:rPr lang="en-US" sz="2000" dirty="0"/>
              <a:t> </a:t>
            </a:r>
          </a:p>
          <a:p>
            <a:pPr marL="342900" marR="317500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>
                <a:solidFill>
                  <a:schemeClr val="accent1"/>
                </a:solidFill>
              </a:rPr>
              <a:t>Other criteria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Avalanche quenching: iC</a:t>
            </a:r>
            <a:r>
              <a:rPr lang="en-US" sz="2000" baseline="-25000" dirty="0"/>
              <a:t>4</a:t>
            </a:r>
            <a:r>
              <a:rPr lang="en-US" sz="2000" dirty="0"/>
              <a:t>H</a:t>
            </a:r>
            <a:r>
              <a:rPr lang="en-US" sz="2000" baseline="-25000" dirty="0"/>
              <a:t>10</a:t>
            </a:r>
            <a:r>
              <a:rPr lang="en-US" sz="2000" dirty="0"/>
              <a:t>, CH</a:t>
            </a:r>
            <a:r>
              <a:rPr lang="en-US" sz="2000" baseline="-25000" dirty="0"/>
              <a:t>4</a:t>
            </a:r>
            <a:r>
              <a:rPr lang="en-US" sz="2000" dirty="0"/>
              <a:t>, Ethanol in proportional mode, </a:t>
            </a:r>
          </a:p>
          <a:p>
            <a:pPr lvl="1"/>
            <a:r>
              <a:rPr lang="en-US" sz="2000" dirty="0"/>
              <a:t>     special hydrocarbons in streamer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Aging properties: CF</a:t>
            </a:r>
            <a:r>
              <a:rPr lang="en-US" sz="2000" baseline="-25000" dirty="0"/>
              <a:t>4</a:t>
            </a:r>
            <a:r>
              <a:rPr lang="en-US" sz="2000" dirty="0"/>
              <a:t>, O</a:t>
            </a:r>
            <a:r>
              <a:rPr lang="en-US" sz="2000" baseline="-25000" dirty="0"/>
              <a:t>2</a:t>
            </a:r>
            <a:r>
              <a:rPr lang="en-US" sz="2000" dirty="0"/>
              <a:t>, H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Multiple scattering of incident particle or primary electrons: 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     high X</a:t>
            </a:r>
            <a:r>
              <a:rPr lang="en-US" sz="2000" baseline="-25000" dirty="0"/>
              <a:t>0</a:t>
            </a:r>
            <a:r>
              <a:rPr lang="en-US" sz="2000" dirty="0"/>
              <a:t>, favor low Z </a:t>
            </a:r>
            <a:r>
              <a:rPr lang="en-US" sz="2000" dirty="0" err="1"/>
              <a:t>eg.</a:t>
            </a:r>
            <a:r>
              <a:rPr lang="en-US" sz="2000" dirty="0"/>
              <a:t> Ne, He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862B55-C6E3-1546-8C1B-D01ACF2CDB8B}"/>
              </a:ext>
            </a:extLst>
          </p:cNvPr>
          <p:cNvSpPr txBox="1"/>
          <p:nvPr/>
        </p:nvSpPr>
        <p:spPr>
          <a:xfrm>
            <a:off x="-28579" y="6272208"/>
            <a:ext cx="10104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i="1" dirty="0"/>
              <a:t>Some times due to compensation in different parameters, </a:t>
            </a:r>
            <a:r>
              <a:rPr lang="en-US" sz="1600" i="1" dirty="0" err="1"/>
              <a:t>eg</a:t>
            </a:r>
            <a:r>
              <a:rPr lang="en-US" sz="1600" i="1" dirty="0"/>
              <a:t> density, </a:t>
            </a:r>
            <a:r>
              <a:rPr lang="en-US" sz="1600" i="1" dirty="0" err="1"/>
              <a:t>dE</a:t>
            </a:r>
            <a:r>
              <a:rPr lang="en-US" sz="1600" i="1" dirty="0"/>
              <a:t>/dx, mean pair energy</a:t>
            </a:r>
          </a:p>
          <a:p>
            <a:pPr marL="342900" indent="-342900">
              <a:buAutoNum type="arabicParenR"/>
            </a:pPr>
            <a:r>
              <a:rPr lang="en-US" sz="1600" i="1" dirty="0"/>
              <a:t>Difference somewhat higher for electrons than for ions, 3) constant mobility is important for drift time measurement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24B4FD-20C8-2D42-9C57-FE81F530F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277" y="1663654"/>
            <a:ext cx="4221422" cy="17328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6B733B-7BB1-6343-A7B0-D3EFD13978E0}"/>
              </a:ext>
            </a:extLst>
          </p:cNvPr>
          <p:cNvSpPr/>
          <p:nvPr/>
        </p:nvSpPr>
        <p:spPr>
          <a:xfrm>
            <a:off x="794148" y="5398401"/>
            <a:ext cx="10950177" cy="8184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R="317500" algn="ctr" defTabSz="317500">
              <a:lnSpc>
                <a:spcPct val="110000"/>
              </a:lnSpc>
              <a:buSzPct val="100000"/>
              <a:defRPr sz="1600"/>
            </a:pPr>
            <a:r>
              <a:rPr lang="en-US" sz="2200" dirty="0">
                <a:solidFill>
                  <a:schemeClr val="accent1"/>
                </a:solidFill>
              </a:rPr>
              <a:t>Main components are noble gases (mostly </a:t>
            </a:r>
            <a:r>
              <a:rPr lang="en-US" sz="2200" dirty="0" err="1">
                <a:solidFill>
                  <a:schemeClr val="accent1"/>
                </a:solidFill>
              </a:rPr>
              <a:t>Ar</a:t>
            </a:r>
            <a:r>
              <a:rPr lang="en-US" sz="2200" dirty="0">
                <a:solidFill>
                  <a:schemeClr val="accent1"/>
                </a:solidFill>
              </a:rPr>
              <a:t>), gas mixture proportions allow optimization according to different detector types and choice of compromise in performance criteria </a:t>
            </a:r>
          </a:p>
        </p:txBody>
      </p:sp>
    </p:spTree>
    <p:extLst>
      <p:ext uri="{BB962C8B-B14F-4D97-AF65-F5344CB8AC3E}">
        <p14:creationId xmlns:p14="http://schemas.microsoft.com/office/powerpoint/2010/main" val="395504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8D6B92D-CC65-A840-B7FF-F9DBBB341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35" t="12240" r="65344"/>
          <a:stretch/>
        </p:blipFill>
        <p:spPr>
          <a:xfrm>
            <a:off x="4546775" y="4992102"/>
            <a:ext cx="1451493" cy="15538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37B621-BB6C-3F45-BEDB-B33185CD9AD1}"/>
              </a:ext>
            </a:extLst>
          </p:cNvPr>
          <p:cNvSpPr/>
          <p:nvPr/>
        </p:nvSpPr>
        <p:spPr>
          <a:xfrm>
            <a:off x="180276" y="756179"/>
            <a:ext cx="11831448" cy="26237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Ionization chambers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Large cells suitable to monitor particle flow from current or pulse measurement (not really for position)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Typical size:  O (cm x cm x cm)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Frisch grid filter ion signal, sensitivity only to </a:t>
            </a:r>
          </a:p>
          <a:p>
            <a:pPr lvl="2"/>
            <a:r>
              <a:rPr lang="en-US" sz="2000" dirty="0"/>
              <a:t>     electron drift (signal doesn’t depend on crossing </a:t>
            </a:r>
          </a:p>
          <a:p>
            <a:pPr lvl="2"/>
            <a:r>
              <a:rPr lang="en-US" sz="2000" dirty="0"/>
              <a:t>     position)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F6A5513-1375-6048-8E04-76F42E75C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115" y="1476543"/>
            <a:ext cx="3322400" cy="177005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 designs: </a:t>
            </a:r>
            <a:r>
              <a:rPr lang="en-US" sz="3600" dirty="0"/>
              <a:t>Ionization Chambers and Straw Tubes </a:t>
            </a:r>
            <a:endParaRPr lang="en-US" sz="3600" baseline="-250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67DA9DF-64A2-F74D-BD2C-B2F99E0865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581"/>
          <a:stretch/>
        </p:blipFill>
        <p:spPr>
          <a:xfrm>
            <a:off x="9728751" y="1463379"/>
            <a:ext cx="2253707" cy="18987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2C3AC4-0661-0644-852F-9EBDA8222856}"/>
              </a:ext>
            </a:extLst>
          </p:cNvPr>
          <p:cNvSpPr/>
          <p:nvPr/>
        </p:nvSpPr>
        <p:spPr>
          <a:xfrm>
            <a:off x="180277" y="3562141"/>
            <a:ext cx="11842846" cy="28931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Straw tubes, used for Transition Radiation Tracker</a:t>
            </a:r>
            <a:r>
              <a:rPr lang="en-US" sz="2200" baseline="30000" dirty="0">
                <a:solidFill>
                  <a:schemeClr val="accent1"/>
                </a:solidFill>
              </a:rPr>
              <a:t>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Single anode wire (usually gold plated W) in cylindrical cathode tube (ex Kapton doped carbon)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Typically anode wire radius O(10’s) µm, and radius order O(mm-cm)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Voltage application allows amplification in 10’s of µm around anode (order of mean free path)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The signal is dominated by the drift of ions toward the cathode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4" name="cylidrincal_ion_chamber.pdf">
            <a:extLst>
              <a:ext uri="{FF2B5EF4-FFF2-40B4-BE49-F238E27FC236}">
                <a16:creationId xmlns:a16="http://schemas.microsoft.com/office/drawing/2014/main" id="{75A55CB8-809F-F84E-8870-52101952C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9718" y="5333245"/>
            <a:ext cx="2690736" cy="1045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49744F8-C249-714F-A90F-9B06FC3C9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23" t="23949" r="-1"/>
          <a:stretch/>
        </p:blipFill>
        <p:spPr>
          <a:xfrm>
            <a:off x="8088028" y="5019258"/>
            <a:ext cx="3895003" cy="13465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A956319-283A-E345-89D8-2DACF938BF3F}"/>
              </a:ext>
            </a:extLst>
          </p:cNvPr>
          <p:cNvSpPr txBox="1"/>
          <p:nvPr/>
        </p:nvSpPr>
        <p:spPr>
          <a:xfrm>
            <a:off x="8097999" y="6087596"/>
            <a:ext cx="1568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Avalanche process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62A2A8-B074-D144-A44D-D44088CADA80}"/>
              </a:ext>
            </a:extLst>
          </p:cNvPr>
          <p:cNvSpPr txBox="1"/>
          <p:nvPr/>
        </p:nvSpPr>
        <p:spPr>
          <a:xfrm>
            <a:off x="6157019" y="5685542"/>
            <a:ext cx="1742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E(r) = V/[</a:t>
            </a:r>
            <a:r>
              <a:rPr lang="fr-FR" sz="1600" dirty="0" err="1"/>
              <a:t>rln</a:t>
            </a:r>
            <a:r>
              <a:rPr lang="fr-FR" sz="1600" dirty="0"/>
              <a:t>(</a:t>
            </a:r>
            <a:r>
              <a:rPr lang="fr-FR" sz="1600" dirty="0" err="1"/>
              <a:t>r</a:t>
            </a:r>
            <a:r>
              <a:rPr lang="fr-FR" sz="1600" baseline="-25000" dirty="0" err="1"/>
              <a:t>b</a:t>
            </a:r>
            <a:r>
              <a:rPr lang="fr-FR" sz="1600" dirty="0"/>
              <a:t>/r</a:t>
            </a:r>
            <a:r>
              <a:rPr lang="fr-FR" sz="1600" baseline="-25000" dirty="0"/>
              <a:t>a</a:t>
            </a:r>
            <a:r>
              <a:rPr lang="fr-FR" sz="1600" dirty="0"/>
              <a:t>)]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E36A17-4D96-A947-BE12-954684E21433}"/>
              </a:ext>
            </a:extLst>
          </p:cNvPr>
          <p:cNvSpPr txBox="1"/>
          <p:nvPr/>
        </p:nvSpPr>
        <p:spPr>
          <a:xfrm>
            <a:off x="12010" y="6526997"/>
            <a:ext cx="2169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1) </a:t>
            </a:r>
            <a:r>
              <a:rPr lang="fr-FR" sz="1600" i="1" dirty="0" err="1"/>
              <a:t>See</a:t>
            </a:r>
            <a:r>
              <a:rPr lang="fr-FR" sz="1600" i="1" dirty="0"/>
              <a:t> </a:t>
            </a:r>
            <a:r>
              <a:rPr lang="fr-FR" sz="1600" i="1" dirty="0" err="1"/>
              <a:t>Cerenkov</a:t>
            </a:r>
            <a:r>
              <a:rPr lang="fr-FR" sz="1600" i="1" dirty="0"/>
              <a:t> section</a:t>
            </a:r>
          </a:p>
        </p:txBody>
      </p:sp>
    </p:spTree>
    <p:extLst>
      <p:ext uri="{BB962C8B-B14F-4D97-AF65-F5344CB8AC3E}">
        <p14:creationId xmlns:p14="http://schemas.microsoft.com/office/powerpoint/2010/main" val="2534516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4DCAFCF-DE4A-4F43-BC7E-85E0F19E8A17}"/>
              </a:ext>
            </a:extLst>
          </p:cNvPr>
          <p:cNvGrpSpPr/>
          <p:nvPr/>
        </p:nvGrpSpPr>
        <p:grpSpPr>
          <a:xfrm>
            <a:off x="6883013" y="929465"/>
            <a:ext cx="5140110" cy="1851707"/>
            <a:chOff x="840280" y="1191192"/>
            <a:chExt cx="5140110" cy="1851707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F733E4A-7068-E74F-8806-3A552A19CF7E}"/>
                </a:ext>
              </a:extLst>
            </p:cNvPr>
            <p:cNvGrpSpPr/>
            <p:nvPr/>
          </p:nvGrpSpPr>
          <p:grpSpPr>
            <a:xfrm>
              <a:off x="1022383" y="1191192"/>
              <a:ext cx="4958007" cy="1851707"/>
              <a:chOff x="345979" y="716108"/>
              <a:chExt cx="4950179" cy="1655472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5D6F03A6-9483-D44E-8A5E-A1D22DE65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466" y="716108"/>
                <a:ext cx="4923692" cy="1655472"/>
              </a:xfrm>
              <a:prstGeom prst="rect">
                <a:avLst/>
              </a:prstGeom>
            </p:spPr>
          </p:pic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5665248-BF2E-DA4A-AEA8-DD1E0C7FE78F}"/>
                  </a:ext>
                </a:extLst>
              </p:cNvPr>
              <p:cNvSpPr txBox="1"/>
              <p:nvPr/>
            </p:nvSpPr>
            <p:spPr>
              <a:xfrm rot="16200000">
                <a:off x="106170" y="1751677"/>
                <a:ext cx="7873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 3-6 mm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98A29D8-FE4E-894F-98B5-40250E58B130}"/>
                  </a:ext>
                </a:extLst>
              </p:cNvPr>
              <p:cNvSpPr txBox="1"/>
              <p:nvPr/>
            </p:nvSpPr>
            <p:spPr>
              <a:xfrm>
                <a:off x="976243" y="1108273"/>
                <a:ext cx="7873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 1-5 mm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5BE4465-16F6-C940-A829-50D7F98B6CC4}"/>
                  </a:ext>
                </a:extLst>
              </p:cNvPr>
              <p:cNvSpPr txBox="1"/>
              <p:nvPr/>
            </p:nvSpPr>
            <p:spPr>
              <a:xfrm>
                <a:off x="1241377" y="1812484"/>
                <a:ext cx="9669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 20 -30 µm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9D5CD5-0182-EE4B-B874-2C5E3EEB793A}"/>
                </a:ext>
              </a:extLst>
            </p:cNvPr>
            <p:cNvSpPr/>
            <p:nvPr/>
          </p:nvSpPr>
          <p:spPr>
            <a:xfrm>
              <a:off x="840280" y="1313871"/>
              <a:ext cx="1600200" cy="297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599B888-7241-7344-86F9-6C2DA7E40430}"/>
              </a:ext>
            </a:extLst>
          </p:cNvPr>
          <p:cNvSpPr/>
          <p:nvPr/>
        </p:nvSpPr>
        <p:spPr>
          <a:xfrm>
            <a:off x="180276" y="763133"/>
            <a:ext cx="11831448" cy="231601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Planar geometry to extend sensitive area to O(m</a:t>
            </a:r>
            <a:r>
              <a:rPr lang="en-US" sz="2200" baseline="30000" dirty="0">
                <a:solidFill>
                  <a:schemeClr val="accent1"/>
                </a:solidFill>
              </a:rPr>
              <a:t>2</a:t>
            </a:r>
            <a:r>
              <a:rPr lang="en-US" sz="2200" dirty="0">
                <a:solidFill>
                  <a:schemeClr val="accent1"/>
                </a:solidFill>
              </a:rPr>
              <a:t>), extensively used in muons systems, TPC readout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Operation at few kV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Rates O(10’s) kHz/cm</a:t>
            </a:r>
            <a:r>
              <a:rPr lang="en-US" sz="2000" baseline="30000" dirty="0"/>
              <a:t>2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Resolution O(50-100) µm with center of gravity of signal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Cathode segmentation allows readout for 2D-coordinates </a:t>
            </a:r>
          </a:p>
          <a:p>
            <a:pPr lvl="1"/>
            <a:r>
              <a:rPr lang="en-US" sz="2000" dirty="0"/>
              <a:t>     measurement</a:t>
            </a:r>
          </a:p>
          <a:p>
            <a:pPr lvl="1"/>
            <a:endParaRPr lang="en-US" sz="20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C1FE413-8934-A244-A625-9FA15850D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953" y="3248611"/>
            <a:ext cx="4522156" cy="268192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0317226-7FFE-3D4A-A2FE-63315EACCE55}"/>
              </a:ext>
            </a:extLst>
          </p:cNvPr>
          <p:cNvSpPr txBox="1"/>
          <p:nvPr/>
        </p:nvSpPr>
        <p:spPr>
          <a:xfrm>
            <a:off x="7506050" y="6430162"/>
            <a:ext cx="4442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Field wires reduce weak field area between anodes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1F11618-C92B-1E4D-B6D8-BFD975C4DD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53"/>
          <a:stretch/>
        </p:blipFill>
        <p:spPr>
          <a:xfrm>
            <a:off x="7285274" y="4754657"/>
            <a:ext cx="4876244" cy="15958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2BF260-1EC9-D24C-A715-F908C8D7F1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352" t="21964" r="39278" b="24535"/>
          <a:stretch/>
        </p:blipFill>
        <p:spPr>
          <a:xfrm>
            <a:off x="9287771" y="3261674"/>
            <a:ext cx="1295448" cy="141330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02A2205-62FF-5949-8AB4-A415E7D7CA77}"/>
              </a:ext>
            </a:extLst>
          </p:cNvPr>
          <p:cNvSpPr txBox="1"/>
          <p:nvPr/>
        </p:nvSpPr>
        <p:spPr>
          <a:xfrm>
            <a:off x="8090697" y="3787468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Field </a:t>
            </a:r>
            <a:r>
              <a:rPr lang="fr-FR" sz="1600" dirty="0" err="1"/>
              <a:t>lines</a:t>
            </a:r>
            <a:endParaRPr lang="fr-FR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 designs: </a:t>
            </a:r>
            <a:r>
              <a:rPr lang="en-US" sz="3200" dirty="0" err="1"/>
              <a:t>MultiWire</a:t>
            </a:r>
            <a:r>
              <a:rPr lang="en-US" sz="3200" dirty="0"/>
              <a:t> Proportional Chambers (MWPC)</a:t>
            </a:r>
            <a:endParaRPr lang="en-US" sz="3200" baseline="-250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99D59D-8733-924C-A88F-2B5164AA2DB5}"/>
              </a:ext>
            </a:extLst>
          </p:cNvPr>
          <p:cNvSpPr txBox="1"/>
          <p:nvPr/>
        </p:nvSpPr>
        <p:spPr>
          <a:xfrm>
            <a:off x="1316911" y="6060830"/>
            <a:ext cx="4519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CMS resolutions: ≃ 50-250 µm and ≃ 5 ns </a:t>
            </a:r>
          </a:p>
          <a:p>
            <a:pPr algn="ctr"/>
            <a:r>
              <a:rPr lang="en-US" dirty="0"/>
              <a:t>ATLAS Thin Gap Chambers resolution ≃ 50 µm</a:t>
            </a:r>
          </a:p>
        </p:txBody>
      </p:sp>
    </p:spTree>
    <p:extLst>
      <p:ext uri="{BB962C8B-B14F-4D97-AF65-F5344CB8AC3E}">
        <p14:creationId xmlns:p14="http://schemas.microsoft.com/office/powerpoint/2010/main" val="605817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1DF3D22-EB75-B349-B5F3-D9D53E027E10}"/>
              </a:ext>
            </a:extLst>
          </p:cNvPr>
          <p:cNvSpPr txBox="1"/>
          <p:nvPr/>
        </p:nvSpPr>
        <p:spPr>
          <a:xfrm>
            <a:off x="245355" y="776274"/>
            <a:ext cx="11777768" cy="22775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Micro-structures on insulator using etching technologies replace wires to increase granularity for rate/occupancy capability and resolution, used for muon systems and TPC readout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Rates O(MHz)/cm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σ</a:t>
            </a:r>
            <a:r>
              <a:rPr lang="en-US" sz="2000" baseline="-25000" dirty="0" err="1"/>
              <a:t>hit</a:t>
            </a:r>
            <a:r>
              <a:rPr lang="en-US" sz="2000" baseline="-25000" dirty="0"/>
              <a:t> </a:t>
            </a:r>
            <a:r>
              <a:rPr lang="en-US" sz="2000" dirty="0"/>
              <a:t>≃ 50 µm, </a:t>
            </a:r>
            <a:r>
              <a:rPr lang="en-US" sz="2000" dirty="0" err="1"/>
              <a:t>σ</a:t>
            </a:r>
            <a:r>
              <a:rPr lang="en-US" sz="2000" dirty="0"/>
              <a:t>(t) ≃ few ns</a:t>
            </a:r>
            <a:endParaRPr lang="en-US" sz="2000" baseline="30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Original design with </a:t>
            </a:r>
            <a:r>
              <a:rPr lang="en-US" sz="2000" dirty="0" err="1"/>
              <a:t>MicroStrip</a:t>
            </a:r>
            <a:r>
              <a:rPr lang="en-US" sz="2000" dirty="0"/>
              <a:t> Gas Chambers (on glass/silicon wafers)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Lythography</a:t>
            </a:r>
            <a:r>
              <a:rPr lang="en-US" dirty="0"/>
              <a:t> technics not good enough at that time to avoid discharges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MicroMegas</a:t>
            </a:r>
            <a:r>
              <a:rPr lang="en-US" sz="2000" dirty="0"/>
              <a:t>: mesh design with amplification between mesh and anodes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GEM: Intermediate amplification in metalized foil holes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 designs: </a:t>
            </a:r>
            <a:r>
              <a:rPr lang="en-US" sz="3600" dirty="0" err="1"/>
              <a:t>MicroPattern</a:t>
            </a:r>
            <a:r>
              <a:rPr lang="en-US" sz="3600" dirty="0"/>
              <a:t> Gaz Detectors (MPGD)</a:t>
            </a:r>
            <a:endParaRPr lang="en-US" sz="3600" baseline="-25000" dirty="0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6214A70-80F0-CD4F-8E89-EB3A35335345}"/>
              </a:ext>
            </a:extLst>
          </p:cNvPr>
          <p:cNvGrpSpPr/>
          <p:nvPr/>
        </p:nvGrpSpPr>
        <p:grpSpPr>
          <a:xfrm>
            <a:off x="369977" y="3198879"/>
            <a:ext cx="10775640" cy="3599828"/>
            <a:chOff x="369977" y="3030599"/>
            <a:chExt cx="10775640" cy="3599828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58AED5B5-1D0A-B945-B1B0-78FE75C17713}"/>
                </a:ext>
              </a:extLst>
            </p:cNvPr>
            <p:cNvGrpSpPr/>
            <p:nvPr/>
          </p:nvGrpSpPr>
          <p:grpSpPr>
            <a:xfrm>
              <a:off x="4298984" y="3030599"/>
              <a:ext cx="3446235" cy="3557787"/>
              <a:chOff x="4222784" y="3030599"/>
              <a:chExt cx="3446235" cy="3557787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04A25963-1BF8-3A46-89D4-356EAED14B64}"/>
                  </a:ext>
                </a:extLst>
              </p:cNvPr>
              <p:cNvGrpSpPr/>
              <p:nvPr/>
            </p:nvGrpSpPr>
            <p:grpSpPr>
              <a:xfrm>
                <a:off x="4222784" y="3030599"/>
                <a:ext cx="3446235" cy="1983733"/>
                <a:chOff x="4210990" y="3816685"/>
                <a:chExt cx="3446235" cy="1983733"/>
              </a:xfrm>
            </p:grpSpPr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C938391D-0F7A-BE47-A11C-4CAD892E71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8693" r="3444" b="50567"/>
                <a:stretch/>
              </p:blipFill>
              <p:spPr>
                <a:xfrm>
                  <a:off x="4210990" y="3816685"/>
                  <a:ext cx="3446235" cy="1983733"/>
                </a:xfrm>
                <a:prstGeom prst="rect">
                  <a:avLst/>
                </a:prstGeom>
              </p:spPr>
            </p:pic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1CB16FA9-63ED-5445-8474-00E410697F2F}"/>
                    </a:ext>
                  </a:extLst>
                </p:cNvPr>
                <p:cNvSpPr txBox="1"/>
                <p:nvPr/>
              </p:nvSpPr>
              <p:spPr>
                <a:xfrm>
                  <a:off x="4520385" y="3861988"/>
                  <a:ext cx="13484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err="1"/>
                    <a:t>MicroMegas</a:t>
                  </a:r>
                  <a:endParaRPr lang="fr-FR" dirty="0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4B00A82-CB8B-D246-A471-20EE8073E9A9}"/>
                    </a:ext>
                  </a:extLst>
                </p:cNvPr>
                <p:cNvSpPr/>
                <p:nvPr/>
              </p:nvSpPr>
              <p:spPr>
                <a:xfrm>
                  <a:off x="6654800" y="3893937"/>
                  <a:ext cx="838200" cy="5130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A379DFEF-C5C0-B843-B3BB-EA626C36C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737" t="67954"/>
              <a:stretch/>
            </p:blipFill>
            <p:spPr>
              <a:xfrm>
                <a:off x="4980276" y="4931328"/>
                <a:ext cx="1931250" cy="1657058"/>
              </a:xfrm>
              <a:prstGeom prst="rect">
                <a:avLst/>
              </a:prstGeom>
            </p:spPr>
          </p:pic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613B6C39-136D-0642-B154-B2E3D463B105}"/>
                </a:ext>
              </a:extLst>
            </p:cNvPr>
            <p:cNvGrpSpPr/>
            <p:nvPr/>
          </p:nvGrpSpPr>
          <p:grpSpPr>
            <a:xfrm>
              <a:off x="8127167" y="3066063"/>
              <a:ext cx="3018450" cy="3564364"/>
              <a:chOff x="8317667" y="3066063"/>
              <a:chExt cx="3018450" cy="3564364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CE901AC1-8E44-7C42-A86C-D4B1329343AF}"/>
                  </a:ext>
                </a:extLst>
              </p:cNvPr>
              <p:cNvGrpSpPr/>
              <p:nvPr/>
            </p:nvGrpSpPr>
            <p:grpSpPr>
              <a:xfrm>
                <a:off x="8317667" y="3066063"/>
                <a:ext cx="3018450" cy="2082213"/>
                <a:chOff x="9173550" y="3878680"/>
                <a:chExt cx="3018450" cy="2082213"/>
              </a:xfrm>
            </p:grpSpPr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id="{B07F67EF-EFEE-DB43-90E7-969833EB1F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1801" t="54045"/>
                <a:stretch/>
              </p:blipFill>
              <p:spPr>
                <a:xfrm>
                  <a:off x="9173550" y="4116703"/>
                  <a:ext cx="3018450" cy="1844190"/>
                </a:xfrm>
                <a:prstGeom prst="rect">
                  <a:avLst/>
                </a:prstGeom>
              </p:spPr>
            </p:pic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B6D745A4-C666-6740-96D0-347D04FFAE0B}"/>
                    </a:ext>
                  </a:extLst>
                </p:cNvPr>
                <p:cNvSpPr txBox="1"/>
                <p:nvPr/>
              </p:nvSpPr>
              <p:spPr>
                <a:xfrm>
                  <a:off x="9512929" y="3878680"/>
                  <a:ext cx="6399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GEM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DE80EA7-20A0-9240-932E-9206D79A12FF}"/>
                    </a:ext>
                  </a:extLst>
                </p:cNvPr>
                <p:cNvSpPr/>
                <p:nvPr/>
              </p:nvSpPr>
              <p:spPr>
                <a:xfrm>
                  <a:off x="10296448" y="5333565"/>
                  <a:ext cx="1500299" cy="5130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4060BEDE-80F3-5243-9D44-B1FC2BA326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045" t="34889" r="3057" b="34553"/>
              <a:stretch/>
            </p:blipFill>
            <p:spPr>
              <a:xfrm>
                <a:off x="8891980" y="4947969"/>
                <a:ext cx="1869824" cy="1682458"/>
              </a:xfrm>
              <a:prstGeom prst="rect">
                <a:avLst/>
              </a:prstGeom>
            </p:spPr>
          </p:pic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FF6E0E6E-AD84-C04E-8B68-C5E3D8EBC4B3}"/>
                </a:ext>
              </a:extLst>
            </p:cNvPr>
            <p:cNvGrpSpPr/>
            <p:nvPr/>
          </p:nvGrpSpPr>
          <p:grpSpPr>
            <a:xfrm>
              <a:off x="369977" y="3075902"/>
              <a:ext cx="3819008" cy="3554525"/>
              <a:chOff x="192177" y="3075902"/>
              <a:chExt cx="3819008" cy="3554525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72527C00-334B-F14B-8C5E-1B4952BE532C}"/>
                  </a:ext>
                </a:extLst>
              </p:cNvPr>
              <p:cNvGrpSpPr/>
              <p:nvPr/>
            </p:nvGrpSpPr>
            <p:grpSpPr>
              <a:xfrm>
                <a:off x="192177" y="3075902"/>
                <a:ext cx="3819008" cy="1926348"/>
                <a:chOff x="163922" y="3934986"/>
                <a:chExt cx="3819008" cy="1926348"/>
              </a:xfrm>
            </p:grpSpPr>
            <p:pic>
              <p:nvPicPr>
                <p:cNvPr id="3" name="Image 2">
                  <a:extLst>
                    <a:ext uri="{FF2B5EF4-FFF2-40B4-BE49-F238E27FC236}">
                      <a16:creationId xmlns:a16="http://schemas.microsoft.com/office/drawing/2014/main" id="{5DF9DA36-2C46-E34E-A355-B3266BBBDF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3922" y="4004210"/>
                  <a:ext cx="3819008" cy="1857124"/>
                </a:xfrm>
                <a:prstGeom prst="rect">
                  <a:avLst/>
                </a:prstGeom>
              </p:spPr>
            </p:pic>
            <p:sp>
              <p:nvSpPr>
                <p:cNvPr id="2" name="ZoneTexte 1">
                  <a:extLst>
                    <a:ext uri="{FF2B5EF4-FFF2-40B4-BE49-F238E27FC236}">
                      <a16:creationId xmlns:a16="http://schemas.microsoft.com/office/drawing/2014/main" id="{82D23FA4-915F-414B-A555-6F7C3B974385}"/>
                    </a:ext>
                  </a:extLst>
                </p:cNvPr>
                <p:cNvSpPr txBox="1"/>
                <p:nvPr/>
              </p:nvSpPr>
              <p:spPr>
                <a:xfrm>
                  <a:off x="837698" y="3934986"/>
                  <a:ext cx="7569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MSGC</a:t>
                  </a:r>
                </a:p>
              </p:txBody>
            </p:sp>
          </p:grpSp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6B927AA7-AEFD-4249-9929-4733C78A49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48" t="1312" r="4264" b="67366"/>
              <a:stretch/>
            </p:blipFill>
            <p:spPr>
              <a:xfrm>
                <a:off x="971035" y="4963332"/>
                <a:ext cx="1930530" cy="16670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89625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Screen shot 2011-05-16 at 16.34.43.png">
            <a:extLst>
              <a:ext uri="{FF2B5EF4-FFF2-40B4-BE49-F238E27FC236}">
                <a16:creationId xmlns:a16="http://schemas.microsoft.com/office/drawing/2014/main" id="{CDEAD608-1FA9-6B45-BAD2-62BF8CA3E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178" y="1925234"/>
            <a:ext cx="4006378" cy="143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2916A2D-CDCB-E74A-8A14-263E5095B8B5}"/>
                  </a:ext>
                </a:extLst>
              </p:cNvPr>
              <p:cNvSpPr txBox="1"/>
              <p:nvPr/>
            </p:nvSpPr>
            <p:spPr>
              <a:xfrm>
                <a:off x="234461" y="887228"/>
                <a:ext cx="11588045" cy="243419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accent1"/>
                    </a:solidFill>
                  </a:rPr>
                  <a:t>Provide good resolution at relatively low granularity by measuring particle impact position</a:t>
                </a:r>
                <a:r>
                  <a:rPr lang="en-US" sz="2200" baseline="30000" dirty="0">
                    <a:solidFill>
                      <a:schemeClr val="accent1"/>
                    </a:solidFill>
                  </a:rPr>
                  <a:t>1)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                x  = v(t-t</a:t>
                </a:r>
                <a:r>
                  <a:rPr lang="en-US" sz="2200" baseline="-25000" dirty="0">
                    <a:solidFill>
                      <a:schemeClr val="accent1"/>
                    </a:solidFill>
                  </a:rPr>
                  <a:t>0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), v velocity, t</a:t>
                </a:r>
                <a:r>
                  <a:rPr lang="en-US" sz="2200" baseline="-25000" dirty="0">
                    <a:solidFill>
                      <a:schemeClr val="accent1"/>
                    </a:solidFill>
                  </a:rPr>
                  <a:t>0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 crossing time, t signal detection time, used for muon systems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Drift length is a detector design parameter O(cm) for muon applications (&lt; kHz/cm2 rate)</a:t>
                </a:r>
              </a:p>
              <a:p>
                <a:pPr marL="800100" lvl="1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Resolution</a:t>
                </a:r>
                <a:r>
                  <a:rPr lang="en-US" sz="2000" baseline="30000" dirty="0"/>
                  <a:t>2)</a:t>
                </a:r>
                <a:r>
                  <a:rPr lang="en-US" sz="2000" dirty="0"/>
                  <a:t> O(50-200) µm depending on drift length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b="0" i="0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panose="02040503050406030204" pitchFamily="18" charset="0"/>
                              <a:sym typeface="Arial"/>
                            </a:rPr>
                            <m:t>       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sym typeface="Arial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sym typeface="Arial"/>
                            </a:rPr>
                            <m:t>x</m:t>
                          </m:r>
                        </m:sub>
                      </m:sSub>
                      <m:r>
                        <a:rPr lang="en-US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 Math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charset="0"/>
                            </a:rPr>
                            <m:t>8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N</m:t>
                          </m:r>
                        </m:den>
                      </m:f>
                      <m:r>
                        <a:rPr lang="en-US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 Math" charset="0"/>
                          <a:sym typeface="Arial"/>
                        </a:rPr>
                        <m:t>⋅</m:t>
                      </m:r>
                      <m:f>
                        <m:fPr>
                          <m:ctrlPr>
                            <a:rPr lang="en-US" b="1" i="1"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b="1"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sym typeface="Arial"/>
                            </a:rPr>
                            <m:t>𝟏</m:t>
                          </m:r>
                        </m:num>
                        <m:den>
                          <m:r>
                            <a:rPr lang="en-US" b="1"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sym typeface="Arial"/>
                            </a:rPr>
                            <m:t>𝐱</m:t>
                          </m:r>
                        </m:den>
                      </m:f>
                      <m:r>
                        <a:rPr lang="en-US">
                          <a:uFill>
                            <a:solidFill>
                              <a:srgbClr val="000000"/>
                            </a:solidFill>
                          </a:uFill>
                          <a:latin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>
                          <a:uFill>
                            <a:solidFill>
                              <a:srgbClr val="000000"/>
                            </a:solidFill>
                          </a:uFill>
                          <a:latin typeface="Cambria Math" panose="02040503050406030204" pitchFamily="18" charset="0"/>
                          <a:sym typeface="Arial"/>
                        </a:rPr>
                        <m:t>ionization</m:t>
                      </m:r>
                      <m:r>
                        <a:rPr lang="en-US">
                          <a:uFill>
                            <a:solidFill>
                              <a:srgbClr val="000000"/>
                            </a:solidFill>
                          </a:uFill>
                          <a:latin typeface="Cambria Math" panose="02040503050406030204" pitchFamily="18" charset="0"/>
                          <a:sym typeface="Arial"/>
                        </a:rPr>
                        <m:t>)⊕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  <a:sym typeface="Arial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D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</a:rPr>
                                    <m:t>D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 Math" charset="0"/>
                          <a:sym typeface="Arial"/>
                        </a:rPr>
                        <m:t>⋅</m:t>
                      </m:r>
                      <m:rad>
                        <m:radPr>
                          <m:degHide m:val="on"/>
                          <m:ctrlPr>
                            <a:rPr lang="en-US" i="1"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sym typeface="Arial"/>
                            </a:rPr>
                            <m:t>x</m:t>
                          </m:r>
                        </m:e>
                      </m:rad>
                      <m:r>
                        <a:rPr lang="en-US">
                          <a:uFill>
                            <a:solidFill>
                              <a:srgbClr val="000000"/>
                            </a:solidFill>
                          </a:uFill>
                          <a:latin typeface="Cambria Math" charset="0"/>
                          <a:sym typeface="Arial"/>
                        </a:rPr>
                        <m:t> </m:t>
                      </m:r>
                      <m:r>
                        <a:rPr lang="en-US">
                          <a:uFill>
                            <a:solidFill>
                              <a:srgbClr val="000000"/>
                            </a:solidFill>
                          </a:uFill>
                          <a:latin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>
                          <a:uFill>
                            <a:solidFill>
                              <a:srgbClr val="000000"/>
                            </a:solidFill>
                          </a:uFill>
                          <a:latin typeface="Cambria Math" panose="02040503050406030204" pitchFamily="18" charset="0"/>
                          <a:sym typeface="Arial"/>
                        </a:rPr>
                        <m:t>diffusion</m:t>
                      </m:r>
                      <m:r>
                        <a:rPr lang="en-US">
                          <a:uFill>
                            <a:solidFill>
                              <a:srgbClr val="000000"/>
                            </a:solidFill>
                          </a:uFill>
                          <a:latin typeface="Cambria Math" panose="02040503050406030204" pitchFamily="18" charset="0"/>
                          <a:sym typeface="Arial"/>
                        </a:rPr>
                        <m:t>)⊕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  <a:sym typeface="Aria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</m:sub>
                      </m:sSub>
                      <m:r>
                        <a:rPr lang="en-US">
                          <a:latin typeface="Cambria Math" charset="0"/>
                          <a:ea typeface="Cambria Math" charset="0"/>
                          <a:cs typeface="Cambria Math" charset="0"/>
                        </a:rPr>
                        <m:t>⊕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sym typeface="Arial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sym typeface="Arial"/>
                            </a:rPr>
                            <m:t>electronics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2916A2D-CDCB-E74A-8A14-263E5095B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61" y="887228"/>
                <a:ext cx="11588045" cy="2434193"/>
              </a:xfrm>
              <a:prstGeom prst="rect">
                <a:avLst/>
              </a:prstGeom>
              <a:blipFill>
                <a:blip r:embed="rId4"/>
                <a:stretch>
                  <a:fillRect l="-546" t="-154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 designs: </a:t>
            </a:r>
            <a:r>
              <a:rPr lang="en-US" sz="3600" dirty="0"/>
              <a:t>Drift detectors planar design</a:t>
            </a:r>
            <a:endParaRPr lang="en-US" sz="3600" baseline="-25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EFEDA2-585D-0846-84B8-7AB0D6C588E3}"/>
              </a:ext>
            </a:extLst>
          </p:cNvPr>
          <p:cNvSpPr txBox="1"/>
          <p:nvPr/>
        </p:nvSpPr>
        <p:spPr>
          <a:xfrm>
            <a:off x="8103" y="6290306"/>
            <a:ext cx="8137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sz="1600" i="1" dirty="0"/>
              <a:t>z-coordinate can be measured from charge division with readout at both ends of anodes</a:t>
            </a:r>
          </a:p>
          <a:p>
            <a:pPr marL="342900" indent="-342900">
              <a:buAutoNum type="arabicParenR"/>
            </a:pPr>
            <a:r>
              <a:rPr lang="en-US" sz="1600" i="1" dirty="0"/>
              <a:t>Pressure can improve primary ionization N and reduce diffusion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0E9F175-7A7C-254C-ABCC-0C78BE95BBF4}"/>
              </a:ext>
            </a:extLst>
          </p:cNvPr>
          <p:cNvGrpSpPr/>
          <p:nvPr/>
        </p:nvGrpSpPr>
        <p:grpSpPr>
          <a:xfrm>
            <a:off x="414040" y="3525157"/>
            <a:ext cx="11401217" cy="2332636"/>
            <a:chOff x="556920" y="3570059"/>
            <a:chExt cx="11401217" cy="2332636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408518B5-4CB5-FB47-9CB2-93303F587E00}"/>
                </a:ext>
              </a:extLst>
            </p:cNvPr>
            <p:cNvGrpSpPr/>
            <p:nvPr/>
          </p:nvGrpSpPr>
          <p:grpSpPr>
            <a:xfrm>
              <a:off x="556920" y="3570059"/>
              <a:ext cx="11018788" cy="2332636"/>
              <a:chOff x="262775" y="3570059"/>
              <a:chExt cx="11018788" cy="2332636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3B6C4334-754F-A240-A8CC-9A27B98B361E}"/>
                  </a:ext>
                </a:extLst>
              </p:cNvPr>
              <p:cNvGrpSpPr/>
              <p:nvPr/>
            </p:nvGrpSpPr>
            <p:grpSpPr>
              <a:xfrm>
                <a:off x="262775" y="3570059"/>
                <a:ext cx="11018788" cy="2332636"/>
                <a:chOff x="99809" y="3570059"/>
                <a:chExt cx="11018788" cy="2332636"/>
              </a:xfrm>
            </p:grpSpPr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21B233A-844F-854D-8132-FB46BFC9BC59}"/>
                    </a:ext>
                  </a:extLst>
                </p:cNvPr>
                <p:cNvSpPr txBox="1"/>
                <p:nvPr/>
              </p:nvSpPr>
              <p:spPr>
                <a:xfrm>
                  <a:off x="7031144" y="3570059"/>
                  <a:ext cx="40874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Drift Tube designs </a:t>
                  </a:r>
                </a:p>
                <a:p>
                  <a:r>
                    <a:rPr lang="fr-FR" dirty="0"/>
                    <a:t>ATLAS/LHCB                            CMS</a:t>
                  </a:r>
                </a:p>
              </p:txBody>
            </p: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71CC0305-F5EA-3440-AE1F-F87C955DAAFC}"/>
                    </a:ext>
                  </a:extLst>
                </p:cNvPr>
                <p:cNvGrpSpPr/>
                <p:nvPr/>
              </p:nvGrpSpPr>
              <p:grpSpPr>
                <a:xfrm>
                  <a:off x="99809" y="3571585"/>
                  <a:ext cx="6433926" cy="2331110"/>
                  <a:chOff x="99809" y="3571585"/>
                  <a:chExt cx="6433926" cy="2331110"/>
                </a:xfrm>
              </p:grpSpPr>
              <p:pic>
                <p:nvPicPr>
                  <p:cNvPr id="13" name="Picture 12" descr="Screen shot 2011-05-17 at 17.38.02.png">
                    <a:extLst>
                      <a:ext uri="{FF2B5EF4-FFF2-40B4-BE49-F238E27FC236}">
                        <a16:creationId xmlns:a16="http://schemas.microsoft.com/office/drawing/2014/main" id="{A4F4F0DE-C041-2C43-93AF-D7FCCDDC6A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9809" y="4157092"/>
                    <a:ext cx="3326649" cy="16891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" name="ZoneTexte 6">
                    <a:extLst>
                      <a:ext uri="{FF2B5EF4-FFF2-40B4-BE49-F238E27FC236}">
                        <a16:creationId xmlns:a16="http://schemas.microsoft.com/office/drawing/2014/main" id="{4B905491-4AC3-094A-A498-1C30CBE53D0D}"/>
                      </a:ext>
                    </a:extLst>
                  </p:cNvPr>
                  <p:cNvSpPr txBox="1"/>
                  <p:nvPr/>
                </p:nvSpPr>
                <p:spPr>
                  <a:xfrm>
                    <a:off x="509597" y="3571585"/>
                    <a:ext cx="569295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err="1"/>
                      <a:t>MultiWires</a:t>
                    </a:r>
                    <a:r>
                      <a:rPr lang="en-US" dirty="0"/>
                      <a:t> design, field adjusted to maintain constant field (velocity) with HV divider on cathodes wires  </a:t>
                    </a:r>
                  </a:p>
                </p:txBody>
              </p:sp>
              <p:pic>
                <p:nvPicPr>
                  <p:cNvPr id="19" name="Image 18">
                    <a:extLst>
                      <a:ext uri="{FF2B5EF4-FFF2-40B4-BE49-F238E27FC236}">
                        <a16:creationId xmlns:a16="http://schemas.microsoft.com/office/drawing/2014/main" id="{635D5346-D1E5-EB4A-9B7F-4A25EB840A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430713" y="4406901"/>
                    <a:ext cx="3103022" cy="149579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6FF0CA1A-743C-2742-8565-03C9499292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3535" t="12240" r="65344"/>
              <a:stretch/>
            </p:blipFill>
            <p:spPr>
              <a:xfrm>
                <a:off x="7063481" y="4120599"/>
                <a:ext cx="1451493" cy="1553840"/>
              </a:xfrm>
              <a:prstGeom prst="rect">
                <a:avLst/>
              </a:prstGeom>
            </p:spPr>
          </p:pic>
        </p:grp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838F4B1-5F30-AE4C-BDF3-682C24EE9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04679" y="4156133"/>
              <a:ext cx="3153458" cy="1576729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B883F799-CBC2-7D49-AC7B-45FFFD37856E}"/>
              </a:ext>
            </a:extLst>
          </p:cNvPr>
          <p:cNvSpPr txBox="1"/>
          <p:nvPr/>
        </p:nvSpPr>
        <p:spPr>
          <a:xfrm>
            <a:off x="9389101" y="5723494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resolutions: </a:t>
            </a:r>
          </a:p>
          <a:p>
            <a:pPr algn="ctr"/>
            <a:r>
              <a:rPr lang="en-US" dirty="0"/>
              <a:t>≃ 100 µm and ≃ 2 ns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2B570CA-6B95-E547-BBED-87AC7E171CA6}"/>
              </a:ext>
            </a:extLst>
          </p:cNvPr>
          <p:cNvSpPr txBox="1"/>
          <p:nvPr/>
        </p:nvSpPr>
        <p:spPr>
          <a:xfrm>
            <a:off x="7099502" y="5451056"/>
            <a:ext cx="17424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resolution: </a:t>
            </a:r>
          </a:p>
          <a:p>
            <a:pPr algn="ctr"/>
            <a:r>
              <a:rPr lang="en-US" dirty="0"/>
              <a:t>ATLAS ≃ 100 µm</a:t>
            </a:r>
          </a:p>
          <a:p>
            <a:pPr algn="ctr"/>
            <a:r>
              <a:rPr lang="en-US" dirty="0" err="1"/>
              <a:t>LHCb</a:t>
            </a:r>
            <a:r>
              <a:rPr lang="en-US" dirty="0"/>
              <a:t> to 200 µm</a:t>
            </a:r>
          </a:p>
        </p:txBody>
      </p:sp>
    </p:spTree>
    <p:extLst>
      <p:ext uri="{BB962C8B-B14F-4D97-AF65-F5344CB8AC3E}">
        <p14:creationId xmlns:p14="http://schemas.microsoft.com/office/powerpoint/2010/main" val="141248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26673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 designs: </a:t>
            </a:r>
            <a:r>
              <a:rPr lang="en-US" sz="3600" dirty="0"/>
              <a:t>Drift Chambers cylindrical design (DC)</a:t>
            </a:r>
            <a:endParaRPr lang="en-US" sz="3600" baseline="-250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A1366AF-E00F-D848-A0AC-3E4D4F9EA1F5}"/>
              </a:ext>
            </a:extLst>
          </p:cNvPr>
          <p:cNvGrpSpPr/>
          <p:nvPr/>
        </p:nvGrpSpPr>
        <p:grpSpPr>
          <a:xfrm>
            <a:off x="427935" y="3514156"/>
            <a:ext cx="11396669" cy="2896490"/>
            <a:chOff x="285058" y="2033011"/>
            <a:chExt cx="11396669" cy="2896490"/>
          </a:xfrm>
        </p:grpSpPr>
        <p:pic>
          <p:nvPicPr>
            <p:cNvPr id="16" name="page17image2448.png">
              <a:extLst>
                <a:ext uri="{FF2B5EF4-FFF2-40B4-BE49-F238E27FC236}">
                  <a16:creationId xmlns:a16="http://schemas.microsoft.com/office/drawing/2014/main" id="{F50684CE-6CA6-C148-9073-BB6BA089B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5058" y="2033011"/>
              <a:ext cx="2919178" cy="289649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0" name="Group 4726">
              <a:extLst>
                <a:ext uri="{FF2B5EF4-FFF2-40B4-BE49-F238E27FC236}">
                  <a16:creationId xmlns:a16="http://schemas.microsoft.com/office/drawing/2014/main" id="{D4917B0D-9E29-8A40-A0D0-A79B489CC451}"/>
                </a:ext>
              </a:extLst>
            </p:cNvPr>
            <p:cNvGrpSpPr/>
            <p:nvPr/>
          </p:nvGrpSpPr>
          <p:grpSpPr>
            <a:xfrm>
              <a:off x="3596919" y="2277377"/>
              <a:ext cx="2439456" cy="2286412"/>
              <a:chOff x="0" y="-92904"/>
              <a:chExt cx="4292600" cy="4613839"/>
            </a:xfrm>
          </p:grpSpPr>
          <p:pic>
            <p:nvPicPr>
              <p:cNvPr id="22" name="pasted-image.pdf">
                <a:extLst>
                  <a:ext uri="{FF2B5EF4-FFF2-40B4-BE49-F238E27FC236}">
                    <a16:creationId xmlns:a16="http://schemas.microsoft.com/office/drawing/2014/main" id="{A1C3C6F9-285C-9442-B718-D065003B2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283814"/>
                <a:ext cx="4292600" cy="1397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" name="pasted-image.pdf">
                <a:extLst>
                  <a:ext uri="{FF2B5EF4-FFF2-40B4-BE49-F238E27FC236}">
                    <a16:creationId xmlns:a16="http://schemas.microsoft.com/office/drawing/2014/main" id="{9150DF11-443D-6E44-9931-30FDDA633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59596" y="1378261"/>
                <a:ext cx="3145905" cy="31426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" name="Shape 4723">
                <a:extLst>
                  <a:ext uri="{FF2B5EF4-FFF2-40B4-BE49-F238E27FC236}">
                    <a16:creationId xmlns:a16="http://schemas.microsoft.com/office/drawing/2014/main" id="{0930E007-5C14-5442-8021-D0B3529A2A28}"/>
                  </a:ext>
                </a:extLst>
              </p:cNvPr>
              <p:cNvSpPr/>
              <p:nvPr/>
            </p:nvSpPr>
            <p:spPr>
              <a:xfrm>
                <a:off x="3266771" y="627436"/>
                <a:ext cx="933662" cy="877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lnSpc>
                    <a:spcPct val="90000"/>
                  </a:lnSpc>
                  <a:defRPr sz="1800"/>
                </a:pPr>
                <a:r>
                  <a:rPr sz="1200" dirty="0"/>
                  <a:t>anode </a:t>
                </a:r>
              </a:p>
              <a:p>
                <a:pPr>
                  <a:lnSpc>
                    <a:spcPct val="90000"/>
                  </a:lnSpc>
                  <a:defRPr sz="1800"/>
                </a:pPr>
                <a:r>
                  <a:rPr sz="1200" dirty="0"/>
                  <a:t>wire</a:t>
                </a:r>
              </a:p>
            </p:txBody>
          </p:sp>
          <p:sp>
            <p:nvSpPr>
              <p:cNvPr id="25" name="Shape 4724">
                <a:extLst>
                  <a:ext uri="{FF2B5EF4-FFF2-40B4-BE49-F238E27FC236}">
                    <a16:creationId xmlns:a16="http://schemas.microsoft.com/office/drawing/2014/main" id="{C7E6B787-9D47-8E4C-9335-B32577260DE4}"/>
                  </a:ext>
                </a:extLst>
              </p:cNvPr>
              <p:cNvSpPr/>
              <p:nvPr/>
            </p:nvSpPr>
            <p:spPr>
              <a:xfrm>
                <a:off x="2989505" y="24134"/>
                <a:ext cx="1170830" cy="877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lnSpc>
                    <a:spcPct val="90000"/>
                  </a:lnSpc>
                  <a:defRPr sz="1800"/>
                </a:pPr>
                <a:r>
                  <a:rPr sz="1200" dirty="0"/>
                  <a:t>potential</a:t>
                </a:r>
              </a:p>
              <a:p>
                <a:pPr>
                  <a:lnSpc>
                    <a:spcPct val="90000"/>
                  </a:lnSpc>
                  <a:defRPr sz="1800"/>
                </a:pPr>
                <a:r>
                  <a:rPr sz="1200" dirty="0"/>
                  <a:t>wire</a:t>
                </a:r>
              </a:p>
            </p:txBody>
          </p:sp>
          <p:sp>
            <p:nvSpPr>
              <p:cNvPr id="26" name="Shape 4725">
                <a:extLst>
                  <a:ext uri="{FF2B5EF4-FFF2-40B4-BE49-F238E27FC236}">
                    <a16:creationId xmlns:a16="http://schemas.microsoft.com/office/drawing/2014/main" id="{12580B09-B70C-6F43-81F3-817F39DF2992}"/>
                  </a:ext>
                </a:extLst>
              </p:cNvPr>
              <p:cNvSpPr/>
              <p:nvPr/>
            </p:nvSpPr>
            <p:spPr>
              <a:xfrm>
                <a:off x="886336" y="-92904"/>
                <a:ext cx="1844759" cy="5796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/>
                </a:lvl1pPr>
              </a:lstStyle>
              <a:p>
                <a:r>
                  <a:rPr sz="1200" dirty="0"/>
                  <a:t>Open Drift Cell</a:t>
                </a:r>
              </a:p>
            </p:txBody>
          </p:sp>
        </p:grpSp>
        <p:grpSp>
          <p:nvGrpSpPr>
            <p:cNvPr id="27" name="Group 4732">
              <a:extLst>
                <a:ext uri="{FF2B5EF4-FFF2-40B4-BE49-F238E27FC236}">
                  <a16:creationId xmlns:a16="http://schemas.microsoft.com/office/drawing/2014/main" id="{F31FA8B5-2282-C94F-A8AB-8360C1474FD3}"/>
                </a:ext>
              </a:extLst>
            </p:cNvPr>
            <p:cNvGrpSpPr/>
            <p:nvPr/>
          </p:nvGrpSpPr>
          <p:grpSpPr>
            <a:xfrm>
              <a:off x="6254301" y="2277377"/>
              <a:ext cx="2774450" cy="2328493"/>
              <a:chOff x="0" y="-150927"/>
              <a:chExt cx="4882071" cy="4698757"/>
            </a:xfrm>
          </p:grpSpPr>
          <p:pic>
            <p:nvPicPr>
              <p:cNvPr id="28" name="pasted-image.pdf">
                <a:extLst>
                  <a:ext uri="{FF2B5EF4-FFF2-40B4-BE49-F238E27FC236}">
                    <a16:creationId xmlns:a16="http://schemas.microsoft.com/office/drawing/2014/main" id="{D6F2C2C5-9978-1A44-BBC9-5204ABB23C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249429"/>
                <a:ext cx="4882071" cy="14657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" name="pasted-image.pdf">
                <a:extLst>
                  <a:ext uri="{FF2B5EF4-FFF2-40B4-BE49-F238E27FC236}">
                    <a16:creationId xmlns:a16="http://schemas.microsoft.com/office/drawing/2014/main" id="{7AFD356D-FA72-FA4A-9928-9A8668028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1418" y="1657817"/>
                <a:ext cx="3145905" cy="28900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" name="Shape 4729">
                <a:extLst>
                  <a:ext uri="{FF2B5EF4-FFF2-40B4-BE49-F238E27FC236}">
                    <a16:creationId xmlns:a16="http://schemas.microsoft.com/office/drawing/2014/main" id="{236B813B-8F2D-A04F-B24E-5B33DABDC463}"/>
                  </a:ext>
                </a:extLst>
              </p:cNvPr>
              <p:cNvSpPr/>
              <p:nvPr/>
            </p:nvSpPr>
            <p:spPr>
              <a:xfrm>
                <a:off x="2815662" y="24134"/>
                <a:ext cx="1170830" cy="877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>
                  <a:lnSpc>
                    <a:spcPct val="90000"/>
                  </a:lnSpc>
                  <a:defRPr sz="1800"/>
                </a:pPr>
                <a:r>
                  <a:rPr sz="1200"/>
                  <a:t>potential</a:t>
                </a:r>
              </a:p>
              <a:p>
                <a:pPr algn="ctr">
                  <a:lnSpc>
                    <a:spcPct val="90000"/>
                  </a:lnSpc>
                  <a:defRPr sz="1800"/>
                </a:pPr>
                <a:r>
                  <a:rPr sz="1200"/>
                  <a:t>wire</a:t>
                </a:r>
              </a:p>
            </p:txBody>
          </p:sp>
          <p:sp>
            <p:nvSpPr>
              <p:cNvPr id="31" name="Shape 4730">
                <a:extLst>
                  <a:ext uri="{FF2B5EF4-FFF2-40B4-BE49-F238E27FC236}">
                    <a16:creationId xmlns:a16="http://schemas.microsoft.com/office/drawing/2014/main" id="{10586C36-4519-574C-961D-1ADD396C420F}"/>
                  </a:ext>
                </a:extLst>
              </p:cNvPr>
              <p:cNvSpPr/>
              <p:nvPr/>
            </p:nvSpPr>
            <p:spPr>
              <a:xfrm>
                <a:off x="861738" y="-150927"/>
                <a:ext cx="1980152" cy="5796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/>
                </a:lvl1pPr>
              </a:lstStyle>
              <a:p>
                <a:r>
                  <a:rPr sz="1200"/>
                  <a:t>Closed Drift Cell</a:t>
                </a:r>
              </a:p>
            </p:txBody>
          </p:sp>
          <p:sp>
            <p:nvSpPr>
              <p:cNvPr id="32" name="Shape 4731">
                <a:extLst>
                  <a:ext uri="{FF2B5EF4-FFF2-40B4-BE49-F238E27FC236}">
                    <a16:creationId xmlns:a16="http://schemas.microsoft.com/office/drawing/2014/main" id="{E87A1F5B-680A-784D-A194-00EC8811A55C}"/>
                  </a:ext>
                </a:extLst>
              </p:cNvPr>
              <p:cNvSpPr/>
              <p:nvPr/>
            </p:nvSpPr>
            <p:spPr>
              <a:xfrm>
                <a:off x="3519174" y="518022"/>
                <a:ext cx="933662" cy="877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lnSpc>
                    <a:spcPct val="90000"/>
                  </a:lnSpc>
                  <a:defRPr sz="1800"/>
                </a:pPr>
                <a:r>
                  <a:rPr sz="1200" dirty="0"/>
                  <a:t>anode </a:t>
                </a:r>
              </a:p>
              <a:p>
                <a:pPr>
                  <a:lnSpc>
                    <a:spcPct val="90000"/>
                  </a:lnSpc>
                  <a:defRPr sz="1800"/>
                </a:pPr>
                <a:r>
                  <a:rPr sz="1200" dirty="0"/>
                  <a:t>wire</a:t>
                </a:r>
              </a:p>
            </p:txBody>
          </p:sp>
        </p:grpSp>
        <p:grpSp>
          <p:nvGrpSpPr>
            <p:cNvPr id="33" name="Group 4738">
              <a:extLst>
                <a:ext uri="{FF2B5EF4-FFF2-40B4-BE49-F238E27FC236}">
                  <a16:creationId xmlns:a16="http://schemas.microsoft.com/office/drawing/2014/main" id="{7AC3DE9F-94C0-0C41-8560-1C53D35FAF96}"/>
                </a:ext>
              </a:extLst>
            </p:cNvPr>
            <p:cNvGrpSpPr/>
            <p:nvPr/>
          </p:nvGrpSpPr>
          <p:grpSpPr>
            <a:xfrm>
              <a:off x="9279606" y="2244076"/>
              <a:ext cx="2402121" cy="2319713"/>
              <a:chOff x="50800" y="-112692"/>
              <a:chExt cx="4226900" cy="4681037"/>
            </a:xfrm>
          </p:grpSpPr>
          <p:pic>
            <p:nvPicPr>
              <p:cNvPr id="34" name="pasted-image.pdf">
                <a:extLst>
                  <a:ext uri="{FF2B5EF4-FFF2-40B4-BE49-F238E27FC236}">
                    <a16:creationId xmlns:a16="http://schemas.microsoft.com/office/drawing/2014/main" id="{1CEE5918-EB65-AF48-8935-405CD4DB6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50800" y="317931"/>
                <a:ext cx="4181253" cy="1570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" name="pasted-image.pdf">
                <a:extLst>
                  <a:ext uri="{FF2B5EF4-FFF2-40B4-BE49-F238E27FC236}">
                    <a16:creationId xmlns:a16="http://schemas.microsoft.com/office/drawing/2014/main" id="{130000D9-DD65-5A4F-8B67-BADBD7C46F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41809" y="1751910"/>
                <a:ext cx="3220301" cy="2816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" name="Shape 4735">
                <a:extLst>
                  <a:ext uri="{FF2B5EF4-FFF2-40B4-BE49-F238E27FC236}">
                    <a16:creationId xmlns:a16="http://schemas.microsoft.com/office/drawing/2014/main" id="{9C25255B-481C-784A-9179-EC2FB8B74F5F}"/>
                  </a:ext>
                </a:extLst>
              </p:cNvPr>
              <p:cNvSpPr/>
              <p:nvPr/>
            </p:nvSpPr>
            <p:spPr>
              <a:xfrm>
                <a:off x="434274" y="-98849"/>
                <a:ext cx="2409016" cy="5796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/>
                </a:lvl1pPr>
              </a:lstStyle>
              <a:p>
                <a:r>
                  <a:rPr sz="1200" dirty="0"/>
                  <a:t>Hexagonal Drift Cell</a:t>
                </a:r>
              </a:p>
            </p:txBody>
          </p:sp>
          <p:sp>
            <p:nvSpPr>
              <p:cNvPr id="37" name="Shape 4736">
                <a:extLst>
                  <a:ext uri="{FF2B5EF4-FFF2-40B4-BE49-F238E27FC236}">
                    <a16:creationId xmlns:a16="http://schemas.microsoft.com/office/drawing/2014/main" id="{D38B706A-CF7E-B143-841C-BF2E81B9D127}"/>
                  </a:ext>
                </a:extLst>
              </p:cNvPr>
              <p:cNvSpPr/>
              <p:nvPr/>
            </p:nvSpPr>
            <p:spPr>
              <a:xfrm>
                <a:off x="3106871" y="-112692"/>
                <a:ext cx="1170829" cy="877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lnSpc>
                    <a:spcPct val="90000"/>
                  </a:lnSpc>
                  <a:defRPr sz="1800"/>
                </a:pPr>
                <a:r>
                  <a:rPr sz="1200"/>
                  <a:t>potential</a:t>
                </a:r>
              </a:p>
              <a:p>
                <a:pPr>
                  <a:lnSpc>
                    <a:spcPct val="90000"/>
                  </a:lnSpc>
                  <a:defRPr sz="1800"/>
                </a:pPr>
                <a:r>
                  <a:rPr sz="1200"/>
                  <a:t>wire</a:t>
                </a:r>
              </a:p>
            </p:txBody>
          </p:sp>
          <p:sp>
            <p:nvSpPr>
              <p:cNvPr id="38" name="Shape 4737">
                <a:extLst>
                  <a:ext uri="{FF2B5EF4-FFF2-40B4-BE49-F238E27FC236}">
                    <a16:creationId xmlns:a16="http://schemas.microsoft.com/office/drawing/2014/main" id="{B88E58AF-618C-834D-B458-2FB4DD031EE8}"/>
                  </a:ext>
                </a:extLst>
              </p:cNvPr>
              <p:cNvSpPr/>
              <p:nvPr/>
            </p:nvSpPr>
            <p:spPr>
              <a:xfrm>
                <a:off x="3271970" y="378670"/>
                <a:ext cx="933661" cy="877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lnSpc>
                    <a:spcPct val="90000"/>
                  </a:lnSpc>
                  <a:defRPr sz="1800"/>
                </a:pPr>
                <a:r>
                  <a:rPr sz="1200"/>
                  <a:t>anode </a:t>
                </a:r>
              </a:p>
              <a:p>
                <a:pPr>
                  <a:lnSpc>
                    <a:spcPct val="90000"/>
                  </a:lnSpc>
                  <a:defRPr sz="1800"/>
                </a:pPr>
                <a:r>
                  <a:rPr sz="1200"/>
                  <a:t>wire</a:t>
                </a:r>
              </a:p>
            </p:txBody>
          </p:sp>
        </p:grp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2C7AA95F-C6E0-CB4A-9A66-5FBD095DC8BC}"/>
              </a:ext>
            </a:extLst>
          </p:cNvPr>
          <p:cNvSpPr txBox="1"/>
          <p:nvPr/>
        </p:nvSpPr>
        <p:spPr>
          <a:xfrm>
            <a:off x="207013" y="804102"/>
            <a:ext cx="11801725" cy="24160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Extend the planar drift measurement concept to large volume and number of measurement points on track path, with low material mass, can provide particle ID with multiple </a:t>
            </a:r>
            <a:r>
              <a:rPr lang="en-US" sz="2200" dirty="0" err="1">
                <a:solidFill>
                  <a:schemeClr val="accent1"/>
                </a:solidFill>
              </a:rPr>
              <a:t>dE</a:t>
            </a:r>
            <a:r>
              <a:rPr lang="en-US" sz="2200" dirty="0">
                <a:solidFill>
                  <a:schemeClr val="accent1"/>
                </a:solidFill>
              </a:rPr>
              <a:t>/dx measurements, used for tracking in relatively low rate environment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Longitudinal anode and cathode wires in cylindrical gas volumes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Cell size can be adjusted to performance needs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Staggered anodes can allow solving ambiguities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Stereo can measure z coordinate</a:t>
            </a:r>
          </a:p>
        </p:txBody>
      </p:sp>
    </p:spTree>
    <p:extLst>
      <p:ext uri="{BB962C8B-B14F-4D97-AF65-F5344CB8AC3E}">
        <p14:creationId xmlns:p14="http://schemas.microsoft.com/office/powerpoint/2010/main" val="3617581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B2701511-9787-4747-A05F-C0D4A42DBFD7}"/>
              </a:ext>
            </a:extLst>
          </p:cNvPr>
          <p:cNvGrpSpPr/>
          <p:nvPr/>
        </p:nvGrpSpPr>
        <p:grpSpPr>
          <a:xfrm>
            <a:off x="233105" y="1443841"/>
            <a:ext cx="11725791" cy="3908762"/>
            <a:chOff x="233105" y="751013"/>
            <a:chExt cx="11725791" cy="3908762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D7F5291-4A10-A243-860B-0564DA3311B2}"/>
                </a:ext>
              </a:extLst>
            </p:cNvPr>
            <p:cNvGrpSpPr/>
            <p:nvPr/>
          </p:nvGrpSpPr>
          <p:grpSpPr>
            <a:xfrm>
              <a:off x="7100880" y="1768638"/>
              <a:ext cx="4737857" cy="2859901"/>
              <a:chOff x="3987109" y="3525923"/>
              <a:chExt cx="5037477" cy="2827155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7F07505E-EFBB-7D40-A535-4F12FA237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87109" y="3525923"/>
                <a:ext cx="5037477" cy="2827155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6CEE55A-BCE5-904F-BF09-615C72394A2D}"/>
                  </a:ext>
                </a:extLst>
              </p:cNvPr>
              <p:cNvSpPr/>
              <p:nvPr/>
            </p:nvSpPr>
            <p:spPr>
              <a:xfrm>
                <a:off x="3987109" y="3525923"/>
                <a:ext cx="1313554" cy="4745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0B80684-EBBA-7B44-B51E-FF28905C2733}"/>
                </a:ext>
              </a:extLst>
            </p:cNvPr>
            <p:cNvSpPr txBox="1"/>
            <p:nvPr/>
          </p:nvSpPr>
          <p:spPr>
            <a:xfrm>
              <a:off x="233105" y="751013"/>
              <a:ext cx="11725791" cy="390876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chemeClr val="accent1"/>
                  </a:solidFill>
                </a:rPr>
                <a:t>Large ionization volume and long drift from middle of cylindrical detector to endcap region equipped with MWPC/MPGD for amplification, used for tracking in relatively low rate environment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200" dirty="0"/>
                <a:t>Wires/pad provide </a:t>
              </a:r>
              <a:r>
                <a:rPr lang="en-US" sz="2200" dirty="0" err="1"/>
                <a:t>xy</a:t>
              </a:r>
              <a:r>
                <a:rPr lang="en-US" sz="2200" dirty="0"/>
                <a:t> coordinate as a function of drift time for full x/y/z measurement</a:t>
              </a:r>
            </a:p>
            <a:p>
              <a:pPr marL="1257300" lvl="2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Typical resolutions: z O(cm), x O(100 µm), y O(mm)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200" dirty="0"/>
                <a:t>Charge measurement provide </a:t>
              </a:r>
              <a:r>
                <a:rPr lang="en-US" sz="2200" dirty="0" err="1"/>
                <a:t>dE</a:t>
              </a:r>
              <a:r>
                <a:rPr lang="en-US" sz="2200" dirty="0"/>
                <a:t>/dx for particle ID</a:t>
              </a:r>
            </a:p>
            <a:p>
              <a:pPr marL="1257300" lvl="2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Typical resolution 5-10% 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200" dirty="0"/>
                <a:t>Rate capability limited by long drift</a:t>
              </a:r>
              <a:endParaRPr lang="en-US" sz="2200" baseline="30000" dirty="0"/>
            </a:p>
            <a:p>
              <a:pPr marL="1257300" lvl="2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A gating grid in front of the MWPC/MPGD can be </a:t>
              </a:r>
            </a:p>
            <a:p>
              <a:pPr lvl="2"/>
              <a:r>
                <a:rPr lang="en-US" sz="2000" dirty="0"/>
                <a:t>      biased to prevent electrons to enter the amplification </a:t>
              </a:r>
            </a:p>
            <a:p>
              <a:pPr lvl="2"/>
              <a:r>
                <a:rPr lang="en-US" sz="2000" dirty="0"/>
                <a:t>      region in absence of trigger, it also collects ions to </a:t>
              </a:r>
            </a:p>
            <a:p>
              <a:pPr lvl="2"/>
              <a:r>
                <a:rPr lang="en-US" sz="2000" dirty="0"/>
                <a:t>      minimize feedback in the drift volume between events</a:t>
              </a:r>
              <a:endParaRPr lang="en-US" sz="2200" dirty="0"/>
            </a:p>
            <a:p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26673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 designs: </a:t>
            </a:r>
            <a:r>
              <a:rPr lang="en-US" sz="3600" dirty="0"/>
              <a:t>Time Projection Chamber principle</a:t>
            </a:r>
            <a:endParaRPr lang="en-US" sz="3600" baseline="-25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EFEDA2-585D-0846-84B8-7AB0D6C588E3}"/>
              </a:ext>
            </a:extLst>
          </p:cNvPr>
          <p:cNvSpPr txBox="1"/>
          <p:nvPr/>
        </p:nvSpPr>
        <p:spPr>
          <a:xfrm>
            <a:off x="8103" y="6512377"/>
            <a:ext cx="8673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1) Pressure can improve primary ionization N and reduce diffusion, B-field // to drift minimize diffusion</a:t>
            </a:r>
          </a:p>
        </p:txBody>
      </p:sp>
    </p:spTree>
    <p:extLst>
      <p:ext uri="{BB962C8B-B14F-4D97-AF65-F5344CB8AC3E}">
        <p14:creationId xmlns:p14="http://schemas.microsoft.com/office/powerpoint/2010/main" val="3313227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 designs: </a:t>
            </a:r>
            <a:r>
              <a:rPr lang="en-US" sz="3600" dirty="0"/>
              <a:t>Resistive Plate Chamber</a:t>
            </a:r>
            <a:endParaRPr lang="en-US" sz="3600" baseline="-25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996B73-2F02-5146-8598-88274184712D}"/>
              </a:ext>
            </a:extLst>
          </p:cNvPr>
          <p:cNvSpPr txBox="1"/>
          <p:nvPr/>
        </p:nvSpPr>
        <p:spPr>
          <a:xfrm>
            <a:off x="428563" y="1005983"/>
            <a:ext cx="11334875" cy="23544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An ionization chamber operated in steamer mode (no wires), used in muon systems for trigger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Fast signal (from first primary ionization streamer), O(ns) time resolution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/>
                <a:sym typeface="Symbol" pitchFamily="-65" charset="2"/>
              </a:rPr>
              <a:t>High voltage O(10kV)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Special gas mixture with quenching ability: ex </a:t>
            </a:r>
            <a:r>
              <a:rPr lang="en-US" sz="2000" dirty="0">
                <a:cs typeface="Times New Roman"/>
                <a:sym typeface="Symbol" pitchFamily="-65" charset="2"/>
              </a:rPr>
              <a:t>C</a:t>
            </a:r>
            <a:r>
              <a:rPr lang="en-US" sz="2000" baseline="-25000" dirty="0">
                <a:cs typeface="Times New Roman"/>
                <a:sym typeface="Symbol" pitchFamily="-65" charset="2"/>
              </a:rPr>
              <a:t>2</a:t>
            </a:r>
            <a:r>
              <a:rPr lang="en-US" sz="2000" dirty="0">
                <a:cs typeface="Times New Roman"/>
                <a:sym typeface="Symbol" pitchFamily="-65" charset="2"/>
              </a:rPr>
              <a:t>H</a:t>
            </a:r>
            <a:r>
              <a:rPr lang="en-US" sz="2000" baseline="-25000" dirty="0">
                <a:cs typeface="Times New Roman"/>
                <a:sym typeface="Symbol" pitchFamily="-65" charset="2"/>
              </a:rPr>
              <a:t>2</a:t>
            </a:r>
            <a:r>
              <a:rPr lang="en-US" sz="2000" dirty="0">
                <a:cs typeface="Times New Roman"/>
                <a:sym typeface="Symbol" pitchFamily="-65" charset="2"/>
              </a:rPr>
              <a:t>F</a:t>
            </a:r>
            <a:r>
              <a:rPr lang="en-US" sz="2000" baseline="-25000" dirty="0">
                <a:cs typeface="Times New Roman"/>
                <a:sym typeface="Symbol" pitchFamily="-65" charset="2"/>
              </a:rPr>
              <a:t>4</a:t>
            </a:r>
            <a:r>
              <a:rPr lang="en-US" sz="2000" dirty="0">
                <a:cs typeface="Times New Roman"/>
                <a:sym typeface="Symbol" pitchFamily="-65" charset="2"/>
              </a:rPr>
              <a:t>:isoC</a:t>
            </a:r>
            <a:r>
              <a:rPr lang="en-US" sz="2000" baseline="-25000" dirty="0">
                <a:cs typeface="Times New Roman"/>
                <a:sym typeface="Symbol" pitchFamily="-65" charset="2"/>
              </a:rPr>
              <a:t>4</a:t>
            </a:r>
            <a:r>
              <a:rPr lang="en-US" sz="2000" dirty="0">
                <a:cs typeface="Times New Roman"/>
                <a:sym typeface="Symbol" pitchFamily="-65" charset="2"/>
              </a:rPr>
              <a:t>H</a:t>
            </a:r>
            <a:r>
              <a:rPr lang="en-US" sz="2000" baseline="-25000" dirty="0">
                <a:cs typeface="Times New Roman"/>
                <a:sym typeface="Symbol" pitchFamily="-65" charset="2"/>
              </a:rPr>
              <a:t>10:</a:t>
            </a:r>
            <a:r>
              <a:rPr lang="en-US" sz="2000" dirty="0">
                <a:cs typeface="Times New Roman"/>
                <a:sym typeface="Symbol" pitchFamily="-65" charset="2"/>
              </a:rPr>
              <a:t>SF</a:t>
            </a:r>
            <a:r>
              <a:rPr lang="en-US" sz="2000" baseline="-25000" dirty="0">
                <a:cs typeface="Times New Roman"/>
                <a:sym typeface="Symbol" pitchFamily="-65" charset="2"/>
              </a:rPr>
              <a:t>6</a:t>
            </a:r>
            <a:r>
              <a:rPr lang="en-US" sz="2000" dirty="0">
                <a:cs typeface="Times New Roman"/>
                <a:sym typeface="Symbol" pitchFamily="-65" charset="2"/>
              </a:rPr>
              <a:t> (95.2:4.5:0.3%)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Strip or pad electrodes for readout with relatively large pitch O(cm)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Relatively low rate O(0.1-1) kHz (depending on geometry and electrode resistivity)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Relatively low resolution O(cm) (large electron cloud)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2A18DDB-817A-3147-B452-B19BB704CC4F}"/>
              </a:ext>
            </a:extLst>
          </p:cNvPr>
          <p:cNvGrpSpPr/>
          <p:nvPr/>
        </p:nvGrpSpPr>
        <p:grpSpPr>
          <a:xfrm>
            <a:off x="682866" y="3468879"/>
            <a:ext cx="11289827" cy="2425076"/>
            <a:chOff x="682866" y="3239454"/>
            <a:chExt cx="11289827" cy="242507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E5DA50EA-1B85-EE45-8689-FDF290782906}"/>
                </a:ext>
              </a:extLst>
            </p:cNvPr>
            <p:cNvGrpSpPr/>
            <p:nvPr/>
          </p:nvGrpSpPr>
          <p:grpSpPr>
            <a:xfrm>
              <a:off x="682866" y="3408218"/>
              <a:ext cx="5697974" cy="2158266"/>
              <a:chOff x="587866" y="3408218"/>
              <a:chExt cx="5697974" cy="2158266"/>
            </a:xfrm>
          </p:grpSpPr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E62A3205-9465-1F41-AB21-AA6D00CEC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866" y="3408218"/>
                <a:ext cx="5697974" cy="2158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3BE2694-5765-0748-A79D-6BB694CE03FD}"/>
                  </a:ext>
                </a:extLst>
              </p:cNvPr>
              <p:cNvSpPr txBox="1"/>
              <p:nvPr/>
            </p:nvSpPr>
            <p:spPr>
              <a:xfrm>
                <a:off x="5249007" y="4596107"/>
                <a:ext cx="77938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/>
                  <a:t>HV </a:t>
                </a:r>
              </a:p>
              <a:p>
                <a:pPr algn="ctr"/>
                <a:r>
                  <a:rPr lang="fr-FR" sz="1400" dirty="0"/>
                  <a:t>O(10kV)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C39EB66-A641-E345-9D83-214411072FE7}"/>
                  </a:ext>
                </a:extLst>
              </p:cNvPr>
              <p:cNvSpPr txBox="1"/>
              <p:nvPr/>
            </p:nvSpPr>
            <p:spPr>
              <a:xfrm>
                <a:off x="2702870" y="4335830"/>
                <a:ext cx="601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2 mm</a:t>
                </a:r>
              </a:p>
            </p:txBody>
          </p: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8CDF405F-41DA-4944-B049-494EB08F497D}"/>
                  </a:ext>
                </a:extLst>
              </p:cNvPr>
              <p:cNvCxnSpPr/>
              <p:nvPr/>
            </p:nvCxnSpPr>
            <p:spPr>
              <a:xfrm>
                <a:off x="3306224" y="4370119"/>
                <a:ext cx="0" cy="2259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1656FCF2-78D9-AD46-B21E-FA560EAECEC6}"/>
                </a:ext>
              </a:extLst>
            </p:cNvPr>
            <p:cNvGrpSpPr/>
            <p:nvPr/>
          </p:nvGrpSpPr>
          <p:grpSpPr>
            <a:xfrm>
              <a:off x="6550316" y="3239454"/>
              <a:ext cx="5422377" cy="2425076"/>
              <a:chOff x="6550316" y="3239454"/>
              <a:chExt cx="5422377" cy="2425076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515207F5-065A-F943-8608-2555BF9108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50316" y="3550722"/>
                <a:ext cx="5422377" cy="2113808"/>
              </a:xfrm>
              <a:prstGeom prst="rect">
                <a:avLst/>
              </a:prstGeom>
            </p:spPr>
          </p:pic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DC25F924-EB74-CF46-915D-F12228DC3920}"/>
                  </a:ext>
                </a:extLst>
              </p:cNvPr>
              <p:cNvSpPr txBox="1"/>
              <p:nvPr/>
            </p:nvSpPr>
            <p:spPr>
              <a:xfrm>
                <a:off x="8304094" y="3239454"/>
                <a:ext cx="1914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Double gap design</a:t>
                </a: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8F81164-DA01-6341-A019-4985872C5866}"/>
              </a:ext>
            </a:extLst>
          </p:cNvPr>
          <p:cNvSpPr txBox="1"/>
          <p:nvPr/>
        </p:nvSpPr>
        <p:spPr>
          <a:xfrm>
            <a:off x="6722076" y="5944296"/>
            <a:ext cx="448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CMS design resolutions: O(cm) and ≃ 1.5 ns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91394D8-22D8-E843-846C-3FBD671F032F}"/>
              </a:ext>
            </a:extLst>
          </p:cNvPr>
          <p:cNvSpPr txBox="1"/>
          <p:nvPr/>
        </p:nvSpPr>
        <p:spPr>
          <a:xfrm>
            <a:off x="1372544" y="5944992"/>
            <a:ext cx="4318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ATLAS design resolutions: O(cm) and ≃ 2 ns </a:t>
            </a:r>
          </a:p>
        </p:txBody>
      </p:sp>
    </p:spTree>
    <p:extLst>
      <p:ext uri="{BB962C8B-B14F-4D97-AF65-F5344CB8AC3E}">
        <p14:creationId xmlns:p14="http://schemas.microsoft.com/office/powerpoint/2010/main" val="336846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ATLAS and CMS today’s muon systems  </a:t>
            </a:r>
            <a:endParaRPr lang="en-US" sz="3600" baseline="-25000" dirty="0"/>
          </a:p>
        </p:txBody>
      </p:sp>
      <p:pic>
        <p:nvPicPr>
          <p:cNvPr id="5" name="Picture 4" descr="https://atlas.cern/sites/atlas-public.web.cern.ch/files/muon-head.jpg">
            <a:extLst>
              <a:ext uri="{FF2B5EF4-FFF2-40B4-BE49-F238E27FC236}">
                <a16:creationId xmlns:a16="http://schemas.microsoft.com/office/drawing/2014/main" id="{17A78846-C9D6-CE4D-ACED-1A6C45E7F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8513" b="225"/>
          <a:stretch/>
        </p:blipFill>
        <p:spPr bwMode="auto">
          <a:xfrm>
            <a:off x="948537" y="795925"/>
            <a:ext cx="4557633" cy="186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E92DC3-DEBB-A94D-AD34-2D5EE1F2E6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7" r="10350"/>
          <a:stretch/>
        </p:blipFill>
        <p:spPr>
          <a:xfrm>
            <a:off x="6741892" y="805588"/>
            <a:ext cx="4567871" cy="1856942"/>
          </a:xfrm>
          <a:prstGeom prst="rect">
            <a:avLst/>
          </a:prstGeom>
        </p:spPr>
      </p:pic>
      <p:pic>
        <p:nvPicPr>
          <p:cNvPr id="7" name="Picture 6" descr="Image associée">
            <a:extLst>
              <a:ext uri="{FF2B5EF4-FFF2-40B4-BE49-F238E27FC236}">
                <a16:creationId xmlns:a16="http://schemas.microsoft.com/office/drawing/2014/main" id="{9F70F590-D72B-9147-988F-1DB8CCE93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19740" r="5371" b="3228"/>
          <a:stretch/>
        </p:blipFill>
        <p:spPr bwMode="auto">
          <a:xfrm>
            <a:off x="868367" y="2677919"/>
            <a:ext cx="4366981" cy="270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66863961-7707-4044-A5DC-68F8FE48BE67}"/>
              </a:ext>
            </a:extLst>
          </p:cNvPr>
          <p:cNvSpPr txBox="1"/>
          <p:nvPr/>
        </p:nvSpPr>
        <p:spPr>
          <a:xfrm>
            <a:off x="6076628" y="5390438"/>
            <a:ext cx="6115371" cy="1131499"/>
          </a:xfrm>
          <a:prstGeom prst="rect">
            <a:avLst/>
          </a:prstGeom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282575" algn="l"/>
              </a:tabLst>
              <a:defRPr/>
            </a:pPr>
            <a:r>
              <a:rPr lang="en-US" sz="2000" dirty="0">
                <a:ea typeface="ＭＳ Ｐゴシック" charset="-128"/>
                <a:cs typeface="Arial" pitchFamily="34" charset="0"/>
              </a:rPr>
              <a:t>250 Drift Tubes (DT), 170 </a:t>
            </a:r>
            <a:r>
              <a:rPr lang="en-US" sz="2000" dirty="0" err="1">
                <a:ea typeface="ＭＳ Ｐゴシック" charset="-128"/>
                <a:cs typeface="Arial" pitchFamily="34" charset="0"/>
              </a:rPr>
              <a:t>kch</a:t>
            </a:r>
            <a:endParaRPr lang="en-US" sz="2000" dirty="0">
              <a:ea typeface="ＭＳ Ｐゴシック" charset="-128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82575" algn="l"/>
              </a:tabLst>
              <a:defRPr/>
            </a:pPr>
            <a:r>
              <a:rPr lang="en-US" sz="2000" dirty="0">
                <a:ea typeface="ＭＳ Ｐゴシック" charset="-128"/>
                <a:cs typeface="Arial" pitchFamily="34" charset="0"/>
              </a:rPr>
              <a:t>480 Resistive Plate Chambers (RPC) 120 </a:t>
            </a:r>
            <a:r>
              <a:rPr lang="en-US" sz="2000" dirty="0" err="1">
                <a:ea typeface="ＭＳ Ｐゴシック" charset="-128"/>
                <a:cs typeface="Arial" pitchFamily="34" charset="0"/>
              </a:rPr>
              <a:t>kch</a:t>
            </a:r>
            <a:endParaRPr lang="en-US" sz="2000" dirty="0">
              <a:ea typeface="ＭＳ Ｐゴシック" charset="-128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82575" algn="l"/>
              </a:tabLst>
              <a:defRPr/>
            </a:pPr>
            <a:r>
              <a:rPr lang="en-US" sz="2000" dirty="0">
                <a:ea typeface="ＭＳ Ｐゴシック" charset="-128"/>
                <a:cs typeface="Arial" pitchFamily="34" charset="0"/>
              </a:rPr>
              <a:t>540 Cathode Strip Chambers (CSC) 266k cat. 210k </a:t>
            </a:r>
            <a:r>
              <a:rPr lang="en-US" sz="2000" dirty="0" err="1">
                <a:ea typeface="ＭＳ Ｐゴシック" charset="-128"/>
                <a:cs typeface="Arial" pitchFamily="34" charset="0"/>
              </a:rPr>
              <a:t>ano</a:t>
            </a:r>
            <a:r>
              <a:rPr lang="en-US" sz="2000" dirty="0">
                <a:ea typeface="ＭＳ Ｐゴシック" charset="-128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82575" algn="l"/>
              </a:tabLst>
              <a:defRPr/>
            </a:pPr>
            <a:r>
              <a:rPr lang="en-US" sz="2000" dirty="0">
                <a:ea typeface="ＭＳ Ｐゴシック" charset="-128"/>
                <a:cs typeface="Arial" pitchFamily="34" charset="0"/>
              </a:rPr>
              <a:t>576 Resistive Plate Chambers (RPC) 55kch</a:t>
            </a:r>
          </a:p>
        </p:txBody>
      </p:sp>
      <p:pic>
        <p:nvPicPr>
          <p:cNvPr id="10" name="Picture 8" descr="Résultat de recherche d'images pour &quot;CMS muons&quot;">
            <a:extLst>
              <a:ext uri="{FF2B5EF4-FFF2-40B4-BE49-F238E27FC236}">
                <a16:creationId xmlns:a16="http://schemas.microsoft.com/office/drawing/2014/main" id="{F8873D1F-DE78-2E49-B4FC-CBB3BD631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r="3986"/>
          <a:stretch/>
        </p:blipFill>
        <p:spPr bwMode="auto">
          <a:xfrm>
            <a:off x="6817048" y="2801314"/>
            <a:ext cx="4395289" cy="271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0">
            <a:extLst>
              <a:ext uri="{FF2B5EF4-FFF2-40B4-BE49-F238E27FC236}">
                <a16:creationId xmlns:a16="http://schemas.microsoft.com/office/drawing/2014/main" id="{210258BD-6AD8-4742-A683-681506031405}"/>
              </a:ext>
            </a:extLst>
          </p:cNvPr>
          <p:cNvSpPr txBox="1"/>
          <p:nvPr/>
        </p:nvSpPr>
        <p:spPr>
          <a:xfrm>
            <a:off x="42860" y="5338186"/>
            <a:ext cx="5715683" cy="1387959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282575" algn="l"/>
              </a:tabLst>
              <a:defRPr/>
            </a:pPr>
            <a:r>
              <a:rPr lang="en-US" sz="2000" dirty="0">
                <a:solidFill>
                  <a:srgbClr val="000000"/>
                </a:solidFill>
              </a:rPr>
              <a:t>1171 Muon Drift Tubes 354 </a:t>
            </a:r>
            <a:r>
              <a:rPr lang="en-US" sz="2000" dirty="0" err="1">
                <a:solidFill>
                  <a:srgbClr val="000000"/>
                </a:solidFill>
              </a:rPr>
              <a:t>kch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82575" algn="l"/>
              </a:tabLst>
              <a:defRPr/>
            </a:pPr>
            <a:r>
              <a:rPr lang="en-US" sz="2000" dirty="0">
                <a:solidFill>
                  <a:srgbClr val="000000"/>
                </a:solidFill>
              </a:rPr>
              <a:t>544 Resistive Plate Chambers 380 </a:t>
            </a:r>
            <a:r>
              <a:rPr lang="en-US" sz="2000" dirty="0" err="1">
                <a:solidFill>
                  <a:srgbClr val="000000"/>
                </a:solidFill>
              </a:rPr>
              <a:t>kch</a:t>
            </a:r>
            <a:r>
              <a:rPr lang="en-US" sz="2000" dirty="0">
                <a:solidFill>
                  <a:srgbClr val="000000"/>
                </a:solidFill>
              </a:rPr>
              <a:t> for trigger</a:t>
            </a:r>
            <a:r>
              <a:rPr lang="en-US" sz="2000" baseline="30000" dirty="0">
                <a:solidFill>
                  <a:srgbClr val="000000"/>
                </a:solidFill>
              </a:rPr>
              <a:t>1)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82575" algn="l"/>
              </a:tabLst>
              <a:defRPr/>
            </a:pPr>
            <a:r>
              <a:rPr lang="en-US" sz="2000" dirty="0">
                <a:solidFill>
                  <a:srgbClr val="000000"/>
                </a:solidFill>
              </a:rPr>
              <a:t>3588 Thin Gap Chambers 440 </a:t>
            </a:r>
            <a:r>
              <a:rPr lang="en-US" sz="2000" dirty="0" err="1">
                <a:solidFill>
                  <a:srgbClr val="000000"/>
                </a:solidFill>
              </a:rPr>
              <a:t>kch</a:t>
            </a:r>
            <a:r>
              <a:rPr lang="en-US" sz="2000" dirty="0">
                <a:solidFill>
                  <a:srgbClr val="000000"/>
                </a:solidFill>
              </a:rPr>
              <a:t> for trigger</a:t>
            </a:r>
            <a:r>
              <a:rPr lang="en-US" sz="2000" baseline="30000" dirty="0">
                <a:solidFill>
                  <a:srgbClr val="000000"/>
                </a:solidFill>
              </a:rPr>
              <a:t>1)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82575" algn="l"/>
              </a:tabLst>
              <a:defRPr/>
            </a:pPr>
            <a:r>
              <a:rPr lang="en-US" sz="2000" dirty="0">
                <a:solidFill>
                  <a:srgbClr val="000000"/>
                </a:solidFill>
              </a:rPr>
              <a:t>32 Cathode Strip Chambers 70 </a:t>
            </a:r>
            <a:r>
              <a:rPr lang="en-US" sz="2000" dirty="0" err="1">
                <a:solidFill>
                  <a:srgbClr val="000000"/>
                </a:solidFill>
              </a:rPr>
              <a:t>kch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tabLst>
                <a:tab pos="282575" algn="l"/>
              </a:tabLst>
              <a:defRPr/>
            </a:pPr>
            <a:r>
              <a:rPr lang="en-US" sz="1600" i="1" dirty="0">
                <a:solidFill>
                  <a:srgbClr val="000000"/>
                </a:solidFill>
              </a:rPr>
              <a:t>1) Also provide coordinate in the non bending plan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82575" algn="l"/>
              </a:tabLst>
              <a:defRPr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4D31FB8-6294-674C-9079-0713A30A4B28}"/>
              </a:ext>
            </a:extLst>
          </p:cNvPr>
          <p:cNvSpPr txBox="1"/>
          <p:nvPr/>
        </p:nvSpPr>
        <p:spPr>
          <a:xfrm>
            <a:off x="4388907" y="795925"/>
            <a:ext cx="341418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σ</a:t>
            </a:r>
            <a:r>
              <a:rPr lang="fr-FR" sz="2000" dirty="0"/>
              <a:t>(p</a:t>
            </a:r>
            <a:r>
              <a:rPr lang="fr-FR" sz="2000" baseline="-25000" dirty="0"/>
              <a:t>t</a:t>
            </a:r>
            <a:r>
              <a:rPr lang="fr-FR" sz="2000" dirty="0"/>
              <a:t>)/p</a:t>
            </a:r>
            <a:r>
              <a:rPr lang="fr-FR" sz="2000" baseline="-25000" dirty="0"/>
              <a:t>t </a:t>
            </a:r>
            <a:r>
              <a:rPr lang="fr-FR" sz="2000" dirty="0"/>
              <a:t>≃ 5(10)% ATLAS (CMS) </a:t>
            </a:r>
          </a:p>
          <a:p>
            <a:pPr algn="ctr"/>
            <a:r>
              <a:rPr lang="fr-FR" sz="2000" dirty="0"/>
              <a:t>in trigger (w/o </a:t>
            </a:r>
            <a:r>
              <a:rPr lang="fr-FR" sz="2000" dirty="0" err="1"/>
              <a:t>tracker</a:t>
            </a:r>
            <a:r>
              <a:rPr lang="fr-FR" sz="2000" dirty="0"/>
              <a:t>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DEF18F8-C8E8-C740-AF89-6BEFB91F756C}"/>
              </a:ext>
            </a:extLst>
          </p:cNvPr>
          <p:cNvSpPr txBox="1"/>
          <p:nvPr/>
        </p:nvSpPr>
        <p:spPr>
          <a:xfrm>
            <a:off x="38454" y="818451"/>
            <a:ext cx="875945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chemeClr val="accent1"/>
                </a:solidFill>
              </a:rPr>
              <a:t>ATLAS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D22A4D1-5F79-6348-8672-852EEF43E634}"/>
              </a:ext>
            </a:extLst>
          </p:cNvPr>
          <p:cNvSpPr txBox="1"/>
          <p:nvPr/>
        </p:nvSpPr>
        <p:spPr>
          <a:xfrm>
            <a:off x="11410039" y="780536"/>
            <a:ext cx="705642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chemeClr val="accent1"/>
                </a:solidFill>
              </a:rPr>
              <a:t>CMS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BD96451-A165-AB48-9CDD-978C2D1505D6}"/>
              </a:ext>
            </a:extLst>
          </p:cNvPr>
          <p:cNvSpPr txBox="1"/>
          <p:nvPr/>
        </p:nvSpPr>
        <p:spPr>
          <a:xfrm>
            <a:off x="10882396" y="2727327"/>
            <a:ext cx="130837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DT: 18000 m</a:t>
            </a:r>
            <a:r>
              <a:rPr lang="fr-FR" sz="1600" baseline="30000" dirty="0"/>
              <a:t>2</a:t>
            </a:r>
          </a:p>
          <a:p>
            <a:r>
              <a:rPr lang="fr-FR" sz="1600" dirty="0"/>
              <a:t>CSC: 7000 m</a:t>
            </a:r>
            <a:r>
              <a:rPr lang="fr-FR" sz="1600" baseline="30000" dirty="0"/>
              <a:t>2</a:t>
            </a:r>
          </a:p>
          <a:p>
            <a:r>
              <a:rPr lang="fr-FR" sz="1600" dirty="0"/>
              <a:t>RPC: 3200 m</a:t>
            </a:r>
            <a:r>
              <a:rPr lang="fr-FR" sz="16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533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4" name="Picture 5">
            <a:extLst>
              <a:ext uri="{FF2B5EF4-FFF2-40B4-BE49-F238E27FC236}">
                <a16:creationId xmlns:a16="http://schemas.microsoft.com/office/drawing/2014/main" id="{B49A62EF-F79E-C449-BA5C-AC943111E4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7" t="54279" r="14379" b="4687"/>
          <a:stretch/>
        </p:blipFill>
        <p:spPr>
          <a:xfrm>
            <a:off x="6498508" y="3735079"/>
            <a:ext cx="4836323" cy="2902741"/>
          </a:xfrm>
          <a:prstGeom prst="rect">
            <a:avLst/>
          </a:prstGeom>
          <a:ln w="28575" cmpd="sng">
            <a:noFill/>
          </a:ln>
        </p:spPr>
      </p:pic>
      <p:sp>
        <p:nvSpPr>
          <p:cNvPr id="37" name="TextBox 9">
            <a:extLst>
              <a:ext uri="{FF2B5EF4-FFF2-40B4-BE49-F238E27FC236}">
                <a16:creationId xmlns:a16="http://schemas.microsoft.com/office/drawing/2014/main" id="{93C1F4AC-17CE-664C-A776-30BCEC8ABA05}"/>
              </a:ext>
            </a:extLst>
          </p:cNvPr>
          <p:cNvSpPr txBox="1"/>
          <p:nvPr/>
        </p:nvSpPr>
        <p:spPr>
          <a:xfrm>
            <a:off x="8540604" y="3176183"/>
            <a:ext cx="75212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CMS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313F0-30A4-1645-940B-1040DE98D702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ATLAS and CMS muon system upgrades  </a:t>
            </a:r>
            <a:endParaRPr lang="en-US" sz="3600" baseline="-2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7F83C5-0949-E24C-BE90-22ACC6D521B3}"/>
              </a:ext>
            </a:extLst>
          </p:cNvPr>
          <p:cNvSpPr/>
          <p:nvPr/>
        </p:nvSpPr>
        <p:spPr>
          <a:xfrm>
            <a:off x="190910" y="819257"/>
            <a:ext cx="11810180" cy="22082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No substantial aging issues </a:t>
            </a:r>
            <a:r>
              <a:rPr lang="en-US" sz="2200" dirty="0"/>
              <a:t>anticipated, confirmed by several test at GIF++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Mitigations reducing gain with adjustments of operating conditions and new more sensitive electronics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Improved forward region with </a:t>
            </a:r>
            <a:r>
              <a:rPr lang="en-US" sz="2200" dirty="0">
                <a:solidFill>
                  <a:srgbClr val="FF0000"/>
                </a:solidFill>
              </a:rPr>
              <a:t>new stations </a:t>
            </a:r>
            <a:r>
              <a:rPr lang="en-US" sz="2200" dirty="0"/>
              <a:t>for higher rate capability and precision to maintain low trigger thresholds and allow triggering on long-lived particles - higher granularity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Extended coverage </a:t>
            </a:r>
            <a:r>
              <a:rPr lang="en-US" sz="2200" dirty="0"/>
              <a:t>for µ-tagging up to </a:t>
            </a:r>
            <a:r>
              <a:rPr lang="en-US" sz="2200" dirty="0" err="1">
                <a:sym typeface="Wingdings"/>
              </a:rPr>
              <a:t>η</a:t>
            </a:r>
            <a:r>
              <a:rPr lang="en-US" sz="2200" dirty="0">
                <a:sym typeface="Wingdings"/>
              </a:rPr>
              <a:t> ≲ 4 </a:t>
            </a:r>
            <a:r>
              <a:rPr lang="en-US" sz="2200" dirty="0"/>
              <a:t>(in conjunction with tracker extensions)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New electronics for trigger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F90B4A7-E71A-9E40-A50C-358969E83CDD}"/>
              </a:ext>
            </a:extLst>
          </p:cNvPr>
          <p:cNvSpPr txBox="1"/>
          <p:nvPr/>
        </p:nvSpPr>
        <p:spPr>
          <a:xfrm>
            <a:off x="2320200" y="3920534"/>
            <a:ext cx="484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MDT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2392475-090E-6B4B-9B32-61AD1C6DEB23}"/>
              </a:ext>
            </a:extLst>
          </p:cNvPr>
          <p:cNvCxnSpPr>
            <a:cxnSpLocks/>
          </p:cNvCxnSpPr>
          <p:nvPr/>
        </p:nvCxnSpPr>
        <p:spPr>
          <a:xfrm>
            <a:off x="2737748" y="4099516"/>
            <a:ext cx="183609" cy="1207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31CB02A-5B76-2A41-BCCE-3D045F9AD50D}"/>
              </a:ext>
            </a:extLst>
          </p:cNvPr>
          <p:cNvGrpSpPr/>
          <p:nvPr/>
        </p:nvGrpSpPr>
        <p:grpSpPr>
          <a:xfrm>
            <a:off x="589102" y="3179345"/>
            <a:ext cx="5137966" cy="3596261"/>
            <a:chOff x="275952" y="3179345"/>
            <a:chExt cx="5137966" cy="3596261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32011A1-C45C-7949-B5C9-03F13E72B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952" y="3367368"/>
              <a:ext cx="5137966" cy="3408238"/>
            </a:xfrm>
            <a:prstGeom prst="rect">
              <a:avLst/>
            </a:prstGeom>
          </p:spPr>
        </p:pic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3299A981-85C2-1A4D-A052-CECB4E753AB1}"/>
                </a:ext>
              </a:extLst>
            </p:cNvPr>
            <p:cNvSpPr txBox="1"/>
            <p:nvPr/>
          </p:nvSpPr>
          <p:spPr>
            <a:xfrm>
              <a:off x="1944742" y="3179345"/>
              <a:ext cx="938077" cy="46166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ATLAS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FDCEF63-548F-F641-840C-B8EBC1347CBE}"/>
                </a:ext>
              </a:extLst>
            </p:cNvPr>
            <p:cNvSpPr/>
            <p:nvPr/>
          </p:nvSpPr>
          <p:spPr>
            <a:xfrm>
              <a:off x="2023766" y="5362179"/>
              <a:ext cx="375004" cy="10010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E3160B3-B957-FE4A-9328-A37405610F7D}"/>
                </a:ext>
              </a:extLst>
            </p:cNvPr>
            <p:cNvSpPr/>
            <p:nvPr/>
          </p:nvSpPr>
          <p:spPr>
            <a:xfrm rot="5400000">
              <a:off x="1962417" y="5036153"/>
              <a:ext cx="288797" cy="50174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C0C87E1D-6EE0-8646-9829-7778DA386F2D}"/>
                </a:ext>
              </a:extLst>
            </p:cNvPr>
            <p:cNvCxnSpPr>
              <a:cxnSpLocks/>
              <a:stCxn id="20" idx="0"/>
              <a:endCxn id="24" idx="5"/>
            </p:cNvCxnSpPr>
            <p:nvPr/>
          </p:nvCxnSpPr>
          <p:spPr>
            <a:xfrm flipV="1">
              <a:off x="1237109" y="5389129"/>
              <a:ext cx="692314" cy="10643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C943749F-5736-B14F-B0A1-E6C2BD556256}"/>
              </a:ext>
            </a:extLst>
          </p:cNvPr>
          <p:cNvSpPr txBox="1"/>
          <p:nvPr/>
        </p:nvSpPr>
        <p:spPr>
          <a:xfrm>
            <a:off x="964502" y="6453472"/>
            <a:ext cx="54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sMDT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02535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2059" y="623336"/>
            <a:ext cx="1196788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accent1"/>
                </a:solidFill>
              </a:rPr>
              <a:t>Gas detectors</a:t>
            </a:r>
          </a:p>
          <a:p>
            <a:pPr algn="ctr"/>
            <a:r>
              <a:rPr lang="en-US" sz="2800" dirty="0"/>
              <a:t>Measure charged particle trajectories and/or </a:t>
            </a:r>
            <a:r>
              <a:rPr lang="en-US" sz="2800" dirty="0" err="1"/>
              <a:t>dE</a:t>
            </a:r>
            <a:r>
              <a:rPr lang="en-US" sz="2800" dirty="0"/>
              <a:t>/dx for mass identification</a:t>
            </a:r>
          </a:p>
          <a:p>
            <a:pPr algn="ctr"/>
            <a:r>
              <a:rPr lang="en-US" sz="2800" dirty="0"/>
              <a:t>well adapted to large area muon systems or large tracking volumes</a:t>
            </a:r>
          </a:p>
          <a:p>
            <a:pPr algn="ctr"/>
            <a:r>
              <a:rPr lang="en-US" sz="2800" dirty="0"/>
              <a:t>wide range of granularity and designs, provide hardware trigger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DBBC34E-6DA1-0A45-8D7B-BBE57C5D87C7}"/>
              </a:ext>
            </a:extLst>
          </p:cNvPr>
          <p:cNvGrpSpPr/>
          <p:nvPr/>
        </p:nvGrpSpPr>
        <p:grpSpPr>
          <a:xfrm>
            <a:off x="4826441" y="3241275"/>
            <a:ext cx="2564664" cy="3107621"/>
            <a:chOff x="688469" y="2870202"/>
            <a:chExt cx="3169662" cy="380999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0FFCB7E3-4F9D-294C-962A-11921D835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469" y="2870202"/>
              <a:ext cx="3169662" cy="3809998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1242905-4F82-BD45-B5E3-98C9FDB15963}"/>
                </a:ext>
              </a:extLst>
            </p:cNvPr>
            <p:cNvSpPr txBox="1"/>
            <p:nvPr/>
          </p:nvSpPr>
          <p:spPr>
            <a:xfrm>
              <a:off x="731428" y="2870202"/>
              <a:ext cx="1832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H1 Drift </a:t>
              </a:r>
              <a:r>
                <a:rPr lang="fr-FR" dirty="0" err="1">
                  <a:solidFill>
                    <a:schemeClr val="bg1"/>
                  </a:solidFill>
                </a:rPr>
                <a:t>Chamber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68033C4-9D5A-4549-BCBC-20CD3D5975E5}"/>
              </a:ext>
            </a:extLst>
          </p:cNvPr>
          <p:cNvGrpSpPr/>
          <p:nvPr/>
        </p:nvGrpSpPr>
        <p:grpSpPr>
          <a:xfrm>
            <a:off x="7620929" y="3257487"/>
            <a:ext cx="4439204" cy="3055829"/>
            <a:chOff x="4042796" y="2898120"/>
            <a:chExt cx="5486401" cy="37465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D274E7E-8098-194E-9DAF-EC6F8CAAD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2797" y="2898120"/>
              <a:ext cx="5486400" cy="374650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7351363-6590-134E-8664-595C885C655A}"/>
                </a:ext>
              </a:extLst>
            </p:cNvPr>
            <p:cNvSpPr txBox="1"/>
            <p:nvPr/>
          </p:nvSpPr>
          <p:spPr>
            <a:xfrm>
              <a:off x="4042796" y="2945226"/>
              <a:ext cx="1116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ALICE TPC</a:t>
              </a:r>
            </a:p>
          </p:txBody>
        </p:sp>
      </p:grpSp>
      <p:pic>
        <p:nvPicPr>
          <p:cNvPr id="11" name="Picture 12" descr="7008008">
            <a:extLst>
              <a:ext uri="{FF2B5EF4-FFF2-40B4-BE49-F238E27FC236}">
                <a16:creationId xmlns:a16="http://schemas.microsoft.com/office/drawing/2014/main" id="{7759719E-F4C5-394C-8C8D-66178D1A1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966" y="3244654"/>
            <a:ext cx="4115040" cy="312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BD4EBDE-4D86-F746-8CF8-1AC4467B9DC2}"/>
              </a:ext>
            </a:extLst>
          </p:cNvPr>
          <p:cNvSpPr txBox="1"/>
          <p:nvPr/>
        </p:nvSpPr>
        <p:spPr>
          <a:xfrm>
            <a:off x="478253" y="3274498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MWPC</a:t>
            </a:r>
          </a:p>
        </p:txBody>
      </p:sp>
    </p:spTree>
    <p:extLst>
      <p:ext uri="{BB962C8B-B14F-4D97-AF65-F5344CB8AC3E}">
        <p14:creationId xmlns:p14="http://schemas.microsoft.com/office/powerpoint/2010/main" val="458375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57">
            <a:extLst>
              <a:ext uri="{FF2B5EF4-FFF2-40B4-BE49-F238E27FC236}">
                <a16:creationId xmlns:a16="http://schemas.microsoft.com/office/drawing/2014/main" id="{40942F17-C462-B641-822F-8E31380ED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34"/>
          <a:stretch/>
        </p:blipFill>
        <p:spPr>
          <a:xfrm>
            <a:off x="5194582" y="4905276"/>
            <a:ext cx="2057988" cy="18645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313F0-30A4-1645-940B-1040DE98D702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ATLAS new muon system upgrades  </a:t>
            </a:r>
            <a:endParaRPr lang="en-US" sz="3600" baseline="-2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CE35F8-0253-CD4A-817A-13DBAA31A548}"/>
              </a:ext>
            </a:extLst>
          </p:cNvPr>
          <p:cNvSpPr/>
          <p:nvPr/>
        </p:nvSpPr>
        <p:spPr>
          <a:xfrm>
            <a:off x="357189" y="670522"/>
            <a:ext cx="8686799" cy="2369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sym typeface="Wingdings"/>
              </a:rPr>
              <a:t>Small Wheels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Small Thin Gap (2.8 mm) Chambers, shorter strips 2 cm to 3.2 mm, 3 mm pitch,      </a:t>
            </a:r>
            <a:r>
              <a:rPr lang="en-US" dirty="0" err="1">
                <a:solidFill>
                  <a:srgbClr val="000000"/>
                </a:solidFill>
                <a:sym typeface="Wingdings"/>
              </a:rPr>
              <a:t>σ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≃ 50 µm, up to 2 x 1.2 m</a:t>
            </a:r>
            <a:r>
              <a:rPr lang="en-US" baseline="30000" dirty="0">
                <a:solidFill>
                  <a:srgbClr val="000000"/>
                </a:solidFill>
                <a:sym typeface="Wingdings"/>
              </a:rPr>
              <a:t>2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, </a:t>
            </a:r>
            <a:r>
              <a:rPr lang="fr-FR" dirty="0"/>
              <a:t>CO</a:t>
            </a:r>
            <a:r>
              <a:rPr lang="fr-FR" baseline="-25000" dirty="0"/>
              <a:t>2</a:t>
            </a:r>
            <a:r>
              <a:rPr lang="fr-FR" dirty="0"/>
              <a:t>:n-pentane (55:45)</a:t>
            </a:r>
            <a:endParaRPr lang="en-US" dirty="0">
              <a:solidFill>
                <a:srgbClr val="000000"/>
              </a:solidFill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Resistive strip Micro-</a:t>
            </a:r>
            <a:r>
              <a:rPr lang="en-US" dirty="0" err="1">
                <a:solidFill>
                  <a:srgbClr val="000000"/>
                </a:solidFill>
                <a:sym typeface="Wingdings"/>
              </a:rPr>
              <a:t>Megas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(0.5 mm pitch), </a:t>
            </a:r>
            <a:r>
              <a:rPr lang="en-US" dirty="0" err="1">
                <a:solidFill>
                  <a:srgbClr val="000000"/>
                </a:solidFill>
                <a:sym typeface="Wingdings"/>
              </a:rPr>
              <a:t>σ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≃ 80 µm per layer, largest module    2 x 2.3 m</a:t>
            </a:r>
            <a:r>
              <a:rPr lang="en-US" baseline="30000" dirty="0">
                <a:solidFill>
                  <a:srgbClr val="000000"/>
                </a:solidFill>
                <a:sym typeface="Wingdings"/>
              </a:rPr>
              <a:t>2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made of 5 PCBs, </a:t>
            </a:r>
            <a:r>
              <a:rPr lang="fr-FR" dirty="0"/>
              <a:t>Ar:CO2 (93:7)</a:t>
            </a:r>
            <a:endParaRPr lang="en-US" dirty="0">
              <a:solidFill>
                <a:srgbClr val="000000"/>
              </a:solidFill>
              <a:sym typeface="Wingding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sym typeface="Wingdings"/>
              </a:rPr>
              <a:t>Small Monitoring Drift Tubes</a:t>
            </a:r>
            <a:endParaRPr lang="en-US" sz="2000" dirty="0">
              <a:solidFill>
                <a:srgbClr val="000000"/>
              </a:solidFill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Reduced </a:t>
            </a:r>
            <a:r>
              <a:rPr lang="en-US" dirty="0" err="1">
                <a:solidFill>
                  <a:srgbClr val="000000"/>
                </a:solidFill>
                <a:sym typeface="Wingdings"/>
              </a:rPr>
              <a:t>Φ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30 mm (200 Hz/cm</a:t>
            </a:r>
            <a:r>
              <a:rPr lang="en-US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) to 15 mm (2 kHz/cm</a:t>
            </a:r>
            <a:r>
              <a:rPr lang="en-US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), wires 50 µm, </a:t>
            </a:r>
            <a:r>
              <a:rPr lang="en-US" dirty="0" err="1">
                <a:solidFill>
                  <a:srgbClr val="000000"/>
                </a:solidFill>
                <a:sym typeface="Wingdings"/>
              </a:rPr>
              <a:t>σ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≃ 100 µm, L = 1.6 m, </a:t>
            </a:r>
            <a:r>
              <a:rPr lang="fr-FR" dirty="0"/>
              <a:t>Ar:CO2(93:7)</a:t>
            </a: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BD2E99FA-01CD-E64C-A71A-2335C2667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854" y="4988174"/>
            <a:ext cx="2398946" cy="18066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664094-4065-2540-B17D-1ADEEBD0B031}"/>
              </a:ext>
            </a:extLst>
          </p:cNvPr>
          <p:cNvSpPr txBox="1"/>
          <p:nvPr/>
        </p:nvSpPr>
        <p:spPr>
          <a:xfrm rot="16200000">
            <a:off x="60207" y="4640245"/>
            <a:ext cx="78451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accent1"/>
                </a:solidFill>
              </a:rPr>
              <a:t>sMDT</a:t>
            </a:r>
            <a:endParaRPr lang="fr-FR" sz="2000" dirty="0">
              <a:solidFill>
                <a:schemeClr val="accent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6A55429-794C-624E-8306-A8AEDD54909A}"/>
              </a:ext>
            </a:extLst>
          </p:cNvPr>
          <p:cNvGrpSpPr/>
          <p:nvPr/>
        </p:nvGrpSpPr>
        <p:grpSpPr>
          <a:xfrm>
            <a:off x="4032791" y="3199992"/>
            <a:ext cx="4246914" cy="1710447"/>
            <a:chOff x="3157420" y="3150113"/>
            <a:chExt cx="4753024" cy="200956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33577F1-285E-4440-854E-0C911B535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9801" y="3337831"/>
              <a:ext cx="3364542" cy="1569066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4FB24BC-DFC5-3D40-8935-005AFBF2955B}"/>
                </a:ext>
              </a:extLst>
            </p:cNvPr>
            <p:cNvSpPr txBox="1"/>
            <p:nvPr/>
          </p:nvSpPr>
          <p:spPr>
            <a:xfrm>
              <a:off x="4096845" y="4834238"/>
              <a:ext cx="3643863" cy="325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Strips 3 mm pitch for precise polar angle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3F7ACD8-AB91-C749-A297-809B78ACD8E6}"/>
                </a:ext>
              </a:extLst>
            </p:cNvPr>
            <p:cNvSpPr txBox="1"/>
            <p:nvPr/>
          </p:nvSpPr>
          <p:spPr>
            <a:xfrm>
              <a:off x="6389519" y="3202099"/>
              <a:ext cx="1520925" cy="54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Pads 8 cm pitch </a:t>
              </a:r>
            </a:p>
            <a:p>
              <a:r>
                <a:rPr lang="en-US" sz="1200" dirty="0"/>
                <a:t>for trigger regions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5C743BC7-4103-6E4D-9FA2-20AA44A0D209}"/>
                </a:ext>
              </a:extLst>
            </p:cNvPr>
            <p:cNvSpPr txBox="1"/>
            <p:nvPr/>
          </p:nvSpPr>
          <p:spPr>
            <a:xfrm>
              <a:off x="3157420" y="3150113"/>
              <a:ext cx="2951725" cy="3254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Wires 1.8 mm coarse azimuthal angle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B53DFD5B-D411-F84C-93E1-AC5EC7D526B0}"/>
              </a:ext>
            </a:extLst>
          </p:cNvPr>
          <p:cNvSpPr txBox="1"/>
          <p:nvPr/>
        </p:nvSpPr>
        <p:spPr>
          <a:xfrm rot="16200000">
            <a:off x="3817164" y="4640245"/>
            <a:ext cx="701474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accent1"/>
                </a:solidFill>
              </a:rPr>
              <a:t>sTGC</a:t>
            </a:r>
            <a:endParaRPr lang="fr-FR" sz="2000" dirty="0">
              <a:solidFill>
                <a:schemeClr val="accent1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3B29C5E-DA8F-394D-9936-1DEFEEFDF94D}"/>
              </a:ext>
            </a:extLst>
          </p:cNvPr>
          <p:cNvSpPr txBox="1"/>
          <p:nvPr/>
        </p:nvSpPr>
        <p:spPr>
          <a:xfrm>
            <a:off x="5310373" y="6438042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 x 1.2 m module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1C3EB99B-1C79-914F-A556-B3D7D88AE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678" y="3225044"/>
            <a:ext cx="3144007" cy="1678074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96A59206-76A8-0748-9920-029B4AC10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420" y="5011926"/>
            <a:ext cx="2908120" cy="17954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706369-7F37-1946-BF5F-4946CF070B7F}"/>
              </a:ext>
            </a:extLst>
          </p:cNvPr>
          <p:cNvSpPr txBox="1"/>
          <p:nvPr/>
        </p:nvSpPr>
        <p:spPr>
          <a:xfrm rot="16200000">
            <a:off x="7451031" y="4640244"/>
            <a:ext cx="1480662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accent1"/>
                </a:solidFill>
              </a:rPr>
              <a:t>MicroMegas</a:t>
            </a:r>
            <a:endParaRPr lang="fr-FR" sz="2000" dirty="0">
              <a:solidFill>
                <a:schemeClr val="accent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9073A0-5721-C748-9C8A-936C497FE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2924" y="881770"/>
            <a:ext cx="2970903" cy="203872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B84DAA4-C6B5-F344-9E21-288295390FFA}"/>
              </a:ext>
            </a:extLst>
          </p:cNvPr>
          <p:cNvSpPr txBox="1"/>
          <p:nvPr/>
        </p:nvSpPr>
        <p:spPr>
          <a:xfrm>
            <a:off x="9629772" y="670753"/>
            <a:ext cx="2019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MDT/</a:t>
            </a:r>
            <a:r>
              <a:rPr lang="fr-FR" sz="1600" dirty="0" err="1"/>
              <a:t>sMDT</a:t>
            </a:r>
            <a:r>
              <a:rPr lang="fr-FR" sz="1600" dirty="0"/>
              <a:t> </a:t>
            </a:r>
            <a:r>
              <a:rPr lang="fr-FR" sz="1600" dirty="0" err="1"/>
              <a:t>resolution</a:t>
            </a:r>
            <a:endParaRPr lang="fr-FR" sz="16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4E3346B-3AA4-114B-B5BE-8FD2F4687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72" y="3282395"/>
            <a:ext cx="2917367" cy="172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77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313F0-30A4-1645-940B-1040DE98D702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CMS new muon systems upgrades  </a:t>
            </a:r>
            <a:endParaRPr lang="en-US" sz="3600" baseline="-2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67BBA9-984F-254F-9DE7-6B3B24D2BC27}"/>
              </a:ext>
            </a:extLst>
          </p:cNvPr>
          <p:cNvSpPr/>
          <p:nvPr/>
        </p:nvSpPr>
        <p:spPr>
          <a:xfrm>
            <a:off x="526093" y="706833"/>
            <a:ext cx="11306955" cy="29238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sym typeface="Wingdings"/>
              </a:rPr>
              <a:t>New GEM stations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Triple GEM design, H = 1.8 m x W = 1.2 m wedges in 4 modules largest foil size so far (0.5 x 1.2 m</a:t>
            </a:r>
            <a:r>
              <a:rPr lang="en-US" sz="2000" baseline="30000" dirty="0">
                <a:sym typeface="Wingdings"/>
              </a:rPr>
              <a:t>2</a:t>
            </a:r>
            <a:r>
              <a:rPr lang="en-US" sz="2000" dirty="0">
                <a:sym typeface="Wingdings"/>
              </a:rPr>
              <a:t>)</a:t>
            </a:r>
            <a:endParaRPr lang="en-US" sz="2000" baseline="30000" dirty="0"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Improved fabrication single mask foil photolithography, foil stretching mechanism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PCB with radial strips, pitch from 0.7 mm to 1.6 mm, </a:t>
            </a:r>
            <a:r>
              <a:rPr lang="en-US" sz="2000" dirty="0" err="1">
                <a:sym typeface="Wingdings"/>
              </a:rPr>
              <a:t>σ</a:t>
            </a:r>
            <a:r>
              <a:rPr lang="en-US" sz="2000" dirty="0">
                <a:sym typeface="Wingdings"/>
              </a:rPr>
              <a:t> ≃ 200 to 450 µm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Rate capability up to &gt; 1 MHz/cm</a:t>
            </a:r>
            <a:r>
              <a:rPr lang="en-US" sz="2000" baseline="30000" dirty="0">
                <a:sym typeface="Wingdings"/>
              </a:rPr>
              <a:t>2</a:t>
            </a:r>
            <a:r>
              <a:rPr lang="en-US" sz="2000" dirty="0">
                <a:sym typeface="Wingdings"/>
              </a:rPr>
              <a:t>, time resolution O(10ns),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sym typeface="Wingdings"/>
              </a:rPr>
              <a:t>New multigap RPC stations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sym typeface="Wingdings"/>
              </a:rPr>
              <a:t>Low resistivity Bakelite 1 to 3 10</a:t>
            </a:r>
            <a:r>
              <a:rPr lang="en-US" sz="2000" baseline="30000" dirty="0">
                <a:solidFill>
                  <a:srgbClr val="000000"/>
                </a:solidFill>
                <a:sym typeface="Wingdings"/>
              </a:rPr>
              <a:t>6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Ω.cm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,</a:t>
            </a:r>
            <a:r>
              <a:rPr lang="en-US" sz="2000" dirty="0"/>
              <a:t> thinner gap and electrodes 2 mm to 1.4 mm,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Φ</a:t>
            </a:r>
            <a:r>
              <a:rPr lang="en-US" sz="2000" dirty="0"/>
              <a:t> pitch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1.3</a:t>
            </a:r>
            <a:r>
              <a:rPr lang="en-US" sz="2000" baseline="30000" dirty="0">
                <a:solidFill>
                  <a:srgbClr val="000000"/>
                </a:solidFill>
                <a:sym typeface="Wingdings"/>
              </a:rPr>
              <a:t>∘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to 1.2</a:t>
            </a:r>
            <a:r>
              <a:rPr lang="en-US" sz="2000" baseline="30000" dirty="0">
                <a:solidFill>
                  <a:srgbClr val="000000"/>
                </a:solidFill>
                <a:sym typeface="Wingdings"/>
              </a:rPr>
              <a:t>∘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, rate capability few kHz/cm</a:t>
            </a:r>
            <a:r>
              <a:rPr lang="en-US" sz="2000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, </a:t>
            </a:r>
            <a:r>
              <a:rPr lang="en-US" sz="2000" dirty="0" err="1">
                <a:sym typeface="Wingdings"/>
              </a:rPr>
              <a:t>σ</a:t>
            </a:r>
            <a:r>
              <a:rPr lang="en-US" sz="2000" dirty="0">
                <a:sym typeface="Wingdings"/>
              </a:rPr>
              <a:t> ≃ 0.3(2) cm ⊥ (//) to strips</a:t>
            </a:r>
            <a:endParaRPr lang="en-US" sz="2000" baseline="30000" dirty="0">
              <a:solidFill>
                <a:srgbClr val="000000"/>
              </a:solidFill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sym typeface="Wingdings"/>
              </a:rPr>
              <a:t>Front-end electronics with 2 ns time resolution, 2 strip-ends  readout for r(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η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)-coordinate </a:t>
            </a:r>
            <a:endParaRPr lang="en-US" sz="2000" dirty="0"/>
          </a:p>
        </p:txBody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ED65156E-17F5-884B-901F-C62DC1665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02" b="6249"/>
          <a:stretch/>
        </p:blipFill>
        <p:spPr>
          <a:xfrm>
            <a:off x="6507370" y="3851326"/>
            <a:ext cx="2942792" cy="2494923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11EE8397-EA5D-984F-8C11-6E1B6B6E8B10}"/>
              </a:ext>
            </a:extLst>
          </p:cNvPr>
          <p:cNvSpPr txBox="1"/>
          <p:nvPr/>
        </p:nvSpPr>
        <p:spPr>
          <a:xfrm>
            <a:off x="2970351" y="6401024"/>
            <a:ext cx="691215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1"/>
                </a:solidFill>
              </a:rPr>
              <a:t>GEM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2897703-2C39-C349-98CF-570F25896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" t="4167" r="1" b="15057"/>
          <a:stretch/>
        </p:blipFill>
        <p:spPr>
          <a:xfrm>
            <a:off x="122822" y="4133588"/>
            <a:ext cx="3813433" cy="221571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6F7F4A-A561-8149-A406-E95529D5C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555" y="4135891"/>
            <a:ext cx="2161168" cy="211479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40D6689F-EBDD-C14D-9E3F-34A98E598A31}"/>
              </a:ext>
            </a:extLst>
          </p:cNvPr>
          <p:cNvSpPr txBox="1"/>
          <p:nvPr/>
        </p:nvSpPr>
        <p:spPr>
          <a:xfrm>
            <a:off x="8771554" y="6401024"/>
            <a:ext cx="593432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1"/>
                </a:solidFill>
              </a:rPr>
              <a:t>RPC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F86E74D-0113-3B40-BD5C-173B1B96B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2689" y="4176452"/>
            <a:ext cx="2648116" cy="1930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2CCDF6-F45C-A04C-898B-2B0B57616AF4}"/>
              </a:ext>
            </a:extLst>
          </p:cNvPr>
          <p:cNvSpPr/>
          <p:nvPr/>
        </p:nvSpPr>
        <p:spPr>
          <a:xfrm>
            <a:off x="966282" y="3771697"/>
            <a:ext cx="163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/>
              </a:rPr>
              <a:t>Ar:CO</a:t>
            </a:r>
            <a:r>
              <a:rPr lang="en-US" baseline="-25000" dirty="0">
                <a:sym typeface="Wingdings"/>
              </a:rPr>
              <a:t>2 </a:t>
            </a:r>
            <a:r>
              <a:rPr lang="en-US" dirty="0">
                <a:sym typeface="Wingdings"/>
              </a:rPr>
              <a:t>(70:30)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2333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KLOE-2 and BES III tracking systems</a:t>
            </a:r>
            <a:endParaRPr lang="en-US" sz="3600" baseline="-250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35F7400-8FBB-3847-8A69-CB03435138C8}"/>
              </a:ext>
            </a:extLst>
          </p:cNvPr>
          <p:cNvGrpSpPr/>
          <p:nvPr/>
        </p:nvGrpSpPr>
        <p:grpSpPr>
          <a:xfrm>
            <a:off x="584473" y="2880304"/>
            <a:ext cx="11023055" cy="3593650"/>
            <a:chOff x="368845" y="1826204"/>
            <a:chExt cx="11023055" cy="3593650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95A6BCEA-DDA9-D044-8DC7-FE48FA5B2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339"/>
            <a:stretch/>
          </p:blipFill>
          <p:spPr>
            <a:xfrm>
              <a:off x="6139814" y="1826204"/>
              <a:ext cx="5252086" cy="3578079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F9770F9E-5AA3-F542-A967-6459A6FD5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845" y="1853080"/>
              <a:ext cx="5307510" cy="3566774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11D2808-AB4E-F14A-B273-44BBB9D02373}"/>
              </a:ext>
            </a:extLst>
          </p:cNvPr>
          <p:cNvSpPr txBox="1"/>
          <p:nvPr/>
        </p:nvSpPr>
        <p:spPr>
          <a:xfrm>
            <a:off x="7276399" y="1705966"/>
            <a:ext cx="3421514" cy="1046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BES III at BECP-2 in Beijing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3 </a:t>
            </a:r>
            <a:r>
              <a:rPr lang="fr-FR" sz="2000" dirty="0" err="1"/>
              <a:t>layers</a:t>
            </a:r>
            <a:r>
              <a:rPr lang="fr-FR" sz="2000" dirty="0"/>
              <a:t>, R </a:t>
            </a:r>
            <a:r>
              <a:rPr lang="fr-FR" sz="2000" dirty="0" err="1"/>
              <a:t>from</a:t>
            </a:r>
            <a:r>
              <a:rPr lang="fr-FR" sz="2000" dirty="0"/>
              <a:t> 8 to 18 cm,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Total X/X</a:t>
            </a:r>
            <a:r>
              <a:rPr lang="fr-FR" sz="2000" baseline="-25000" dirty="0"/>
              <a:t>0</a:t>
            </a:r>
            <a:r>
              <a:rPr lang="fr-FR" sz="2000" dirty="0"/>
              <a:t> &lt;1.5%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8C2283-5D01-7B40-8F69-DCB4C9BB56D3}"/>
              </a:ext>
            </a:extLst>
          </p:cNvPr>
          <p:cNvSpPr/>
          <p:nvPr/>
        </p:nvSpPr>
        <p:spPr>
          <a:xfrm>
            <a:off x="584473" y="1705966"/>
            <a:ext cx="5307510" cy="104644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KLOE-2 at </a:t>
            </a:r>
            <a:r>
              <a:rPr lang="fr-FR" sz="2200" dirty="0" err="1">
                <a:solidFill>
                  <a:schemeClr val="accent1"/>
                </a:solidFill>
              </a:rPr>
              <a:t>Daphne</a:t>
            </a:r>
            <a:r>
              <a:rPr lang="fr-FR" sz="2200" dirty="0">
                <a:solidFill>
                  <a:schemeClr val="accent1"/>
                </a:solidFill>
              </a:rPr>
              <a:t> </a:t>
            </a:r>
            <a:r>
              <a:rPr lang="fr-FR" sz="2200" dirty="0" err="1">
                <a:solidFill>
                  <a:schemeClr val="accent1"/>
                </a:solidFill>
              </a:rPr>
              <a:t>Φ-factory</a:t>
            </a:r>
            <a:r>
              <a:rPr lang="fr-FR" sz="2200" dirty="0">
                <a:solidFill>
                  <a:schemeClr val="accent1"/>
                </a:solidFill>
              </a:rPr>
              <a:t> in Frascati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4 </a:t>
            </a:r>
            <a:r>
              <a:rPr lang="fr-FR" sz="2000" dirty="0" err="1"/>
              <a:t>layers</a:t>
            </a:r>
            <a:r>
              <a:rPr lang="fr-FR" sz="2000" dirty="0"/>
              <a:t>, R </a:t>
            </a:r>
            <a:r>
              <a:rPr lang="fr-FR" sz="2000" dirty="0" err="1"/>
              <a:t>from</a:t>
            </a:r>
            <a:r>
              <a:rPr lang="fr-FR" sz="2000" dirty="0"/>
              <a:t> 13 to 20 cm, 70 cm long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Total X/X</a:t>
            </a:r>
            <a:r>
              <a:rPr lang="fr-FR" sz="2000" baseline="-25000" dirty="0"/>
              <a:t>0</a:t>
            </a:r>
            <a:r>
              <a:rPr lang="fr-FR" sz="2000" dirty="0"/>
              <a:t> &lt; 2%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5133B8-4521-1340-B932-888A81FE6F31}"/>
              </a:ext>
            </a:extLst>
          </p:cNvPr>
          <p:cNvSpPr txBox="1"/>
          <p:nvPr/>
        </p:nvSpPr>
        <p:spPr>
          <a:xfrm>
            <a:off x="1737833" y="774520"/>
            <a:ext cx="83083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Cylindrical designs with Kapton GEMs allows low material budget </a:t>
            </a:r>
          </a:p>
        </p:txBody>
      </p:sp>
    </p:spTree>
    <p:extLst>
      <p:ext uri="{BB962C8B-B14F-4D97-AF65-F5344CB8AC3E}">
        <p14:creationId xmlns:p14="http://schemas.microsoft.com/office/powerpoint/2010/main" val="779617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 err="1"/>
              <a:t>LHCb</a:t>
            </a:r>
            <a:r>
              <a:rPr lang="en-US" sz="3600" dirty="0"/>
              <a:t> straw (drift) tubes Outer Tracker </a:t>
            </a:r>
            <a:endParaRPr lang="en-US" sz="3600" baseline="-25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A776F2-290E-3342-88C1-9086F1EFC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08" t="51105" r="17944"/>
          <a:stretch/>
        </p:blipFill>
        <p:spPr>
          <a:xfrm>
            <a:off x="5421900" y="3266847"/>
            <a:ext cx="2997844" cy="28747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24D0A5-A22F-EB4C-A37C-9C83FAA48E6F}"/>
              </a:ext>
            </a:extLst>
          </p:cNvPr>
          <p:cNvSpPr txBox="1"/>
          <p:nvPr/>
        </p:nvSpPr>
        <p:spPr>
          <a:xfrm>
            <a:off x="508124" y="856558"/>
            <a:ext cx="11175752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3 stations 5 x 6 m</a:t>
            </a:r>
            <a:r>
              <a:rPr lang="en-US" sz="2200" baseline="30000" dirty="0">
                <a:solidFill>
                  <a:schemeClr val="accent1"/>
                </a:solidFill>
              </a:rPr>
              <a:t>2 </a:t>
            </a:r>
            <a:r>
              <a:rPr lang="en-US" sz="2200" dirty="0">
                <a:solidFill>
                  <a:schemeClr val="accent1"/>
                </a:solidFill>
              </a:rPr>
              <a:t>made of 4 modules of double layers (x/u/v/x orientation, u/v titled by ± 5</a:t>
            </a:r>
            <a:r>
              <a:rPr lang="en-US" sz="2200" baseline="30000" dirty="0">
                <a:solidFill>
                  <a:schemeClr val="accent1"/>
                </a:solidFill>
              </a:rPr>
              <a:t>∘</a:t>
            </a:r>
            <a:r>
              <a:rPr lang="en-US" sz="2200" dirty="0">
                <a:solidFill>
                  <a:schemeClr val="accent1"/>
                </a:solidFill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Double layers staggered straw tubes L = 2.4 m, </a:t>
            </a:r>
            <a:r>
              <a:rPr lang="en-US" sz="2000" dirty="0" err="1"/>
              <a:t>Φ</a:t>
            </a:r>
            <a:r>
              <a:rPr lang="en-US" sz="2000" baseline="-25000" dirty="0" err="1"/>
              <a:t>in</a:t>
            </a:r>
            <a:r>
              <a:rPr lang="en-US" sz="2000" dirty="0"/>
              <a:t> = 4.9 mm and pitch 5.25 mm, 3% X</a:t>
            </a:r>
            <a:r>
              <a:rPr lang="en-US" sz="2000" baseline="-25000" dirty="0"/>
              <a:t>0</a:t>
            </a:r>
            <a:r>
              <a:rPr lang="en-US" sz="2000" dirty="0"/>
              <a:t> /station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Ar:CO2:O2 (</a:t>
            </a:r>
            <a:r>
              <a:rPr lang="en-US" dirty="0"/>
              <a:t>70:28.5</a:t>
            </a:r>
            <a:r>
              <a:rPr lang="en-US" dirty="0">
                <a:sym typeface="Wingdings" pitchFamily="2" charset="2"/>
              </a:rPr>
              <a:t>:</a:t>
            </a:r>
            <a:r>
              <a:rPr lang="en-US" dirty="0"/>
              <a:t>1.5), </a:t>
            </a:r>
            <a:r>
              <a:rPr lang="en-US" dirty="0" err="1"/>
              <a:t>V</a:t>
            </a:r>
            <a:r>
              <a:rPr lang="en-US" baseline="-25000" dirty="0" err="1"/>
              <a:t>anode</a:t>
            </a:r>
            <a:r>
              <a:rPr lang="en-US" dirty="0"/>
              <a:t> ≃ 1.5 kV</a:t>
            </a:r>
            <a:endParaRPr lang="en-US" dirty="0">
              <a:latin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Fast drift time ≤ 50 ns, </a:t>
            </a:r>
            <a:r>
              <a:rPr lang="en-US" dirty="0" err="1"/>
              <a:t>t</a:t>
            </a:r>
            <a:r>
              <a:rPr lang="en-US" baseline="-25000" dirty="0" err="1"/>
              <a:t>drift</a:t>
            </a:r>
            <a:r>
              <a:rPr lang="en-US" dirty="0"/>
              <a:t>(r) = 20.5 ns·|r|/R+ 14.85 ns r</a:t>
            </a:r>
            <a:r>
              <a:rPr lang="en-US" baseline="30000" dirty="0"/>
              <a:t>2/</a:t>
            </a:r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dirty="0"/>
              <a:t>(measured), </a:t>
            </a:r>
            <a:r>
              <a:rPr lang="en-US" dirty="0" err="1"/>
              <a:t>σ</a:t>
            </a:r>
            <a:r>
              <a:rPr lang="en-US" baseline="-25000" dirty="0" err="1"/>
              <a:t>t</a:t>
            </a:r>
            <a:r>
              <a:rPr lang="en-US" dirty="0"/>
              <a:t> ≃ 3 ns</a:t>
            </a:r>
            <a:r>
              <a:rPr lang="en-US" baseline="30000" dirty="0"/>
              <a:t>1)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err="1"/>
              <a:t>σ</a:t>
            </a:r>
            <a:r>
              <a:rPr lang="en-US" baseline="-25000" dirty="0" err="1"/>
              <a:t>hit</a:t>
            </a:r>
            <a:r>
              <a:rPr lang="en-US" dirty="0"/>
              <a:t> ≃ 200 µm (</a:t>
            </a:r>
            <a:r>
              <a:rPr lang="en-US" dirty="0" err="1"/>
              <a:t>σ</a:t>
            </a:r>
            <a:r>
              <a:rPr lang="en-US" dirty="0"/>
              <a:t>(p)/p = 0.4 % 9≃ 25 MeV mass resolution in B</a:t>
            </a:r>
            <a:r>
              <a:rPr lang="en-US" baseline="-25000" dirty="0"/>
              <a:t>0</a:t>
            </a:r>
            <a:r>
              <a:rPr lang="en-US" dirty="0"/>
              <a:t> decay)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BA419F-F9A8-1B46-840C-1806F5EDE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21" y="3138334"/>
            <a:ext cx="4796497" cy="31317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3B01A99-BFD1-A648-9405-5C0B38BE39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13" r="55749"/>
          <a:stretch/>
        </p:blipFill>
        <p:spPr>
          <a:xfrm>
            <a:off x="8736526" y="2794755"/>
            <a:ext cx="2894910" cy="391277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529692F-3281-D943-B1B5-629FED1D0EB9}"/>
              </a:ext>
            </a:extLst>
          </p:cNvPr>
          <p:cNvSpPr txBox="1"/>
          <p:nvPr/>
        </p:nvSpPr>
        <p:spPr>
          <a:xfrm>
            <a:off x="0" y="6486387"/>
            <a:ext cx="560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/>
              <a:t>1) The CMS DT upgrade is targeting σ</a:t>
            </a:r>
            <a:r>
              <a:rPr lang="en-US" sz="1600" i="1" baseline="-25000"/>
              <a:t>t</a:t>
            </a:r>
            <a:r>
              <a:rPr lang="en-US" sz="1600" i="1"/>
              <a:t> ≃ 2 ns for a σ</a:t>
            </a:r>
            <a:r>
              <a:rPr lang="en-US" sz="1600" i="1" baseline="-25000"/>
              <a:t>hit</a:t>
            </a:r>
            <a:r>
              <a:rPr lang="en-US" sz="1600" i="1"/>
              <a:t> ≃ 200 µm  </a:t>
            </a:r>
          </a:p>
        </p:txBody>
      </p:sp>
    </p:spTree>
    <p:extLst>
      <p:ext uri="{BB962C8B-B14F-4D97-AF65-F5344CB8AC3E}">
        <p14:creationId xmlns:p14="http://schemas.microsoft.com/office/powerpoint/2010/main" val="3143071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37B8F0FB-8588-6D4E-99CF-FB645CD9580E}"/>
              </a:ext>
            </a:extLst>
          </p:cNvPr>
          <p:cNvSpPr txBox="1"/>
          <p:nvPr/>
        </p:nvSpPr>
        <p:spPr>
          <a:xfrm>
            <a:off x="248194" y="723788"/>
            <a:ext cx="11787991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The ultimate lightness tracking system designed to measure low momentum e</a:t>
            </a:r>
            <a:r>
              <a:rPr lang="en-US" sz="2400" baseline="30000" dirty="0">
                <a:solidFill>
                  <a:schemeClr val="accent1"/>
                </a:solidFill>
              </a:rPr>
              <a:t>+ </a:t>
            </a:r>
            <a:r>
              <a:rPr lang="en-US" sz="2400" dirty="0">
                <a:solidFill>
                  <a:schemeClr val="accent1"/>
                </a:solidFill>
              </a:rPr>
              <a:t>(50 MeV)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Wires along z with alternating stereo layers for z-coordinate</a:t>
            </a:r>
            <a:r>
              <a:rPr lang="en-US" sz="2000" baseline="30000" dirty="0"/>
              <a:t>2) </a:t>
            </a:r>
            <a:r>
              <a:rPr lang="en-US" sz="2000" dirty="0"/>
              <a:t>(6</a:t>
            </a:r>
            <a:r>
              <a:rPr lang="en-US" sz="2000" baseline="30000" dirty="0"/>
              <a:t>∘ </a:t>
            </a:r>
            <a:r>
              <a:rPr lang="en-US" sz="2000" dirty="0"/>
              <a:t>(8.5</a:t>
            </a:r>
            <a:r>
              <a:rPr lang="en-US" sz="2000" baseline="30000" dirty="0"/>
              <a:t>∘</a:t>
            </a:r>
            <a:r>
              <a:rPr lang="en-US" sz="2000" dirty="0"/>
              <a:t>) inner(outer))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Hyperbolic shape in z, very thin wires 20 to 50 µm, HV ≃ 1.5 kV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10 concentric radial layers 2 m long, r from 17 cm to 29 cm and very small cell size 6 x 6 mm</a:t>
            </a:r>
            <a:r>
              <a:rPr lang="en-US" sz="2000" baseline="30000" dirty="0"/>
              <a:t>2</a:t>
            </a:r>
            <a:r>
              <a:rPr lang="en-US" sz="2000" dirty="0"/>
              <a:t> and 9 x 9 mm</a:t>
            </a:r>
            <a:r>
              <a:rPr lang="en-US" sz="2000" baseline="30000" dirty="0"/>
              <a:t>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12 sectors in phi (stereo introduces a 2 sector shift of wires start and end)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HE:C</a:t>
            </a:r>
            <a:r>
              <a:rPr lang="en-US" sz="2000" baseline="-25000" dirty="0"/>
              <a:t>4</a:t>
            </a:r>
            <a:r>
              <a:rPr lang="en-US" sz="2000" dirty="0"/>
              <a:t>H</a:t>
            </a:r>
            <a:r>
              <a:rPr lang="en-US" sz="2000" baseline="-25000" dirty="0"/>
              <a:t>10</a:t>
            </a:r>
            <a:r>
              <a:rPr lang="en-US" sz="2000" dirty="0"/>
              <a:t> (85:15) large radiation length ensures very low MS and high drift velocity</a:t>
            </a:r>
            <a:r>
              <a:rPr lang="en-US" sz="2000" baseline="30000" dirty="0"/>
              <a:t>3)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X/X</a:t>
            </a:r>
            <a:r>
              <a:rPr lang="en-US" sz="2000" baseline="-25000" dirty="0"/>
              <a:t>0 </a:t>
            </a:r>
            <a:r>
              <a:rPr lang="en-US" sz="2000" dirty="0"/>
              <a:t>&lt; 0.2%, </a:t>
            </a:r>
            <a:r>
              <a:rPr lang="en-US" sz="2000" dirty="0" err="1"/>
              <a:t>σ</a:t>
            </a:r>
            <a:r>
              <a:rPr lang="en-US" sz="2000" dirty="0"/>
              <a:t>(r/</a:t>
            </a:r>
            <a:r>
              <a:rPr lang="en-US" sz="2000" dirty="0" err="1"/>
              <a:t>Φ</a:t>
            </a:r>
            <a:r>
              <a:rPr lang="en-US" sz="2000" dirty="0"/>
              <a:t>) ≃ 110 µm, momentum resolution ≃ 450 </a:t>
            </a:r>
            <a:r>
              <a:rPr lang="en-US" sz="2000" dirty="0" err="1"/>
              <a:t>keV</a:t>
            </a:r>
            <a:r>
              <a:rPr lang="en-US" sz="2000" dirty="0"/>
              <a:t> for 50 MeV, 30 kHz/cm</a:t>
            </a:r>
            <a:r>
              <a:rPr lang="en-US" sz="2000" baseline="30000" dirty="0"/>
              <a:t>2 </a:t>
            </a:r>
            <a:r>
              <a:rPr lang="en-US" sz="2000" dirty="0"/>
              <a:t>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Further improvements investigated with primary cluster counting technique, </a:t>
            </a:r>
            <a:r>
              <a:rPr lang="en-US" sz="2000" dirty="0" err="1"/>
              <a:t>eg</a:t>
            </a:r>
            <a:r>
              <a:rPr lang="en-US" sz="2000" dirty="0"/>
              <a:t> signal sampling at O(GHz)</a:t>
            </a:r>
            <a:r>
              <a:rPr lang="en-US" sz="2000" baseline="30000" dirty="0"/>
              <a:t>3)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26672" y="8262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MEG-II Drift Chamber</a:t>
            </a:r>
            <a:r>
              <a:rPr lang="en-US" sz="3600" baseline="30000" dirty="0"/>
              <a:t>1)</a:t>
            </a:r>
            <a:endParaRPr lang="en-US" sz="3600" baseline="-250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DB223F6-5F5F-E24A-BC17-2D2034FB05E7}"/>
              </a:ext>
            </a:extLst>
          </p:cNvPr>
          <p:cNvSpPr txBox="1"/>
          <p:nvPr/>
        </p:nvSpPr>
        <p:spPr>
          <a:xfrm>
            <a:off x="-11575" y="6025280"/>
            <a:ext cx="948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i="1" dirty="0"/>
              <a:t>Design is inspired from the KLOE-2 experiment DC in operation, MEG-II DC is being commissioned</a:t>
            </a:r>
          </a:p>
          <a:p>
            <a:pPr marL="342900" indent="-342900">
              <a:buAutoNum type="arabicParenR"/>
            </a:pPr>
            <a:r>
              <a:rPr lang="en-US" sz="1600" i="1" dirty="0"/>
              <a:t>Completed by charge division measurement</a:t>
            </a:r>
          </a:p>
          <a:p>
            <a:pPr marL="342900" indent="-342900">
              <a:buAutoNum type="arabicParenR"/>
            </a:pPr>
            <a:r>
              <a:rPr lang="en-US" sz="1600" i="1" dirty="0"/>
              <a:t>He is well adapted for cluster counting with a high primary pair average energy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7ACED077-B7EE-664A-8D56-14E734913060}"/>
              </a:ext>
            </a:extLst>
          </p:cNvPr>
          <p:cNvGrpSpPr/>
          <p:nvPr/>
        </p:nvGrpSpPr>
        <p:grpSpPr>
          <a:xfrm>
            <a:off x="452915" y="3732553"/>
            <a:ext cx="11436346" cy="2351462"/>
            <a:chOff x="425619" y="3732553"/>
            <a:chExt cx="11436346" cy="2351462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0E19EAC-76C8-2E4A-B4DA-880AABE18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563" r="39072" b="16304"/>
            <a:stretch/>
          </p:blipFill>
          <p:spPr>
            <a:xfrm>
              <a:off x="3097427" y="3732553"/>
              <a:ext cx="6043799" cy="2351462"/>
            </a:xfrm>
            <a:prstGeom prst="rect">
              <a:avLst/>
            </a:prstGeom>
          </p:spPr>
        </p:pic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CDCACD54-1560-8342-974A-4B244ECD8E26}"/>
                </a:ext>
              </a:extLst>
            </p:cNvPr>
            <p:cNvGrpSpPr/>
            <p:nvPr/>
          </p:nvGrpSpPr>
          <p:grpSpPr>
            <a:xfrm>
              <a:off x="9264266" y="3734423"/>
              <a:ext cx="2597699" cy="2347721"/>
              <a:chOff x="8183825" y="3735214"/>
              <a:chExt cx="2597699" cy="2347721"/>
            </a:xfrm>
          </p:grpSpPr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992101F-296D-644F-BA38-72C665A9CDD9}"/>
                  </a:ext>
                </a:extLst>
              </p:cNvPr>
              <p:cNvSpPr txBox="1"/>
              <p:nvPr/>
            </p:nvSpPr>
            <p:spPr>
              <a:xfrm>
                <a:off x="8183825" y="5744381"/>
                <a:ext cx="25976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20(40) µm </a:t>
                </a:r>
                <a:r>
                  <a:rPr lang="fr-FR" sz="1600" dirty="0" err="1">
                    <a:solidFill>
                      <a:srgbClr val="0003FE"/>
                    </a:solidFill>
                  </a:rPr>
                  <a:t>sense</a:t>
                </a:r>
                <a:r>
                  <a:rPr lang="fr-FR" sz="1600" dirty="0"/>
                  <a:t> (</a:t>
                </a:r>
                <a:r>
                  <a:rPr lang="fr-FR" sz="1600" dirty="0" err="1"/>
                  <a:t>field</a:t>
                </a:r>
                <a:r>
                  <a:rPr lang="fr-FR" sz="1600" dirty="0"/>
                  <a:t>) </a:t>
                </a:r>
                <a:r>
                  <a:rPr lang="fr-FR" sz="1600" dirty="0" err="1">
                    <a:solidFill>
                      <a:srgbClr val="FF0000"/>
                    </a:solidFill>
                  </a:rPr>
                  <a:t>wires</a:t>
                </a:r>
                <a:endParaRPr lang="fr-FR" sz="16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725997B1-D452-CA4A-BF6E-89579C9D1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49140" y="3735214"/>
                <a:ext cx="2331324" cy="2099845"/>
              </a:xfrm>
              <a:prstGeom prst="rect">
                <a:avLst/>
              </a:prstGeom>
            </p:spPr>
          </p:pic>
        </p:grp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1B3AA4C1-0CD0-6542-9DF4-374103411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0059" t="60201" b="9416"/>
            <a:stretch/>
          </p:blipFill>
          <p:spPr>
            <a:xfrm>
              <a:off x="425619" y="3826504"/>
              <a:ext cx="2548768" cy="214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8684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26672" y="8262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IDEA DC proposal</a:t>
            </a:r>
            <a:r>
              <a:rPr lang="en-US" sz="3600" baseline="30000" dirty="0"/>
              <a:t>1) </a:t>
            </a:r>
            <a:r>
              <a:rPr lang="en-US" sz="3600" dirty="0"/>
              <a:t>for FCC-</a:t>
            </a:r>
            <a:r>
              <a:rPr lang="en-US" sz="3600" dirty="0" err="1"/>
              <a:t>ee</a:t>
            </a:r>
            <a:r>
              <a:rPr lang="en-US" sz="3600" dirty="0"/>
              <a:t> and CEPC</a:t>
            </a:r>
            <a:endParaRPr lang="en-US" sz="3600" baseline="-25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4665AB-137C-2048-BD07-C9D4576E82F8}"/>
              </a:ext>
            </a:extLst>
          </p:cNvPr>
          <p:cNvSpPr txBox="1"/>
          <p:nvPr/>
        </p:nvSpPr>
        <p:spPr>
          <a:xfrm>
            <a:off x="1862278" y="1003619"/>
            <a:ext cx="8467447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Extension of  MEG II concept to much bigger volume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will use cluster counting technique for </a:t>
            </a:r>
            <a:r>
              <a:rPr lang="en-US" sz="2400" dirty="0" err="1">
                <a:solidFill>
                  <a:schemeClr val="accent1"/>
                </a:solidFill>
              </a:rPr>
              <a:t>dE</a:t>
            </a:r>
            <a:r>
              <a:rPr lang="en-US" sz="2400" dirty="0">
                <a:solidFill>
                  <a:schemeClr val="accent1"/>
                </a:solidFill>
              </a:rPr>
              <a:t>/dx particle identification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C04670E-3BC6-C649-AC55-F93455A4E0FD}"/>
              </a:ext>
            </a:extLst>
          </p:cNvPr>
          <p:cNvSpPr txBox="1"/>
          <p:nvPr/>
        </p:nvSpPr>
        <p:spPr>
          <a:xfrm>
            <a:off x="9352142" y="3129269"/>
            <a:ext cx="1916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With</a:t>
            </a:r>
            <a:r>
              <a:rPr lang="fr-FR" sz="1600" dirty="0"/>
              <a:t> vertex detector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0C6D713-696E-3345-93F8-BAFBC8738A68}"/>
              </a:ext>
            </a:extLst>
          </p:cNvPr>
          <p:cNvGrpSpPr/>
          <p:nvPr/>
        </p:nvGrpSpPr>
        <p:grpSpPr>
          <a:xfrm>
            <a:off x="0" y="1984408"/>
            <a:ext cx="12036185" cy="3924738"/>
            <a:chOff x="0" y="1972533"/>
            <a:chExt cx="12036185" cy="392473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C4365A9-C194-224A-BF3C-FEA6E8D6D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1485" y="1972533"/>
              <a:ext cx="3764700" cy="392473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4FF3E78-D1B1-4940-90A1-907F35490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7143" y="2260211"/>
              <a:ext cx="3252289" cy="2810117"/>
            </a:xfrm>
            <a:prstGeom prst="rect">
              <a:avLst/>
            </a:prstGeom>
          </p:spPr>
        </p:pic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A71B1E4E-F3C1-2A46-89CF-B28E3ABC9164}"/>
                </a:ext>
              </a:extLst>
            </p:cNvPr>
            <p:cNvGrpSpPr/>
            <p:nvPr/>
          </p:nvGrpSpPr>
          <p:grpSpPr>
            <a:xfrm>
              <a:off x="0" y="1972533"/>
              <a:ext cx="4994426" cy="3377985"/>
              <a:chOff x="0" y="1972533"/>
              <a:chExt cx="4994426" cy="3377985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D0D8FA78-4590-3A4A-B023-416CD36A9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-1574" t="31307" r="49993" b="9459"/>
              <a:stretch/>
            </p:blipFill>
            <p:spPr>
              <a:xfrm>
                <a:off x="0" y="2183642"/>
                <a:ext cx="4994426" cy="3166876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7007D6C-642C-034F-9D73-4B468188F43A}"/>
                  </a:ext>
                </a:extLst>
              </p:cNvPr>
              <p:cNvSpPr/>
              <p:nvPr/>
            </p:nvSpPr>
            <p:spPr>
              <a:xfrm>
                <a:off x="2879678" y="1972533"/>
                <a:ext cx="1828800" cy="557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5374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0A12D683-F07F-294F-A898-F36BBFF33ACB}"/>
              </a:ext>
            </a:extLst>
          </p:cNvPr>
          <p:cNvGrpSpPr/>
          <p:nvPr/>
        </p:nvGrpSpPr>
        <p:grpSpPr>
          <a:xfrm>
            <a:off x="1540587" y="3365500"/>
            <a:ext cx="4961799" cy="3492500"/>
            <a:chOff x="7994875" y="1447800"/>
            <a:chExt cx="4204750" cy="30734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C9AD412-8948-2642-9E86-9F40D8E0F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0056" y="1447800"/>
              <a:ext cx="4059569" cy="30734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F23BE6-5F01-DC40-9729-673CDE9BC7BD}"/>
                </a:ext>
              </a:extLst>
            </p:cNvPr>
            <p:cNvSpPr/>
            <p:nvPr/>
          </p:nvSpPr>
          <p:spPr>
            <a:xfrm rot="20905922">
              <a:off x="10247170" y="3902878"/>
              <a:ext cx="422742" cy="297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5 m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86AC43E-A3A0-5044-A5E8-11E8DDE941C5}"/>
                </a:ext>
              </a:extLst>
            </p:cNvPr>
            <p:cNvSpPr txBox="1"/>
            <p:nvPr/>
          </p:nvSpPr>
          <p:spPr>
            <a:xfrm rot="16200000">
              <a:off x="7774238" y="2927918"/>
              <a:ext cx="728174" cy="286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32.5 m</a:t>
              </a:r>
              <a:r>
                <a:rPr lang="fr-FR" sz="1600" baseline="30000" dirty="0"/>
                <a:t>2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FDEA261-7647-344B-B0AD-46B2E436B46D}"/>
              </a:ext>
            </a:extLst>
          </p:cNvPr>
          <p:cNvSpPr txBox="1"/>
          <p:nvPr/>
        </p:nvSpPr>
        <p:spPr>
          <a:xfrm>
            <a:off x="1624772" y="641307"/>
            <a:ext cx="8942457" cy="28161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</a:rPr>
              <a:t>Tracking with </a:t>
            </a:r>
            <a:r>
              <a:rPr lang="en-US" sz="2200" dirty="0" err="1">
                <a:solidFill>
                  <a:schemeClr val="accent1"/>
                </a:solidFill>
              </a:rPr>
              <a:t>σ</a:t>
            </a:r>
            <a:r>
              <a:rPr lang="en-US" sz="2200" dirty="0">
                <a:solidFill>
                  <a:schemeClr val="accent1"/>
                </a:solidFill>
              </a:rPr>
              <a:t>(p)/p ≃ 2% at 10 GeV</a:t>
            </a:r>
            <a:endParaRPr lang="en-US" sz="2200" baseline="30000" dirty="0"/>
          </a:p>
          <a:p>
            <a:pPr algn="ctr">
              <a:spcAft>
                <a:spcPts val="600"/>
              </a:spcAft>
            </a:pPr>
            <a:r>
              <a:rPr lang="en-US" sz="2200" dirty="0">
                <a:solidFill>
                  <a:schemeClr val="accent1"/>
                </a:solidFill>
              </a:rPr>
              <a:t>Particle identification with </a:t>
            </a:r>
            <a:r>
              <a:rPr lang="en-US" sz="2200" dirty="0" err="1">
                <a:solidFill>
                  <a:schemeClr val="accent1"/>
                </a:solidFill>
              </a:rPr>
              <a:t>σ</a:t>
            </a:r>
            <a:r>
              <a:rPr lang="en-US" sz="2200" dirty="0">
                <a:solidFill>
                  <a:schemeClr val="accent1"/>
                </a:solidFill>
              </a:rPr>
              <a:t> (</a:t>
            </a:r>
            <a:r>
              <a:rPr lang="en-US" sz="2200" dirty="0" err="1">
                <a:solidFill>
                  <a:schemeClr val="accent1"/>
                </a:solidFill>
              </a:rPr>
              <a:t>dE</a:t>
            </a:r>
            <a:r>
              <a:rPr lang="en-US" sz="2200" dirty="0">
                <a:solidFill>
                  <a:schemeClr val="accent1"/>
                </a:solidFill>
              </a:rPr>
              <a:t>/dx)/(</a:t>
            </a:r>
            <a:r>
              <a:rPr lang="en-US" sz="2200" dirty="0" err="1">
                <a:solidFill>
                  <a:schemeClr val="accent1"/>
                </a:solidFill>
              </a:rPr>
              <a:t>dE</a:t>
            </a:r>
            <a:r>
              <a:rPr lang="en-US" sz="2200" dirty="0">
                <a:solidFill>
                  <a:schemeClr val="accent1"/>
                </a:solidFill>
              </a:rPr>
              <a:t>/dx) ≃ 5(6.8)% single (</a:t>
            </a:r>
            <a:r>
              <a:rPr lang="en-US" sz="2200" dirty="0" err="1">
                <a:solidFill>
                  <a:schemeClr val="accent1"/>
                </a:solidFill>
              </a:rPr>
              <a:t>dN</a:t>
            </a:r>
            <a:r>
              <a:rPr lang="en-US" sz="2200" dirty="0">
                <a:solidFill>
                  <a:schemeClr val="accent1"/>
                </a:solidFill>
              </a:rPr>
              <a:t>/</a:t>
            </a:r>
            <a:r>
              <a:rPr lang="en-US" sz="2200" dirty="0" err="1">
                <a:solidFill>
                  <a:schemeClr val="accent1"/>
                </a:solidFill>
              </a:rPr>
              <a:t>dη</a:t>
            </a:r>
            <a:r>
              <a:rPr lang="en-US" sz="2200" dirty="0">
                <a:solidFill>
                  <a:schemeClr val="accent1"/>
                </a:solidFill>
              </a:rPr>
              <a:t> = 8000)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Gas volume 5 m long 0.85-2.5 m radius for 88m</a:t>
            </a:r>
            <a:r>
              <a:rPr lang="en-US" sz="2000" baseline="30000" dirty="0"/>
              <a:t>3</a:t>
            </a:r>
            <a:r>
              <a:rPr lang="en-US" sz="2000" dirty="0"/>
              <a:t>, </a:t>
            </a:r>
            <a:r>
              <a:rPr lang="en-US" sz="2000" dirty="0" err="1"/>
              <a:t>η</a:t>
            </a:r>
            <a:r>
              <a:rPr lang="en-US" sz="2000" dirty="0"/>
              <a:t> &lt; 0.9</a:t>
            </a:r>
            <a:endParaRPr lang="en-US" sz="2000" baseline="30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Ne:CO</a:t>
            </a:r>
            <a:r>
              <a:rPr lang="en-US" baseline="-25000" dirty="0"/>
              <a:t>2:</a:t>
            </a:r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 (87.5:10) low Z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/>
              <a:t>Minimize diffusion 220 µm/√cm and high e</a:t>
            </a:r>
            <a:r>
              <a:rPr lang="en-US" baseline="30000" dirty="0"/>
              <a:t>-</a:t>
            </a:r>
            <a:r>
              <a:rPr lang="en-US" dirty="0"/>
              <a:t> velocity 2.65 cm/µs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/>
              <a:t>Temperature controlled at 0.1</a:t>
            </a:r>
            <a:r>
              <a:rPr lang="en-US" baseline="30000" dirty="0"/>
              <a:t>∘ </a:t>
            </a:r>
            <a:r>
              <a:rPr lang="en-US" dirty="0"/>
              <a:t>to avoid velocity fluctuations</a:t>
            </a:r>
            <a:endParaRPr lang="en-US" baseline="30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HV at 100 kV (E = 400 V/cm)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Total drift time ≃ 94 µs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X/X</a:t>
            </a:r>
            <a:r>
              <a:rPr lang="en-US" baseline="-25000" dirty="0"/>
              <a:t>0 </a:t>
            </a:r>
            <a:r>
              <a:rPr lang="en-US" dirty="0"/>
              <a:t>≃ 1 % seen by a track at </a:t>
            </a:r>
            <a:r>
              <a:rPr lang="en-US" dirty="0" err="1"/>
              <a:t>η</a:t>
            </a:r>
            <a:r>
              <a:rPr lang="en-US" dirty="0"/>
              <a:t>=0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ALICE TPC  </a:t>
            </a:r>
            <a:endParaRPr lang="en-US" sz="3600" baseline="-25000" dirty="0"/>
          </a:p>
        </p:txBody>
      </p:sp>
      <p:pic>
        <p:nvPicPr>
          <p:cNvPr id="6" name="Picture 4" descr="mar4">
            <a:extLst>
              <a:ext uri="{FF2B5EF4-FFF2-40B4-BE49-F238E27FC236}">
                <a16:creationId xmlns:a16="http://schemas.microsoft.com/office/drawing/2014/main" id="{AE460C55-7D9D-3142-9891-63DE433C4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5900" y="3717935"/>
            <a:ext cx="3944177" cy="295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A7BA1B6-1BD3-B048-A519-BB9A3285B50C}"/>
              </a:ext>
            </a:extLst>
          </p:cNvPr>
          <p:cNvSpPr txBox="1"/>
          <p:nvPr/>
        </p:nvSpPr>
        <p:spPr>
          <a:xfrm>
            <a:off x="24710" y="6519446"/>
            <a:ext cx="149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1) B-</a:t>
            </a:r>
            <a:r>
              <a:rPr lang="fr-FR" sz="1600" i="1" dirty="0" err="1"/>
              <a:t>field</a:t>
            </a:r>
            <a:r>
              <a:rPr lang="fr-FR" sz="1600" i="1" dirty="0"/>
              <a:t> = 0.5T</a:t>
            </a:r>
          </a:p>
        </p:txBody>
      </p:sp>
    </p:spTree>
    <p:extLst>
      <p:ext uri="{BB962C8B-B14F-4D97-AF65-F5344CB8AC3E}">
        <p14:creationId xmlns:p14="http://schemas.microsoft.com/office/powerpoint/2010/main" val="1266746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FDEA261-7647-344B-B0AD-46B2E436B46D}"/>
              </a:ext>
            </a:extLst>
          </p:cNvPr>
          <p:cNvSpPr txBox="1"/>
          <p:nvPr/>
        </p:nvSpPr>
        <p:spPr>
          <a:xfrm>
            <a:off x="201422" y="729019"/>
            <a:ext cx="11685777" cy="19851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</a:rPr>
              <a:t>Tracking with </a:t>
            </a:r>
            <a:r>
              <a:rPr lang="en-US" sz="2200" dirty="0" err="1">
                <a:solidFill>
                  <a:schemeClr val="accent1"/>
                </a:solidFill>
              </a:rPr>
              <a:t>σ</a:t>
            </a:r>
            <a:r>
              <a:rPr lang="en-US" sz="2200" dirty="0">
                <a:solidFill>
                  <a:schemeClr val="accent1"/>
                </a:solidFill>
              </a:rPr>
              <a:t>(p)/p ≃ 2%</a:t>
            </a:r>
            <a:r>
              <a:rPr lang="en-US" sz="2200" baseline="30000" dirty="0">
                <a:solidFill>
                  <a:schemeClr val="accent1"/>
                </a:solidFill>
              </a:rPr>
              <a:t>1)</a:t>
            </a:r>
            <a:r>
              <a:rPr lang="en-US" sz="2200" dirty="0">
                <a:solidFill>
                  <a:schemeClr val="accent1"/>
                </a:solidFill>
              </a:rPr>
              <a:t> at 10 GeV</a:t>
            </a:r>
            <a:r>
              <a:rPr lang="en-US" sz="2200" baseline="30000" dirty="0"/>
              <a:t> </a:t>
            </a:r>
          </a:p>
          <a:p>
            <a:pPr algn="ctr">
              <a:spcAft>
                <a:spcPts val="600"/>
              </a:spcAft>
            </a:pPr>
            <a:r>
              <a:rPr lang="en-US" sz="2200" dirty="0">
                <a:solidFill>
                  <a:schemeClr val="accent1"/>
                </a:solidFill>
              </a:rPr>
              <a:t>Particle identification with </a:t>
            </a:r>
            <a:r>
              <a:rPr lang="en-US" sz="2200" dirty="0" err="1">
                <a:solidFill>
                  <a:schemeClr val="accent1"/>
                </a:solidFill>
              </a:rPr>
              <a:t>σ</a:t>
            </a:r>
            <a:r>
              <a:rPr lang="en-US" sz="2200" dirty="0">
                <a:solidFill>
                  <a:schemeClr val="accent1"/>
                </a:solidFill>
              </a:rPr>
              <a:t> (</a:t>
            </a:r>
            <a:r>
              <a:rPr lang="en-US" sz="2200" dirty="0" err="1">
                <a:solidFill>
                  <a:schemeClr val="accent1"/>
                </a:solidFill>
              </a:rPr>
              <a:t>dE</a:t>
            </a:r>
            <a:r>
              <a:rPr lang="en-US" sz="2200" dirty="0">
                <a:solidFill>
                  <a:schemeClr val="accent1"/>
                </a:solidFill>
              </a:rPr>
              <a:t>/dx)/(</a:t>
            </a:r>
            <a:r>
              <a:rPr lang="en-US" sz="2200" dirty="0" err="1">
                <a:solidFill>
                  <a:schemeClr val="accent1"/>
                </a:solidFill>
              </a:rPr>
              <a:t>dE</a:t>
            </a:r>
            <a:r>
              <a:rPr lang="en-US" sz="2200" dirty="0">
                <a:solidFill>
                  <a:schemeClr val="accent1"/>
                </a:solidFill>
              </a:rPr>
              <a:t>/dx) ≃ 5(6.8)5 single (</a:t>
            </a:r>
            <a:r>
              <a:rPr lang="en-US" sz="2200" dirty="0" err="1">
                <a:solidFill>
                  <a:schemeClr val="accent1"/>
                </a:solidFill>
              </a:rPr>
              <a:t>dN</a:t>
            </a:r>
            <a:r>
              <a:rPr lang="en-US" sz="2200" dirty="0">
                <a:solidFill>
                  <a:schemeClr val="accent1"/>
                </a:solidFill>
              </a:rPr>
              <a:t>/</a:t>
            </a:r>
            <a:r>
              <a:rPr lang="en-US" sz="2200" dirty="0" err="1">
                <a:solidFill>
                  <a:schemeClr val="accent1"/>
                </a:solidFill>
              </a:rPr>
              <a:t>dη</a:t>
            </a:r>
            <a:r>
              <a:rPr lang="en-US" sz="2200" dirty="0">
                <a:solidFill>
                  <a:schemeClr val="accent1"/>
                </a:solidFill>
              </a:rPr>
              <a:t> = 8000)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18 endcaps MWPCs sectors with cathode pad readout (560000)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3 pad sizes 4 x 7.5, 6 x 10 and 6 x 15 mm</a:t>
            </a:r>
            <a:r>
              <a:rPr lang="en-US" baseline="30000" dirty="0"/>
              <a:t>2 </a:t>
            </a:r>
            <a:r>
              <a:rPr lang="en-US" dirty="0"/>
              <a:t>front in to out 159 rows (</a:t>
            </a:r>
            <a:r>
              <a:rPr lang="en-US" dirty="0" err="1"/>
              <a:t>eg</a:t>
            </a:r>
            <a:r>
              <a:rPr lang="en-US" dirty="0"/>
              <a:t> number of track points)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Occupancy 40 % to 15 % (up to 20000 tracks in acceptance)</a:t>
            </a:r>
          </a:p>
          <a:p>
            <a:pPr marL="1714500" lvl="3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σ</a:t>
            </a:r>
            <a:r>
              <a:rPr lang="en-US" dirty="0">
                <a:solidFill>
                  <a:schemeClr val="accent1"/>
                </a:solidFill>
              </a:rPr>
              <a:t>(r/</a:t>
            </a:r>
            <a:r>
              <a:rPr lang="en-US" dirty="0" err="1">
                <a:solidFill>
                  <a:schemeClr val="accent1"/>
                </a:solidFill>
              </a:rPr>
              <a:t>Φ</a:t>
            </a:r>
            <a:r>
              <a:rPr lang="en-US" dirty="0">
                <a:solidFill>
                  <a:schemeClr val="accent1"/>
                </a:solidFill>
              </a:rPr>
              <a:t>) and </a:t>
            </a:r>
            <a:r>
              <a:rPr lang="en-US" dirty="0" err="1">
                <a:solidFill>
                  <a:schemeClr val="accent1"/>
                </a:solidFill>
              </a:rPr>
              <a:t>σ</a:t>
            </a:r>
            <a:r>
              <a:rPr lang="en-US" baseline="-25000" dirty="0" err="1">
                <a:solidFill>
                  <a:schemeClr val="accent1"/>
                </a:solidFill>
              </a:rPr>
              <a:t>z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≃ 0.4 to 1 mm depending on drift length and 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ALICE TPC  </a:t>
            </a:r>
            <a:endParaRPr lang="en-US" sz="3600" baseline="-25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7BA1B6-1BD3-B048-A519-BB9A3285B50C}"/>
              </a:ext>
            </a:extLst>
          </p:cNvPr>
          <p:cNvSpPr txBox="1"/>
          <p:nvPr/>
        </p:nvSpPr>
        <p:spPr>
          <a:xfrm>
            <a:off x="24710" y="6290846"/>
            <a:ext cx="8302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i="1"/>
              <a:t>B-field = 0.5T</a:t>
            </a:r>
          </a:p>
          <a:p>
            <a:pPr marL="342900" indent="-342900">
              <a:buAutoNum type="arabicParenR"/>
            </a:pPr>
            <a:r>
              <a:rPr lang="en-US" sz="1600" i="1"/>
              <a:t>In open mode all wires are at the same potential, in close mode potential is on alternate wires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9FFD2FE-8E1E-784A-B1DA-DA7BEF4DEEDD}"/>
              </a:ext>
            </a:extLst>
          </p:cNvPr>
          <p:cNvGrpSpPr/>
          <p:nvPr/>
        </p:nvGrpSpPr>
        <p:grpSpPr>
          <a:xfrm>
            <a:off x="179983" y="3185357"/>
            <a:ext cx="8910982" cy="2772644"/>
            <a:chOff x="1399183" y="3490157"/>
            <a:chExt cx="8910982" cy="2772644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72A0EAB-9E74-524B-9C8C-B64726883287}"/>
                </a:ext>
              </a:extLst>
            </p:cNvPr>
            <p:cNvGrpSpPr/>
            <p:nvPr/>
          </p:nvGrpSpPr>
          <p:grpSpPr>
            <a:xfrm>
              <a:off x="1399183" y="3490157"/>
              <a:ext cx="8910982" cy="2772644"/>
              <a:chOff x="1399183" y="3490157"/>
              <a:chExt cx="8910982" cy="2772644"/>
            </a:xfrm>
          </p:grpSpPr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EAAFC768-F704-0049-AEC5-C4A3E77BC110}"/>
                  </a:ext>
                </a:extLst>
              </p:cNvPr>
              <p:cNvGrpSpPr/>
              <p:nvPr/>
            </p:nvGrpSpPr>
            <p:grpSpPr>
              <a:xfrm>
                <a:off x="1399183" y="4023829"/>
                <a:ext cx="8666509" cy="2238972"/>
                <a:chOff x="988180" y="3501391"/>
                <a:chExt cx="8666509" cy="2238972"/>
              </a:xfrm>
            </p:grpSpPr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015A144A-EB0C-FB41-B71D-AD360BC6A4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88180" y="3501391"/>
                  <a:ext cx="3834070" cy="2180754"/>
                </a:xfrm>
                <a:prstGeom prst="rect">
                  <a:avLst/>
                </a:prstGeom>
              </p:spPr>
            </p:pic>
            <p:pic>
              <p:nvPicPr>
                <p:cNvPr id="15" name="Image 14">
                  <a:extLst>
                    <a:ext uri="{FF2B5EF4-FFF2-40B4-BE49-F238E27FC236}">
                      <a16:creationId xmlns:a16="http://schemas.microsoft.com/office/drawing/2014/main" id="{1948B8BB-77A2-8C47-BFAB-F50A30E15D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08523" y="3627484"/>
                  <a:ext cx="4246166" cy="1908191"/>
                </a:xfrm>
                <a:prstGeom prst="rect">
                  <a:avLst/>
                </a:prstGeom>
              </p:spPr>
            </p:pic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E1F103D5-CA17-554A-8598-5996821D6E37}"/>
                    </a:ext>
                  </a:extLst>
                </p:cNvPr>
                <p:cNvSpPr txBox="1"/>
                <p:nvPr/>
              </p:nvSpPr>
              <p:spPr>
                <a:xfrm>
                  <a:off x="5864683" y="5432586"/>
                  <a:ext cx="342170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No field wires to avoid pick-up of pad signals</a:t>
                  </a:r>
                </a:p>
              </p:txBody>
            </p:sp>
          </p:grp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913DAD4-EA43-AB42-B609-EF3A625A6C4C}"/>
                  </a:ext>
                </a:extLst>
              </p:cNvPr>
              <p:cNvSpPr txBox="1"/>
              <p:nvPr/>
            </p:nvSpPr>
            <p:spPr>
              <a:xfrm>
                <a:off x="1826565" y="3490157"/>
                <a:ext cx="8483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With gating grid</a:t>
                </a:r>
                <a:r>
                  <a:rPr lang="en-US" sz="1600" baseline="30000" dirty="0"/>
                  <a:t>2) </a:t>
                </a:r>
                <a:r>
                  <a:rPr lang="en-US" sz="1600" dirty="0"/>
                  <a:t>ion back-flow is ≤ 10</a:t>
                </a:r>
                <a:r>
                  <a:rPr lang="en-US" sz="1600" baseline="30000" dirty="0"/>
                  <a:t>-4 </a:t>
                </a:r>
                <a:r>
                  <a:rPr lang="en-US" sz="1600" dirty="0"/>
                  <a:t>to avoid drift field distortion  </a:t>
                </a:r>
              </a:p>
              <a:p>
                <a:pPr algn="ctr"/>
                <a:r>
                  <a:rPr lang="en-US" sz="1600" dirty="0"/>
                  <a:t>the opening time is set to ≃  100 µs (drift time) + 200 µs, limiting rate capability to &lt; 3.5 kHz)</a:t>
                </a:r>
              </a:p>
            </p:txBody>
          </p:sp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3B6981C-96A3-A248-A644-B809BB632B85}"/>
                </a:ext>
              </a:extLst>
            </p:cNvPr>
            <p:cNvSpPr txBox="1"/>
            <p:nvPr/>
          </p:nvSpPr>
          <p:spPr>
            <a:xfrm rot="16200000">
              <a:off x="4659041" y="5097136"/>
              <a:ext cx="19632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Mimize</a:t>
              </a:r>
              <a:r>
                <a:rPr lang="fr-FR" sz="1200" dirty="0"/>
                <a:t> </a:t>
              </a:r>
              <a:r>
                <a:rPr lang="fr-FR" sz="1200" dirty="0" err="1"/>
                <a:t>ionization</a:t>
              </a:r>
              <a:r>
                <a:rPr lang="fr-FR" sz="1200" dirty="0"/>
                <a:t> in </a:t>
              </a:r>
              <a:r>
                <a:rPr lang="fr-FR" sz="1200" dirty="0" err="1"/>
                <a:t>this</a:t>
              </a:r>
              <a:r>
                <a:rPr lang="fr-FR" sz="1200" dirty="0"/>
                <a:t> gap</a:t>
              </a: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34C60F67-6362-3042-AFB4-24D0B1E01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263" y="2767850"/>
            <a:ext cx="2897169" cy="395692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C60CEDCC-BCF6-2B44-8A9A-5194FA115439}"/>
              </a:ext>
            </a:extLst>
          </p:cNvPr>
          <p:cNvSpPr txBox="1"/>
          <p:nvPr/>
        </p:nvSpPr>
        <p:spPr>
          <a:xfrm>
            <a:off x="9572118" y="2799910"/>
            <a:ext cx="183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Colors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⊥ to </a:t>
            </a:r>
            <a:r>
              <a:rPr lang="en-US" sz="1400" dirty="0"/>
              <a:t>≃ </a:t>
            </a:r>
            <a:r>
              <a:rPr lang="fr-FR" sz="1400" dirty="0"/>
              <a:t>12</a:t>
            </a:r>
            <a:r>
              <a:rPr lang="fr-FR" sz="1400" baseline="30000" dirty="0"/>
              <a:t>∘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EDFFC35-FA0C-4746-9B4B-89F3CCEDCE7E}"/>
              </a:ext>
            </a:extLst>
          </p:cNvPr>
          <p:cNvCxnSpPr>
            <a:cxnSpLocks/>
          </p:cNvCxnSpPr>
          <p:nvPr/>
        </p:nvCxnSpPr>
        <p:spPr>
          <a:xfrm>
            <a:off x="8138160" y="2575894"/>
            <a:ext cx="1039103" cy="5293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507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ALICE TPC upgrade  </a:t>
            </a:r>
            <a:endParaRPr lang="en-US" sz="3600" baseline="-25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5FAD6E5-AF08-5744-98AE-B7BB92FA40F9}"/>
              </a:ext>
            </a:extLst>
          </p:cNvPr>
          <p:cNvSpPr txBox="1"/>
          <p:nvPr/>
        </p:nvSpPr>
        <p:spPr>
          <a:xfrm>
            <a:off x="749744" y="930234"/>
            <a:ext cx="7270849" cy="23391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</a:rPr>
              <a:t>Operation at 50 kHz acquisition rate doesn’t allow gating MWPC are replaced with GEMs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Ion feedback &lt; 1% for </a:t>
            </a:r>
            <a:r>
              <a:rPr lang="en-US" sz="2000" dirty="0" err="1"/>
              <a:t>dE</a:t>
            </a:r>
            <a:r>
              <a:rPr lang="en-US" sz="2000" dirty="0"/>
              <a:t>/dx &lt; 12%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Complex design optimization, stack of 4 GEMs with different hole size and orientation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Hit and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resolutions similar to current TPC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Continuous readout time resolution O(100) ns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9F8C54A-1AC1-6246-B2F1-0921DDA9B6AD}"/>
              </a:ext>
            </a:extLst>
          </p:cNvPr>
          <p:cNvSpPr txBox="1"/>
          <p:nvPr/>
        </p:nvSpPr>
        <p:spPr>
          <a:xfrm>
            <a:off x="9655949" y="6205627"/>
            <a:ext cx="98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GEM foil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98BD21C-13F0-3F47-BAB5-E1FD90422AEA}"/>
              </a:ext>
            </a:extLst>
          </p:cNvPr>
          <p:cNvGrpSpPr/>
          <p:nvPr/>
        </p:nvGrpSpPr>
        <p:grpSpPr>
          <a:xfrm>
            <a:off x="327466" y="3421980"/>
            <a:ext cx="11578087" cy="3169320"/>
            <a:chOff x="327466" y="3421980"/>
            <a:chExt cx="11578087" cy="3169320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1B9D3A5-DABC-174A-8937-B9603DF78C87}"/>
                </a:ext>
              </a:extLst>
            </p:cNvPr>
            <p:cNvGrpSpPr/>
            <p:nvPr/>
          </p:nvGrpSpPr>
          <p:grpSpPr>
            <a:xfrm>
              <a:off x="327466" y="3421980"/>
              <a:ext cx="11578087" cy="3042427"/>
              <a:chOff x="327466" y="3421980"/>
              <a:chExt cx="11578087" cy="3042427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6C9078B7-098D-3C4B-9850-9D9B4F199D94}"/>
                  </a:ext>
                </a:extLst>
              </p:cNvPr>
              <p:cNvGrpSpPr/>
              <p:nvPr/>
            </p:nvGrpSpPr>
            <p:grpSpPr>
              <a:xfrm>
                <a:off x="327466" y="3421980"/>
                <a:ext cx="8207691" cy="3042427"/>
                <a:chOff x="530666" y="3388280"/>
                <a:chExt cx="8207691" cy="3042427"/>
              </a:xfrm>
            </p:grpSpPr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6B612257-18E1-A24A-AE08-DC3D38C1693B}"/>
                    </a:ext>
                  </a:extLst>
                </p:cNvPr>
                <p:cNvGrpSpPr/>
                <p:nvPr/>
              </p:nvGrpSpPr>
              <p:grpSpPr>
                <a:xfrm>
                  <a:off x="530666" y="3389152"/>
                  <a:ext cx="3755322" cy="3041555"/>
                  <a:chOff x="6410523" y="2497670"/>
                  <a:chExt cx="3755322" cy="3041555"/>
                </a:xfrm>
              </p:grpSpPr>
              <p:pic>
                <p:nvPicPr>
                  <p:cNvPr id="14" name="Image 13">
                    <a:extLst>
                      <a:ext uri="{FF2B5EF4-FFF2-40B4-BE49-F238E27FC236}">
                        <a16:creationId xmlns:a16="http://schemas.microsoft.com/office/drawing/2014/main" id="{4E3A6DC6-E652-E74D-BB11-06752E047C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5626"/>
                  <a:stretch/>
                </p:blipFill>
                <p:spPr>
                  <a:xfrm>
                    <a:off x="6667500" y="2497670"/>
                    <a:ext cx="3498345" cy="3041555"/>
                  </a:xfrm>
                  <a:prstGeom prst="rect">
                    <a:avLst/>
                  </a:prstGeom>
                </p:spPr>
              </p:pic>
              <p:sp>
                <p:nvSpPr>
                  <p:cNvPr id="16" name="ZoneTexte 15">
                    <a:extLst>
                      <a:ext uri="{FF2B5EF4-FFF2-40B4-BE49-F238E27FC236}">
                        <a16:creationId xmlns:a16="http://schemas.microsoft.com/office/drawing/2014/main" id="{79984244-44AE-694D-A12F-DD0404B9650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588022" y="3625746"/>
                    <a:ext cx="195277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dirty="0" err="1"/>
                      <a:t>Energy</a:t>
                    </a:r>
                    <a:r>
                      <a:rPr lang="fr-FR" sz="1400" dirty="0"/>
                      <a:t> </a:t>
                    </a:r>
                    <a:r>
                      <a:rPr lang="fr-FR" sz="1400" dirty="0" err="1"/>
                      <a:t>loss</a:t>
                    </a:r>
                    <a:r>
                      <a:rPr lang="fr-FR" sz="1400" dirty="0"/>
                      <a:t> </a:t>
                    </a:r>
                    <a:r>
                      <a:rPr lang="fr-FR" sz="1400" dirty="0" err="1"/>
                      <a:t>resolution</a:t>
                    </a:r>
                    <a:r>
                      <a:rPr lang="fr-FR" sz="1400" dirty="0"/>
                      <a:t> %</a:t>
                    </a:r>
                  </a:p>
                </p:txBody>
              </p:sp>
            </p:grpSp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id="{7751589A-7CD5-164D-BD99-C88BFC4BC2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91746" y="3388280"/>
                  <a:ext cx="4446611" cy="2659655"/>
                </a:xfrm>
                <a:prstGeom prst="rect">
                  <a:avLst/>
                </a:prstGeom>
              </p:spPr>
            </p:pic>
          </p:grpSp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FED3794D-5232-EA41-A771-CAA91FB82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92452" y="3546335"/>
                <a:ext cx="3513101" cy="2535300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61B659-1C7B-544F-995A-88E5401C3A1D}"/>
                </a:ext>
              </a:extLst>
            </p:cNvPr>
            <p:cNvSpPr/>
            <p:nvPr/>
          </p:nvSpPr>
          <p:spPr>
            <a:xfrm>
              <a:off x="2197100" y="6413500"/>
              <a:ext cx="12446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60DAB695-8C6A-B840-84DC-155E23B30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352" y="541599"/>
            <a:ext cx="3472256" cy="283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23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R&amp;D starting from state of the art MPGD </a:t>
            </a:r>
            <a:endParaRPr lang="en-US" sz="3600" baseline="-2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69BD49-6EBF-B64B-9AAB-76862A6EEACE}"/>
              </a:ext>
            </a:extLst>
          </p:cNvPr>
          <p:cNvSpPr/>
          <p:nvPr/>
        </p:nvSpPr>
        <p:spPr>
          <a:xfrm>
            <a:off x="1030153" y="1015782"/>
            <a:ext cx="10131695" cy="76944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ea typeface="Calibri"/>
                <a:cs typeface="Calibri"/>
              </a:rPr>
              <a:t>PCB photolithography progress allow high granularity and rate capability devices</a:t>
            </a:r>
          </a:p>
          <a:p>
            <a:pPr algn="ctr"/>
            <a:r>
              <a:rPr lang="en-US" sz="2200" dirty="0">
                <a:ea typeface="Calibri"/>
                <a:cs typeface="Calibri"/>
              </a:rPr>
              <a:t> several designs adjusted to requirements for muon detection and TPC/RICH readout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F0ED3C8-0C77-F342-A82A-EDA202060E04}"/>
              </a:ext>
            </a:extLst>
          </p:cNvPr>
          <p:cNvGrpSpPr/>
          <p:nvPr/>
        </p:nvGrpSpPr>
        <p:grpSpPr>
          <a:xfrm>
            <a:off x="767568" y="1960229"/>
            <a:ext cx="10816006" cy="3989476"/>
            <a:chOff x="767568" y="1376286"/>
            <a:chExt cx="10816006" cy="3989476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05FF96F9-4671-DE47-9B04-1311DEC04747}"/>
                </a:ext>
              </a:extLst>
            </p:cNvPr>
            <p:cNvGrpSpPr/>
            <p:nvPr/>
          </p:nvGrpSpPr>
          <p:grpSpPr>
            <a:xfrm>
              <a:off x="767568" y="1376286"/>
              <a:ext cx="10816006" cy="2114444"/>
              <a:chOff x="321549" y="1376286"/>
              <a:chExt cx="10792768" cy="2114444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A602B88E-931F-EE40-A88D-26199BA72F15}"/>
                  </a:ext>
                </a:extLst>
              </p:cNvPr>
              <p:cNvGrpSpPr/>
              <p:nvPr/>
            </p:nvGrpSpPr>
            <p:grpSpPr>
              <a:xfrm>
                <a:off x="321549" y="1383537"/>
                <a:ext cx="7771903" cy="2107193"/>
                <a:chOff x="321549" y="1383537"/>
                <a:chExt cx="7771903" cy="2107193"/>
              </a:xfrm>
            </p:grpSpPr>
            <p:pic>
              <p:nvPicPr>
                <p:cNvPr id="32" name="Picture 14" descr="MM_principle.jpg">
                  <a:extLst>
                    <a:ext uri="{FF2B5EF4-FFF2-40B4-BE49-F238E27FC236}">
                      <a16:creationId xmlns:a16="http://schemas.microsoft.com/office/drawing/2014/main" id="{E8870839-8A20-824F-91EF-22FA029561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1549" y="1768960"/>
                  <a:ext cx="2859150" cy="1721770"/>
                </a:xfrm>
                <a:prstGeom prst="rect">
                  <a:avLst/>
                </a:prstGeom>
              </p:spPr>
            </p:pic>
            <p:pic>
              <p:nvPicPr>
                <p:cNvPr id="33" name="Picture 16">
                  <a:extLst>
                    <a:ext uri="{FF2B5EF4-FFF2-40B4-BE49-F238E27FC236}">
                      <a16:creationId xmlns:a16="http://schemas.microsoft.com/office/drawing/2014/main" id="{126FAB66-108F-5446-AA8A-39B52FD51C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27173" y="1639755"/>
                  <a:ext cx="2380731" cy="1827366"/>
                </a:xfrm>
                <a:prstGeom prst="rect">
                  <a:avLst/>
                </a:prstGeom>
              </p:spPr>
            </p:pic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AADAA47B-3D24-DB4C-8247-001CE8BE600B}"/>
                    </a:ext>
                  </a:extLst>
                </p:cNvPr>
                <p:cNvSpPr txBox="1"/>
                <p:nvPr/>
              </p:nvSpPr>
              <p:spPr>
                <a:xfrm>
                  <a:off x="810160" y="1405124"/>
                  <a:ext cx="173887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 err="1"/>
                    <a:t>MicroMegas</a:t>
                  </a:r>
                  <a:r>
                    <a:rPr lang="fr-FR" sz="1600" dirty="0"/>
                    <a:t> (MM)</a:t>
                  </a:r>
                </a:p>
              </p:txBody>
            </p: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0CD3C9BD-6961-9F46-9DF8-857058150C46}"/>
                    </a:ext>
                  </a:extLst>
                </p:cNvPr>
                <p:cNvSpPr txBox="1"/>
                <p:nvPr/>
              </p:nvSpPr>
              <p:spPr>
                <a:xfrm>
                  <a:off x="4337443" y="1400985"/>
                  <a:ext cx="59022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GEM</a:t>
                  </a:r>
                </a:p>
              </p:txBody>
            </p:sp>
            <p:pic>
              <p:nvPicPr>
                <p:cNvPr id="36" name="Picture 9" descr="detectorScheme6">
                  <a:extLst>
                    <a:ext uri="{FF2B5EF4-FFF2-40B4-BE49-F238E27FC236}">
                      <a16:creationId xmlns:a16="http://schemas.microsoft.com/office/drawing/2014/main" id="{F40CE0CC-9491-DA44-BE3B-4E706A615B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/>
                <a:srcRect t="16246"/>
                <a:stretch/>
              </p:blipFill>
              <p:spPr bwMode="auto">
                <a:xfrm>
                  <a:off x="6110011" y="1748638"/>
                  <a:ext cx="1983441" cy="14756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793CDE56-FB41-EE42-A72A-F13BFA3015D9}"/>
                    </a:ext>
                  </a:extLst>
                </p:cNvPr>
                <p:cNvSpPr txBox="1"/>
                <p:nvPr/>
              </p:nvSpPr>
              <p:spPr>
                <a:xfrm>
                  <a:off x="6652728" y="1383537"/>
                  <a:ext cx="81785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THGEM</a:t>
                  </a:r>
                </a:p>
              </p:txBody>
            </p:sp>
          </p:grpSp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52BAC289-365D-824D-95B6-DEFF034D8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2317" b="1"/>
              <a:stretch/>
            </p:blipFill>
            <p:spPr>
              <a:xfrm>
                <a:off x="8575287" y="1739539"/>
                <a:ext cx="2152795" cy="1419002"/>
              </a:xfrm>
              <a:prstGeom prst="rect">
                <a:avLst/>
              </a:prstGeom>
            </p:spPr>
          </p:pic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161FF90-BA6B-7D45-AE3B-BBA60081A6EA}"/>
                  </a:ext>
                </a:extLst>
              </p:cNvPr>
              <p:cNvSpPr txBox="1"/>
              <p:nvPr/>
            </p:nvSpPr>
            <p:spPr>
              <a:xfrm>
                <a:off x="8207752" y="1376286"/>
                <a:ext cx="29065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Hybrid</a:t>
                </a:r>
                <a:r>
                  <a:rPr lang="fr-FR" dirty="0"/>
                  <a:t> design THGEM + MM</a:t>
                </a:r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4027E7CD-A31C-4B46-ABFB-DC087E3BFB11}"/>
                </a:ext>
              </a:extLst>
            </p:cNvPr>
            <p:cNvGrpSpPr/>
            <p:nvPr/>
          </p:nvGrpSpPr>
          <p:grpSpPr>
            <a:xfrm>
              <a:off x="1061711" y="3188818"/>
              <a:ext cx="10061349" cy="2176944"/>
              <a:chOff x="1061711" y="3188818"/>
              <a:chExt cx="10061349" cy="2176944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5DF5CA46-F921-2C49-A20B-E57FF18D2E3E}"/>
                  </a:ext>
                </a:extLst>
              </p:cNvPr>
              <p:cNvGrpSpPr/>
              <p:nvPr/>
            </p:nvGrpSpPr>
            <p:grpSpPr>
              <a:xfrm>
                <a:off x="1061711" y="3592169"/>
                <a:ext cx="10061349" cy="1773593"/>
                <a:chOff x="693411" y="3465169"/>
                <a:chExt cx="10061349" cy="1773593"/>
              </a:xfrm>
            </p:grpSpPr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3E390BD-76DB-3743-B8A4-5FC9CD995B59}"/>
                    </a:ext>
                  </a:extLst>
                </p:cNvPr>
                <p:cNvSpPr txBox="1"/>
                <p:nvPr/>
              </p:nvSpPr>
              <p:spPr>
                <a:xfrm>
                  <a:off x="702759" y="3465427"/>
                  <a:ext cx="220342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ATLAS new </a:t>
                  </a:r>
                  <a:r>
                    <a:rPr lang="fr-FR" sz="1600" dirty="0" err="1"/>
                    <a:t>small</a:t>
                  </a:r>
                  <a:r>
                    <a:rPr lang="fr-FR" sz="1600" dirty="0"/>
                    <a:t> </a:t>
                  </a:r>
                  <a:r>
                    <a:rPr lang="fr-FR" sz="1600" dirty="0" err="1"/>
                    <a:t>wheels</a:t>
                  </a:r>
                  <a:endParaRPr lang="fr-FR" sz="1600" dirty="0"/>
                </a:p>
              </p:txBody>
            </p:sp>
            <p:pic>
              <p:nvPicPr>
                <p:cNvPr id="22" name="Picture 11">
                  <a:extLst>
                    <a:ext uri="{FF2B5EF4-FFF2-40B4-BE49-F238E27FC236}">
                      <a16:creationId xmlns:a16="http://schemas.microsoft.com/office/drawing/2014/main" id="{C04A28CC-5C34-0C45-BEC6-5877EBBDE8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3411" y="3876446"/>
                  <a:ext cx="2159049" cy="1357629"/>
                </a:xfrm>
                <a:prstGeom prst="rect">
                  <a:avLst/>
                </a:prstGeom>
              </p:spPr>
            </p:pic>
            <p:pic>
              <p:nvPicPr>
                <p:cNvPr id="23" name="Picture 13">
                  <a:extLst>
                    <a:ext uri="{FF2B5EF4-FFF2-40B4-BE49-F238E27FC236}">
                      <a16:creationId xmlns:a16="http://schemas.microsoft.com/office/drawing/2014/main" id="{CCB88EB8-EB05-824F-AD3D-5F49BB055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1" r="68056"/>
                <a:stretch/>
              </p:blipFill>
              <p:spPr>
                <a:xfrm>
                  <a:off x="3619043" y="3881071"/>
                  <a:ext cx="2090057" cy="1353004"/>
                </a:xfrm>
                <a:prstGeom prst="rect">
                  <a:avLst/>
                </a:prstGeom>
              </p:spPr>
            </p:pic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352ADDB8-3D11-1748-A9EC-D552505DF0C0}"/>
                    </a:ext>
                  </a:extLst>
                </p:cNvPr>
                <p:cNvSpPr txBox="1"/>
                <p:nvPr/>
              </p:nvSpPr>
              <p:spPr>
                <a:xfrm>
                  <a:off x="4171579" y="3465169"/>
                  <a:ext cx="101502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CMS GEM</a:t>
                  </a:r>
                </a:p>
              </p:txBody>
            </p:sp>
            <p:pic>
              <p:nvPicPr>
                <p:cNvPr id="25" name="Picture 25">
                  <a:extLst>
                    <a:ext uri="{FF2B5EF4-FFF2-40B4-BE49-F238E27FC236}">
                      <a16:creationId xmlns:a16="http://schemas.microsoft.com/office/drawing/2014/main" id="{459FFAB5-AA92-8C46-9585-00B291CE61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207"/>
                <a:stretch/>
              </p:blipFill>
              <p:spPr>
                <a:xfrm>
                  <a:off x="8714531" y="3876446"/>
                  <a:ext cx="2040229" cy="1357629"/>
                </a:xfrm>
                <a:prstGeom prst="rect">
                  <a:avLst/>
                </a:prstGeom>
              </p:spPr>
            </p:pic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E3F5DE81-B233-9F46-B8BE-55286667023E}"/>
                    </a:ext>
                  </a:extLst>
                </p:cNvPr>
                <p:cNvSpPr txBox="1"/>
                <p:nvPr/>
              </p:nvSpPr>
              <p:spPr>
                <a:xfrm>
                  <a:off x="9011996" y="3487408"/>
                  <a:ext cx="144853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COMPASS RICH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A8B20B4A-9164-3C44-B618-BCC80380A9B6}"/>
                    </a:ext>
                  </a:extLst>
                </p:cNvPr>
                <p:cNvSpPr txBox="1"/>
                <p:nvPr/>
              </p:nvSpPr>
              <p:spPr>
                <a:xfrm>
                  <a:off x="5970934" y="3465169"/>
                  <a:ext cx="174496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ALICE TPC upgrade</a:t>
                  </a:r>
                </a:p>
              </p:txBody>
            </p:sp>
            <p:pic>
              <p:nvPicPr>
                <p:cNvPr id="28" name="Image 27">
                  <a:extLst>
                    <a:ext uri="{FF2B5EF4-FFF2-40B4-BE49-F238E27FC236}">
                      <a16:creationId xmlns:a16="http://schemas.microsoft.com/office/drawing/2014/main" id="{D38C769A-AEA8-4A43-9759-EEFCEDC044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14460" y="3898067"/>
                  <a:ext cx="2040229" cy="1340695"/>
                </a:xfrm>
                <a:prstGeom prst="rect">
                  <a:avLst/>
                </a:prstGeom>
              </p:spPr>
            </p:pic>
          </p:grp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1AA080B4-CF4A-9644-BB64-E4915A621D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9271" y="3233719"/>
                <a:ext cx="0" cy="387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235F6D1F-0601-4342-B3F4-B1616CC44A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8510" y="3277037"/>
                <a:ext cx="1" cy="3838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C3AE23F2-D131-1245-A481-4E3C2CC958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5191" y="3277037"/>
                <a:ext cx="741071" cy="3801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D0308D86-308B-3448-852A-4C85A3F7FC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0823" y="3237659"/>
                <a:ext cx="741071" cy="3801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>
                <a:extLst>
                  <a:ext uri="{FF2B5EF4-FFF2-40B4-BE49-F238E27FC236}">
                    <a16:creationId xmlns:a16="http://schemas.microsoft.com/office/drawing/2014/main" id="{9C277DF9-9702-644D-ADAD-85BDB8306D70}"/>
                  </a:ext>
                </a:extLst>
              </p:cNvPr>
              <p:cNvCxnSpPr>
                <a:cxnSpLocks/>
                <a:endCxn id="26" idx="0"/>
              </p:cNvCxnSpPr>
              <p:nvPr/>
            </p:nvCxnSpPr>
            <p:spPr>
              <a:xfrm>
                <a:off x="10104565" y="3188818"/>
                <a:ext cx="0" cy="425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08991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primary signal parameters</a:t>
            </a:r>
            <a:endParaRPr lang="en-US" sz="3600" baseline="-25000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6DEC8519-BAAE-FC42-BB4C-2C42A83D4FCA}"/>
              </a:ext>
            </a:extLst>
          </p:cNvPr>
          <p:cNvSpPr txBox="1">
            <a:spLocks noChangeAspect="1"/>
          </p:cNvSpPr>
          <p:nvPr/>
        </p:nvSpPr>
        <p:spPr>
          <a:xfrm>
            <a:off x="142186" y="575118"/>
            <a:ext cx="11905962" cy="5472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0000" rtlCol="0">
            <a:noAutofit/>
          </a:bodyPr>
          <a:lstStyle/>
          <a:p>
            <a:pPr marL="342900" marR="317500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400" dirty="0">
                <a:solidFill>
                  <a:schemeClr val="accent1"/>
                </a:solidFill>
              </a:rPr>
              <a:t>Ionization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I</a:t>
            </a:r>
            <a:r>
              <a:rPr lang="en-US" sz="2200" baseline="-25000" dirty="0"/>
              <a:t>0</a:t>
            </a:r>
            <a:r>
              <a:rPr lang="en-US" sz="2200" dirty="0"/>
              <a:t> = ionization potential, minimum energy required to create an e</a:t>
            </a:r>
            <a:r>
              <a:rPr lang="en-US" sz="2200" baseline="30000" dirty="0"/>
              <a:t>-</a:t>
            </a:r>
            <a:r>
              <a:rPr lang="en-US" sz="2200" dirty="0"/>
              <a:t>-ion pair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W</a:t>
            </a:r>
            <a:r>
              <a:rPr lang="en-US" sz="2200" baseline="-25000" dirty="0"/>
              <a:t>i</a:t>
            </a:r>
            <a:r>
              <a:rPr lang="en-US" sz="2200" dirty="0"/>
              <a:t> average energy of a pair</a:t>
            </a:r>
            <a:endParaRPr lang="en-US" sz="2200" dirty="0">
              <a:solidFill>
                <a:schemeClr val="accent1"/>
              </a:solidFill>
            </a:endParaRP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 err="1"/>
              <a:t>n</a:t>
            </a:r>
            <a:r>
              <a:rPr lang="en-US" sz="2200" baseline="-25000" dirty="0" err="1"/>
              <a:t>prim</a:t>
            </a:r>
            <a:r>
              <a:rPr lang="en-US" sz="2200" dirty="0"/>
              <a:t> = L/</a:t>
            </a:r>
            <a:r>
              <a:rPr lang="en-US" sz="2200" dirty="0" err="1"/>
              <a:t>λ</a:t>
            </a:r>
            <a:r>
              <a:rPr lang="en-US" sz="2200" dirty="0"/>
              <a:t>, L thickness, </a:t>
            </a:r>
            <a:r>
              <a:rPr lang="en-US" sz="2200" dirty="0" err="1"/>
              <a:t>λ</a:t>
            </a:r>
            <a:r>
              <a:rPr lang="en-US" sz="2200" dirty="0"/>
              <a:t> mean free path</a:t>
            </a:r>
            <a:r>
              <a:rPr lang="en-US" sz="2200" baseline="30000" dirty="0"/>
              <a:t>1)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Fluctuations, </a:t>
            </a:r>
            <a:r>
              <a:rPr lang="en-US" sz="2000" dirty="0" err="1"/>
              <a:t>dE</a:t>
            </a:r>
            <a:r>
              <a:rPr lang="en-US" sz="2000" dirty="0"/>
              <a:t>/dx resolution, efficiency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 err="1"/>
              <a:t>n</a:t>
            </a:r>
            <a:r>
              <a:rPr lang="en-US" sz="2200" baseline="-25000" dirty="0" err="1"/>
              <a:t>tot</a:t>
            </a:r>
            <a:r>
              <a:rPr lang="en-US" sz="2200" dirty="0"/>
              <a:t> = L.(</a:t>
            </a:r>
            <a:r>
              <a:rPr lang="en-US" sz="2200" dirty="0" err="1"/>
              <a:t>dE</a:t>
            </a:r>
            <a:r>
              <a:rPr lang="en-US" sz="2200" dirty="0"/>
              <a:t>/dx)/W</a:t>
            </a:r>
            <a:r>
              <a:rPr lang="en-US" sz="2200" baseline="-25000" dirty="0"/>
              <a:t>i </a:t>
            </a:r>
          </a:p>
          <a:p>
            <a:pPr marL="1257300" marR="317500" lvl="2" indent="-342900" defTabSz="317500">
              <a:lnSpc>
                <a:spcPct val="110000"/>
              </a:lnSpc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Estimate of signal </a:t>
            </a:r>
          </a:p>
          <a:p>
            <a:pPr marL="342900" marR="317500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400" dirty="0">
                <a:solidFill>
                  <a:schemeClr val="accent1"/>
                </a:solidFill>
              </a:rPr>
              <a:t>Transport of charge in E-field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µ mobility ∝ time between collisions</a:t>
            </a:r>
            <a:r>
              <a:rPr lang="en-US" sz="2200" baseline="30000" dirty="0"/>
              <a:t>2)</a:t>
            </a:r>
            <a:r>
              <a:rPr lang="en-US" sz="2200" dirty="0"/>
              <a:t> 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 err="1"/>
              <a:t>v</a:t>
            </a:r>
            <a:r>
              <a:rPr lang="en-US" sz="2200" baseline="-25000" dirty="0" err="1"/>
              <a:t>d</a:t>
            </a:r>
            <a:r>
              <a:rPr lang="en-US" sz="2200" dirty="0"/>
              <a:t> drift velocity = µE, E-field </a:t>
            </a:r>
          </a:p>
          <a:p>
            <a:pPr marL="1714500" marR="317500" lvl="3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O(cm/µs) for e</a:t>
            </a:r>
            <a:r>
              <a:rPr lang="en-US" sz="2000" baseline="30000" dirty="0"/>
              <a:t>- </a:t>
            </a:r>
            <a:r>
              <a:rPr lang="en-US" sz="2000" dirty="0"/>
              <a:t>and O(10 µm/µs) for ions</a:t>
            </a:r>
          </a:p>
          <a:p>
            <a:pPr marL="2171700" marR="317500" lvl="4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The low ion drift velocity is a rate limiting factor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Diffusion (electron cloud expansion) can affect detector resolution</a:t>
            </a:r>
          </a:p>
          <a:p>
            <a:pPr marL="1714500" marR="317500" lvl="3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 err="1"/>
              <a:t>σ</a:t>
            </a:r>
            <a:r>
              <a:rPr lang="en-US" sz="2000" baseline="-25000" dirty="0"/>
              <a:t>⊥</a:t>
            </a:r>
            <a:r>
              <a:rPr lang="en-US" sz="2000" dirty="0"/>
              <a:t>(t) = √(2/3.D.t), t drift time, D = λ</a:t>
            </a:r>
            <a:r>
              <a:rPr lang="en-US" sz="2000" baseline="30000" dirty="0"/>
              <a:t>2</a:t>
            </a:r>
            <a:r>
              <a:rPr lang="en-US" sz="2000" dirty="0"/>
              <a:t>/</a:t>
            </a:r>
            <a:r>
              <a:rPr lang="en-US" sz="2000" dirty="0" err="1"/>
              <a:t>τ</a:t>
            </a:r>
            <a:r>
              <a:rPr lang="en-US" sz="2000" dirty="0"/>
              <a:t>, </a:t>
            </a:r>
            <a:r>
              <a:rPr lang="en-US" sz="2000" dirty="0" err="1"/>
              <a:t>λ</a:t>
            </a:r>
            <a:r>
              <a:rPr lang="en-US" sz="2000" dirty="0"/>
              <a:t> mean free path, </a:t>
            </a:r>
            <a:r>
              <a:rPr lang="en-US" sz="2000" dirty="0" err="1"/>
              <a:t>τ</a:t>
            </a:r>
            <a:r>
              <a:rPr lang="en-US" sz="2000" dirty="0"/>
              <a:t> average time between collisions</a:t>
            </a:r>
            <a:r>
              <a:rPr lang="en-US" sz="2000" baseline="30000" dirty="0"/>
              <a:t>3)</a:t>
            </a:r>
          </a:p>
          <a:p>
            <a:pPr marL="2171700" marR="317500" lvl="4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 err="1"/>
              <a:t>σ</a:t>
            </a:r>
            <a:r>
              <a:rPr lang="en-US" sz="2000" baseline="-25000" dirty="0"/>
              <a:t>⊥ </a:t>
            </a:r>
            <a:r>
              <a:rPr lang="en-US" sz="2000" dirty="0"/>
              <a:t>is O(100 µm/cm)</a:t>
            </a:r>
          </a:p>
        </p:txBody>
      </p:sp>
      <p:graphicFrame>
        <p:nvGraphicFramePr>
          <p:cNvPr id="19" name="Table 2128">
            <a:extLst>
              <a:ext uri="{FF2B5EF4-FFF2-40B4-BE49-F238E27FC236}">
                <a16:creationId xmlns:a16="http://schemas.microsoft.com/office/drawing/2014/main" id="{CCF77FEC-B30C-5243-A3B2-D4510A98180A}"/>
              </a:ext>
            </a:extLst>
          </p:cNvPr>
          <p:cNvGraphicFramePr/>
          <p:nvPr>
            <p:extLst/>
          </p:nvPr>
        </p:nvGraphicFramePr>
        <p:xfrm>
          <a:off x="6168309" y="1745137"/>
          <a:ext cx="5705449" cy="2316480"/>
        </p:xfrm>
        <a:graphic>
          <a:graphicData uri="http://schemas.openxmlformats.org/drawingml/2006/table">
            <a:tbl>
              <a:tblPr firstRow="1" firstCol="1" bandRow="1"/>
              <a:tblGrid>
                <a:gridCol w="611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5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0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50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Gas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r>
                        <a:rPr sz="1600" i="1" dirty="0">
                          <a:solidFill>
                            <a:schemeClr val="bg1"/>
                          </a:solidFill>
                        </a:rPr>
                        <a:t>ρ</a:t>
                      </a:r>
                      <a:r>
                        <a:rPr sz="1600" dirty="0">
                          <a:solidFill>
                            <a:schemeClr val="bg1"/>
                          </a:solidFill>
                        </a:rPr>
                        <a:t> (g/cm</a:t>
                      </a:r>
                      <a:r>
                        <a:rPr sz="1600" baseline="31999" dirty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sz="16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r>
                        <a:rPr sz="1600" i="1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sz="1600" baseline="-5999" dirty="0">
                          <a:solidFill>
                            <a:schemeClr val="bg1"/>
                          </a:solidFill>
                        </a:rPr>
                        <a:t>0</a:t>
                      </a:r>
                      <a:r>
                        <a:rPr sz="1600" dirty="0">
                          <a:solidFill>
                            <a:schemeClr val="bg1"/>
                          </a:solidFill>
                        </a:rPr>
                        <a:t> (eV)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r>
                        <a:rPr sz="1600" i="1" dirty="0">
                          <a:solidFill>
                            <a:schemeClr val="bg1"/>
                          </a:solidFill>
                        </a:rPr>
                        <a:t>W</a:t>
                      </a:r>
                      <a:r>
                        <a:rPr sz="1600" i="1" baseline="-5999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sz="1600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600" dirty="0">
                          <a:solidFill>
                            <a:schemeClr val="bg1"/>
                          </a:solidFill>
                        </a:rPr>
                        <a:t>(eV)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r>
                        <a:rPr sz="1600" dirty="0">
                          <a:solidFill>
                            <a:schemeClr val="bg1"/>
                          </a:solidFill>
                        </a:rPr>
                        <a:t>min d</a:t>
                      </a:r>
                      <a:r>
                        <a:rPr sz="1600" i="1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sz="1600" dirty="0">
                          <a:solidFill>
                            <a:schemeClr val="bg1"/>
                          </a:solidFill>
                        </a:rPr>
                        <a:t>/d</a:t>
                      </a:r>
                      <a:r>
                        <a:rPr sz="1600" i="1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sz="1600" dirty="0">
                          <a:solidFill>
                            <a:schemeClr val="bg1"/>
                          </a:solidFill>
                        </a:rPr>
                      </a:br>
                      <a:r>
                        <a:rPr sz="1600" dirty="0">
                          <a:solidFill>
                            <a:schemeClr val="bg1"/>
                          </a:solidFill>
                        </a:rPr>
                        <a:t>(keV/cm)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r>
                        <a:rPr sz="1600" i="1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sz="1600" baseline="-5999" dirty="0" err="1">
                          <a:solidFill>
                            <a:schemeClr val="bg1"/>
                          </a:solidFill>
                        </a:rPr>
                        <a:t>prim</a:t>
                      </a:r>
                      <a:r>
                        <a:rPr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sz="1600" dirty="0">
                          <a:solidFill>
                            <a:schemeClr val="bg1"/>
                          </a:solidFill>
                        </a:rPr>
                      </a:br>
                      <a:r>
                        <a:rPr sz="1600" dirty="0">
                          <a:solidFill>
                            <a:schemeClr val="bg1"/>
                          </a:solidFill>
                        </a:rPr>
                        <a:t>(cm</a:t>
                      </a:r>
                      <a:r>
                        <a:rPr sz="1600" baseline="31999" dirty="0">
                          <a:solidFill>
                            <a:schemeClr val="bg1"/>
                          </a:solidFill>
                        </a:rPr>
                        <a:t>–1</a:t>
                      </a:r>
                      <a:r>
                        <a:rPr sz="1600" dirty="0">
                          <a:solidFill>
                            <a:schemeClr val="bg1"/>
                          </a:solidFill>
                        </a:rPr>
                        <a:t>)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r>
                        <a:rPr sz="1600" i="1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sz="1600" baseline="-5999" dirty="0" err="1">
                          <a:solidFill>
                            <a:schemeClr val="bg1"/>
                          </a:solidFill>
                        </a:rPr>
                        <a:t>tot</a:t>
                      </a:r>
                      <a:r>
                        <a:rPr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sz="1600" dirty="0">
                          <a:solidFill>
                            <a:schemeClr val="bg1"/>
                          </a:solidFill>
                        </a:rPr>
                      </a:br>
                      <a:r>
                        <a:rPr sz="1600" dirty="0">
                          <a:solidFill>
                            <a:schemeClr val="bg1"/>
                          </a:solidFill>
                        </a:rPr>
                        <a:t>(cm</a:t>
                      </a:r>
                      <a:r>
                        <a:rPr sz="1600" baseline="31999" dirty="0">
                          <a:solidFill>
                            <a:schemeClr val="bg1"/>
                          </a:solidFill>
                        </a:rPr>
                        <a:t>–1</a:t>
                      </a:r>
                      <a:r>
                        <a:rPr sz="16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969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He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/>
                      </a:pPr>
                      <a:r>
                        <a:rPr sz="1600" dirty="0">
                          <a:solidFill>
                            <a:schemeClr val="tx1"/>
                          </a:solidFill>
                        </a:rPr>
                        <a:t>1.79×10</a:t>
                      </a:r>
                      <a:r>
                        <a:rPr sz="1600" baseline="31999" dirty="0">
                          <a:solidFill>
                            <a:schemeClr val="tx1"/>
                          </a:solidFill>
                        </a:rPr>
                        <a:t>–4</a:t>
                      </a:r>
                      <a:r>
                        <a:rPr sz="1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24.6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41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0.32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3.5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73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600" b="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Ar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/>
                      </a:pPr>
                      <a:r>
                        <a:rPr sz="1600" dirty="0">
                          <a:solidFill>
                            <a:schemeClr val="tx1"/>
                          </a:solidFill>
                        </a:rPr>
                        <a:t>1.66×10</a:t>
                      </a:r>
                      <a:r>
                        <a:rPr sz="1600" baseline="31999" dirty="0">
                          <a:solidFill>
                            <a:schemeClr val="tx1"/>
                          </a:solidFill>
                        </a:rPr>
                        <a:t>–3</a:t>
                      </a:r>
                      <a:r>
                        <a:rPr sz="1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15.7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26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2.53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25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97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883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r>
                        <a:rPr sz="160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sz="1600" baseline="-5999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sz="16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/>
                      </a:pPr>
                      <a:r>
                        <a:rPr sz="1600" dirty="0">
                          <a:solidFill>
                            <a:schemeClr val="tx1"/>
                          </a:solidFill>
                        </a:rPr>
                        <a:t>6.67×10</a:t>
                      </a:r>
                      <a:r>
                        <a:rPr sz="1600" baseline="31999" dirty="0">
                          <a:solidFill>
                            <a:schemeClr val="tx1"/>
                          </a:solidFill>
                        </a:rPr>
                        <a:t>–4</a:t>
                      </a:r>
                      <a:r>
                        <a:rPr sz="1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12.1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30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1.61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28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54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044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r>
                        <a:rPr sz="1600">
                          <a:solidFill>
                            <a:schemeClr val="tx1"/>
                          </a:solidFill>
                        </a:rPr>
                        <a:t>iC</a:t>
                      </a:r>
                      <a:r>
                        <a:rPr sz="1600" baseline="-5999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sz="160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sz="1600" baseline="-5999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sz="16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/>
                      </a:pPr>
                      <a:r>
                        <a:rPr sz="1600" dirty="0">
                          <a:solidFill>
                            <a:schemeClr val="tx1"/>
                          </a:solidFill>
                        </a:rPr>
                        <a:t>2.49×10</a:t>
                      </a:r>
                      <a:r>
                        <a:rPr sz="1600" baseline="31999" dirty="0">
                          <a:solidFill>
                            <a:schemeClr val="tx1"/>
                          </a:solidFill>
                        </a:rPr>
                        <a:t>–3</a:t>
                      </a:r>
                      <a:r>
                        <a:rPr sz="1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10.6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26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5.67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90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220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r>
                        <a:rPr sz="160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sz="1600" baseline="-5999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2400"/>
                      </a:pPr>
                      <a:r>
                        <a:rPr sz="1600" dirty="0">
                          <a:solidFill>
                            <a:schemeClr val="tx1"/>
                          </a:solidFill>
                        </a:rPr>
                        <a:t>1.84×10</a:t>
                      </a:r>
                      <a:r>
                        <a:rPr sz="1600" baseline="31999" dirty="0">
                          <a:solidFill>
                            <a:schemeClr val="tx1"/>
                          </a:solidFill>
                        </a:rPr>
                        <a:t>–3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13.8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54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3.35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35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100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9EC169AA-0258-4047-AB85-8619E68F3183}"/>
              </a:ext>
            </a:extLst>
          </p:cNvPr>
          <p:cNvSpPr txBox="1"/>
          <p:nvPr/>
        </p:nvSpPr>
        <p:spPr>
          <a:xfrm>
            <a:off x="0" y="6039597"/>
            <a:ext cx="12019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dirty="0" err="1"/>
              <a:t>λ</a:t>
            </a:r>
            <a:r>
              <a:rPr lang="en-US" sz="1600" dirty="0"/>
              <a:t> depends on temperature and pressure</a:t>
            </a:r>
            <a:endParaRPr lang="en-US" sz="1600" i="1" dirty="0"/>
          </a:p>
          <a:p>
            <a:pPr marL="342900" indent="-342900">
              <a:buFontTx/>
              <a:buAutoNum type="arabicParenR"/>
            </a:pPr>
            <a:r>
              <a:rPr lang="en-US" sz="1600" i="1" dirty="0"/>
              <a:t>For e</a:t>
            </a:r>
            <a:r>
              <a:rPr lang="en-US" sz="1600" i="1" baseline="30000" dirty="0"/>
              <a:t>-</a:t>
            </a:r>
            <a:r>
              <a:rPr lang="en-US" sz="1600" i="1" dirty="0"/>
              <a:t> µ ∝ to </a:t>
            </a:r>
            <a:r>
              <a:rPr lang="en-US" sz="1600" i="1" dirty="0" err="1"/>
              <a:t>E.τ</a:t>
            </a:r>
            <a:r>
              <a:rPr lang="en-US" sz="1600" i="1" dirty="0"/>
              <a:t>, </a:t>
            </a:r>
            <a:r>
              <a:rPr lang="en-US" sz="1600" i="1" dirty="0" err="1"/>
              <a:t>τ</a:t>
            </a:r>
            <a:r>
              <a:rPr lang="en-US" sz="1600" i="1" dirty="0"/>
              <a:t> mean time between collisions (</a:t>
            </a:r>
            <a:r>
              <a:rPr lang="en-US" sz="1600" i="1" dirty="0" err="1"/>
              <a:t>Ramsauer</a:t>
            </a:r>
            <a:r>
              <a:rPr lang="en-US" sz="1600" i="1" dirty="0"/>
              <a:t>-Townsend effect), it is ≃ </a:t>
            </a:r>
            <a:r>
              <a:rPr lang="en-US" sz="1600" i="1" dirty="0" err="1"/>
              <a:t>cst</a:t>
            </a:r>
            <a:r>
              <a:rPr lang="en-US" sz="1600" i="1" dirty="0"/>
              <a:t> (saturation with E for proper choice of gas mixture) </a:t>
            </a:r>
          </a:p>
          <a:p>
            <a:pPr marL="342900" indent="-342900">
              <a:buFontTx/>
              <a:buAutoNum type="arabicParenR"/>
            </a:pPr>
            <a:r>
              <a:rPr lang="en-US" sz="1600" i="1" dirty="0"/>
              <a:t>E and B fields, reduce diffusion effect</a:t>
            </a:r>
          </a:p>
        </p:txBody>
      </p:sp>
    </p:spTree>
    <p:extLst>
      <p:ext uri="{BB962C8B-B14F-4D97-AF65-F5344CB8AC3E}">
        <p14:creationId xmlns:p14="http://schemas.microsoft.com/office/powerpoint/2010/main" val="1691818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1" y="240552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3710" y="8993"/>
            <a:ext cx="11788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accent1"/>
                </a:solidFill>
                <a:ea typeface="Calibri"/>
                <a:cs typeface="Calibri"/>
              </a:rPr>
              <a:t>Gas detectors: </a:t>
            </a:r>
            <a:r>
              <a:rPr lang="en-US" sz="3600" dirty="0">
                <a:ea typeface="Calibri"/>
                <a:cs typeface="Calibri"/>
              </a:rPr>
              <a:t>MPGD R&amp;D*</a:t>
            </a:r>
            <a:endParaRPr lang="en-US" sz="2200" dirty="0">
              <a:ea typeface="Calibri"/>
              <a:cs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D66EEE6-2C81-3D45-A3A7-3C53422283C2}"/>
              </a:ext>
            </a:extLst>
          </p:cNvPr>
          <p:cNvSpPr/>
          <p:nvPr/>
        </p:nvSpPr>
        <p:spPr>
          <a:xfrm>
            <a:off x="558343" y="928336"/>
            <a:ext cx="11075315" cy="24314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Single amplification stage designs (</a:t>
            </a:r>
            <a:r>
              <a:rPr lang="en-US" sz="2200" dirty="0">
                <a:solidFill>
                  <a:schemeClr val="accent1"/>
                </a:solidFill>
              </a:rPr>
              <a:t>µPIC, µ-Resistive-Well/Resistive-Plate-Well)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Ease fabrication, resistive layer with new material (ex. DLC) to improve rate capability ≥ MHz/cm</a:t>
            </a:r>
            <a:r>
              <a:rPr lang="en-US" sz="2000" baseline="30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Pixels devices (ex. </a:t>
            </a:r>
            <a:r>
              <a:rPr lang="en-US" sz="2200" dirty="0" err="1">
                <a:solidFill>
                  <a:schemeClr val="accent1"/>
                </a:solidFill>
              </a:rPr>
              <a:t>InGrid</a:t>
            </a:r>
            <a:r>
              <a:rPr lang="en-US" sz="2200" dirty="0">
                <a:solidFill>
                  <a:schemeClr val="accent1"/>
                </a:solidFill>
              </a:rPr>
              <a:t> CMOS integrated concept)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First prototype with </a:t>
            </a:r>
            <a:r>
              <a:rPr lang="en-US" sz="2000" dirty="0" err="1"/>
              <a:t>Medipix</a:t>
            </a:r>
            <a:r>
              <a:rPr lang="en-US" sz="2000" dirty="0"/>
              <a:t> pixel chip shows 20 </a:t>
            </a:r>
            <a:r>
              <a:rPr lang="en-US" sz="2000" dirty="0">
                <a:ea typeface="Calibri"/>
                <a:cs typeface="Calibri"/>
              </a:rPr>
              <a:t>µm resolution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Picosecond devices with radiator and radiation tolerant photocathodes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Fabrication process for large scale detectors and transfer to industry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cs typeface="Calibri"/>
              </a:rPr>
              <a:t>3D printing, dry plasma ink jet printing (developed for flexible devices)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58BE4AD-C41E-FB42-B5C2-58682A46C307}"/>
              </a:ext>
            </a:extLst>
          </p:cNvPr>
          <p:cNvSpPr txBox="1"/>
          <p:nvPr/>
        </p:nvSpPr>
        <p:spPr>
          <a:xfrm>
            <a:off x="-7" y="6539341"/>
            <a:ext cx="5110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* CERN RD51: </a:t>
            </a:r>
            <a:r>
              <a:rPr lang="fr-FR" sz="1600" dirty="0">
                <a:hlinkClick r:id="rId3"/>
              </a:rPr>
              <a:t>http://rd51-public.web.cern.ch/rd51-public/</a:t>
            </a:r>
            <a:r>
              <a:rPr lang="fr-FR" sz="1600" dirty="0"/>
              <a:t>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F16E366-D9DF-0547-A4B0-31F695857AFE}"/>
              </a:ext>
            </a:extLst>
          </p:cNvPr>
          <p:cNvGrpSpPr/>
          <p:nvPr/>
        </p:nvGrpSpPr>
        <p:grpSpPr>
          <a:xfrm>
            <a:off x="259155" y="3408344"/>
            <a:ext cx="11783673" cy="2403768"/>
            <a:chOff x="259155" y="3408344"/>
            <a:chExt cx="11783673" cy="2403768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F00237DA-32F6-E54A-B02B-A21B947B47AC}"/>
                </a:ext>
              </a:extLst>
            </p:cNvPr>
            <p:cNvGrpSpPr/>
            <p:nvPr/>
          </p:nvGrpSpPr>
          <p:grpSpPr>
            <a:xfrm>
              <a:off x="9285380" y="4116628"/>
              <a:ext cx="2581883" cy="1662593"/>
              <a:chOff x="8342325" y="4253503"/>
              <a:chExt cx="2581883" cy="1662593"/>
            </a:xfrm>
          </p:grpSpPr>
          <p:pic>
            <p:nvPicPr>
              <p:cNvPr id="33" name="Picture 9">
                <a:extLst>
                  <a:ext uri="{FF2B5EF4-FFF2-40B4-BE49-F238E27FC236}">
                    <a16:creationId xmlns:a16="http://schemas.microsoft.com/office/drawing/2014/main" id="{BEEB1F42-7BAA-EA43-BDFE-207BBDE6F3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3719" r="49640" b="2913"/>
              <a:stretch/>
            </p:blipFill>
            <p:spPr>
              <a:xfrm>
                <a:off x="8342325" y="4253503"/>
                <a:ext cx="2476500" cy="1662593"/>
              </a:xfrm>
              <a:prstGeom prst="rect">
                <a:avLst/>
              </a:prstGeom>
            </p:spPr>
          </p:pic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0B598F4-6556-744C-A75F-1853EA77F3E1}"/>
                  </a:ext>
                </a:extLst>
              </p:cNvPr>
              <p:cNvSpPr txBox="1"/>
              <p:nvPr/>
            </p:nvSpPr>
            <p:spPr>
              <a:xfrm rot="16200000">
                <a:off x="10453727" y="4720994"/>
                <a:ext cx="6639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200 µm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B16063E-A5B7-AC4E-82F6-9F1061EADCFE}"/>
                  </a:ext>
                </a:extLst>
              </p:cNvPr>
              <p:cNvSpPr txBox="1"/>
              <p:nvPr/>
            </p:nvSpPr>
            <p:spPr>
              <a:xfrm rot="16200000">
                <a:off x="10482403" y="5241285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50 µm</a:t>
                </a:r>
              </a:p>
            </p:txBody>
          </p:sp>
        </p:grp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7B6E8926-98CC-E04A-9D06-C097D3E762FA}"/>
                </a:ext>
              </a:extLst>
            </p:cNvPr>
            <p:cNvGrpSpPr/>
            <p:nvPr/>
          </p:nvGrpSpPr>
          <p:grpSpPr>
            <a:xfrm>
              <a:off x="259155" y="3408344"/>
              <a:ext cx="11783673" cy="2403768"/>
              <a:chOff x="259155" y="3408344"/>
              <a:chExt cx="11783673" cy="2403768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EC01070B-E0B6-B64F-80AF-D0E804924BB6}"/>
                  </a:ext>
                </a:extLst>
              </p:cNvPr>
              <p:cNvGrpSpPr/>
              <p:nvPr/>
            </p:nvGrpSpPr>
            <p:grpSpPr>
              <a:xfrm>
                <a:off x="259155" y="3408344"/>
                <a:ext cx="11783673" cy="2397135"/>
                <a:chOff x="399880" y="4446455"/>
                <a:chExt cx="11783673" cy="2397135"/>
              </a:xfrm>
            </p:grpSpPr>
            <p:grpSp>
              <p:nvGrpSpPr>
                <p:cNvPr id="22" name="Groupe 21">
                  <a:extLst>
                    <a:ext uri="{FF2B5EF4-FFF2-40B4-BE49-F238E27FC236}">
                      <a16:creationId xmlns:a16="http://schemas.microsoft.com/office/drawing/2014/main" id="{32A05DF5-3CAC-AE46-AAB7-9A1EF2924F97}"/>
                    </a:ext>
                  </a:extLst>
                </p:cNvPr>
                <p:cNvGrpSpPr/>
                <p:nvPr/>
              </p:nvGrpSpPr>
              <p:grpSpPr>
                <a:xfrm>
                  <a:off x="399880" y="4920352"/>
                  <a:ext cx="11783673" cy="1923238"/>
                  <a:chOff x="399880" y="4831144"/>
                  <a:chExt cx="11783673" cy="1923238"/>
                </a:xfrm>
              </p:grpSpPr>
              <p:grpSp>
                <p:nvGrpSpPr>
                  <p:cNvPr id="15" name="Groupe 14">
                    <a:extLst>
                      <a:ext uri="{FF2B5EF4-FFF2-40B4-BE49-F238E27FC236}">
                        <a16:creationId xmlns:a16="http://schemas.microsoft.com/office/drawing/2014/main" id="{4326EF52-CEB9-E14C-87A6-7E7FC65EB7F0}"/>
                      </a:ext>
                    </a:extLst>
                  </p:cNvPr>
                  <p:cNvGrpSpPr/>
                  <p:nvPr/>
                </p:nvGrpSpPr>
                <p:grpSpPr>
                  <a:xfrm>
                    <a:off x="7409972" y="4831144"/>
                    <a:ext cx="1760129" cy="1633850"/>
                    <a:chOff x="7027477" y="4819994"/>
                    <a:chExt cx="1760129" cy="1633850"/>
                  </a:xfrm>
                </p:grpSpPr>
                <p:pic>
                  <p:nvPicPr>
                    <p:cNvPr id="39" name="Picture 18">
                      <a:extLst>
                        <a:ext uri="{FF2B5EF4-FFF2-40B4-BE49-F238E27FC236}">
                          <a16:creationId xmlns:a16="http://schemas.microsoft.com/office/drawing/2014/main" id="{C31BBE2E-96EA-1F47-9BA1-D1C45449D33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 rot="5400000">
                      <a:off x="7272495" y="4938732"/>
                      <a:ext cx="1270094" cy="176012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2" name="ZoneTexte 1">
                      <a:extLst>
                        <a:ext uri="{FF2B5EF4-FFF2-40B4-BE49-F238E27FC236}">
                          <a16:creationId xmlns:a16="http://schemas.microsoft.com/office/drawing/2014/main" id="{8B4F3528-9C91-044D-A879-DBA6BD00E9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92878" y="4819994"/>
                      <a:ext cx="165622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600" dirty="0" err="1"/>
                        <a:t>InGrid</a:t>
                      </a:r>
                      <a:r>
                        <a:rPr lang="fr-FR" sz="1600" dirty="0"/>
                        <a:t> CMOS MM</a:t>
                      </a:r>
                    </a:p>
                  </p:txBody>
                </p:sp>
              </p:grpSp>
              <p:grpSp>
                <p:nvGrpSpPr>
                  <p:cNvPr id="20" name="Groupe 19">
                    <a:extLst>
                      <a:ext uri="{FF2B5EF4-FFF2-40B4-BE49-F238E27FC236}">
                        <a16:creationId xmlns:a16="http://schemas.microsoft.com/office/drawing/2014/main" id="{568FA908-8786-EB44-A9C2-C09F011B4FB1}"/>
                      </a:ext>
                    </a:extLst>
                  </p:cNvPr>
                  <p:cNvGrpSpPr/>
                  <p:nvPr/>
                </p:nvGrpSpPr>
                <p:grpSpPr>
                  <a:xfrm>
                    <a:off x="399880" y="4831144"/>
                    <a:ext cx="6716088" cy="1923238"/>
                    <a:chOff x="399880" y="4831144"/>
                    <a:chExt cx="6716088" cy="1923238"/>
                  </a:xfrm>
                </p:grpSpPr>
                <p:grpSp>
                  <p:nvGrpSpPr>
                    <p:cNvPr id="6" name="Groupe 5">
                      <a:extLst>
                        <a:ext uri="{FF2B5EF4-FFF2-40B4-BE49-F238E27FC236}">
                          <a16:creationId xmlns:a16="http://schemas.microsoft.com/office/drawing/2014/main" id="{CF306073-495B-D44E-8F6E-F7DE8D3458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9880" y="4831144"/>
                      <a:ext cx="4199382" cy="1923238"/>
                      <a:chOff x="7838687" y="1365200"/>
                      <a:chExt cx="4199382" cy="1923238"/>
                    </a:xfrm>
                  </p:grpSpPr>
                  <p:pic>
                    <p:nvPicPr>
                      <p:cNvPr id="9" name="Picture 6" descr="Résultat de recherche d'images pour &quot;resistive well&quot;">
                        <a:extLst>
                          <a:ext uri="{FF2B5EF4-FFF2-40B4-BE49-F238E27FC236}">
                            <a16:creationId xmlns:a16="http://schemas.microsoft.com/office/drawing/2014/main" id="{421FCF09-39B9-FC45-9AE8-A9B020ABE7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770" b="7280"/>
                      <a:stretch/>
                    </p:blipFill>
                    <p:spPr bwMode="auto">
                      <a:xfrm>
                        <a:off x="9786620" y="1558851"/>
                        <a:ext cx="2251449" cy="1729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13" name="Rectangle 12">
                        <a:extLst>
                          <a:ext uri="{FF2B5EF4-FFF2-40B4-BE49-F238E27FC236}">
                            <a16:creationId xmlns:a16="http://schemas.microsoft.com/office/drawing/2014/main" id="{82F578C2-FD5F-9D4B-9812-FAA1E867F1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63936" y="1365200"/>
                        <a:ext cx="1696816" cy="338554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indent="-72900" algn="ctr">
                          <a:spcAft>
                            <a:spcPts val="600"/>
                          </a:spcAft>
                        </a:pPr>
                        <a:r>
                          <a:rPr lang="en-US" sz="1600" dirty="0">
                            <a:solidFill>
                              <a:srgbClr val="000000"/>
                            </a:solidFill>
                            <a:latin typeface="Symbol" charset="2"/>
                            <a:cs typeface="Symbol" charset="2"/>
                          </a:rPr>
                          <a:t>m</a:t>
                        </a:r>
                        <a:r>
                          <a:rPr lang="en-US" sz="1600" dirty="0">
                            <a:solidFill>
                              <a:srgbClr val="000000"/>
                            </a:solidFill>
                          </a:rPr>
                          <a:t>-Resistive-Well</a:t>
                        </a:r>
                      </a:p>
                    </p:txBody>
                  </p:sp>
                  <p:pic>
                    <p:nvPicPr>
                      <p:cNvPr id="17" name="Picture 3" descr="uPICstrct">
                        <a:extLst>
                          <a:ext uri="{FF2B5EF4-FFF2-40B4-BE49-F238E27FC236}">
                            <a16:creationId xmlns:a16="http://schemas.microsoft.com/office/drawing/2014/main" id="{6E8F57A1-9499-344B-AF07-EFF2EF3AF4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8687" y="1756457"/>
                        <a:ext cx="1798112" cy="147846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  <a:miter lim="800000"/>
                        <a:headEnd/>
                        <a:tailEnd/>
                      </a:ln>
                    </p:spPr>
                  </p:pic>
                  <p:sp>
                    <p:nvSpPr>
                      <p:cNvPr id="19" name="ZoneTexte 18">
                        <a:extLst>
                          <a:ext uri="{FF2B5EF4-FFF2-40B4-BE49-F238E27FC236}">
                            <a16:creationId xmlns:a16="http://schemas.microsoft.com/office/drawing/2014/main" id="{A9AE3CC5-21EA-8740-9B97-CEF95483BBA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456256" y="1365200"/>
                        <a:ext cx="562975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1600" dirty="0"/>
                          <a:t>µPIC</a:t>
                        </a:r>
                      </a:p>
                    </p:txBody>
                  </p:sp>
                </p:grpSp>
                <p:grpSp>
                  <p:nvGrpSpPr>
                    <p:cNvPr id="18" name="Groupe 17">
                      <a:extLst>
                        <a:ext uri="{FF2B5EF4-FFF2-40B4-BE49-F238E27FC236}">
                          <a16:creationId xmlns:a16="http://schemas.microsoft.com/office/drawing/2014/main" id="{26A124A2-FE1F-414A-A549-5B3B32DBD8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87004" y="4831144"/>
                      <a:ext cx="2128964" cy="1640702"/>
                      <a:chOff x="4987004" y="4831144"/>
                      <a:chExt cx="2128964" cy="1640702"/>
                    </a:xfrm>
                  </p:grpSpPr>
                  <p:pic>
                    <p:nvPicPr>
                      <p:cNvPr id="14" name="Image 13">
                        <a:extLst>
                          <a:ext uri="{FF2B5EF4-FFF2-40B4-BE49-F238E27FC236}">
                            <a16:creationId xmlns:a16="http://schemas.microsoft.com/office/drawing/2014/main" id="{2B593F22-582B-944D-ABE5-6D1821C465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43558" y="5222401"/>
                        <a:ext cx="2015856" cy="124944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3" name="Rectangle 22">
                        <a:extLst>
                          <a:ext uri="{FF2B5EF4-FFF2-40B4-BE49-F238E27FC236}">
                            <a16:creationId xmlns:a16="http://schemas.microsoft.com/office/drawing/2014/main" id="{544EB177-6DDD-CE4E-A8E3-AA539566DA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87004" y="4831144"/>
                        <a:ext cx="2128964" cy="338554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indent="-72900" algn="ctr">
                          <a:spcAft>
                            <a:spcPts val="600"/>
                          </a:spcAft>
                        </a:pPr>
                        <a:r>
                          <a:rPr lang="en-US" sz="1600" dirty="0">
                            <a:solidFill>
                              <a:srgbClr val="000000"/>
                            </a:solidFill>
                          </a:rPr>
                          <a:t>Resistive-Plate-Well</a:t>
                        </a:r>
                      </a:p>
                    </p:txBody>
                  </p:sp>
                </p:grpSp>
              </p:grpSp>
              <p:sp>
                <p:nvSpPr>
                  <p:cNvPr id="24" name="ZoneTexte 23">
                    <a:extLst>
                      <a:ext uri="{FF2B5EF4-FFF2-40B4-BE49-F238E27FC236}">
                        <a16:creationId xmlns:a16="http://schemas.microsoft.com/office/drawing/2014/main" id="{77A88C6F-0AD0-0941-BD1A-BFE451D6392A}"/>
                      </a:ext>
                    </a:extLst>
                  </p:cNvPr>
                  <p:cNvSpPr txBox="1"/>
                  <p:nvPr/>
                </p:nvSpPr>
                <p:spPr>
                  <a:xfrm>
                    <a:off x="9294556" y="4831144"/>
                    <a:ext cx="2888997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sz="1600" dirty="0" err="1"/>
                      <a:t>Radiator</a:t>
                    </a:r>
                    <a:r>
                      <a:rPr lang="fr-FR" sz="1600" dirty="0"/>
                      <a:t> + photocathodes + MM</a:t>
                    </a:r>
                  </a:p>
                </p:txBody>
              </p:sp>
            </p:grpSp>
            <p:sp>
              <p:nvSpPr>
                <p:cNvPr id="25" name="Accolade fermante 24">
                  <a:extLst>
                    <a:ext uri="{FF2B5EF4-FFF2-40B4-BE49-F238E27FC236}">
                      <a16:creationId xmlns:a16="http://schemas.microsoft.com/office/drawing/2014/main" id="{0E11CBE0-0C8A-C74E-B399-5B52EECC4F49}"/>
                    </a:ext>
                  </a:extLst>
                </p:cNvPr>
                <p:cNvSpPr/>
                <p:nvPr/>
              </p:nvSpPr>
              <p:spPr>
                <a:xfrm rot="16200000">
                  <a:off x="4668556" y="525047"/>
                  <a:ext cx="194363" cy="8731715"/>
                </a:xfrm>
                <a:prstGeom prst="righ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EC293458-E8E3-2C4B-AD98-295C7D39B5D3}"/>
                    </a:ext>
                  </a:extLst>
                </p:cNvPr>
                <p:cNvSpPr txBox="1"/>
                <p:nvPr/>
              </p:nvSpPr>
              <p:spPr>
                <a:xfrm>
                  <a:off x="3848179" y="4446455"/>
                  <a:ext cx="183466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30-50 </a:t>
                  </a:r>
                  <a:r>
                    <a:rPr lang="en-US" sz="1600" dirty="0">
                      <a:ea typeface="Calibri"/>
                      <a:cs typeface="Calibri"/>
                    </a:rPr>
                    <a:t>µm</a:t>
                  </a:r>
                  <a:r>
                    <a:rPr lang="en-US" sz="1600" dirty="0"/>
                    <a:t> precision</a:t>
                  </a:r>
                  <a:endParaRPr lang="en-US" sz="16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DCF9A19C-5185-ED4C-BB92-04C7EED9F227}"/>
                    </a:ext>
                  </a:extLst>
                </p:cNvPr>
                <p:cNvSpPr txBox="1"/>
                <p:nvPr/>
              </p:nvSpPr>
              <p:spPr>
                <a:xfrm>
                  <a:off x="10017081" y="4459518"/>
                  <a:ext cx="141333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25 </a:t>
                  </a:r>
                  <a:r>
                    <a:rPr lang="en-US" sz="1600" dirty="0" err="1"/>
                    <a:t>ps</a:t>
                  </a:r>
                  <a:r>
                    <a:rPr lang="en-US" sz="1600" dirty="0"/>
                    <a:t> achieved</a:t>
                  </a:r>
                </a:p>
              </p:txBody>
            </p:sp>
            <p:sp>
              <p:nvSpPr>
                <p:cNvPr id="32" name="Accolade fermante 31">
                  <a:extLst>
                    <a:ext uri="{FF2B5EF4-FFF2-40B4-BE49-F238E27FC236}">
                      <a16:creationId xmlns:a16="http://schemas.microsoft.com/office/drawing/2014/main" id="{C709EEBE-BB41-024F-9244-A635812BE694}"/>
                    </a:ext>
                  </a:extLst>
                </p:cNvPr>
                <p:cNvSpPr/>
                <p:nvPr/>
              </p:nvSpPr>
              <p:spPr>
                <a:xfrm rot="16200000">
                  <a:off x="10640045" y="3549930"/>
                  <a:ext cx="198000" cy="2685586"/>
                </a:xfrm>
                <a:prstGeom prst="righ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4906B72-31EB-B44E-8B85-0ACF27E03DF7}"/>
                  </a:ext>
                </a:extLst>
              </p:cNvPr>
              <p:cNvSpPr txBox="1"/>
              <p:nvPr/>
            </p:nvSpPr>
            <p:spPr>
              <a:xfrm>
                <a:off x="7710838" y="5473558"/>
                <a:ext cx="9631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Pixel chip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4326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1" y="240552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3710" y="8993"/>
            <a:ext cx="11788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accent1"/>
                </a:solidFill>
                <a:ea typeface="Calibri"/>
                <a:cs typeface="Calibri"/>
              </a:rPr>
              <a:t>Gas detectors: </a:t>
            </a:r>
            <a:r>
              <a:rPr lang="en-US" sz="3600" dirty="0">
                <a:ea typeface="Calibri"/>
                <a:cs typeface="Calibri"/>
              </a:rPr>
              <a:t>Gas mixture R&amp;D</a:t>
            </a:r>
            <a:endParaRPr lang="en-US" sz="2200" dirty="0">
              <a:ea typeface="Calibri"/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97C959-B116-274E-A263-37C44BF3357A}"/>
              </a:ext>
            </a:extLst>
          </p:cNvPr>
          <p:cNvSpPr/>
          <p:nvPr/>
        </p:nvSpPr>
        <p:spPr>
          <a:xfrm>
            <a:off x="202678" y="1030463"/>
            <a:ext cx="11788647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New environment legislations requires reduction of Green House Gas emissions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ea typeface="Calibri"/>
                <a:cs typeface="Calibri"/>
              </a:rPr>
              <a:t>eg</a:t>
            </a:r>
            <a:r>
              <a:rPr lang="en-US" sz="2000" dirty="0">
                <a:ea typeface="Calibri"/>
                <a:cs typeface="Calibri"/>
              </a:rPr>
              <a:t> HFC gas: C</a:t>
            </a:r>
            <a:r>
              <a:rPr lang="en-US" sz="2000" baseline="-25000" dirty="0">
                <a:ea typeface="Calibri"/>
                <a:cs typeface="Calibri"/>
              </a:rPr>
              <a:t>2</a:t>
            </a:r>
            <a:r>
              <a:rPr lang="en-US" sz="2000" dirty="0">
                <a:ea typeface="Calibri"/>
                <a:cs typeface="Calibri"/>
              </a:rPr>
              <a:t>H</a:t>
            </a:r>
            <a:r>
              <a:rPr lang="en-US" sz="2000" baseline="-25000" dirty="0">
                <a:ea typeface="Calibri"/>
                <a:cs typeface="Calibri"/>
              </a:rPr>
              <a:t>2</a:t>
            </a:r>
            <a:r>
              <a:rPr lang="en-US" sz="2000" dirty="0">
                <a:ea typeface="Calibri"/>
                <a:cs typeface="Calibri"/>
              </a:rPr>
              <a:t>F</a:t>
            </a:r>
            <a:r>
              <a:rPr lang="en-US" sz="2000" baseline="-25000" dirty="0">
                <a:ea typeface="Calibri"/>
                <a:cs typeface="Calibri"/>
              </a:rPr>
              <a:t>4</a:t>
            </a:r>
            <a:r>
              <a:rPr lang="en-US" sz="2000" dirty="0">
                <a:ea typeface="Calibri"/>
                <a:cs typeface="Calibri"/>
              </a:rPr>
              <a:t>, CF</a:t>
            </a:r>
            <a:r>
              <a:rPr lang="en-US" sz="2000" baseline="-25000" dirty="0">
                <a:ea typeface="Calibri"/>
                <a:cs typeface="Calibri"/>
              </a:rPr>
              <a:t>4</a:t>
            </a:r>
            <a:r>
              <a:rPr lang="en-US" sz="2000" dirty="0">
                <a:ea typeface="Calibri"/>
                <a:cs typeface="Calibri"/>
              </a:rPr>
              <a:t>, SF</a:t>
            </a:r>
            <a:r>
              <a:rPr lang="en-US" sz="2000" baseline="-25000" dirty="0">
                <a:ea typeface="Calibri"/>
                <a:cs typeface="Calibri"/>
              </a:rPr>
              <a:t>6</a:t>
            </a:r>
            <a:r>
              <a:rPr lang="en-US" sz="2000" dirty="0">
                <a:ea typeface="Calibri"/>
                <a:cs typeface="Calibri"/>
              </a:rPr>
              <a:t>, C</a:t>
            </a:r>
            <a:r>
              <a:rPr lang="en-US" sz="2000" baseline="-25000" dirty="0">
                <a:ea typeface="Calibri"/>
                <a:cs typeface="Calibri"/>
              </a:rPr>
              <a:t>4</a:t>
            </a:r>
            <a:r>
              <a:rPr lang="en-US" sz="2000" dirty="0">
                <a:ea typeface="Calibri"/>
                <a:cs typeface="Calibri"/>
              </a:rPr>
              <a:t>F</a:t>
            </a:r>
            <a:r>
              <a:rPr lang="en-US" sz="2000" baseline="-25000" dirty="0">
                <a:ea typeface="Calibri"/>
                <a:cs typeface="Calibri"/>
              </a:rPr>
              <a:t>10 </a:t>
            </a:r>
            <a:r>
              <a:rPr lang="en-US" sz="2000" dirty="0">
                <a:ea typeface="Calibri"/>
                <a:cs typeface="Calibri"/>
              </a:rPr>
              <a:t>(C</a:t>
            </a:r>
            <a:r>
              <a:rPr lang="en-US" sz="2000" baseline="-25000" dirty="0">
                <a:ea typeface="Calibri"/>
                <a:cs typeface="Calibri"/>
              </a:rPr>
              <a:t>2</a:t>
            </a:r>
            <a:r>
              <a:rPr lang="en-US" sz="2000" dirty="0">
                <a:ea typeface="Calibri"/>
                <a:cs typeface="Calibri"/>
              </a:rPr>
              <a:t>H</a:t>
            </a:r>
            <a:r>
              <a:rPr lang="en-US" sz="2000" baseline="-25000" dirty="0">
                <a:ea typeface="Calibri"/>
                <a:cs typeface="Calibri"/>
              </a:rPr>
              <a:t>2</a:t>
            </a:r>
            <a:r>
              <a:rPr lang="en-US" sz="2000" dirty="0">
                <a:ea typeface="Calibri"/>
                <a:cs typeface="Calibri"/>
              </a:rPr>
              <a:t>F</a:t>
            </a:r>
            <a:r>
              <a:rPr lang="en-US" sz="2000" baseline="-25000" dirty="0">
                <a:ea typeface="Calibri"/>
                <a:cs typeface="Calibri"/>
              </a:rPr>
              <a:t>4 </a:t>
            </a:r>
            <a:r>
              <a:rPr lang="en-US" sz="2000" dirty="0">
                <a:ea typeface="Calibri"/>
                <a:cs typeface="Calibri"/>
              </a:rPr>
              <a:t>most critical for quantities in RPC)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cs typeface="Calibri"/>
              </a:rPr>
              <a:t>Recirculation/recuperation/abatement should fulfil current regulation, however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cs typeface="Calibri"/>
              </a:rPr>
              <a:t>Availability and cost of HFC will likely become an issue 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cs typeface="Calibri"/>
              </a:rPr>
              <a:t>Alternative mixtures </a:t>
            </a:r>
            <a:r>
              <a:rPr lang="en-US" sz="2000" dirty="0" err="1">
                <a:ea typeface="Calibri"/>
                <a:cs typeface="Calibri"/>
              </a:rPr>
              <a:t>HydroFluoroOlefin</a:t>
            </a:r>
            <a:r>
              <a:rPr lang="en-US" sz="2000" dirty="0">
                <a:ea typeface="Calibri"/>
                <a:cs typeface="Calibri"/>
              </a:rPr>
              <a:t> (C3H2F4 common refrigerant replacement) do not provide sufficient performance without some amount of HFC (CF4)</a:t>
            </a:r>
            <a:endParaRPr lang="en-US" sz="2000" dirty="0">
              <a:solidFill>
                <a:srgbClr val="C00000"/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Detector aging may need substantial effort to fulfill h-h collider requirements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cs typeface="Calibri"/>
              </a:rPr>
              <a:t>Current level tested ≃ 3 to 5 x HL-LHC</a:t>
            </a:r>
          </a:p>
        </p:txBody>
      </p:sp>
    </p:spTree>
    <p:extLst>
      <p:ext uri="{BB962C8B-B14F-4D97-AF65-F5344CB8AC3E}">
        <p14:creationId xmlns:p14="http://schemas.microsoft.com/office/powerpoint/2010/main" val="2055273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1" y="240552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3710" y="8993"/>
            <a:ext cx="11788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accent1"/>
                </a:solidFill>
                <a:ea typeface="Calibri"/>
                <a:cs typeface="Calibri"/>
              </a:rPr>
              <a:t>Gas detectors: </a:t>
            </a:r>
            <a:r>
              <a:rPr lang="en-US" sz="3600" dirty="0">
                <a:ea typeface="Calibri"/>
                <a:cs typeface="Calibri"/>
              </a:rPr>
              <a:t>example future/other domains of applications</a:t>
            </a:r>
            <a:endParaRPr lang="en-US" sz="2200" dirty="0">
              <a:ea typeface="Calibri"/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97C959-B116-274E-A263-37C44BF3357A}"/>
              </a:ext>
            </a:extLst>
          </p:cNvPr>
          <p:cNvSpPr/>
          <p:nvPr/>
        </p:nvSpPr>
        <p:spPr>
          <a:xfrm>
            <a:off x="202678" y="1030463"/>
            <a:ext cx="11788647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FCC-</a:t>
            </a:r>
            <a:r>
              <a:rPr lang="en-US" sz="2200" dirty="0" err="1">
                <a:solidFill>
                  <a:schemeClr val="accent1"/>
                </a:solidFill>
                <a:ea typeface="Calibri"/>
                <a:cs typeface="Calibri"/>
              </a:rPr>
              <a:t>hh</a:t>
            </a: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, </a:t>
            </a:r>
            <a:r>
              <a:rPr lang="en-US" sz="2200" dirty="0" err="1">
                <a:solidFill>
                  <a:schemeClr val="accent1"/>
                </a:solidFill>
                <a:ea typeface="Calibri"/>
                <a:cs typeface="Calibri"/>
              </a:rPr>
              <a:t>SppC</a:t>
            </a: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 colliders could potentially use any of the MPGD techniques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Calibri"/>
                <a:cs typeface="Calibri"/>
              </a:rPr>
              <a:t>For muons in high rate regions and possibly in calorimetry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TPC for ILD experiment at ILC, target 150 µm &amp; 15 ns resolutions, and </a:t>
            </a:r>
            <a:r>
              <a:rPr lang="en-US" sz="2200" dirty="0" err="1">
                <a:solidFill>
                  <a:schemeClr val="accent1"/>
                </a:solidFill>
                <a:ea typeface="Calibri"/>
                <a:cs typeface="Calibri"/>
              </a:rPr>
              <a:t>dE</a:t>
            </a: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/dx resolution of ≃ 5%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cs typeface="Calibri"/>
              </a:rPr>
              <a:t>Gating needed for ion backflow (resolution energy, position)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a typeface="Calibri"/>
                <a:cs typeface="Calibri"/>
              </a:rPr>
              <a:t>MicroMegas</a:t>
            </a:r>
            <a:r>
              <a:rPr lang="en-US" sz="2000" dirty="0">
                <a:ea typeface="Calibri"/>
                <a:cs typeface="Calibri"/>
              </a:rPr>
              <a:t> or GEM option with pads (1 x 6 mm</a:t>
            </a:r>
            <a:r>
              <a:rPr lang="en-US" sz="2000" baseline="30000" dirty="0">
                <a:ea typeface="Calibri"/>
                <a:cs typeface="Calibri"/>
              </a:rPr>
              <a:t>2</a:t>
            </a:r>
            <a:r>
              <a:rPr lang="en-US" sz="2000" dirty="0">
                <a:ea typeface="Calibri"/>
                <a:cs typeface="Calibri"/>
              </a:rPr>
              <a:t>)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a typeface="Calibri"/>
                <a:cs typeface="Calibri"/>
              </a:rPr>
              <a:t>InGrid</a:t>
            </a:r>
            <a:r>
              <a:rPr lang="en-US" sz="2000" dirty="0">
                <a:ea typeface="Calibri"/>
                <a:cs typeface="Calibri"/>
              </a:rPr>
              <a:t> CMOS option with pixels (50 x 50 µm</a:t>
            </a:r>
            <a:r>
              <a:rPr lang="en-US" sz="2000" baseline="30000" dirty="0">
                <a:ea typeface="Calibri"/>
                <a:cs typeface="Calibri"/>
              </a:rPr>
              <a:t>2</a:t>
            </a:r>
            <a:r>
              <a:rPr lang="en-US" sz="2000" dirty="0">
                <a:ea typeface="Calibri"/>
                <a:cs typeface="Calibri"/>
              </a:rPr>
              <a:t>) for </a:t>
            </a:r>
            <a:r>
              <a:rPr lang="en-US" sz="2000" dirty="0" err="1">
                <a:ea typeface="Calibri"/>
                <a:cs typeface="Calibri"/>
              </a:rPr>
              <a:t>dE</a:t>
            </a:r>
            <a:r>
              <a:rPr lang="en-US" sz="2000" dirty="0">
                <a:ea typeface="Calibri"/>
                <a:cs typeface="Calibri"/>
              </a:rPr>
              <a:t>/dx from cluster counting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DHCAL option for ILD/</a:t>
            </a:r>
            <a:r>
              <a:rPr lang="en-US" sz="2200" dirty="0" err="1">
                <a:solidFill>
                  <a:schemeClr val="accent1"/>
                </a:solidFill>
                <a:ea typeface="Calibri"/>
                <a:cs typeface="Calibri"/>
              </a:rPr>
              <a:t>SiD</a:t>
            </a: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 experiments at ILC, target 150 µm &amp; 15 ns resolutions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cs typeface="Calibri"/>
              </a:rPr>
              <a:t>4000 m</a:t>
            </a:r>
            <a:r>
              <a:rPr lang="en-US" sz="2000" baseline="30000" dirty="0">
                <a:ea typeface="Calibri"/>
                <a:cs typeface="Calibri"/>
              </a:rPr>
              <a:t>2 </a:t>
            </a:r>
            <a:r>
              <a:rPr lang="en-US" sz="2000" dirty="0">
                <a:ea typeface="Calibri"/>
                <a:cs typeface="Calibri"/>
              </a:rPr>
              <a:t>of MM, GEMS or </a:t>
            </a:r>
            <a:r>
              <a:rPr lang="en-US" sz="2000" dirty="0"/>
              <a:t>Resistive-Plate-Well</a:t>
            </a:r>
            <a:endParaRPr lang="en-US" sz="2200" dirty="0">
              <a:solidFill>
                <a:schemeClr val="accent1"/>
              </a:solidFill>
              <a:ea typeface="Calibri"/>
              <a:cs typeface="Calibri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GEMs with photocathodes for RICH detector, ex. Electron Ion Collider project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RPC multilayer development for precise timing (see Timing Detector section)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ea typeface="Calibri"/>
                <a:cs typeface="Calibri"/>
              </a:rPr>
              <a:t>Cryogenic MPGD for noble gas liquid TPCs and/or for Cherenkov detectors in Neutrino and Dark Matter experiments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Calibri"/>
                <a:cs typeface="Calibri"/>
              </a:rPr>
              <a:t>Ex. of R</a:t>
            </a:r>
            <a:r>
              <a:rPr lang="en-US" sz="2200">
                <a:ea typeface="Calibri"/>
                <a:cs typeface="Calibri"/>
              </a:rPr>
              <a:t>&amp;D </a:t>
            </a:r>
            <a:r>
              <a:rPr lang="en-US" sz="2200" dirty="0">
                <a:ea typeface="Calibri"/>
                <a:cs typeface="Calibri"/>
              </a:rPr>
              <a:t>MPGDs with photon readout by CCD cameras outside TPC volume</a:t>
            </a:r>
          </a:p>
        </p:txBody>
      </p:sp>
    </p:spTree>
    <p:extLst>
      <p:ext uri="{BB962C8B-B14F-4D97-AF65-F5344CB8AC3E}">
        <p14:creationId xmlns:p14="http://schemas.microsoft.com/office/powerpoint/2010/main" val="3589012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amplification process</a:t>
            </a:r>
            <a:endParaRPr lang="en-US" sz="3600" baseline="-25000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6DEC8519-BAAE-FC42-BB4C-2C42A83D4FCA}"/>
              </a:ext>
            </a:extLst>
          </p:cNvPr>
          <p:cNvSpPr txBox="1"/>
          <p:nvPr/>
        </p:nvSpPr>
        <p:spPr>
          <a:xfrm>
            <a:off x="186271" y="711796"/>
            <a:ext cx="11836851" cy="60999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R="317500" defTabSz="317500">
              <a:lnSpc>
                <a:spcPct val="110000"/>
              </a:lnSpc>
              <a:buSzPct val="65000"/>
              <a:defRPr sz="1600"/>
            </a:pPr>
            <a:r>
              <a:rPr lang="en-US" sz="2200" dirty="0"/>
              <a:t>If E-field is high close to anodes, e</a:t>
            </a:r>
            <a:r>
              <a:rPr lang="en-US" sz="2200" baseline="30000" dirty="0"/>
              <a:t>-</a:t>
            </a:r>
            <a:r>
              <a:rPr lang="en-US" sz="2200" dirty="0"/>
              <a:t> are accelerated and generates an ionization avalanche process with an exponential gain: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G =  N/N</a:t>
            </a:r>
            <a:r>
              <a:rPr lang="en-US" sz="2200" baseline="-25000" dirty="0"/>
              <a:t>0 </a:t>
            </a:r>
            <a:r>
              <a:rPr lang="en-US" sz="2200" dirty="0" err="1"/>
              <a:t>exp</a:t>
            </a:r>
            <a:r>
              <a:rPr lang="en-US" sz="2200" dirty="0"/>
              <a:t> </a:t>
            </a:r>
            <a:r>
              <a:rPr lang="en-US" sz="2800" dirty="0"/>
              <a:t>∫</a:t>
            </a:r>
            <a:r>
              <a:rPr lang="en-US" sz="2200" dirty="0"/>
              <a:t>α(x)dx, α(x) first Townsend coefficient ∝ to interaction cross section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>
                <a:solidFill>
                  <a:schemeClr val="accent1"/>
                </a:solidFill>
              </a:rPr>
              <a:t>Typically G is O(10</a:t>
            </a:r>
            <a:r>
              <a:rPr lang="en-US" sz="2200" baseline="30000" dirty="0">
                <a:solidFill>
                  <a:schemeClr val="accent1"/>
                </a:solidFill>
              </a:rPr>
              <a:t>4</a:t>
            </a:r>
            <a:r>
              <a:rPr lang="en-US" sz="2200" dirty="0">
                <a:solidFill>
                  <a:schemeClr val="accent1"/>
                </a:solidFill>
              </a:rPr>
              <a:t>-10</a:t>
            </a:r>
            <a:r>
              <a:rPr lang="en-US" sz="2200" baseline="30000" dirty="0">
                <a:solidFill>
                  <a:schemeClr val="accent1"/>
                </a:solidFill>
              </a:rPr>
              <a:t>5</a:t>
            </a:r>
            <a:r>
              <a:rPr lang="en-US" sz="2200" dirty="0">
                <a:solidFill>
                  <a:schemeClr val="accent1"/>
                </a:solidFill>
              </a:rPr>
              <a:t>), this is the proportional regime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Excitation of atoms in addition to ionization produce mostly </a:t>
            </a:r>
          </a:p>
          <a:p>
            <a:pPr marR="317500" lvl="1" defTabSz="317500">
              <a:lnSpc>
                <a:spcPct val="110000"/>
              </a:lnSpc>
              <a:buSzPct val="100000"/>
              <a:defRPr sz="1600"/>
            </a:pPr>
            <a:r>
              <a:rPr lang="en-US" sz="2200" dirty="0"/>
              <a:t>     UV photons (8 - 14 eV) creating photo-electrons and then secondary </a:t>
            </a:r>
          </a:p>
          <a:p>
            <a:pPr marR="317500" lvl="1" defTabSz="317500">
              <a:lnSpc>
                <a:spcPct val="110000"/>
              </a:lnSpc>
              <a:buSzPct val="100000"/>
              <a:defRPr sz="1600"/>
            </a:pPr>
            <a:r>
              <a:rPr lang="en-US" sz="2200" dirty="0"/>
              <a:t>     avalanches, overall gain becomes: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N/N</a:t>
            </a:r>
            <a:r>
              <a:rPr lang="en-US" sz="2200" baseline="-25000" dirty="0"/>
              <a:t>0</a:t>
            </a:r>
            <a:r>
              <a:rPr lang="en-US" sz="2200" dirty="0"/>
              <a:t> = G/(1- </a:t>
            </a:r>
            <a:r>
              <a:rPr lang="en-US" sz="2200" dirty="0" err="1"/>
              <a:t>γG</a:t>
            </a:r>
            <a:r>
              <a:rPr lang="en-US" sz="2200" dirty="0"/>
              <a:t>), </a:t>
            </a:r>
            <a:r>
              <a:rPr lang="en-US" sz="2200" dirty="0" err="1"/>
              <a:t>γ</a:t>
            </a:r>
            <a:r>
              <a:rPr lang="en-US" sz="2200" dirty="0"/>
              <a:t> second Townsend coefficient (probability </a:t>
            </a:r>
          </a:p>
          <a:p>
            <a:pPr marR="317500" lvl="2" defTabSz="317500">
              <a:lnSpc>
                <a:spcPct val="110000"/>
              </a:lnSpc>
              <a:buSzPct val="100000"/>
              <a:defRPr sz="1600"/>
            </a:pPr>
            <a:r>
              <a:rPr lang="en-US" sz="2200" dirty="0"/>
              <a:t>     to create a photo-electron per e</a:t>
            </a:r>
            <a:r>
              <a:rPr lang="en-US" sz="2200" baseline="30000" dirty="0"/>
              <a:t>-</a:t>
            </a:r>
            <a:r>
              <a:rPr lang="en-US" sz="2200" dirty="0"/>
              <a:t>)</a:t>
            </a:r>
            <a:endParaRPr lang="en-US" sz="2200" baseline="30000" dirty="0"/>
          </a:p>
          <a:p>
            <a:pPr marL="1714500" marR="317500" lvl="3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 err="1"/>
              <a:t>γG</a:t>
            </a:r>
            <a:r>
              <a:rPr lang="en-US" sz="2000" dirty="0"/>
              <a:t> ≃1 is Geiger- Muller mode (signal no longer local)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Avalanche quenching allows to remain in the proportional domain through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Switching of high voltage or with resistive electrodes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Adding gas components that absorb UV before photo-electron production, or transfer excitation to molecules (too heavy to generate ionization)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At high gain O (10</a:t>
            </a:r>
            <a:r>
              <a:rPr lang="en-US" sz="2200" baseline="30000" dirty="0"/>
              <a:t>10</a:t>
            </a:r>
            <a:r>
              <a:rPr lang="en-US" sz="2200" dirty="0"/>
              <a:t>) and high gas quenching fraction (50%) secondary avalanches can be controlled, this is the </a:t>
            </a:r>
            <a:r>
              <a:rPr lang="en-US" sz="2200" dirty="0">
                <a:solidFill>
                  <a:schemeClr val="accent1"/>
                </a:solidFill>
              </a:rPr>
              <a:t>streamer mode (signal still local) </a:t>
            </a:r>
          </a:p>
        </p:txBody>
      </p:sp>
      <p:pic>
        <p:nvPicPr>
          <p:cNvPr id="9" name="Picture 8" descr="Townsend1_Sauli-Edelgase">
            <a:extLst>
              <a:ext uri="{FF2B5EF4-FFF2-40B4-BE49-F238E27FC236}">
                <a16:creationId xmlns:a16="http://schemas.microsoft.com/office/drawing/2014/main" id="{D8AFBA6B-1D9F-CF4B-8B53-87A8F77D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416" y="1985867"/>
            <a:ext cx="2515718" cy="250829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FB670F0-1706-374A-A6C4-C3719D0604D9}"/>
              </a:ext>
            </a:extLst>
          </p:cNvPr>
          <p:cNvSpPr txBox="1"/>
          <p:nvPr/>
        </p:nvSpPr>
        <p:spPr>
          <a:xfrm>
            <a:off x="9593868" y="2125301"/>
            <a:ext cx="1945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</a:t>
            </a:r>
            <a:r>
              <a:rPr lang="fr-FR" sz="1400" baseline="30000" dirty="0"/>
              <a:t>st</a:t>
            </a:r>
            <a:r>
              <a:rPr lang="fr-FR" sz="1400" dirty="0"/>
              <a:t> Townsend coefficient</a:t>
            </a:r>
          </a:p>
        </p:txBody>
      </p:sp>
    </p:spTree>
    <p:extLst>
      <p:ext uri="{BB962C8B-B14F-4D97-AF65-F5344CB8AC3E}">
        <p14:creationId xmlns:p14="http://schemas.microsoft.com/office/powerpoint/2010/main" val="1967842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operation modes and generic designs</a:t>
            </a:r>
            <a:endParaRPr lang="en-US" sz="3600" baseline="-25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9B4A97-1BA5-3246-9F2E-9DD46649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269" y="1360814"/>
            <a:ext cx="4529818" cy="544372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BA562AA-7E34-C34B-9A0D-37BB28527820}"/>
              </a:ext>
            </a:extLst>
          </p:cNvPr>
          <p:cNvSpPr txBox="1"/>
          <p:nvPr/>
        </p:nvSpPr>
        <p:spPr>
          <a:xfrm>
            <a:off x="9150111" y="1551415"/>
            <a:ext cx="10321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Counting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4D31056-9966-0D41-881C-A0377FB1221F}"/>
              </a:ext>
            </a:extLst>
          </p:cNvPr>
          <p:cNvCxnSpPr>
            <a:cxnSpLocks/>
          </p:cNvCxnSpPr>
          <p:nvPr/>
        </p:nvCxnSpPr>
        <p:spPr>
          <a:xfrm flipH="1">
            <a:off x="8846018" y="1736081"/>
            <a:ext cx="3428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7DCE5841-24B7-9648-9A92-CE948C85C417}"/>
              </a:ext>
            </a:extLst>
          </p:cNvPr>
          <p:cNvSpPr txBox="1"/>
          <p:nvPr/>
        </p:nvSpPr>
        <p:spPr>
          <a:xfrm>
            <a:off x="6893280" y="725961"/>
            <a:ext cx="42534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Streamer mode: </a:t>
            </a:r>
            <a:r>
              <a:rPr lang="en-US" dirty="0"/>
              <a:t>Resistive Plate Chambers…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61102F0-268B-C14A-87A0-06E3464938D0}"/>
              </a:ext>
            </a:extLst>
          </p:cNvPr>
          <p:cNvCxnSpPr>
            <a:cxnSpLocks/>
          </p:cNvCxnSpPr>
          <p:nvPr/>
        </p:nvCxnSpPr>
        <p:spPr>
          <a:xfrm>
            <a:off x="7661615" y="1078523"/>
            <a:ext cx="0" cy="10728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A5F070BE-D093-C845-A903-9D109F0E49B9}"/>
              </a:ext>
            </a:extLst>
          </p:cNvPr>
          <p:cNvSpPr txBox="1"/>
          <p:nvPr/>
        </p:nvSpPr>
        <p:spPr>
          <a:xfrm>
            <a:off x="647701" y="920909"/>
            <a:ext cx="39725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Proportional mode: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Single wire: Straw/Drift tubes…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MultiWire Proportional Chambers (MWPC), CSC, Drift Cahmber, TPC...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MicroPattern Gas Detectors (MPGD): MSGCs, GEMs, MicroMegas …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F93C434-9AF8-8C47-97FC-F7EB44003B0B}"/>
              </a:ext>
            </a:extLst>
          </p:cNvPr>
          <p:cNvSpPr txBox="1"/>
          <p:nvPr/>
        </p:nvSpPr>
        <p:spPr>
          <a:xfrm>
            <a:off x="782613" y="3123193"/>
            <a:ext cx="3806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Ionization chambers:</a:t>
            </a: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Parallel plate capacitors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7443626E-47CD-3641-A8A9-DE7BBD2EF036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4620247" y="1798072"/>
            <a:ext cx="1597094" cy="11471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D4940FC-F2C7-3343-A2A0-ABBD9AEC628E}"/>
              </a:ext>
            </a:extLst>
          </p:cNvPr>
          <p:cNvCxnSpPr>
            <a:cxnSpLocks/>
          </p:cNvCxnSpPr>
          <p:nvPr/>
        </p:nvCxnSpPr>
        <p:spPr>
          <a:xfrm>
            <a:off x="4466492" y="3581956"/>
            <a:ext cx="1235034" cy="90331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26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signal time development</a:t>
            </a:r>
            <a:endParaRPr lang="en-US" sz="3600" baseline="-25000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6DEC8519-BAAE-FC42-BB4C-2C42A83D4FCA}"/>
              </a:ext>
            </a:extLst>
          </p:cNvPr>
          <p:cNvSpPr txBox="1"/>
          <p:nvPr/>
        </p:nvSpPr>
        <p:spPr>
          <a:xfrm>
            <a:off x="267694" y="678530"/>
            <a:ext cx="11462344" cy="15633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R="317500" algn="ctr" defTabSz="317500">
              <a:lnSpc>
                <a:spcPct val="110000"/>
              </a:lnSpc>
              <a:buSzPct val="65000"/>
              <a:defRPr sz="1600"/>
            </a:pPr>
            <a:r>
              <a:rPr lang="en-US" sz="2200" dirty="0">
                <a:solidFill>
                  <a:schemeClr val="accent1"/>
                </a:solidFill>
              </a:rPr>
              <a:t>Collected signal is from induction of e</a:t>
            </a:r>
            <a:r>
              <a:rPr lang="en-US" sz="2200" baseline="30000" dirty="0">
                <a:solidFill>
                  <a:schemeClr val="accent1"/>
                </a:solidFill>
              </a:rPr>
              <a:t>-</a:t>
            </a:r>
            <a:r>
              <a:rPr lang="en-US" sz="2200" dirty="0">
                <a:solidFill>
                  <a:schemeClr val="accent1"/>
                </a:solidFill>
              </a:rPr>
              <a:t>-ion pairs drift</a:t>
            </a:r>
            <a:endParaRPr lang="en-US" sz="2200" baseline="30000" dirty="0">
              <a:solidFill>
                <a:schemeClr val="accent1"/>
              </a:solidFill>
            </a:endParaRP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Q induced on a given electrode respectively by e</a:t>
            </a:r>
            <a:r>
              <a:rPr lang="en-US" sz="2200" baseline="30000" dirty="0"/>
              <a:t>-</a:t>
            </a:r>
            <a:r>
              <a:rPr lang="en-US" sz="2200" dirty="0"/>
              <a:t> and ions depends on detector geometry (field configuration), it follows </a:t>
            </a:r>
            <a:r>
              <a:rPr lang="en-US" sz="2200" dirty="0" err="1"/>
              <a:t>Shokley-Ramo</a:t>
            </a:r>
            <a:r>
              <a:rPr lang="en-US" sz="2200" dirty="0"/>
              <a:t> law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It drives the signal time development as drift velocity is very different for e</a:t>
            </a:r>
            <a:r>
              <a:rPr lang="en-US" sz="2200" baseline="30000" dirty="0"/>
              <a:t>- </a:t>
            </a:r>
            <a:r>
              <a:rPr lang="en-US" sz="2200" dirty="0"/>
              <a:t>and ions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5DAE8D5-DC11-E148-A06F-85B785CB34EB}"/>
              </a:ext>
            </a:extLst>
          </p:cNvPr>
          <p:cNvGrpSpPr/>
          <p:nvPr/>
        </p:nvGrpSpPr>
        <p:grpSpPr>
          <a:xfrm>
            <a:off x="1351080" y="2929746"/>
            <a:ext cx="4075743" cy="1895750"/>
            <a:chOff x="1282068" y="3186113"/>
            <a:chExt cx="4075743" cy="189575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4F5D84A-ECE8-674B-96EB-B3DC5D0F9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5076"/>
            <a:stretch/>
          </p:blipFill>
          <p:spPr>
            <a:xfrm>
              <a:off x="1282068" y="3314700"/>
              <a:ext cx="4075743" cy="17671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E1B81D-0FBB-994A-9848-55911AAEE93F}"/>
                </a:ext>
              </a:extLst>
            </p:cNvPr>
            <p:cNvSpPr/>
            <p:nvPr/>
          </p:nvSpPr>
          <p:spPr>
            <a:xfrm>
              <a:off x="4143375" y="3186113"/>
              <a:ext cx="1214436" cy="357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5C17E3-07D6-FF43-B501-0DB3C63A17BB}"/>
              </a:ext>
            </a:extLst>
          </p:cNvPr>
          <p:cNvSpPr txBox="1"/>
          <p:nvPr/>
        </p:nvSpPr>
        <p:spPr>
          <a:xfrm>
            <a:off x="267694" y="5559313"/>
            <a:ext cx="1157664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Garfield simulation software include all process of signal collection to guide detector design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A5ABA30-071B-8B4B-9C3C-7D113EC03C4D}"/>
              </a:ext>
            </a:extLst>
          </p:cNvPr>
          <p:cNvGrpSpPr/>
          <p:nvPr/>
        </p:nvGrpSpPr>
        <p:grpSpPr>
          <a:xfrm>
            <a:off x="5702921" y="2439943"/>
            <a:ext cx="3965403" cy="2852100"/>
            <a:chOff x="5702921" y="2368503"/>
            <a:chExt cx="3965403" cy="28521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7732CF7-F657-2247-A281-0385924A2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3822" b="8244"/>
            <a:stretch/>
          </p:blipFill>
          <p:spPr>
            <a:xfrm>
              <a:off x="5702921" y="2368503"/>
              <a:ext cx="3965403" cy="285210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6FCBECB-BE9E-ED44-AE09-6621386D82DA}"/>
                </a:ext>
              </a:extLst>
            </p:cNvPr>
            <p:cNvSpPr txBox="1"/>
            <p:nvPr/>
          </p:nvSpPr>
          <p:spPr>
            <a:xfrm>
              <a:off x="6783181" y="2458347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e</a:t>
              </a:r>
              <a:r>
                <a:rPr lang="fr-FR" baseline="30000" dirty="0">
                  <a:solidFill>
                    <a:srgbClr val="FF0000"/>
                  </a:solidFill>
                </a:rPr>
                <a:t>- 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0B68F69-3CA4-564F-B18A-4D491F227100}"/>
                </a:ext>
              </a:extLst>
            </p:cNvPr>
            <p:cNvSpPr txBox="1"/>
            <p:nvPr/>
          </p:nvSpPr>
          <p:spPr>
            <a:xfrm>
              <a:off x="7931251" y="2749875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03FE"/>
                  </a:solidFill>
                </a:rPr>
                <a:t>ions</a:t>
              </a:r>
              <a:r>
                <a:rPr lang="fr-FR" baseline="30000" dirty="0">
                  <a:solidFill>
                    <a:srgbClr val="FF0000"/>
                  </a:solidFill>
                </a:rPr>
                <a:t> 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51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radiation tolerance</a:t>
            </a:r>
            <a:endParaRPr lang="en-US" sz="3600" baseline="-25000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6DEC8519-BAAE-FC42-BB4C-2C42A83D4FCA}"/>
              </a:ext>
            </a:extLst>
          </p:cNvPr>
          <p:cNvSpPr txBox="1"/>
          <p:nvPr/>
        </p:nvSpPr>
        <p:spPr>
          <a:xfrm>
            <a:off x="113611" y="704346"/>
            <a:ext cx="11909512" cy="40457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Ins="0" rtlCol="0">
            <a:spAutoFit/>
          </a:bodyPr>
          <a:lstStyle/>
          <a:p>
            <a:pPr marR="317500" defTabSz="317500">
              <a:lnSpc>
                <a:spcPct val="110000"/>
              </a:lnSpc>
              <a:spcAft>
                <a:spcPts val="600"/>
              </a:spcAft>
              <a:buSzPct val="100000"/>
              <a:defRPr sz="1600"/>
            </a:pPr>
            <a:r>
              <a:rPr lang="en-US" sz="2400" dirty="0">
                <a:solidFill>
                  <a:schemeClr val="accent1"/>
                </a:solidFill>
              </a:rPr>
              <a:t>Radiation tolerance is referred to as aging and is characterized by the gain degradation with the charge integrated over time per unit length (area) of electrode (C/cm(cm</a:t>
            </a:r>
            <a:r>
              <a:rPr lang="en-US" sz="2400" baseline="30000" dirty="0">
                <a:solidFill>
                  <a:schemeClr val="accent1"/>
                </a:solidFill>
              </a:rPr>
              <a:t>2</a:t>
            </a:r>
            <a:r>
              <a:rPr lang="en-US" sz="2400" dirty="0">
                <a:solidFill>
                  <a:schemeClr val="accent1"/>
                </a:solidFill>
              </a:rPr>
              <a:t>))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200" dirty="0"/>
              <a:t>Aging process is typically due to formation of deposit on the electrodes 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Deposits on anodes can be conductive, creating thicker electrode, or insulating, creating charge accumulation, they decrease gain and/or introduce non uniformities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Deposits on cathode plans can create insulating layers and a dipole effect generating electron field emission resulting in dark current or discharges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Source of aging are: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Gas components: ex hydrocarbons, e</a:t>
            </a:r>
            <a:r>
              <a:rPr lang="en-US" sz="2000" baseline="30000" dirty="0"/>
              <a:t>-</a:t>
            </a:r>
            <a:r>
              <a:rPr lang="en-US" sz="2000" dirty="0"/>
              <a:t> break CH</a:t>
            </a:r>
            <a:r>
              <a:rPr lang="en-US" sz="2000" baseline="-25000" dirty="0"/>
              <a:t>4</a:t>
            </a:r>
            <a:r>
              <a:rPr lang="en-US" sz="2000" dirty="0"/>
              <a:t> to CH</a:t>
            </a:r>
            <a:r>
              <a:rPr lang="en-US" sz="2000" baseline="-25000" dirty="0"/>
              <a:t>2 </a:t>
            </a:r>
            <a:r>
              <a:rPr lang="en-US" sz="2000" dirty="0"/>
              <a:t>+ H</a:t>
            </a:r>
            <a:r>
              <a:rPr lang="en-US" sz="2000" baseline="-25000" dirty="0"/>
              <a:t>2</a:t>
            </a:r>
            <a:r>
              <a:rPr lang="en-US" sz="2000" dirty="0"/>
              <a:t>, CH</a:t>
            </a:r>
            <a:r>
              <a:rPr lang="en-US" sz="2000" baseline="-25000" dirty="0"/>
              <a:t>2</a:t>
            </a:r>
            <a:r>
              <a:rPr lang="en-US" sz="2000" dirty="0"/>
              <a:t> radicals create polymer deposits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Accidental pollution of gas mixture (ex. silicon present in several materials)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Outgassing of construction material and possible effect of irradiation on these materials (ex. glues)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3A574FE-29D5-2448-91B9-58A836C763E7}"/>
              </a:ext>
            </a:extLst>
          </p:cNvPr>
          <p:cNvGrpSpPr/>
          <p:nvPr/>
        </p:nvGrpSpPr>
        <p:grpSpPr>
          <a:xfrm>
            <a:off x="1054928" y="4887002"/>
            <a:ext cx="10082145" cy="1678638"/>
            <a:chOff x="373185" y="4307813"/>
            <a:chExt cx="10082145" cy="167863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1EEBB1CF-4B14-104C-A25A-DF0F044B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185" y="4406901"/>
              <a:ext cx="2398830" cy="155804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9AFF247-FE31-6143-8702-B2879A3BB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7440"/>
            <a:stretch/>
          </p:blipFill>
          <p:spPr>
            <a:xfrm>
              <a:off x="7894225" y="4367695"/>
              <a:ext cx="2561105" cy="1618756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0D777E3-80CE-F24C-9405-FAA3EA009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3341" b="33326"/>
            <a:stretch/>
          </p:blipFill>
          <p:spPr>
            <a:xfrm>
              <a:off x="2772015" y="4307813"/>
              <a:ext cx="2561105" cy="1657132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5CD7B65-103C-0642-A348-2698E652F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6659"/>
            <a:stretch/>
          </p:blipFill>
          <p:spPr>
            <a:xfrm>
              <a:off x="5333120" y="4381501"/>
              <a:ext cx="2561105" cy="1558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3487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radiation tolerance</a:t>
            </a:r>
            <a:endParaRPr lang="en-US" sz="3600" baseline="-25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EE3DB1E-5DCB-7446-A622-74E70A99FF18}"/>
              </a:ext>
            </a:extLst>
          </p:cNvPr>
          <p:cNvSpPr txBox="1"/>
          <p:nvPr/>
        </p:nvSpPr>
        <p:spPr>
          <a:xfrm>
            <a:off x="300508" y="753449"/>
            <a:ext cx="11590985" cy="43165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R="317500" algn="ctr" defTabSz="317500">
              <a:lnSpc>
                <a:spcPct val="110000"/>
              </a:lnSpc>
              <a:buSzPct val="100000"/>
              <a:defRPr sz="1600"/>
            </a:pPr>
            <a:r>
              <a:rPr lang="en-US" sz="2200" dirty="0">
                <a:solidFill>
                  <a:schemeClr val="accent1"/>
                </a:solidFill>
              </a:rPr>
              <a:t>Integrated charge: Q ∝ Gain x Rate x Time x Primaries 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Depend on gas, pressure, temperature, flow, operation voltage(s), detector geometry…</a:t>
            </a:r>
          </a:p>
          <a:p>
            <a:pPr marL="800100" marR="317500" lvl="1" indent="-342900" defTabSz="3175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Dose rate, particle type, ionization density</a:t>
            </a:r>
          </a:p>
          <a:p>
            <a:pPr marR="317500" algn="ctr" defTabSz="317500">
              <a:lnSpc>
                <a:spcPct val="110000"/>
              </a:lnSpc>
              <a:buSzPct val="100000"/>
              <a:defRPr sz="1600"/>
            </a:pPr>
            <a:r>
              <a:rPr lang="en-US" sz="2200" dirty="0">
                <a:solidFill>
                  <a:schemeClr val="accent1"/>
                </a:solidFill>
              </a:rPr>
              <a:t>Aging is not an intrinsic property, gas detectors can be radiation tolerant </a:t>
            </a:r>
          </a:p>
          <a:p>
            <a:pPr marR="317500" algn="ctr" defTabSz="317500">
              <a:lnSpc>
                <a:spcPct val="110000"/>
              </a:lnSpc>
              <a:buSzPct val="100000"/>
              <a:defRPr sz="1600"/>
            </a:pPr>
            <a:r>
              <a:rPr lang="en-US" sz="2200" dirty="0">
                <a:solidFill>
                  <a:schemeClr val="accent1"/>
                </a:solidFill>
              </a:rPr>
              <a:t>with careful control of aging causes and thorough pre-qualification with accelerated tests, </a:t>
            </a:r>
            <a:r>
              <a:rPr lang="en-US" sz="2200" dirty="0" err="1">
                <a:solidFill>
                  <a:schemeClr val="accent1"/>
                </a:solidFill>
              </a:rPr>
              <a:t>eg</a:t>
            </a:r>
            <a:r>
              <a:rPr lang="en-US" sz="2200" dirty="0">
                <a:solidFill>
                  <a:schemeClr val="accent1"/>
                </a:solidFill>
              </a:rPr>
              <a:t>: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Choice of gas mixture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Choice of operation parameters, renewal of flow, minimized gain (low noise electronics helps)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Strict control of gas system, pipes, leaks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Choice of chamber materials (databases exist)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Addition of small amount of O</a:t>
            </a:r>
            <a:r>
              <a:rPr lang="en-US" sz="2000" baseline="-25000" dirty="0"/>
              <a:t>2</a:t>
            </a:r>
            <a:r>
              <a:rPr lang="en-US" sz="2000" dirty="0"/>
              <a:t>, H</a:t>
            </a:r>
            <a:r>
              <a:rPr lang="en-US" sz="2000" baseline="-25000" dirty="0"/>
              <a:t>2</a:t>
            </a:r>
            <a:r>
              <a:rPr lang="en-US" sz="2000" dirty="0"/>
              <a:t>O to etch/prevent deposits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Some geometry are less prone to aging, ex. multiple amplification stages in GEM, far from collecting electrode, substantially increase longevity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949B77-4F8F-C64F-B410-C0FE44803551}"/>
              </a:ext>
            </a:extLst>
          </p:cNvPr>
          <p:cNvGrpSpPr/>
          <p:nvPr/>
        </p:nvGrpSpPr>
        <p:grpSpPr>
          <a:xfrm>
            <a:off x="721167" y="5196653"/>
            <a:ext cx="10749666" cy="1626572"/>
            <a:chOff x="910969" y="5196653"/>
            <a:chExt cx="10749666" cy="162657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A45BECE-79CC-2244-980A-0D45CB334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750"/>
            <a:stretch/>
          </p:blipFill>
          <p:spPr>
            <a:xfrm>
              <a:off x="5077425" y="5196653"/>
              <a:ext cx="6583210" cy="1626572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3F6403E6-250C-4B4D-8CA5-A5989063E4B3}"/>
                </a:ext>
              </a:extLst>
            </p:cNvPr>
            <p:cNvSpPr txBox="1"/>
            <p:nvPr/>
          </p:nvSpPr>
          <p:spPr>
            <a:xfrm>
              <a:off x="910969" y="5655996"/>
              <a:ext cx="43468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Example of integrated charges in CMS muon systems at HL-LHC (3000 fb</a:t>
              </a:r>
              <a:r>
                <a:rPr lang="en-US" sz="2000" baseline="30000"/>
                <a:t>-1</a:t>
              </a:r>
              <a:r>
                <a:rPr lang="en-US" sz="2000"/>
                <a:t>)</a:t>
              </a:r>
              <a:endParaRPr lang="en-US" sz="2000" baseline="30000"/>
            </a:p>
          </p:txBody>
        </p:sp>
      </p:grpSp>
    </p:spTree>
    <p:extLst>
      <p:ext uri="{BB962C8B-B14F-4D97-AF65-F5344CB8AC3E}">
        <p14:creationId xmlns:p14="http://schemas.microsoft.com/office/powerpoint/2010/main" val="2074351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Gas detectors: </a:t>
            </a:r>
            <a:r>
              <a:rPr lang="en-US" sz="3600" dirty="0"/>
              <a:t>discharges</a:t>
            </a:r>
            <a:endParaRPr lang="en-US" sz="3600" baseline="-25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E347A9-5309-7641-9D30-7EB3F6458212}"/>
              </a:ext>
            </a:extLst>
          </p:cNvPr>
          <p:cNvSpPr txBox="1"/>
          <p:nvPr/>
        </p:nvSpPr>
        <p:spPr>
          <a:xfrm>
            <a:off x="521964" y="856373"/>
            <a:ext cx="11208074" cy="38672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R="317500" algn="ctr" defTabSz="317500">
              <a:lnSpc>
                <a:spcPct val="110000"/>
              </a:lnSpc>
              <a:buSzPct val="100000"/>
              <a:defRPr sz="1600"/>
            </a:pPr>
            <a:r>
              <a:rPr lang="en-US" sz="2200" dirty="0">
                <a:solidFill>
                  <a:schemeClr val="accent1"/>
                </a:solidFill>
              </a:rPr>
              <a:t>Under high voltage local sharp edges on electrodes and/or charge accumulations can generate discharges, that destroy electrodes and/or readout and/or introduce recovery dead time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This is a typical effect of </a:t>
            </a:r>
            <a:r>
              <a:rPr lang="en-US" sz="2000" dirty="0" err="1"/>
              <a:t>MicroPattern</a:t>
            </a:r>
            <a:r>
              <a:rPr lang="en-US" sz="2000" dirty="0"/>
              <a:t> devices where metal electrodes are etched and/or distance between anodes and cathodes are small O(10-100) µm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Quality of electrode etching process is crucial to reach required high voltage (gain)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Control of material resistivity for charge evacuation is important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Strict QA/QC tests need to be implemented to evaluate discharge rates</a:t>
            </a:r>
          </a:p>
          <a:p>
            <a:pPr marL="1257300" marR="317500" lvl="2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Test can be long, acceleration can influence result (charge accumulation is rate dependent)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Thorough electronics protections needs to be implemented considering energy released in discharges (it depends on electrode capacitance)</a:t>
            </a:r>
          </a:p>
          <a:p>
            <a:pPr marL="800100" marR="317500" lvl="1" indent="-342900" defTabSz="3175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  <a:defRPr sz="1600"/>
            </a:pPr>
            <a:r>
              <a:rPr lang="en-US" sz="2000" dirty="0"/>
              <a:t>Some geometries are less prone to discharges, operation at lower gain is beneficial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BFFCF5D-670A-0E4D-9C86-08342092F87F}"/>
              </a:ext>
            </a:extLst>
          </p:cNvPr>
          <p:cNvGrpSpPr/>
          <p:nvPr/>
        </p:nvGrpSpPr>
        <p:grpSpPr>
          <a:xfrm>
            <a:off x="1746867" y="5084124"/>
            <a:ext cx="8342312" cy="1591532"/>
            <a:chOff x="618155" y="4612961"/>
            <a:chExt cx="8342312" cy="162877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390DB52-F2D0-EC41-A7AC-D440E64DDC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929" t="54091" r="1808" b="7727"/>
            <a:stretch/>
          </p:blipFill>
          <p:spPr>
            <a:xfrm>
              <a:off x="6574453" y="4619239"/>
              <a:ext cx="2386014" cy="162249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7AE7AF8-6A77-364F-98E0-A1B74B10D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426" t="46858" r="48080" b="14278"/>
            <a:stretch/>
          </p:blipFill>
          <p:spPr>
            <a:xfrm>
              <a:off x="3885228" y="4612961"/>
              <a:ext cx="2400300" cy="1628775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CDB689E-29AB-FC45-B9E1-9B01F96BAEC0}"/>
                </a:ext>
              </a:extLst>
            </p:cNvPr>
            <p:cNvGrpSpPr/>
            <p:nvPr/>
          </p:nvGrpSpPr>
          <p:grpSpPr>
            <a:xfrm>
              <a:off x="618155" y="4624109"/>
              <a:ext cx="2978150" cy="1614154"/>
              <a:chOff x="1228093" y="5386387"/>
              <a:chExt cx="2978150" cy="1614154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F54D1530-334D-8948-92F8-3AFEB168B4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1822" t="8729" r="54062" b="62294"/>
              <a:stretch/>
            </p:blipFill>
            <p:spPr>
              <a:xfrm>
                <a:off x="1228094" y="5386387"/>
                <a:ext cx="2978149" cy="1214439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2E450EC1-28C4-784F-ABC4-0E6D2B726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1822" t="8729" r="54062" b="71648"/>
              <a:stretch/>
            </p:blipFill>
            <p:spPr>
              <a:xfrm>
                <a:off x="1228093" y="6178144"/>
                <a:ext cx="2978149" cy="82239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61914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197879</TotalTime>
  <Words>4268</Words>
  <Application>Microsoft Macintosh PowerPoint</Application>
  <PresentationFormat>Grand écran</PresentationFormat>
  <Paragraphs>495</Paragraphs>
  <Slides>32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2" baseType="lpstr">
      <vt:lpstr>ＭＳ Ｐゴシック</vt:lpstr>
      <vt:lpstr>Arial</vt:lpstr>
      <vt:lpstr>Calibri</vt:lpstr>
      <vt:lpstr>Cambria Math</vt:lpstr>
      <vt:lpstr>Courier New</vt:lpstr>
      <vt:lpstr>Lucida Grande</vt:lpstr>
      <vt:lpstr>Symbol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Utilisateur Microsoft Office</cp:lastModifiedBy>
  <cp:revision>11145</cp:revision>
  <cp:lastPrinted>2017-12-10T17:28:19Z</cp:lastPrinted>
  <dcterms:created xsi:type="dcterms:W3CDTF">2015-10-09T13:44:56Z</dcterms:created>
  <dcterms:modified xsi:type="dcterms:W3CDTF">2019-09-04T06:04:27Z</dcterms:modified>
</cp:coreProperties>
</file>