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126"/>
  </p:notesMasterIdLst>
  <p:handoutMasterIdLst>
    <p:handoutMasterId r:id="rId127"/>
  </p:handoutMasterIdLst>
  <p:sldIdLst>
    <p:sldId id="1377" r:id="rId2"/>
    <p:sldId id="1156" r:id="rId3"/>
    <p:sldId id="562" r:id="rId4"/>
    <p:sldId id="616" r:id="rId5"/>
    <p:sldId id="617" r:id="rId6"/>
    <p:sldId id="618" r:id="rId7"/>
    <p:sldId id="619" r:id="rId8"/>
    <p:sldId id="536" r:id="rId9"/>
    <p:sldId id="537" r:id="rId10"/>
    <p:sldId id="1453" r:id="rId11"/>
    <p:sldId id="1534" r:id="rId12"/>
    <p:sldId id="1504" r:id="rId13"/>
    <p:sldId id="1443" r:id="rId14"/>
    <p:sldId id="1477" r:id="rId15"/>
    <p:sldId id="1478" r:id="rId16"/>
    <p:sldId id="1479" r:id="rId17"/>
    <p:sldId id="1482" r:id="rId18"/>
    <p:sldId id="1535" r:id="rId19"/>
    <p:sldId id="1536" r:id="rId20"/>
    <p:sldId id="1474" r:id="rId21"/>
    <p:sldId id="1537" r:id="rId22"/>
    <p:sldId id="1487" r:id="rId23"/>
    <p:sldId id="1538" r:id="rId24"/>
    <p:sldId id="1539" r:id="rId25"/>
    <p:sldId id="1540" r:id="rId26"/>
    <p:sldId id="1541" r:id="rId27"/>
    <p:sldId id="1542" r:id="rId28"/>
    <p:sldId id="1543" r:id="rId29"/>
    <p:sldId id="1544" r:id="rId30"/>
    <p:sldId id="1545" r:id="rId31"/>
    <p:sldId id="1546" r:id="rId32"/>
    <p:sldId id="1294" r:id="rId33"/>
    <p:sldId id="1510" r:id="rId34"/>
    <p:sldId id="1511" r:id="rId35"/>
    <p:sldId id="1508" r:id="rId36"/>
    <p:sldId id="1512" r:id="rId37"/>
    <p:sldId id="636" r:id="rId38"/>
    <p:sldId id="647" r:id="rId39"/>
    <p:sldId id="894" r:id="rId40"/>
    <p:sldId id="648" r:id="rId41"/>
    <p:sldId id="895" r:id="rId42"/>
    <p:sldId id="893" r:id="rId43"/>
    <p:sldId id="1119" r:id="rId44"/>
    <p:sldId id="610" r:id="rId45"/>
    <p:sldId id="657" r:id="rId46"/>
    <p:sldId id="593" r:id="rId47"/>
    <p:sldId id="1596" r:id="rId48"/>
    <p:sldId id="1549" r:id="rId49"/>
    <p:sldId id="1459" r:id="rId50"/>
    <p:sldId id="1460" r:id="rId51"/>
    <p:sldId id="1461" r:id="rId52"/>
    <p:sldId id="1462" r:id="rId53"/>
    <p:sldId id="1509" r:id="rId54"/>
    <p:sldId id="1550" r:id="rId55"/>
    <p:sldId id="1518" r:id="rId56"/>
    <p:sldId id="1457" r:id="rId57"/>
    <p:sldId id="1551" r:id="rId58"/>
    <p:sldId id="1552" r:id="rId59"/>
    <p:sldId id="1553" r:id="rId60"/>
    <p:sldId id="1554" r:id="rId61"/>
    <p:sldId id="1555" r:id="rId62"/>
    <p:sldId id="1556" r:id="rId63"/>
    <p:sldId id="1557" r:id="rId64"/>
    <p:sldId id="1558" r:id="rId65"/>
    <p:sldId id="1559" r:id="rId66"/>
    <p:sldId id="1483" r:id="rId67"/>
    <p:sldId id="1484" r:id="rId68"/>
    <p:sldId id="1463" r:id="rId69"/>
    <p:sldId id="1506" r:id="rId70"/>
    <p:sldId id="1507" r:id="rId71"/>
    <p:sldId id="1560" r:id="rId72"/>
    <p:sldId id="1514" r:id="rId73"/>
    <p:sldId id="1513" r:id="rId74"/>
    <p:sldId id="1561" r:id="rId75"/>
    <p:sldId id="1519" r:id="rId76"/>
    <p:sldId id="1521" r:id="rId77"/>
    <p:sldId id="1522" r:id="rId78"/>
    <p:sldId id="1523" r:id="rId79"/>
    <p:sldId id="1465" r:id="rId80"/>
    <p:sldId id="1571" r:id="rId81"/>
    <p:sldId id="1572" r:id="rId82"/>
    <p:sldId id="1476" r:id="rId83"/>
    <p:sldId id="1562" r:id="rId84"/>
    <p:sldId id="1563" r:id="rId85"/>
    <p:sldId id="1564" r:id="rId86"/>
    <p:sldId id="1565" r:id="rId87"/>
    <p:sldId id="585" r:id="rId88"/>
    <p:sldId id="611" r:id="rId89"/>
    <p:sldId id="583" r:id="rId90"/>
    <p:sldId id="581" r:id="rId91"/>
    <p:sldId id="1431" r:id="rId92"/>
    <p:sldId id="1445" r:id="rId93"/>
    <p:sldId id="722" r:id="rId94"/>
    <p:sldId id="1486" r:id="rId95"/>
    <p:sldId id="1525" r:id="rId96"/>
    <p:sldId id="1488" r:id="rId97"/>
    <p:sldId id="1489" r:id="rId98"/>
    <p:sldId id="1490" r:id="rId99"/>
    <p:sldId id="1491" r:id="rId100"/>
    <p:sldId id="1492" r:id="rId101"/>
    <p:sldId id="1493" r:id="rId102"/>
    <p:sldId id="1494" r:id="rId103"/>
    <p:sldId id="1495" r:id="rId104"/>
    <p:sldId id="1496" r:id="rId105"/>
    <p:sldId id="1497" r:id="rId106"/>
    <p:sldId id="1498" r:id="rId107"/>
    <p:sldId id="1500" r:id="rId108"/>
    <p:sldId id="1501" r:id="rId109"/>
    <p:sldId id="1472" r:id="rId110"/>
    <p:sldId id="1526" r:id="rId111"/>
    <p:sldId id="1466" r:id="rId112"/>
    <p:sldId id="1532" r:id="rId113"/>
    <p:sldId id="1528" r:id="rId114"/>
    <p:sldId id="1531" r:id="rId115"/>
    <p:sldId id="1527" r:id="rId116"/>
    <p:sldId id="1467" r:id="rId117"/>
    <p:sldId id="1485" r:id="rId118"/>
    <p:sldId id="1524" r:id="rId119"/>
    <p:sldId id="1473" r:id="rId120"/>
    <p:sldId id="1411" r:id="rId121"/>
    <p:sldId id="1407" r:id="rId122"/>
    <p:sldId id="1408" r:id="rId123"/>
    <p:sldId id="1192" r:id="rId124"/>
    <p:sldId id="1205" r:id="rId125"/>
  </p:sldIdLst>
  <p:sldSz cx="9144000" cy="6858000" type="screen4x3"/>
  <p:notesSz cx="6769100" cy="9906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>
          <p15:clr>
            <a:srgbClr val="A4A3A4"/>
          </p15:clr>
        </p15:guide>
        <p15:guide id="2" pos="213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00"/>
    <a:srgbClr val="009900"/>
    <a:srgbClr val="FF9933"/>
    <a:srgbClr val="FF8A82"/>
    <a:srgbClr val="FFCC66"/>
    <a:srgbClr val="000000"/>
    <a:srgbClr val="CC0099"/>
    <a:srgbClr val="FF0000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9333"/>
    <p:restoredTop sz="95701" autoAdjust="0"/>
  </p:normalViewPr>
  <p:slideViewPr>
    <p:cSldViewPr>
      <p:cViewPr varScale="1">
        <p:scale>
          <a:sx n="103" d="100"/>
          <a:sy n="103" d="100"/>
        </p:scale>
        <p:origin x="213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568"/>
    </p:cViewPr>
  </p:sorterViewPr>
  <p:notesViewPr>
    <p:cSldViewPr>
      <p:cViewPr varScale="1">
        <p:scale>
          <a:sx n="63" d="100"/>
          <a:sy n="63" d="100"/>
        </p:scale>
        <p:origin x="-1722" y="-114"/>
      </p:cViewPr>
      <p:guideLst>
        <p:guide orient="horz" pos="3120"/>
        <p:guide pos="2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5400" y="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5400" y="941070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9C6DDB0-E4DC-6642-BCFA-2DBE9033F21B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2588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5400" y="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80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3288" y="4705350"/>
            <a:ext cx="496252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5400" y="9410700"/>
            <a:ext cx="29337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535C854-90EC-DD48-BB70-447D1E80D2BF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952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35C854-90EC-DD48-BB70-447D1E80D2BF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141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35C854-90EC-DD48-BB70-447D1E80D2BF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846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35C854-90EC-DD48-BB70-447D1E80D2BF}" type="slidenum">
              <a:rPr lang="en-GB" smtClean="0"/>
              <a:pPr>
                <a:defRPr/>
              </a:pPr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86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DB627-40F5-1244-9E5D-DA91BF98886E}" type="slidenum">
              <a:rPr lang="fr-FR" smtClean="0"/>
              <a:pPr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141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DB627-40F5-1244-9E5D-DA91BF98886E}" type="slidenum">
              <a:rPr lang="fr-FR" smtClean="0"/>
              <a:pPr/>
              <a:t>86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2591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vt_3d_snip"/>
          <p:cNvPicPr>
            <a:picLocks noChangeAspect="1" noChangeArrowheads="1"/>
          </p:cNvPicPr>
          <p:nvPr userDrawn="1"/>
        </p:nvPicPr>
        <p:blipFill>
          <a:blip r:embed="rId2"/>
          <a:srcRect l="899" t="22223" r="-719" b="2"/>
          <a:stretch>
            <a:fillRect/>
          </a:stretch>
        </p:blipFill>
        <p:spPr bwMode="auto">
          <a:xfrm>
            <a:off x="152400" y="3124200"/>
            <a:ext cx="899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304800"/>
            <a:ext cx="7721600" cy="1524000"/>
          </a:xfrm>
        </p:spPr>
        <p:txBody>
          <a:bodyPr/>
          <a:lstStyle>
            <a:lvl1pPr algn="l">
              <a:defRPr kumimoji="0">
                <a:solidFill>
                  <a:srgbClr val="000000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spcBef>
                <a:spcPct val="0"/>
              </a:spcBef>
              <a:buClrTx/>
              <a:buFontTx/>
              <a:buNone/>
              <a:defRPr kumimoji="0">
                <a:solidFill>
                  <a:srgbClr val="000000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5" name="Espace réservé de la dat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711200" y="6229350"/>
            <a:ext cx="1930400" cy="5143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r>
              <a:rPr lang="en-US"/>
              <a:t>HEP ML, David Rousseau, Ecole de Gif, 5 Sep 2019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604000" y="6229350"/>
            <a:ext cx="1828800" cy="5143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5E574E"/>
                </a:solidFill>
                <a:latin typeface="Arial" charset="0"/>
              </a:defRPr>
            </a:lvl1pPr>
          </a:lstStyle>
          <a:p>
            <a:pPr>
              <a:defRPr/>
            </a:pPr>
            <a:fld id="{99D7EB60-22EA-5F49-B83D-057F44C01CB4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477000"/>
            <a:ext cx="7620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2971800"/>
            <a:ext cx="8534400" cy="609600"/>
          </a:xfrm>
        </p:spPr>
        <p:txBody>
          <a:bodyPr/>
          <a:lstStyle/>
          <a:p>
            <a:r>
              <a:rPr lang="fr-FR" dirty="0"/>
              <a:t>Cliquez et modifiez le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4222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HEP ML, David Rousseau, Ecole de Gif, 5 Sep 2019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91B72-9DB9-D248-BAE9-4D497DBAF24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05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blurRad="63500" dist="107763" dir="2700000" algn="ctr" rotWithShape="0">
            <a:srgbClr val="000000">
              <a:alpha val="74998"/>
            </a:srgbClr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853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178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400800"/>
            <a:ext cx="7620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smtClean="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pic>
        <p:nvPicPr>
          <p:cNvPr id="1029" name="Picture 8" descr="evt_3d_snip"/>
          <p:cNvPicPr>
            <a:picLocks noChangeAspect="1" noChangeArrowheads="1"/>
          </p:cNvPicPr>
          <p:nvPr/>
        </p:nvPicPr>
        <p:blipFill>
          <a:blip r:embed="rId6"/>
          <a:srcRect l="899" t="22223" r="-719" b="2"/>
          <a:stretch>
            <a:fillRect/>
          </a:stretch>
        </p:blipFill>
        <p:spPr bwMode="auto">
          <a:xfrm>
            <a:off x="76200" y="609600"/>
            <a:ext cx="899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8693150" y="6491288"/>
            <a:ext cx="45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fld id="{ABF953C5-16BF-8B4E-B479-D646718A4AB9}" type="slidenum">
              <a:rPr lang="en-GB" sz="1800"/>
              <a:pPr>
                <a:defRPr/>
              </a:pPr>
              <a:t>‹N°›</a:t>
            </a:fld>
            <a:endParaRPr lang="en-GB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q"/>
        <a:defRPr kumimoji="1"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o"/>
        <a:defRPr kumimoji="1"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2"/>
        <a:buChar char="§"/>
        <a:defRPr kumimoji="1"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ousseau@lal.in2p3.fr" TargetMode="External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jpg"/><Relationship Id="rId4" Type="http://schemas.openxmlformats.org/officeDocument/2006/relationships/hyperlink" Target="https://twitter.com/dhpmro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emf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emf"/><Relationship Id="rId4" Type="http://schemas.openxmlformats.org/officeDocument/2006/relationships/image" Target="../media/image101.emf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gif"/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ddit.com/r/MachineLearning/comments/2gopfa/visualizing_gradient_optimization_techniques/cklhott/" TargetMode="Externa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904.06697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12.08891" TargetMode="External"/><Relationship Id="rId2" Type="http://schemas.openxmlformats.org/officeDocument/2006/relationships/hyperlink" Target="https://link.springer.com/article/10.1007/s41781-017-0002-8#citea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wan.web.cern.ch/content/machine-learning" TargetMode="External"/><Relationship Id="rId4" Type="http://schemas.openxmlformats.org/officeDocument/2006/relationships/hyperlink" Target="https://docs.continuum.io/anaconda/install" TargetMode="Externa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7.02876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kaggle.com/c/higgs-boson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8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0.png"/><Relationship Id="rId4" Type="http://schemas.openxmlformats.org/officeDocument/2006/relationships/image" Target="../media/image49.g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glouppe/tutorials-scikit-learn/blob/master/1.%20An%20introduction%20to%20Machine%20Learning%20with%20Scikit-Learn.ipynb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chnologyreview.com/s/538111/why-and-how-baidu-cheated-an-artificial-intelligence-test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hyperlink" Target="https://indico.cern.ch/event/766872/contributions/3357984/attachments/1831644/2999757/featureRanking.pdf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pypi.org/project/eli5/" TargetMode="External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nspirehep.net/record/1236355" TargetMode="External"/><Relationship Id="rId5" Type="http://schemas.openxmlformats.org/officeDocument/2006/relationships/hyperlink" Target="https://github.com/cranmer/carl-notebooks/blob/master/reweighing-high-dimensional-data.ipynb" TargetMode="External"/><Relationship Id="rId4" Type="http://schemas.openxmlformats.org/officeDocument/2006/relationships/hyperlink" Target="https://arogozhnikov.github.io/hep_ml/reweight.html" TargetMode="Externa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8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0.png"/><Relationship Id="rId4" Type="http://schemas.openxmlformats.org/officeDocument/2006/relationships/image" Target="../media/image49.gif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s.nips.cc/paper/7855-resnet-with-one-neuron-hidden-layers-is-a-universal-approximator.pdf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548680"/>
            <a:ext cx="7721600" cy="1986880"/>
          </a:xfrm>
        </p:spPr>
        <p:txBody>
          <a:bodyPr/>
          <a:lstStyle/>
          <a:p>
            <a:pPr algn="ctr"/>
            <a:r>
              <a:rPr lang="fr-FR" dirty="0"/>
              <a:t>Machine Learning in HEP</a:t>
            </a:r>
            <a:br>
              <a:rPr lang="fr-FR" dirty="0"/>
            </a:br>
            <a:r>
              <a:rPr lang="fr-FR" dirty="0"/>
              <a:t>1</a:t>
            </a:r>
            <a:r>
              <a:rPr lang="fr-FR" baseline="30000" dirty="0"/>
              <a:t>ère</a:t>
            </a:r>
            <a:r>
              <a:rPr lang="fr-FR" dirty="0"/>
              <a:t> partie </a:t>
            </a:r>
            <a:endParaRPr kumimoji="1" lang="fr-FR" sz="1400" dirty="0">
              <a:solidFill>
                <a:schemeClr val="tx2"/>
              </a:solidFill>
            </a:endParaRP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03547" y="3573016"/>
            <a:ext cx="7924800" cy="1499592"/>
          </a:xfrm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 typeface="Wingdings" charset="2"/>
              <a:buNone/>
            </a:pPr>
            <a:r>
              <a:rPr kumimoji="1" lang="fr-FR" sz="2000" dirty="0">
                <a:solidFill>
                  <a:schemeClr val="tx1"/>
                </a:solidFill>
                <a:latin typeface="Arial Black" charset="0"/>
              </a:rPr>
              <a:t>David Rousseau, LAL-Orsay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  <a:buFont typeface="Wingdings" charset="2"/>
              <a:buNone/>
            </a:pPr>
            <a:r>
              <a:rPr kumimoji="1" lang="fr-FR" sz="2000" dirty="0">
                <a:solidFill>
                  <a:schemeClr val="tx1"/>
                </a:solidFill>
                <a:latin typeface="Arial Black" charset="0"/>
                <a:hlinkClick r:id="rId3"/>
              </a:rPr>
              <a:t>rousseau@lal.in2p3.fr</a:t>
            </a:r>
            <a:r>
              <a:rPr kumimoji="1" lang="fr-FR" sz="2000" dirty="0">
                <a:solidFill>
                  <a:schemeClr val="tx1"/>
                </a:solidFill>
                <a:latin typeface="Arial Black" charset="0"/>
              </a:rPr>
              <a:t> </a:t>
            </a:r>
            <a:r>
              <a:rPr kumimoji="1" lang="fr-FR" sz="2000" dirty="0">
                <a:solidFill>
                  <a:schemeClr val="tx1"/>
                </a:solidFill>
                <a:latin typeface="Arial Black" charset="0"/>
                <a:hlinkClick r:id="rId4"/>
              </a:rPr>
              <a:t>@dhpmrou</a:t>
            </a:r>
            <a:endParaRPr kumimoji="1" lang="fr-FR" sz="2000" dirty="0">
              <a:solidFill>
                <a:schemeClr val="tx1"/>
              </a:solidFill>
              <a:latin typeface="Arial Black" charset="0"/>
            </a:endParaRPr>
          </a:p>
          <a:p>
            <a:pPr algn="ctr">
              <a:spcBef>
                <a:spcPct val="20000"/>
              </a:spcBef>
              <a:buClr>
                <a:schemeClr val="accent2"/>
              </a:buClr>
              <a:buFont typeface="Wingdings" charset="2"/>
              <a:buNone/>
            </a:pPr>
            <a:r>
              <a:rPr kumimoji="1" lang="fr-FR" sz="2000" dirty="0">
                <a:solidFill>
                  <a:schemeClr val="tx1"/>
                </a:solidFill>
                <a:latin typeface="Arial Black" charset="0"/>
              </a:rPr>
              <a:t>Ecole de GIF, Ecole polytechnique, Palaiseau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  <a:buFont typeface="Wingdings" charset="2"/>
              <a:buNone/>
            </a:pPr>
            <a:r>
              <a:rPr kumimoji="1" lang="fr-FR" sz="2000" dirty="0">
                <a:solidFill>
                  <a:schemeClr val="tx1"/>
                </a:solidFill>
                <a:latin typeface="Arial Black" charset="0"/>
              </a:rPr>
              <a:t>2-6 septembre 2019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  <a:buFont typeface="Wingdings" charset="2"/>
              <a:buNone/>
            </a:pPr>
            <a:endParaRPr kumimoji="1" lang="fr-FR" sz="2000" dirty="0">
              <a:solidFill>
                <a:schemeClr val="tx1"/>
              </a:solidFill>
              <a:latin typeface="Arial Black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384799"/>
            <a:ext cx="2328102" cy="134540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3970"/>
            <a:ext cx="2232248" cy="107478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5497742"/>
            <a:ext cx="1174913" cy="111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3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BFD6A2-5750-5743-9D73-85E39DBFE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1640" y="1556792"/>
            <a:ext cx="7721600" cy="1524000"/>
          </a:xfrm>
        </p:spPr>
        <p:txBody>
          <a:bodyPr/>
          <a:lstStyle/>
          <a:p>
            <a:r>
              <a:rPr lang="fr-FR" dirty="0" err="1"/>
              <a:t>Classifiers</a:t>
            </a:r>
            <a:endParaRPr lang="fr-FR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A341F8C2-A50A-AF45-9ACB-98802990CA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129732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1DF116-C602-B24F-A19B-7B49AAE1B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Universal </a:t>
            </a:r>
            <a:r>
              <a:rPr lang="fr-FR" dirty="0" err="1"/>
              <a:t>Theorem</a:t>
            </a:r>
            <a:r>
              <a:rPr lang="fr-FR" dirty="0"/>
              <a:t> at </a:t>
            </a:r>
            <a:r>
              <a:rPr lang="fr-FR" dirty="0" err="1"/>
              <a:t>work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590DFCA-F745-D645-9588-D8EE51A07D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80000" y="-1440000"/>
            <a:ext cx="14400000" cy="1080000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BDD1DA4-5C0F-DD4D-89DB-5197FE386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89283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1DF116-C602-B24F-A19B-7B49AAE1B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Universal </a:t>
            </a:r>
            <a:r>
              <a:rPr lang="fr-FR" dirty="0" err="1"/>
              <a:t>Theorem</a:t>
            </a:r>
            <a:r>
              <a:rPr lang="fr-FR" dirty="0"/>
              <a:t> at </a:t>
            </a:r>
            <a:r>
              <a:rPr lang="fr-FR" dirty="0" err="1"/>
              <a:t>work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1D006AE-B387-0A48-ABD2-BCCEBAE88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80000" y="-1440000"/>
            <a:ext cx="14400000" cy="1080000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BDD1DA4-5C0F-DD4D-89DB-5197FE386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586837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1DF116-C602-B24F-A19B-7B49AAE1B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Universal </a:t>
            </a:r>
            <a:r>
              <a:rPr lang="fr-FR" dirty="0" err="1"/>
              <a:t>Theorem</a:t>
            </a:r>
            <a:r>
              <a:rPr lang="fr-FR" dirty="0"/>
              <a:t> at </a:t>
            </a:r>
            <a:r>
              <a:rPr lang="fr-FR" dirty="0" err="1"/>
              <a:t>work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95A0374-9C28-8743-8B5C-802C61E1C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80000" y="-1440000"/>
            <a:ext cx="14400000" cy="1080000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BDD1DA4-5C0F-DD4D-89DB-5197FE386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040549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1DF116-C602-B24F-A19B-7B49AAE1B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Universal </a:t>
            </a:r>
            <a:r>
              <a:rPr lang="fr-FR" dirty="0" err="1"/>
              <a:t>Theorem</a:t>
            </a:r>
            <a:r>
              <a:rPr lang="fr-FR" dirty="0"/>
              <a:t> at </a:t>
            </a:r>
            <a:r>
              <a:rPr lang="fr-FR" dirty="0" err="1"/>
              <a:t>work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CC44C63-4D6A-D146-9B7A-E1461BC8E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80000" y="-1440000"/>
            <a:ext cx="14400000" cy="1080000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BDD1DA4-5C0F-DD4D-89DB-5197FE386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778787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1DF116-C602-B24F-A19B-7B49AAE1B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Universal </a:t>
            </a:r>
            <a:r>
              <a:rPr lang="fr-FR" dirty="0" err="1"/>
              <a:t>Theorem</a:t>
            </a:r>
            <a:r>
              <a:rPr lang="fr-FR" dirty="0"/>
              <a:t> at </a:t>
            </a:r>
            <a:r>
              <a:rPr lang="fr-FR" dirty="0" err="1"/>
              <a:t>work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424C075-CA00-A04C-8387-A15DFF47C8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80000" y="-1440000"/>
            <a:ext cx="14400000" cy="1080000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BDD1DA4-5C0F-DD4D-89DB-5197FE386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093018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1DF116-C602-B24F-A19B-7B49AAE1B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Universal </a:t>
            </a:r>
            <a:r>
              <a:rPr lang="fr-FR" dirty="0" err="1"/>
              <a:t>Theorem</a:t>
            </a:r>
            <a:r>
              <a:rPr lang="fr-FR" dirty="0"/>
              <a:t> at </a:t>
            </a:r>
            <a:r>
              <a:rPr lang="fr-FR" dirty="0" err="1"/>
              <a:t>work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8D6A195-12A9-B148-9388-0ADC83AEA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80000" y="-1440000"/>
            <a:ext cx="14400000" cy="1080000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BDD1DA4-5C0F-DD4D-89DB-5197FE386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268256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1DF116-C602-B24F-A19B-7B49AAE1B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Universal </a:t>
            </a:r>
            <a:r>
              <a:rPr lang="fr-FR" dirty="0" err="1"/>
              <a:t>Theorem</a:t>
            </a:r>
            <a:r>
              <a:rPr lang="fr-FR" dirty="0"/>
              <a:t> at </a:t>
            </a:r>
            <a:r>
              <a:rPr lang="fr-FR" dirty="0" err="1"/>
              <a:t>work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F973F6D-C6A6-EE47-A646-99F555B18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80000" y="-1440000"/>
            <a:ext cx="14400000" cy="1080000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BDD1DA4-5C0F-DD4D-89DB-5197FE386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74083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1DF116-C602-B24F-A19B-7B49AAE1B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Universal </a:t>
            </a:r>
            <a:r>
              <a:rPr lang="fr-FR" dirty="0" err="1"/>
              <a:t>Theorem</a:t>
            </a:r>
            <a:r>
              <a:rPr lang="fr-FR" dirty="0"/>
              <a:t> at </a:t>
            </a:r>
            <a:r>
              <a:rPr lang="fr-FR" dirty="0" err="1"/>
              <a:t>work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B8E04348-AE81-3244-8B96-7D42225DE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80000" y="-1440000"/>
            <a:ext cx="14400000" cy="1080000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BDD1DA4-5C0F-DD4D-89DB-5197FE386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758132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3116BC3-184F-F340-9D38-043C4F67D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800" y="914400"/>
            <a:ext cx="7213600" cy="5410200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41DF116-C602-B24F-A19B-7B49AAE1B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r>
              <a:rPr lang="fr-FR" dirty="0"/>
              <a:t>Universal </a:t>
            </a:r>
            <a:r>
              <a:rPr lang="fr-FR" dirty="0" err="1"/>
              <a:t>Theorem</a:t>
            </a:r>
            <a:r>
              <a:rPr lang="fr-FR" dirty="0"/>
              <a:t> at </a:t>
            </a:r>
            <a:r>
              <a:rPr lang="fr-FR" dirty="0" err="1"/>
              <a:t>work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BDD1DA4-5C0F-DD4D-89DB-5197FE386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949122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9A7231A-EE35-3746-AFCC-A3266BFA1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874"/>
          <a:stretch/>
        </p:blipFill>
        <p:spPr>
          <a:xfrm>
            <a:off x="14965" y="980728"/>
            <a:ext cx="8937842" cy="5565998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D57A022-7E02-3F47-85F7-9F4A9227D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9543"/>
            <a:ext cx="8229600" cy="593153"/>
          </a:xfrm>
        </p:spPr>
        <p:txBody>
          <a:bodyPr/>
          <a:lstStyle/>
          <a:p>
            <a:r>
              <a:rPr lang="fr-FR" dirty="0"/>
              <a:t>Activation </a:t>
            </a:r>
            <a:r>
              <a:rPr lang="fr-FR" dirty="0" err="1"/>
              <a:t>functions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910515D-EBC3-5F4B-856E-A64B86F591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HEP ML, David Rousseau, Ecole de Gif, 5 Sep 2019</a:t>
            </a:r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0DF1277-C619-FC4B-9198-B536EAF6199D}"/>
              </a:ext>
            </a:extLst>
          </p:cNvPr>
          <p:cNvSpPr txBox="1"/>
          <p:nvPr/>
        </p:nvSpPr>
        <p:spPr>
          <a:xfrm>
            <a:off x="6240221" y="4047455"/>
            <a:ext cx="2873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~NEW (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century</a:t>
            </a:r>
            <a:r>
              <a:rPr lang="fr-FR" dirty="0"/>
              <a:t>)!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90495B5-EB17-1940-A754-59580A78C971}"/>
              </a:ext>
            </a:extLst>
          </p:cNvPr>
          <p:cNvSpPr txBox="1"/>
          <p:nvPr/>
        </p:nvSpPr>
        <p:spPr>
          <a:xfrm>
            <a:off x="251520" y="4119463"/>
            <a:ext cx="117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~</a:t>
            </a:r>
            <a:r>
              <a:rPr lang="fr-FR" dirty="0" err="1"/>
              <a:t>classic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4429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vocabulary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>
                <a:sym typeface="Wingdings"/>
              </a:rPr>
              <a:t>“Classifier”</a:t>
            </a:r>
          </a:p>
          <a:p>
            <a:pPr lvl="1"/>
            <a:r>
              <a:rPr lang="en-GB" sz="1800" dirty="0">
                <a:sym typeface="Wingdings"/>
              </a:rPr>
              <a:t>A model F(x)=y : with y=0 or 1 (e.g. 0=Background 1=Signal)</a:t>
            </a:r>
          </a:p>
          <a:p>
            <a:pPr lvl="2"/>
            <a:r>
              <a:rPr lang="en-GB" sz="1400" dirty="0">
                <a:sym typeface="Wingdings"/>
              </a:rPr>
              <a:t>In practice : y ranking variable, the larger the more signal-like</a:t>
            </a:r>
          </a:p>
          <a:p>
            <a:pPr lvl="1"/>
            <a:r>
              <a:rPr lang="en-GB" sz="1800" dirty="0">
                <a:sym typeface="Wingdings"/>
              </a:rPr>
              <a:t>If size (y)&gt;1: (not in this course)</a:t>
            </a:r>
          </a:p>
          <a:p>
            <a:pPr lvl="2"/>
            <a:r>
              <a:rPr lang="en-GB" sz="1600" dirty="0">
                <a:sym typeface="Wingdings"/>
              </a:rPr>
              <a:t>Multiclass : </a:t>
            </a:r>
            <a:r>
              <a:rPr lang="en-GB" sz="1600" dirty="0">
                <a:latin typeface="Symbol" pitchFamily="2" charset="2"/>
                <a:sym typeface="Wingdings"/>
              </a:rPr>
              <a:t>S</a:t>
            </a:r>
            <a:r>
              <a:rPr lang="en-GB" sz="1600" dirty="0">
                <a:sym typeface="Wingdings"/>
              </a:rPr>
              <a:t> y=1 : Cat or Dog or Elephant</a:t>
            </a:r>
          </a:p>
          <a:p>
            <a:pPr lvl="2"/>
            <a:r>
              <a:rPr lang="en-GB" sz="1600" dirty="0" err="1">
                <a:sym typeface="Wingdings"/>
              </a:rPr>
              <a:t>Mutlilabel</a:t>
            </a:r>
            <a:r>
              <a:rPr lang="en-GB" sz="1600" dirty="0">
                <a:sym typeface="Wingdings"/>
              </a:rPr>
              <a:t> : </a:t>
            </a:r>
            <a:r>
              <a:rPr lang="en-GB" sz="1600" dirty="0">
                <a:latin typeface="Symbol" pitchFamily="2" charset="2"/>
                <a:sym typeface="Wingdings"/>
              </a:rPr>
              <a:t>S</a:t>
            </a:r>
            <a:r>
              <a:rPr lang="en-GB" sz="1600" dirty="0">
                <a:sym typeface="Wingdings"/>
              </a:rPr>
              <a:t> y&gt;=1 : Cat, Dog, Animal, Mammal… </a:t>
            </a:r>
            <a:endParaRPr lang="en-GB" sz="1200" dirty="0">
              <a:sym typeface="Wingdings"/>
            </a:endParaRPr>
          </a:p>
          <a:p>
            <a:r>
              <a:rPr lang="en-GB" sz="2000" dirty="0">
                <a:sym typeface="Wingdings"/>
              </a:rPr>
              <a:t>“Signal” : True Positive, “Background” : False Positive</a:t>
            </a:r>
          </a:p>
          <a:p>
            <a:r>
              <a:rPr lang="en-GB" sz="2000" dirty="0">
                <a:sym typeface="Wingdings"/>
              </a:rPr>
              <a:t>“Features”</a:t>
            </a:r>
          </a:p>
          <a:p>
            <a:pPr lvl="1"/>
            <a:r>
              <a:rPr lang="en-GB" sz="1800" dirty="0">
                <a:sym typeface="Wingdings"/>
              </a:rPr>
              <a:t>Variables (x)</a:t>
            </a:r>
            <a:endParaRPr lang="en-GB" sz="1800" dirty="0"/>
          </a:p>
          <a:p>
            <a:r>
              <a:rPr lang="en-GB" sz="2000" dirty="0"/>
              <a:t>“Hyper-parameters”:</a:t>
            </a:r>
          </a:p>
          <a:p>
            <a:pPr lvl="1"/>
            <a:r>
              <a:rPr lang="en-GB" sz="1800" dirty="0"/>
              <a:t>These are all the “knobs” to optimize an algorithm, e.g. </a:t>
            </a:r>
          </a:p>
          <a:p>
            <a:pPr lvl="2"/>
            <a:r>
              <a:rPr lang="en-GB" sz="1600" dirty="0"/>
              <a:t>number of leaves and depth of a tree</a:t>
            </a:r>
          </a:p>
          <a:p>
            <a:pPr lvl="2"/>
            <a:r>
              <a:rPr lang="en-GB" sz="1600" dirty="0"/>
              <a:t>number of nodes and layers for NN</a:t>
            </a:r>
          </a:p>
          <a:p>
            <a:pPr lvl="2"/>
            <a:r>
              <a:rPr lang="en-GB" sz="1600" dirty="0"/>
              <a:t>and much more</a:t>
            </a:r>
          </a:p>
          <a:p>
            <a:pPr lvl="1"/>
            <a:r>
              <a:rPr lang="en-GB" sz="1800" dirty="0"/>
              <a:t>“Hyper Parameter Optimisation (HPO)”==</a:t>
            </a:r>
            <a:r>
              <a:rPr lang="en-GB" sz="1800" dirty="0">
                <a:sym typeface="Wingdings"/>
              </a:rPr>
              <a:t> optimising the knobs for the best performance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131396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32FF76-B4AC-E24F-9B65-D9E5181819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Optimisation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F3CBB44-E6A0-3549-A93D-35238FE509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Note : </a:t>
            </a:r>
            <a:r>
              <a:rPr lang="fr-FR" sz="1400" dirty="0"/>
              <a:t>https://</a:t>
            </a:r>
            <a:r>
              <a:rPr lang="fr-FR" sz="1400" dirty="0" err="1"/>
              <a:t>www.college</a:t>
            </a:r>
            <a:r>
              <a:rPr lang="fr-FR" sz="1400" dirty="0"/>
              <a:t>-de-</a:t>
            </a:r>
            <a:r>
              <a:rPr lang="fr-FR" sz="1400" dirty="0" err="1"/>
              <a:t>france.fr</a:t>
            </a:r>
            <a:r>
              <a:rPr lang="fr-FR" sz="1400" dirty="0"/>
              <a:t>/site/</a:t>
            </a:r>
            <a:r>
              <a:rPr lang="fr-FR" sz="1400" dirty="0" err="1"/>
              <a:t>stephane-mallat</a:t>
            </a:r>
            <a:r>
              <a:rPr lang="fr-FR" sz="1400" dirty="0"/>
              <a:t>/course-2019-03-20-09h30.htm</a:t>
            </a:r>
          </a:p>
        </p:txBody>
      </p:sp>
    </p:spTree>
    <p:extLst>
      <p:ext uri="{BB962C8B-B14F-4D97-AF65-F5344CB8AC3E}">
        <p14:creationId xmlns:p14="http://schemas.microsoft.com/office/powerpoint/2010/main" val="420274089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E8C7A16-CFA0-9246-B84B-C7A5313D3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30" y="2420888"/>
            <a:ext cx="8142770" cy="404230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C13A3DB-52AF-734F-885C-C0ADDFDE0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Neural Network </a:t>
            </a:r>
            <a:r>
              <a:rPr lang="fr-FR" dirty="0" err="1"/>
              <a:t>Optimization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4A66A0B-0A8B-1A4D-9D9B-823FCDC5E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HEP ML, David Rousseau, Ecole de Gif, 5 Sep 2019</a:t>
            </a:r>
            <a:endParaRPr lang="en-GB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D0FF4AD-F0AC-D340-954E-B7DC519E91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18" t="25207" r="55918" b="33513"/>
          <a:stretch/>
        </p:blipFill>
        <p:spPr>
          <a:xfrm>
            <a:off x="0" y="764704"/>
            <a:ext cx="2864224" cy="169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8953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Régression Linéaire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5" t="31064" r="23335" b="27800"/>
          <a:stretch/>
        </p:blipFill>
        <p:spPr>
          <a:xfrm>
            <a:off x="2555776" y="2595008"/>
            <a:ext cx="4032448" cy="2225545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CE4C10B-EDB5-5C47-913B-5972E1793FF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HEP ML, David Rousseau, Ecole de Gif, 5 Sep 2019</a:t>
            </a:r>
          </a:p>
        </p:txBody>
      </p:sp>
      <p:grpSp>
        <p:nvGrpSpPr>
          <p:cNvPr id="14" name="Grouper 13"/>
          <p:cNvGrpSpPr/>
          <p:nvPr/>
        </p:nvGrpSpPr>
        <p:grpSpPr>
          <a:xfrm>
            <a:off x="4792880" y="3288665"/>
            <a:ext cx="287258" cy="1995879"/>
            <a:chOff x="4792880" y="3288665"/>
            <a:chExt cx="287258" cy="1995879"/>
          </a:xfrm>
        </p:grpSpPr>
        <p:sp>
          <p:nvSpPr>
            <p:cNvPr id="3" name="ZoneTexte 2"/>
            <p:cNvSpPr txBox="1"/>
            <p:nvPr/>
          </p:nvSpPr>
          <p:spPr>
            <a:xfrm>
              <a:off x="4792880" y="484717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x</a:t>
              </a:r>
            </a:p>
          </p:txBody>
        </p:sp>
        <p:cxnSp>
          <p:nvCxnSpPr>
            <p:cNvPr id="8" name="Connecteur droit avec flèche 7"/>
            <p:cNvCxnSpPr/>
            <p:nvPr/>
          </p:nvCxnSpPr>
          <p:spPr>
            <a:xfrm flipV="1">
              <a:off x="4792880" y="3288665"/>
              <a:ext cx="0" cy="199587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er 14"/>
          <p:cNvGrpSpPr/>
          <p:nvPr/>
        </p:nvGrpSpPr>
        <p:grpSpPr>
          <a:xfrm>
            <a:off x="1360756" y="2919333"/>
            <a:ext cx="3432124" cy="460135"/>
            <a:chOff x="1360756" y="2919333"/>
            <a:chExt cx="3432124" cy="460135"/>
          </a:xfrm>
        </p:grpSpPr>
        <p:sp>
          <p:nvSpPr>
            <p:cNvPr id="6" name="ZoneTexte 5"/>
            <p:cNvSpPr txBox="1"/>
            <p:nvPr/>
          </p:nvSpPr>
          <p:spPr>
            <a:xfrm>
              <a:off x="1475351" y="2919333"/>
              <a:ext cx="289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y</a:t>
              </a:r>
            </a:p>
          </p:txBody>
        </p:sp>
        <p:cxnSp>
          <p:nvCxnSpPr>
            <p:cNvPr id="9" name="Connecteur droit avec flèche 8"/>
            <p:cNvCxnSpPr/>
            <p:nvPr/>
          </p:nvCxnSpPr>
          <p:spPr>
            <a:xfrm flipH="1">
              <a:off x="1360756" y="3288665"/>
              <a:ext cx="3432124" cy="9080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ZoneTexte 15"/>
          <p:cNvSpPr txBox="1"/>
          <p:nvPr/>
        </p:nvSpPr>
        <p:spPr>
          <a:xfrm>
            <a:off x="3316717" y="5090638"/>
            <a:ext cx="714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y=f(x)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563888" y="1070810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Boskovic</a:t>
            </a:r>
            <a:r>
              <a:rPr lang="fr-FR" dirty="0"/>
              <a:t>, Legendre, Laplace, Gauss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025199" y="5730056"/>
            <a:ext cx="25399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PNB par habitant</a:t>
            </a:r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-603810" y="3418647"/>
            <a:ext cx="25399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Bonheur moyen</a:t>
            </a:r>
          </a:p>
        </p:txBody>
      </p:sp>
    </p:spTree>
    <p:extLst>
      <p:ext uri="{BB962C8B-B14F-4D97-AF65-F5344CB8AC3E}">
        <p14:creationId xmlns:p14="http://schemas.microsoft.com/office/powerpoint/2010/main" val="412691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13A3DB-52AF-734F-885C-C0ADDFDE0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Neural Network </a:t>
            </a:r>
            <a:r>
              <a:rPr lang="fr-FR" dirty="0" err="1"/>
              <a:t>loss</a:t>
            </a:r>
            <a:r>
              <a:rPr lang="fr-FR" dirty="0"/>
              <a:t> </a:t>
            </a:r>
            <a:r>
              <a:rPr lang="fr-FR" dirty="0" err="1"/>
              <a:t>function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F7414F59-1D20-1344-8D88-023B54CCC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902"/>
          <a:stretch/>
        </p:blipFill>
        <p:spPr>
          <a:xfrm>
            <a:off x="179512" y="1124743"/>
            <a:ext cx="8964488" cy="5580763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4A66A0B-0A8B-1A4D-9D9B-823FCDC5E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631133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4CB198-45FB-434A-AA64-2259071B8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Minimisation dimension 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E4D1BC-0452-4B48-B7F2-768F04CC4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Taylor Young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ED6216F-2912-D246-A220-CB3F2994B31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HEP ML, David Rousseau, Ecole de Gif, 5 Sep 2019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2AD68F1-AE8A-C549-BD9F-90BF9DB7C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82" y="3360424"/>
            <a:ext cx="4493559" cy="662209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70E24E43-BF8C-FF48-ADE7-9C86751775F0}"/>
              </a:ext>
            </a:extLst>
          </p:cNvPr>
          <p:cNvSpPr txBox="1">
            <a:spLocks/>
          </p:cNvSpPr>
          <p:nvPr/>
        </p:nvSpPr>
        <p:spPr>
          <a:xfrm>
            <a:off x="138953" y="4090209"/>
            <a:ext cx="6019800" cy="64545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Looking</a:t>
            </a:r>
            <a:r>
              <a:rPr lang="fr-FR" dirty="0"/>
              <a:t> for position of minimum </a:t>
            </a:r>
            <a:r>
              <a:rPr lang="fr-FR" dirty="0" err="1"/>
              <a:t>x</a:t>
            </a:r>
            <a:r>
              <a:rPr lang="fr-FR" baseline="-25000" dirty="0" err="1"/>
              <a:t>m</a:t>
            </a:r>
            <a:endParaRPr lang="fr-FR" baseline="-250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0296946-F4CD-0341-B0BE-A4AE5868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94" y="5109500"/>
            <a:ext cx="1546412" cy="35269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45170E2-F4FA-9045-BD50-8821DA8B4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035" y="4520514"/>
            <a:ext cx="3554761" cy="153066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B045665-3DB2-2548-8885-D525ECF872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2953" y="5139422"/>
            <a:ext cx="431800" cy="254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E79D8DF-AE2D-9940-AEDE-A744AF17D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953" y="2173442"/>
            <a:ext cx="9144000" cy="89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9023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7D4B93-18CA-B842-B0C7-C3F06E9C1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Minimisation dimension 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C78E784-1FC1-A545-AA04-6CFA33F7EA2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HEP ML, David Rousseau, Ecole de Gif, 5 Sep 2019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1EF911C-A5D1-584B-9BB5-BD0B9D714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5" y="2195298"/>
            <a:ext cx="9144000" cy="73478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5728253-2E89-E149-9D6A-B3010326B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65" y="3348837"/>
            <a:ext cx="1546412" cy="3526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99A6604-C735-AB4B-9375-01DA55F27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259" y="3398182"/>
            <a:ext cx="431800" cy="254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F9CA1C1-5C47-6749-B41F-D57BE921AD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259" y="4169625"/>
            <a:ext cx="6057900" cy="98925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2B14A5F-7FAF-4C44-931A-2433C1AEABDF}"/>
              </a:ext>
            </a:extLst>
          </p:cNvPr>
          <p:cNvSpPr txBox="1"/>
          <p:nvPr/>
        </p:nvSpPr>
        <p:spPr>
          <a:xfrm>
            <a:off x="3124200" y="1805498"/>
            <a:ext cx="966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gradient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59259D9-12CF-B444-9B83-9F09798FC870}"/>
              </a:ext>
            </a:extLst>
          </p:cNvPr>
          <p:cNvSpPr txBox="1"/>
          <p:nvPr/>
        </p:nvSpPr>
        <p:spPr>
          <a:xfrm>
            <a:off x="4823012" y="3652182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hessien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28B7010-9321-064B-95ED-5CC23D2E4E88}"/>
              </a:ext>
            </a:extLst>
          </p:cNvPr>
          <p:cNvSpPr txBox="1"/>
          <p:nvPr/>
        </p:nvSpPr>
        <p:spPr>
          <a:xfrm>
            <a:off x="6893859" y="3641510"/>
            <a:ext cx="966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gradient</a:t>
            </a:r>
          </a:p>
        </p:txBody>
      </p:sp>
    </p:spTree>
    <p:extLst>
      <p:ext uri="{BB962C8B-B14F-4D97-AF65-F5344CB8AC3E}">
        <p14:creationId xmlns:p14="http://schemas.microsoft.com/office/powerpoint/2010/main" val="94120965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CCF34-8C88-A643-BF09-2E3000DD1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Gradient </a:t>
            </a:r>
            <a:r>
              <a:rPr lang="fr-FR" dirty="0" err="1"/>
              <a:t>descent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3F77F19-4EDE-6D43-BCCE-AE6EB4D16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821"/>
          <a:stretch/>
        </p:blipFill>
        <p:spPr>
          <a:xfrm>
            <a:off x="98506" y="1268760"/>
            <a:ext cx="8816894" cy="549399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8303240-42F2-7F40-B787-227A10C46E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HEP ML, David Rousseau, Ecole de Gif, 5 Sep 2019</a:t>
            </a:r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E6401D3-9974-EA46-BB95-F30F1349C6C8}"/>
              </a:ext>
            </a:extLst>
          </p:cNvPr>
          <p:cNvSpPr txBox="1"/>
          <p:nvPr/>
        </p:nvSpPr>
        <p:spPr>
          <a:xfrm>
            <a:off x="5436096" y="3140968"/>
            <a:ext cx="3294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err="1">
                <a:solidFill>
                  <a:schemeClr val="accent1"/>
                </a:solidFill>
              </a:rPr>
              <a:t>Computing</a:t>
            </a:r>
            <a:r>
              <a:rPr lang="fr-FR" sz="1800" dirty="0">
                <a:solidFill>
                  <a:schemeClr val="accent1"/>
                </a:solidFill>
              </a:rPr>
              <a:t> </a:t>
            </a:r>
            <a:r>
              <a:rPr lang="fr-FR" sz="1800" dirty="0" err="1">
                <a:solidFill>
                  <a:schemeClr val="accent1"/>
                </a:solidFill>
              </a:rPr>
              <a:t>Hessian</a:t>
            </a:r>
            <a:r>
              <a:rPr lang="fr-FR" sz="1800" dirty="0">
                <a:solidFill>
                  <a:schemeClr val="accent1"/>
                </a:solidFill>
              </a:rPr>
              <a:t> not </a:t>
            </a:r>
            <a:r>
              <a:rPr lang="fr-FR" sz="1800" dirty="0" err="1">
                <a:solidFill>
                  <a:schemeClr val="accent1"/>
                </a:solidFill>
              </a:rPr>
              <a:t>practical</a:t>
            </a:r>
            <a:r>
              <a:rPr lang="fr-FR" sz="1800" dirty="0">
                <a:solidFill>
                  <a:schemeClr val="accent1"/>
                </a:solidFill>
              </a:rPr>
              <a:t>!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BCB2FF2-D7EA-FF4C-A80C-5913FFA551EF}"/>
              </a:ext>
            </a:extLst>
          </p:cNvPr>
          <p:cNvSpPr txBox="1"/>
          <p:nvPr/>
        </p:nvSpPr>
        <p:spPr>
          <a:xfrm>
            <a:off x="381000" y="764704"/>
            <a:ext cx="59503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BB</a:t>
            </a:r>
          </a:p>
        </p:txBody>
      </p:sp>
    </p:spTree>
    <p:extLst>
      <p:ext uri="{BB962C8B-B14F-4D97-AF65-F5344CB8AC3E}">
        <p14:creationId xmlns:p14="http://schemas.microsoft.com/office/powerpoint/2010/main" val="257629518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CCF34-8C88-A643-BF09-2E3000DD1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Optimisation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8303240-42F2-7F40-B787-227A10C46E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HEP ML, David Rousseau, Ecole de Gif, 5 Sep 2019</a:t>
            </a:r>
            <a:endParaRPr lang="en-GB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4831469A-546F-D740-9D57-FA4E60D57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178800" cy="1506488"/>
          </a:xfrm>
        </p:spPr>
        <p:txBody>
          <a:bodyPr/>
          <a:lstStyle/>
          <a:p>
            <a:r>
              <a:rPr lang="fr-FR" sz="2800" dirty="0"/>
              <a:t>Up to million of </a:t>
            </a:r>
            <a:r>
              <a:rPr lang="fr-FR" sz="2800" dirty="0" err="1"/>
              <a:t>parameters</a:t>
            </a:r>
            <a:r>
              <a:rPr lang="fr-FR" sz="2800" dirty="0"/>
              <a:t> to optimise….</a:t>
            </a:r>
          </a:p>
          <a:p>
            <a:r>
              <a:rPr lang="fr-FR" sz="2800" dirty="0" err="1"/>
              <a:t>Wealth</a:t>
            </a:r>
            <a:r>
              <a:rPr lang="fr-FR" sz="2800" dirty="0"/>
              <a:t> of </a:t>
            </a:r>
            <a:r>
              <a:rPr lang="fr-FR" sz="2800" dirty="0" err="1"/>
              <a:t>newish</a:t>
            </a:r>
            <a:r>
              <a:rPr lang="fr-FR" sz="2800" dirty="0"/>
              <a:t> </a:t>
            </a:r>
            <a:r>
              <a:rPr lang="fr-FR" sz="2800" dirty="0" err="1"/>
              <a:t>algorithms</a:t>
            </a:r>
            <a:r>
              <a:rPr lang="fr-FR" sz="2800" dirty="0"/>
              <a:t> in </a:t>
            </a:r>
            <a:r>
              <a:rPr lang="fr-FR" sz="2800" dirty="0" err="1"/>
              <a:t>particular</a:t>
            </a:r>
            <a:r>
              <a:rPr lang="fr-FR" sz="2800" dirty="0"/>
              <a:t> </a:t>
            </a:r>
            <a:r>
              <a:rPr lang="fr-FR" sz="2800" dirty="0" err="1"/>
              <a:t>Stochastic</a:t>
            </a:r>
            <a:r>
              <a:rPr lang="fr-FR" sz="2800" dirty="0"/>
              <a:t> Gradient </a:t>
            </a:r>
            <a:r>
              <a:rPr lang="fr-FR" sz="2800" dirty="0" err="1"/>
              <a:t>Descent</a:t>
            </a:r>
            <a:r>
              <a:rPr lang="fr-FR" sz="2800" dirty="0"/>
              <a:t> (SGD) and more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F35E63-1E8B-644E-A9E7-45CF330DB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1" y="2725689"/>
            <a:ext cx="3780766" cy="37807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5142314-EBF8-7342-A659-ADDEB1FB9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2852936"/>
            <a:ext cx="4495062" cy="348004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5A900F9-94B1-D840-9AC2-FD4C6C368F4F}"/>
              </a:ext>
            </a:extLst>
          </p:cNvPr>
          <p:cNvSpPr txBox="1"/>
          <p:nvPr/>
        </p:nvSpPr>
        <p:spPr>
          <a:xfrm>
            <a:off x="90469" y="2264023"/>
            <a:ext cx="185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4"/>
              </a:rPr>
              <a:t>Alec </a:t>
            </a:r>
            <a:r>
              <a:rPr lang="fr-FR" dirty="0" err="1">
                <a:hlinkClick r:id="rId4"/>
              </a:rPr>
              <a:t>Radford</a:t>
            </a:r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7F3C25E-DBFF-4D47-A532-864946E23614}"/>
              </a:ext>
            </a:extLst>
          </p:cNvPr>
          <p:cNvSpPr txBox="1"/>
          <p:nvPr/>
        </p:nvSpPr>
        <p:spPr>
          <a:xfrm>
            <a:off x="4737281" y="2274183"/>
            <a:ext cx="2873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~NEW (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century</a:t>
            </a:r>
            <a:r>
              <a:rPr lang="fr-FR" dirty="0"/>
              <a:t>)!</a:t>
            </a:r>
          </a:p>
        </p:txBody>
      </p:sp>
    </p:spTree>
    <p:extLst>
      <p:ext uri="{BB962C8B-B14F-4D97-AF65-F5344CB8AC3E}">
        <p14:creationId xmlns:p14="http://schemas.microsoft.com/office/powerpoint/2010/main" val="312682455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E706B6-9EC3-544E-B787-4D4F25A03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Addendum on optimisation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278C87-2B4B-B44A-A9A0-D1E6969F0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178800" cy="930424"/>
          </a:xfrm>
        </p:spPr>
        <p:txBody>
          <a:bodyPr/>
          <a:lstStyle/>
          <a:p>
            <a:r>
              <a:rPr lang="fr-FR" sz="2400" dirty="0" err="1"/>
              <a:t>Many</a:t>
            </a:r>
            <a:r>
              <a:rPr lang="fr-FR" sz="2400" dirty="0"/>
              <a:t> minima but….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1B1EAD-0259-6F4D-9B67-59CAFD514C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HEP ML, David Rousseau, Ecole de Gif, 5 Sep 2019</a:t>
            </a:r>
            <a:endParaRPr lang="en-GB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472707A-C948-434B-9B9C-8CDA199C7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41" y="1905000"/>
            <a:ext cx="8534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371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B149EA-8F7C-F649-A768-9348D7C28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453" y="0"/>
            <a:ext cx="8229600" cy="620688"/>
          </a:xfrm>
        </p:spPr>
        <p:txBody>
          <a:bodyPr/>
          <a:lstStyle/>
          <a:p>
            <a:r>
              <a:rPr lang="fr-FR" dirty="0" err="1"/>
              <a:t>Example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FCA93807-FDAE-9848-9CFD-AD2377C697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796"/>
          <a:stretch/>
        </p:blipFill>
        <p:spPr>
          <a:xfrm>
            <a:off x="98506" y="836712"/>
            <a:ext cx="9045494" cy="5638006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C942204-8610-F445-8863-79814FFF4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6318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BBE18A-59F7-8045-9B73-69C891656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Datasets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2CA0D16-DECE-9B4A-A063-34E9A468D5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E0FCFEB-ADC2-2E4A-ADA6-CB4799640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40" y="1052736"/>
            <a:ext cx="5600700" cy="22225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C4C06C0-4AE4-3D42-B8F7-977CB73C2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60" y="4352319"/>
            <a:ext cx="9144000" cy="250209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3B14AB6-ADCD-1044-A1C8-350AB2668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952" y="2248858"/>
            <a:ext cx="8496300" cy="21463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D3011B-7A33-E14F-8E46-975F37E7BE4F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19570282">
            <a:off x="1171801" y="3408282"/>
            <a:ext cx="5014626" cy="604498"/>
          </a:xfrm>
          <a:solidFill>
            <a:srgbClr val="00FF00">
              <a:alpha val="36000"/>
            </a:srgbClr>
          </a:solidFill>
        </p:spPr>
        <p:txBody>
          <a:bodyPr/>
          <a:lstStyle/>
          <a:p>
            <a:pPr marL="0" indent="0">
              <a:buNone/>
            </a:pPr>
            <a:r>
              <a:rPr lang="fr-FR" dirty="0" err="1"/>
              <a:t>Tabular</a:t>
            </a:r>
            <a:r>
              <a:rPr lang="fr-FR" dirty="0"/>
              <a:t> </a:t>
            </a:r>
            <a:r>
              <a:rPr lang="fr-FR" dirty="0" err="1"/>
              <a:t>datasets</a:t>
            </a:r>
            <a:r>
              <a:rPr lang="fr-FR" dirty="0"/>
              <a:t> (</a:t>
            </a:r>
            <a:r>
              <a:rPr lang="fr-FR" dirty="0" err="1"/>
              <a:t>mostly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6050016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B5D080-3EA9-7243-955A-6134F98EF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BDT/NN </a:t>
            </a:r>
            <a:r>
              <a:rPr lang="fr-FR" dirty="0" err="1"/>
              <a:t>with</a:t>
            </a:r>
            <a:r>
              <a:rPr lang="fr-FR" dirty="0"/>
              <a:t> mass </a:t>
            </a:r>
            <a:r>
              <a:rPr lang="fr-FR" dirty="0" err="1"/>
              <a:t>peak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4D26E2-CBDF-F94F-A462-16CFCA070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5091"/>
            <a:ext cx="8655402" cy="3329322"/>
          </a:xfrm>
        </p:spPr>
        <p:txBody>
          <a:bodyPr/>
          <a:lstStyle/>
          <a:p>
            <a:r>
              <a:rPr lang="fr-FR" sz="2800" dirty="0" err="1"/>
              <a:t>Example</a:t>
            </a:r>
            <a:r>
              <a:rPr lang="fr-FR" sz="2800" dirty="0"/>
              <a:t>: </a:t>
            </a:r>
            <a:r>
              <a:rPr lang="fr-FR" sz="2800" dirty="0" err="1"/>
              <a:t>LHCb</a:t>
            </a:r>
            <a:r>
              <a:rPr lang="fr-FR" sz="2800" dirty="0"/>
              <a:t> first </a:t>
            </a:r>
            <a:r>
              <a:rPr lang="fr-FR" sz="2800" dirty="0" err="1"/>
              <a:t>evidence</a:t>
            </a:r>
            <a:r>
              <a:rPr lang="fr-FR" sz="2800" dirty="0"/>
              <a:t> for</a:t>
            </a:r>
          </a:p>
          <a:p>
            <a:r>
              <a:rPr lang="fr-FR" sz="2800" dirty="0"/>
              <a:t>BDT </a:t>
            </a:r>
            <a:r>
              <a:rPr lang="fr-FR" sz="2800" dirty="0" err="1"/>
              <a:t>with</a:t>
            </a:r>
            <a:r>
              <a:rPr lang="fr-FR" sz="2800" dirty="0"/>
              <a:t> a </a:t>
            </a:r>
            <a:r>
              <a:rPr lang="fr-FR" sz="2800" dirty="0" err="1"/>
              <a:t>dozen</a:t>
            </a:r>
            <a:r>
              <a:rPr lang="fr-FR" sz="2800" dirty="0"/>
              <a:t> variables </a:t>
            </a:r>
          </a:p>
          <a:p>
            <a:r>
              <a:rPr lang="fr-FR" sz="2800" dirty="0">
                <a:sym typeface="Wingdings" pitchFamily="2" charset="2"/>
              </a:rPr>
              <a:t></a:t>
            </a:r>
            <a:r>
              <a:rPr lang="fr-FR" sz="2800" dirty="0"/>
              <a:t>rejection of </a:t>
            </a:r>
            <a:r>
              <a:rPr lang="fr-FR" sz="2800" dirty="0" err="1"/>
              <a:t>bkg</a:t>
            </a:r>
            <a:r>
              <a:rPr lang="fr-FR" sz="2800" dirty="0"/>
              <a:t> 99.8% </a:t>
            </a:r>
            <a:r>
              <a:rPr lang="fr-FR" sz="2800" dirty="0" err="1"/>
              <a:t>while</a:t>
            </a:r>
            <a:r>
              <a:rPr lang="fr-FR" sz="2800" dirty="0"/>
              <a:t> </a:t>
            </a:r>
            <a:r>
              <a:rPr lang="fr-FR" sz="2800" dirty="0" err="1"/>
              <a:t>retaining</a:t>
            </a:r>
            <a:r>
              <a:rPr lang="fr-FR" sz="2800" dirty="0"/>
              <a:t> 33% </a:t>
            </a:r>
            <a:r>
              <a:rPr lang="fr-FR" sz="2800" dirty="0" err="1"/>
              <a:t>sig</a:t>
            </a:r>
            <a:r>
              <a:rPr lang="fr-FR" sz="2800" dirty="0"/>
              <a:t>.</a:t>
            </a:r>
            <a:endParaRPr lang="fr-FR" sz="2400" dirty="0"/>
          </a:p>
          <a:p>
            <a:r>
              <a:rPr lang="fr-FR" sz="2800" dirty="0"/>
              <a:t> (</a:t>
            </a:r>
            <a:r>
              <a:rPr lang="fr-FR" sz="2800" dirty="0" err="1"/>
              <a:t>make</a:t>
            </a:r>
            <a:r>
              <a:rPr lang="fr-FR" sz="2800" dirty="0"/>
              <a:t> sure </a:t>
            </a:r>
            <a:r>
              <a:rPr lang="fr-FR" sz="2800" dirty="0" err="1"/>
              <a:t>it</a:t>
            </a:r>
            <a:r>
              <a:rPr lang="fr-FR" sz="2800" dirty="0"/>
              <a:t> </a:t>
            </a:r>
            <a:r>
              <a:rPr lang="fr-FR" sz="2800" dirty="0" err="1"/>
              <a:t>does</a:t>
            </a:r>
            <a:r>
              <a:rPr lang="fr-FR" sz="2800" dirty="0"/>
              <a:t> not </a:t>
            </a:r>
            <a:r>
              <a:rPr lang="fr-FR" sz="2800" dirty="0" err="1"/>
              <a:t>sculpt</a:t>
            </a:r>
            <a:r>
              <a:rPr lang="fr-FR" sz="2800" dirty="0"/>
              <a:t> the mass </a:t>
            </a:r>
            <a:r>
              <a:rPr lang="fr-FR" sz="2800" dirty="0" err="1"/>
              <a:t>spectrum</a:t>
            </a:r>
            <a:r>
              <a:rPr lang="fr-FR" sz="2800" dirty="0"/>
              <a:t>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DE16C34-E6BC-984B-A25A-33F40F4BA3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3D4DA1C-2EBC-904A-9771-201B428EA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068960"/>
            <a:ext cx="3487119" cy="3429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87257D0-C584-434B-8258-CBC8D2448E4A}"/>
              </a:ext>
            </a:extLst>
          </p:cNvPr>
          <p:cNvSpPr txBox="1"/>
          <p:nvPr/>
        </p:nvSpPr>
        <p:spPr>
          <a:xfrm>
            <a:off x="7164288" y="760511"/>
            <a:ext cx="149111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err="1">
                <a:hlinkClick r:id="rId3"/>
              </a:rPr>
              <a:t>arXiv</a:t>
            </a:r>
            <a:r>
              <a:rPr lang="fr-FR" sz="1400" dirty="0">
                <a:hlinkClick r:id="rId3"/>
              </a:rPr>
              <a:t> 1904.06697</a:t>
            </a:r>
            <a:endParaRPr lang="fr-FR" sz="14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CEB84D6-C701-394C-9C00-07D1A2C1D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152" y="1052736"/>
            <a:ext cx="2186652" cy="63740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739F64F-2BAB-574F-B676-F46901A0D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4623" y="3818775"/>
            <a:ext cx="5346700" cy="495300"/>
          </a:xfrm>
          <a:prstGeom prst="rect">
            <a:avLst/>
          </a:prstGeom>
        </p:spPr>
      </p:pic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34944931-FF84-2844-AAE6-9BA0BD3F9150}"/>
              </a:ext>
            </a:extLst>
          </p:cNvPr>
          <p:cNvSpPr txBox="1">
            <a:spLocks/>
          </p:cNvSpPr>
          <p:nvPr/>
        </p:nvSpPr>
        <p:spPr bwMode="auto">
          <a:xfrm>
            <a:off x="3816424" y="3190875"/>
            <a:ext cx="4838978" cy="332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q"/>
              <a:defRPr kumimoji="1"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o"/>
              <a:defRPr kumimoji="1"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fr-FR" sz="2800" kern="0" dirty="0"/>
              <a:t>Fit the mass </a:t>
            </a:r>
            <a:r>
              <a:rPr lang="fr-FR" sz="2800" kern="0" dirty="0" err="1"/>
              <a:t>spectrum</a:t>
            </a:r>
            <a:r>
              <a:rPr lang="fr-FR" sz="2800" kern="0" dirty="0"/>
              <a:t>:</a:t>
            </a:r>
          </a:p>
          <a:p>
            <a:endParaRPr lang="fr-FR" sz="2800" kern="0" dirty="0"/>
          </a:p>
          <a:p>
            <a:endParaRPr lang="fr-FR" sz="2800" kern="0" dirty="0"/>
          </a:p>
          <a:p>
            <a:r>
              <a:rPr lang="fr-FR" sz="2800" kern="0" dirty="0">
                <a:sym typeface="Wingdings" pitchFamily="2" charset="2"/>
              </a:rPr>
              <a:t>hard to </a:t>
            </a:r>
            <a:r>
              <a:rPr lang="fr-FR" sz="2800" kern="0" dirty="0" err="1">
                <a:sym typeface="Wingdings" pitchFamily="2" charset="2"/>
              </a:rPr>
              <a:t>find</a:t>
            </a:r>
            <a:r>
              <a:rPr lang="fr-FR" sz="2800" kern="0" dirty="0">
                <a:sym typeface="Wingdings" pitchFamily="2" charset="2"/>
              </a:rPr>
              <a:t> a B </a:t>
            </a:r>
            <a:r>
              <a:rPr lang="fr-FR" sz="2800" kern="0" dirty="0" err="1">
                <a:sym typeface="Wingdings" pitchFamily="2" charset="2"/>
              </a:rPr>
              <a:t>physics</a:t>
            </a:r>
            <a:r>
              <a:rPr lang="fr-FR" sz="2800" kern="0" dirty="0">
                <a:sym typeface="Wingdings" pitchFamily="2" charset="2"/>
              </a:rPr>
              <a:t> </a:t>
            </a:r>
            <a:r>
              <a:rPr lang="fr-FR" sz="2800" kern="0" dirty="0" err="1">
                <a:sym typeface="Wingdings" pitchFamily="2" charset="2"/>
              </a:rPr>
              <a:t>analysis</a:t>
            </a:r>
            <a:r>
              <a:rPr lang="fr-FR" sz="2800" kern="0" dirty="0">
                <a:sym typeface="Wingdings" pitchFamily="2" charset="2"/>
              </a:rPr>
              <a:t> NOT </a:t>
            </a:r>
            <a:r>
              <a:rPr lang="fr-FR" sz="2800" kern="0" dirty="0" err="1">
                <a:sym typeface="Wingdings" pitchFamily="2" charset="2"/>
              </a:rPr>
              <a:t>using</a:t>
            </a:r>
            <a:r>
              <a:rPr lang="fr-FR" sz="2800" kern="0" dirty="0">
                <a:sym typeface="Wingdings" pitchFamily="2" charset="2"/>
              </a:rPr>
              <a:t> BDT or </a:t>
            </a:r>
            <a:r>
              <a:rPr lang="fr-FR" sz="2800" kern="0" dirty="0" err="1">
                <a:sym typeface="Wingdings" pitchFamily="2" charset="2"/>
              </a:rPr>
              <a:t>shallow</a:t>
            </a:r>
            <a:r>
              <a:rPr lang="fr-FR" sz="2800" kern="0" dirty="0">
                <a:sym typeface="Wingdings" pitchFamily="2" charset="2"/>
              </a:rPr>
              <a:t> NN </a:t>
            </a:r>
            <a:endParaRPr lang="fr-FR" sz="2800" kern="0" dirty="0"/>
          </a:p>
        </p:txBody>
      </p:sp>
    </p:spTree>
    <p:extLst>
      <p:ext uri="{BB962C8B-B14F-4D97-AF65-F5344CB8AC3E}">
        <p14:creationId xmlns:p14="http://schemas.microsoft.com/office/powerpoint/2010/main" val="303383219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F5FD3D-3E29-7B4A-B278-81E5A696C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LHC </a:t>
            </a:r>
            <a:r>
              <a:rPr lang="fr-FR" dirty="0" err="1"/>
              <a:t>spikes</a:t>
            </a:r>
            <a:r>
              <a:rPr lang="fr-FR" dirty="0"/>
              <a:t> classification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741C44F-DC3B-1145-9748-21AD468185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3032E1D-F536-384F-B5E9-81463F4EF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08720"/>
            <a:ext cx="2973975" cy="194538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FA34797-89D2-5A4D-AA9F-ACF3DC8FBEDD}"/>
              </a:ext>
            </a:extLst>
          </p:cNvPr>
          <p:cNvSpPr txBox="1"/>
          <p:nvPr/>
        </p:nvSpPr>
        <p:spPr>
          <a:xfrm>
            <a:off x="2411760" y="733248"/>
            <a:ext cx="712879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4"/>
                </a:solidFill>
              </a:rPr>
              <a:t>G. Azzopardi, et al., NIM-A, 2019. </a:t>
            </a:r>
            <a:r>
              <a:rPr lang="en-US" sz="1600" dirty="0"/>
              <a:t>Frederik Van Der </a:t>
            </a:r>
            <a:r>
              <a:rPr lang="en-US" sz="1600" dirty="0" err="1"/>
              <a:t>Veken</a:t>
            </a:r>
            <a:r>
              <a:rPr lang="en-US" sz="1600" dirty="0"/>
              <a:t> </a:t>
            </a:r>
            <a:r>
              <a:rPr lang="fr-FR" sz="1600" dirty="0"/>
              <a:t>, EPS HEP 2019</a:t>
            </a:r>
            <a:endParaRPr lang="en-GB" sz="1600" dirty="0">
              <a:solidFill>
                <a:schemeClr val="accent4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8DBC548-363B-E04B-9E95-2C272DC21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2470653"/>
            <a:ext cx="3664008" cy="129844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4845C44-767C-B94B-8665-E0AA436E8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987919"/>
            <a:ext cx="3746507" cy="139293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83FA446-D960-F145-967A-6D7A5304F9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4023359"/>
            <a:ext cx="5598368" cy="2900192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BA18BEFC-4B8C-2F4A-A37E-F7EE5627518A}"/>
              </a:ext>
            </a:extLst>
          </p:cNvPr>
          <p:cNvSpPr txBox="1"/>
          <p:nvPr/>
        </p:nvSpPr>
        <p:spPr>
          <a:xfrm>
            <a:off x="107504" y="3652788"/>
            <a:ext cx="3044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Classifier </a:t>
            </a:r>
            <a:r>
              <a:rPr lang="fr-FR" dirty="0" err="1"/>
              <a:t>trained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</a:p>
          <a:p>
            <a:r>
              <a:rPr lang="fr-FR" dirty="0"/>
              <a:t>~9000 real </a:t>
            </a:r>
            <a:r>
              <a:rPr lang="fr-FR" dirty="0" err="1"/>
              <a:t>spikes</a:t>
            </a:r>
            <a:endParaRPr lang="fr-FR" dirty="0"/>
          </a:p>
          <a:p>
            <a:r>
              <a:rPr lang="fr-FR" dirty="0" err="1"/>
              <a:t>labelled</a:t>
            </a:r>
            <a:r>
              <a:rPr lang="fr-FR" dirty="0"/>
              <a:t> by hand (!)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7674D3E-A322-CB44-BF9A-904388C2A025}"/>
              </a:ext>
            </a:extLst>
          </p:cNvPr>
          <p:cNvSpPr txBox="1"/>
          <p:nvPr/>
        </p:nvSpPr>
        <p:spPr>
          <a:xfrm>
            <a:off x="222651" y="5167951"/>
            <a:ext cx="32960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in production </a:t>
            </a:r>
          </a:p>
          <a:p>
            <a:r>
              <a:rPr lang="fr-FR" dirty="0"/>
              <a:t>for </a:t>
            </a:r>
            <a:r>
              <a:rPr lang="fr-FR" dirty="0" err="1"/>
              <a:t>automatic</a:t>
            </a:r>
            <a:r>
              <a:rPr lang="fr-FR" dirty="0"/>
              <a:t> </a:t>
            </a:r>
            <a:r>
              <a:rPr lang="fr-FR" dirty="0" err="1"/>
              <a:t>collimator</a:t>
            </a:r>
            <a:endParaRPr lang="fr-FR" dirty="0"/>
          </a:p>
          <a:p>
            <a:r>
              <a:rPr lang="fr-FR" dirty="0" err="1"/>
              <a:t>alignment</a:t>
            </a:r>
            <a:endParaRPr lang="fr-FR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79E5495-E335-EE42-ACB8-01936568254C}"/>
              </a:ext>
            </a:extLst>
          </p:cNvPr>
          <p:cNvSpPr txBox="1"/>
          <p:nvPr/>
        </p:nvSpPr>
        <p:spPr>
          <a:xfrm>
            <a:off x="7308304" y="134076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« signal »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8DE6077-0097-7248-88A3-7D1F7CB1C1A4}"/>
              </a:ext>
            </a:extLst>
          </p:cNvPr>
          <p:cNvSpPr txBox="1"/>
          <p:nvPr/>
        </p:nvSpPr>
        <p:spPr>
          <a:xfrm>
            <a:off x="7092280" y="2798779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« background »</a:t>
            </a:r>
          </a:p>
        </p:txBody>
      </p:sp>
    </p:spTree>
    <p:extLst>
      <p:ext uri="{BB962C8B-B14F-4D97-AF65-F5344CB8AC3E}">
        <p14:creationId xmlns:p14="http://schemas.microsoft.com/office/powerpoint/2010/main" val="5744418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F5D83F-3559-F048-884A-3E5055D43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Heavy Ion Jet </a:t>
            </a:r>
            <a:r>
              <a:rPr lang="fr-FR" sz="3600" dirty="0" err="1"/>
              <a:t>regression</a:t>
            </a:r>
            <a:endParaRPr lang="fr-FR" sz="36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F96A46-11B1-7143-BF62-B0CC2B199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424" y="1117442"/>
            <a:ext cx="8458200" cy="1044168"/>
          </a:xfrm>
        </p:spPr>
        <p:txBody>
          <a:bodyPr/>
          <a:lstStyle/>
          <a:p>
            <a:r>
              <a:rPr lang="fr-FR" sz="2000" dirty="0"/>
              <a:t>ML </a:t>
            </a:r>
            <a:r>
              <a:rPr lang="fr-FR" sz="2000" dirty="0" err="1"/>
              <a:t>regression</a:t>
            </a:r>
            <a:r>
              <a:rPr lang="fr-FR" sz="2000" dirty="0"/>
              <a:t> (</a:t>
            </a:r>
            <a:r>
              <a:rPr lang="fr-FR" sz="2000" dirty="0" err="1"/>
              <a:t>predicting</a:t>
            </a:r>
            <a:r>
              <a:rPr lang="fr-FR" sz="2000" dirty="0"/>
              <a:t> a </a:t>
            </a:r>
            <a:r>
              <a:rPr lang="fr-FR" sz="2000" dirty="0" err="1"/>
              <a:t>scalar</a:t>
            </a:r>
            <a:r>
              <a:rPr lang="fr-FR" sz="2000" dirty="0"/>
              <a:t> </a:t>
            </a:r>
            <a:r>
              <a:rPr lang="fr-FR" sz="2000" dirty="0" err="1"/>
              <a:t>rather</a:t>
            </a:r>
            <a:r>
              <a:rPr lang="fr-FR" sz="2000" dirty="0"/>
              <a:t> </a:t>
            </a:r>
            <a:r>
              <a:rPr lang="fr-FR" sz="2000" dirty="0" err="1"/>
              <a:t>than</a:t>
            </a:r>
            <a:r>
              <a:rPr lang="fr-FR" sz="2000" dirty="0"/>
              <a:t> a </a:t>
            </a:r>
            <a:r>
              <a:rPr lang="fr-FR" sz="2000" dirty="0" err="1"/>
              <a:t>binary</a:t>
            </a:r>
            <a:r>
              <a:rPr lang="fr-FR" sz="2000" dirty="0"/>
              <a:t> value) </a:t>
            </a:r>
            <a:r>
              <a:rPr lang="fr-FR" sz="2000" dirty="0" err="1"/>
              <a:t>is</a:t>
            </a:r>
            <a:r>
              <a:rPr lang="fr-FR" sz="2000" dirty="0"/>
              <a:t> </a:t>
            </a:r>
            <a:r>
              <a:rPr lang="fr-FR" sz="2000" dirty="0" err="1"/>
              <a:t>very</a:t>
            </a:r>
            <a:r>
              <a:rPr lang="fr-FR" sz="2000" dirty="0"/>
              <a:t> </a:t>
            </a:r>
            <a:r>
              <a:rPr lang="fr-FR" sz="2000" dirty="0" err="1"/>
              <a:t>similar</a:t>
            </a:r>
            <a:r>
              <a:rPr lang="fr-FR" sz="2000" dirty="0"/>
              <a:t> to classification, </a:t>
            </a:r>
            <a:r>
              <a:rPr lang="fr-FR" sz="2000" dirty="0" err="1"/>
              <a:t>same</a:t>
            </a:r>
            <a:r>
              <a:rPr lang="fr-FR" sz="2000" dirty="0"/>
              <a:t> techniques, </a:t>
            </a:r>
            <a:r>
              <a:rPr lang="fr-FR" sz="2000" dirty="0" err="1"/>
              <a:t>same</a:t>
            </a:r>
            <a:r>
              <a:rPr lang="fr-FR" sz="2000" dirty="0"/>
              <a:t> </a:t>
            </a:r>
            <a:r>
              <a:rPr lang="fr-FR" sz="2000" dirty="0" err="1"/>
              <a:t>tools</a:t>
            </a:r>
            <a:r>
              <a:rPr lang="fr-FR" sz="2000" dirty="0"/>
              <a:t>, </a:t>
            </a:r>
            <a:r>
              <a:rPr lang="fr-FR" sz="2000" dirty="0" err="1"/>
              <a:t>e.g</a:t>
            </a:r>
            <a:r>
              <a:rPr lang="fr-FR" sz="2000" dirty="0"/>
              <a:t>. :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2A84E90-72B7-5945-9567-79F634688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6487A64-73D8-F741-AD60-1A78015F0714}"/>
              </a:ext>
            </a:extLst>
          </p:cNvPr>
          <p:cNvSpPr txBox="1"/>
          <p:nvPr/>
        </p:nvSpPr>
        <p:spPr>
          <a:xfrm>
            <a:off x="4028497" y="688995"/>
            <a:ext cx="511043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err="1"/>
              <a:t>Ruediger</a:t>
            </a:r>
            <a:r>
              <a:rPr lang="fr-FR" sz="1400" dirty="0"/>
              <a:t> </a:t>
            </a:r>
            <a:r>
              <a:rPr lang="fr-FR" sz="1400" dirty="0" err="1"/>
              <a:t>Haake</a:t>
            </a:r>
            <a:r>
              <a:rPr lang="fr-FR" sz="1400" dirty="0"/>
              <a:t>, EPS HEP 2019, RH et al., PRC 99, 064904 (2019)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D62B561-2688-8049-96C3-F62B2A890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600" y="2195668"/>
            <a:ext cx="4895400" cy="4247274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C180B3FD-F3B1-9D45-8D35-27E28923E41E}"/>
              </a:ext>
            </a:extLst>
          </p:cNvPr>
          <p:cNvSpPr txBox="1">
            <a:spLocks/>
          </p:cNvSpPr>
          <p:nvPr/>
        </p:nvSpPr>
        <p:spPr bwMode="auto">
          <a:xfrm>
            <a:off x="239276" y="1988840"/>
            <a:ext cx="390067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q"/>
              <a:defRPr kumimoji="1"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o"/>
              <a:defRPr kumimoji="1"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endParaRPr lang="fr-FR" sz="2000" kern="0" dirty="0"/>
          </a:p>
          <a:p>
            <a:endParaRPr lang="fr-FR" sz="2000" kern="0" dirty="0"/>
          </a:p>
          <a:p>
            <a:r>
              <a:rPr lang="fr-FR" sz="2000" dirty="0"/>
              <a:t>Anti-kT jet reconstruction in HI </a:t>
            </a:r>
            <a:r>
              <a:rPr lang="fr-FR" sz="2000" dirty="0" err="1"/>
              <a:t>suffer</a:t>
            </a:r>
            <a:r>
              <a:rPr lang="fr-FR" sz="2000" dirty="0"/>
              <a:t> </a:t>
            </a:r>
            <a:r>
              <a:rPr lang="fr-FR" sz="2000" dirty="0" err="1"/>
              <a:t>from</a:t>
            </a:r>
            <a:r>
              <a:rPr lang="fr-FR" sz="2000" dirty="0"/>
              <a:t> </a:t>
            </a:r>
            <a:r>
              <a:rPr lang="fr-FR" sz="2000" dirty="0" err="1"/>
              <a:t>specific</a:t>
            </a:r>
            <a:r>
              <a:rPr lang="fr-FR" sz="2000" dirty="0"/>
              <a:t> </a:t>
            </a:r>
            <a:r>
              <a:rPr lang="fr-FR" sz="2000" dirty="0" err="1"/>
              <a:t>enviromnent</a:t>
            </a:r>
            <a:endParaRPr lang="fr-FR" sz="2000" kern="0" dirty="0"/>
          </a:p>
          <a:p>
            <a:r>
              <a:rPr lang="fr-FR" sz="2000" kern="0" dirty="0" err="1"/>
              <a:t>Embed</a:t>
            </a:r>
            <a:r>
              <a:rPr lang="fr-FR" sz="2000" kern="0" dirty="0"/>
              <a:t> jet in </a:t>
            </a:r>
            <a:r>
              <a:rPr lang="fr-FR" sz="2000" kern="0" dirty="0" err="1"/>
              <a:t>PbPb</a:t>
            </a:r>
            <a:r>
              <a:rPr lang="fr-FR" sz="2000" kern="0" dirty="0"/>
              <a:t> data</a:t>
            </a:r>
          </a:p>
          <a:p>
            <a:r>
              <a:rPr lang="fr-FR" sz="2000" kern="0" dirty="0" err="1"/>
              <a:t>Regress</a:t>
            </a:r>
            <a:r>
              <a:rPr lang="fr-FR" sz="2000" kern="0" dirty="0"/>
              <a:t> original jet </a:t>
            </a:r>
            <a:r>
              <a:rPr lang="fr-FR" sz="2000" kern="0" dirty="0" err="1"/>
              <a:t>energy</a:t>
            </a:r>
            <a:r>
              <a:rPr lang="fr-FR" sz="2000" kern="0" dirty="0"/>
              <a:t> </a:t>
            </a:r>
            <a:r>
              <a:rPr lang="fr-FR" sz="2000" kern="0" dirty="0" err="1"/>
              <a:t>from</a:t>
            </a:r>
            <a:r>
              <a:rPr lang="fr-FR" sz="2000" kern="0" dirty="0"/>
              <a:t> Area-</a:t>
            </a:r>
            <a:r>
              <a:rPr lang="fr-FR" sz="2000" kern="0" dirty="0" err="1"/>
              <a:t>based</a:t>
            </a:r>
            <a:r>
              <a:rPr lang="fr-FR" sz="2000" kern="0" dirty="0"/>
              <a:t> jet </a:t>
            </a:r>
            <a:r>
              <a:rPr lang="fr-FR" sz="2000" kern="0" dirty="0" err="1"/>
              <a:t>energy</a:t>
            </a:r>
            <a:r>
              <a:rPr lang="fr-FR" sz="2000" kern="0" dirty="0"/>
              <a:t> </a:t>
            </a:r>
            <a:r>
              <a:rPr lang="fr-FR" sz="2000" kern="0" dirty="0" err="1"/>
              <a:t>Nconst</a:t>
            </a:r>
            <a:r>
              <a:rPr lang="fr-FR" sz="2000" kern="0" dirty="0"/>
              <a:t>, </a:t>
            </a:r>
            <a:r>
              <a:rPr lang="fr-FR" sz="2000" kern="0" dirty="0" err="1"/>
              <a:t>angularity</a:t>
            </a:r>
            <a:r>
              <a:rPr lang="fr-FR" sz="2000" kern="0" dirty="0"/>
              <a:t> and 8 </a:t>
            </a:r>
            <a:r>
              <a:rPr lang="fr-FR" sz="2000" kern="0" dirty="0" err="1"/>
              <a:t>track</a:t>
            </a:r>
            <a:r>
              <a:rPr lang="fr-FR" sz="2000" kern="0" dirty="0"/>
              <a:t> jet moments</a:t>
            </a:r>
          </a:p>
          <a:p>
            <a:r>
              <a:rPr lang="fr-FR" sz="2000" kern="0" dirty="0"/>
              <a:t>Use 3 </a:t>
            </a:r>
            <a:r>
              <a:rPr lang="fr-FR" sz="2000" kern="0" dirty="0" err="1"/>
              <a:t>layers</a:t>
            </a:r>
            <a:r>
              <a:rPr lang="fr-FR" sz="2000" kern="0" dirty="0"/>
              <a:t> NN</a:t>
            </a:r>
          </a:p>
          <a:p>
            <a:r>
              <a:rPr lang="fr-FR" sz="2000" kern="0" dirty="0">
                <a:sym typeface="Wingdings" pitchFamily="2" charset="2"/>
              </a:rPr>
              <a:t></a:t>
            </a:r>
            <a:r>
              <a:rPr lang="fr-FR" sz="2000" kern="0" dirty="0" err="1">
                <a:sym typeface="Wingdings" pitchFamily="2" charset="2"/>
              </a:rPr>
              <a:t>it</a:t>
            </a:r>
            <a:r>
              <a:rPr lang="fr-FR" sz="2000" kern="0" dirty="0">
                <a:sym typeface="Wingdings" pitchFamily="2" charset="2"/>
              </a:rPr>
              <a:t> </a:t>
            </a:r>
            <a:r>
              <a:rPr lang="fr-FR" sz="2000" kern="0" dirty="0" err="1">
                <a:sym typeface="Wingdings" pitchFamily="2" charset="2"/>
              </a:rPr>
              <a:t>works</a:t>
            </a:r>
            <a:r>
              <a:rPr lang="fr-FR" sz="2000" kern="0" dirty="0">
                <a:sym typeface="Wingdings" pitchFamily="2" charset="2"/>
              </a:rPr>
              <a:t>!</a:t>
            </a:r>
            <a:r>
              <a:rPr lang="fr-FR" sz="2000" kern="0" dirty="0"/>
              <a:t> 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BB9ECD6-AA93-5C4B-9BD9-AE6E9A057996}"/>
              </a:ext>
            </a:extLst>
          </p:cNvPr>
          <p:cNvSpPr/>
          <p:nvPr/>
        </p:nvSpPr>
        <p:spPr bwMode="auto">
          <a:xfrm>
            <a:off x="539552" y="3684305"/>
            <a:ext cx="1368152" cy="432048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89429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Software and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43" y="909774"/>
            <a:ext cx="8865809" cy="6047618"/>
          </a:xfrm>
        </p:spPr>
        <p:txBody>
          <a:bodyPr>
            <a:normAutofit fontScale="92500" lnSpcReduction="10000"/>
          </a:bodyPr>
          <a:lstStyle/>
          <a:p>
            <a:r>
              <a:rPr lang="en-GB" sz="1600" dirty="0"/>
              <a:t>New version of TMVA (root 6.0.8 on beyond) </a:t>
            </a:r>
          </a:p>
          <a:p>
            <a:pPr lvl="1"/>
            <a:r>
              <a:rPr lang="en-GB" sz="1400" dirty="0" err="1"/>
              <a:t>Jupyter</a:t>
            </a:r>
            <a:r>
              <a:rPr lang="en-GB" sz="1400" dirty="0"/>
              <a:t> interface</a:t>
            </a:r>
          </a:p>
          <a:p>
            <a:pPr lvl="1"/>
            <a:r>
              <a:rPr lang="en-GB" sz="1400" dirty="0"/>
              <a:t>Hyper-parameter optimisation / Cross-validation</a:t>
            </a:r>
          </a:p>
          <a:p>
            <a:pPr lvl="1"/>
            <a:r>
              <a:rPr lang="en-GB" sz="1400" dirty="0"/>
              <a:t>Interface to R, </a:t>
            </a:r>
            <a:r>
              <a:rPr lang="en-GB" sz="1400" dirty="0" err="1"/>
              <a:t>sk</a:t>
            </a:r>
            <a:r>
              <a:rPr lang="en-GB" sz="1400" dirty="0"/>
              <a:t>-learn etc</a:t>
            </a:r>
            <a:r>
              <a:rPr lang="mr-IN" sz="1400" dirty="0"/>
              <a:t>…</a:t>
            </a:r>
            <a:endParaRPr lang="fr-FR" sz="1400" dirty="0"/>
          </a:p>
          <a:p>
            <a:pPr lvl="1"/>
            <a:r>
              <a:rPr lang="fr-FR" sz="1400" dirty="0" err="1"/>
              <a:t>Still</a:t>
            </a:r>
            <a:r>
              <a:rPr lang="fr-FR" sz="1400" dirty="0"/>
              <a:t> </a:t>
            </a:r>
            <a:r>
              <a:rPr lang="fr-FR" sz="1400" dirty="0" err="1"/>
              <a:t>clumsy</a:t>
            </a:r>
            <a:r>
              <a:rPr lang="fr-FR" sz="1400" dirty="0"/>
              <a:t> and slow </a:t>
            </a:r>
            <a:r>
              <a:rPr lang="fr-FR" sz="1400" dirty="0" err="1"/>
              <a:t>wrt</a:t>
            </a:r>
            <a:r>
              <a:rPr lang="fr-FR" sz="1400" dirty="0"/>
              <a:t> to the software </a:t>
            </a:r>
            <a:r>
              <a:rPr lang="fr-FR" sz="1400" dirty="0" err="1"/>
              <a:t>below</a:t>
            </a:r>
            <a:endParaRPr lang="en-GB" sz="1400" dirty="0"/>
          </a:p>
          <a:p>
            <a:pPr lvl="1"/>
            <a:r>
              <a:rPr lang="en-GB" sz="1400" dirty="0">
                <a:solidFill>
                  <a:srgbClr val="FF0000"/>
                </a:solidFill>
              </a:rPr>
              <a:t>However : better convert </a:t>
            </a:r>
            <a:r>
              <a:rPr lang="en-GB" sz="1400" dirty="0" err="1">
                <a:solidFill>
                  <a:srgbClr val="FF0000"/>
                </a:solidFill>
              </a:rPr>
              <a:t>ntuples</a:t>
            </a:r>
            <a:r>
              <a:rPr lang="en-GB" sz="1400" dirty="0">
                <a:solidFill>
                  <a:srgbClr val="FF0000"/>
                </a:solidFill>
              </a:rPr>
              <a:t> to </a:t>
            </a:r>
            <a:r>
              <a:rPr lang="en-GB" sz="1400" dirty="0" err="1">
                <a:solidFill>
                  <a:srgbClr val="FF0000"/>
                </a:solidFill>
              </a:rPr>
              <a:t>numpy</a:t>
            </a:r>
            <a:r>
              <a:rPr lang="en-GB" sz="1400" dirty="0">
                <a:solidFill>
                  <a:srgbClr val="FF0000"/>
                </a:solidFill>
              </a:rPr>
              <a:t> array (</a:t>
            </a:r>
            <a:r>
              <a:rPr lang="en-GB" sz="1400" dirty="0" err="1">
                <a:solidFill>
                  <a:srgbClr val="FF0000"/>
                </a:solidFill>
              </a:rPr>
              <a:t>uptoroot</a:t>
            </a:r>
            <a:r>
              <a:rPr lang="en-GB" sz="1400" dirty="0">
                <a:solidFill>
                  <a:srgbClr val="FF0000"/>
                </a:solidFill>
              </a:rPr>
              <a:t>) and use the software below</a:t>
            </a:r>
            <a:endParaRPr lang="en-US" sz="900" dirty="0">
              <a:solidFill>
                <a:srgbClr val="FF0000"/>
              </a:solidFill>
            </a:endParaRPr>
          </a:p>
          <a:p>
            <a:r>
              <a:rPr lang="en-US" sz="1600" dirty="0"/>
              <a:t>Non HEP software</a:t>
            </a:r>
          </a:p>
          <a:p>
            <a:pPr lvl="1"/>
            <a:r>
              <a:rPr lang="en-GB" sz="1400" dirty="0" err="1"/>
              <a:t>Sci</a:t>
            </a:r>
            <a:r>
              <a:rPr lang="en-GB" sz="1400" dirty="0"/>
              <a:t>-kit learn : de facto standard toolbox ML (except Deep Learning) (python, but fast)</a:t>
            </a:r>
          </a:p>
          <a:p>
            <a:pPr lvl="1"/>
            <a:r>
              <a:rPr lang="en-GB" sz="1400" dirty="0" err="1"/>
              <a:t>Keras+TensorFlow</a:t>
            </a:r>
            <a:r>
              <a:rPr lang="en-GB" sz="1400" dirty="0"/>
              <a:t> (Google) : NN toolbox (build a NN in a few lines of python)</a:t>
            </a:r>
            <a:r>
              <a:rPr lang="fr-FR" sz="1400" dirty="0">
                <a:sym typeface="Wingdings"/>
              </a:rPr>
              <a:t> but </a:t>
            </a:r>
            <a:r>
              <a:rPr lang="fr-FR" sz="1400" dirty="0" err="1">
                <a:sym typeface="Wingdings"/>
              </a:rPr>
              <a:t>pyTorch</a:t>
            </a:r>
            <a:r>
              <a:rPr lang="fr-FR" sz="1400" dirty="0">
                <a:sym typeface="Wingdings"/>
              </a:rPr>
              <a:t> (Facebook) </a:t>
            </a:r>
            <a:r>
              <a:rPr lang="fr-FR" sz="1400" dirty="0" err="1">
                <a:sym typeface="Wingdings"/>
              </a:rPr>
              <a:t>lately</a:t>
            </a:r>
            <a:r>
              <a:rPr lang="fr-FR" sz="1400" dirty="0">
                <a:sym typeface="Wingdings"/>
              </a:rPr>
              <a:t> </a:t>
            </a:r>
            <a:r>
              <a:rPr lang="fr-FR" sz="1400" dirty="0" err="1">
                <a:sym typeface="Wingdings"/>
              </a:rPr>
              <a:t>gaining</a:t>
            </a:r>
            <a:r>
              <a:rPr lang="fr-FR" sz="1400" dirty="0">
                <a:sym typeface="Wingdings"/>
              </a:rPr>
              <a:t> speed  </a:t>
            </a:r>
            <a:r>
              <a:rPr lang="fr-FR" sz="1400" dirty="0" err="1">
                <a:sym typeface="Wingdings"/>
              </a:rPr>
              <a:t>TensorFlow</a:t>
            </a:r>
            <a:r>
              <a:rPr lang="fr-FR" sz="1400" dirty="0">
                <a:sym typeface="Wingdings"/>
              </a:rPr>
              <a:t> 2 </a:t>
            </a:r>
            <a:r>
              <a:rPr lang="fr-FR" sz="1400" dirty="0" err="1">
                <a:sym typeface="Wingdings"/>
              </a:rPr>
              <a:t>is</a:t>
            </a:r>
            <a:r>
              <a:rPr lang="fr-FR" sz="1400" dirty="0">
                <a:sym typeface="Wingdings"/>
              </a:rPr>
              <a:t> </a:t>
            </a:r>
            <a:r>
              <a:rPr lang="fr-FR" sz="1400" dirty="0" err="1">
                <a:sym typeface="Wingdings"/>
              </a:rPr>
              <a:t>integrating</a:t>
            </a:r>
            <a:r>
              <a:rPr lang="fr-FR" sz="1400" dirty="0">
                <a:sym typeface="Wingdings"/>
              </a:rPr>
              <a:t> </a:t>
            </a:r>
            <a:r>
              <a:rPr lang="fr-FR" sz="1400" dirty="0" err="1">
                <a:sym typeface="Wingdings"/>
              </a:rPr>
              <a:t>Keras</a:t>
            </a:r>
            <a:r>
              <a:rPr lang="fr-FR" sz="1400" dirty="0">
                <a:sym typeface="Wingdings"/>
              </a:rPr>
              <a:t> interface</a:t>
            </a:r>
            <a:endParaRPr lang="en-GB" sz="1400" dirty="0"/>
          </a:p>
          <a:p>
            <a:pPr lvl="1"/>
            <a:r>
              <a:rPr lang="en-GB" sz="1400" dirty="0" err="1"/>
              <a:t>XGBoost</a:t>
            </a:r>
            <a:r>
              <a:rPr lang="en-GB" sz="1400" dirty="0"/>
              <a:t> best BDT, both speed (x 10) and performance (</a:t>
            </a:r>
            <a:r>
              <a:rPr lang="en-GB" sz="1400" dirty="0" err="1"/>
              <a:t>c++</a:t>
            </a:r>
            <a:r>
              <a:rPr lang="en-GB" sz="1400" dirty="0"/>
              <a:t> with python interface) (check </a:t>
            </a:r>
            <a:r>
              <a:rPr lang="en-GB" sz="1400" dirty="0">
                <a:hlinkClick r:id="rId2"/>
              </a:rPr>
              <a:t>T. Keck Comput Softw Big Sci (2017) 1: 2</a:t>
            </a:r>
            <a:r>
              <a:rPr lang="en-GB" sz="1400" dirty="0"/>
              <a:t> for a comparison with TMVA and others). First use in physics paper :ATLAS Higgs </a:t>
            </a:r>
            <a:r>
              <a:rPr lang="en-GB" sz="1400" dirty="0" err="1"/>
              <a:t>ttH</a:t>
            </a:r>
            <a:r>
              <a:rPr lang="en-GB" sz="1400" dirty="0"/>
              <a:t> </a:t>
            </a:r>
            <a:r>
              <a:rPr lang="en-GB" sz="1400" dirty="0">
                <a:hlinkClick r:id="rId3"/>
              </a:rPr>
              <a:t>arxiv </a:t>
            </a:r>
            <a:r>
              <a:rPr lang="mr-IN" sz="1400" dirty="0">
                <a:hlinkClick r:id="rId3"/>
              </a:rPr>
              <a:t>1712.08891</a:t>
            </a:r>
            <a:r>
              <a:rPr lang="fr-FR" sz="1400" dirty="0">
                <a:sym typeface="Wingdings"/>
              </a:rPr>
              <a:t> </a:t>
            </a:r>
            <a:r>
              <a:rPr lang="fr-FR" sz="1400" dirty="0" err="1">
                <a:sym typeface="Wingdings"/>
              </a:rPr>
              <a:t>LightGBM</a:t>
            </a:r>
            <a:r>
              <a:rPr lang="fr-FR" sz="1400" dirty="0">
                <a:sym typeface="Wingdings"/>
              </a:rPr>
              <a:t> (Microsoft, but open source) </a:t>
            </a:r>
            <a:r>
              <a:rPr lang="fr-FR" sz="1400" dirty="0" err="1">
                <a:sym typeface="Wingdings"/>
              </a:rPr>
              <a:t>gaining</a:t>
            </a:r>
            <a:r>
              <a:rPr lang="fr-FR" sz="1400" dirty="0">
                <a:sym typeface="Wingdings"/>
              </a:rPr>
              <a:t> speed </a:t>
            </a:r>
            <a:r>
              <a:rPr lang="fr-FR" sz="1400" dirty="0" err="1">
                <a:sym typeface="Wingdings"/>
              </a:rPr>
              <a:t>lately</a:t>
            </a:r>
            <a:endParaRPr lang="fr-FR" sz="1400" dirty="0">
              <a:sym typeface="Wingdings"/>
            </a:endParaRPr>
          </a:p>
          <a:p>
            <a:pPr lvl="1"/>
            <a:r>
              <a:rPr lang="fr-FR" sz="1400" dirty="0" err="1">
                <a:sym typeface="Wingdings"/>
              </a:rPr>
              <a:t>Jupyter</a:t>
            </a:r>
            <a:r>
              <a:rPr lang="fr-FR" sz="1400" dirty="0">
                <a:sym typeface="Wingdings"/>
              </a:rPr>
              <a:t> interface for </a:t>
            </a:r>
            <a:r>
              <a:rPr lang="fr-FR" sz="1400" dirty="0" err="1">
                <a:sym typeface="Wingdings"/>
              </a:rPr>
              <a:t>development</a:t>
            </a:r>
            <a:r>
              <a:rPr lang="fr-FR" sz="1400" dirty="0">
                <a:sym typeface="Wingdings"/>
              </a:rPr>
              <a:t> (not production)  </a:t>
            </a:r>
            <a:r>
              <a:rPr lang="fr-FR" sz="1400" dirty="0">
                <a:sym typeface="Wingdings" pitchFamily="2" charset="2"/>
              </a:rPr>
              <a:t> </a:t>
            </a:r>
            <a:r>
              <a:rPr lang="fr-FR" sz="1400" dirty="0" err="1">
                <a:sym typeface="Wingdings" pitchFamily="2" charset="2"/>
              </a:rPr>
              <a:t>demo</a:t>
            </a:r>
            <a:endParaRPr lang="en-GB" sz="1400" dirty="0"/>
          </a:p>
          <a:p>
            <a:r>
              <a:rPr lang="en-GB" sz="1600" dirty="0" err="1"/>
              <a:t>PyHEP</a:t>
            </a:r>
            <a:r>
              <a:rPr lang="en-GB" sz="1600" dirty="0"/>
              <a:t> to be watched (HEP layer on top of the above)</a:t>
            </a:r>
          </a:p>
          <a:p>
            <a:r>
              <a:rPr lang="en-GB" sz="1600" dirty="0"/>
              <a:t>Note : for </a:t>
            </a:r>
            <a:r>
              <a:rPr lang="fr-FR" sz="1600" dirty="0"/>
              <a:t>~</a:t>
            </a:r>
            <a:r>
              <a:rPr lang="en-GB" sz="1600" dirty="0"/>
              <a:t>20 variable classification/regression task gradient BDT is still the tool of choice!</a:t>
            </a:r>
            <a:endParaRPr lang="en-US" sz="1600" dirty="0"/>
          </a:p>
          <a:p>
            <a:r>
              <a:rPr lang="en-US" sz="1600" dirty="0"/>
              <a:t>Platforms</a:t>
            </a:r>
          </a:p>
          <a:p>
            <a:pPr lvl="1"/>
            <a:r>
              <a:rPr lang="en-US" sz="1400" dirty="0"/>
              <a:t>Your laptop is sufficient in many cases : install e.g. Anaconda </a:t>
            </a:r>
            <a:r>
              <a:rPr lang="en-US" sz="1400" dirty="0">
                <a:hlinkClick r:id="rId4"/>
              </a:rPr>
              <a:t>https://docs.continuum.io/anaconda/install</a:t>
            </a:r>
            <a:endParaRPr lang="en-US" sz="1400" dirty="0"/>
          </a:p>
          <a:p>
            <a:pPr lvl="1"/>
            <a:r>
              <a:rPr lang="en-US" sz="1400" dirty="0"/>
              <a:t>If not, more and more platforms looking for users, maybe on your campus</a:t>
            </a:r>
            <a:endParaRPr lang="en-GB" sz="1400" dirty="0"/>
          </a:p>
          <a:p>
            <a:pPr lvl="1"/>
            <a:r>
              <a:rPr lang="en-GB" sz="1400" dirty="0" err="1"/>
              <a:t>GridCL</a:t>
            </a:r>
            <a:r>
              <a:rPr lang="en-GB" sz="1400" dirty="0"/>
              <a:t> @ LLR (not for production though)</a:t>
            </a:r>
          </a:p>
          <a:p>
            <a:pPr lvl="1"/>
            <a:r>
              <a:rPr lang="en-GB" sz="1400" dirty="0"/>
              <a:t>50 GPU platform at Lyon CC-IN2P3</a:t>
            </a:r>
          </a:p>
          <a:p>
            <a:pPr lvl="1"/>
            <a:r>
              <a:rPr lang="en-US" sz="1400" dirty="0"/>
              <a:t>Google </a:t>
            </a:r>
            <a:r>
              <a:rPr lang="en-US" sz="1400" dirty="0" err="1"/>
              <a:t>Colab</a:t>
            </a:r>
            <a:endParaRPr lang="en-US" sz="1400" dirty="0"/>
          </a:p>
          <a:p>
            <a:r>
              <a:rPr lang="en-US" sz="1600" dirty="0"/>
              <a:t>For CERN users:</a:t>
            </a:r>
          </a:p>
          <a:p>
            <a:pPr lvl="1"/>
            <a:r>
              <a:rPr lang="en-US" sz="1400" dirty="0"/>
              <a:t>SWAN interactive data analysis on the web see </a:t>
            </a:r>
            <a:r>
              <a:rPr lang="en-US" sz="1400" dirty="0">
                <a:hlinkClick r:id="rId5"/>
              </a:rPr>
              <a:t>https://swan.web.cern.ch/content/machine-learning</a:t>
            </a:r>
            <a:r>
              <a:rPr lang="en-US" sz="1400" dirty="0"/>
              <a:t> </a:t>
            </a:r>
          </a:p>
          <a:p>
            <a:pPr lvl="1"/>
            <a:r>
              <a:rPr lang="en-US" sz="1400" dirty="0"/>
              <a:t>CVMFS ML setup for any CVMFS enabled platform</a:t>
            </a:r>
          </a:p>
          <a:p>
            <a:pPr lvl="1"/>
            <a:r>
              <a:rPr lang="en-US" sz="1400" dirty="0" err="1"/>
              <a:t>Dockerised</a:t>
            </a:r>
            <a:r>
              <a:rPr lang="en-US" sz="1400" dirty="0"/>
              <a:t> environments </a:t>
            </a:r>
            <a:r>
              <a:rPr lang="en-US" sz="1400" dirty="0" err="1"/>
              <a:t>gainins</a:t>
            </a:r>
            <a:r>
              <a:rPr lang="en-US" sz="1400" dirty="0"/>
              <a:t> speed </a:t>
            </a:r>
          </a:p>
          <a:p>
            <a:pPr lvl="4"/>
            <a:endParaRPr lang="en-US" sz="1100" dirty="0"/>
          </a:p>
          <a:p>
            <a:endParaRPr lang="en-US" sz="1600" dirty="0"/>
          </a:p>
          <a:p>
            <a:pPr lvl="5"/>
            <a:endParaRPr lang="en-US" sz="11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63863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548680"/>
            <a:ext cx="7721600" cy="1986880"/>
          </a:xfrm>
        </p:spPr>
        <p:txBody>
          <a:bodyPr/>
          <a:lstStyle/>
          <a:p>
            <a:pPr algn="ctr"/>
            <a:r>
              <a:rPr lang="fr-FR" sz="3200"/>
              <a:t>Break</a:t>
            </a:r>
            <a:endParaRPr kumimoji="1" lang="fr-FR" sz="1800" dirty="0">
              <a:solidFill>
                <a:schemeClr val="tx2"/>
              </a:solidFill>
            </a:endParaRP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657600"/>
            <a:ext cx="7924800" cy="1771650"/>
          </a:xfrm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 typeface="Wingdings" charset="2"/>
              <a:buNone/>
            </a:pPr>
            <a:endParaRPr kumimoji="1" lang="fr-FR" sz="2000" dirty="0">
              <a:solidFill>
                <a:schemeClr val="tx1"/>
              </a:solidFill>
              <a:latin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774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DB9B15-46A1-D246-9BFA-01766FF2AF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K-</a:t>
            </a:r>
            <a:r>
              <a:rPr lang="fr-FR" dirty="0" err="1"/>
              <a:t>Nearest</a:t>
            </a:r>
            <a:r>
              <a:rPr lang="fr-FR" dirty="0"/>
              <a:t> </a:t>
            </a:r>
            <a:r>
              <a:rPr lang="fr-FR" dirty="0" err="1"/>
              <a:t>Neighbour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3026B4C-2B1E-364F-982D-11F106279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4488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233B54-71A0-6F47-B35A-4C08AE83E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err="1"/>
              <a:t>Nearest-Neighbour</a:t>
            </a:r>
            <a:r>
              <a:rPr lang="fr-FR" sz="3600" dirty="0"/>
              <a:t> classifier (1)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39608BCB-FAE4-B34D-881E-F56DEE229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553"/>
          <a:stretch/>
        </p:blipFill>
        <p:spPr>
          <a:xfrm>
            <a:off x="98506" y="1340768"/>
            <a:ext cx="8577950" cy="5421982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7ECFB8-2B4C-5344-922E-DCD19FBE8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0486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046A02-AA63-9E43-8427-FF940B77E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err="1"/>
              <a:t>Nearest-Neighbour</a:t>
            </a:r>
            <a:r>
              <a:rPr lang="fr-FR" sz="3600" dirty="0"/>
              <a:t> classifier (2)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F6FD58B-2EAE-F24D-BDD2-5C5410F12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972"/>
          <a:stretch/>
        </p:blipFill>
        <p:spPr>
          <a:xfrm>
            <a:off x="4054" y="1340768"/>
            <a:ext cx="8672402" cy="5517232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6A6167B-D9F2-374C-9DC6-8015937882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4830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A52B1C-CB50-A74E-914A-194D774F6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err="1"/>
              <a:t>Nearest-Neighbour</a:t>
            </a:r>
            <a:r>
              <a:rPr lang="fr-FR" sz="3600" dirty="0"/>
              <a:t> classifier (3)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71FC261-58AA-124F-9FB3-B7BDB930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620DD4EC-FDCE-0C42-A701-73B61E359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676986"/>
            <a:ext cx="8426896" cy="5954874"/>
          </a:xfrm>
        </p:spPr>
      </p:pic>
    </p:spTree>
    <p:extLst>
      <p:ext uri="{BB962C8B-B14F-4D97-AF65-F5344CB8AC3E}">
        <p14:creationId xmlns:p14="http://schemas.microsoft.com/office/powerpoint/2010/main" val="3613588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A52B1C-CB50-A74E-914A-194D774F6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err="1"/>
              <a:t>Nearest-Neighbour</a:t>
            </a:r>
            <a:r>
              <a:rPr lang="fr-FR" sz="3600" dirty="0"/>
              <a:t> classifier (4)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71FC261-58AA-124F-9FB3-B7BDB930F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1A934E5D-9DDF-444E-9B0D-1391CAC8DC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966"/>
          <a:stretch/>
        </p:blipFill>
        <p:spPr>
          <a:xfrm>
            <a:off x="179512" y="1008818"/>
            <a:ext cx="8964488" cy="5576777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1F328DE-9FD9-4B46-9113-15C1147C9BEB}"/>
              </a:ext>
            </a:extLst>
          </p:cNvPr>
          <p:cNvSpPr txBox="1"/>
          <p:nvPr/>
        </p:nvSpPr>
        <p:spPr>
          <a:xfrm>
            <a:off x="4648200" y="5631631"/>
            <a:ext cx="4319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Not </a:t>
            </a:r>
            <a:r>
              <a:rPr lang="fr-FR" dirty="0" err="1"/>
              <a:t>used</a:t>
            </a:r>
            <a:r>
              <a:rPr lang="fr-FR" dirty="0"/>
              <a:t> in HEP, no real use case</a:t>
            </a:r>
          </a:p>
        </p:txBody>
      </p:sp>
    </p:spTree>
    <p:extLst>
      <p:ext uri="{BB962C8B-B14F-4D97-AF65-F5344CB8AC3E}">
        <p14:creationId xmlns:p14="http://schemas.microsoft.com/office/powerpoint/2010/main" val="1818804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BFD6A2-5750-5743-9D73-85E39DBFE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1640" y="1556792"/>
            <a:ext cx="7721600" cy="1524000"/>
          </a:xfrm>
        </p:spPr>
        <p:txBody>
          <a:bodyPr/>
          <a:lstStyle/>
          <a:p>
            <a:r>
              <a:rPr lang="fr-FR" dirty="0" err="1"/>
              <a:t>Decision</a:t>
            </a:r>
            <a:r>
              <a:rPr lang="fr-FR" dirty="0"/>
              <a:t> </a:t>
            </a:r>
            <a:r>
              <a:rPr lang="fr-FR" dirty="0" err="1"/>
              <a:t>Trees</a:t>
            </a:r>
            <a:endParaRPr lang="fr-FR" dirty="0"/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A341F8C2-A50A-AF45-9ACB-98802990CA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8576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écran 2016-05-07 à 19.27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439392"/>
            <a:ext cx="5478155" cy="422996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Boosted Decision Tree</a:t>
            </a:r>
            <a:endParaRPr lang="en-GB" sz="3100" dirty="0"/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457200" y="914400"/>
            <a:ext cx="8178800" cy="1506488"/>
          </a:xfrm>
        </p:spPr>
        <p:txBody>
          <a:bodyPr>
            <a:normAutofit/>
          </a:bodyPr>
          <a:lstStyle/>
          <a:p>
            <a:r>
              <a:rPr lang="en-GB" sz="1600" dirty="0"/>
              <a:t>Single tree (CART) &lt;1980</a:t>
            </a:r>
          </a:p>
          <a:p>
            <a:r>
              <a:rPr lang="en-GB" sz="1600" dirty="0"/>
              <a:t>AdaBoost 1997 : rerun increasing the weight of misclassified entries </a:t>
            </a:r>
            <a:r>
              <a:rPr lang="en-GB" sz="1600" dirty="0">
                <a:sym typeface="Wingdings"/>
              </a:rPr>
              <a:t>Boosted Decision Trees (Gradient boosting many weighted trees)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174DF1A-AB6F-0546-A49C-2FE58B20BC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0660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Part 1</a:t>
            </a:r>
          </a:p>
          <a:p>
            <a:pPr lvl="1"/>
            <a:r>
              <a:rPr lang="en-GB" sz="1800" dirty="0"/>
              <a:t>Introduction to ML techniques</a:t>
            </a:r>
          </a:p>
          <a:p>
            <a:pPr lvl="2"/>
            <a:r>
              <a:rPr lang="en-GB" sz="1400" dirty="0"/>
              <a:t>Boosted Decision Tree</a:t>
            </a:r>
          </a:p>
          <a:p>
            <a:pPr lvl="2"/>
            <a:r>
              <a:rPr lang="en-GB" sz="1400" dirty="0"/>
              <a:t>Neural Networks</a:t>
            </a:r>
          </a:p>
          <a:p>
            <a:pPr lvl="1"/>
            <a:r>
              <a:rPr lang="en-GB" sz="1800" dirty="0"/>
              <a:t>Brief look back : BDT for Higgs discovery</a:t>
            </a:r>
          </a:p>
          <a:p>
            <a:pPr lvl="1"/>
            <a:endParaRPr lang="en-GB" sz="1800" dirty="0"/>
          </a:p>
          <a:p>
            <a:r>
              <a:rPr lang="en-GB" sz="2800" dirty="0"/>
              <a:t>Part 2</a:t>
            </a:r>
          </a:p>
          <a:p>
            <a:pPr lvl="1"/>
            <a:r>
              <a:rPr lang="en-GB" sz="1800" dirty="0"/>
              <a:t>Various HEP applications</a:t>
            </a:r>
          </a:p>
          <a:p>
            <a:pPr lvl="1"/>
            <a:r>
              <a:rPr lang="en-GB" sz="1800" dirty="0"/>
              <a:t>What is so special with ML and HEP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800" dirty="0"/>
              <a:t>No images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800" dirty="0"/>
              <a:t>Accurate models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800" dirty="0"/>
              <a:t>Big data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800" dirty="0"/>
              <a:t>Uncertainty evaluation</a:t>
            </a:r>
          </a:p>
          <a:p>
            <a:pPr lvl="1"/>
            <a:r>
              <a:rPr lang="en-GB" sz="1800" dirty="0"/>
              <a:t>Wrapping up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1600" dirty="0"/>
              <a:t>See also “Machine Learning in High Energy Physics Community White Paper” on </a:t>
            </a:r>
            <a:r>
              <a:rPr lang="en-GB" sz="1600" dirty="0">
                <a:hlinkClick r:id="rId3"/>
              </a:rPr>
              <a:t>arXiv:1807.02876</a:t>
            </a:r>
            <a:endParaRPr lang="en-GB" sz="1600" dirty="0"/>
          </a:p>
          <a:p>
            <a:pPr marL="0" indent="0">
              <a:buNone/>
            </a:pPr>
            <a:endParaRPr lang="en-GB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896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2F18AC-6C78-8A42-82A3-2F82AE50D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Building the </a:t>
            </a:r>
            <a:r>
              <a:rPr lang="fr-FR" dirty="0" err="1"/>
              <a:t>Tree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F9A09C1-C979-0846-BFD5-38AC22B0E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188" b="9504"/>
          <a:stretch/>
        </p:blipFill>
        <p:spPr>
          <a:xfrm>
            <a:off x="346948" y="1103204"/>
            <a:ext cx="8007424" cy="4536505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267CF1F-973D-7E45-B31E-8054A247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FE731A8-97F4-AA4F-A4D4-FD692745008C}"/>
              </a:ext>
            </a:extLst>
          </p:cNvPr>
          <p:cNvSpPr txBox="1"/>
          <p:nvPr/>
        </p:nvSpPr>
        <p:spPr>
          <a:xfrm>
            <a:off x="5384" y="5085184"/>
            <a:ext cx="46846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 practice, use a </a:t>
            </a:r>
            <a:r>
              <a:rPr lang="fr-FR" dirty="0" err="1"/>
              <a:t>combination</a:t>
            </a:r>
            <a:r>
              <a:rPr lang="fr-FR" dirty="0"/>
              <a:t> of </a:t>
            </a:r>
          </a:p>
          <a:p>
            <a:r>
              <a:rPr lang="fr-FR" dirty="0" err="1"/>
              <a:t>trees</a:t>
            </a:r>
            <a:r>
              <a:rPr lang="fr-FR" dirty="0"/>
              <a:t> (</a:t>
            </a:r>
            <a:r>
              <a:rPr lang="fr-FR" dirty="0" err="1"/>
              <a:t>Adaboost</a:t>
            </a:r>
            <a:r>
              <a:rPr lang="fr-FR" dirty="0"/>
              <a:t>, Gradient </a:t>
            </a:r>
            <a:r>
              <a:rPr lang="fr-FR" dirty="0" err="1"/>
              <a:t>boosting</a:t>
            </a:r>
            <a:r>
              <a:rPr lang="fr-FR" dirty="0"/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EBDAC0F-4B6D-5F40-93BE-E0FAB1C3BDB7}"/>
              </a:ext>
            </a:extLst>
          </p:cNvPr>
          <p:cNvSpPr txBox="1"/>
          <p:nvPr/>
        </p:nvSpPr>
        <p:spPr>
          <a:xfrm>
            <a:off x="179512" y="6107668"/>
            <a:ext cx="6074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ym typeface="Wingdings"/>
              </a:rPr>
              <a:t>Software : </a:t>
            </a:r>
            <a:r>
              <a:rPr lang="en-GB" sz="1800" dirty="0" err="1">
                <a:sym typeface="Wingdings"/>
              </a:rPr>
              <a:t>XGBoost</a:t>
            </a:r>
            <a:r>
              <a:rPr lang="en-GB" sz="1800" dirty="0">
                <a:sym typeface="Wingdings"/>
              </a:rPr>
              <a:t>, </a:t>
            </a:r>
            <a:r>
              <a:rPr lang="en-GB" sz="1800" dirty="0" err="1">
                <a:sym typeface="Wingdings"/>
              </a:rPr>
              <a:t>LightGBM</a:t>
            </a:r>
            <a:r>
              <a:rPr lang="en-GB" sz="1800" dirty="0">
                <a:sym typeface="Wingdings"/>
              </a:rPr>
              <a:t> (TMVA </a:t>
            </a:r>
            <a:r>
              <a:rPr lang="en-GB" sz="1800" dirty="0" err="1">
                <a:sym typeface="Wingdings"/>
              </a:rPr>
              <a:t>bof</a:t>
            </a:r>
            <a:r>
              <a:rPr lang="en-GB" sz="1800" dirty="0">
                <a:sym typeface="Wingdings"/>
              </a:rPr>
              <a:t> &gt;10 times slower)</a:t>
            </a:r>
          </a:p>
        </p:txBody>
      </p:sp>
    </p:spTree>
    <p:extLst>
      <p:ext uri="{BB962C8B-B14F-4D97-AF65-F5344CB8AC3E}">
        <p14:creationId xmlns:p14="http://schemas.microsoft.com/office/powerpoint/2010/main" val="2036417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D03AB4-60EA-7840-BCDF-381D71EF3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Trees</a:t>
            </a:r>
            <a:r>
              <a:rPr lang="fr-FR" dirty="0"/>
              <a:t> at </a:t>
            </a:r>
            <a:r>
              <a:rPr lang="fr-FR" dirty="0" err="1"/>
              <a:t>work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F784593-653A-4F4C-8F3A-A9EB4DE40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800" y="914400"/>
            <a:ext cx="7213600" cy="541020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29C1F13-D478-2D4D-888D-379545C38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754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69AB76-C6BD-2B44-9678-25A76A9D9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Trees</a:t>
            </a:r>
            <a:r>
              <a:rPr lang="fr-FR" dirty="0"/>
              <a:t> at </a:t>
            </a:r>
            <a:r>
              <a:rPr lang="fr-FR" dirty="0" err="1"/>
              <a:t>work</a:t>
            </a:r>
            <a:endParaRPr lang="fr-FR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7D49D11C-F68F-434B-801F-8461C193F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800" y="914400"/>
            <a:ext cx="7213600" cy="541020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4642B28-CA36-BD4C-8F69-015E45218A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2317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BCAA53-5CDD-474C-8493-D6D05C83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Trees</a:t>
            </a:r>
            <a:r>
              <a:rPr lang="fr-FR" dirty="0"/>
              <a:t> at </a:t>
            </a:r>
            <a:r>
              <a:rPr lang="fr-FR" dirty="0" err="1"/>
              <a:t>work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73C0C7-B53D-B74B-B95B-7702665314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8FF086-E443-C148-8A57-E7ABF13AF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" y="3050"/>
            <a:ext cx="9144000" cy="6858000"/>
          </a:xfrm>
          <a:prstGeom prst="rect">
            <a:avLst/>
          </a:prstGeom>
        </p:spPr>
      </p:pic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85BEA4D4-C6F5-CE4A-AA32-8C695659A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39800" y="899120"/>
            <a:ext cx="7213600" cy="5410200"/>
          </a:xfrm>
        </p:spPr>
      </p:pic>
    </p:spTree>
    <p:extLst>
      <p:ext uri="{BB962C8B-B14F-4D97-AF65-F5344CB8AC3E}">
        <p14:creationId xmlns:p14="http://schemas.microsoft.com/office/powerpoint/2010/main" val="879061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BCAA53-5CDD-474C-8493-D6D05C83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Trees</a:t>
            </a:r>
            <a:r>
              <a:rPr lang="fr-FR" dirty="0"/>
              <a:t> at </a:t>
            </a:r>
            <a:r>
              <a:rPr lang="fr-FR" dirty="0" err="1"/>
              <a:t>work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6E68527-0CAD-A742-96A0-4E55E8148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800" y="914400"/>
            <a:ext cx="7213600" cy="541020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73C0C7-B53D-B74B-B95B-7702665314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3098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BCAA53-5CDD-474C-8493-D6D05C83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Trees</a:t>
            </a:r>
            <a:r>
              <a:rPr lang="fr-FR" dirty="0"/>
              <a:t> at </a:t>
            </a:r>
            <a:r>
              <a:rPr lang="fr-FR" dirty="0" err="1"/>
              <a:t>work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D36E5D20-2173-1840-9134-EAFA81C80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800" y="914400"/>
            <a:ext cx="7213600" cy="541020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73C0C7-B53D-B74B-B95B-7702665314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0369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BCAA53-5CDD-474C-8493-D6D05C83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Trees</a:t>
            </a:r>
            <a:r>
              <a:rPr lang="fr-FR" dirty="0"/>
              <a:t> at </a:t>
            </a:r>
            <a:r>
              <a:rPr lang="fr-FR" dirty="0" err="1"/>
              <a:t>work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DE018D8-E2AB-CB40-B33D-329376E71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800" y="914400"/>
            <a:ext cx="7213600" cy="541020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73C0C7-B53D-B74B-B95B-7702665314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7884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BCAA53-5CDD-474C-8493-D6D05C83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Trees</a:t>
            </a:r>
            <a:r>
              <a:rPr lang="fr-FR" dirty="0"/>
              <a:t> at </a:t>
            </a:r>
            <a:r>
              <a:rPr lang="fr-FR" dirty="0" err="1"/>
              <a:t>work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9714892-B963-4F4E-937D-E0A84F9D0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800" y="914400"/>
            <a:ext cx="7213600" cy="541020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73C0C7-B53D-B74B-B95B-7702665314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80547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BCAA53-5CDD-474C-8493-D6D05C83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Trees</a:t>
            </a:r>
            <a:r>
              <a:rPr lang="fr-FR" dirty="0"/>
              <a:t> at </a:t>
            </a:r>
            <a:r>
              <a:rPr lang="fr-FR" dirty="0" err="1"/>
              <a:t>work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56F1ABBB-1065-0244-AD2A-ED5E5BC86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800" y="914400"/>
            <a:ext cx="7213600" cy="541020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73C0C7-B53D-B74B-B95B-7702665314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5358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BCAA53-5CDD-474C-8493-D6D05C83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Trees</a:t>
            </a:r>
            <a:r>
              <a:rPr lang="fr-FR" dirty="0"/>
              <a:t> at </a:t>
            </a:r>
            <a:r>
              <a:rPr lang="fr-FR" dirty="0" err="1"/>
              <a:t>work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B688A616-1161-E243-B151-C5C555AD57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800" y="914400"/>
            <a:ext cx="7213600" cy="541020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73C0C7-B53D-B74B-B95B-7702665314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4652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AlphaGo-Lee-Sedol-game-3-game-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64" y="1446697"/>
            <a:ext cx="8249736" cy="4643424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0B79ED6A-E136-BC42-A78D-EDC3F1A25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CBA5632-DC4F-CF41-902F-817E55891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93B928F-73F8-E041-A3A8-4D1CF75720F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 dirty="0"/>
              <a:t>HEP ML, David Rousseau, Ecole de </a:t>
            </a:r>
            <a:r>
              <a:rPr lang="fr-FR" dirty="0" err="1"/>
              <a:t>Gif</a:t>
            </a:r>
            <a:r>
              <a:rPr lang="fr-FR" dirty="0"/>
              <a:t>, 5 Sep 2019</a:t>
            </a:r>
          </a:p>
        </p:txBody>
      </p:sp>
    </p:spTree>
    <p:extLst>
      <p:ext uri="{BB962C8B-B14F-4D97-AF65-F5344CB8AC3E}">
        <p14:creationId xmlns:p14="http://schemas.microsoft.com/office/powerpoint/2010/main" val="2453431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BCAA53-5CDD-474C-8493-D6D05C834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Trees</a:t>
            </a:r>
            <a:r>
              <a:rPr lang="fr-FR" dirty="0"/>
              <a:t> at </a:t>
            </a:r>
            <a:r>
              <a:rPr lang="fr-FR" dirty="0" err="1"/>
              <a:t>work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535CA915-17C2-DA46-925A-1C4B5C50A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800" y="914400"/>
            <a:ext cx="7213600" cy="541020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73C0C7-B53D-B74B-B95B-7702665314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51138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F53D99-B990-FC4C-9576-51FA544C84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ROC </a:t>
            </a:r>
            <a:r>
              <a:rPr lang="fr-FR" dirty="0" err="1"/>
              <a:t>curve</a:t>
            </a:r>
            <a:r>
              <a:rPr lang="fr-FR" dirty="0"/>
              <a:t> and more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792D0DF-329B-9145-8FFB-808FF45A04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ROC </a:t>
            </a:r>
            <a:r>
              <a:rPr lang="fr-FR" dirty="0" err="1"/>
              <a:t>curve</a:t>
            </a:r>
            <a:r>
              <a:rPr lang="fr-FR" dirty="0"/>
              <a:t>, </a:t>
            </a:r>
            <a:r>
              <a:rPr lang="fr-FR" dirty="0" err="1"/>
              <a:t>sensitivity</a:t>
            </a:r>
            <a:r>
              <a:rPr lang="fr-FR" dirty="0"/>
              <a:t> </a:t>
            </a:r>
            <a:r>
              <a:rPr lang="fr-FR" dirty="0" err="1"/>
              <a:t>curve</a:t>
            </a:r>
            <a:r>
              <a:rPr lang="fr-FR" dirty="0"/>
              <a:t>, </a:t>
            </a:r>
            <a:r>
              <a:rPr lang="fr-FR" dirty="0" err="1"/>
              <a:t>learning</a:t>
            </a:r>
            <a:r>
              <a:rPr lang="fr-FR" dirty="0"/>
              <a:t> </a:t>
            </a:r>
            <a:r>
              <a:rPr lang="fr-FR" dirty="0" err="1"/>
              <a:t>curve</a:t>
            </a:r>
            <a:r>
              <a:rPr lang="fr-FR" dirty="0"/>
              <a:t>, </a:t>
            </a:r>
            <a:r>
              <a:rPr lang="fr-FR" dirty="0" err="1"/>
              <a:t>dataset</a:t>
            </a:r>
            <a:r>
              <a:rPr lang="fr-FR" dirty="0"/>
              <a:t> </a:t>
            </a:r>
            <a:r>
              <a:rPr lang="fr-FR" dirty="0" err="1"/>
              <a:t>imbalance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47319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Classifier basics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pic>
        <p:nvPicPr>
          <p:cNvPr id="5" name="Image 4" descr="Capture d’écran 2016-05-08 à 16.40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24744"/>
            <a:ext cx="4608512" cy="2205446"/>
          </a:xfrm>
          <a:prstGeom prst="rect">
            <a:avLst/>
          </a:prstGeom>
        </p:spPr>
      </p:pic>
      <p:pic>
        <p:nvPicPr>
          <p:cNvPr id="6" name="Image 5" descr="Capture d’écran 2016-05-08 à 16.40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7973"/>
            <a:ext cx="4716016" cy="3453395"/>
          </a:xfrm>
          <a:prstGeom prst="rect">
            <a:avLst/>
          </a:prstGeom>
        </p:spPr>
      </p:pic>
      <p:pic>
        <p:nvPicPr>
          <p:cNvPr id="7" name="Image 6" descr="Capture d’écran 2016-05-03 à 09.52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140968"/>
            <a:ext cx="3960440" cy="347656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092280" y="6381328"/>
            <a:ext cx="1680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Background eff.</a:t>
            </a:r>
          </a:p>
        </p:txBody>
      </p:sp>
      <p:sp>
        <p:nvSpPr>
          <p:cNvPr id="9" name="ZoneTexte 8"/>
          <p:cNvSpPr txBox="1"/>
          <p:nvPr/>
        </p:nvSpPr>
        <p:spPr>
          <a:xfrm rot="16200000">
            <a:off x="4401673" y="4012497"/>
            <a:ext cx="11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Signal eff.</a:t>
            </a:r>
          </a:p>
        </p:txBody>
      </p:sp>
      <p:sp>
        <p:nvSpPr>
          <p:cNvPr id="10" name="Flèche vers le bas 9"/>
          <p:cNvSpPr/>
          <p:nvPr/>
        </p:nvSpPr>
        <p:spPr bwMode="auto">
          <a:xfrm rot="16200000">
            <a:off x="2303748" y="1160748"/>
            <a:ext cx="432048" cy="64807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Flèche vers le bas 10"/>
          <p:cNvSpPr/>
          <p:nvPr/>
        </p:nvSpPr>
        <p:spPr bwMode="auto">
          <a:xfrm>
            <a:off x="3347864" y="3140968"/>
            <a:ext cx="432048" cy="64807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Flèche vers le bas 11"/>
          <p:cNvSpPr/>
          <p:nvPr/>
        </p:nvSpPr>
        <p:spPr bwMode="auto">
          <a:xfrm rot="16200000">
            <a:off x="4691859" y="4779359"/>
            <a:ext cx="432048" cy="648072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788024" y="1052736"/>
            <a:ext cx="44550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Train on Signal and Background Monte-Carlo</a:t>
            </a:r>
          </a:p>
          <a:p>
            <a:r>
              <a:rPr lang="en-GB" sz="1600" dirty="0">
                <a:sym typeface="Wingdings"/>
              </a:rPr>
              <a:t>learn the separation between S and B distribution</a:t>
            </a:r>
            <a:endParaRPr lang="en-GB" sz="1600" dirty="0"/>
          </a:p>
          <a:p>
            <a:r>
              <a:rPr lang="en-GB" sz="1600" dirty="0"/>
              <a:t>Apply on test sample</a:t>
            </a:r>
          </a:p>
          <a:p>
            <a:r>
              <a:rPr lang="en-GB" sz="1600" dirty="0"/>
              <a:t>Apply on data</a:t>
            </a:r>
          </a:p>
          <a:p>
            <a:endParaRPr lang="en-GB" sz="1600" dirty="0"/>
          </a:p>
        </p:txBody>
      </p:sp>
      <p:sp>
        <p:nvSpPr>
          <p:cNvPr id="3" name="ZoneTexte 2"/>
          <p:cNvSpPr txBox="1"/>
          <p:nvPr/>
        </p:nvSpPr>
        <p:spPr>
          <a:xfrm>
            <a:off x="4932040" y="2843644"/>
            <a:ext cx="3570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AUC : Area Under the (ROC) Curve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4139952" y="6597352"/>
            <a:ext cx="144016" cy="2606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995936" y="6457890"/>
            <a:ext cx="725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score</a:t>
            </a:r>
          </a:p>
        </p:txBody>
      </p:sp>
      <p:grpSp>
        <p:nvGrpSpPr>
          <p:cNvPr id="18" name="Grouper 17"/>
          <p:cNvGrpSpPr/>
          <p:nvPr/>
        </p:nvGrpSpPr>
        <p:grpSpPr>
          <a:xfrm>
            <a:off x="5364088" y="5157192"/>
            <a:ext cx="2604615" cy="720080"/>
            <a:chOff x="5364088" y="5157192"/>
            <a:chExt cx="2604615" cy="720080"/>
          </a:xfrm>
        </p:grpSpPr>
        <p:sp>
          <p:nvSpPr>
            <p:cNvPr id="16" name="Ellipse 15"/>
            <p:cNvSpPr/>
            <p:nvPr/>
          </p:nvSpPr>
          <p:spPr bwMode="auto">
            <a:xfrm>
              <a:off x="5364088" y="5157192"/>
              <a:ext cx="216024" cy="720080"/>
            </a:xfrm>
            <a:prstGeom prst="ellips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724128" y="5229200"/>
              <a:ext cx="22445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9933"/>
                  </a:solidFill>
                </a:rPr>
                <a:t>We’re often here</a:t>
              </a:r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17B24F22-91B8-0D42-8990-390F4135BFEC}"/>
              </a:ext>
            </a:extLst>
          </p:cNvPr>
          <p:cNvSpPr txBox="1"/>
          <p:nvPr/>
        </p:nvSpPr>
        <p:spPr>
          <a:xfrm>
            <a:off x="8187" y="555296"/>
            <a:ext cx="59503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BB</a:t>
            </a:r>
          </a:p>
        </p:txBody>
      </p:sp>
    </p:spTree>
    <p:extLst>
      <p:ext uri="{BB962C8B-B14F-4D97-AF65-F5344CB8AC3E}">
        <p14:creationId xmlns:p14="http://schemas.microsoft.com/office/powerpoint/2010/main" val="272562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511846-2474-AD4B-B0EE-531C925C6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Score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650C44-A574-3240-81AA-8B555BB6D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178800" cy="1218456"/>
          </a:xfrm>
        </p:spPr>
        <p:txBody>
          <a:bodyPr/>
          <a:lstStyle/>
          <a:p>
            <a:r>
              <a:rPr lang="fr-FR" sz="2400" dirty="0"/>
              <a:t>Score output by </a:t>
            </a:r>
            <a:r>
              <a:rPr lang="fr-FR" sz="2400" dirty="0" err="1"/>
              <a:t>algorithm</a:t>
            </a:r>
            <a:r>
              <a:rPr lang="fr-FR" sz="2400" dirty="0"/>
              <a:t> </a:t>
            </a:r>
            <a:r>
              <a:rPr lang="fr-FR" sz="2400" dirty="0" err="1"/>
              <a:t>is</a:t>
            </a:r>
            <a:r>
              <a:rPr lang="fr-FR" sz="2400" dirty="0"/>
              <a:t> </a:t>
            </a:r>
            <a:r>
              <a:rPr lang="fr-FR" sz="2400" dirty="0" err="1"/>
              <a:t>actually</a:t>
            </a:r>
            <a:r>
              <a:rPr lang="fr-FR" sz="2400" dirty="0"/>
              <a:t> a </a:t>
            </a:r>
            <a:r>
              <a:rPr lang="fr-FR" sz="2400" dirty="0" err="1"/>
              <a:t>ranking</a:t>
            </a:r>
            <a:r>
              <a:rPr lang="fr-FR" sz="2400" dirty="0"/>
              <a:t>-variable</a:t>
            </a:r>
          </a:p>
          <a:p>
            <a:pPr lvl="1"/>
            <a:r>
              <a:rPr lang="fr-FR" sz="2000" dirty="0" err="1"/>
              <a:t>From</a:t>
            </a:r>
            <a:r>
              <a:rPr lang="fr-FR" sz="2000" dirty="0"/>
              <a:t> </a:t>
            </a:r>
            <a:r>
              <a:rPr lang="fr-FR" sz="2000" dirty="0" err="1"/>
              <a:t>most</a:t>
            </a:r>
            <a:r>
              <a:rPr lang="fr-FR" sz="2000" dirty="0"/>
              <a:t> background </a:t>
            </a:r>
            <a:r>
              <a:rPr lang="fr-FR" sz="2000" dirty="0" err="1"/>
              <a:t>like</a:t>
            </a:r>
            <a:r>
              <a:rPr lang="fr-FR" sz="2000" dirty="0"/>
              <a:t> to </a:t>
            </a:r>
            <a:r>
              <a:rPr lang="fr-FR" sz="2000" dirty="0" err="1"/>
              <a:t>most</a:t>
            </a:r>
            <a:r>
              <a:rPr lang="fr-FR" sz="2000" dirty="0"/>
              <a:t> signal-</a:t>
            </a:r>
            <a:r>
              <a:rPr lang="fr-FR" sz="2000" dirty="0" err="1"/>
              <a:t>like</a:t>
            </a:r>
            <a:endParaRPr lang="fr-FR" sz="2000" dirty="0"/>
          </a:p>
          <a:p>
            <a:pPr lvl="1"/>
            <a:r>
              <a:rPr lang="fr-FR" sz="2000" dirty="0"/>
              <a:t>Shape </a:t>
            </a:r>
            <a:r>
              <a:rPr lang="fr-FR" sz="2000" dirty="0" err="1"/>
              <a:t>is</a:t>
            </a:r>
            <a:r>
              <a:rPr lang="fr-FR" sz="2000" dirty="0"/>
              <a:t> (</a:t>
            </a:r>
            <a:r>
              <a:rPr lang="fr-FR" sz="2000" dirty="0" err="1"/>
              <a:t>almost</a:t>
            </a:r>
            <a:r>
              <a:rPr lang="fr-FR" sz="2000" dirty="0"/>
              <a:t>) </a:t>
            </a:r>
            <a:r>
              <a:rPr lang="fr-FR" sz="2000" dirty="0" err="1"/>
              <a:t>meaningless</a:t>
            </a:r>
            <a:endParaRPr lang="fr-FR" sz="20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7A51468-C2FC-724B-8EC0-AB786D46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1BF14E3-CB38-3045-966C-1F5C1B32F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073060"/>
            <a:ext cx="4392488" cy="430826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C78146D-E29A-874F-B889-E19D116D1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2073060"/>
            <a:ext cx="4415408" cy="422802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0DB9305-CA0C-9F43-BCF4-8A936C91AFA4}"/>
              </a:ext>
            </a:extLst>
          </p:cNvPr>
          <p:cNvSpPr txBox="1"/>
          <p:nvPr/>
        </p:nvSpPr>
        <p:spPr>
          <a:xfrm>
            <a:off x="539552" y="2437656"/>
            <a:ext cx="1475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Root</a:t>
            </a:r>
            <a:r>
              <a:rPr lang="fr-FR" dirty="0"/>
              <a:t> BDT</a:t>
            </a:r>
          </a:p>
          <a:p>
            <a:r>
              <a:rPr lang="fr-FR" dirty="0" err="1"/>
              <a:t>Adaboost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CA02496-EB61-4145-88D0-4347E41DCC56}"/>
              </a:ext>
            </a:extLst>
          </p:cNvPr>
          <p:cNvSpPr txBox="1"/>
          <p:nvPr/>
        </p:nvSpPr>
        <p:spPr>
          <a:xfrm>
            <a:off x="5319886" y="2361190"/>
            <a:ext cx="20040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Root</a:t>
            </a:r>
            <a:r>
              <a:rPr lang="fr-FR" dirty="0"/>
              <a:t> BDT</a:t>
            </a:r>
          </a:p>
          <a:p>
            <a:r>
              <a:rPr lang="fr-FR" dirty="0"/>
              <a:t>Gradient </a:t>
            </a:r>
            <a:r>
              <a:rPr lang="fr-FR" dirty="0" err="1"/>
              <a:t>boost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27917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64FE0C-2FA2-4E48-854F-28FEDBF84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Score (2)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FA7B55-339B-004E-B5A0-C569839AA5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A3708F8-5DE8-A843-9ADB-F7A4FEC49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92" y="2060848"/>
            <a:ext cx="4484896" cy="427213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B50958D-D83B-8F49-AC78-55E3139CF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5304" y="2053704"/>
            <a:ext cx="4723720" cy="426114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479E020-F34C-374D-9831-54405019ACE2}"/>
              </a:ext>
            </a:extLst>
          </p:cNvPr>
          <p:cNvSpPr txBox="1"/>
          <p:nvPr/>
        </p:nvSpPr>
        <p:spPr>
          <a:xfrm>
            <a:off x="1547664" y="3573016"/>
            <a:ext cx="1527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- </a:t>
            </a:r>
            <a:r>
              <a:rPr lang="fr-FR" dirty="0" err="1">
                <a:solidFill>
                  <a:srgbClr val="FF0000"/>
                </a:solidFill>
              </a:rPr>
              <a:t>Adaboost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0210B2C-ACD5-624B-88C7-E53C6BD01D63}"/>
              </a:ext>
            </a:extLst>
          </p:cNvPr>
          <p:cNvSpPr txBox="1"/>
          <p:nvPr/>
        </p:nvSpPr>
        <p:spPr>
          <a:xfrm>
            <a:off x="1550864" y="4179094"/>
            <a:ext cx="2183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- Gradient </a:t>
            </a:r>
            <a:r>
              <a:rPr lang="fr-FR" dirty="0" err="1">
                <a:solidFill>
                  <a:srgbClr val="0070C0"/>
                </a:solidFill>
              </a:rPr>
              <a:t>boost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E4B49D8-3653-444A-BF90-5788A2D956A8}"/>
              </a:ext>
            </a:extLst>
          </p:cNvPr>
          <p:cNvSpPr txBox="1"/>
          <p:nvPr/>
        </p:nvSpPr>
        <p:spPr>
          <a:xfrm>
            <a:off x="7236296" y="3717429"/>
            <a:ext cx="1527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- </a:t>
            </a:r>
            <a:r>
              <a:rPr lang="fr-FR" dirty="0" err="1">
                <a:solidFill>
                  <a:srgbClr val="FF0000"/>
                </a:solidFill>
              </a:rPr>
              <a:t>Adaboost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03D8F84-F362-054B-BD10-0063DBF5BBA6}"/>
              </a:ext>
            </a:extLst>
          </p:cNvPr>
          <p:cNvSpPr txBox="1"/>
          <p:nvPr/>
        </p:nvSpPr>
        <p:spPr>
          <a:xfrm>
            <a:off x="6644174" y="4199223"/>
            <a:ext cx="2183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- Gradient </a:t>
            </a:r>
            <a:r>
              <a:rPr lang="fr-FR" dirty="0" err="1">
                <a:solidFill>
                  <a:srgbClr val="0070C0"/>
                </a:solidFill>
              </a:rPr>
              <a:t>boost</a:t>
            </a:r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10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EBA79F-14BC-5D45-A268-7D76E6F49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Significance</a:t>
            </a:r>
            <a:r>
              <a:rPr lang="fr-FR" dirty="0"/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80DB8D-093F-914F-9ADF-4E2842964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363272" cy="2514600"/>
          </a:xfrm>
        </p:spPr>
        <p:txBody>
          <a:bodyPr/>
          <a:lstStyle/>
          <a:p>
            <a:r>
              <a:rPr lang="fr-FR" sz="2400" dirty="0"/>
              <a:t>Imagine </a:t>
            </a:r>
            <a:r>
              <a:rPr lang="fr-FR" sz="2400" dirty="0" err="1"/>
              <a:t>counting</a:t>
            </a:r>
            <a:r>
              <a:rPr lang="fr-FR" sz="2400" dirty="0"/>
              <a:t> </a:t>
            </a:r>
            <a:r>
              <a:rPr lang="fr-FR" sz="2400" dirty="0" err="1"/>
              <a:t>experiment</a:t>
            </a:r>
            <a:r>
              <a:rPr lang="fr-FR" sz="2400" dirty="0"/>
              <a:t> </a:t>
            </a:r>
            <a:r>
              <a:rPr lang="fr-FR" sz="2400" dirty="0" err="1"/>
              <a:t>above</a:t>
            </a:r>
            <a:r>
              <a:rPr lang="fr-FR" sz="2400" dirty="0"/>
              <a:t> </a:t>
            </a:r>
            <a:r>
              <a:rPr lang="fr-FR" sz="2400" dirty="0" err="1"/>
              <a:t>threshold</a:t>
            </a:r>
            <a:r>
              <a:rPr lang="fr-FR" sz="2400" dirty="0"/>
              <a:t>:</a:t>
            </a:r>
          </a:p>
          <a:p>
            <a:pPr lvl="1"/>
            <a:r>
              <a:rPr lang="fr-FR" sz="2000" dirty="0" err="1"/>
              <a:t>Number</a:t>
            </a:r>
            <a:r>
              <a:rPr lang="fr-FR" sz="2000" dirty="0"/>
              <a:t> of </a:t>
            </a:r>
            <a:r>
              <a:rPr lang="fr-FR" sz="2000" dirty="0" err="1"/>
              <a:t>expected</a:t>
            </a:r>
            <a:r>
              <a:rPr lang="fr-FR" sz="2000" dirty="0"/>
              <a:t> Signal S Background B </a:t>
            </a:r>
            <a:r>
              <a:rPr lang="fr-FR" sz="2000" dirty="0" err="1"/>
              <a:t>events</a:t>
            </a:r>
            <a:endParaRPr lang="fr-FR" sz="2000" dirty="0"/>
          </a:p>
          <a:p>
            <a:pPr lvl="1"/>
            <a:r>
              <a:rPr lang="fr-FR" sz="2000" dirty="0" err="1"/>
              <a:t>Expected</a:t>
            </a:r>
            <a:r>
              <a:rPr lang="fr-FR" sz="2000" dirty="0"/>
              <a:t> « Asimov » </a:t>
            </a:r>
            <a:r>
              <a:rPr lang="fr-FR" sz="2000" dirty="0" err="1"/>
              <a:t>significance</a:t>
            </a:r>
            <a:r>
              <a:rPr lang="fr-FR" sz="2000" dirty="0"/>
              <a:t>:</a:t>
            </a:r>
          </a:p>
          <a:p>
            <a:pPr lvl="1"/>
            <a:endParaRPr lang="fr-FR" sz="2000" dirty="0"/>
          </a:p>
          <a:p>
            <a:pPr lvl="1"/>
            <a:r>
              <a:rPr lang="fr-FR" sz="2000" dirty="0"/>
              <a:t>~          if s&lt;&lt;b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BFA5442-1045-3F4A-8880-DDC96A955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5EF88F-4575-0F4B-B3FA-DF40513FC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92" y="3105150"/>
            <a:ext cx="5017740" cy="37528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5C5F7C5-5D00-7945-9099-3E08E7BFD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034" y="3105150"/>
            <a:ext cx="4947518" cy="36576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4751EF6-B657-4A41-846F-4D3CC25DC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034" y="2040672"/>
            <a:ext cx="4155430" cy="66824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8A0A12B-039D-404F-9063-317513DEE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2420888"/>
            <a:ext cx="397696" cy="63977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4E1C900-031B-7D47-BA16-D22E634B8F1C}"/>
              </a:ext>
            </a:extLst>
          </p:cNvPr>
          <p:cNvSpPr txBox="1"/>
          <p:nvPr/>
        </p:nvSpPr>
        <p:spPr>
          <a:xfrm rot="16200000">
            <a:off x="16227" y="3645024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9795BB9-C659-C74A-AC17-357CA751F641}"/>
              </a:ext>
            </a:extLst>
          </p:cNvPr>
          <p:cNvSpPr txBox="1"/>
          <p:nvPr/>
        </p:nvSpPr>
        <p:spPr>
          <a:xfrm>
            <a:off x="3996849" y="637118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6053665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1A3EA3-8F41-B74B-95A0-990B89C72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Significance</a:t>
            </a:r>
            <a:r>
              <a:rPr lang="fr-FR" dirty="0"/>
              <a:t> (2)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57EFF34-CA5F-454D-8A9D-1CC2B62B6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BBD7847-D926-9A4F-BACF-26437509F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00" y="1340768"/>
            <a:ext cx="8942400" cy="551723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1D921AD-5189-8243-BC37-2A7B2456C5D3}"/>
              </a:ext>
            </a:extLst>
          </p:cNvPr>
          <p:cNvSpPr txBox="1"/>
          <p:nvPr/>
        </p:nvSpPr>
        <p:spPr>
          <a:xfrm>
            <a:off x="1547664" y="2913348"/>
            <a:ext cx="1527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- </a:t>
            </a:r>
            <a:r>
              <a:rPr lang="fr-FR" dirty="0" err="1">
                <a:solidFill>
                  <a:srgbClr val="FF0000"/>
                </a:solidFill>
              </a:rPr>
              <a:t>Adaboost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7535413-EDE6-874D-AB31-12110949FE83}"/>
              </a:ext>
            </a:extLst>
          </p:cNvPr>
          <p:cNvSpPr txBox="1"/>
          <p:nvPr/>
        </p:nvSpPr>
        <p:spPr>
          <a:xfrm>
            <a:off x="1547664" y="2182180"/>
            <a:ext cx="2183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- Gradient </a:t>
            </a:r>
            <a:r>
              <a:rPr lang="fr-FR" dirty="0" err="1">
                <a:solidFill>
                  <a:srgbClr val="0070C0"/>
                </a:solidFill>
              </a:rPr>
              <a:t>boost</a:t>
            </a:r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7570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Application </a:t>
            </a:r>
            <a:r>
              <a:rPr lang="fr-FR" dirty="0" err="1"/>
              <a:t>H</a:t>
            </a:r>
            <a:r>
              <a:rPr lang="fr-FR" sz="2000" dirty="0" err="1">
                <a:sym typeface="Wingdings"/>
              </a:rPr>
              <a:t></a:t>
            </a:r>
            <a:r>
              <a:rPr lang="fr-FR" dirty="0" err="1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fr-FR" baseline="30000" dirty="0" err="1"/>
              <a:t>+</a:t>
            </a:r>
            <a:r>
              <a:rPr lang="fr-FR" dirty="0" err="1">
                <a:latin typeface="Symbol" charset="2"/>
                <a:ea typeface="Symbol" charset="2"/>
                <a:cs typeface="Symbol" charset="2"/>
              </a:rPr>
              <a:t>t</a:t>
            </a:r>
            <a:r>
              <a:rPr lang="fr-FR" baseline="30000" dirty="0"/>
              <a:t>-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6B43907-843E-EB45-8A54-8BACE8C4616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HEP ML, David Rousseau, Ecole de Gif, 5 Sep 2019</a:t>
            </a:r>
          </a:p>
        </p:txBody>
      </p:sp>
      <p:grpSp>
        <p:nvGrpSpPr>
          <p:cNvPr id="10" name="Grouper 9"/>
          <p:cNvGrpSpPr/>
          <p:nvPr/>
        </p:nvGrpSpPr>
        <p:grpSpPr>
          <a:xfrm>
            <a:off x="169531" y="1226990"/>
            <a:ext cx="7200900" cy="5048050"/>
            <a:chOff x="169531" y="1226990"/>
            <a:chExt cx="7200900" cy="5048050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531" y="1226990"/>
              <a:ext cx="7200900" cy="4495800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5589240"/>
              <a:ext cx="6057900" cy="685800"/>
            </a:xfrm>
            <a:prstGeom prst="rect">
              <a:avLst/>
            </a:prstGeom>
          </p:spPr>
        </p:pic>
      </p:grpSp>
      <p:sp>
        <p:nvSpPr>
          <p:cNvPr id="8" name="ZoneTexte 7"/>
          <p:cNvSpPr txBox="1"/>
          <p:nvPr/>
        </p:nvSpPr>
        <p:spPr>
          <a:xfrm>
            <a:off x="169531" y="6382921"/>
            <a:ext cx="302895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1600" dirty="0"/>
              <a:t>JHEP 04, 117 (2015) 1501.04943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588224" y="3255367"/>
            <a:ext cx="819904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fr-FR" dirty="0" err="1"/>
              <a:t>Higgs</a:t>
            </a:r>
            <a:r>
              <a:rPr lang="fr-FR" dirty="0"/>
              <a:t> !</a:t>
            </a:r>
          </a:p>
        </p:txBody>
      </p:sp>
      <p:cxnSp>
        <p:nvCxnSpPr>
          <p:cNvPr id="13" name="Connecteur droit avec flèche 12"/>
          <p:cNvCxnSpPr>
            <a:stCxn id="11" idx="2"/>
          </p:cNvCxnSpPr>
          <p:nvPr/>
        </p:nvCxnSpPr>
        <p:spPr bwMode="auto">
          <a:xfrm flipH="1">
            <a:off x="6804252" y="3624699"/>
            <a:ext cx="193924" cy="11517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C66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ZoneTexte 2"/>
          <p:cNvSpPr txBox="1"/>
          <p:nvPr/>
        </p:nvSpPr>
        <p:spPr>
          <a:xfrm>
            <a:off x="519590" y="1079345"/>
            <a:ext cx="5403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BDT sur ~10 variables : masses invariantes, angles, </a:t>
            </a:r>
            <a:r>
              <a:rPr lang="fr-FR" dirty="0" err="1"/>
              <a:t>etc</a:t>
            </a:r>
            <a:r>
              <a:rPr lang="is-IS" dirty="0"/>
              <a:t>…</a:t>
            </a:r>
            <a:endParaRPr lang="fr-FR" dirty="0"/>
          </a:p>
        </p:txBody>
      </p:sp>
      <p:grpSp>
        <p:nvGrpSpPr>
          <p:cNvPr id="12" name="Grouper 6"/>
          <p:cNvGrpSpPr/>
          <p:nvPr/>
        </p:nvGrpSpPr>
        <p:grpSpPr>
          <a:xfrm>
            <a:off x="7223997" y="68634"/>
            <a:ext cx="1920003" cy="1555007"/>
            <a:chOff x="762000" y="1066800"/>
            <a:chExt cx="7010400" cy="5257800"/>
          </a:xfrm>
        </p:grpSpPr>
        <p:pic>
          <p:nvPicPr>
            <p:cNvPr id="14" name="Image 13" descr="fig_004.png"/>
            <p:cNvPicPr>
              <a:picLocks noChangeAspect="1"/>
            </p:cNvPicPr>
            <p:nvPr/>
          </p:nvPicPr>
          <p:blipFill>
            <a:blip r:embed="rId4"/>
            <a:srcRect t="742" b="51803"/>
            <a:stretch>
              <a:fillRect/>
            </a:stretch>
          </p:blipFill>
          <p:spPr>
            <a:xfrm>
              <a:off x="762000" y="1066800"/>
              <a:ext cx="7010400" cy="4724400"/>
            </a:xfrm>
            <a:prstGeom prst="rect">
              <a:avLst/>
            </a:prstGeom>
          </p:spPr>
        </p:pic>
        <p:pic>
          <p:nvPicPr>
            <p:cNvPr id="15" name="Image 14" descr="fig_004.png"/>
            <p:cNvPicPr>
              <a:picLocks noChangeAspect="1"/>
            </p:cNvPicPr>
            <p:nvPr/>
          </p:nvPicPr>
          <p:blipFill>
            <a:blip r:embed="rId4"/>
            <a:srcRect t="93356" b="-245"/>
            <a:stretch>
              <a:fillRect/>
            </a:stretch>
          </p:blipFill>
          <p:spPr>
            <a:xfrm>
              <a:off x="762000" y="5638800"/>
              <a:ext cx="7010400" cy="68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771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err="1"/>
              <a:t>Higgs</a:t>
            </a:r>
            <a:r>
              <a:rPr lang="fr-FR" sz="3200" dirty="0"/>
              <a:t> Machine Learning challenge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5976" y="914400"/>
            <a:ext cx="4280024" cy="5410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800" dirty="0"/>
              <a:t>Idée : simplifier une analyse </a:t>
            </a:r>
            <a:r>
              <a:rPr lang="fr-FR" sz="2800" dirty="0" err="1"/>
              <a:t>Higgs</a:t>
            </a:r>
            <a:r>
              <a:rPr lang="fr-FR" sz="2800" dirty="0"/>
              <a:t>, poster les données simulées sur le web, demander aux spécialistes de l’Intelligence Artificielle de l’améliorer</a:t>
            </a:r>
          </a:p>
          <a:p>
            <a:pPr>
              <a:buNone/>
            </a:pPr>
            <a:endParaRPr lang="fr-FR" sz="2800" dirty="0"/>
          </a:p>
          <a:p>
            <a:pPr>
              <a:buNone/>
            </a:pPr>
            <a:r>
              <a:rPr lang="fr-FR" sz="2800" dirty="0"/>
              <a:t>Organisé en 2014 sur la plateforme </a:t>
            </a:r>
            <a:r>
              <a:rPr lang="fr-FR" sz="2800" dirty="0" err="1">
                <a:hlinkClick r:id="rId2"/>
              </a:rPr>
              <a:t>Kaggle</a:t>
            </a:r>
            <a:endParaRPr lang="fr-FR" sz="28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EC48A93-3A29-9749-9449-8282C676540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HEP ML, David Rousseau, Ecole de Gif, 5 Sep 2019</a:t>
            </a:r>
          </a:p>
        </p:txBody>
      </p:sp>
      <p:pic>
        <p:nvPicPr>
          <p:cNvPr id="5" name="Image 4" descr="poster_sm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2312"/>
            <a:ext cx="4098636" cy="579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767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HiggsML</a:t>
            </a:r>
            <a:r>
              <a:rPr lang="en-GB" dirty="0"/>
              <a:t> : Dataset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600" y="914400"/>
            <a:ext cx="4343400" cy="5943600"/>
          </a:xfrm>
        </p:spPr>
        <p:txBody>
          <a:bodyPr/>
          <a:lstStyle/>
          <a:p>
            <a:pPr>
              <a:buNone/>
            </a:pPr>
            <a:r>
              <a:rPr lang="fr-FR" sz="1400" dirty="0"/>
              <a:t>ASCII csv file, </a:t>
            </a:r>
            <a:r>
              <a:rPr lang="fr-FR" sz="1400" dirty="0" err="1"/>
              <a:t>with</a:t>
            </a:r>
            <a:r>
              <a:rPr lang="fr-FR" sz="1400" dirty="0"/>
              <a:t> mixture of </a:t>
            </a:r>
            <a:r>
              <a:rPr lang="fr-FR" sz="1400" dirty="0" err="1"/>
              <a:t>Higgs</a:t>
            </a:r>
            <a:r>
              <a:rPr lang="fr-FR" sz="1400" dirty="0"/>
              <a:t> to </a:t>
            </a:r>
            <a:r>
              <a:rPr lang="fr-FR" sz="1400" dirty="0" err="1"/>
              <a:t>tautau</a:t>
            </a:r>
            <a:r>
              <a:rPr lang="fr-FR" sz="1400" dirty="0"/>
              <a:t> signal and </a:t>
            </a:r>
            <a:r>
              <a:rPr lang="fr-FR" sz="1400" dirty="0" err="1"/>
              <a:t>corresponding</a:t>
            </a:r>
            <a:r>
              <a:rPr lang="fr-FR" sz="1400" dirty="0"/>
              <a:t> background, </a:t>
            </a:r>
            <a:r>
              <a:rPr lang="fr-FR" sz="1400" dirty="0" err="1"/>
              <a:t>from</a:t>
            </a:r>
            <a:r>
              <a:rPr lang="fr-FR" sz="1400" dirty="0"/>
              <a:t> official GEANT4 ATLAS simulation </a:t>
            </a:r>
            <a:endParaRPr lang="fr-FR" sz="1400" dirty="0">
              <a:solidFill>
                <a:srgbClr val="FF0000"/>
              </a:solidFill>
            </a:endParaRPr>
          </a:p>
          <a:p>
            <a:pPr>
              <a:buNone/>
            </a:pPr>
            <a:endParaRPr lang="fr-FR" sz="14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fr-FR" sz="1400" dirty="0" err="1">
                <a:solidFill>
                  <a:srgbClr val="FF0000"/>
                </a:solidFill>
              </a:rPr>
              <a:t>Weight</a:t>
            </a:r>
            <a:r>
              <a:rPr lang="fr-FR" sz="1400" dirty="0">
                <a:solidFill>
                  <a:srgbClr val="FF0000"/>
                </a:solidFill>
              </a:rPr>
              <a:t> and signal/background </a:t>
            </a:r>
            <a:r>
              <a:rPr lang="fr-FR" sz="1400" dirty="0">
                <a:solidFill>
                  <a:srgbClr val="009900"/>
                </a:solidFill>
              </a:rPr>
              <a:t>(for training </a:t>
            </a:r>
            <a:r>
              <a:rPr lang="fr-FR" sz="1400" dirty="0" err="1">
                <a:solidFill>
                  <a:srgbClr val="009900"/>
                </a:solidFill>
              </a:rPr>
              <a:t>dataset</a:t>
            </a:r>
            <a:r>
              <a:rPr lang="fr-FR" sz="1400" dirty="0">
                <a:solidFill>
                  <a:srgbClr val="009900"/>
                </a:solidFill>
              </a:rPr>
              <a:t> </a:t>
            </a:r>
            <a:r>
              <a:rPr lang="fr-FR" sz="1400" dirty="0" err="1">
                <a:solidFill>
                  <a:srgbClr val="009900"/>
                </a:solidFill>
              </a:rPr>
              <a:t>only</a:t>
            </a:r>
            <a:r>
              <a:rPr lang="fr-FR" sz="1400" dirty="0">
                <a:solidFill>
                  <a:srgbClr val="009900"/>
                </a:solidFill>
              </a:rPr>
              <a:t>) </a:t>
            </a:r>
          </a:p>
          <a:p>
            <a:pPr>
              <a:buNone/>
            </a:pPr>
            <a:r>
              <a:rPr lang="fr-FR" sz="1400" dirty="0" err="1"/>
              <a:t>weight</a:t>
            </a:r>
            <a:r>
              <a:rPr lang="fr-FR" sz="1400" dirty="0"/>
              <a:t> (</a:t>
            </a:r>
            <a:r>
              <a:rPr lang="fr-FR" sz="1400" dirty="0" err="1"/>
              <a:t>fully</a:t>
            </a:r>
            <a:r>
              <a:rPr lang="fr-FR" sz="1400" dirty="0"/>
              <a:t> </a:t>
            </a:r>
            <a:r>
              <a:rPr lang="fr-FR" sz="1400" dirty="0" err="1"/>
              <a:t>normalised</a:t>
            </a:r>
            <a:r>
              <a:rPr lang="fr-FR" sz="1400" dirty="0"/>
              <a:t>)</a:t>
            </a:r>
          </a:p>
          <a:p>
            <a:pPr>
              <a:buNone/>
            </a:pPr>
            <a:r>
              <a:rPr lang="fr-FR" sz="1400" dirty="0"/>
              <a:t>label : « s » or « b »</a:t>
            </a:r>
            <a:endParaRPr lang="fr-FR" sz="14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fr-FR" sz="1400" dirty="0" err="1">
                <a:solidFill>
                  <a:srgbClr val="FF0000"/>
                </a:solidFill>
              </a:rPr>
              <a:t>Conf</a:t>
            </a:r>
            <a:r>
              <a:rPr lang="fr-FR" sz="1400" dirty="0">
                <a:solidFill>
                  <a:srgbClr val="FF0000"/>
                </a:solidFill>
              </a:rPr>
              <a:t> note variables </a:t>
            </a:r>
            <a:r>
              <a:rPr lang="fr-FR" sz="1400" dirty="0" err="1">
                <a:solidFill>
                  <a:srgbClr val="FF0000"/>
                </a:solidFill>
              </a:rPr>
              <a:t>used</a:t>
            </a:r>
            <a:r>
              <a:rPr lang="fr-FR" sz="1400" dirty="0">
                <a:solidFill>
                  <a:srgbClr val="FF0000"/>
                </a:solidFill>
              </a:rPr>
              <a:t> for </a:t>
            </a:r>
            <a:r>
              <a:rPr lang="fr-FR" sz="1400" dirty="0" err="1">
                <a:solidFill>
                  <a:srgbClr val="FF0000"/>
                </a:solidFill>
              </a:rPr>
              <a:t>categorization</a:t>
            </a:r>
            <a:r>
              <a:rPr lang="fr-FR" sz="1400" dirty="0">
                <a:solidFill>
                  <a:srgbClr val="FF0000"/>
                </a:solidFill>
              </a:rPr>
              <a:t> or BDT:</a:t>
            </a:r>
          </a:p>
          <a:p>
            <a:pPr>
              <a:buNone/>
            </a:pPr>
            <a:r>
              <a:rPr lang="fr-FR" sz="1400" dirty="0"/>
              <a:t> </a:t>
            </a:r>
            <a:r>
              <a:rPr lang="fr-FR" sz="1400" dirty="0" err="1"/>
              <a:t>DER_mass_MMC</a:t>
            </a:r>
            <a:r>
              <a:rPr lang="fr-FR" sz="1400" dirty="0"/>
              <a:t> </a:t>
            </a:r>
          </a:p>
          <a:p>
            <a:pPr>
              <a:buNone/>
            </a:pPr>
            <a:r>
              <a:rPr lang="fr-FR" sz="1400" dirty="0"/>
              <a:t> </a:t>
            </a:r>
            <a:r>
              <a:rPr lang="fr-FR" sz="1400" dirty="0" err="1"/>
              <a:t>DER_mass_transverse_met_lep</a:t>
            </a:r>
            <a:r>
              <a:rPr lang="fr-FR" sz="1400" dirty="0"/>
              <a:t> </a:t>
            </a:r>
          </a:p>
          <a:p>
            <a:pPr>
              <a:buNone/>
            </a:pPr>
            <a:r>
              <a:rPr lang="fr-FR" sz="1400" dirty="0"/>
              <a:t> </a:t>
            </a:r>
            <a:r>
              <a:rPr lang="fr-FR" sz="1400" dirty="0" err="1"/>
              <a:t>DER_mass_vis</a:t>
            </a:r>
            <a:r>
              <a:rPr lang="fr-FR" sz="1400" dirty="0"/>
              <a:t> </a:t>
            </a:r>
          </a:p>
          <a:p>
            <a:pPr>
              <a:buNone/>
            </a:pPr>
            <a:r>
              <a:rPr lang="fr-FR" sz="1400" dirty="0"/>
              <a:t> </a:t>
            </a:r>
            <a:r>
              <a:rPr lang="fr-FR" sz="1400" dirty="0" err="1"/>
              <a:t>DER_pt_h</a:t>
            </a:r>
            <a:r>
              <a:rPr lang="fr-FR" sz="1400" dirty="0"/>
              <a:t> </a:t>
            </a:r>
          </a:p>
          <a:p>
            <a:pPr>
              <a:buNone/>
            </a:pPr>
            <a:r>
              <a:rPr lang="fr-FR" sz="1400" dirty="0"/>
              <a:t> </a:t>
            </a:r>
            <a:r>
              <a:rPr lang="fr-FR" sz="1400" dirty="0" err="1"/>
              <a:t>DER_deltaeta_jet_jet</a:t>
            </a:r>
            <a:r>
              <a:rPr lang="fr-FR" sz="1400" dirty="0"/>
              <a:t> </a:t>
            </a:r>
          </a:p>
          <a:p>
            <a:pPr>
              <a:buNone/>
            </a:pPr>
            <a:r>
              <a:rPr lang="fr-FR" sz="1400" dirty="0"/>
              <a:t> </a:t>
            </a:r>
            <a:r>
              <a:rPr lang="fr-FR" sz="1400" dirty="0" err="1"/>
              <a:t>DER_mass_jet_jet</a:t>
            </a:r>
            <a:r>
              <a:rPr lang="fr-FR" sz="1400" dirty="0"/>
              <a:t> </a:t>
            </a:r>
          </a:p>
          <a:p>
            <a:pPr>
              <a:buNone/>
            </a:pPr>
            <a:r>
              <a:rPr lang="fr-FR" sz="1400" dirty="0"/>
              <a:t> </a:t>
            </a:r>
            <a:r>
              <a:rPr lang="fr-FR" sz="1400" dirty="0" err="1"/>
              <a:t>DER_prodeta_jet_jet</a:t>
            </a:r>
            <a:r>
              <a:rPr lang="fr-FR" sz="1400" dirty="0"/>
              <a:t> </a:t>
            </a:r>
          </a:p>
          <a:p>
            <a:pPr>
              <a:buNone/>
            </a:pPr>
            <a:r>
              <a:rPr lang="fr-FR" sz="1400" dirty="0"/>
              <a:t> </a:t>
            </a:r>
            <a:r>
              <a:rPr lang="fr-FR" sz="1400" dirty="0" err="1"/>
              <a:t>DER_deltar_tau_lep</a:t>
            </a:r>
            <a:r>
              <a:rPr lang="fr-FR" sz="1400" dirty="0"/>
              <a:t> </a:t>
            </a:r>
          </a:p>
          <a:p>
            <a:pPr>
              <a:buNone/>
            </a:pPr>
            <a:r>
              <a:rPr lang="fr-FR" sz="1400" dirty="0"/>
              <a:t> </a:t>
            </a:r>
            <a:r>
              <a:rPr lang="fr-FR" sz="1400" dirty="0" err="1"/>
              <a:t>DER_pt_tot</a:t>
            </a:r>
            <a:r>
              <a:rPr lang="fr-FR" sz="1400" dirty="0"/>
              <a:t> </a:t>
            </a:r>
          </a:p>
          <a:p>
            <a:pPr>
              <a:buNone/>
            </a:pPr>
            <a:r>
              <a:rPr lang="fr-FR" sz="1400" dirty="0"/>
              <a:t> </a:t>
            </a:r>
            <a:r>
              <a:rPr lang="fr-FR" sz="1400" dirty="0" err="1"/>
              <a:t>DER_sum_pt</a:t>
            </a:r>
            <a:r>
              <a:rPr lang="fr-FR" sz="1400" dirty="0"/>
              <a:t> </a:t>
            </a:r>
          </a:p>
          <a:p>
            <a:pPr>
              <a:buNone/>
            </a:pPr>
            <a:r>
              <a:rPr lang="fr-FR" sz="1400" dirty="0"/>
              <a:t> </a:t>
            </a:r>
            <a:r>
              <a:rPr lang="fr-FR" sz="1400" dirty="0" err="1"/>
              <a:t>DER_pt_ratio_lep_tau</a:t>
            </a:r>
            <a:r>
              <a:rPr lang="fr-FR" sz="1400" dirty="0"/>
              <a:t> </a:t>
            </a:r>
          </a:p>
          <a:p>
            <a:pPr>
              <a:buNone/>
            </a:pPr>
            <a:r>
              <a:rPr lang="fr-FR" sz="1400" dirty="0"/>
              <a:t> </a:t>
            </a:r>
            <a:r>
              <a:rPr lang="fr-FR" sz="1400" dirty="0" err="1"/>
              <a:t>DER_met_phi_centrality</a:t>
            </a:r>
            <a:r>
              <a:rPr lang="fr-FR" sz="1400" dirty="0"/>
              <a:t> </a:t>
            </a:r>
          </a:p>
          <a:p>
            <a:pPr>
              <a:buNone/>
            </a:pPr>
            <a:r>
              <a:rPr lang="fr-FR" sz="1400" dirty="0"/>
              <a:t> </a:t>
            </a:r>
            <a:r>
              <a:rPr lang="fr-FR" sz="1400" dirty="0" err="1"/>
              <a:t>DER_lep_eta_centrality</a:t>
            </a:r>
            <a:endParaRPr lang="fr-FR" sz="1400" dirty="0"/>
          </a:p>
          <a:p>
            <a:pPr>
              <a:buNone/>
            </a:pPr>
            <a:endParaRPr lang="fr-FR" sz="1400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 bwMode="auto">
          <a:xfrm>
            <a:off x="4800600" y="990600"/>
            <a:ext cx="4343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/>
            </a:pP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Primitive</a:t>
            </a:r>
            <a:r>
              <a:rPr kumimoji="1" lang="fr-FR" sz="1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3-vectors </a:t>
            </a:r>
            <a:r>
              <a:rPr kumimoji="1" lang="fr-FR" sz="1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allowing</a:t>
            </a:r>
            <a:r>
              <a:rPr kumimoji="1" lang="fr-FR" sz="1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to </a:t>
            </a:r>
            <a:r>
              <a:rPr kumimoji="1" lang="fr-FR" sz="1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compute</a:t>
            </a:r>
            <a:r>
              <a:rPr kumimoji="1" lang="fr-FR" sz="1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the </a:t>
            </a:r>
            <a:r>
              <a:rPr kumimoji="1" lang="fr-FR" sz="1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conf</a:t>
            </a:r>
            <a:r>
              <a:rPr kumimoji="1" lang="fr-FR" sz="1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note variables (mass </a:t>
            </a:r>
            <a:r>
              <a:rPr kumimoji="1" lang="fr-FR" sz="1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neglected</a:t>
            </a:r>
            <a:r>
              <a:rPr kumimoji="1" lang="fr-FR" sz="1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),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/>
            </a:pPr>
            <a:r>
              <a:rPr kumimoji="1" lang="fr-FR" sz="1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16 </a:t>
            </a:r>
            <a:r>
              <a:rPr kumimoji="1" lang="fr-FR" sz="1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independent</a:t>
            </a:r>
            <a:r>
              <a:rPr kumimoji="1" lang="fr-FR" sz="1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variables:</a:t>
            </a:r>
            <a:endParaRPr kumimoji="1" lang="fr-FR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/>
            </a:pP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1" lang="fr-FR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PRI_tau_pt</a:t>
            </a: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/>
            </a:pP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1" lang="fr-FR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PRI_tau_eta</a:t>
            </a: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/>
            </a:pP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1" lang="fr-FR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PRI_tau_phi</a:t>
            </a: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/>
            </a:pP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1" lang="fr-FR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PRI_lep_pt</a:t>
            </a: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/>
            </a:pP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1" lang="fr-FR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PRI_lep_eta</a:t>
            </a: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/>
            </a:pP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1" lang="fr-FR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PRI_lep_phi</a:t>
            </a: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/>
            </a:pP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1" lang="fr-FR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PRI_met</a:t>
            </a: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/>
            </a:pP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1" lang="fr-FR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PRI_met_phi</a:t>
            </a: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/>
            </a:pP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1" lang="fr-FR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PRI_met_sumet</a:t>
            </a: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/>
            </a:pP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1" lang="fr-FR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PRI_jet_num</a:t>
            </a: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(0,1,2,3,</a:t>
            </a:r>
            <a:r>
              <a:rPr kumimoji="1" lang="fr-FR" sz="1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1" lang="fr-FR" sz="14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capped</a:t>
            </a:r>
            <a:r>
              <a:rPr kumimoji="1" lang="fr-FR" sz="1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1" lang="fr-FR" sz="14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at</a:t>
            </a:r>
            <a:r>
              <a:rPr kumimoji="1" lang="fr-FR" sz="1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3)</a:t>
            </a:r>
            <a:endParaRPr kumimoji="1" lang="fr-FR" sz="1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/>
            </a:pP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1" lang="fr-FR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PRI_jet_leading_pt</a:t>
            </a: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/>
            </a:pP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1" lang="fr-FR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PRI_jet_leading_eta</a:t>
            </a: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/>
            </a:pP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1" lang="fr-FR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PRI_jet_leading_phi</a:t>
            </a: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/>
            </a:pP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1" lang="fr-FR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PRI_jet_subleading_pt</a:t>
            </a: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/>
            </a:pP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1" lang="fr-FR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PRI_jet_subleading_eta</a:t>
            </a: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/>
            </a:pP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1" lang="fr-FR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PRI_jet_subleading_phi</a:t>
            </a: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None/>
              <a:tabLst/>
              <a:defRPr/>
            </a:pP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1" lang="fr-FR" sz="1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PRI_jet_all_pt</a:t>
            </a:r>
            <a:r>
              <a:rPr kumimoji="1" lang="fr-FR" sz="1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grpSp>
        <p:nvGrpSpPr>
          <p:cNvPr id="7" name="Grouper 6"/>
          <p:cNvGrpSpPr/>
          <p:nvPr/>
        </p:nvGrpSpPr>
        <p:grpSpPr>
          <a:xfrm>
            <a:off x="2051720" y="3861048"/>
            <a:ext cx="6857445" cy="1862048"/>
            <a:chOff x="2051720" y="3861048"/>
            <a:chExt cx="6857445" cy="1862048"/>
          </a:xfrm>
        </p:grpSpPr>
        <p:sp>
          <p:nvSpPr>
            <p:cNvPr id="5" name="ZoneTexte 4"/>
            <p:cNvSpPr txBox="1"/>
            <p:nvPr/>
          </p:nvSpPr>
          <p:spPr>
            <a:xfrm>
              <a:off x="7596336" y="4581128"/>
              <a:ext cx="13128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VBF</a:t>
              </a:r>
            </a:p>
            <a:p>
              <a:r>
                <a:rPr lang="en-GB" dirty="0"/>
                <a:t>signature</a:t>
              </a: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6876256" y="3861048"/>
              <a:ext cx="892523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500" dirty="0"/>
                <a:t>}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2483768" y="4221088"/>
              <a:ext cx="10310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/>
                <a:t>VBF</a:t>
              </a:r>
            </a:p>
            <a:p>
              <a:r>
                <a:rPr lang="en-GB" sz="1800" dirty="0"/>
                <a:t>signature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2051720" y="3861048"/>
              <a:ext cx="59091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600" dirty="0"/>
                <a:t>}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75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Régression Linéaire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5" t="31064" r="23335" b="27800"/>
          <a:stretch/>
        </p:blipFill>
        <p:spPr>
          <a:xfrm>
            <a:off x="2555776" y="2595008"/>
            <a:ext cx="4032448" cy="2225545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CE4C10B-EDB5-5C47-913B-5972E1793FF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HEP ML, David Rousseau, Ecole de Gif, 5 Sep 2019</a:t>
            </a:r>
          </a:p>
        </p:txBody>
      </p:sp>
      <p:grpSp>
        <p:nvGrpSpPr>
          <p:cNvPr id="14" name="Grouper 13"/>
          <p:cNvGrpSpPr/>
          <p:nvPr/>
        </p:nvGrpSpPr>
        <p:grpSpPr>
          <a:xfrm>
            <a:off x="4792880" y="3288665"/>
            <a:ext cx="287258" cy="1995879"/>
            <a:chOff x="4792880" y="3288665"/>
            <a:chExt cx="287258" cy="1995879"/>
          </a:xfrm>
        </p:grpSpPr>
        <p:sp>
          <p:nvSpPr>
            <p:cNvPr id="3" name="ZoneTexte 2"/>
            <p:cNvSpPr txBox="1"/>
            <p:nvPr/>
          </p:nvSpPr>
          <p:spPr>
            <a:xfrm>
              <a:off x="4792880" y="484717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x</a:t>
              </a:r>
            </a:p>
          </p:txBody>
        </p:sp>
        <p:cxnSp>
          <p:nvCxnSpPr>
            <p:cNvPr id="8" name="Connecteur droit avec flèche 7"/>
            <p:cNvCxnSpPr/>
            <p:nvPr/>
          </p:nvCxnSpPr>
          <p:spPr>
            <a:xfrm flipV="1">
              <a:off x="4792880" y="3288665"/>
              <a:ext cx="0" cy="199587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er 14"/>
          <p:cNvGrpSpPr/>
          <p:nvPr/>
        </p:nvGrpSpPr>
        <p:grpSpPr>
          <a:xfrm>
            <a:off x="1360756" y="2919333"/>
            <a:ext cx="3432124" cy="460135"/>
            <a:chOff x="1360756" y="2919333"/>
            <a:chExt cx="3432124" cy="460135"/>
          </a:xfrm>
        </p:grpSpPr>
        <p:sp>
          <p:nvSpPr>
            <p:cNvPr id="6" name="ZoneTexte 5"/>
            <p:cNvSpPr txBox="1"/>
            <p:nvPr/>
          </p:nvSpPr>
          <p:spPr>
            <a:xfrm>
              <a:off x="1475351" y="2919333"/>
              <a:ext cx="289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0000"/>
                  </a:solidFill>
                </a:rPr>
                <a:t>y</a:t>
              </a:r>
            </a:p>
          </p:txBody>
        </p:sp>
        <p:cxnSp>
          <p:nvCxnSpPr>
            <p:cNvPr id="9" name="Connecteur droit avec flèche 8"/>
            <p:cNvCxnSpPr/>
            <p:nvPr/>
          </p:nvCxnSpPr>
          <p:spPr>
            <a:xfrm flipH="1">
              <a:off x="1360756" y="3288665"/>
              <a:ext cx="3432124" cy="9080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ZoneTexte 15"/>
          <p:cNvSpPr txBox="1"/>
          <p:nvPr/>
        </p:nvSpPr>
        <p:spPr>
          <a:xfrm>
            <a:off x="3316717" y="5090638"/>
            <a:ext cx="714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y=f(x)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4572000" y="1030391"/>
            <a:ext cx="3469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Boskovic</a:t>
            </a:r>
            <a:r>
              <a:rPr lang="fr-FR" dirty="0"/>
              <a:t>, Legendre, Laplace, Gauss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025199" y="5730056"/>
            <a:ext cx="25399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PNB par habitant</a:t>
            </a:r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-603810" y="3418647"/>
            <a:ext cx="25399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dirty="0"/>
              <a:t>Bonheur moyen</a:t>
            </a:r>
          </a:p>
        </p:txBody>
      </p:sp>
    </p:spTree>
    <p:extLst>
      <p:ext uri="{BB962C8B-B14F-4D97-AF65-F5344CB8AC3E}">
        <p14:creationId xmlns:p14="http://schemas.microsoft.com/office/powerpoint/2010/main" val="59462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1B60F21B-FCCF-744F-91AA-4079E9E4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qss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9364DD2-6002-E74D-85AC-F43A12C34B6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HEP ML, David Rousseau, Ecole de Gif, 5 Sep 2019</a:t>
            </a:r>
          </a:p>
        </p:txBody>
      </p:sp>
      <p:pic>
        <p:nvPicPr>
          <p:cNvPr id="5" name="Image 4" descr="Capture d’écran 2014-10-20 à 15.15.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1782"/>
            <a:ext cx="9144000" cy="581443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094182" y="3071152"/>
            <a:ext cx="76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7000$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094182" y="3375952"/>
            <a:ext cx="76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4000$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861763" y="3745284"/>
            <a:ext cx="769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2000$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831272" y="6352143"/>
            <a:ext cx="785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991 TMVA (CERN standard)		                3.2</a:t>
            </a:r>
          </a:p>
        </p:txBody>
      </p:sp>
      <p:sp>
        <p:nvSpPr>
          <p:cNvPr id="10" name="Ellipse 9"/>
          <p:cNvSpPr/>
          <p:nvPr/>
        </p:nvSpPr>
        <p:spPr>
          <a:xfrm>
            <a:off x="3771459" y="549533"/>
            <a:ext cx="835181" cy="33258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3" name="Connecteur droit avec flèche 12"/>
          <p:cNvCxnSpPr/>
          <p:nvPr/>
        </p:nvCxnSpPr>
        <p:spPr>
          <a:xfrm rot="16200000" flipV="1">
            <a:off x="3111502" y="4866409"/>
            <a:ext cx="3313546" cy="230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4606640" y="2517907"/>
            <a:ext cx="1095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Ecart standard</a:t>
            </a:r>
          </a:p>
        </p:txBody>
      </p:sp>
    </p:spTree>
    <p:extLst>
      <p:ext uri="{BB962C8B-B14F-4D97-AF65-F5344CB8AC3E}">
        <p14:creationId xmlns:p14="http://schemas.microsoft.com/office/powerpoint/2010/main" val="7571513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err="1"/>
              <a:t>HIggsML</a:t>
            </a:r>
            <a:r>
              <a:rPr lang="en-GB" sz="2800" dirty="0"/>
              <a:t> : Real analysis  </a:t>
            </a:r>
            <a:r>
              <a:rPr lang="en-GB" sz="2800" dirty="0" err="1"/>
              <a:t>vs</a:t>
            </a:r>
            <a:r>
              <a:rPr lang="en-GB" sz="2800" dirty="0"/>
              <a:t>  challenge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1000" y="914400"/>
            <a:ext cx="4038600" cy="54102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sz="1800" dirty="0"/>
              <a:t>Systematics (and data </a:t>
            </a:r>
            <a:r>
              <a:rPr lang="en-GB" sz="1800" dirty="0" err="1"/>
              <a:t>vs</a:t>
            </a:r>
            <a:r>
              <a:rPr lang="en-GB" sz="1800" dirty="0"/>
              <a:t> MC)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800" dirty="0"/>
              <a:t>2 categories </a:t>
            </a:r>
            <a:r>
              <a:rPr lang="en-GB" sz="1800" dirty="0" err="1"/>
              <a:t>x</a:t>
            </a:r>
            <a:r>
              <a:rPr lang="en-GB" sz="1800" dirty="0"/>
              <a:t> </a:t>
            </a:r>
            <a:r>
              <a:rPr lang="en-GB" sz="1800" dirty="0" err="1"/>
              <a:t>n</a:t>
            </a:r>
            <a:r>
              <a:rPr lang="en-GB" sz="1800" dirty="0"/>
              <a:t> BDT score bins</a:t>
            </a:r>
          </a:p>
          <a:p>
            <a:pPr marL="514350" indent="-514350">
              <a:buNone/>
            </a:pPr>
            <a:endParaRPr lang="en-GB" sz="1800" dirty="0"/>
          </a:p>
          <a:p>
            <a:pPr marL="514350" indent="-514350">
              <a:buFont typeface="+mj-lt"/>
              <a:buAutoNum type="arabicPeriod"/>
            </a:pPr>
            <a:r>
              <a:rPr lang="en-GB" sz="1800" dirty="0"/>
              <a:t>Background estimated from data (embedded, anti tau, control region) and some MC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800" dirty="0"/>
              <a:t>Weights include all corrections. Some negative weights (</a:t>
            </a:r>
            <a:r>
              <a:rPr lang="en-GB" sz="1800" dirty="0" err="1"/>
              <a:t>tt</a:t>
            </a:r>
            <a:r>
              <a:rPr lang="en-GB" sz="1800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800" dirty="0"/>
              <a:t>Potentially use any information from all 2012 data and MC events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800" dirty="0"/>
              <a:t>Few variables fed in two BDT</a:t>
            </a:r>
          </a:p>
          <a:p>
            <a:pPr marL="514350" indent="-514350">
              <a:buNone/>
            </a:pPr>
            <a:endParaRPr lang="en-GB" sz="1800" dirty="0"/>
          </a:p>
          <a:p>
            <a:pPr marL="514350" indent="-514350">
              <a:buFont typeface="+mj-lt"/>
              <a:buAutoNum type="arabicPeriod"/>
            </a:pPr>
            <a:r>
              <a:rPr lang="en-GB" sz="1800" dirty="0"/>
              <a:t>Significance from complete fit with NP etc…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800" dirty="0"/>
              <a:t>MVA with TMVA BDT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 bwMode="auto">
          <a:xfrm>
            <a:off x="4953000" y="914400"/>
            <a:ext cx="3886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kumimoji="1" lang="en-GB" sz="1800" kern="0" dirty="0">
                <a:latin typeface="+mn-lt"/>
                <a:ea typeface="ＭＳ Ｐゴシック" charset="-128"/>
                <a:cs typeface="ＭＳ Ｐゴシック" charset="-128"/>
              </a:rPr>
              <a:t>No </a:t>
            </a:r>
            <a:r>
              <a:rPr kumimoji="1" lang="en-GB" sz="1800" kern="0" dirty="0" err="1">
                <a:latin typeface="+mn-lt"/>
                <a:ea typeface="ＭＳ Ｐゴシック" charset="-128"/>
                <a:cs typeface="ＭＳ Ｐゴシック" charset="-128"/>
              </a:rPr>
              <a:t>systematics</a:t>
            </a:r>
            <a:endParaRPr kumimoji="1" lang="en-GB" sz="1800" kern="0" dirty="0">
              <a:latin typeface="+mn-lt"/>
              <a:ea typeface="ＭＳ Ｐゴシック" charset="-128"/>
              <a:cs typeface="ＭＳ Ｐゴシック" charset="-128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kumimoji="1" lang="en-GB" sz="1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No</a:t>
            </a:r>
            <a:r>
              <a:rPr kumimoji="1" lang="en-GB" sz="18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categories, one </a:t>
            </a:r>
            <a:r>
              <a:rPr kumimoji="1" lang="en-GB" sz="1800" kern="0" dirty="0">
                <a:latin typeface="+mn-lt"/>
                <a:ea typeface="ＭＳ Ｐゴシック" charset="-128"/>
                <a:cs typeface="ＭＳ Ｐゴシック" charset="-128"/>
              </a:rPr>
              <a:t>signal region</a:t>
            </a:r>
            <a:endParaRPr kumimoji="1" lang="en-GB" sz="1800" b="0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kumimoji="1" lang="en-GB" sz="1800" kern="0" baseline="0" dirty="0">
                <a:latin typeface="+mn-lt"/>
                <a:ea typeface="ＭＳ Ｐゴシック" charset="-128"/>
                <a:cs typeface="ＭＳ Ｐゴシック" charset="-128"/>
              </a:rPr>
              <a:t>Straight use of ATLAS</a:t>
            </a:r>
            <a:r>
              <a:rPr kumimoji="1" lang="en-GB" sz="1800" kern="0" dirty="0"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kumimoji="1" lang="en-GB" sz="1800" kern="0" baseline="0" dirty="0">
                <a:latin typeface="+mn-lt"/>
                <a:ea typeface="ＭＳ Ｐゴシック" charset="-128"/>
                <a:cs typeface="ＭＳ Ｐゴシック" charset="-128"/>
              </a:rPr>
              <a:t>G4 MC 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kumimoji="1" lang="en-GB" sz="1800" kern="0" dirty="0">
                <a:latin typeface="+mn-lt"/>
                <a:ea typeface="ＭＳ Ｐゴシック" charset="-128"/>
                <a:cs typeface="ＭＳ Ｐゴシック" charset="-128"/>
              </a:rPr>
              <a:t>Weights only include normalisation and </a:t>
            </a:r>
            <a:r>
              <a:rPr kumimoji="1" lang="en-GB" sz="1800" kern="0" dirty="0" err="1">
                <a:latin typeface="+mn-lt"/>
                <a:ea typeface="ＭＳ Ｐゴシック" charset="-128"/>
                <a:cs typeface="ＭＳ Ｐゴシック" charset="-128"/>
              </a:rPr>
              <a:t>pythia</a:t>
            </a:r>
            <a:r>
              <a:rPr kumimoji="1" lang="en-GB" sz="1800" kern="0" dirty="0">
                <a:latin typeface="+mn-lt"/>
                <a:ea typeface="ＭＳ Ｐゴシック" charset="-128"/>
                <a:cs typeface="ＭＳ Ｐゴシック" charset="-128"/>
              </a:rPr>
              <a:t> weight. Neg. weight events rejected.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kumimoji="1" lang="en-GB" sz="1800" kern="0" baseline="0" dirty="0">
                <a:latin typeface="+mn-lt"/>
                <a:ea typeface="ＭＳ Ｐゴシック" charset="-128"/>
                <a:cs typeface="ＭＳ Ｐゴシック" charset="-128"/>
              </a:rPr>
              <a:t>Only use variables and events preselected by the real analysis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kumimoji="1" lang="en-GB" sz="1800" kern="0" dirty="0">
                <a:latin typeface="+mn-lt"/>
                <a:ea typeface="ＭＳ Ｐゴシック" charset="-128"/>
                <a:cs typeface="ＭＳ Ｐゴシック" charset="-128"/>
              </a:rPr>
              <a:t>All BDT variables + categorisation variables + primitives 3-vector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kumimoji="1" lang="en-GB" sz="1800" kern="0" baseline="0" dirty="0">
                <a:latin typeface="+mn-lt"/>
                <a:ea typeface="ＭＳ Ｐゴシック" charset="-128"/>
                <a:cs typeface="ＭＳ Ｐゴシック" charset="-128"/>
              </a:rPr>
              <a:t>Significance</a:t>
            </a:r>
            <a:r>
              <a:rPr kumimoji="1" lang="en-GB" sz="1800" kern="0" dirty="0">
                <a:latin typeface="+mn-lt"/>
                <a:ea typeface="ＭＳ Ｐゴシック" charset="-128"/>
                <a:cs typeface="ＭＳ Ｐゴシック" charset="-128"/>
              </a:rPr>
              <a:t> from “regularised Asimov”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+mj-lt"/>
              <a:buAutoNum type="arabicPeriod"/>
              <a:tabLst/>
              <a:defRPr/>
            </a:pPr>
            <a:r>
              <a:rPr kumimoji="1" lang="en-GB" sz="1800" kern="0" baseline="0" dirty="0">
                <a:latin typeface="+mn-lt"/>
                <a:ea typeface="ＭＳ Ｐゴシック" charset="-128"/>
                <a:cs typeface="ＭＳ Ｐゴシック" charset="-128"/>
              </a:rPr>
              <a:t>MVA </a:t>
            </a:r>
            <a:r>
              <a:rPr kumimoji="1" lang="en-GB" sz="1800" kern="0" dirty="0">
                <a:latin typeface="+mn-lt"/>
                <a:ea typeface="ＭＳ Ｐゴシック" charset="-128"/>
                <a:cs typeface="ＭＳ Ｐゴシック" charset="-128"/>
              </a:rPr>
              <a:t>“no-limit”</a:t>
            </a:r>
            <a:endParaRPr kumimoji="1" lang="en-GB" sz="1800" kern="0" baseline="0" dirty="0">
              <a:latin typeface="+mn-lt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Char char="q"/>
              <a:tabLst/>
              <a:defRPr/>
            </a:pPr>
            <a:endParaRPr kumimoji="1" lang="en-GB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362200" y="5943600"/>
            <a:ext cx="3634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Simpler, but not too simple!</a:t>
            </a:r>
          </a:p>
        </p:txBody>
      </p:sp>
    </p:spTree>
    <p:extLst>
      <p:ext uri="{BB962C8B-B14F-4D97-AF65-F5344CB8AC3E}">
        <p14:creationId xmlns:p14="http://schemas.microsoft.com/office/powerpoint/2010/main" val="392486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challenges work ?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pic>
        <p:nvPicPr>
          <p:cNvPr id="7" name="Espace réservé du contenu 6" descr="OKokshagina_OI_and_Ideas_Contests_2015019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1" b="5901"/>
          <a:stretch>
            <a:fillRect/>
          </a:stretch>
        </p:blipFill>
        <p:spPr/>
      </p:pic>
      <p:sp>
        <p:nvSpPr>
          <p:cNvPr id="8" name="ZoneTexte 7"/>
          <p:cNvSpPr txBox="1"/>
          <p:nvPr/>
        </p:nvSpPr>
        <p:spPr>
          <a:xfrm>
            <a:off x="4644008" y="5589240"/>
            <a:ext cx="4257496" cy="830997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Not just ML, but a general trend:</a:t>
            </a:r>
          </a:p>
          <a:p>
            <a:r>
              <a:rPr lang="en-GB" dirty="0"/>
              <a:t>Open Innovation</a:t>
            </a:r>
          </a:p>
        </p:txBody>
      </p:sp>
    </p:spTree>
    <p:extLst>
      <p:ext uri="{BB962C8B-B14F-4D97-AF65-F5344CB8AC3E}">
        <p14:creationId xmlns:p14="http://schemas.microsoft.com/office/powerpoint/2010/main" val="17286057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ML on Higgs Physics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9569" y="978932"/>
            <a:ext cx="8178800" cy="1378804"/>
          </a:xfrm>
        </p:spPr>
        <p:txBody>
          <a:bodyPr/>
          <a:lstStyle/>
          <a:p>
            <a:r>
              <a:rPr lang="en-GB" sz="1600" dirty="0"/>
              <a:t>At LHC, Machine Learning used almost since first data taking (2010) for reconstruction and analysis</a:t>
            </a:r>
          </a:p>
          <a:p>
            <a:r>
              <a:rPr lang="en-GB" sz="1600" dirty="0"/>
              <a:t>In most cases, Boosted Decision Tree with Root-TMVA, on ~10 variables</a:t>
            </a:r>
          </a:p>
          <a:p>
            <a:r>
              <a:rPr lang="en-GB" sz="1600" dirty="0"/>
              <a:t>For example, impact on Higgs boson sensitivity at LHC, conservatively assuming measurements are </a:t>
            </a:r>
            <a:r>
              <a:rPr lang="en-GB" sz="1600" dirty="0" err="1"/>
              <a:t>statiscally</a:t>
            </a:r>
            <a:r>
              <a:rPr lang="en-GB" sz="1600" dirty="0"/>
              <a:t> dominated:</a:t>
            </a:r>
            <a:endParaRPr lang="en-GB" sz="1800" dirty="0"/>
          </a:p>
          <a:p>
            <a:endParaRPr lang="en-GB" sz="1600" dirty="0"/>
          </a:p>
          <a:p>
            <a:endParaRPr lang="en-GB" sz="1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2483768" y="6015335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ym typeface="Wingdings"/>
              </a:rPr>
              <a:t></a:t>
            </a:r>
            <a:r>
              <a:rPr lang="fr-FR" dirty="0"/>
              <a:t>~50% gain on LHC running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9339943" y="4136571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16764"/>
            <a:ext cx="5832648" cy="437448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156176" y="5729585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Symbol" charset="2"/>
                <a:ea typeface="Symbol" charset="2"/>
                <a:cs typeface="Symbol" charset="2"/>
              </a:rPr>
              <a:t>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7F53525-9250-294E-A095-28EC3159071B}"/>
              </a:ext>
            </a:extLst>
          </p:cNvPr>
          <p:cNvSpPr txBox="1"/>
          <p:nvPr/>
        </p:nvSpPr>
        <p:spPr>
          <a:xfrm>
            <a:off x="5868144" y="5078879"/>
            <a:ext cx="2962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i="1" dirty="0"/>
              <a:t>Nature </a:t>
            </a:r>
            <a:r>
              <a:rPr lang="fr-FR" sz="1600" b="1" dirty="0"/>
              <a:t>560</a:t>
            </a:r>
            <a:r>
              <a:rPr lang="fr-FR" sz="1600" dirty="0"/>
              <a:t>, 41–48 (2018) | 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05AFA6-7188-A141-86D7-936AE9FCB754}"/>
              </a:ext>
            </a:extLst>
          </p:cNvPr>
          <p:cNvSpPr txBox="1"/>
          <p:nvPr/>
        </p:nvSpPr>
        <p:spPr>
          <a:xfrm>
            <a:off x="4724400" y="2492896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51%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96C0DAD-91ED-E94C-8FEF-9B8768F1EEBD}"/>
              </a:ext>
            </a:extLst>
          </p:cNvPr>
          <p:cNvSpPr txBox="1"/>
          <p:nvPr/>
        </p:nvSpPr>
        <p:spPr>
          <a:xfrm>
            <a:off x="5148064" y="3070666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85%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0B77B97-D573-2149-ABF4-A6912D37D716}"/>
              </a:ext>
            </a:extLst>
          </p:cNvPr>
          <p:cNvSpPr txBox="1"/>
          <p:nvPr/>
        </p:nvSpPr>
        <p:spPr>
          <a:xfrm>
            <a:off x="4344270" y="363246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73%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F01D418-CDB9-4E4F-9B05-8BE9A43EC12B}"/>
              </a:ext>
            </a:extLst>
          </p:cNvPr>
          <p:cNvSpPr txBox="1"/>
          <p:nvPr/>
        </p:nvSpPr>
        <p:spPr>
          <a:xfrm>
            <a:off x="3877023" y="474840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125%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503CF53-5A24-4245-B976-9772BA902380}"/>
              </a:ext>
            </a:extLst>
          </p:cNvPr>
          <p:cNvSpPr txBox="1"/>
          <p:nvPr/>
        </p:nvSpPr>
        <p:spPr>
          <a:xfrm>
            <a:off x="5199308" y="4211605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15%</a:t>
            </a:r>
          </a:p>
        </p:txBody>
      </p:sp>
    </p:spTree>
    <p:extLst>
      <p:ext uri="{BB962C8B-B14F-4D97-AF65-F5344CB8AC3E}">
        <p14:creationId xmlns:p14="http://schemas.microsoft.com/office/powerpoint/2010/main" val="42948021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Que fait un </a:t>
            </a:r>
            <a:r>
              <a:rPr lang="en-GB" sz="3600" dirty="0" err="1"/>
              <a:t>classifieur</a:t>
            </a:r>
            <a:r>
              <a:rPr lang="en-GB" sz="3600" dirty="0"/>
              <a:t>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Le </a:t>
            </a:r>
            <a:r>
              <a:rPr lang="en-GB" sz="2400" dirty="0" err="1"/>
              <a:t>classifieur</a:t>
            </a:r>
            <a:r>
              <a:rPr lang="en-GB" sz="2400" dirty="0"/>
              <a:t> “</a:t>
            </a:r>
            <a:r>
              <a:rPr lang="en-GB" sz="2400" dirty="0" err="1"/>
              <a:t>projette</a:t>
            </a:r>
            <a:r>
              <a:rPr lang="en-GB" sz="2400" dirty="0"/>
              <a:t>” les </a:t>
            </a:r>
            <a:r>
              <a:rPr lang="en-GB" sz="2400" dirty="0" err="1"/>
              <a:t>deux</a:t>
            </a:r>
            <a:r>
              <a:rPr lang="en-GB" sz="2400" dirty="0"/>
              <a:t> “blobs” </a:t>
            </a:r>
            <a:r>
              <a:rPr lang="en-GB" sz="2400" dirty="0" err="1"/>
              <a:t>multidimensionnels</a:t>
            </a:r>
            <a:r>
              <a:rPr lang="en-GB" sz="2400" dirty="0"/>
              <a:t> en </a:t>
            </a:r>
            <a:r>
              <a:rPr lang="en-GB" sz="2400" dirty="0" err="1"/>
              <a:t>maximisant</a:t>
            </a:r>
            <a:r>
              <a:rPr lang="en-GB" sz="2400" dirty="0"/>
              <a:t> </a:t>
            </a:r>
            <a:r>
              <a:rPr lang="en-GB" sz="2400" dirty="0" err="1"/>
              <a:t>leur</a:t>
            </a:r>
            <a:r>
              <a:rPr lang="en-GB" sz="2400" dirty="0"/>
              <a:t> difference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4771C29-5961-634B-804F-6701F65E752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HEP ML, David Rousseau, Ecole de Gif, 5 Sep 2019</a:t>
            </a:r>
          </a:p>
        </p:txBody>
      </p:sp>
      <p:grpSp>
        <p:nvGrpSpPr>
          <p:cNvPr id="16" name="Grouper 15"/>
          <p:cNvGrpSpPr/>
          <p:nvPr/>
        </p:nvGrpSpPr>
        <p:grpSpPr>
          <a:xfrm>
            <a:off x="467544" y="1802123"/>
            <a:ext cx="4172922" cy="3459001"/>
            <a:chOff x="467544" y="1802123"/>
            <a:chExt cx="4172922" cy="3459001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544" y="1844824"/>
              <a:ext cx="3467100" cy="3416300"/>
            </a:xfrm>
            <a:prstGeom prst="rect">
              <a:avLst/>
            </a:prstGeom>
          </p:spPr>
        </p:pic>
        <p:pic>
          <p:nvPicPr>
            <p:cNvPr id="5" name="Image 4" descr="MetaBlobs300.gif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6">
                  <a:tint val="45000"/>
                  <a:satMod val="400000"/>
                </a:schemeClr>
              </a:duotone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466" y="1802123"/>
              <a:ext cx="3810000" cy="2540000"/>
            </a:xfrm>
            <a:prstGeom prst="rect">
              <a:avLst/>
            </a:prstGeom>
          </p:spPr>
        </p:pic>
        <p:pic>
          <p:nvPicPr>
            <p:cNvPr id="6" name="Image 5" descr="MetaBlobs300.gif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6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1916832"/>
              <a:ext cx="3517126" cy="2540000"/>
            </a:xfrm>
            <a:prstGeom prst="rect">
              <a:avLst/>
            </a:prstGeom>
          </p:spPr>
        </p:pic>
      </p:grpSp>
      <p:grpSp>
        <p:nvGrpSpPr>
          <p:cNvPr id="15" name="Grouper 14"/>
          <p:cNvGrpSpPr/>
          <p:nvPr/>
        </p:nvGrpSpPr>
        <p:grpSpPr>
          <a:xfrm>
            <a:off x="5652120" y="1772816"/>
            <a:ext cx="3191179" cy="2416781"/>
            <a:chOff x="5652120" y="1772816"/>
            <a:chExt cx="3191179" cy="2416781"/>
          </a:xfrm>
        </p:grpSpPr>
        <p:sp>
          <p:nvSpPr>
            <p:cNvPr id="8" name="Rectangle 7"/>
            <p:cNvSpPr/>
            <p:nvPr/>
          </p:nvSpPr>
          <p:spPr>
            <a:xfrm>
              <a:off x="5652120" y="1772816"/>
              <a:ext cx="3029512" cy="208073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Connecteur droit 8"/>
            <p:cNvCxnSpPr/>
            <p:nvPr/>
          </p:nvCxnSpPr>
          <p:spPr>
            <a:xfrm flipV="1">
              <a:off x="5652120" y="3256867"/>
              <a:ext cx="3029512" cy="198894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5652120" y="3256867"/>
              <a:ext cx="3029512" cy="15240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5746616" y="2733647"/>
              <a:ext cx="3924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rgbClr val="008000"/>
                  </a:solidFill>
                </a:rPr>
                <a:t>A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8163500" y="2624437"/>
              <a:ext cx="37998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chemeClr val="accent6"/>
                  </a:solidFill>
                </a:rPr>
                <a:t>B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8153687" y="3820265"/>
              <a:ext cx="689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score</a:t>
              </a:r>
            </a:p>
          </p:txBody>
        </p:sp>
      </p:grpSp>
      <p:sp>
        <p:nvSpPr>
          <p:cNvPr id="14" name="Flèche vers la droite 13"/>
          <p:cNvSpPr/>
          <p:nvPr/>
        </p:nvSpPr>
        <p:spPr bwMode="auto">
          <a:xfrm>
            <a:off x="4355976" y="2492896"/>
            <a:ext cx="1152128" cy="50405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0871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Inférence</a:t>
            </a:r>
            <a:r>
              <a:rPr lang="en-GB" dirty="0"/>
              <a:t> sans </a:t>
            </a:r>
            <a:r>
              <a:rPr lang="en-GB" dirty="0" err="1"/>
              <a:t>modèle</a:t>
            </a:r>
            <a:endParaRPr lang="en-GB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C99C74F-1A00-E641-89FC-C07B0FE5B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FC98FE2-6B1C-7840-9808-19879D7810D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HEP ML, David Rousseau, Ecole de Gif, 5 Sep 2019</a:t>
            </a:r>
          </a:p>
        </p:txBody>
      </p:sp>
      <p:grpSp>
        <p:nvGrpSpPr>
          <p:cNvPr id="6" name="Grouper 5"/>
          <p:cNvGrpSpPr/>
          <p:nvPr/>
        </p:nvGrpSpPr>
        <p:grpSpPr>
          <a:xfrm>
            <a:off x="395536" y="4435787"/>
            <a:ext cx="3191179" cy="2416781"/>
            <a:chOff x="5652120" y="1772816"/>
            <a:chExt cx="3191179" cy="2416781"/>
          </a:xfrm>
        </p:grpSpPr>
        <p:sp>
          <p:nvSpPr>
            <p:cNvPr id="7" name="Rectangle 6"/>
            <p:cNvSpPr/>
            <p:nvPr/>
          </p:nvSpPr>
          <p:spPr>
            <a:xfrm>
              <a:off x="5652120" y="1772816"/>
              <a:ext cx="3029512" cy="208073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Connecteur droit 7"/>
            <p:cNvCxnSpPr/>
            <p:nvPr/>
          </p:nvCxnSpPr>
          <p:spPr>
            <a:xfrm flipV="1">
              <a:off x="5652120" y="3256867"/>
              <a:ext cx="3029512" cy="198894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5652120" y="3256867"/>
              <a:ext cx="3029512" cy="15240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8153687" y="3820265"/>
              <a:ext cx="689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score</a:t>
              </a:r>
            </a:p>
          </p:txBody>
        </p:sp>
      </p:grpSp>
      <p:pic>
        <p:nvPicPr>
          <p:cNvPr id="28" name="Imag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19873"/>
            <a:ext cx="3051245" cy="3131824"/>
          </a:xfrm>
          <a:prstGeom prst="rect">
            <a:avLst/>
          </a:prstGeom>
        </p:spPr>
      </p:pic>
      <p:pic>
        <p:nvPicPr>
          <p:cNvPr id="29" name="Image 28" descr="MetaBlobs300.gif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04" y="980728"/>
            <a:ext cx="3353016" cy="2328493"/>
          </a:xfrm>
          <a:prstGeom prst="rect">
            <a:avLst/>
          </a:prstGeom>
        </p:spPr>
      </p:pic>
      <p:sp>
        <p:nvSpPr>
          <p:cNvPr id="33" name="Flèche vers la droite 32"/>
          <p:cNvSpPr/>
          <p:nvPr/>
        </p:nvSpPr>
        <p:spPr bwMode="auto">
          <a:xfrm rot="5400000">
            <a:off x="1367644" y="3825044"/>
            <a:ext cx="1152128" cy="50405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267744" y="3501008"/>
            <a:ext cx="4215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/>
              <a:t>Apprentissage</a:t>
            </a:r>
            <a:r>
              <a:rPr lang="en-GB" sz="1800" dirty="0"/>
              <a:t> </a:t>
            </a:r>
            <a:r>
              <a:rPr lang="en-GB" sz="1800" dirty="0" err="1"/>
              <a:t>séparation</a:t>
            </a:r>
            <a:r>
              <a:rPr lang="en-GB" sz="1800" dirty="0"/>
              <a:t> en </a:t>
            </a:r>
            <a:r>
              <a:rPr lang="en-GB" sz="1800" dirty="0" err="1"/>
              <a:t>fonction</a:t>
            </a:r>
            <a:r>
              <a:rPr lang="en-GB" sz="1800" dirty="0"/>
              <a:t> de m</a:t>
            </a:r>
          </a:p>
        </p:txBody>
      </p:sp>
      <p:pic>
        <p:nvPicPr>
          <p:cNvPr id="31" name="Image 30" descr="MetaBlobs300.gif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10" y="1085885"/>
            <a:ext cx="3095270" cy="2328493"/>
          </a:xfrm>
          <a:prstGeom prst="rect">
            <a:avLst/>
          </a:prstGeom>
        </p:spPr>
      </p:pic>
      <p:pic>
        <p:nvPicPr>
          <p:cNvPr id="32" name="Image 31" descr="MetaBlobs300.gif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 amt="64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3095270" cy="2328493"/>
          </a:xfrm>
          <a:prstGeom prst="rect">
            <a:avLst/>
          </a:prstGeom>
        </p:spPr>
      </p:pic>
      <p:pic>
        <p:nvPicPr>
          <p:cNvPr id="34" name="Image 33" descr="MetaBlobs300.gif"/>
          <p:cNvPicPr>
            <a:picLocks noChangeAspect="1"/>
          </p:cNvPicPr>
          <p:nvPr/>
        </p:nvPicPr>
        <p:blipFill>
          <a:blip r:embed="rId5">
            <a:alphaModFix amt="64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3095270" cy="2328493"/>
          </a:xfrm>
          <a:prstGeom prst="rect">
            <a:avLst/>
          </a:prstGeom>
        </p:spPr>
      </p:pic>
      <p:cxnSp>
        <p:nvCxnSpPr>
          <p:cNvPr id="36" name="Connecteur droit 35"/>
          <p:cNvCxnSpPr/>
          <p:nvPr/>
        </p:nvCxnSpPr>
        <p:spPr>
          <a:xfrm flipV="1">
            <a:off x="395536" y="5733256"/>
            <a:ext cx="3024336" cy="504056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3491880" y="1628800"/>
            <a:ext cx="782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x(m)</a:t>
            </a:r>
          </a:p>
        </p:txBody>
      </p:sp>
      <p:cxnSp>
        <p:nvCxnSpPr>
          <p:cNvPr id="37" name="Connecteur droit 36"/>
          <p:cNvCxnSpPr/>
          <p:nvPr/>
        </p:nvCxnSpPr>
        <p:spPr>
          <a:xfrm flipV="1">
            <a:off x="395536" y="5589240"/>
            <a:ext cx="3024336" cy="79208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Flèche vers la droite 38"/>
          <p:cNvSpPr/>
          <p:nvPr/>
        </p:nvSpPr>
        <p:spPr bwMode="auto">
          <a:xfrm>
            <a:off x="3779912" y="5085184"/>
            <a:ext cx="1152128" cy="50405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508104" y="5085184"/>
            <a:ext cx="2605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Ajuster</a:t>
            </a:r>
            <a:r>
              <a:rPr lang="en-GB" dirty="0"/>
              <a:t> m </a:t>
            </a:r>
            <a:r>
              <a:rPr lang="en-GB" dirty="0" err="1"/>
              <a:t>sur</a:t>
            </a:r>
            <a:r>
              <a:rPr lang="en-GB" dirty="0"/>
              <a:t> les </a:t>
            </a:r>
            <a:r>
              <a:rPr lang="en-GB" dirty="0" err="1"/>
              <a:t>données</a:t>
            </a:r>
            <a:endParaRPr lang="en-GB" dirty="0"/>
          </a:p>
        </p:txBody>
      </p:sp>
      <p:grpSp>
        <p:nvGrpSpPr>
          <p:cNvPr id="45" name="Grouper 44"/>
          <p:cNvGrpSpPr/>
          <p:nvPr/>
        </p:nvGrpSpPr>
        <p:grpSpPr>
          <a:xfrm>
            <a:off x="539552" y="5949280"/>
            <a:ext cx="144000" cy="576064"/>
            <a:chOff x="6948264" y="4149080"/>
            <a:chExt cx="144000" cy="576064"/>
          </a:xfrm>
        </p:grpSpPr>
        <p:cxnSp>
          <p:nvCxnSpPr>
            <p:cNvPr id="40" name="Connecteur droit 39"/>
            <p:cNvCxnSpPr/>
            <p:nvPr/>
          </p:nvCxnSpPr>
          <p:spPr bwMode="auto">
            <a:xfrm>
              <a:off x="7020272" y="4149080"/>
              <a:ext cx="0" cy="57606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3" name="Ellipse 42"/>
            <p:cNvSpPr/>
            <p:nvPr/>
          </p:nvSpPr>
          <p:spPr bwMode="auto">
            <a:xfrm>
              <a:off x="6948264" y="4365104"/>
              <a:ext cx="144000" cy="144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46" name="Grouper 45"/>
          <p:cNvGrpSpPr/>
          <p:nvPr/>
        </p:nvGrpSpPr>
        <p:grpSpPr>
          <a:xfrm>
            <a:off x="899592" y="5733256"/>
            <a:ext cx="144000" cy="576064"/>
            <a:chOff x="6948264" y="4149080"/>
            <a:chExt cx="144000" cy="576064"/>
          </a:xfrm>
        </p:grpSpPr>
        <p:cxnSp>
          <p:nvCxnSpPr>
            <p:cNvPr id="47" name="Connecteur droit 46"/>
            <p:cNvCxnSpPr/>
            <p:nvPr/>
          </p:nvCxnSpPr>
          <p:spPr bwMode="auto">
            <a:xfrm>
              <a:off x="7020272" y="4149080"/>
              <a:ext cx="0" cy="57606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8" name="Ellipse 47"/>
            <p:cNvSpPr/>
            <p:nvPr/>
          </p:nvSpPr>
          <p:spPr bwMode="auto">
            <a:xfrm>
              <a:off x="6948264" y="4365104"/>
              <a:ext cx="144000" cy="144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49" name="Grouper 48"/>
          <p:cNvGrpSpPr/>
          <p:nvPr/>
        </p:nvGrpSpPr>
        <p:grpSpPr>
          <a:xfrm>
            <a:off x="1259632" y="5805264"/>
            <a:ext cx="144000" cy="576064"/>
            <a:chOff x="6948264" y="4149080"/>
            <a:chExt cx="144000" cy="576064"/>
          </a:xfrm>
        </p:grpSpPr>
        <p:cxnSp>
          <p:nvCxnSpPr>
            <p:cNvPr id="50" name="Connecteur droit 49"/>
            <p:cNvCxnSpPr/>
            <p:nvPr/>
          </p:nvCxnSpPr>
          <p:spPr bwMode="auto">
            <a:xfrm>
              <a:off x="7020272" y="4149080"/>
              <a:ext cx="0" cy="57606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Ellipse 50"/>
            <p:cNvSpPr/>
            <p:nvPr/>
          </p:nvSpPr>
          <p:spPr bwMode="auto">
            <a:xfrm>
              <a:off x="6948264" y="4365104"/>
              <a:ext cx="144000" cy="144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52" name="Grouper 51"/>
          <p:cNvGrpSpPr/>
          <p:nvPr/>
        </p:nvGrpSpPr>
        <p:grpSpPr>
          <a:xfrm>
            <a:off x="1547664" y="5661248"/>
            <a:ext cx="144000" cy="576064"/>
            <a:chOff x="6948264" y="4149080"/>
            <a:chExt cx="144000" cy="576064"/>
          </a:xfrm>
        </p:grpSpPr>
        <p:cxnSp>
          <p:nvCxnSpPr>
            <p:cNvPr id="53" name="Connecteur droit 52"/>
            <p:cNvCxnSpPr/>
            <p:nvPr/>
          </p:nvCxnSpPr>
          <p:spPr bwMode="auto">
            <a:xfrm>
              <a:off x="7020272" y="4149080"/>
              <a:ext cx="0" cy="57606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4" name="Ellipse 53"/>
            <p:cNvSpPr/>
            <p:nvPr/>
          </p:nvSpPr>
          <p:spPr bwMode="auto">
            <a:xfrm>
              <a:off x="6948264" y="4365104"/>
              <a:ext cx="144000" cy="144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55" name="Grouper 54"/>
          <p:cNvGrpSpPr/>
          <p:nvPr/>
        </p:nvGrpSpPr>
        <p:grpSpPr>
          <a:xfrm>
            <a:off x="1835696" y="5805264"/>
            <a:ext cx="144000" cy="576064"/>
            <a:chOff x="6948264" y="4149080"/>
            <a:chExt cx="144000" cy="576064"/>
          </a:xfrm>
        </p:grpSpPr>
        <p:cxnSp>
          <p:nvCxnSpPr>
            <p:cNvPr id="56" name="Connecteur droit 55"/>
            <p:cNvCxnSpPr/>
            <p:nvPr/>
          </p:nvCxnSpPr>
          <p:spPr bwMode="auto">
            <a:xfrm>
              <a:off x="7020272" y="4149080"/>
              <a:ext cx="0" cy="57606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Ellipse 56"/>
            <p:cNvSpPr/>
            <p:nvPr/>
          </p:nvSpPr>
          <p:spPr bwMode="auto">
            <a:xfrm>
              <a:off x="6948264" y="4365104"/>
              <a:ext cx="144000" cy="144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58" name="Grouper 57"/>
          <p:cNvGrpSpPr/>
          <p:nvPr/>
        </p:nvGrpSpPr>
        <p:grpSpPr>
          <a:xfrm>
            <a:off x="2051720" y="5589240"/>
            <a:ext cx="144000" cy="576064"/>
            <a:chOff x="6948264" y="4149080"/>
            <a:chExt cx="144000" cy="576064"/>
          </a:xfrm>
        </p:grpSpPr>
        <p:cxnSp>
          <p:nvCxnSpPr>
            <p:cNvPr id="59" name="Connecteur droit 58"/>
            <p:cNvCxnSpPr/>
            <p:nvPr/>
          </p:nvCxnSpPr>
          <p:spPr bwMode="auto">
            <a:xfrm>
              <a:off x="7020272" y="4149080"/>
              <a:ext cx="0" cy="57606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0" name="Ellipse 59"/>
            <p:cNvSpPr/>
            <p:nvPr/>
          </p:nvSpPr>
          <p:spPr bwMode="auto">
            <a:xfrm>
              <a:off x="6948264" y="4365104"/>
              <a:ext cx="144000" cy="144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61" name="Grouper 60"/>
          <p:cNvGrpSpPr/>
          <p:nvPr/>
        </p:nvGrpSpPr>
        <p:grpSpPr>
          <a:xfrm>
            <a:off x="2411760" y="5589240"/>
            <a:ext cx="144000" cy="576064"/>
            <a:chOff x="6948264" y="4149080"/>
            <a:chExt cx="144000" cy="576064"/>
          </a:xfrm>
        </p:grpSpPr>
        <p:cxnSp>
          <p:nvCxnSpPr>
            <p:cNvPr id="62" name="Connecteur droit 61"/>
            <p:cNvCxnSpPr/>
            <p:nvPr/>
          </p:nvCxnSpPr>
          <p:spPr bwMode="auto">
            <a:xfrm>
              <a:off x="7020272" y="4149080"/>
              <a:ext cx="0" cy="57606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3" name="Ellipse 62"/>
            <p:cNvSpPr/>
            <p:nvPr/>
          </p:nvSpPr>
          <p:spPr bwMode="auto">
            <a:xfrm>
              <a:off x="6948264" y="4365104"/>
              <a:ext cx="144000" cy="144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64" name="Grouper 63"/>
          <p:cNvGrpSpPr/>
          <p:nvPr/>
        </p:nvGrpSpPr>
        <p:grpSpPr>
          <a:xfrm>
            <a:off x="2699792" y="5301208"/>
            <a:ext cx="144000" cy="576065"/>
            <a:chOff x="6948264" y="4149080"/>
            <a:chExt cx="144000" cy="576064"/>
          </a:xfrm>
        </p:grpSpPr>
        <p:cxnSp>
          <p:nvCxnSpPr>
            <p:cNvPr id="65" name="Connecteur droit 64"/>
            <p:cNvCxnSpPr/>
            <p:nvPr/>
          </p:nvCxnSpPr>
          <p:spPr bwMode="auto">
            <a:xfrm>
              <a:off x="7020272" y="4149080"/>
              <a:ext cx="0" cy="57606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6" name="Ellipse 65"/>
            <p:cNvSpPr/>
            <p:nvPr/>
          </p:nvSpPr>
          <p:spPr bwMode="auto">
            <a:xfrm>
              <a:off x="6948264" y="4365104"/>
              <a:ext cx="144000" cy="144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67" name="Grouper 66"/>
          <p:cNvGrpSpPr/>
          <p:nvPr/>
        </p:nvGrpSpPr>
        <p:grpSpPr>
          <a:xfrm>
            <a:off x="2987824" y="5445224"/>
            <a:ext cx="144000" cy="576064"/>
            <a:chOff x="6948264" y="4149080"/>
            <a:chExt cx="144000" cy="576064"/>
          </a:xfrm>
        </p:grpSpPr>
        <p:cxnSp>
          <p:nvCxnSpPr>
            <p:cNvPr id="68" name="Connecteur droit 67"/>
            <p:cNvCxnSpPr/>
            <p:nvPr/>
          </p:nvCxnSpPr>
          <p:spPr bwMode="auto">
            <a:xfrm>
              <a:off x="7020272" y="4149080"/>
              <a:ext cx="0" cy="57606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9" name="Ellipse 68"/>
            <p:cNvSpPr/>
            <p:nvPr/>
          </p:nvSpPr>
          <p:spPr bwMode="auto">
            <a:xfrm>
              <a:off x="6948264" y="4365104"/>
              <a:ext cx="144000" cy="144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70" name="Grouper 6"/>
          <p:cNvGrpSpPr/>
          <p:nvPr/>
        </p:nvGrpSpPr>
        <p:grpSpPr>
          <a:xfrm>
            <a:off x="7009151" y="1206319"/>
            <a:ext cx="1932616" cy="1671464"/>
            <a:chOff x="762000" y="1066800"/>
            <a:chExt cx="7010400" cy="5257800"/>
          </a:xfrm>
        </p:grpSpPr>
        <p:pic>
          <p:nvPicPr>
            <p:cNvPr id="71" name="Image 70" descr="fig_004.png"/>
            <p:cNvPicPr>
              <a:picLocks noChangeAspect="1"/>
            </p:cNvPicPr>
            <p:nvPr/>
          </p:nvPicPr>
          <p:blipFill>
            <a:blip r:embed="rId8"/>
            <a:srcRect t="742" b="51803"/>
            <a:stretch>
              <a:fillRect/>
            </a:stretch>
          </p:blipFill>
          <p:spPr>
            <a:xfrm>
              <a:off x="762000" y="1066800"/>
              <a:ext cx="7010400" cy="4724400"/>
            </a:xfrm>
            <a:prstGeom prst="rect">
              <a:avLst/>
            </a:prstGeom>
          </p:spPr>
        </p:pic>
        <p:pic>
          <p:nvPicPr>
            <p:cNvPr id="72" name="Image 71" descr="fig_004.png"/>
            <p:cNvPicPr>
              <a:picLocks noChangeAspect="1"/>
            </p:cNvPicPr>
            <p:nvPr/>
          </p:nvPicPr>
          <p:blipFill>
            <a:blip r:embed="rId8"/>
            <a:srcRect t="93356" b="-245"/>
            <a:stretch>
              <a:fillRect/>
            </a:stretch>
          </p:blipFill>
          <p:spPr>
            <a:xfrm>
              <a:off x="762000" y="5638800"/>
              <a:ext cx="7010400" cy="685800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9E1833B9-682E-4D40-BB3D-B48E02921EB0}"/>
              </a:ext>
            </a:extLst>
          </p:cNvPr>
          <p:cNvSpPr txBox="1"/>
          <p:nvPr/>
        </p:nvSpPr>
        <p:spPr>
          <a:xfrm>
            <a:off x="6156176" y="609600"/>
            <a:ext cx="260840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Kyle Cranmer et al </a:t>
            </a:r>
          </a:p>
        </p:txBody>
      </p:sp>
    </p:spTree>
    <p:extLst>
      <p:ext uri="{BB962C8B-B14F-4D97-AF65-F5344CB8AC3E}">
        <p14:creationId xmlns:p14="http://schemas.microsoft.com/office/powerpoint/2010/main" val="237473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apture d’écran 2016-10-14 à 10.01.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00" y="1412776"/>
            <a:ext cx="5054600" cy="34163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Pas de miracle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14400"/>
            <a:ext cx="3826768" cy="5410200"/>
          </a:xfrm>
        </p:spPr>
        <p:txBody>
          <a:bodyPr>
            <a:normAutofit/>
          </a:bodyPr>
          <a:lstStyle/>
          <a:p>
            <a:r>
              <a:rPr lang="en-GB" sz="2000" dirty="0"/>
              <a:t>Si les </a:t>
            </a:r>
            <a:r>
              <a:rPr lang="en-GB" sz="2000" dirty="0" err="1"/>
              <a:t>fonctions</a:t>
            </a:r>
            <a:r>
              <a:rPr lang="en-GB" sz="2000" dirty="0"/>
              <a:t> de </a:t>
            </a:r>
            <a:r>
              <a:rPr lang="en-GB" sz="2000" dirty="0" err="1"/>
              <a:t>densité</a:t>
            </a:r>
            <a:r>
              <a:rPr lang="en-GB" sz="2000" dirty="0"/>
              <a:t> de </a:t>
            </a:r>
            <a:r>
              <a:rPr lang="en-GB" sz="2000" dirty="0" err="1"/>
              <a:t>probabilité</a:t>
            </a:r>
            <a:r>
              <a:rPr lang="en-GB" sz="2000" dirty="0"/>
              <a:t> (</a:t>
            </a:r>
            <a:r>
              <a:rPr lang="en-GB" sz="2000" dirty="0" err="1"/>
              <a:t>pdf</a:t>
            </a:r>
            <a:r>
              <a:rPr lang="en-GB" sz="2000" dirty="0"/>
              <a:t>) </a:t>
            </a:r>
            <a:r>
              <a:rPr lang="en-GB" sz="2000" dirty="0" err="1"/>
              <a:t>sont</a:t>
            </a:r>
            <a:r>
              <a:rPr lang="en-GB" sz="2000" dirty="0"/>
              <a:t> </a:t>
            </a:r>
            <a:r>
              <a:rPr lang="en-GB" sz="2000" dirty="0" err="1"/>
              <a:t>connues</a:t>
            </a:r>
            <a:r>
              <a:rPr lang="en-GB" sz="2000" dirty="0"/>
              <a:t>, on ne </a:t>
            </a:r>
            <a:r>
              <a:rPr lang="en-GB" sz="2000" dirty="0" err="1"/>
              <a:t>peut</a:t>
            </a:r>
            <a:r>
              <a:rPr lang="en-GB" sz="2000" dirty="0"/>
              <a:t> faire </a:t>
            </a:r>
            <a:r>
              <a:rPr lang="en-GB" sz="2000" dirty="0" err="1"/>
              <a:t>mieux</a:t>
            </a:r>
            <a:r>
              <a:rPr lang="en-GB" sz="2000" dirty="0"/>
              <a:t> </a:t>
            </a:r>
            <a:r>
              <a:rPr lang="en-GB" sz="2000" dirty="0" err="1"/>
              <a:t>que</a:t>
            </a:r>
            <a:r>
              <a:rPr lang="en-GB" sz="2000" dirty="0"/>
              <a:t> le rapport de </a:t>
            </a:r>
            <a:r>
              <a:rPr lang="en-GB" sz="2000" dirty="0" err="1"/>
              <a:t>vraisemblance</a:t>
            </a:r>
            <a:r>
              <a:rPr lang="en-GB" sz="2000" dirty="0"/>
              <a:t> (</a:t>
            </a:r>
            <a:r>
              <a:rPr lang="en-GB" sz="2000" dirty="0" err="1"/>
              <a:t>théorėme</a:t>
            </a:r>
            <a:r>
              <a:rPr lang="en-GB" sz="2000" dirty="0"/>
              <a:t> de </a:t>
            </a:r>
            <a:r>
              <a:rPr lang="en-GB" sz="2000" dirty="0" err="1"/>
              <a:t>Neyman</a:t>
            </a:r>
            <a:r>
              <a:rPr lang="en-GB" sz="2000" dirty="0"/>
              <a:t>-Pearson) : </a:t>
            </a:r>
          </a:p>
          <a:p>
            <a:pPr lvl="1"/>
            <a:r>
              <a:rPr lang="en-GB" sz="1800" dirty="0"/>
              <a:t>L</a:t>
            </a:r>
            <a:r>
              <a:rPr lang="en-GB" sz="1800" baseline="-25000" dirty="0">
                <a:solidFill>
                  <a:srgbClr val="0000FF"/>
                </a:solidFill>
              </a:rPr>
              <a:t>S</a:t>
            </a:r>
            <a:r>
              <a:rPr lang="en-GB" sz="1800" dirty="0"/>
              <a:t>(x)/L</a:t>
            </a:r>
            <a:r>
              <a:rPr lang="en-GB" sz="1800" baseline="-25000" dirty="0">
                <a:solidFill>
                  <a:srgbClr val="FF0000"/>
                </a:solidFill>
              </a:rPr>
              <a:t>B</a:t>
            </a:r>
            <a:r>
              <a:rPr lang="en-GB" sz="1800" dirty="0"/>
              <a:t>(x)</a:t>
            </a:r>
          </a:p>
          <a:p>
            <a:pPr marL="342900" lvl="1" indent="-342900">
              <a:buFont typeface="Wingdings" charset="2"/>
              <a:buChar char="q"/>
            </a:pPr>
            <a:r>
              <a:rPr lang="en-GB" sz="2000" dirty="0"/>
              <a:t>OK </a:t>
            </a:r>
            <a:r>
              <a:rPr lang="en-GB" sz="2000" dirty="0" err="1"/>
              <a:t>mais</a:t>
            </a:r>
            <a:r>
              <a:rPr lang="en-GB" sz="2000" dirty="0"/>
              <a:t> en </a:t>
            </a:r>
            <a:r>
              <a:rPr lang="en-GB" sz="2000" dirty="0" err="1"/>
              <a:t>général</a:t>
            </a:r>
            <a:r>
              <a:rPr lang="en-GB" sz="2000" dirty="0"/>
              <a:t> </a:t>
            </a:r>
            <a:r>
              <a:rPr lang="en-GB" sz="1800" dirty="0"/>
              <a:t>L</a:t>
            </a:r>
            <a:r>
              <a:rPr lang="en-GB" sz="1800" baseline="-25000" dirty="0">
                <a:solidFill>
                  <a:srgbClr val="0000FF"/>
                </a:solidFill>
              </a:rPr>
              <a:t>S</a:t>
            </a:r>
            <a:r>
              <a:rPr lang="en-GB" sz="1800" dirty="0"/>
              <a:t> L</a:t>
            </a:r>
            <a:r>
              <a:rPr lang="en-GB" sz="1800" baseline="-25000" dirty="0">
                <a:solidFill>
                  <a:srgbClr val="FF0000"/>
                </a:solidFill>
              </a:rPr>
              <a:t>B</a:t>
            </a:r>
            <a:r>
              <a:rPr lang="en-GB" sz="1800" dirty="0"/>
              <a:t> </a:t>
            </a:r>
            <a:r>
              <a:rPr lang="en-GB" sz="2000" dirty="0"/>
              <a:t>ne </a:t>
            </a:r>
            <a:r>
              <a:rPr lang="en-GB" sz="2000" dirty="0" err="1"/>
              <a:t>sont</a:t>
            </a:r>
            <a:r>
              <a:rPr lang="en-GB" sz="2000" dirty="0"/>
              <a:t> pas </a:t>
            </a:r>
            <a:r>
              <a:rPr lang="en-GB" sz="2000" dirty="0" err="1"/>
              <a:t>connus</a:t>
            </a:r>
            <a:r>
              <a:rPr lang="en-GB" sz="2000" dirty="0"/>
              <a:t> (</a:t>
            </a:r>
            <a:r>
              <a:rPr lang="en-GB" sz="2000" dirty="0" err="1"/>
              <a:t>même</a:t>
            </a:r>
            <a:r>
              <a:rPr lang="en-GB" sz="2000" dirty="0"/>
              <a:t> pas </a:t>
            </a:r>
            <a:r>
              <a:rPr lang="en-GB" sz="2000" dirty="0" err="1"/>
              <a:t>leur</a:t>
            </a:r>
            <a:r>
              <a:rPr lang="en-GB" sz="2000" dirty="0"/>
              <a:t> </a:t>
            </a:r>
            <a:r>
              <a:rPr lang="en-GB" sz="2000" dirty="0" err="1"/>
              <a:t>forme</a:t>
            </a:r>
            <a:r>
              <a:rPr lang="en-GB" sz="2000" dirty="0"/>
              <a:t>)</a:t>
            </a:r>
          </a:p>
          <a:p>
            <a:pPr marL="742950" lvl="2" indent="-342900">
              <a:buFont typeface="Wingdings" charset="2"/>
              <a:buChar char="q"/>
            </a:pPr>
            <a:r>
              <a:rPr lang="en-GB" sz="1800" dirty="0"/>
              <a:t>+ x de </a:t>
            </a:r>
            <a:r>
              <a:rPr lang="en-GB" sz="1800" dirty="0" err="1"/>
              <a:t>grande</a:t>
            </a:r>
            <a:r>
              <a:rPr lang="en-GB" sz="1800" dirty="0"/>
              <a:t> dimension</a:t>
            </a:r>
          </a:p>
          <a:p>
            <a:r>
              <a:rPr lang="en-GB" sz="2000" dirty="0"/>
              <a:t>ML </a:t>
            </a:r>
            <a:r>
              <a:rPr lang="en-GB" sz="2000" dirty="0" err="1"/>
              <a:t>devient</a:t>
            </a:r>
            <a:r>
              <a:rPr lang="en-GB" sz="2000" dirty="0"/>
              <a:t> </a:t>
            </a:r>
            <a:r>
              <a:rPr lang="en-GB" sz="2000" dirty="0" err="1"/>
              <a:t>intéressant</a:t>
            </a:r>
            <a:r>
              <a:rPr lang="en-GB" sz="2000" dirty="0"/>
              <a:t> </a:t>
            </a:r>
            <a:r>
              <a:rPr lang="en-GB" sz="2000" dirty="0" err="1"/>
              <a:t>dans</a:t>
            </a:r>
            <a:r>
              <a:rPr lang="en-GB" sz="2000" dirty="0"/>
              <a:t> </a:t>
            </a:r>
            <a:r>
              <a:rPr lang="en-GB" sz="2000" dirty="0" err="1"/>
              <a:t>ce</a:t>
            </a:r>
            <a:r>
              <a:rPr lang="en-GB" sz="2000" dirty="0"/>
              <a:t> </a:t>
            </a:r>
            <a:r>
              <a:rPr lang="en-GB" sz="2000" dirty="0" err="1"/>
              <a:t>cas</a:t>
            </a:r>
            <a:r>
              <a:rPr lang="en-GB" sz="2000" dirty="0"/>
              <a:t> </a:t>
            </a:r>
            <a:r>
              <a:rPr lang="en-GB" sz="2000" dirty="0" err="1"/>
              <a:t>là</a:t>
            </a:r>
            <a:endParaRPr lang="en-GB" sz="2000" dirty="0"/>
          </a:p>
          <a:p>
            <a:endParaRPr lang="en-GB" sz="2000" dirty="0">
              <a:sym typeface="Wingdings"/>
            </a:endParaRPr>
          </a:p>
          <a:p>
            <a:r>
              <a:rPr lang="en-GB" sz="2000" dirty="0">
                <a:sym typeface="Wingdings"/>
              </a:rPr>
              <a:t></a:t>
            </a:r>
            <a:r>
              <a:rPr lang="en-GB" sz="2000" dirty="0" err="1">
                <a:sym typeface="Wingdings"/>
              </a:rPr>
              <a:t>approche</a:t>
            </a:r>
            <a:r>
              <a:rPr lang="en-GB" sz="2000" dirty="0">
                <a:sym typeface="Wingdings"/>
              </a:rPr>
              <a:t> </a:t>
            </a:r>
            <a:r>
              <a:rPr lang="en-GB" sz="2000" dirty="0" err="1">
                <a:sym typeface="Wingdings"/>
              </a:rPr>
              <a:t>mixte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69CC204-D47D-7943-90F2-35B94E1626F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HEP ML, David Rousseau, Ecole de Gif, 5 Sep 2019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652120" y="3573016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FF"/>
                </a:solidFill>
              </a:rPr>
              <a:t>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812360" y="1556792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1841597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BCFA68-B812-8346-AF40-5127316BCD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Overtraining</a:t>
            </a:r>
            <a:r>
              <a:rPr lang="fr-FR" dirty="0"/>
              <a:t> / </a:t>
            </a:r>
            <a:r>
              <a:rPr lang="fr-FR" dirty="0" err="1"/>
              <a:t>overfitting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A4C4C7A-4AE3-6B4B-83A6-BA848ED18E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07619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EDDDEFF-2D2D-7646-BCD4-554451870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HEP ML, David Rousseau, Ecole de Gif, 5 Sep 2019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2294EF-61BF-A14D-A83E-3F4AA0D97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" y="0"/>
            <a:ext cx="9129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2407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BBC756-1FA1-AE41-98A3-2BF5B1A4F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Bias</a:t>
            </a:r>
            <a:r>
              <a:rPr lang="fr-FR" dirty="0"/>
              <a:t> Variance </a:t>
            </a:r>
            <a:r>
              <a:rPr lang="fr-FR" dirty="0" err="1"/>
              <a:t>Tradeoff</a:t>
            </a:r>
            <a:r>
              <a:rPr lang="fr-FR" dirty="0"/>
              <a:t> (1)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745DBF3-F23B-BB40-A002-C143DED60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877"/>
          <a:stretch/>
        </p:blipFill>
        <p:spPr>
          <a:xfrm>
            <a:off x="-36285" y="980728"/>
            <a:ext cx="9437984" cy="5877272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AA383D7-2A48-044C-AC7F-1FA36B0B01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2197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92D5FF28-7FD6-C845-A23C-641A228F8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/>
              <a:t>		Etant donné x, on veut y </a:t>
            </a:r>
            <a:r>
              <a:rPr lang="fr-FR" sz="2000" dirty="0">
                <a:sym typeface="Wingdings"/>
              </a:rPr>
              <a:t> comment construire f ?</a:t>
            </a:r>
            <a:r>
              <a:rPr lang="fr-FR" sz="2000" dirty="0"/>
              <a:t>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17FAD32-31E9-504E-B8C9-7DF15D8350D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HEP ML, David Rousseau, Ecole de Gif, 5 Sep 2019</a:t>
            </a:r>
          </a:p>
        </p:txBody>
      </p:sp>
      <p:cxnSp>
        <p:nvCxnSpPr>
          <p:cNvPr id="6" name="Connecteur droit 5"/>
          <p:cNvCxnSpPr>
            <a:stCxn id="3" idx="2"/>
          </p:cNvCxnSpPr>
          <p:nvPr/>
        </p:nvCxnSpPr>
        <p:spPr>
          <a:xfrm flipH="1">
            <a:off x="4627218" y="773045"/>
            <a:ext cx="16564" cy="59484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contenu 2"/>
          <p:cNvSpPr txBox="1">
            <a:spLocks/>
          </p:cNvSpPr>
          <p:nvPr/>
        </p:nvSpPr>
        <p:spPr>
          <a:xfrm>
            <a:off x="457200" y="1403591"/>
            <a:ext cx="8229600" cy="50050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Ecriture manuscrite   </a:t>
            </a:r>
            <a:r>
              <a:rPr lang="fr-FR" dirty="0">
                <a:sym typeface="Wingdings"/>
              </a:rPr>
              <a:t> texte</a:t>
            </a:r>
          </a:p>
          <a:p>
            <a:r>
              <a:rPr lang="fr-FR" dirty="0"/>
              <a:t>Image                            </a:t>
            </a:r>
            <a:r>
              <a:rPr lang="fr-FR" dirty="0">
                <a:sym typeface="Wingdings"/>
              </a:rPr>
              <a:t> chien ou chat ?</a:t>
            </a:r>
          </a:p>
          <a:p>
            <a:r>
              <a:rPr lang="fr-FR" dirty="0">
                <a:sym typeface="Wingdings"/>
              </a:rPr>
              <a:t>Photo						    maman ou mamie ?	</a:t>
            </a:r>
            <a:endParaRPr lang="fr-FR" dirty="0"/>
          </a:p>
          <a:p>
            <a:r>
              <a:rPr lang="fr-FR" dirty="0">
                <a:sym typeface="Wingdings"/>
              </a:rPr>
              <a:t>« Comment ça va ? »    « »</a:t>
            </a:r>
          </a:p>
          <a:p>
            <a:r>
              <a:rPr lang="fr-FR" dirty="0">
                <a:sym typeface="Wingdings"/>
              </a:rPr>
              <a:t>Parole                              texte</a:t>
            </a:r>
          </a:p>
          <a:p>
            <a:r>
              <a:rPr lang="fr-FR" dirty="0">
                <a:sym typeface="Wingdings"/>
              </a:rPr>
              <a:t>Compte </a:t>
            </a:r>
            <a:r>
              <a:rPr lang="fr-FR" dirty="0" err="1">
                <a:sym typeface="Wingdings"/>
              </a:rPr>
              <a:t>facebook</a:t>
            </a:r>
            <a:r>
              <a:rPr lang="fr-FR" dirty="0">
                <a:sym typeface="Wingdings"/>
              </a:rPr>
              <a:t>         publicité ciblée</a:t>
            </a:r>
          </a:p>
          <a:p>
            <a:r>
              <a:rPr lang="fr-FR" dirty="0">
                <a:sym typeface="Wingdings"/>
              </a:rPr>
              <a:t>Position des pièces      prochain coup</a:t>
            </a:r>
          </a:p>
          <a:p>
            <a:r>
              <a:rPr lang="fr-FR" dirty="0">
                <a:sym typeface="Wingdings"/>
              </a:rPr>
              <a:t>Camera + </a:t>
            </a:r>
            <a:r>
              <a:rPr lang="fr-FR" dirty="0" err="1">
                <a:sym typeface="Wingdings"/>
              </a:rPr>
              <a:t>capteurs+GPS</a:t>
            </a:r>
            <a:r>
              <a:rPr lang="fr-FR" dirty="0">
                <a:sym typeface="Wingdings"/>
              </a:rPr>
              <a:t> action sur volant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2163241" y="104344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x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496413" y="806283"/>
            <a:ext cx="2616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f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019632" y="990949"/>
            <a:ext cx="28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y</a:t>
            </a:r>
          </a:p>
        </p:txBody>
      </p:sp>
      <p:pic>
        <p:nvPicPr>
          <p:cNvPr id="11" name="Image 10" descr="comment_ca_va_arabe.png">
            <a:extLst>
              <a:ext uri="{FF2B5EF4-FFF2-40B4-BE49-F238E27FC236}">
                <a16:creationId xmlns:a16="http://schemas.microsoft.com/office/drawing/2014/main" id="{E54CC57F-EF05-9A46-81A0-8FB72B332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596" y="2703376"/>
            <a:ext cx="30353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28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357045-3973-794D-9EE3-C6984098A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Bias</a:t>
            </a:r>
            <a:r>
              <a:rPr lang="fr-FR" dirty="0"/>
              <a:t> vs Variance </a:t>
            </a:r>
            <a:r>
              <a:rPr lang="fr-FR" dirty="0" err="1"/>
              <a:t>tradeoff</a:t>
            </a:r>
            <a:r>
              <a:rPr lang="fr-FR" dirty="0"/>
              <a:t> (2)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5943010F-9342-654E-B862-89F296951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182"/>
          <a:stretch/>
        </p:blipFill>
        <p:spPr>
          <a:xfrm>
            <a:off x="98506" y="1052736"/>
            <a:ext cx="9201292" cy="5710014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933C2C3-621F-BC43-9E1E-6A561BC94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87406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9C574A-4746-374E-8480-32F8D3F53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Bias</a:t>
            </a:r>
            <a:r>
              <a:rPr lang="fr-FR" dirty="0"/>
              <a:t> Variance </a:t>
            </a:r>
            <a:r>
              <a:rPr lang="fr-FR" dirty="0" err="1"/>
              <a:t>Tradeoff</a:t>
            </a:r>
            <a:r>
              <a:rPr lang="fr-FR" dirty="0"/>
              <a:t> (3)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B484C84-DE23-FF47-9E36-91AD58221B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769"/>
          <a:stretch/>
        </p:blipFill>
        <p:spPr>
          <a:xfrm>
            <a:off x="179512" y="1268760"/>
            <a:ext cx="8964488" cy="558924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9CFCE00-9791-B64E-A773-D6B61362CB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0D6F931-BFE5-224C-A57B-2366363A9B37}"/>
              </a:ext>
            </a:extLst>
          </p:cNvPr>
          <p:cNvSpPr txBox="1"/>
          <p:nvPr/>
        </p:nvSpPr>
        <p:spPr>
          <a:xfrm>
            <a:off x="5364088" y="5808866"/>
            <a:ext cx="1327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/>
              <a:t>/ </a:t>
            </a:r>
            <a:r>
              <a:rPr lang="fr-FR" sz="1600" b="1" dirty="0" err="1"/>
              <a:t>Dataset</a:t>
            </a:r>
            <a:r>
              <a:rPr lang="fr-FR" sz="1600" b="1" dirty="0"/>
              <a:t> size</a:t>
            </a:r>
          </a:p>
        </p:txBody>
      </p:sp>
    </p:spTree>
    <p:extLst>
      <p:ext uri="{BB962C8B-B14F-4D97-AF65-F5344CB8AC3E}">
        <p14:creationId xmlns:p14="http://schemas.microsoft.com/office/powerpoint/2010/main" val="42046927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B61BD6-B94A-334A-B5C7-B44817617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Regularization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BC86E3DF-5E2A-2F4C-AEA8-09A8B5F665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623"/>
          <a:stretch/>
        </p:blipFill>
        <p:spPr>
          <a:xfrm>
            <a:off x="-36286" y="1124744"/>
            <a:ext cx="9180285" cy="5733256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4031A99-AF9F-E540-A357-984962404E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78885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0C29269F-9AA8-024A-97C7-2F9A916FC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264" y="1476243"/>
            <a:ext cx="7501136" cy="500075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E64F96E-AFA0-5B45-B3BC-1D5CCBA14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Training vs test check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ABFF30-EA1C-164B-90FF-BEB756256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363272" cy="1146448"/>
          </a:xfrm>
        </p:spPr>
        <p:txBody>
          <a:bodyPr/>
          <a:lstStyle/>
          <a:p>
            <a:r>
              <a:rPr lang="fr-FR" sz="2000" dirty="0"/>
              <a:t>The score distribution </a:t>
            </a:r>
            <a:r>
              <a:rPr lang="fr-FR" sz="2000" dirty="0" err="1"/>
              <a:t>should</a:t>
            </a:r>
            <a:r>
              <a:rPr lang="fr-FR" sz="2000" dirty="0"/>
              <a:t> match…</a:t>
            </a:r>
          </a:p>
          <a:p>
            <a:r>
              <a:rPr lang="fr-FR" sz="2000" dirty="0"/>
              <a:t>…</a:t>
            </a:r>
            <a:r>
              <a:rPr lang="fr-FR" sz="2000" dirty="0" err="1"/>
              <a:t>some</a:t>
            </a:r>
            <a:r>
              <a:rPr lang="fr-FR" sz="2000" dirty="0"/>
              <a:t> </a:t>
            </a:r>
            <a:r>
              <a:rPr lang="fr-FR" sz="2000" dirty="0" err="1"/>
              <a:t>discrepancy</a:t>
            </a:r>
            <a:r>
              <a:rPr lang="fr-FR" sz="2000" dirty="0"/>
              <a:t> </a:t>
            </a:r>
            <a:r>
              <a:rPr lang="fr-FR" sz="2000" dirty="0" err="1"/>
              <a:t>is</a:t>
            </a:r>
            <a:r>
              <a:rPr lang="fr-FR" sz="2000" dirty="0"/>
              <a:t> OK « </a:t>
            </a:r>
            <a:r>
              <a:rPr lang="fr-FR" sz="2000" dirty="0" err="1"/>
              <a:t>dispell</a:t>
            </a:r>
            <a:r>
              <a:rPr lang="fr-FR" sz="2000" dirty="0"/>
              <a:t> the </a:t>
            </a:r>
            <a:r>
              <a:rPr lang="fr-FR" sz="2000" dirty="0" err="1"/>
              <a:t>myth</a:t>
            </a:r>
            <a:r>
              <a:rPr lang="fr-FR" sz="2000" dirty="0"/>
              <a:t> » ! Yann </a:t>
            </a:r>
            <a:r>
              <a:rPr lang="fr-FR" sz="2000" dirty="0" err="1"/>
              <a:t>Coadou</a:t>
            </a:r>
            <a:r>
              <a:rPr lang="fr-FR" sz="2000" dirty="0"/>
              <a:t> 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A885D4A-384B-544F-AC06-8755F1AF46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15250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under/over training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pic>
        <p:nvPicPr>
          <p:cNvPr id="5" name="Image 4" descr="Capture d’écran 2016-05-08 à 10.57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836712"/>
            <a:ext cx="6269778" cy="586296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 rot="16200000">
            <a:off x="-11035" y="2577124"/>
            <a:ext cx="3147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Performance of the classifier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580112" y="6425405"/>
            <a:ext cx="30444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Complexity of the classifier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07504" y="620688"/>
            <a:ext cx="220422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GB" sz="1800" dirty="0"/>
              <a:t>Gilles </a:t>
            </a:r>
            <a:r>
              <a:rPr lang="en-GB" sz="1800" dirty="0" err="1"/>
              <a:t>Louppe</a:t>
            </a:r>
            <a:r>
              <a:rPr lang="en-GB" sz="1800" dirty="0"/>
              <a:t>, </a:t>
            </a:r>
            <a:r>
              <a:rPr lang="en-GB" sz="1800" dirty="0" err="1">
                <a:hlinkClick r:id="rId3" invalidUrl="https://github.com/glouppe/tutorials-scikit-learn/blob/master/1. An introduction to Machine Learning with Scikit-Learn.ipynb"/>
              </a:rPr>
              <a:t>github</a:t>
            </a:r>
            <a:endParaRPr lang="en-GB" sz="1800" dirty="0"/>
          </a:p>
        </p:txBody>
      </p:sp>
      <p:sp>
        <p:nvSpPr>
          <p:cNvPr id="10" name="ZoneTexte 9"/>
          <p:cNvSpPr txBox="1"/>
          <p:nvPr/>
        </p:nvSpPr>
        <p:spPr>
          <a:xfrm>
            <a:off x="2339752" y="1628800"/>
            <a:ext cx="1566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undertraining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483768" y="2636912"/>
            <a:ext cx="2107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some over training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860032" y="4437112"/>
            <a:ext cx="2064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clear over training</a:t>
            </a:r>
          </a:p>
        </p:txBody>
      </p:sp>
      <p:cxnSp>
        <p:nvCxnSpPr>
          <p:cNvPr id="14" name="Connecteur droit 13"/>
          <p:cNvCxnSpPr/>
          <p:nvPr/>
        </p:nvCxnSpPr>
        <p:spPr bwMode="auto">
          <a:xfrm>
            <a:off x="3059832" y="3356992"/>
            <a:ext cx="0" cy="295232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ZoneTexte 14"/>
          <p:cNvSpPr txBox="1"/>
          <p:nvPr/>
        </p:nvSpPr>
        <p:spPr>
          <a:xfrm>
            <a:off x="2987824" y="3068960"/>
            <a:ext cx="968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optimal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5229199"/>
            <a:ext cx="4280528" cy="1131715"/>
          </a:xfrm>
          <a:solidFill>
            <a:srgbClr val="FFFFFF">
              <a:alpha val="50000"/>
            </a:srgbClr>
          </a:solidFill>
        </p:spPr>
        <p:txBody>
          <a:bodyPr/>
          <a:lstStyle/>
          <a:p>
            <a:pPr marL="0" indent="0">
              <a:buNone/>
            </a:pPr>
            <a:r>
              <a:rPr lang="en-GB" sz="2400" dirty="0">
                <a:solidFill>
                  <a:srgbClr val="FF0000"/>
                </a:solidFill>
              </a:rPr>
              <a:t>Some overtraining is good</a:t>
            </a:r>
          </a:p>
          <a:p>
            <a:pPr marL="0" indent="0">
              <a:buNone/>
            </a:pPr>
            <a:r>
              <a:rPr lang="is-IS" sz="2400" dirty="0">
                <a:solidFill>
                  <a:srgbClr val="FF0000"/>
                </a:solidFill>
              </a:rPr>
              <a:t>…provided CrossValidation done correctly</a:t>
            </a:r>
            <a:r>
              <a:rPr lang="en-GB" sz="2400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17" name="Picture 13" descr="1000px-Overfitting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339615"/>
            <a:ext cx="1776653" cy="1681673"/>
          </a:xfrm>
          <a:prstGeom prst="rect">
            <a:avLst/>
          </a:prstGeom>
        </p:spPr>
      </p:pic>
      <p:grpSp>
        <p:nvGrpSpPr>
          <p:cNvPr id="16" name="Grouper 15"/>
          <p:cNvGrpSpPr/>
          <p:nvPr/>
        </p:nvGrpSpPr>
        <p:grpSpPr>
          <a:xfrm>
            <a:off x="5581261" y="1609202"/>
            <a:ext cx="3444406" cy="2376264"/>
            <a:chOff x="5581261" y="1609202"/>
            <a:chExt cx="3444406" cy="2376264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1261" y="1609202"/>
              <a:ext cx="3444406" cy="2376264"/>
            </a:xfrm>
            <a:prstGeom prst="rect">
              <a:avLst/>
            </a:prstGeom>
          </p:spPr>
        </p:pic>
        <p:sp>
          <p:nvSpPr>
            <p:cNvPr id="13" name="ZoneTexte 12"/>
            <p:cNvSpPr txBox="1"/>
            <p:nvPr/>
          </p:nvSpPr>
          <p:spPr>
            <a:xfrm>
              <a:off x="7548369" y="2197783"/>
              <a:ext cx="132760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 err="1"/>
                <a:t>Example</a:t>
              </a:r>
              <a:r>
                <a:rPr lang="fr-FR" sz="1600" dirty="0"/>
                <a:t> of</a:t>
              </a:r>
            </a:p>
            <a:p>
              <a:r>
                <a:rPr lang="fr-FR" sz="1600" dirty="0"/>
                <a:t>« </a:t>
              </a:r>
              <a:r>
                <a:rPr lang="fr-FR" sz="1600" dirty="0" err="1"/>
                <a:t>controlled</a:t>
              </a:r>
              <a:r>
                <a:rPr lang="fr-FR" sz="1600" dirty="0"/>
                <a:t> »</a:t>
              </a:r>
            </a:p>
            <a:p>
              <a:r>
                <a:rPr lang="fr-FR" sz="1600" dirty="0" err="1"/>
                <a:t>overtraining</a:t>
              </a:r>
              <a:endParaRPr lang="fr-F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58132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22B3D48-3BC3-BF45-B75A-84524166D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469976"/>
            <a:ext cx="7344816" cy="48965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E64F96E-AFA0-5B45-B3BC-1D5CCBA14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Training vs test check (2)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ABFF30-EA1C-164B-90FF-BEB756256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363272" cy="1146448"/>
          </a:xfrm>
        </p:spPr>
        <p:txBody>
          <a:bodyPr/>
          <a:lstStyle/>
          <a:p>
            <a:r>
              <a:rPr lang="fr-FR" sz="2400" dirty="0"/>
              <a:t>Important to check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A885D4A-384B-544F-AC06-8755F1AF46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F98D1EB-0B6A-964B-9EAF-6F31FDF987B4}"/>
              </a:ext>
            </a:extLst>
          </p:cNvPr>
          <p:cNvSpPr txBox="1"/>
          <p:nvPr/>
        </p:nvSpPr>
        <p:spPr>
          <a:xfrm>
            <a:off x="7547621" y="5199583"/>
            <a:ext cx="112883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  <a:sym typeface="Wingdings" pitchFamily="2" charset="2"/>
              </a:rPr>
              <a:t>Bug!</a:t>
            </a:r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600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BCFA68-B812-8346-AF40-5127316BCD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Cross-validation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A4C4C7A-4AE3-6B4B-83A6-BA848ED18E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17310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Cross-Validation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grpSp>
        <p:nvGrpSpPr>
          <p:cNvPr id="10" name="Grouper 9"/>
          <p:cNvGrpSpPr/>
          <p:nvPr/>
        </p:nvGrpSpPr>
        <p:grpSpPr>
          <a:xfrm>
            <a:off x="1979712" y="1700808"/>
            <a:ext cx="5040560" cy="1296144"/>
            <a:chOff x="1979712" y="1700808"/>
            <a:chExt cx="5040560" cy="1296144"/>
          </a:xfrm>
        </p:grpSpPr>
        <p:sp>
          <p:nvSpPr>
            <p:cNvPr id="5" name="Rectangle 4"/>
            <p:cNvSpPr/>
            <p:nvPr/>
          </p:nvSpPr>
          <p:spPr bwMode="auto">
            <a:xfrm>
              <a:off x="1979712" y="1700808"/>
              <a:ext cx="5040560" cy="129614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7" name="Connecteur droit 6"/>
            <p:cNvCxnSpPr>
              <a:stCxn id="5" idx="0"/>
              <a:endCxn id="5" idx="2"/>
            </p:cNvCxnSpPr>
            <p:nvPr/>
          </p:nvCxnSpPr>
          <p:spPr bwMode="auto">
            <a:xfrm>
              <a:off x="4499992" y="1700808"/>
              <a:ext cx="0" cy="129614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" name="Grouper 10"/>
          <p:cNvGrpSpPr/>
          <p:nvPr/>
        </p:nvGrpSpPr>
        <p:grpSpPr>
          <a:xfrm>
            <a:off x="1979712" y="3789040"/>
            <a:ext cx="5040560" cy="1296144"/>
            <a:chOff x="1979712" y="1700808"/>
            <a:chExt cx="5040560" cy="1296144"/>
          </a:xfrm>
        </p:grpSpPr>
        <p:sp>
          <p:nvSpPr>
            <p:cNvPr id="12" name="Rectangle 11"/>
            <p:cNvSpPr/>
            <p:nvPr/>
          </p:nvSpPr>
          <p:spPr bwMode="auto">
            <a:xfrm>
              <a:off x="1979712" y="1700808"/>
              <a:ext cx="5040560" cy="129614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13" name="Connecteur droit 12"/>
            <p:cNvCxnSpPr>
              <a:stCxn id="12" idx="0"/>
              <a:endCxn id="12" idx="2"/>
            </p:cNvCxnSpPr>
            <p:nvPr/>
          </p:nvCxnSpPr>
          <p:spPr bwMode="auto">
            <a:xfrm>
              <a:off x="4499992" y="1700808"/>
              <a:ext cx="0" cy="129614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5" name="Connecteur droit avec flèche 14"/>
          <p:cNvCxnSpPr/>
          <p:nvPr/>
        </p:nvCxnSpPr>
        <p:spPr bwMode="auto">
          <a:xfrm>
            <a:off x="3347864" y="2996952"/>
            <a:ext cx="2664296" cy="7920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ZoneTexte 18"/>
          <p:cNvSpPr txBox="1"/>
          <p:nvPr/>
        </p:nvSpPr>
        <p:spPr>
          <a:xfrm>
            <a:off x="3059832" y="2060848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508104" y="2031231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3059832" y="4221088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580112" y="414908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539552" y="1052736"/>
            <a:ext cx="3416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One-fold Cross Validation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83568" y="5445224"/>
            <a:ext cx="6344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Standard basic way (default TMVA until recently)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4211960" y="836712"/>
            <a:ext cx="49479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Goal of CV is to measure performance</a:t>
            </a:r>
          </a:p>
          <a:p>
            <a:r>
              <a:rPr lang="en-GB" dirty="0"/>
              <a:t>and optimise hyper-parameters</a:t>
            </a:r>
          </a:p>
        </p:txBody>
      </p:sp>
    </p:spTree>
    <p:extLst>
      <p:ext uri="{BB962C8B-B14F-4D97-AF65-F5344CB8AC3E}">
        <p14:creationId xmlns:p14="http://schemas.microsoft.com/office/powerpoint/2010/main" val="6287670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Cross-Validation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grpSp>
        <p:nvGrpSpPr>
          <p:cNvPr id="10" name="Grouper 9"/>
          <p:cNvGrpSpPr/>
          <p:nvPr/>
        </p:nvGrpSpPr>
        <p:grpSpPr>
          <a:xfrm>
            <a:off x="1979712" y="1700808"/>
            <a:ext cx="5040560" cy="1296144"/>
            <a:chOff x="1979712" y="1700808"/>
            <a:chExt cx="5040560" cy="1296144"/>
          </a:xfrm>
        </p:grpSpPr>
        <p:sp>
          <p:nvSpPr>
            <p:cNvPr id="5" name="Rectangle 4"/>
            <p:cNvSpPr/>
            <p:nvPr/>
          </p:nvSpPr>
          <p:spPr bwMode="auto">
            <a:xfrm>
              <a:off x="1979712" y="1700808"/>
              <a:ext cx="5040560" cy="129614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7" name="Connecteur droit 6"/>
            <p:cNvCxnSpPr>
              <a:stCxn id="5" idx="0"/>
              <a:endCxn id="5" idx="2"/>
            </p:cNvCxnSpPr>
            <p:nvPr/>
          </p:nvCxnSpPr>
          <p:spPr bwMode="auto">
            <a:xfrm>
              <a:off x="4499992" y="1700808"/>
              <a:ext cx="0" cy="129614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" name="Grouper 10"/>
          <p:cNvGrpSpPr/>
          <p:nvPr/>
        </p:nvGrpSpPr>
        <p:grpSpPr>
          <a:xfrm>
            <a:off x="1979712" y="3789040"/>
            <a:ext cx="5040560" cy="1296144"/>
            <a:chOff x="1979712" y="1700808"/>
            <a:chExt cx="5040560" cy="1296144"/>
          </a:xfrm>
        </p:grpSpPr>
        <p:sp>
          <p:nvSpPr>
            <p:cNvPr id="12" name="Rectangle 11"/>
            <p:cNvSpPr/>
            <p:nvPr/>
          </p:nvSpPr>
          <p:spPr bwMode="auto">
            <a:xfrm>
              <a:off x="1979712" y="1700808"/>
              <a:ext cx="5040560" cy="129614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13" name="Connecteur droit 12"/>
            <p:cNvCxnSpPr>
              <a:stCxn id="12" idx="0"/>
              <a:endCxn id="12" idx="2"/>
            </p:cNvCxnSpPr>
            <p:nvPr/>
          </p:nvCxnSpPr>
          <p:spPr bwMode="auto">
            <a:xfrm>
              <a:off x="4499992" y="1700808"/>
              <a:ext cx="0" cy="129614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5" name="Connecteur droit avec flèche 14"/>
          <p:cNvCxnSpPr/>
          <p:nvPr/>
        </p:nvCxnSpPr>
        <p:spPr bwMode="auto">
          <a:xfrm>
            <a:off x="3347864" y="2996952"/>
            <a:ext cx="2664296" cy="7920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ZoneTexte 18"/>
          <p:cNvSpPr txBox="1"/>
          <p:nvPr/>
        </p:nvSpPr>
        <p:spPr>
          <a:xfrm>
            <a:off x="3059832" y="2060848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508104" y="2031231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3059832" y="4221088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580112" y="414908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cxnSp>
        <p:nvCxnSpPr>
          <p:cNvPr id="23" name="Connecteur droit avec flèche 22"/>
          <p:cNvCxnSpPr/>
          <p:nvPr/>
        </p:nvCxnSpPr>
        <p:spPr bwMode="auto">
          <a:xfrm flipH="1">
            <a:off x="3275856" y="2996952"/>
            <a:ext cx="2520280" cy="7920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ZoneTexte 15"/>
          <p:cNvSpPr txBox="1"/>
          <p:nvPr/>
        </p:nvSpPr>
        <p:spPr>
          <a:xfrm>
            <a:off x="539552" y="1052736"/>
            <a:ext cx="3441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Two-fold Cross Validation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83568" y="5445224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1800" dirty="0">
                <a:sym typeface="Wingdings"/>
              </a:rPr>
              <a:t>test statistics = total statistics</a:t>
            </a:r>
          </a:p>
          <a:p>
            <a:pPr lvl="1"/>
            <a:r>
              <a:rPr lang="en-GB" sz="1800" dirty="0">
                <a:sym typeface="Wingdings"/>
              </a:rPr>
              <a:t>double test statistics </a:t>
            </a:r>
            <a:r>
              <a:rPr lang="en-GB" sz="1800" dirty="0" err="1">
                <a:sym typeface="Wingdings"/>
              </a:rPr>
              <a:t>wrt</a:t>
            </a:r>
            <a:r>
              <a:rPr lang="en-GB" sz="1800" dirty="0">
                <a:sym typeface="Wingdings"/>
              </a:rPr>
              <a:t> one fold CV </a:t>
            </a:r>
          </a:p>
          <a:p>
            <a:pPr lvl="1"/>
            <a:r>
              <a:rPr lang="en-GB" sz="1800" dirty="0">
                <a:sym typeface="Wingdings"/>
              </a:rPr>
              <a:t>(double training time of course)</a:t>
            </a:r>
          </a:p>
        </p:txBody>
      </p:sp>
    </p:spTree>
    <p:extLst>
      <p:ext uri="{BB962C8B-B14F-4D97-AF65-F5344CB8AC3E}">
        <p14:creationId xmlns:p14="http://schemas.microsoft.com/office/powerpoint/2010/main" val="4542764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1979712" y="3789040"/>
            <a:ext cx="5040560" cy="129614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29" name="Connecteur droit 28"/>
          <p:cNvCxnSpPr/>
          <p:nvPr/>
        </p:nvCxnSpPr>
        <p:spPr bwMode="auto">
          <a:xfrm>
            <a:off x="5004048" y="3789040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ZoneTexte 29"/>
          <p:cNvSpPr txBox="1"/>
          <p:nvPr/>
        </p:nvSpPr>
        <p:spPr>
          <a:xfrm>
            <a:off x="2123728" y="4149080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3203848" y="414908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cxnSp>
        <p:nvCxnSpPr>
          <p:cNvPr id="32" name="Connecteur droit 31"/>
          <p:cNvCxnSpPr/>
          <p:nvPr/>
        </p:nvCxnSpPr>
        <p:spPr bwMode="auto">
          <a:xfrm>
            <a:off x="3995936" y="3789040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Connecteur droit 32"/>
          <p:cNvCxnSpPr/>
          <p:nvPr/>
        </p:nvCxnSpPr>
        <p:spPr bwMode="auto">
          <a:xfrm>
            <a:off x="6012160" y="3789040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Connecteur droit 33"/>
          <p:cNvCxnSpPr/>
          <p:nvPr/>
        </p:nvCxnSpPr>
        <p:spPr bwMode="auto">
          <a:xfrm>
            <a:off x="2987824" y="3789040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ZoneTexte 34"/>
          <p:cNvSpPr txBox="1"/>
          <p:nvPr/>
        </p:nvSpPr>
        <p:spPr>
          <a:xfrm>
            <a:off x="4211960" y="4149080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5364088" y="4149080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6372200" y="414908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Cross-Validation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979712" y="1700808"/>
            <a:ext cx="5040560" cy="129614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7" name="Connecteur droit 6"/>
          <p:cNvCxnSpPr/>
          <p:nvPr/>
        </p:nvCxnSpPr>
        <p:spPr bwMode="auto">
          <a:xfrm>
            <a:off x="5004048" y="1700808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cteur droit avec flèche 14"/>
          <p:cNvCxnSpPr/>
          <p:nvPr/>
        </p:nvCxnSpPr>
        <p:spPr bwMode="auto">
          <a:xfrm>
            <a:off x="4427984" y="3068960"/>
            <a:ext cx="2160240" cy="7200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ZoneTexte 18"/>
          <p:cNvSpPr txBox="1"/>
          <p:nvPr/>
        </p:nvSpPr>
        <p:spPr>
          <a:xfrm>
            <a:off x="2123728" y="2060848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203848" y="2060848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39552" y="1052736"/>
            <a:ext cx="3057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5-fold Cross Validation</a:t>
            </a:r>
          </a:p>
        </p:txBody>
      </p:sp>
      <p:cxnSp>
        <p:nvCxnSpPr>
          <p:cNvPr id="17" name="Connecteur droit 16"/>
          <p:cNvCxnSpPr/>
          <p:nvPr/>
        </p:nvCxnSpPr>
        <p:spPr bwMode="auto">
          <a:xfrm>
            <a:off x="3995936" y="1700808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Connecteur droit 17"/>
          <p:cNvCxnSpPr/>
          <p:nvPr/>
        </p:nvCxnSpPr>
        <p:spPr bwMode="auto">
          <a:xfrm>
            <a:off x="6012160" y="1700808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Connecteur droit 23"/>
          <p:cNvCxnSpPr/>
          <p:nvPr/>
        </p:nvCxnSpPr>
        <p:spPr bwMode="auto">
          <a:xfrm>
            <a:off x="2987824" y="1700808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ZoneTexte 24"/>
          <p:cNvSpPr txBox="1"/>
          <p:nvPr/>
        </p:nvSpPr>
        <p:spPr>
          <a:xfrm>
            <a:off x="4211960" y="2060848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5364088" y="2060848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372200" y="2060848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</a:t>
            </a:r>
          </a:p>
        </p:txBody>
      </p:sp>
      <p:cxnSp>
        <p:nvCxnSpPr>
          <p:cNvPr id="6" name="Connecteur droit 5"/>
          <p:cNvCxnSpPr/>
          <p:nvPr/>
        </p:nvCxnSpPr>
        <p:spPr bwMode="auto">
          <a:xfrm>
            <a:off x="1979712" y="3068960"/>
            <a:ext cx="302433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Connecteur droit 37"/>
          <p:cNvCxnSpPr/>
          <p:nvPr/>
        </p:nvCxnSpPr>
        <p:spPr bwMode="auto">
          <a:xfrm>
            <a:off x="5004048" y="3068960"/>
            <a:ext cx="100811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Connecteur droit 38"/>
          <p:cNvCxnSpPr/>
          <p:nvPr/>
        </p:nvCxnSpPr>
        <p:spPr bwMode="auto">
          <a:xfrm>
            <a:off x="6012160" y="3068960"/>
            <a:ext cx="100811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ZoneTexte 39"/>
          <p:cNvSpPr txBox="1"/>
          <p:nvPr/>
        </p:nvSpPr>
        <p:spPr>
          <a:xfrm>
            <a:off x="207689" y="5445224"/>
            <a:ext cx="85124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GB" dirty="0">
                <a:sym typeface="Wingdings"/>
              </a:rPr>
              <a:t>same test statistics </a:t>
            </a:r>
            <a:r>
              <a:rPr lang="en-GB" dirty="0" err="1">
                <a:sym typeface="Wingdings"/>
              </a:rPr>
              <a:t>wrt</a:t>
            </a:r>
            <a:r>
              <a:rPr lang="en-GB" dirty="0">
                <a:sym typeface="Wingdings"/>
              </a:rPr>
              <a:t> two-fold CV,</a:t>
            </a:r>
          </a:p>
          <a:p>
            <a:pPr lvl="1"/>
            <a:r>
              <a:rPr lang="en-GB" dirty="0">
                <a:sym typeface="Wingdings"/>
              </a:rPr>
              <a:t>larger training statistics 4/5 over ½ (larger training time as well)</a:t>
            </a:r>
          </a:p>
        </p:txBody>
      </p:sp>
    </p:spTree>
    <p:extLst>
      <p:ext uri="{BB962C8B-B14F-4D97-AF65-F5344CB8AC3E}">
        <p14:creationId xmlns:p14="http://schemas.microsoft.com/office/powerpoint/2010/main" val="1678313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/>
          <p:cNvSpPr/>
          <p:nvPr/>
        </p:nvSpPr>
        <p:spPr>
          <a:xfrm>
            <a:off x="1258957" y="3489741"/>
            <a:ext cx="1932608" cy="87243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Problème</a:t>
            </a:r>
          </a:p>
        </p:txBody>
      </p:sp>
      <p:sp>
        <p:nvSpPr>
          <p:cNvPr id="7" name="Ellipse 6"/>
          <p:cNvSpPr/>
          <p:nvPr/>
        </p:nvSpPr>
        <p:spPr>
          <a:xfrm>
            <a:off x="6447184" y="3489741"/>
            <a:ext cx="1932608" cy="87243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Solution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4075043" y="3282122"/>
            <a:ext cx="1424609" cy="1080053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Règles</a:t>
            </a:r>
          </a:p>
          <a:p>
            <a:pPr algn="ctr"/>
            <a:r>
              <a:rPr lang="fr-FR" dirty="0"/>
              <a:t>logiques</a:t>
            </a:r>
          </a:p>
        </p:txBody>
      </p:sp>
      <p:sp>
        <p:nvSpPr>
          <p:cNvPr id="11" name="Flèche vers la droite 10"/>
          <p:cNvSpPr/>
          <p:nvPr/>
        </p:nvSpPr>
        <p:spPr>
          <a:xfrm>
            <a:off x="3191565" y="3810000"/>
            <a:ext cx="883478" cy="2098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vers la droite 11"/>
          <p:cNvSpPr/>
          <p:nvPr/>
        </p:nvSpPr>
        <p:spPr>
          <a:xfrm>
            <a:off x="5499652" y="3810000"/>
            <a:ext cx="938695" cy="2098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202A747-071E-6D40-A471-091CB9045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Informatique </a:t>
            </a:r>
            <a:r>
              <a:rPr lang="fr-FR" dirty="0" err="1"/>
              <a:t>traditionelle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9E26478-F5DF-744B-B56E-CE8448D9CCF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HEP ML, David Rousseau, Ecole de Gif, 5 Sep 2019</a:t>
            </a:r>
          </a:p>
        </p:txBody>
      </p:sp>
    </p:spTree>
    <p:extLst>
      <p:ext uri="{BB962C8B-B14F-4D97-AF65-F5344CB8AC3E}">
        <p14:creationId xmlns:p14="http://schemas.microsoft.com/office/powerpoint/2010/main" val="14852160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1979712" y="3789040"/>
            <a:ext cx="5040560" cy="129614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29" name="Connecteur droit 28"/>
          <p:cNvCxnSpPr/>
          <p:nvPr/>
        </p:nvCxnSpPr>
        <p:spPr bwMode="auto">
          <a:xfrm>
            <a:off x="5004048" y="3789040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ZoneTexte 29"/>
          <p:cNvSpPr txBox="1"/>
          <p:nvPr/>
        </p:nvSpPr>
        <p:spPr>
          <a:xfrm>
            <a:off x="2123728" y="4149080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3203848" y="414908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cxnSp>
        <p:nvCxnSpPr>
          <p:cNvPr id="32" name="Connecteur droit 31"/>
          <p:cNvCxnSpPr/>
          <p:nvPr/>
        </p:nvCxnSpPr>
        <p:spPr bwMode="auto">
          <a:xfrm>
            <a:off x="3995936" y="3789040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Connecteur droit 32"/>
          <p:cNvCxnSpPr/>
          <p:nvPr/>
        </p:nvCxnSpPr>
        <p:spPr bwMode="auto">
          <a:xfrm>
            <a:off x="6012160" y="3789040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Connecteur droit 33"/>
          <p:cNvCxnSpPr/>
          <p:nvPr/>
        </p:nvCxnSpPr>
        <p:spPr bwMode="auto">
          <a:xfrm>
            <a:off x="2987824" y="3789040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ZoneTexte 34"/>
          <p:cNvSpPr txBox="1"/>
          <p:nvPr/>
        </p:nvSpPr>
        <p:spPr>
          <a:xfrm>
            <a:off x="4211960" y="4149080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5364088" y="4149080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6372200" y="414908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Cross-Validation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979712" y="1700808"/>
            <a:ext cx="5040560" cy="129614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7" name="Connecteur droit 6"/>
          <p:cNvCxnSpPr/>
          <p:nvPr/>
        </p:nvCxnSpPr>
        <p:spPr bwMode="auto">
          <a:xfrm>
            <a:off x="5004048" y="1700808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cteur droit avec flèche 14"/>
          <p:cNvCxnSpPr/>
          <p:nvPr/>
        </p:nvCxnSpPr>
        <p:spPr bwMode="auto">
          <a:xfrm>
            <a:off x="4427984" y="3068960"/>
            <a:ext cx="1152128" cy="7200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ZoneTexte 18"/>
          <p:cNvSpPr txBox="1"/>
          <p:nvPr/>
        </p:nvSpPr>
        <p:spPr>
          <a:xfrm>
            <a:off x="2123728" y="2060848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203848" y="2060848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39552" y="1052736"/>
            <a:ext cx="3057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5-fold Cross Validation</a:t>
            </a:r>
          </a:p>
        </p:txBody>
      </p:sp>
      <p:cxnSp>
        <p:nvCxnSpPr>
          <p:cNvPr id="17" name="Connecteur droit 16"/>
          <p:cNvCxnSpPr/>
          <p:nvPr/>
        </p:nvCxnSpPr>
        <p:spPr bwMode="auto">
          <a:xfrm>
            <a:off x="3995936" y="1700808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Connecteur droit 17"/>
          <p:cNvCxnSpPr/>
          <p:nvPr/>
        </p:nvCxnSpPr>
        <p:spPr bwMode="auto">
          <a:xfrm>
            <a:off x="6012160" y="1700808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Connecteur droit 23"/>
          <p:cNvCxnSpPr/>
          <p:nvPr/>
        </p:nvCxnSpPr>
        <p:spPr bwMode="auto">
          <a:xfrm>
            <a:off x="2987824" y="1700808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ZoneTexte 24"/>
          <p:cNvSpPr txBox="1"/>
          <p:nvPr/>
        </p:nvSpPr>
        <p:spPr>
          <a:xfrm>
            <a:off x="4211960" y="2060848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5364088" y="2060848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372200" y="2060848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</a:t>
            </a:r>
          </a:p>
        </p:txBody>
      </p:sp>
      <p:cxnSp>
        <p:nvCxnSpPr>
          <p:cNvPr id="6" name="Connecteur droit 5"/>
          <p:cNvCxnSpPr/>
          <p:nvPr/>
        </p:nvCxnSpPr>
        <p:spPr bwMode="auto">
          <a:xfrm>
            <a:off x="1979712" y="3068960"/>
            <a:ext cx="302433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Connecteur droit 37"/>
          <p:cNvCxnSpPr/>
          <p:nvPr/>
        </p:nvCxnSpPr>
        <p:spPr bwMode="auto">
          <a:xfrm>
            <a:off x="6012160" y="3068960"/>
            <a:ext cx="100811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Connecteur droit 38"/>
          <p:cNvCxnSpPr/>
          <p:nvPr/>
        </p:nvCxnSpPr>
        <p:spPr bwMode="auto">
          <a:xfrm>
            <a:off x="5004048" y="3068960"/>
            <a:ext cx="100811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098929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1979712" y="3789040"/>
            <a:ext cx="5040560" cy="129614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29" name="Connecteur droit 28"/>
          <p:cNvCxnSpPr/>
          <p:nvPr/>
        </p:nvCxnSpPr>
        <p:spPr bwMode="auto">
          <a:xfrm>
            <a:off x="5004048" y="3789040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ZoneTexte 29"/>
          <p:cNvSpPr txBox="1"/>
          <p:nvPr/>
        </p:nvSpPr>
        <p:spPr>
          <a:xfrm>
            <a:off x="2123728" y="4149080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3203848" y="414908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cxnSp>
        <p:nvCxnSpPr>
          <p:cNvPr id="32" name="Connecteur droit 31"/>
          <p:cNvCxnSpPr/>
          <p:nvPr/>
        </p:nvCxnSpPr>
        <p:spPr bwMode="auto">
          <a:xfrm>
            <a:off x="3995936" y="3789040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Connecteur droit 32"/>
          <p:cNvCxnSpPr/>
          <p:nvPr/>
        </p:nvCxnSpPr>
        <p:spPr bwMode="auto">
          <a:xfrm>
            <a:off x="6012160" y="3789040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Connecteur droit 33"/>
          <p:cNvCxnSpPr/>
          <p:nvPr/>
        </p:nvCxnSpPr>
        <p:spPr bwMode="auto">
          <a:xfrm>
            <a:off x="2987824" y="3789040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ZoneTexte 34"/>
          <p:cNvSpPr txBox="1"/>
          <p:nvPr/>
        </p:nvSpPr>
        <p:spPr>
          <a:xfrm>
            <a:off x="4211960" y="4149080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5364088" y="4149080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6372200" y="414908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Cross-Validation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979712" y="1700808"/>
            <a:ext cx="5040560" cy="129614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7" name="Connecteur droit 6"/>
          <p:cNvCxnSpPr/>
          <p:nvPr/>
        </p:nvCxnSpPr>
        <p:spPr bwMode="auto">
          <a:xfrm>
            <a:off x="5004048" y="1700808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cteur droit avec flèche 14"/>
          <p:cNvCxnSpPr>
            <a:endCxn id="28" idx="0"/>
          </p:cNvCxnSpPr>
          <p:nvPr/>
        </p:nvCxnSpPr>
        <p:spPr bwMode="auto">
          <a:xfrm>
            <a:off x="4427984" y="3068960"/>
            <a:ext cx="72008" cy="7200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ZoneTexte 18"/>
          <p:cNvSpPr txBox="1"/>
          <p:nvPr/>
        </p:nvSpPr>
        <p:spPr>
          <a:xfrm>
            <a:off x="2123728" y="2060848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203848" y="2060848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39552" y="1052736"/>
            <a:ext cx="3057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5-fold Cross Validation</a:t>
            </a:r>
          </a:p>
        </p:txBody>
      </p:sp>
      <p:cxnSp>
        <p:nvCxnSpPr>
          <p:cNvPr id="17" name="Connecteur droit 16"/>
          <p:cNvCxnSpPr/>
          <p:nvPr/>
        </p:nvCxnSpPr>
        <p:spPr bwMode="auto">
          <a:xfrm>
            <a:off x="3995936" y="1700808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Connecteur droit 17"/>
          <p:cNvCxnSpPr/>
          <p:nvPr/>
        </p:nvCxnSpPr>
        <p:spPr bwMode="auto">
          <a:xfrm>
            <a:off x="6012160" y="1700808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Connecteur droit 23"/>
          <p:cNvCxnSpPr/>
          <p:nvPr/>
        </p:nvCxnSpPr>
        <p:spPr bwMode="auto">
          <a:xfrm>
            <a:off x="2987824" y="1700808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ZoneTexte 24"/>
          <p:cNvSpPr txBox="1"/>
          <p:nvPr/>
        </p:nvSpPr>
        <p:spPr>
          <a:xfrm>
            <a:off x="4211960" y="2060848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5364088" y="2060848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372200" y="2060848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</a:t>
            </a:r>
          </a:p>
        </p:txBody>
      </p:sp>
      <p:cxnSp>
        <p:nvCxnSpPr>
          <p:cNvPr id="6" name="Connecteur droit 5"/>
          <p:cNvCxnSpPr/>
          <p:nvPr/>
        </p:nvCxnSpPr>
        <p:spPr bwMode="auto">
          <a:xfrm>
            <a:off x="1979712" y="3068960"/>
            <a:ext cx="201622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Connecteur droit 37"/>
          <p:cNvCxnSpPr/>
          <p:nvPr/>
        </p:nvCxnSpPr>
        <p:spPr bwMode="auto">
          <a:xfrm>
            <a:off x="5004048" y="3068960"/>
            <a:ext cx="201622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Connecteur droit 38"/>
          <p:cNvCxnSpPr/>
          <p:nvPr/>
        </p:nvCxnSpPr>
        <p:spPr bwMode="auto">
          <a:xfrm>
            <a:off x="3995936" y="3068960"/>
            <a:ext cx="100811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256999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1979712" y="3789040"/>
            <a:ext cx="5040560" cy="129614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29" name="Connecteur droit 28"/>
          <p:cNvCxnSpPr/>
          <p:nvPr/>
        </p:nvCxnSpPr>
        <p:spPr bwMode="auto">
          <a:xfrm>
            <a:off x="5004048" y="3789040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ZoneTexte 29"/>
          <p:cNvSpPr txBox="1"/>
          <p:nvPr/>
        </p:nvSpPr>
        <p:spPr>
          <a:xfrm>
            <a:off x="2123728" y="4149080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3203848" y="414908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cxnSp>
        <p:nvCxnSpPr>
          <p:cNvPr id="32" name="Connecteur droit 31"/>
          <p:cNvCxnSpPr/>
          <p:nvPr/>
        </p:nvCxnSpPr>
        <p:spPr bwMode="auto">
          <a:xfrm>
            <a:off x="3995936" y="3789040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Connecteur droit 32"/>
          <p:cNvCxnSpPr/>
          <p:nvPr/>
        </p:nvCxnSpPr>
        <p:spPr bwMode="auto">
          <a:xfrm>
            <a:off x="6012160" y="3789040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Connecteur droit 33"/>
          <p:cNvCxnSpPr/>
          <p:nvPr/>
        </p:nvCxnSpPr>
        <p:spPr bwMode="auto">
          <a:xfrm>
            <a:off x="2987824" y="3789040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ZoneTexte 34"/>
          <p:cNvSpPr txBox="1"/>
          <p:nvPr/>
        </p:nvSpPr>
        <p:spPr>
          <a:xfrm>
            <a:off x="4211960" y="4149080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5364088" y="4149080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6372200" y="414908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Cross-Validation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979712" y="1700808"/>
            <a:ext cx="5040560" cy="129614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7" name="Connecteur droit 6"/>
          <p:cNvCxnSpPr/>
          <p:nvPr/>
        </p:nvCxnSpPr>
        <p:spPr bwMode="auto">
          <a:xfrm>
            <a:off x="5004048" y="1700808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cteur droit avec flèche 14"/>
          <p:cNvCxnSpPr/>
          <p:nvPr/>
        </p:nvCxnSpPr>
        <p:spPr bwMode="auto">
          <a:xfrm flipH="1">
            <a:off x="3419872" y="3068960"/>
            <a:ext cx="1008112" cy="7200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ZoneTexte 18"/>
          <p:cNvSpPr txBox="1"/>
          <p:nvPr/>
        </p:nvSpPr>
        <p:spPr>
          <a:xfrm>
            <a:off x="2123728" y="2060848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203848" y="2060848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39552" y="1052736"/>
            <a:ext cx="3057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5-fold Cross Validation</a:t>
            </a:r>
          </a:p>
        </p:txBody>
      </p:sp>
      <p:cxnSp>
        <p:nvCxnSpPr>
          <p:cNvPr id="17" name="Connecteur droit 16"/>
          <p:cNvCxnSpPr/>
          <p:nvPr/>
        </p:nvCxnSpPr>
        <p:spPr bwMode="auto">
          <a:xfrm>
            <a:off x="3995936" y="1700808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Connecteur droit 17"/>
          <p:cNvCxnSpPr/>
          <p:nvPr/>
        </p:nvCxnSpPr>
        <p:spPr bwMode="auto">
          <a:xfrm>
            <a:off x="6012160" y="1700808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Connecteur droit 23"/>
          <p:cNvCxnSpPr/>
          <p:nvPr/>
        </p:nvCxnSpPr>
        <p:spPr bwMode="auto">
          <a:xfrm>
            <a:off x="2987824" y="1700808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ZoneTexte 24"/>
          <p:cNvSpPr txBox="1"/>
          <p:nvPr/>
        </p:nvSpPr>
        <p:spPr>
          <a:xfrm>
            <a:off x="4211960" y="2060848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5364088" y="2060848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372200" y="2060848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</a:t>
            </a:r>
          </a:p>
        </p:txBody>
      </p:sp>
      <p:cxnSp>
        <p:nvCxnSpPr>
          <p:cNvPr id="6" name="Connecteur droit 5"/>
          <p:cNvCxnSpPr/>
          <p:nvPr/>
        </p:nvCxnSpPr>
        <p:spPr bwMode="auto">
          <a:xfrm>
            <a:off x="1979712" y="3068960"/>
            <a:ext cx="100811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Connecteur droit 37"/>
          <p:cNvCxnSpPr/>
          <p:nvPr/>
        </p:nvCxnSpPr>
        <p:spPr bwMode="auto">
          <a:xfrm>
            <a:off x="3995936" y="3068960"/>
            <a:ext cx="302433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Connecteur droit 38"/>
          <p:cNvCxnSpPr/>
          <p:nvPr/>
        </p:nvCxnSpPr>
        <p:spPr bwMode="auto">
          <a:xfrm>
            <a:off x="2987824" y="3068960"/>
            <a:ext cx="100811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537589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1979712" y="3789040"/>
            <a:ext cx="5040560" cy="129614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29" name="Connecteur droit 28"/>
          <p:cNvCxnSpPr/>
          <p:nvPr/>
        </p:nvCxnSpPr>
        <p:spPr bwMode="auto">
          <a:xfrm>
            <a:off x="5004048" y="3789040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ZoneTexte 29"/>
          <p:cNvSpPr txBox="1"/>
          <p:nvPr/>
        </p:nvSpPr>
        <p:spPr>
          <a:xfrm>
            <a:off x="2123728" y="4149080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3203848" y="414908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cxnSp>
        <p:nvCxnSpPr>
          <p:cNvPr id="32" name="Connecteur droit 31"/>
          <p:cNvCxnSpPr/>
          <p:nvPr/>
        </p:nvCxnSpPr>
        <p:spPr bwMode="auto">
          <a:xfrm>
            <a:off x="3995936" y="3789040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Connecteur droit 32"/>
          <p:cNvCxnSpPr/>
          <p:nvPr/>
        </p:nvCxnSpPr>
        <p:spPr bwMode="auto">
          <a:xfrm>
            <a:off x="6012160" y="3789040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Connecteur droit 33"/>
          <p:cNvCxnSpPr/>
          <p:nvPr/>
        </p:nvCxnSpPr>
        <p:spPr bwMode="auto">
          <a:xfrm>
            <a:off x="2987824" y="3789040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ZoneTexte 34"/>
          <p:cNvSpPr txBox="1"/>
          <p:nvPr/>
        </p:nvSpPr>
        <p:spPr>
          <a:xfrm>
            <a:off x="4211960" y="4149080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5364088" y="4149080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6372200" y="414908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Cross-Validation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979712" y="1700808"/>
            <a:ext cx="5040560" cy="129614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7" name="Connecteur droit 6"/>
          <p:cNvCxnSpPr/>
          <p:nvPr/>
        </p:nvCxnSpPr>
        <p:spPr bwMode="auto">
          <a:xfrm>
            <a:off x="5004048" y="1700808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cteur droit avec flèche 14"/>
          <p:cNvCxnSpPr/>
          <p:nvPr/>
        </p:nvCxnSpPr>
        <p:spPr bwMode="auto">
          <a:xfrm flipH="1">
            <a:off x="2411760" y="3068960"/>
            <a:ext cx="2016224" cy="7200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ZoneTexte 18"/>
          <p:cNvSpPr txBox="1"/>
          <p:nvPr/>
        </p:nvSpPr>
        <p:spPr>
          <a:xfrm>
            <a:off x="2123728" y="2060848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203848" y="2060848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39552" y="1052736"/>
            <a:ext cx="3057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5-fold Cross Validation</a:t>
            </a:r>
          </a:p>
        </p:txBody>
      </p:sp>
      <p:cxnSp>
        <p:nvCxnSpPr>
          <p:cNvPr id="17" name="Connecteur droit 16"/>
          <p:cNvCxnSpPr/>
          <p:nvPr/>
        </p:nvCxnSpPr>
        <p:spPr bwMode="auto">
          <a:xfrm>
            <a:off x="3995936" y="1700808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Connecteur droit 17"/>
          <p:cNvCxnSpPr/>
          <p:nvPr/>
        </p:nvCxnSpPr>
        <p:spPr bwMode="auto">
          <a:xfrm>
            <a:off x="6012160" y="1700808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Connecteur droit 23"/>
          <p:cNvCxnSpPr/>
          <p:nvPr/>
        </p:nvCxnSpPr>
        <p:spPr bwMode="auto">
          <a:xfrm>
            <a:off x="2987824" y="1700808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ZoneTexte 24"/>
          <p:cNvSpPr txBox="1"/>
          <p:nvPr/>
        </p:nvSpPr>
        <p:spPr>
          <a:xfrm>
            <a:off x="4211960" y="2060848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5364088" y="2060848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372200" y="2060848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</a:t>
            </a:r>
          </a:p>
        </p:txBody>
      </p:sp>
      <p:cxnSp>
        <p:nvCxnSpPr>
          <p:cNvPr id="6" name="Connecteur droit 5"/>
          <p:cNvCxnSpPr/>
          <p:nvPr/>
        </p:nvCxnSpPr>
        <p:spPr bwMode="auto">
          <a:xfrm>
            <a:off x="2987824" y="3068960"/>
            <a:ext cx="302433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Connecteur droit 37"/>
          <p:cNvCxnSpPr/>
          <p:nvPr/>
        </p:nvCxnSpPr>
        <p:spPr bwMode="auto">
          <a:xfrm>
            <a:off x="6012160" y="3068960"/>
            <a:ext cx="100811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Connecteur droit 38"/>
          <p:cNvCxnSpPr/>
          <p:nvPr/>
        </p:nvCxnSpPr>
        <p:spPr bwMode="auto">
          <a:xfrm>
            <a:off x="1979712" y="3068960"/>
            <a:ext cx="100811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ZoneTexte 39"/>
          <p:cNvSpPr txBox="1"/>
          <p:nvPr/>
        </p:nvSpPr>
        <p:spPr>
          <a:xfrm>
            <a:off x="207688" y="5445224"/>
            <a:ext cx="7604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dirty="0">
                <a:sym typeface="Wingdings"/>
              </a:rPr>
              <a:t>Note : if hyper-parameter tuning, need a third level of independent sample “nested CV”</a:t>
            </a:r>
          </a:p>
        </p:txBody>
      </p:sp>
    </p:spTree>
    <p:extLst>
      <p:ext uri="{BB962C8B-B14F-4D97-AF65-F5344CB8AC3E}">
        <p14:creationId xmlns:p14="http://schemas.microsoft.com/office/powerpoint/2010/main" val="35184566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1979712" y="3789040"/>
            <a:ext cx="5040560" cy="129614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29" name="Connecteur droit 28"/>
          <p:cNvCxnSpPr/>
          <p:nvPr/>
        </p:nvCxnSpPr>
        <p:spPr bwMode="auto">
          <a:xfrm>
            <a:off x="5004048" y="3789040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ZoneTexte 29"/>
          <p:cNvSpPr txBox="1"/>
          <p:nvPr/>
        </p:nvSpPr>
        <p:spPr>
          <a:xfrm>
            <a:off x="2123728" y="4149080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3203848" y="414908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cxnSp>
        <p:nvCxnSpPr>
          <p:cNvPr id="32" name="Connecteur droit 31"/>
          <p:cNvCxnSpPr/>
          <p:nvPr/>
        </p:nvCxnSpPr>
        <p:spPr bwMode="auto">
          <a:xfrm>
            <a:off x="3995936" y="3789040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Connecteur droit 32"/>
          <p:cNvCxnSpPr/>
          <p:nvPr/>
        </p:nvCxnSpPr>
        <p:spPr bwMode="auto">
          <a:xfrm>
            <a:off x="6012160" y="3789040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Connecteur droit 33"/>
          <p:cNvCxnSpPr/>
          <p:nvPr/>
        </p:nvCxnSpPr>
        <p:spPr bwMode="auto">
          <a:xfrm>
            <a:off x="2987824" y="3789040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ZoneTexte 34"/>
          <p:cNvSpPr txBox="1"/>
          <p:nvPr/>
        </p:nvSpPr>
        <p:spPr>
          <a:xfrm>
            <a:off x="4211960" y="4149080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5364088" y="4149080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6372200" y="4149080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Cross-Validation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 bwMode="auto">
          <a:xfrm>
            <a:off x="1979712" y="1700808"/>
            <a:ext cx="5040560" cy="129614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7" name="Connecteur droit 6"/>
          <p:cNvCxnSpPr/>
          <p:nvPr/>
        </p:nvCxnSpPr>
        <p:spPr bwMode="auto">
          <a:xfrm>
            <a:off x="5004048" y="1700808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cteur droit avec flèche 14"/>
          <p:cNvCxnSpPr/>
          <p:nvPr/>
        </p:nvCxnSpPr>
        <p:spPr bwMode="auto">
          <a:xfrm>
            <a:off x="2483768" y="2996952"/>
            <a:ext cx="1944216" cy="36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ZoneTexte 18"/>
          <p:cNvSpPr txBox="1"/>
          <p:nvPr/>
        </p:nvSpPr>
        <p:spPr>
          <a:xfrm>
            <a:off x="2123728" y="2060848"/>
            <a:ext cx="415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203848" y="2060848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39552" y="1052736"/>
            <a:ext cx="8666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5-fold Cross Validation “</a:t>
            </a:r>
            <a:r>
              <a:rPr lang="en-GB" dirty="0" err="1"/>
              <a:t>à</a:t>
            </a:r>
            <a:r>
              <a:rPr lang="en-GB" dirty="0"/>
              <a:t> la Gabor” (winner of </a:t>
            </a:r>
            <a:r>
              <a:rPr lang="en-GB" dirty="0" err="1"/>
              <a:t>HiggsML</a:t>
            </a:r>
            <a:r>
              <a:rPr lang="en-GB" dirty="0"/>
              <a:t> challenge)</a:t>
            </a:r>
          </a:p>
        </p:txBody>
      </p:sp>
      <p:cxnSp>
        <p:nvCxnSpPr>
          <p:cNvPr id="17" name="Connecteur droit 16"/>
          <p:cNvCxnSpPr/>
          <p:nvPr/>
        </p:nvCxnSpPr>
        <p:spPr bwMode="auto">
          <a:xfrm>
            <a:off x="3995936" y="1700808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Connecteur droit 17"/>
          <p:cNvCxnSpPr/>
          <p:nvPr/>
        </p:nvCxnSpPr>
        <p:spPr bwMode="auto">
          <a:xfrm>
            <a:off x="6012160" y="1700808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Connecteur droit 23"/>
          <p:cNvCxnSpPr/>
          <p:nvPr/>
        </p:nvCxnSpPr>
        <p:spPr bwMode="auto">
          <a:xfrm>
            <a:off x="2987824" y="1700808"/>
            <a:ext cx="0" cy="12961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ZoneTexte 24"/>
          <p:cNvSpPr txBox="1"/>
          <p:nvPr/>
        </p:nvSpPr>
        <p:spPr>
          <a:xfrm>
            <a:off x="4211960" y="2060848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5364088" y="2060848"/>
            <a:ext cx="406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D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372200" y="2060848"/>
            <a:ext cx="389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</a:t>
            </a:r>
          </a:p>
        </p:txBody>
      </p:sp>
      <p:cxnSp>
        <p:nvCxnSpPr>
          <p:cNvPr id="39" name="Connecteur droit 38"/>
          <p:cNvCxnSpPr/>
          <p:nvPr/>
        </p:nvCxnSpPr>
        <p:spPr bwMode="auto">
          <a:xfrm>
            <a:off x="6012160" y="3068960"/>
            <a:ext cx="100811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ot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Connecteur droit avec flèche 39"/>
          <p:cNvCxnSpPr/>
          <p:nvPr/>
        </p:nvCxnSpPr>
        <p:spPr bwMode="auto">
          <a:xfrm>
            <a:off x="4572000" y="3429000"/>
            <a:ext cx="2016224" cy="36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Ellipse 10"/>
          <p:cNvSpPr/>
          <p:nvPr/>
        </p:nvSpPr>
        <p:spPr bwMode="auto">
          <a:xfrm>
            <a:off x="4355976" y="3284984"/>
            <a:ext cx="216024" cy="216024"/>
          </a:xfrm>
          <a:prstGeom prst="ellipse">
            <a:avLst/>
          </a:prstGeom>
          <a:solidFill>
            <a:srgbClr val="00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41" name="Connecteur droit avec flèche 40"/>
          <p:cNvCxnSpPr>
            <a:endCxn id="11" idx="1"/>
          </p:cNvCxnSpPr>
          <p:nvPr/>
        </p:nvCxnSpPr>
        <p:spPr bwMode="auto">
          <a:xfrm>
            <a:off x="3419872" y="2996952"/>
            <a:ext cx="967740" cy="3196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Connecteur droit avec flèche 41"/>
          <p:cNvCxnSpPr>
            <a:stCxn id="5" idx="2"/>
            <a:endCxn id="11" idx="0"/>
          </p:cNvCxnSpPr>
          <p:nvPr/>
        </p:nvCxnSpPr>
        <p:spPr bwMode="auto">
          <a:xfrm flipH="1">
            <a:off x="4463988" y="2996952"/>
            <a:ext cx="36004" cy="2880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Connecteur droit avec flèche 42"/>
          <p:cNvCxnSpPr>
            <a:endCxn id="11" idx="7"/>
          </p:cNvCxnSpPr>
          <p:nvPr/>
        </p:nvCxnSpPr>
        <p:spPr bwMode="auto">
          <a:xfrm flipH="1">
            <a:off x="4540364" y="2996952"/>
            <a:ext cx="895732" cy="3196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ZoneTexte 43"/>
          <p:cNvSpPr txBox="1"/>
          <p:nvPr/>
        </p:nvSpPr>
        <p:spPr>
          <a:xfrm>
            <a:off x="5220072" y="3068960"/>
            <a:ext cx="2869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some kind of Average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683568" y="5445224"/>
            <a:ext cx="67505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GB" sz="1800" dirty="0">
                <a:sym typeface="Wingdings"/>
              </a:rPr>
              <a:t>Average of the scores on A B C D is </a:t>
            </a:r>
          </a:p>
          <a:p>
            <a:pPr marL="0" lvl="1"/>
            <a:r>
              <a:rPr lang="en-GB" sz="1800" b="1" dirty="0">
                <a:sym typeface="Wingdings"/>
              </a:rPr>
              <a:t>often</a:t>
            </a:r>
            <a:r>
              <a:rPr lang="en-GB" sz="1800" dirty="0">
                <a:sym typeface="Wingdings"/>
              </a:rPr>
              <a:t> better than the score of one training ABCD</a:t>
            </a:r>
          </a:p>
          <a:p>
            <a:pPr marL="0" lvl="1"/>
            <a:r>
              <a:rPr lang="en-GB" sz="1800" dirty="0">
                <a:sym typeface="Wingdings"/>
              </a:rPr>
              <a:t>bonus: variance of the samples an estimate of the statistical uncertainty</a:t>
            </a:r>
          </a:p>
          <a:p>
            <a:pPr marL="0" lvl="1"/>
            <a:r>
              <a:rPr lang="en-GB" sz="1800" dirty="0">
                <a:sym typeface="Wingdings"/>
              </a:rPr>
              <a:t>(also save on training time)</a:t>
            </a:r>
          </a:p>
        </p:txBody>
      </p:sp>
    </p:spTree>
    <p:extLst>
      <p:ext uri="{BB962C8B-B14F-4D97-AF65-F5344CB8AC3E}">
        <p14:creationId xmlns:p14="http://schemas.microsoft.com/office/powerpoint/2010/main" val="13450986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Cross-validation</a:t>
            </a: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/>
          </p:nvPr>
        </p:nvGraphicFramePr>
        <p:xfrm>
          <a:off x="1763688" y="1916832"/>
          <a:ext cx="440283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8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38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38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38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3157103" y="1455167"/>
            <a:ext cx="1608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Train on </a:t>
            </a:r>
            <a:r>
              <a:rPr lang="is-IS" dirty="0"/>
              <a:t>…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 rot="16200000">
            <a:off x="801917" y="2798519"/>
            <a:ext cx="1461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Test on </a:t>
            </a:r>
            <a:r>
              <a:rPr lang="is-IS" dirty="0"/>
              <a:t>…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224303" y="2235863"/>
            <a:ext cx="19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ym typeface="Wingdings"/>
              </a:rPr>
              <a:t></a:t>
            </a:r>
            <a:r>
              <a:rPr lang="fr-FR" sz="1800" dirty="0" err="1"/>
              <a:t>Testing</a:t>
            </a:r>
            <a:r>
              <a:rPr lang="fr-FR" sz="1800" dirty="0"/>
              <a:t> variance</a:t>
            </a:r>
          </a:p>
        </p:txBody>
      </p:sp>
      <p:sp>
        <p:nvSpPr>
          <p:cNvPr id="11" name="ZoneTexte 10"/>
          <p:cNvSpPr txBox="1"/>
          <p:nvPr/>
        </p:nvSpPr>
        <p:spPr>
          <a:xfrm rot="5400000">
            <a:off x="1872818" y="4976736"/>
            <a:ext cx="2058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ym typeface="Wingdings"/>
              </a:rPr>
              <a:t></a:t>
            </a:r>
            <a:r>
              <a:rPr lang="fr-FR" sz="1800" dirty="0"/>
              <a:t>Training variance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228184" y="2987660"/>
            <a:ext cx="19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ym typeface="Wingdings"/>
              </a:rPr>
              <a:t></a:t>
            </a:r>
            <a:r>
              <a:rPr lang="fr-FR" sz="1800" dirty="0" err="1"/>
              <a:t>Testing</a:t>
            </a:r>
            <a:r>
              <a:rPr lang="fr-FR" sz="1800" dirty="0"/>
              <a:t> variance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224303" y="3419708"/>
            <a:ext cx="19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ym typeface="Wingdings"/>
              </a:rPr>
              <a:t></a:t>
            </a:r>
            <a:r>
              <a:rPr lang="fr-FR" sz="1800" dirty="0" err="1"/>
              <a:t>Testing</a:t>
            </a:r>
            <a:r>
              <a:rPr lang="fr-FR" sz="1800" dirty="0"/>
              <a:t> variance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228184" y="3779748"/>
            <a:ext cx="19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ym typeface="Wingdings"/>
              </a:rPr>
              <a:t></a:t>
            </a:r>
            <a:r>
              <a:rPr lang="fr-FR" sz="1800" dirty="0" err="1"/>
              <a:t>Testing</a:t>
            </a:r>
            <a:r>
              <a:rPr lang="fr-FR" sz="1800" dirty="0"/>
              <a:t> variance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224303" y="2627620"/>
            <a:ext cx="1948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ym typeface="Wingdings"/>
              </a:rPr>
              <a:t></a:t>
            </a:r>
            <a:r>
              <a:rPr lang="fr-FR" sz="1800" dirty="0" err="1"/>
              <a:t>Testing</a:t>
            </a:r>
            <a:r>
              <a:rPr lang="fr-FR" sz="1800" dirty="0"/>
              <a:t> variance</a:t>
            </a:r>
          </a:p>
        </p:txBody>
      </p:sp>
      <p:sp>
        <p:nvSpPr>
          <p:cNvPr id="17" name="ZoneTexte 16"/>
          <p:cNvSpPr txBox="1"/>
          <p:nvPr/>
        </p:nvSpPr>
        <p:spPr>
          <a:xfrm rot="5400000">
            <a:off x="2548744" y="4997578"/>
            <a:ext cx="2058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ym typeface="Wingdings"/>
              </a:rPr>
              <a:t></a:t>
            </a:r>
            <a:r>
              <a:rPr lang="fr-FR" sz="1800" dirty="0"/>
              <a:t>Training variance</a:t>
            </a:r>
          </a:p>
        </p:txBody>
      </p:sp>
      <p:sp>
        <p:nvSpPr>
          <p:cNvPr id="18" name="ZoneTexte 17"/>
          <p:cNvSpPr txBox="1"/>
          <p:nvPr/>
        </p:nvSpPr>
        <p:spPr>
          <a:xfrm rot="5400000">
            <a:off x="3344823" y="4986462"/>
            <a:ext cx="2058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ym typeface="Wingdings"/>
              </a:rPr>
              <a:t></a:t>
            </a:r>
            <a:r>
              <a:rPr lang="fr-FR" sz="1800" dirty="0"/>
              <a:t>Training variance</a:t>
            </a:r>
          </a:p>
        </p:txBody>
      </p:sp>
      <p:sp>
        <p:nvSpPr>
          <p:cNvPr id="19" name="ZoneTexte 18"/>
          <p:cNvSpPr txBox="1"/>
          <p:nvPr/>
        </p:nvSpPr>
        <p:spPr>
          <a:xfrm rot="5400000">
            <a:off x="4114946" y="4997578"/>
            <a:ext cx="2058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ym typeface="Wingdings"/>
              </a:rPr>
              <a:t></a:t>
            </a:r>
            <a:r>
              <a:rPr lang="fr-FR" sz="1800" dirty="0"/>
              <a:t>Training variance</a:t>
            </a:r>
          </a:p>
        </p:txBody>
      </p:sp>
      <p:sp>
        <p:nvSpPr>
          <p:cNvPr id="20" name="ZoneTexte 19"/>
          <p:cNvSpPr txBox="1"/>
          <p:nvPr/>
        </p:nvSpPr>
        <p:spPr>
          <a:xfrm rot="5400000">
            <a:off x="4670884" y="4986769"/>
            <a:ext cx="2058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sym typeface="Wingdings"/>
              </a:rPr>
              <a:t></a:t>
            </a:r>
            <a:r>
              <a:rPr lang="fr-FR" sz="1800" dirty="0"/>
              <a:t>Training variance</a:t>
            </a:r>
          </a:p>
        </p:txBody>
      </p:sp>
    </p:spTree>
    <p:extLst>
      <p:ext uri="{BB962C8B-B14F-4D97-AF65-F5344CB8AC3E}">
        <p14:creationId xmlns:p14="http://schemas.microsoft.com/office/powerpoint/2010/main" val="3394453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8563A2-1AC2-8846-97C1-298AA131A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Training, Validation, Test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AE23544-7D9A-F34E-A79F-E5E8AC888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874"/>
          <a:stretch/>
        </p:blipFill>
        <p:spPr>
          <a:xfrm>
            <a:off x="-23936" y="1053462"/>
            <a:ext cx="9167936" cy="5709288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6D3B40E-17E9-1047-BA47-B80426BA2D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959AF4D-2D4B-774B-9443-2A33963A61B0}"/>
              </a:ext>
            </a:extLst>
          </p:cNvPr>
          <p:cNvSpPr txBox="1"/>
          <p:nvPr/>
        </p:nvSpPr>
        <p:spPr>
          <a:xfrm>
            <a:off x="1979712" y="5229200"/>
            <a:ext cx="481497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err="1"/>
              <a:t>Ideally</a:t>
            </a:r>
            <a:r>
              <a:rPr lang="fr-FR" dirty="0"/>
              <a:t>, look at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only</a:t>
            </a:r>
            <a:r>
              <a:rPr lang="fr-FR" dirty="0"/>
              <a:t> once at the end</a:t>
            </a:r>
          </a:p>
        </p:txBody>
      </p:sp>
    </p:spTree>
    <p:extLst>
      <p:ext uri="{BB962C8B-B14F-4D97-AF65-F5344CB8AC3E}">
        <p14:creationId xmlns:p14="http://schemas.microsoft.com/office/powerpoint/2010/main" val="2042130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F3D3F4-FF25-454C-9FDB-3E34D159D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Horror</a:t>
            </a:r>
            <a:r>
              <a:rPr lang="fr-FR" dirty="0"/>
              <a:t> stories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0C92FEC-02C6-AF4B-AF8B-A88C503D7E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084498"/>
            <a:ext cx="6062133" cy="541020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6FA3EC3-97ED-ED40-A417-2E66AD333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8F177CB-79BB-9146-A8D2-CB3F75B9325E}"/>
              </a:ext>
            </a:extLst>
          </p:cNvPr>
          <p:cNvSpPr txBox="1"/>
          <p:nvPr/>
        </p:nvSpPr>
        <p:spPr>
          <a:xfrm>
            <a:off x="3020991" y="1052439"/>
            <a:ext cx="3254417" cy="1200329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Abuse of validation</a:t>
            </a:r>
          </a:p>
          <a:p>
            <a:r>
              <a:rPr lang="fr-FR" dirty="0"/>
              <a:t>set (and no test set)</a:t>
            </a:r>
          </a:p>
          <a:p>
            <a:r>
              <a:rPr lang="fr-FR" dirty="0"/>
              <a:t>lead to </a:t>
            </a:r>
            <a:r>
              <a:rPr lang="fr-FR" dirty="0" err="1"/>
              <a:t>exagerated</a:t>
            </a:r>
            <a:r>
              <a:rPr lang="fr-FR" dirty="0"/>
              <a:t> claim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71206CF-3C7F-D14F-BCE2-2BDBC5CE0BDA}"/>
              </a:ext>
            </a:extLst>
          </p:cNvPr>
          <p:cNvSpPr txBox="1"/>
          <p:nvPr/>
        </p:nvSpPr>
        <p:spPr>
          <a:xfrm>
            <a:off x="539552" y="764704"/>
            <a:ext cx="128592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>
                <a:hlinkClick r:id="rId3"/>
              </a:rPr>
              <a:t>See</a:t>
            </a:r>
            <a:r>
              <a:rPr lang="fr-FR" dirty="0">
                <a:hlinkClick r:id="rId3"/>
              </a:rPr>
              <a:t> page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FB59730-1A38-7A43-94B3-AB731ED9E0B1}"/>
              </a:ext>
            </a:extLst>
          </p:cNvPr>
          <p:cNvSpPr txBox="1"/>
          <p:nvPr/>
        </p:nvSpPr>
        <p:spPr>
          <a:xfrm>
            <a:off x="5868144" y="2572562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Also</a:t>
            </a:r>
            <a:r>
              <a:rPr lang="fr-FR" dirty="0"/>
              <a:t> in </a:t>
            </a:r>
            <a:r>
              <a:rPr lang="fr-FR" dirty="0" err="1"/>
              <a:t>physics</a:t>
            </a:r>
            <a:r>
              <a:rPr lang="fr-FR" dirty="0"/>
              <a:t>…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4A2AFAC-A899-F749-94F5-E795195D4418}"/>
              </a:ext>
            </a:extLst>
          </p:cNvPr>
          <p:cNvSpPr txBox="1"/>
          <p:nvPr/>
        </p:nvSpPr>
        <p:spPr>
          <a:xfrm>
            <a:off x="5048015" y="3229083"/>
            <a:ext cx="4030655" cy="193899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Training on test set </a:t>
            </a:r>
            <a:r>
              <a:rPr lang="fr-FR" dirty="0" err="1"/>
              <a:t>particularly</a:t>
            </a:r>
            <a:endParaRPr lang="fr-FR" dirty="0"/>
          </a:p>
          <a:p>
            <a:r>
              <a:rPr lang="fr-FR" dirty="0" err="1">
                <a:solidFill>
                  <a:srgbClr val="FF0000"/>
                </a:solidFill>
              </a:rPr>
              <a:t>bad</a:t>
            </a:r>
            <a:r>
              <a:rPr lang="fr-FR" dirty="0"/>
              <a:t> </a:t>
            </a:r>
            <a:r>
              <a:rPr lang="fr-FR" dirty="0" err="1"/>
              <a:t>because</a:t>
            </a:r>
            <a:r>
              <a:rPr lang="fr-FR" dirty="0"/>
              <a:t> </a:t>
            </a:r>
            <a:r>
              <a:rPr lang="fr-FR" dirty="0" err="1"/>
              <a:t>undetectable</a:t>
            </a:r>
            <a:endParaRPr lang="fr-FR" dirty="0"/>
          </a:p>
          <a:p>
            <a:r>
              <a:rPr lang="fr-FR" dirty="0" err="1"/>
              <a:t>unless</a:t>
            </a:r>
            <a:r>
              <a:rPr lang="fr-FR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training </a:t>
            </a:r>
            <a:r>
              <a:rPr lang="fr-FR" dirty="0" err="1"/>
              <a:t>reproducible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new </a:t>
            </a:r>
            <a:r>
              <a:rPr lang="fr-FR" dirty="0" err="1"/>
              <a:t>i.i.d</a:t>
            </a:r>
            <a:r>
              <a:rPr lang="fr-FR" dirty="0"/>
              <a:t> data</a:t>
            </a:r>
          </a:p>
        </p:txBody>
      </p:sp>
    </p:spTree>
    <p:extLst>
      <p:ext uri="{BB962C8B-B14F-4D97-AF65-F5344CB8AC3E}">
        <p14:creationId xmlns:p14="http://schemas.microsoft.com/office/powerpoint/2010/main" val="15048009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E03C5A-4718-6F40-8D17-4A9CB2152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Training/Validation/Test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F300A2C-F4FC-0249-ACF1-D5B868B81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629"/>
          <a:stretch/>
        </p:blipFill>
        <p:spPr>
          <a:xfrm>
            <a:off x="215008" y="814997"/>
            <a:ext cx="8928992" cy="5512848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AFF2F67-20CF-3D4A-8DC1-90572C78D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225DABD-1AEB-034B-8987-179D9639E809}"/>
              </a:ext>
            </a:extLst>
          </p:cNvPr>
          <p:cNvSpPr txBox="1"/>
          <p:nvPr/>
        </p:nvSpPr>
        <p:spPr>
          <a:xfrm>
            <a:off x="381000" y="6071577"/>
            <a:ext cx="7463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Super important to organise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working</a:t>
            </a:r>
            <a:r>
              <a:rPr lang="fr-FR" dirty="0"/>
              <a:t> in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3060737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4CCAE5-9B2B-E446-BD23-77B328A276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Learning </a:t>
            </a:r>
            <a:r>
              <a:rPr lang="fr-FR" dirty="0" err="1"/>
              <a:t>curve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83F95C8-4597-EB49-B408-3B1B33D1DA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0363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/>
          <p:cNvSpPr/>
          <p:nvPr/>
        </p:nvSpPr>
        <p:spPr>
          <a:xfrm>
            <a:off x="1258957" y="3489741"/>
            <a:ext cx="1932608" cy="87243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Problème</a:t>
            </a:r>
          </a:p>
        </p:txBody>
      </p:sp>
      <p:sp>
        <p:nvSpPr>
          <p:cNvPr id="7" name="Ellipse 6"/>
          <p:cNvSpPr/>
          <p:nvPr/>
        </p:nvSpPr>
        <p:spPr>
          <a:xfrm>
            <a:off x="6447184" y="3489741"/>
            <a:ext cx="1932608" cy="87243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Solution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909391" y="3282122"/>
            <a:ext cx="1678609" cy="1080053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Règles</a:t>
            </a:r>
          </a:p>
          <a:p>
            <a:pPr algn="ctr"/>
            <a:r>
              <a:rPr lang="fr-FR" dirty="0"/>
              <a:t>d’apprentissage</a:t>
            </a:r>
          </a:p>
        </p:txBody>
      </p:sp>
      <p:sp>
        <p:nvSpPr>
          <p:cNvPr id="11" name="Flèche vers la droite 10"/>
          <p:cNvSpPr/>
          <p:nvPr/>
        </p:nvSpPr>
        <p:spPr>
          <a:xfrm>
            <a:off x="3191565" y="3810000"/>
            <a:ext cx="717826" cy="2098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vers la droite 11"/>
          <p:cNvSpPr/>
          <p:nvPr/>
        </p:nvSpPr>
        <p:spPr>
          <a:xfrm>
            <a:off x="5588000" y="3810000"/>
            <a:ext cx="850347" cy="2098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3807792" y="1367185"/>
            <a:ext cx="1932608" cy="872434"/>
          </a:xfrm>
          <a:prstGeom prst="ellipse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Données</a:t>
            </a:r>
          </a:p>
        </p:txBody>
      </p:sp>
      <p:sp>
        <p:nvSpPr>
          <p:cNvPr id="10" name="Flèche vers la droite 9"/>
          <p:cNvSpPr/>
          <p:nvPr/>
        </p:nvSpPr>
        <p:spPr>
          <a:xfrm rot="5400000">
            <a:off x="4283764" y="2655957"/>
            <a:ext cx="1042503" cy="209826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578322" y="5523543"/>
            <a:ext cx="83231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Apprendre = optimiser les paramètres internes de l’algorithme : n=2 to millions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6FC13B5-3223-1D4A-9C67-A9619467B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Apprentissage automatique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80C2BC2-FA4F-8C43-9F93-52D3BC5A1D0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HEP ML, David Rousseau, Ecole de Gif, 5 Sep 2019</a:t>
            </a:r>
          </a:p>
        </p:txBody>
      </p:sp>
    </p:spTree>
    <p:extLst>
      <p:ext uri="{BB962C8B-B14F-4D97-AF65-F5344CB8AC3E}">
        <p14:creationId xmlns:p14="http://schemas.microsoft.com/office/powerpoint/2010/main" val="349175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0E72EB-9E79-DA4E-B45A-CB43FC285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Learning </a:t>
            </a:r>
            <a:r>
              <a:rPr lang="fr-FR" dirty="0" err="1"/>
              <a:t>curve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873A57-D0E1-EB49-880C-B44A23993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458200" cy="714400"/>
          </a:xfrm>
        </p:spPr>
        <p:txBody>
          <a:bodyPr/>
          <a:lstStyle/>
          <a:p>
            <a:r>
              <a:rPr lang="fr-FR" sz="2400" dirty="0"/>
              <a:t>Performance as a </a:t>
            </a:r>
            <a:r>
              <a:rPr lang="fr-FR" sz="2400" dirty="0" err="1"/>
              <a:t>function</a:t>
            </a:r>
            <a:r>
              <a:rPr lang="fr-FR" sz="2400" dirty="0"/>
              <a:t> of </a:t>
            </a:r>
            <a:r>
              <a:rPr lang="fr-FR" sz="2400" dirty="0" err="1"/>
              <a:t>number</a:t>
            </a:r>
            <a:r>
              <a:rPr lang="fr-FR" sz="2400" dirty="0"/>
              <a:t> of training </a:t>
            </a:r>
            <a:r>
              <a:rPr lang="fr-FR" sz="2400" dirty="0" err="1"/>
              <a:t>events</a:t>
            </a:r>
            <a:endParaRPr lang="fr-FR" sz="24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4B4CC70-1EB8-444B-91FC-D05ABE55D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9534651-1636-964F-9793-8F5810748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02"/>
          <a:stretch/>
        </p:blipFill>
        <p:spPr>
          <a:xfrm>
            <a:off x="0" y="1772816"/>
            <a:ext cx="9144000" cy="470418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BB92DF1-5B81-BC40-BDEF-2B1B3EB2FD67}"/>
              </a:ext>
            </a:extLst>
          </p:cNvPr>
          <p:cNvSpPr txBox="1"/>
          <p:nvPr/>
        </p:nvSpPr>
        <p:spPr>
          <a:xfrm>
            <a:off x="4242841" y="4207952"/>
            <a:ext cx="42915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Just an </a:t>
            </a:r>
            <a:r>
              <a:rPr lang="fr-FR" dirty="0" err="1"/>
              <a:t>example</a:t>
            </a:r>
            <a:r>
              <a:rPr lang="fr-FR" dirty="0"/>
              <a:t>, </a:t>
            </a:r>
            <a:r>
              <a:rPr lang="fr-FR" dirty="0" err="1"/>
              <a:t>things</a:t>
            </a:r>
            <a:r>
              <a:rPr lang="fr-FR" dirty="0"/>
              <a:t> to look 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plateau </a:t>
            </a:r>
            <a:r>
              <a:rPr lang="fr-FR" dirty="0" err="1"/>
              <a:t>with</a:t>
            </a:r>
            <a:r>
              <a:rPr lang="fr-FR" dirty="0"/>
              <a:t> full </a:t>
            </a:r>
            <a:r>
              <a:rPr lang="fr-FR" dirty="0" err="1"/>
              <a:t>dataset</a:t>
            </a:r>
            <a:r>
              <a:rPr lang="fr-FR" dirty="0"/>
              <a:t> 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err="1"/>
              <a:t>behavior</a:t>
            </a:r>
            <a:r>
              <a:rPr lang="fr-FR" dirty="0"/>
              <a:t> at </a:t>
            </a:r>
            <a:r>
              <a:rPr lang="fr-FR" dirty="0" err="1"/>
              <a:t>low</a:t>
            </a:r>
            <a:r>
              <a:rPr lang="fr-FR" dirty="0"/>
              <a:t> values ?</a:t>
            </a:r>
          </a:p>
        </p:txBody>
      </p:sp>
    </p:spTree>
    <p:extLst>
      <p:ext uri="{BB962C8B-B14F-4D97-AF65-F5344CB8AC3E}">
        <p14:creationId xmlns:p14="http://schemas.microsoft.com/office/powerpoint/2010/main" val="36709524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DD5A74-90A2-CF4F-BA00-98B784CCE8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800" y="1412776"/>
            <a:ext cx="7721600" cy="1596008"/>
          </a:xfrm>
        </p:spPr>
        <p:txBody>
          <a:bodyPr/>
          <a:lstStyle/>
          <a:p>
            <a:r>
              <a:rPr lang="fr-FR" sz="3600" dirty="0"/>
              <a:t>Hyper-</a:t>
            </a:r>
            <a:r>
              <a:rPr lang="fr-FR" sz="3600" dirty="0" err="1"/>
              <a:t>Parameter</a:t>
            </a:r>
            <a:r>
              <a:rPr lang="fr-FR" sz="3600" dirty="0"/>
              <a:t> Optimisation (HPO)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F65B4B3-61E0-2B42-845C-E9AE932955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13298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8BECC0-D60D-4447-9016-64DAFF80C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/>
              <a:t>Hyper </a:t>
            </a:r>
            <a:r>
              <a:rPr lang="fr-FR" sz="3600" dirty="0" err="1"/>
              <a:t>Parameters</a:t>
            </a:r>
            <a:r>
              <a:rPr lang="fr-FR" sz="3600" dirty="0"/>
              <a:t> Optimisation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4F9E42-A7F9-2442-908C-F293DDFD4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399"/>
            <a:ext cx="8178800" cy="1837971"/>
          </a:xfrm>
        </p:spPr>
        <p:txBody>
          <a:bodyPr/>
          <a:lstStyle/>
          <a:p>
            <a:r>
              <a:rPr lang="fr-FR" sz="1600" dirty="0"/>
              <a:t>HP : all the </a:t>
            </a:r>
            <a:r>
              <a:rPr lang="fr-FR" sz="1600" dirty="0" err="1"/>
              <a:t>auxiliary</a:t>
            </a:r>
            <a:r>
              <a:rPr lang="fr-FR" sz="1600" dirty="0"/>
              <a:t> </a:t>
            </a:r>
            <a:r>
              <a:rPr lang="fr-FR" sz="1600" dirty="0" err="1"/>
              <a:t>parameters</a:t>
            </a:r>
            <a:r>
              <a:rPr lang="fr-FR" sz="1600" dirty="0"/>
              <a:t> of the </a:t>
            </a:r>
            <a:r>
              <a:rPr lang="fr-FR" sz="1600" dirty="0" err="1"/>
              <a:t>algorithm</a:t>
            </a:r>
            <a:r>
              <a:rPr lang="fr-FR" sz="1600" dirty="0"/>
              <a:t>, </a:t>
            </a:r>
            <a:r>
              <a:rPr lang="fr-FR" sz="1600" dirty="0" err="1"/>
              <a:t>like</a:t>
            </a:r>
            <a:r>
              <a:rPr lang="fr-FR" sz="1600" dirty="0"/>
              <a:t> </a:t>
            </a:r>
            <a:r>
              <a:rPr lang="fr-FR" sz="1600" dirty="0" err="1"/>
              <a:t>Depth</a:t>
            </a:r>
            <a:r>
              <a:rPr lang="fr-FR" sz="1600" dirty="0"/>
              <a:t> of the </a:t>
            </a:r>
            <a:r>
              <a:rPr lang="fr-FR" sz="1600" dirty="0" err="1"/>
              <a:t>tree</a:t>
            </a:r>
            <a:r>
              <a:rPr lang="fr-FR" sz="1600" dirty="0"/>
              <a:t>, </a:t>
            </a:r>
            <a:r>
              <a:rPr lang="fr-FR" sz="1600" dirty="0" err="1"/>
              <a:t>Number</a:t>
            </a:r>
            <a:r>
              <a:rPr lang="fr-FR" sz="1600" dirty="0"/>
              <a:t> of </a:t>
            </a:r>
            <a:r>
              <a:rPr lang="fr-FR" sz="1600" dirty="0" err="1"/>
              <a:t>trees</a:t>
            </a:r>
            <a:r>
              <a:rPr lang="fr-FR" sz="1600" dirty="0"/>
              <a:t> etc….</a:t>
            </a:r>
          </a:p>
          <a:p>
            <a:r>
              <a:rPr lang="fr-FR" sz="1600" dirty="0" err="1"/>
              <a:t>Very</a:t>
            </a:r>
            <a:r>
              <a:rPr lang="fr-FR" sz="1600" dirty="0"/>
              <a:t> </a:t>
            </a:r>
            <a:r>
              <a:rPr lang="fr-FR" sz="1600" dirty="0" err="1"/>
              <a:t>algorithm</a:t>
            </a:r>
            <a:r>
              <a:rPr lang="fr-FR" sz="1600" dirty="0"/>
              <a:t> </a:t>
            </a:r>
            <a:r>
              <a:rPr lang="fr-FR" sz="1600" dirty="0" err="1"/>
              <a:t>dependent</a:t>
            </a:r>
            <a:endParaRPr lang="fr-FR" sz="1600" dirty="0"/>
          </a:p>
          <a:p>
            <a:r>
              <a:rPr lang="fr-FR" sz="1600" dirty="0"/>
              <a:t>(</a:t>
            </a:r>
            <a:r>
              <a:rPr lang="fr-FR" sz="1600" dirty="0" err="1"/>
              <a:t>also</a:t>
            </a:r>
            <a:r>
              <a:rPr lang="fr-FR" sz="1600" dirty="0"/>
              <a:t> </a:t>
            </a:r>
            <a:r>
              <a:rPr lang="fr-FR" sz="1600" dirty="0" err="1"/>
              <a:t>sklearn</a:t>
            </a:r>
            <a:r>
              <a:rPr lang="fr-FR" sz="1600" dirty="0"/>
              <a:t> </a:t>
            </a:r>
            <a:r>
              <a:rPr lang="fr-FR" sz="1600" dirty="0" err="1"/>
              <a:t>GridSearchCV</a:t>
            </a:r>
            <a:r>
              <a:rPr lang="fr-FR" sz="1600" dirty="0"/>
              <a:t>)</a:t>
            </a:r>
          </a:p>
          <a:p>
            <a:r>
              <a:rPr lang="fr-FR" sz="1600" dirty="0"/>
              <a:t>A few Hyper </a:t>
            </a:r>
            <a:r>
              <a:rPr lang="fr-FR" sz="1600" dirty="0" err="1"/>
              <a:t>Parameters</a:t>
            </a:r>
            <a:r>
              <a:rPr lang="fr-FR" sz="1600" dirty="0"/>
              <a:t> are </a:t>
            </a:r>
            <a:r>
              <a:rPr lang="fr-FR" sz="1600" dirty="0" err="1"/>
              <a:t>usually</a:t>
            </a:r>
            <a:r>
              <a:rPr lang="fr-FR" sz="1600" dirty="0"/>
              <a:t> </a:t>
            </a:r>
            <a:r>
              <a:rPr lang="fr-FR" sz="1600" dirty="0" err="1"/>
              <a:t>meaningful</a:t>
            </a:r>
            <a:r>
              <a:rPr lang="fr-FR" sz="1600" dirty="0"/>
              <a:t>, </a:t>
            </a:r>
            <a:r>
              <a:rPr lang="fr-FR" sz="1600" dirty="0" err="1"/>
              <a:t>easy</a:t>
            </a:r>
            <a:r>
              <a:rPr lang="fr-FR" sz="1600" dirty="0"/>
              <a:t> to </a:t>
            </a:r>
            <a:r>
              <a:rPr lang="fr-FR" sz="1600" dirty="0" err="1"/>
              <a:t>spend</a:t>
            </a:r>
            <a:r>
              <a:rPr lang="fr-FR" sz="1600" dirty="0"/>
              <a:t> </a:t>
            </a:r>
            <a:r>
              <a:rPr lang="fr-FR" sz="1600" dirty="0" err="1"/>
              <a:t>too</a:t>
            </a:r>
            <a:r>
              <a:rPr lang="fr-FR" sz="1600" dirty="0"/>
              <a:t> </a:t>
            </a:r>
            <a:r>
              <a:rPr lang="fr-FR" sz="1600" dirty="0" err="1"/>
              <a:t>much</a:t>
            </a:r>
            <a:r>
              <a:rPr lang="fr-FR" sz="1600" dirty="0"/>
              <a:t> time on </a:t>
            </a:r>
            <a:r>
              <a:rPr lang="fr-FR" sz="1600" dirty="0" err="1"/>
              <a:t>it</a:t>
            </a:r>
            <a:r>
              <a:rPr lang="fr-FR" sz="1600" dirty="0"/>
              <a:t> 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3B70992-DCBA-D049-94EF-8F1799E1BA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36CB1CD-F504-3E43-8173-9B9F61331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636912"/>
            <a:ext cx="5076676" cy="386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010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24D39F-ECFC-7747-A343-5112953A4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HPO (2)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C18B55F-13B2-474E-997E-4A723999E7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CEA45FE-CA7A-2E4F-B03F-EB872EFA5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6" y="1628800"/>
            <a:ext cx="9105668" cy="52292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E78319-BF9A-A747-93FE-DE0B04C08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4243400"/>
            <a:ext cx="22733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0398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0B1927-D41D-B545-808F-958A8FE14A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800" y="1628800"/>
            <a:ext cx="7721600" cy="1379984"/>
          </a:xfrm>
        </p:spPr>
        <p:txBody>
          <a:bodyPr/>
          <a:lstStyle/>
          <a:p>
            <a:r>
              <a:rPr lang="fr-FR" dirty="0" err="1"/>
              <a:t>Feature</a:t>
            </a:r>
            <a:r>
              <a:rPr lang="fr-FR" dirty="0"/>
              <a:t> Importance, and </a:t>
            </a:r>
            <a:r>
              <a:rPr lang="fr-FR" dirty="0" err="1"/>
              <a:t>Feature</a:t>
            </a:r>
            <a:r>
              <a:rPr lang="fr-FR" dirty="0"/>
              <a:t> </a:t>
            </a:r>
            <a:r>
              <a:rPr lang="fr-FR" dirty="0" err="1"/>
              <a:t>Selection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CC537D1-53AD-CB4D-B296-2D14094D31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BB.</a:t>
            </a:r>
          </a:p>
        </p:txBody>
      </p:sp>
    </p:spTree>
    <p:extLst>
      <p:ext uri="{BB962C8B-B14F-4D97-AF65-F5344CB8AC3E}">
        <p14:creationId xmlns:p14="http://schemas.microsoft.com/office/powerpoint/2010/main" val="39809981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7A627C-DD96-D246-91C5-03178940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Feature</a:t>
            </a:r>
            <a:r>
              <a:rPr lang="fr-FR" dirty="0"/>
              <a:t> Importance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9F15DCC-6F7A-4845-8E04-E79B9C89B9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782218C-A4CE-D54E-96CB-1B91AC66D278}"/>
              </a:ext>
            </a:extLst>
          </p:cNvPr>
          <p:cNvSpPr txBox="1"/>
          <p:nvPr/>
        </p:nvSpPr>
        <p:spPr>
          <a:xfrm>
            <a:off x="83482" y="934368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BB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81CB7FB-C751-0542-80B8-940F95F45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82" y="1396032"/>
            <a:ext cx="3768438" cy="3689152"/>
          </a:xfrm>
        </p:spPr>
        <p:txBody>
          <a:bodyPr/>
          <a:lstStyle/>
          <a:p>
            <a:r>
              <a:rPr lang="fr-FR" sz="2800" dirty="0" err="1"/>
              <a:t>Built</a:t>
            </a:r>
            <a:r>
              <a:rPr lang="fr-FR" sz="2800" dirty="0"/>
              <a:t>-in in </a:t>
            </a:r>
            <a:r>
              <a:rPr lang="fr-FR" sz="2800" dirty="0" err="1"/>
              <a:t>algorithms</a:t>
            </a:r>
            <a:endParaRPr lang="fr-FR" sz="2800" dirty="0"/>
          </a:p>
          <a:p>
            <a:r>
              <a:rPr lang="fr-FR" sz="2800" dirty="0" err="1"/>
              <a:t>XGBoost</a:t>
            </a:r>
            <a:r>
              <a:rPr lang="fr-FR" sz="2800" dirty="0"/>
              <a:t> : how </a:t>
            </a:r>
            <a:r>
              <a:rPr lang="fr-FR" sz="2800" dirty="0" err="1"/>
              <a:t>often</a:t>
            </a:r>
            <a:r>
              <a:rPr lang="fr-FR" sz="2800" dirty="0"/>
              <a:t> the </a:t>
            </a:r>
            <a:r>
              <a:rPr lang="fr-FR" sz="2800" dirty="0" err="1"/>
              <a:t>feature</a:t>
            </a:r>
            <a:r>
              <a:rPr lang="fr-FR" sz="2800" dirty="0"/>
              <a:t> </a:t>
            </a:r>
            <a:r>
              <a:rPr lang="fr-FR" sz="2800" dirty="0" err="1"/>
              <a:t>is</a:t>
            </a:r>
            <a:r>
              <a:rPr lang="fr-FR" sz="2800" dirty="0"/>
              <a:t> </a:t>
            </a:r>
            <a:r>
              <a:rPr lang="fr-FR" sz="2800" dirty="0" err="1"/>
              <a:t>used</a:t>
            </a:r>
            <a:endParaRPr lang="fr-FR" sz="2800" dirty="0"/>
          </a:p>
          <a:p>
            <a:r>
              <a:rPr lang="fr-FR" sz="2800" dirty="0"/>
              <a:t>…not </a:t>
            </a:r>
            <a:r>
              <a:rPr lang="fr-FR" sz="2800" dirty="0" err="1"/>
              <a:t>what</a:t>
            </a:r>
            <a:r>
              <a:rPr lang="fr-FR" sz="2800" dirty="0"/>
              <a:t> </a:t>
            </a:r>
            <a:r>
              <a:rPr lang="fr-FR" sz="2800" dirty="0" err="1"/>
              <a:t>we</a:t>
            </a:r>
            <a:r>
              <a:rPr lang="fr-FR" sz="2800" dirty="0"/>
              <a:t> </a:t>
            </a:r>
            <a:r>
              <a:rPr lang="fr-FR" sz="2800" dirty="0" err="1"/>
              <a:t>really</a:t>
            </a:r>
            <a:r>
              <a:rPr lang="fr-FR" sz="2800" dirty="0"/>
              <a:t> </a:t>
            </a:r>
            <a:r>
              <a:rPr lang="fr-FR" sz="2800" dirty="0" err="1"/>
              <a:t>want</a:t>
            </a:r>
            <a:endParaRPr lang="fr-FR" sz="28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4542F2E-371C-C34C-B076-7E4230ABC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200" y="934368"/>
            <a:ext cx="47752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367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F4BD33-94A2-F44A-8535-05E88076A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Feature</a:t>
            </a:r>
            <a:r>
              <a:rPr lang="fr-FR" dirty="0"/>
              <a:t> </a:t>
            </a:r>
            <a:r>
              <a:rPr lang="fr-FR" dirty="0" err="1"/>
              <a:t>Selection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88B882-56E4-9F43-9CD6-C2C3C6DAE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178800" cy="426368"/>
          </a:xfrm>
        </p:spPr>
        <p:txBody>
          <a:bodyPr/>
          <a:lstStyle/>
          <a:p>
            <a:r>
              <a:rPr lang="fr-FR" sz="2400" dirty="0" err="1"/>
              <a:t>Example</a:t>
            </a:r>
            <a:r>
              <a:rPr lang="fr-FR" sz="2400" dirty="0"/>
              <a:t> of an ATLAS </a:t>
            </a:r>
            <a:r>
              <a:rPr lang="fr-FR" sz="2400" dirty="0" err="1"/>
              <a:t>experiment</a:t>
            </a:r>
            <a:r>
              <a:rPr lang="fr-FR" sz="2400" dirty="0"/>
              <a:t> </a:t>
            </a:r>
            <a:r>
              <a:rPr lang="fr-FR" sz="2400" dirty="0" err="1"/>
              <a:t>analysis</a:t>
            </a:r>
            <a:r>
              <a:rPr lang="fr-FR" sz="2400" dirty="0"/>
              <a:t>, </a:t>
            </a:r>
            <a:r>
              <a:rPr lang="fr-FR" sz="2400" dirty="0" err="1">
                <a:hlinkClick r:id="rId2"/>
              </a:rPr>
              <a:t>see</a:t>
            </a:r>
            <a:r>
              <a:rPr lang="fr-FR" sz="2400" dirty="0">
                <a:hlinkClick r:id="rId2"/>
              </a:rPr>
              <a:t> </a:t>
            </a:r>
            <a:r>
              <a:rPr lang="fr-FR" sz="2400" dirty="0" err="1">
                <a:hlinkClick r:id="rId2"/>
              </a:rPr>
              <a:t>transp</a:t>
            </a:r>
            <a:endParaRPr lang="fr-FR" sz="24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5F54DDD-1057-014C-B16B-968FE2E0A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17CE042-07BC-0449-8733-A9DDDB47E5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51"/>
          <a:stretch/>
        </p:blipFill>
        <p:spPr>
          <a:xfrm>
            <a:off x="0" y="1628800"/>
            <a:ext cx="9144000" cy="52292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08E29E8-DB69-D347-BF21-7D813DA4A4DE}"/>
              </a:ext>
            </a:extLst>
          </p:cNvPr>
          <p:cNvSpPr txBox="1"/>
          <p:nvPr/>
        </p:nvSpPr>
        <p:spPr>
          <a:xfrm>
            <a:off x="0" y="4626803"/>
            <a:ext cx="273023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12 out of 26 </a:t>
            </a:r>
            <a:r>
              <a:rPr lang="fr-FR" dirty="0" err="1"/>
              <a:t>features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49068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84E5AB-B778-B44F-AE5A-8B23C1401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Feature</a:t>
            </a:r>
            <a:r>
              <a:rPr lang="fr-FR" dirty="0"/>
              <a:t> </a:t>
            </a:r>
            <a:r>
              <a:rPr lang="fr-FR" dirty="0" err="1"/>
              <a:t>selection</a:t>
            </a:r>
            <a:r>
              <a:rPr lang="fr-FR" dirty="0"/>
              <a:t> techniques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2736B1-2BA1-1144-A3BD-8869FBB0B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178800" cy="1074440"/>
          </a:xfrm>
        </p:spPr>
        <p:txBody>
          <a:bodyPr/>
          <a:lstStyle/>
          <a:p>
            <a:r>
              <a:rPr lang="fr-FR" dirty="0" err="1"/>
              <a:t>sdsdsd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30C6836-1023-204C-8CC3-28EE9AF01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6EAFDAD-CA9C-5548-B033-655FA60E0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51"/>
          <a:stretch/>
        </p:blipFill>
        <p:spPr>
          <a:xfrm>
            <a:off x="0" y="764704"/>
            <a:ext cx="9144000" cy="609329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3E6E197-EA80-964E-BD5D-5DEA2CD6D906}"/>
              </a:ext>
            </a:extLst>
          </p:cNvPr>
          <p:cNvSpPr txBox="1"/>
          <p:nvPr/>
        </p:nvSpPr>
        <p:spPr>
          <a:xfrm>
            <a:off x="346720" y="5589240"/>
            <a:ext cx="5655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Missing</a:t>
            </a:r>
            <a:r>
              <a:rPr lang="fr-FR" dirty="0"/>
              <a:t> : permutation importance (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later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060532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88D4CE-B412-2545-BA8B-68D3BDA4C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Results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E06EA6-7CB6-2A4E-9D88-22E493D3E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8178800" cy="570384"/>
          </a:xfrm>
        </p:spPr>
        <p:txBody>
          <a:bodyPr/>
          <a:lstStyle/>
          <a:p>
            <a:r>
              <a:rPr lang="fr-FR" dirty="0" err="1"/>
              <a:t>sdsd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6D3A7C8-7264-B84B-B147-AF64CAF51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0B9A6C0-45A8-5542-BD5A-74BB630287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51"/>
          <a:stretch/>
        </p:blipFill>
        <p:spPr>
          <a:xfrm>
            <a:off x="0" y="764704"/>
            <a:ext cx="9144000" cy="60932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06DCB82-44BF-F442-9B8E-69818436EB30}"/>
              </a:ext>
            </a:extLst>
          </p:cNvPr>
          <p:cNvSpPr txBox="1"/>
          <p:nvPr/>
        </p:nvSpPr>
        <p:spPr>
          <a:xfrm>
            <a:off x="2051720" y="764704"/>
            <a:ext cx="180395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dirty="0"/>
              <a:t>                AUC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2FE0CD7-90DD-C94B-9D31-335AD1DC556A}"/>
              </a:ext>
            </a:extLst>
          </p:cNvPr>
          <p:cNvSpPr txBox="1"/>
          <p:nvPr/>
        </p:nvSpPr>
        <p:spPr>
          <a:xfrm>
            <a:off x="4211960" y="5429952"/>
            <a:ext cx="2396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/>
              <a:t>To </a:t>
            </a:r>
            <a:r>
              <a:rPr lang="fr-FR" sz="1800" dirty="0" err="1"/>
              <a:t>be</a:t>
            </a:r>
            <a:r>
              <a:rPr lang="fr-FR" sz="1800" dirty="0"/>
              <a:t> </a:t>
            </a:r>
            <a:r>
              <a:rPr lang="fr-FR" sz="1800" dirty="0" err="1"/>
              <a:t>updated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</a:t>
            </a:r>
          </a:p>
          <a:p>
            <a:r>
              <a:rPr lang="fr-FR" sz="1800" dirty="0"/>
              <a:t>permutation importance</a:t>
            </a:r>
          </a:p>
        </p:txBody>
      </p:sp>
    </p:spTree>
    <p:extLst>
      <p:ext uri="{BB962C8B-B14F-4D97-AF65-F5344CB8AC3E}">
        <p14:creationId xmlns:p14="http://schemas.microsoft.com/office/powerpoint/2010/main" val="20728156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7A627C-DD96-D246-91C5-03178940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Permutation Importance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DF2E228-BC34-5040-BD4A-BF79A4F34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1544"/>
          <a:stretch/>
        </p:blipFill>
        <p:spPr>
          <a:xfrm rot="16200000">
            <a:off x="2426477" y="16297"/>
            <a:ext cx="4371331" cy="9036496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9F15DCC-6F7A-4845-8E04-E79B9C89B9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6A78B91-4471-F744-A475-B556B6712CAA}"/>
              </a:ext>
            </a:extLst>
          </p:cNvPr>
          <p:cNvSpPr txBox="1"/>
          <p:nvPr/>
        </p:nvSpPr>
        <p:spPr>
          <a:xfrm>
            <a:off x="0" y="786742"/>
            <a:ext cx="261642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>
                <a:hlinkClick r:id="rId3"/>
              </a:rPr>
              <a:t>from</a:t>
            </a:r>
            <a:r>
              <a:rPr lang="fr-FR" dirty="0">
                <a:hlinkClick r:id="rId3"/>
              </a:rPr>
              <a:t> </a:t>
            </a:r>
            <a:r>
              <a:rPr lang="fr-FR" dirty="0" err="1">
                <a:hlinkClick r:id="rId3"/>
              </a:rPr>
              <a:t>pip</a:t>
            </a:r>
            <a:r>
              <a:rPr lang="fr-FR" dirty="0">
                <a:hlinkClick r:id="rId3"/>
              </a:rPr>
              <a:t> </a:t>
            </a:r>
            <a:r>
              <a:rPr lang="fr-FR" dirty="0" err="1">
                <a:hlinkClick r:id="rId3"/>
              </a:rPr>
              <a:t>install</a:t>
            </a:r>
            <a:r>
              <a:rPr lang="fr-FR" dirty="0">
                <a:hlinkClick r:id="rId3"/>
              </a:rPr>
              <a:t> eli5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782218C-A4CE-D54E-96CB-1B91AC66D278}"/>
              </a:ext>
            </a:extLst>
          </p:cNvPr>
          <p:cNvSpPr txBox="1"/>
          <p:nvPr/>
        </p:nvSpPr>
        <p:spPr>
          <a:xfrm>
            <a:off x="83482" y="1336977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BB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E09FDF9-15DD-E743-8B51-90761DA65655}"/>
              </a:ext>
            </a:extLst>
          </p:cNvPr>
          <p:cNvSpPr txBox="1"/>
          <p:nvPr/>
        </p:nvSpPr>
        <p:spPr>
          <a:xfrm>
            <a:off x="2950469" y="1005948"/>
            <a:ext cx="3323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Unfortunately</a:t>
            </a:r>
            <a:r>
              <a:rPr lang="fr-FR" sz="1400" dirty="0"/>
              <a:t> </a:t>
            </a:r>
            <a:r>
              <a:rPr lang="fr-FR" sz="1400" dirty="0" err="1"/>
              <a:t>does</a:t>
            </a:r>
            <a:r>
              <a:rPr lang="fr-FR" sz="1400" dirty="0"/>
              <a:t> not </a:t>
            </a:r>
            <a:r>
              <a:rPr lang="fr-FR" sz="1400" dirty="0" err="1"/>
              <a:t>handle</a:t>
            </a:r>
            <a:r>
              <a:rPr lang="fr-FR" sz="1400" dirty="0"/>
              <a:t> </a:t>
            </a:r>
            <a:r>
              <a:rPr lang="fr-FR" sz="1400" dirty="0" err="1"/>
              <a:t>weights</a:t>
            </a:r>
            <a:r>
              <a:rPr lang="fr-FR" sz="1400" dirty="0"/>
              <a:t> </a:t>
            </a:r>
            <a:r>
              <a:rPr lang="fr-FR" sz="1400" dirty="0" err="1"/>
              <a:t>well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917309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Beaucoup de pièges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1" t="39824" r="12987" b="21578"/>
          <a:stretch/>
        </p:blipFill>
        <p:spPr>
          <a:xfrm>
            <a:off x="1691680" y="3068960"/>
            <a:ext cx="5688632" cy="2088232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ECCEED8-68DA-D64C-A60D-2966DC267BD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HEP ML, David Rousseau, Ecole de Gif, 5 Sep 2019</a:t>
            </a:r>
          </a:p>
        </p:txBody>
      </p:sp>
      <p:grpSp>
        <p:nvGrpSpPr>
          <p:cNvPr id="9" name="Grouper 8"/>
          <p:cNvGrpSpPr/>
          <p:nvPr/>
        </p:nvGrpSpPr>
        <p:grpSpPr>
          <a:xfrm>
            <a:off x="2282257" y="1294012"/>
            <a:ext cx="369332" cy="3400730"/>
            <a:chOff x="2200693" y="1294012"/>
            <a:chExt cx="369332" cy="3400730"/>
          </a:xfrm>
        </p:grpSpPr>
        <p:sp>
          <p:nvSpPr>
            <p:cNvPr id="3" name="ZoneTexte 2"/>
            <p:cNvSpPr txBox="1"/>
            <p:nvPr/>
          </p:nvSpPr>
          <p:spPr>
            <a:xfrm rot="16200000">
              <a:off x="1677905" y="1816800"/>
              <a:ext cx="141490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/>
                <a:t>Interpolation</a:t>
              </a:r>
            </a:p>
          </p:txBody>
        </p:sp>
        <p:cxnSp>
          <p:nvCxnSpPr>
            <p:cNvPr id="8" name="Connecteur droit avec flèche 7"/>
            <p:cNvCxnSpPr>
              <a:cxnSpLocks/>
            </p:cNvCxnSpPr>
            <p:nvPr/>
          </p:nvCxnSpPr>
          <p:spPr>
            <a:xfrm flipV="1">
              <a:off x="2570025" y="4077072"/>
              <a:ext cx="0" cy="61767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er 18"/>
          <p:cNvGrpSpPr/>
          <p:nvPr/>
        </p:nvGrpSpPr>
        <p:grpSpPr>
          <a:xfrm>
            <a:off x="6676032" y="1409060"/>
            <a:ext cx="369332" cy="3287184"/>
            <a:chOff x="6676032" y="1409060"/>
            <a:chExt cx="369332" cy="3287184"/>
          </a:xfrm>
        </p:grpSpPr>
        <p:sp>
          <p:nvSpPr>
            <p:cNvPr id="11" name="ZoneTexte 10"/>
            <p:cNvSpPr txBox="1"/>
            <p:nvPr/>
          </p:nvSpPr>
          <p:spPr>
            <a:xfrm rot="16200000">
              <a:off x="6138760" y="1946332"/>
              <a:ext cx="144387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/>
                <a:t>Extrapolation</a:t>
              </a:r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 flipV="1">
              <a:off x="7045361" y="2574845"/>
              <a:ext cx="0" cy="18058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>
              <a:cxnSpLocks/>
            </p:cNvCxnSpPr>
            <p:nvPr/>
          </p:nvCxnSpPr>
          <p:spPr>
            <a:xfrm flipV="1">
              <a:off x="7045361" y="2852936"/>
              <a:ext cx="0" cy="184330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599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7E792A-4EC8-644F-A152-2EBD2C5A21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Data Augmentation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8774B12-5A79-884D-8217-4FAAC72A1B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78446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65F327-D1D0-FE47-A8C7-5A20E02C0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Data augmentation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D652F011-0ED2-2344-87B0-B38EA46B8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859"/>
          <a:stretch/>
        </p:blipFill>
        <p:spPr>
          <a:xfrm>
            <a:off x="539552" y="908720"/>
            <a:ext cx="8175981" cy="4914203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EDE4B1D-E37F-1A4E-99C2-2C4AD5A8DF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845E38-1F68-C548-A8F4-698EEDBDA9F4}"/>
              </a:ext>
            </a:extLst>
          </p:cNvPr>
          <p:cNvSpPr/>
          <p:nvPr/>
        </p:nvSpPr>
        <p:spPr bwMode="auto">
          <a:xfrm>
            <a:off x="2339752" y="2924944"/>
            <a:ext cx="2384648" cy="15841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CB7074F-0586-574A-9D78-B2FEC825E12B}"/>
              </a:ext>
            </a:extLst>
          </p:cNvPr>
          <p:cNvSpPr txBox="1"/>
          <p:nvPr/>
        </p:nvSpPr>
        <p:spPr>
          <a:xfrm>
            <a:off x="539552" y="5157192"/>
            <a:ext cx="54874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Classic</a:t>
            </a:r>
            <a:r>
              <a:rPr lang="fr-FR" dirty="0"/>
              <a:t> in </a:t>
            </a:r>
            <a:r>
              <a:rPr lang="fr-FR" dirty="0" err="1"/>
              <a:t>general</a:t>
            </a:r>
            <a:r>
              <a:rPr lang="fr-FR" dirty="0"/>
              <a:t> ML</a:t>
            </a:r>
          </a:p>
          <a:p>
            <a:r>
              <a:rPr lang="fr-FR" dirty="0" err="1"/>
              <a:t>Little</a:t>
            </a:r>
            <a:r>
              <a:rPr lang="fr-FR" dirty="0"/>
              <a:t> </a:t>
            </a:r>
            <a:r>
              <a:rPr lang="fr-FR" dirty="0" err="1"/>
              <a:t>used</a:t>
            </a:r>
            <a:r>
              <a:rPr lang="fr-FR" dirty="0"/>
              <a:t> in </a:t>
            </a:r>
            <a:r>
              <a:rPr lang="fr-FR" dirty="0" err="1"/>
              <a:t>physics</a:t>
            </a:r>
            <a:r>
              <a:rPr lang="fr-FR" dirty="0"/>
              <a:t>, </a:t>
            </a:r>
            <a:r>
              <a:rPr lang="fr-FR" dirty="0" err="1"/>
              <a:t>surprising</a:t>
            </a:r>
            <a:r>
              <a:rPr lang="fr-FR" dirty="0"/>
              <a:t> </a:t>
            </a:r>
            <a:r>
              <a:rPr lang="fr-FR" dirty="0" err="1"/>
              <a:t>given</a:t>
            </a:r>
            <a:r>
              <a:rPr lang="fr-FR" dirty="0"/>
              <a:t> </a:t>
            </a:r>
            <a:r>
              <a:rPr lang="fr-FR" dirty="0" err="1"/>
              <a:t>that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err="1"/>
              <a:t>We</a:t>
            </a:r>
            <a:r>
              <a:rPr lang="fr-FR" dirty="0"/>
              <a:t> are </a:t>
            </a:r>
            <a:r>
              <a:rPr lang="fr-FR" dirty="0" err="1"/>
              <a:t>often</a:t>
            </a:r>
            <a:r>
              <a:rPr lang="fr-FR" dirty="0"/>
              <a:t> </a:t>
            </a:r>
            <a:r>
              <a:rPr lang="fr-FR" dirty="0" err="1"/>
              <a:t>lacking</a:t>
            </a:r>
            <a:r>
              <a:rPr lang="fr-FR" dirty="0"/>
              <a:t>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err="1"/>
              <a:t>We</a:t>
            </a:r>
            <a:r>
              <a:rPr lang="fr-FR" dirty="0"/>
              <a:t> have </a:t>
            </a:r>
            <a:r>
              <a:rPr lang="fr-FR" dirty="0" err="1"/>
              <a:t>some</a:t>
            </a:r>
            <a:r>
              <a:rPr lang="fr-FR" dirty="0"/>
              <a:t> invariances</a:t>
            </a:r>
          </a:p>
        </p:txBody>
      </p:sp>
    </p:spTree>
    <p:extLst>
      <p:ext uri="{BB962C8B-B14F-4D97-AF65-F5344CB8AC3E}">
        <p14:creationId xmlns:p14="http://schemas.microsoft.com/office/powerpoint/2010/main" val="16966322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DB9B15-46A1-D246-9BFA-01766FF2AF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044" y="908720"/>
            <a:ext cx="7721600" cy="1524000"/>
          </a:xfrm>
        </p:spPr>
        <p:txBody>
          <a:bodyPr/>
          <a:lstStyle/>
          <a:p>
            <a:r>
              <a:rPr lang="fr-FR" dirty="0" err="1"/>
              <a:t>Reweighting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3026B4C-2B1E-364F-982D-11F106279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22412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Re-weighting</a:t>
            </a:r>
          </a:p>
        </p:txBody>
      </p:sp>
      <p:grpSp>
        <p:nvGrpSpPr>
          <p:cNvPr id="6" name="Grouper 5"/>
          <p:cNvGrpSpPr/>
          <p:nvPr/>
        </p:nvGrpSpPr>
        <p:grpSpPr>
          <a:xfrm>
            <a:off x="251520" y="2504062"/>
            <a:ext cx="3083778" cy="2509114"/>
            <a:chOff x="5652120" y="1772816"/>
            <a:chExt cx="3083778" cy="2509114"/>
          </a:xfrm>
        </p:grpSpPr>
        <p:sp>
          <p:nvSpPr>
            <p:cNvPr id="7" name="Rectangle 6"/>
            <p:cNvSpPr/>
            <p:nvPr/>
          </p:nvSpPr>
          <p:spPr>
            <a:xfrm>
              <a:off x="5652120" y="1772816"/>
              <a:ext cx="3029512" cy="208073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Connecteur droit 7"/>
            <p:cNvCxnSpPr/>
            <p:nvPr/>
          </p:nvCxnSpPr>
          <p:spPr>
            <a:xfrm flipV="1">
              <a:off x="5652120" y="3256867"/>
              <a:ext cx="3029512" cy="198894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5652120" y="3256867"/>
              <a:ext cx="3029512" cy="15240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5746616" y="2733647"/>
              <a:ext cx="10951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rgbClr val="008000"/>
                  </a:solidFill>
                </a:rPr>
                <a:t>Target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7380312" y="2636912"/>
              <a:ext cx="118175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chemeClr val="accent6"/>
                  </a:solidFill>
                </a:rPr>
                <a:t>Source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8153687" y="3820265"/>
              <a:ext cx="5822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var</a:t>
              </a:r>
              <a:endParaRPr lang="en-GB" dirty="0"/>
            </a:p>
          </p:txBody>
        </p:sp>
      </p:grpSp>
      <p:grpSp>
        <p:nvGrpSpPr>
          <p:cNvPr id="13" name="Grouper 12"/>
          <p:cNvGrpSpPr/>
          <p:nvPr/>
        </p:nvGrpSpPr>
        <p:grpSpPr>
          <a:xfrm>
            <a:off x="5652120" y="2504062"/>
            <a:ext cx="3083778" cy="2509114"/>
            <a:chOff x="5652120" y="1772816"/>
            <a:chExt cx="3083778" cy="2509114"/>
          </a:xfrm>
        </p:grpSpPr>
        <p:sp>
          <p:nvSpPr>
            <p:cNvPr id="14" name="Rectangle 13"/>
            <p:cNvSpPr/>
            <p:nvPr/>
          </p:nvSpPr>
          <p:spPr>
            <a:xfrm>
              <a:off x="5652120" y="1772816"/>
              <a:ext cx="3029512" cy="208073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Connecteur droit 14"/>
            <p:cNvCxnSpPr/>
            <p:nvPr/>
          </p:nvCxnSpPr>
          <p:spPr>
            <a:xfrm>
              <a:off x="5652120" y="3356992"/>
              <a:ext cx="3024336" cy="2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5652120" y="3356992"/>
              <a:ext cx="302433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5746616" y="2733647"/>
              <a:ext cx="10951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rgbClr val="008000"/>
                  </a:solidFill>
                </a:rPr>
                <a:t>Target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7380312" y="2636912"/>
              <a:ext cx="118175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chemeClr val="accent6"/>
                  </a:solidFill>
                </a:rPr>
                <a:t>Source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8153687" y="3820265"/>
              <a:ext cx="5822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/>
                <a:t>var</a:t>
              </a:r>
              <a:endParaRPr lang="en-GB" dirty="0"/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3563888" y="2821445"/>
            <a:ext cx="18126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/>
              <a:t>Weights : </a:t>
            </a:r>
            <a:r>
              <a:rPr lang="en-GB" sz="1800" dirty="0" err="1"/>
              <a:t>w</a:t>
            </a:r>
            <a:r>
              <a:rPr lang="en-GB" sz="1800" baseline="-25000" dirty="0" err="1"/>
              <a:t>i</a:t>
            </a:r>
            <a:endParaRPr lang="en-GB" sz="1800" baseline="-25000" dirty="0"/>
          </a:p>
          <a:p>
            <a:pPr algn="ctr"/>
            <a:r>
              <a:rPr lang="en-GB" sz="1800" dirty="0"/>
              <a:t>=</a:t>
            </a:r>
          </a:p>
          <a:p>
            <a:pPr algn="ctr"/>
            <a:r>
              <a:rPr lang="en-GB" sz="1800" dirty="0" err="1"/>
              <a:t>p</a:t>
            </a:r>
            <a:r>
              <a:rPr lang="en-GB" sz="1800" baseline="-25000" dirty="0" err="1"/>
              <a:t>target</a:t>
            </a:r>
            <a:r>
              <a:rPr lang="en-GB" sz="1800" dirty="0"/>
              <a:t>(</a:t>
            </a:r>
            <a:r>
              <a:rPr lang="en-GB" sz="1800" dirty="0" err="1"/>
              <a:t>var</a:t>
            </a:r>
            <a:r>
              <a:rPr lang="en-GB" sz="1800" baseline="-25000" dirty="0" err="1"/>
              <a:t>i</a:t>
            </a:r>
            <a:r>
              <a:rPr lang="en-GB" sz="1800" dirty="0"/>
              <a:t>)/</a:t>
            </a:r>
            <a:r>
              <a:rPr lang="en-GB" sz="1800" dirty="0" err="1"/>
              <a:t>p</a:t>
            </a:r>
            <a:r>
              <a:rPr lang="en-GB" sz="1800" baseline="-25000" dirty="0" err="1"/>
              <a:t>source</a:t>
            </a:r>
            <a:r>
              <a:rPr lang="en-GB" sz="1800" dirty="0"/>
              <a:t>(</a:t>
            </a:r>
            <a:r>
              <a:rPr lang="en-GB" sz="1800" dirty="0" err="1"/>
              <a:t>var</a:t>
            </a:r>
            <a:r>
              <a:rPr lang="en-GB" sz="1800" baseline="-25000" dirty="0" err="1"/>
              <a:t>i</a:t>
            </a:r>
            <a:r>
              <a:rPr lang="en-GB" sz="1800" dirty="0"/>
              <a:t>)</a:t>
            </a:r>
          </a:p>
          <a:p>
            <a:endParaRPr lang="en-GB" dirty="0"/>
          </a:p>
        </p:txBody>
      </p:sp>
      <p:sp>
        <p:nvSpPr>
          <p:cNvPr id="21" name="Flèche vers la droite 20"/>
          <p:cNvSpPr/>
          <p:nvPr/>
        </p:nvSpPr>
        <p:spPr bwMode="auto">
          <a:xfrm>
            <a:off x="3923928" y="2420888"/>
            <a:ext cx="1152128" cy="50405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</a:endParaRPr>
          </a:p>
        </p:txBody>
      </p:sp>
      <p:sp>
        <p:nvSpPr>
          <p:cNvPr id="25" name="Espace réservé du contenu 2"/>
          <p:cNvSpPr>
            <a:spLocks noGrp="1"/>
          </p:cNvSpPr>
          <p:nvPr>
            <p:ph idx="1"/>
          </p:nvPr>
        </p:nvSpPr>
        <p:spPr>
          <a:xfrm>
            <a:off x="395536" y="5013176"/>
            <a:ext cx="8178800" cy="1506488"/>
          </a:xfrm>
        </p:spPr>
        <p:txBody>
          <a:bodyPr/>
          <a:lstStyle/>
          <a:p>
            <a:r>
              <a:rPr lang="en-GB" sz="2000" dirty="0"/>
              <a:t>What if multi-dimension ?</a:t>
            </a:r>
          </a:p>
          <a:p>
            <a:r>
              <a:rPr lang="en-GB" sz="2000" dirty="0"/>
              <a:t>Usually : reweight separately on 1D projections, at best 2D,  because of quick lack of statistics</a:t>
            </a:r>
          </a:p>
          <a:p>
            <a:r>
              <a:rPr lang="en-GB" sz="2000" dirty="0"/>
              <a:t>Can we do better ?</a:t>
            </a:r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 bwMode="auto">
          <a:xfrm>
            <a:off x="539552" y="908720"/>
            <a:ext cx="8178800" cy="15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q"/>
              <a:defRPr kumimoji="1"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o"/>
              <a:defRPr kumimoji="1"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charset="2"/>
              <a:buChar char="§"/>
              <a:defRPr kumimoji="1"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GB" sz="2400" dirty="0"/>
              <a:t>Suppose a variable distribution is slightly different between a Source (e.g. Monte Carlo) and a Target (e.g. real data)</a:t>
            </a:r>
          </a:p>
          <a:p>
            <a:pPr lvl="1"/>
            <a:r>
              <a:rPr lang="en-GB" sz="2000" dirty="0">
                <a:sym typeface="Wingdings"/>
              </a:rPr>
              <a:t>reweight!    </a:t>
            </a:r>
            <a:r>
              <a:rPr lang="is-IS" sz="2000" dirty="0">
                <a:sym typeface="Wingdings"/>
              </a:rPr>
              <a:t>…t</a:t>
            </a:r>
            <a:r>
              <a:rPr lang="en-GB" sz="2000" dirty="0">
                <a:sym typeface="Wingdings"/>
              </a:rPr>
              <a:t>hen use reweighted events	</a:t>
            </a:r>
            <a:r>
              <a:rPr lang="en-GB" sz="2000" dirty="0"/>
              <a:t> 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899592" y="6453336"/>
            <a:ext cx="7620000" cy="285750"/>
          </a:xfrm>
        </p:spPr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519715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Multidimension</a:t>
            </a:r>
            <a:r>
              <a:rPr lang="en-GB" dirty="0"/>
              <a:t> reweighting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grpSp>
        <p:nvGrpSpPr>
          <p:cNvPr id="6" name="Grouper 5"/>
          <p:cNvGrpSpPr/>
          <p:nvPr/>
        </p:nvGrpSpPr>
        <p:grpSpPr>
          <a:xfrm>
            <a:off x="395536" y="4435787"/>
            <a:ext cx="3191179" cy="2416781"/>
            <a:chOff x="5652120" y="1772816"/>
            <a:chExt cx="3191179" cy="2416781"/>
          </a:xfrm>
        </p:grpSpPr>
        <p:sp>
          <p:nvSpPr>
            <p:cNvPr id="7" name="Rectangle 6"/>
            <p:cNvSpPr/>
            <p:nvPr/>
          </p:nvSpPr>
          <p:spPr>
            <a:xfrm>
              <a:off x="5652120" y="1772816"/>
              <a:ext cx="3029512" cy="208073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Connecteur droit 7"/>
            <p:cNvCxnSpPr/>
            <p:nvPr/>
          </p:nvCxnSpPr>
          <p:spPr>
            <a:xfrm flipV="1">
              <a:off x="5652120" y="3256867"/>
              <a:ext cx="3029512" cy="198894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5652120" y="3256867"/>
              <a:ext cx="3029512" cy="15240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/>
            <p:nvPr/>
          </p:nvSpPr>
          <p:spPr>
            <a:xfrm>
              <a:off x="5746616" y="2733647"/>
              <a:ext cx="10951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rgbClr val="008000"/>
                  </a:solidFill>
                </a:rPr>
                <a:t>Target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7380312" y="2636912"/>
              <a:ext cx="118175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chemeClr val="accent6"/>
                  </a:solidFill>
                </a:rPr>
                <a:t>Source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8153687" y="3820265"/>
              <a:ext cx="689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score</a:t>
              </a:r>
            </a:p>
          </p:txBody>
        </p:sp>
      </p:grpSp>
      <p:grpSp>
        <p:nvGrpSpPr>
          <p:cNvPr id="13" name="Grouper 12"/>
          <p:cNvGrpSpPr/>
          <p:nvPr/>
        </p:nvGrpSpPr>
        <p:grpSpPr>
          <a:xfrm>
            <a:off x="5796136" y="4396595"/>
            <a:ext cx="3191179" cy="2416781"/>
            <a:chOff x="5652120" y="1772816"/>
            <a:chExt cx="3191179" cy="2416781"/>
          </a:xfrm>
        </p:grpSpPr>
        <p:sp>
          <p:nvSpPr>
            <p:cNvPr id="14" name="Rectangle 13"/>
            <p:cNvSpPr/>
            <p:nvPr/>
          </p:nvSpPr>
          <p:spPr>
            <a:xfrm>
              <a:off x="5652120" y="1772816"/>
              <a:ext cx="3029512" cy="208073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Connecteur droit 14"/>
            <p:cNvCxnSpPr/>
            <p:nvPr/>
          </p:nvCxnSpPr>
          <p:spPr>
            <a:xfrm>
              <a:off x="5652120" y="3356992"/>
              <a:ext cx="3024336" cy="2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5652120" y="3356992"/>
              <a:ext cx="302433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5746616" y="2733647"/>
              <a:ext cx="10951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rgbClr val="008000"/>
                  </a:solidFill>
                </a:rPr>
                <a:t>Target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7380312" y="2636912"/>
              <a:ext cx="118175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chemeClr val="accent6"/>
                  </a:solidFill>
                </a:rPr>
                <a:t>Source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8153687" y="3820265"/>
              <a:ext cx="689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score</a:t>
              </a:r>
            </a:p>
          </p:txBody>
        </p:sp>
      </p:grpSp>
      <p:sp>
        <p:nvSpPr>
          <p:cNvPr id="25" name="ZoneTexte 24"/>
          <p:cNvSpPr txBox="1"/>
          <p:nvPr/>
        </p:nvSpPr>
        <p:spPr>
          <a:xfrm>
            <a:off x="3707904" y="4869160"/>
            <a:ext cx="18126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/>
              <a:t>Weights : </a:t>
            </a:r>
            <a:r>
              <a:rPr lang="en-GB" sz="1800" dirty="0" err="1"/>
              <a:t>w</a:t>
            </a:r>
            <a:r>
              <a:rPr lang="en-GB" sz="1800" baseline="-25000" dirty="0" err="1"/>
              <a:t>i</a:t>
            </a:r>
            <a:endParaRPr lang="en-GB" sz="1800" baseline="-25000" dirty="0"/>
          </a:p>
          <a:p>
            <a:pPr algn="ctr"/>
            <a:r>
              <a:rPr lang="en-GB" sz="1800" dirty="0"/>
              <a:t>=</a:t>
            </a:r>
          </a:p>
          <a:p>
            <a:pPr algn="ctr"/>
            <a:r>
              <a:rPr lang="en-GB" sz="1800" dirty="0" err="1"/>
              <a:t>P</a:t>
            </a:r>
            <a:r>
              <a:rPr lang="en-GB" sz="1800" baseline="-25000" dirty="0" err="1"/>
              <a:t>target</a:t>
            </a:r>
            <a:r>
              <a:rPr lang="en-GB" sz="1800" dirty="0"/>
              <a:t>(</a:t>
            </a:r>
            <a:r>
              <a:rPr lang="en-GB" sz="1800" dirty="0" err="1"/>
              <a:t>score</a:t>
            </a:r>
            <a:r>
              <a:rPr lang="en-GB" sz="1800" baseline="-25000" dirty="0" err="1"/>
              <a:t>i</a:t>
            </a:r>
            <a:r>
              <a:rPr lang="en-GB" sz="1800" dirty="0"/>
              <a:t>)/</a:t>
            </a:r>
            <a:r>
              <a:rPr lang="en-GB" sz="1800" dirty="0" err="1"/>
              <a:t>p</a:t>
            </a:r>
            <a:r>
              <a:rPr lang="en-GB" sz="1800" baseline="-25000" dirty="0" err="1"/>
              <a:t>source</a:t>
            </a:r>
            <a:r>
              <a:rPr lang="en-GB" sz="1800" dirty="0"/>
              <a:t>(</a:t>
            </a:r>
            <a:r>
              <a:rPr lang="en-GB" sz="1800" dirty="0" err="1"/>
              <a:t>score</a:t>
            </a:r>
            <a:r>
              <a:rPr lang="en-GB" sz="1800" baseline="-25000" dirty="0" err="1"/>
              <a:t>i</a:t>
            </a:r>
            <a:r>
              <a:rPr lang="en-GB" sz="1800" dirty="0"/>
              <a:t>)</a:t>
            </a:r>
          </a:p>
          <a:p>
            <a:endParaRPr lang="en-GB" dirty="0"/>
          </a:p>
        </p:txBody>
      </p:sp>
      <p:sp>
        <p:nvSpPr>
          <p:cNvPr id="26" name="Flèche vers la droite 25"/>
          <p:cNvSpPr/>
          <p:nvPr/>
        </p:nvSpPr>
        <p:spPr bwMode="auto">
          <a:xfrm>
            <a:off x="4067944" y="4293096"/>
            <a:ext cx="1152128" cy="50405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19873"/>
            <a:ext cx="3051245" cy="3131824"/>
          </a:xfrm>
          <a:prstGeom prst="rect">
            <a:avLst/>
          </a:prstGeom>
        </p:spPr>
      </p:pic>
      <p:pic>
        <p:nvPicPr>
          <p:cNvPr id="29" name="Image 28" descr="MetaBlobs300.gif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04" y="980728"/>
            <a:ext cx="3353016" cy="2328493"/>
          </a:xfrm>
          <a:prstGeom prst="rect">
            <a:avLst/>
          </a:prstGeom>
        </p:spPr>
      </p:pic>
      <p:pic>
        <p:nvPicPr>
          <p:cNvPr id="30" name="Image 29" descr="MetaBlobs300.gif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10" y="1085885"/>
            <a:ext cx="3095270" cy="2328493"/>
          </a:xfrm>
          <a:prstGeom prst="rect">
            <a:avLst/>
          </a:prstGeom>
        </p:spPr>
      </p:pic>
      <p:sp>
        <p:nvSpPr>
          <p:cNvPr id="33" name="Flèche vers la droite 32"/>
          <p:cNvSpPr/>
          <p:nvPr/>
        </p:nvSpPr>
        <p:spPr bwMode="auto">
          <a:xfrm rot="5400000">
            <a:off x="1367644" y="3825044"/>
            <a:ext cx="1152128" cy="50405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</a:endParaRP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875857"/>
            <a:ext cx="3051245" cy="3131824"/>
          </a:xfrm>
          <a:prstGeom prst="rect">
            <a:avLst/>
          </a:prstGeom>
        </p:spPr>
      </p:pic>
      <p:sp>
        <p:nvSpPr>
          <p:cNvPr id="38" name="Flèche vers la droite 37"/>
          <p:cNvSpPr/>
          <p:nvPr/>
        </p:nvSpPr>
        <p:spPr bwMode="auto">
          <a:xfrm rot="16200000">
            <a:off x="6768244" y="3681028"/>
            <a:ext cx="1152128" cy="50405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</a:endParaRPr>
          </a:p>
        </p:txBody>
      </p:sp>
      <p:pic>
        <p:nvPicPr>
          <p:cNvPr id="41" name="Image 40" descr="MetaBlobs30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836712"/>
            <a:ext cx="3672408" cy="2490196"/>
          </a:xfrm>
          <a:prstGeom prst="rect">
            <a:avLst/>
          </a:prstGeom>
        </p:spPr>
      </p:pic>
      <p:sp>
        <p:nvSpPr>
          <p:cNvPr id="42" name="ZoneTexte 41"/>
          <p:cNvSpPr txBox="1"/>
          <p:nvPr/>
        </p:nvSpPr>
        <p:spPr>
          <a:xfrm>
            <a:off x="11584" y="620688"/>
            <a:ext cx="71300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800" dirty="0">
                <a:hlinkClick r:id="rId4"/>
              </a:rPr>
              <a:t>See demo on Andrei Rogozhnikov github</a:t>
            </a:r>
            <a:r>
              <a:rPr lang="en-GB" sz="1800" dirty="0"/>
              <a:t> and also </a:t>
            </a:r>
            <a:r>
              <a:rPr lang="en-GB" sz="1800" dirty="0">
                <a:hlinkClick r:id="rId5"/>
              </a:rPr>
              <a:t>Kyle Cranmer’s </a:t>
            </a:r>
            <a:r>
              <a:rPr lang="en-GB" sz="1800" dirty="0" err="1">
                <a:hlinkClick r:id="rId5"/>
              </a:rPr>
              <a:t>github</a:t>
            </a:r>
            <a:endParaRPr lang="en-GB" sz="1800" dirty="0"/>
          </a:p>
        </p:txBody>
      </p:sp>
      <p:sp>
        <p:nvSpPr>
          <p:cNvPr id="3" name="ZoneTexte 2"/>
          <p:cNvSpPr txBox="1"/>
          <p:nvPr/>
        </p:nvSpPr>
        <p:spPr>
          <a:xfrm>
            <a:off x="2267744" y="3501008"/>
            <a:ext cx="1971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Train on separating</a:t>
            </a:r>
          </a:p>
          <a:p>
            <a:r>
              <a:rPr lang="en-GB" sz="1800" dirty="0"/>
              <a:t>Target from Source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933477" y="605878"/>
            <a:ext cx="223330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/>
              <a:t>Related</a:t>
            </a:r>
            <a:r>
              <a:rPr lang="fr-FR" dirty="0"/>
              <a:t> : </a:t>
            </a:r>
            <a:r>
              <a:rPr lang="fr-FR" dirty="0" err="1">
                <a:hlinkClick r:id="rId6"/>
              </a:rPr>
              <a:t>uBoost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6785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Multi dimensional reweighting (2)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HEP ML, David Rousseau, Ecole de Gif, 5 Sep 2019</a:t>
            </a:r>
            <a:endParaRPr lang="en-GB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1800" dirty="0"/>
          </a:p>
          <a:p>
            <a:r>
              <a:rPr lang="en-GB" sz="1800" dirty="0"/>
              <a:t>Reweighting the Source distribution on the score allows multidimensional reweighting without statistics problem</a:t>
            </a:r>
          </a:p>
          <a:p>
            <a:r>
              <a:rPr lang="en-GB" sz="1800" dirty="0"/>
              <a:t>Usual caveat still hold : Target support should be included in Source support, distributions should not be too different otherwise unmanageable very large or very small weights</a:t>
            </a:r>
          </a:p>
          <a:p>
            <a:r>
              <a:rPr lang="en-GB" sz="1800" dirty="0"/>
              <a:t>(Note : “reweighting” in HEP language &lt;==&gt; “importance sampling” in ML language)</a:t>
            </a:r>
          </a:p>
          <a:p>
            <a:r>
              <a:rPr lang="en-GB" sz="1800" dirty="0"/>
              <a:t>Only use (that I know off) in published analyses in </a:t>
            </a:r>
            <a:r>
              <a:rPr lang="en-GB" sz="1800" dirty="0" err="1"/>
              <a:t>LHCb</a:t>
            </a:r>
            <a:endParaRPr lang="en-GB" sz="1800" dirty="0"/>
          </a:p>
          <a:p>
            <a:r>
              <a:rPr lang="en-GB" sz="1800" dirty="0"/>
              <a:t>Why ?</a:t>
            </a:r>
          </a:p>
        </p:txBody>
      </p:sp>
    </p:spTree>
    <p:extLst>
      <p:ext uri="{BB962C8B-B14F-4D97-AF65-F5344CB8AC3E}">
        <p14:creationId xmlns:p14="http://schemas.microsoft.com/office/powerpoint/2010/main" val="19734511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Likelihood-free inference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en-US"/>
              <a:t>HEP ML, David Rousseau, Ecole de Gif, 5 Sep 2019</a:t>
            </a:r>
            <a:endParaRPr lang="fr-FR"/>
          </a:p>
        </p:txBody>
      </p:sp>
      <p:grpSp>
        <p:nvGrpSpPr>
          <p:cNvPr id="6" name="Grouper 5"/>
          <p:cNvGrpSpPr/>
          <p:nvPr/>
        </p:nvGrpSpPr>
        <p:grpSpPr>
          <a:xfrm>
            <a:off x="395536" y="4435787"/>
            <a:ext cx="3191179" cy="2416781"/>
            <a:chOff x="5652120" y="1772816"/>
            <a:chExt cx="3191179" cy="2416781"/>
          </a:xfrm>
        </p:grpSpPr>
        <p:sp>
          <p:nvSpPr>
            <p:cNvPr id="7" name="Rectangle 6"/>
            <p:cNvSpPr/>
            <p:nvPr/>
          </p:nvSpPr>
          <p:spPr>
            <a:xfrm>
              <a:off x="5652120" y="1772816"/>
              <a:ext cx="3029512" cy="208073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Connecteur droit 7"/>
            <p:cNvCxnSpPr/>
            <p:nvPr/>
          </p:nvCxnSpPr>
          <p:spPr>
            <a:xfrm flipV="1">
              <a:off x="5652120" y="3256867"/>
              <a:ext cx="3029512" cy="198894"/>
            </a:xfrm>
            <a:prstGeom prst="line">
              <a:avLst/>
            </a:prstGeom>
            <a:ln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5652120" y="3256867"/>
              <a:ext cx="3029512" cy="15240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8153687" y="3820265"/>
              <a:ext cx="689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score</a:t>
              </a:r>
            </a:p>
          </p:txBody>
        </p:sp>
      </p:grpSp>
      <p:pic>
        <p:nvPicPr>
          <p:cNvPr id="28" name="Imag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19873"/>
            <a:ext cx="3051245" cy="3131824"/>
          </a:xfrm>
          <a:prstGeom prst="rect">
            <a:avLst/>
          </a:prstGeom>
        </p:spPr>
      </p:pic>
      <p:pic>
        <p:nvPicPr>
          <p:cNvPr id="29" name="Image 28" descr="MetaBlobs300.gif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04" y="980728"/>
            <a:ext cx="3353016" cy="2328493"/>
          </a:xfrm>
          <a:prstGeom prst="rect">
            <a:avLst/>
          </a:prstGeom>
        </p:spPr>
      </p:pic>
      <p:sp>
        <p:nvSpPr>
          <p:cNvPr id="33" name="Flèche vers la droite 32"/>
          <p:cNvSpPr/>
          <p:nvPr/>
        </p:nvSpPr>
        <p:spPr bwMode="auto">
          <a:xfrm rot="5400000">
            <a:off x="1367644" y="3825044"/>
            <a:ext cx="1152128" cy="50405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267744" y="3501008"/>
            <a:ext cx="3252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Learn splitting as a function of m</a:t>
            </a:r>
          </a:p>
        </p:txBody>
      </p:sp>
      <p:pic>
        <p:nvPicPr>
          <p:cNvPr id="31" name="Image 30" descr="MetaBlobs300.gif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10" y="1085885"/>
            <a:ext cx="3095270" cy="2328493"/>
          </a:xfrm>
          <a:prstGeom prst="rect">
            <a:avLst/>
          </a:prstGeom>
        </p:spPr>
      </p:pic>
      <p:pic>
        <p:nvPicPr>
          <p:cNvPr id="32" name="Image 31" descr="MetaBlobs300.gif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 amt="64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3095270" cy="2328493"/>
          </a:xfrm>
          <a:prstGeom prst="rect">
            <a:avLst/>
          </a:prstGeom>
        </p:spPr>
      </p:pic>
      <p:pic>
        <p:nvPicPr>
          <p:cNvPr id="34" name="Image 33" descr="MetaBlobs300.gif"/>
          <p:cNvPicPr>
            <a:picLocks noChangeAspect="1"/>
          </p:cNvPicPr>
          <p:nvPr/>
        </p:nvPicPr>
        <p:blipFill>
          <a:blip r:embed="rId5">
            <a:alphaModFix amt="64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3095270" cy="2328493"/>
          </a:xfrm>
          <a:prstGeom prst="rect">
            <a:avLst/>
          </a:prstGeom>
        </p:spPr>
      </p:pic>
      <p:cxnSp>
        <p:nvCxnSpPr>
          <p:cNvPr id="36" name="Connecteur droit 35"/>
          <p:cNvCxnSpPr/>
          <p:nvPr/>
        </p:nvCxnSpPr>
        <p:spPr>
          <a:xfrm flipV="1">
            <a:off x="395536" y="5733256"/>
            <a:ext cx="3024336" cy="504056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3491880" y="1628800"/>
            <a:ext cx="782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x(m)</a:t>
            </a:r>
          </a:p>
        </p:txBody>
      </p:sp>
      <p:cxnSp>
        <p:nvCxnSpPr>
          <p:cNvPr id="37" name="Connecteur droit 36"/>
          <p:cNvCxnSpPr/>
          <p:nvPr/>
        </p:nvCxnSpPr>
        <p:spPr>
          <a:xfrm flipV="1">
            <a:off x="395536" y="5589240"/>
            <a:ext cx="3024336" cy="79208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Flèche vers la droite 38"/>
          <p:cNvSpPr/>
          <p:nvPr/>
        </p:nvSpPr>
        <p:spPr bwMode="auto">
          <a:xfrm>
            <a:off x="3779912" y="5085184"/>
            <a:ext cx="1152128" cy="504056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 New Roman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5508104" y="5085184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Fit m on data</a:t>
            </a:r>
          </a:p>
        </p:txBody>
      </p:sp>
      <p:grpSp>
        <p:nvGrpSpPr>
          <p:cNvPr id="45" name="Grouper 44"/>
          <p:cNvGrpSpPr/>
          <p:nvPr/>
        </p:nvGrpSpPr>
        <p:grpSpPr>
          <a:xfrm>
            <a:off x="539552" y="5949280"/>
            <a:ext cx="144000" cy="576064"/>
            <a:chOff x="6948264" y="4149080"/>
            <a:chExt cx="144000" cy="576064"/>
          </a:xfrm>
        </p:grpSpPr>
        <p:cxnSp>
          <p:nvCxnSpPr>
            <p:cNvPr id="40" name="Connecteur droit 39"/>
            <p:cNvCxnSpPr/>
            <p:nvPr/>
          </p:nvCxnSpPr>
          <p:spPr bwMode="auto">
            <a:xfrm>
              <a:off x="7020272" y="4149080"/>
              <a:ext cx="0" cy="57606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3" name="Ellipse 42"/>
            <p:cNvSpPr/>
            <p:nvPr/>
          </p:nvSpPr>
          <p:spPr bwMode="auto">
            <a:xfrm>
              <a:off x="6948264" y="4365104"/>
              <a:ext cx="144000" cy="144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46" name="Grouper 45"/>
          <p:cNvGrpSpPr/>
          <p:nvPr/>
        </p:nvGrpSpPr>
        <p:grpSpPr>
          <a:xfrm>
            <a:off x="899592" y="5733256"/>
            <a:ext cx="144000" cy="576064"/>
            <a:chOff x="6948264" y="4149080"/>
            <a:chExt cx="144000" cy="576064"/>
          </a:xfrm>
        </p:grpSpPr>
        <p:cxnSp>
          <p:nvCxnSpPr>
            <p:cNvPr id="47" name="Connecteur droit 46"/>
            <p:cNvCxnSpPr/>
            <p:nvPr/>
          </p:nvCxnSpPr>
          <p:spPr bwMode="auto">
            <a:xfrm>
              <a:off x="7020272" y="4149080"/>
              <a:ext cx="0" cy="57606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8" name="Ellipse 47"/>
            <p:cNvSpPr/>
            <p:nvPr/>
          </p:nvSpPr>
          <p:spPr bwMode="auto">
            <a:xfrm>
              <a:off x="6948264" y="4365104"/>
              <a:ext cx="144000" cy="144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49" name="Grouper 48"/>
          <p:cNvGrpSpPr/>
          <p:nvPr/>
        </p:nvGrpSpPr>
        <p:grpSpPr>
          <a:xfrm>
            <a:off x="1259632" y="5805264"/>
            <a:ext cx="144000" cy="576064"/>
            <a:chOff x="6948264" y="4149080"/>
            <a:chExt cx="144000" cy="576064"/>
          </a:xfrm>
        </p:grpSpPr>
        <p:cxnSp>
          <p:nvCxnSpPr>
            <p:cNvPr id="50" name="Connecteur droit 49"/>
            <p:cNvCxnSpPr/>
            <p:nvPr/>
          </p:nvCxnSpPr>
          <p:spPr bwMode="auto">
            <a:xfrm>
              <a:off x="7020272" y="4149080"/>
              <a:ext cx="0" cy="57606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Ellipse 50"/>
            <p:cNvSpPr/>
            <p:nvPr/>
          </p:nvSpPr>
          <p:spPr bwMode="auto">
            <a:xfrm>
              <a:off x="6948264" y="4365104"/>
              <a:ext cx="144000" cy="144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52" name="Grouper 51"/>
          <p:cNvGrpSpPr/>
          <p:nvPr/>
        </p:nvGrpSpPr>
        <p:grpSpPr>
          <a:xfrm>
            <a:off x="1547664" y="5661248"/>
            <a:ext cx="144000" cy="576064"/>
            <a:chOff x="6948264" y="4149080"/>
            <a:chExt cx="144000" cy="576064"/>
          </a:xfrm>
        </p:grpSpPr>
        <p:cxnSp>
          <p:nvCxnSpPr>
            <p:cNvPr id="53" name="Connecteur droit 52"/>
            <p:cNvCxnSpPr/>
            <p:nvPr/>
          </p:nvCxnSpPr>
          <p:spPr bwMode="auto">
            <a:xfrm>
              <a:off x="7020272" y="4149080"/>
              <a:ext cx="0" cy="57606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4" name="Ellipse 53"/>
            <p:cNvSpPr/>
            <p:nvPr/>
          </p:nvSpPr>
          <p:spPr bwMode="auto">
            <a:xfrm>
              <a:off x="6948264" y="4365104"/>
              <a:ext cx="144000" cy="144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55" name="Grouper 54"/>
          <p:cNvGrpSpPr/>
          <p:nvPr/>
        </p:nvGrpSpPr>
        <p:grpSpPr>
          <a:xfrm>
            <a:off x="1835696" y="5805264"/>
            <a:ext cx="144000" cy="576064"/>
            <a:chOff x="6948264" y="4149080"/>
            <a:chExt cx="144000" cy="576064"/>
          </a:xfrm>
        </p:grpSpPr>
        <p:cxnSp>
          <p:nvCxnSpPr>
            <p:cNvPr id="56" name="Connecteur droit 55"/>
            <p:cNvCxnSpPr/>
            <p:nvPr/>
          </p:nvCxnSpPr>
          <p:spPr bwMode="auto">
            <a:xfrm>
              <a:off x="7020272" y="4149080"/>
              <a:ext cx="0" cy="57606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7" name="Ellipse 56"/>
            <p:cNvSpPr/>
            <p:nvPr/>
          </p:nvSpPr>
          <p:spPr bwMode="auto">
            <a:xfrm>
              <a:off x="6948264" y="4365104"/>
              <a:ext cx="144000" cy="144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58" name="Grouper 57"/>
          <p:cNvGrpSpPr/>
          <p:nvPr/>
        </p:nvGrpSpPr>
        <p:grpSpPr>
          <a:xfrm>
            <a:off x="2051720" y="5589240"/>
            <a:ext cx="144000" cy="576064"/>
            <a:chOff x="6948264" y="4149080"/>
            <a:chExt cx="144000" cy="576064"/>
          </a:xfrm>
        </p:grpSpPr>
        <p:cxnSp>
          <p:nvCxnSpPr>
            <p:cNvPr id="59" name="Connecteur droit 58"/>
            <p:cNvCxnSpPr/>
            <p:nvPr/>
          </p:nvCxnSpPr>
          <p:spPr bwMode="auto">
            <a:xfrm>
              <a:off x="7020272" y="4149080"/>
              <a:ext cx="0" cy="57606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0" name="Ellipse 59"/>
            <p:cNvSpPr/>
            <p:nvPr/>
          </p:nvSpPr>
          <p:spPr bwMode="auto">
            <a:xfrm>
              <a:off x="6948264" y="4365104"/>
              <a:ext cx="144000" cy="144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61" name="Grouper 60"/>
          <p:cNvGrpSpPr/>
          <p:nvPr/>
        </p:nvGrpSpPr>
        <p:grpSpPr>
          <a:xfrm>
            <a:off x="2411760" y="5589240"/>
            <a:ext cx="144000" cy="576064"/>
            <a:chOff x="6948264" y="4149080"/>
            <a:chExt cx="144000" cy="576064"/>
          </a:xfrm>
        </p:grpSpPr>
        <p:cxnSp>
          <p:nvCxnSpPr>
            <p:cNvPr id="62" name="Connecteur droit 61"/>
            <p:cNvCxnSpPr/>
            <p:nvPr/>
          </p:nvCxnSpPr>
          <p:spPr bwMode="auto">
            <a:xfrm>
              <a:off x="7020272" y="4149080"/>
              <a:ext cx="0" cy="57606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3" name="Ellipse 62"/>
            <p:cNvSpPr/>
            <p:nvPr/>
          </p:nvSpPr>
          <p:spPr bwMode="auto">
            <a:xfrm>
              <a:off x="6948264" y="4365104"/>
              <a:ext cx="144000" cy="144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64" name="Grouper 63"/>
          <p:cNvGrpSpPr/>
          <p:nvPr/>
        </p:nvGrpSpPr>
        <p:grpSpPr>
          <a:xfrm>
            <a:off x="2699792" y="5301208"/>
            <a:ext cx="144000" cy="576065"/>
            <a:chOff x="6948264" y="4149080"/>
            <a:chExt cx="144000" cy="576064"/>
          </a:xfrm>
        </p:grpSpPr>
        <p:cxnSp>
          <p:nvCxnSpPr>
            <p:cNvPr id="65" name="Connecteur droit 64"/>
            <p:cNvCxnSpPr/>
            <p:nvPr/>
          </p:nvCxnSpPr>
          <p:spPr bwMode="auto">
            <a:xfrm>
              <a:off x="7020272" y="4149080"/>
              <a:ext cx="0" cy="57606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6" name="Ellipse 65"/>
            <p:cNvSpPr/>
            <p:nvPr/>
          </p:nvSpPr>
          <p:spPr bwMode="auto">
            <a:xfrm>
              <a:off x="6948264" y="4365104"/>
              <a:ext cx="144000" cy="144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67" name="Grouper 66"/>
          <p:cNvGrpSpPr/>
          <p:nvPr/>
        </p:nvGrpSpPr>
        <p:grpSpPr>
          <a:xfrm>
            <a:off x="2987824" y="5445224"/>
            <a:ext cx="144000" cy="576064"/>
            <a:chOff x="6948264" y="4149080"/>
            <a:chExt cx="144000" cy="576064"/>
          </a:xfrm>
        </p:grpSpPr>
        <p:cxnSp>
          <p:nvCxnSpPr>
            <p:cNvPr id="68" name="Connecteur droit 67"/>
            <p:cNvCxnSpPr/>
            <p:nvPr/>
          </p:nvCxnSpPr>
          <p:spPr bwMode="auto">
            <a:xfrm>
              <a:off x="7020272" y="4149080"/>
              <a:ext cx="0" cy="57606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9" name="Ellipse 68"/>
            <p:cNvSpPr/>
            <p:nvPr/>
          </p:nvSpPr>
          <p:spPr bwMode="auto">
            <a:xfrm>
              <a:off x="6948264" y="4365104"/>
              <a:ext cx="144000" cy="144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grpSp>
        <p:nvGrpSpPr>
          <p:cNvPr id="70" name="Grouper 6"/>
          <p:cNvGrpSpPr/>
          <p:nvPr/>
        </p:nvGrpSpPr>
        <p:grpSpPr>
          <a:xfrm>
            <a:off x="7009151" y="1206319"/>
            <a:ext cx="1932616" cy="1671464"/>
            <a:chOff x="762000" y="1066800"/>
            <a:chExt cx="7010400" cy="5257800"/>
          </a:xfrm>
        </p:grpSpPr>
        <p:pic>
          <p:nvPicPr>
            <p:cNvPr id="71" name="Image 70" descr="fig_004.png"/>
            <p:cNvPicPr>
              <a:picLocks noChangeAspect="1"/>
            </p:cNvPicPr>
            <p:nvPr/>
          </p:nvPicPr>
          <p:blipFill>
            <a:blip r:embed="rId8"/>
            <a:srcRect t="742" b="51803"/>
            <a:stretch>
              <a:fillRect/>
            </a:stretch>
          </p:blipFill>
          <p:spPr>
            <a:xfrm>
              <a:off x="762000" y="1066800"/>
              <a:ext cx="7010400" cy="4724400"/>
            </a:xfrm>
            <a:prstGeom prst="rect">
              <a:avLst/>
            </a:prstGeom>
          </p:spPr>
        </p:pic>
        <p:pic>
          <p:nvPicPr>
            <p:cNvPr id="72" name="Image 71" descr="fig_004.png"/>
            <p:cNvPicPr>
              <a:picLocks noChangeAspect="1"/>
            </p:cNvPicPr>
            <p:nvPr/>
          </p:nvPicPr>
          <p:blipFill>
            <a:blip r:embed="rId8"/>
            <a:srcRect t="93356" b="-245"/>
            <a:stretch>
              <a:fillRect/>
            </a:stretch>
          </p:blipFill>
          <p:spPr>
            <a:xfrm>
              <a:off x="762000" y="5638800"/>
              <a:ext cx="7010400" cy="685800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52D66848-FF6B-9744-A3BF-09992A0C8902}"/>
              </a:ext>
            </a:extLst>
          </p:cNvPr>
          <p:cNvSpPr txBox="1"/>
          <p:nvPr/>
        </p:nvSpPr>
        <p:spPr>
          <a:xfrm>
            <a:off x="5364088" y="692696"/>
            <a:ext cx="20056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800" dirty="0"/>
              <a:t>Kyle Cranmer et al.</a:t>
            </a:r>
          </a:p>
        </p:txBody>
      </p:sp>
    </p:spTree>
    <p:extLst>
      <p:ext uri="{BB962C8B-B14F-4D97-AF65-F5344CB8AC3E}">
        <p14:creationId xmlns:p14="http://schemas.microsoft.com/office/powerpoint/2010/main" val="164538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534400" cy="1447800"/>
          </a:xfrm>
        </p:spPr>
        <p:txBody>
          <a:bodyPr/>
          <a:lstStyle/>
          <a:p>
            <a:r>
              <a:rPr lang="en-GB" dirty="0"/>
              <a:t>Neural Net</a:t>
            </a:r>
          </a:p>
        </p:txBody>
      </p:sp>
    </p:spTree>
    <p:extLst>
      <p:ext uri="{BB962C8B-B14F-4D97-AF65-F5344CB8AC3E}">
        <p14:creationId xmlns:p14="http://schemas.microsoft.com/office/powerpoint/2010/main" val="419250088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err="1"/>
              <a:t>Typical</a:t>
            </a:r>
            <a:r>
              <a:rPr lang="fr-FR" sz="3200" dirty="0"/>
              <a:t> </a:t>
            </a:r>
            <a:r>
              <a:rPr lang="fr-FR" sz="3200" dirty="0" err="1"/>
              <a:t>Deep</a:t>
            </a:r>
            <a:r>
              <a:rPr lang="fr-FR" sz="3200" dirty="0"/>
              <a:t> Learning application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AF3A2B4-D46A-0D48-AA24-37AEBCACA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6FE3ACA-EDF2-D946-9654-B433B1A043F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HEP ML, David Rousseau, Ecole de Gif, 5 Sep 2019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00"/>
            <a:ext cx="9144000" cy="36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5078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z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76" y="276225"/>
            <a:ext cx="8772525" cy="6581775"/>
          </a:xfrm>
          <a:prstGeom prst="rect">
            <a:avLst/>
          </a:prstGeom>
        </p:spPr>
      </p:pic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4343400" y="0"/>
            <a:ext cx="4800600" cy="1524000"/>
          </a:xfrm>
          <a:solidFill>
            <a:schemeClr val="bg1">
              <a:alpha val="80000"/>
            </a:schemeClr>
          </a:solidFill>
        </p:spPr>
        <p:txBody>
          <a:bodyPr>
            <a:normAutofit fontScale="90000"/>
          </a:bodyPr>
          <a:lstStyle/>
          <a:p>
            <a:r>
              <a:rPr lang="fr-FR" dirty="0"/>
              <a:t>Un événement </a:t>
            </a:r>
            <a:br>
              <a:rPr lang="fr-FR" dirty="0"/>
            </a:br>
            <a:r>
              <a:rPr lang="fr-FR" dirty="0"/>
              <a:t>H</a:t>
            </a:r>
            <a:r>
              <a:rPr lang="fr-FR" sz="2800" dirty="0">
                <a:latin typeface="Wingdings"/>
                <a:ea typeface="Wingdings"/>
                <a:cs typeface="Wingdings"/>
              </a:rPr>
              <a:t></a:t>
            </a:r>
            <a:r>
              <a:rPr lang="fr-FR" dirty="0"/>
              <a:t>Z(</a:t>
            </a:r>
            <a:r>
              <a:rPr lang="fr-FR" sz="2800" dirty="0">
                <a:latin typeface="Wingdings"/>
                <a:ea typeface="Wingdings"/>
                <a:cs typeface="Wingdings"/>
              </a:rPr>
              <a:t></a:t>
            </a:r>
            <a:r>
              <a:rPr lang="fr-FR" dirty="0" err="1">
                <a:latin typeface="Symbol" charset="2"/>
                <a:ea typeface="Wingdings"/>
                <a:cs typeface="Symbol" charset="2"/>
              </a:rPr>
              <a:t>m</a:t>
            </a:r>
            <a:r>
              <a:rPr lang="fr-FR" baseline="30000" dirty="0" err="1">
                <a:latin typeface="Symbol" charset="2"/>
                <a:ea typeface="Wingdings"/>
                <a:cs typeface="Symbol" charset="2"/>
              </a:rPr>
              <a:t>+</a:t>
            </a:r>
            <a:r>
              <a:rPr lang="fr-FR" dirty="0" err="1">
                <a:latin typeface="Symbol" charset="2"/>
                <a:ea typeface="Wingdings"/>
                <a:cs typeface="Symbol" charset="2"/>
              </a:rPr>
              <a:t>m</a:t>
            </a:r>
            <a:r>
              <a:rPr lang="fr-FR" baseline="30000" dirty="0">
                <a:latin typeface="+mn-lt"/>
                <a:ea typeface="Wingdings"/>
                <a:cs typeface="Symbol" charset="2"/>
              </a:rPr>
              <a:t>-</a:t>
            </a:r>
            <a:r>
              <a:rPr lang="fr-FR" dirty="0"/>
              <a:t>)Z(</a:t>
            </a:r>
            <a:r>
              <a:rPr lang="fr-FR" sz="2800" dirty="0">
                <a:latin typeface="Wingdings"/>
                <a:ea typeface="Wingdings"/>
                <a:cs typeface="Wingdings"/>
              </a:rPr>
              <a:t></a:t>
            </a:r>
            <a:r>
              <a:rPr lang="fr-FR" dirty="0" err="1"/>
              <a:t>e</a:t>
            </a:r>
            <a:r>
              <a:rPr lang="fr-FR" baseline="30000" dirty="0" err="1"/>
              <a:t>+</a:t>
            </a:r>
            <a:r>
              <a:rPr lang="fr-FR" dirty="0" err="1"/>
              <a:t>e</a:t>
            </a:r>
            <a:r>
              <a:rPr lang="fr-FR" baseline="30000" dirty="0"/>
              <a:t>-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60754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534400" cy="1447800"/>
          </a:xfrm>
        </p:spPr>
        <p:txBody>
          <a:bodyPr/>
          <a:lstStyle/>
          <a:p>
            <a:r>
              <a:rPr lang="en-GB" dirty="0"/>
              <a:t>Comment </a:t>
            </a:r>
            <a:r>
              <a:rPr lang="en-GB" dirty="0" err="1"/>
              <a:t>ça</a:t>
            </a:r>
            <a:r>
              <a:rPr lang="en-GB" dirty="0"/>
              <a:t> </a:t>
            </a:r>
            <a:r>
              <a:rPr lang="en-GB" dirty="0" err="1"/>
              <a:t>marche</a:t>
            </a:r>
            <a:r>
              <a:rPr lang="en-GB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23874855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balazs_fac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61" y="519671"/>
            <a:ext cx="8566839" cy="437030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211572" y="5252484"/>
            <a:ext cx="17650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Efficacité</a:t>
            </a:r>
          </a:p>
          <a:p>
            <a:r>
              <a:rPr lang="fr-FR" sz="2400" dirty="0"/>
              <a:t>Pureté</a:t>
            </a:r>
          </a:p>
          <a:p>
            <a:r>
              <a:rPr lang="fr-FR" sz="2400" dirty="0"/>
              <a:t>Vitesse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FFA637A-F025-274F-BD06-048FA6C74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7CDD4F1-E066-F942-9164-5A7F092D09C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r>
              <a:rPr lang="fr-FR"/>
              <a:t>HEP ML, David Rousseau, Ecole de Gif, 5 Sep 2019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9BC2721-4569-5242-BB93-3227F159E361}"/>
              </a:ext>
            </a:extLst>
          </p:cNvPr>
          <p:cNvSpPr txBox="1"/>
          <p:nvPr/>
        </p:nvSpPr>
        <p:spPr>
          <a:xfrm>
            <a:off x="5950300" y="5569803"/>
            <a:ext cx="20986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…</a:t>
            </a:r>
            <a:r>
              <a:rPr lang="fr-FR" dirty="0" err="1"/>
              <a:t>same</a:t>
            </a:r>
            <a:r>
              <a:rPr lang="fr-FR" dirty="0"/>
              <a:t> in HEP</a:t>
            </a:r>
          </a:p>
          <a:p>
            <a:r>
              <a:rPr lang="fr-FR" dirty="0"/>
              <a:t>but no image</a:t>
            </a:r>
          </a:p>
        </p:txBody>
      </p:sp>
    </p:spTree>
    <p:extLst>
      <p:ext uri="{BB962C8B-B14F-4D97-AF65-F5344CB8AC3E}">
        <p14:creationId xmlns:p14="http://schemas.microsoft.com/office/powerpoint/2010/main" val="172331983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8944" y="-450474"/>
            <a:ext cx="8229600" cy="1143000"/>
          </a:xfrm>
        </p:spPr>
        <p:txBody>
          <a:bodyPr/>
          <a:lstStyle/>
          <a:p>
            <a:r>
              <a:rPr lang="en-GB" dirty="0"/>
              <a:t>Neural Net in a nutshell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HEP ML, David Rousseau, Ecole de Gif, 5 Sep 2019</a:t>
            </a:r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980728"/>
            <a:ext cx="6732240" cy="3096344"/>
          </a:xfrm>
          <a:prstGeom prst="rect">
            <a:avLst/>
          </a:prstGeom>
        </p:spPr>
      </p:pic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251520" y="4149080"/>
            <a:ext cx="8568952" cy="2708920"/>
          </a:xfrm>
        </p:spPr>
        <p:txBody>
          <a:bodyPr/>
          <a:lstStyle/>
          <a:p>
            <a:r>
              <a:rPr lang="en-GB" sz="2400" dirty="0"/>
              <a:t>Neural Net ~1950!</a:t>
            </a:r>
          </a:p>
          <a:p>
            <a:r>
              <a:rPr lang="en-GB" sz="2400" dirty="0"/>
              <a:t>But many many new tricks for learning, in particular if many layers (also </a:t>
            </a:r>
            <a:r>
              <a:rPr lang="en-GB" sz="2400" dirty="0" err="1"/>
              <a:t>ReLU</a:t>
            </a:r>
            <a:r>
              <a:rPr lang="en-GB" sz="2400" dirty="0"/>
              <a:t> instead of </a:t>
            </a:r>
            <a:r>
              <a:rPr lang="en-GB" sz="2400" dirty="0" err="1"/>
              <a:t>sigmoïd</a:t>
            </a:r>
            <a:r>
              <a:rPr lang="en-GB" sz="2400" dirty="0"/>
              <a:t> activation)</a:t>
            </a:r>
          </a:p>
          <a:p>
            <a:r>
              <a:rPr lang="en-GB" sz="2400" dirty="0"/>
              <a:t>“Deep Neural Net” up to 100 layers</a:t>
            </a:r>
          </a:p>
          <a:p>
            <a:r>
              <a:rPr lang="en-GB" sz="2400" dirty="0"/>
              <a:t>Computing power (DNN training can take days even on GPU)</a:t>
            </a:r>
          </a:p>
        </p:txBody>
      </p:sp>
      <p:sp>
        <p:nvSpPr>
          <p:cNvPr id="3" name="ZoneTexte 2"/>
          <p:cNvSpPr txBox="1"/>
          <p:nvPr/>
        </p:nvSpPr>
        <p:spPr>
          <a:xfrm rot="16200000">
            <a:off x="6329894" y="2031146"/>
            <a:ext cx="2592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i="1" dirty="0" err="1"/>
              <a:t>Discrete</a:t>
            </a:r>
            <a:r>
              <a:rPr lang="fr-FR" sz="1800" i="1" dirty="0"/>
              <a:t> (classification)</a:t>
            </a:r>
          </a:p>
          <a:p>
            <a:r>
              <a:rPr lang="fr-FR" sz="1800" i="1" dirty="0"/>
              <a:t>or </a:t>
            </a:r>
            <a:r>
              <a:rPr lang="fr-FR" sz="1800" i="1" dirty="0" err="1"/>
              <a:t>continous</a:t>
            </a:r>
            <a:r>
              <a:rPr lang="fr-FR" sz="1800" i="1" dirty="0"/>
              <a:t> (</a:t>
            </a:r>
            <a:r>
              <a:rPr lang="fr-FR" sz="1800" i="1" dirty="0" err="1"/>
              <a:t>regress</a:t>
            </a:r>
            <a:r>
              <a:rPr lang="fr-FR" sz="1800" i="1" dirty="0"/>
              <a:t>-</a:t>
            </a:r>
          </a:p>
          <a:p>
            <a:endParaRPr lang="fr-FR" sz="1800" i="1" dirty="0"/>
          </a:p>
        </p:txBody>
      </p:sp>
    </p:spTree>
    <p:extLst>
      <p:ext uri="{BB962C8B-B14F-4D97-AF65-F5344CB8AC3E}">
        <p14:creationId xmlns:p14="http://schemas.microsoft.com/office/powerpoint/2010/main" val="16088593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3B742D-958C-874A-ABA5-BB5FFFE9F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Simplest</a:t>
            </a:r>
            <a:r>
              <a:rPr lang="fr-FR" dirty="0"/>
              <a:t> NN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01CE1E-C30E-2F4C-9888-BBDA974E5E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HEP ML, David Rousseau, Ecole de Gif, 5 Sep 2019</a:t>
            </a:r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79AB188-5DD1-3845-B1DF-C80C80174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443" y="1412776"/>
            <a:ext cx="9103179" cy="410445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52EFF11-A113-9941-B1EA-F488D5997653}"/>
              </a:ext>
            </a:extLst>
          </p:cNvPr>
          <p:cNvSpPr txBox="1"/>
          <p:nvPr/>
        </p:nvSpPr>
        <p:spPr>
          <a:xfrm>
            <a:off x="914400" y="285293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x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548EC07-6FC7-FD40-895C-651E158567DE}"/>
              </a:ext>
            </a:extLst>
          </p:cNvPr>
          <p:cNvSpPr txBox="1"/>
          <p:nvPr/>
        </p:nvSpPr>
        <p:spPr>
          <a:xfrm>
            <a:off x="3779912" y="285293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49186677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err="1"/>
              <a:t>Universal</a:t>
            </a:r>
            <a:r>
              <a:rPr lang="fr-FR" sz="3200" dirty="0"/>
              <a:t> Approximation </a:t>
            </a:r>
            <a:r>
              <a:rPr lang="fr-FR" sz="3200" dirty="0" err="1"/>
              <a:t>theorem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5575" y="1312966"/>
            <a:ext cx="4416425" cy="4525963"/>
          </a:xfrm>
        </p:spPr>
        <p:txBody>
          <a:bodyPr>
            <a:normAutofit/>
          </a:bodyPr>
          <a:lstStyle/>
          <a:p>
            <a:r>
              <a:rPr lang="fr-FR" sz="2400" dirty="0" err="1"/>
              <a:t>Mathematical</a:t>
            </a:r>
            <a:r>
              <a:rPr lang="fr-FR" sz="2400" dirty="0"/>
              <a:t> </a:t>
            </a:r>
            <a:r>
              <a:rPr lang="fr-FR" sz="2400" dirty="0" err="1"/>
              <a:t>theorem</a:t>
            </a:r>
            <a:r>
              <a:rPr lang="fr-FR" sz="2400" dirty="0"/>
              <a:t> 1991 </a:t>
            </a:r>
            <a:r>
              <a:rPr lang="en-US" sz="1400" dirty="0"/>
              <a:t>https://</a:t>
            </a:r>
            <a:r>
              <a:rPr lang="en-US" sz="1400" dirty="0" err="1"/>
              <a:t>en.wikipedia.org</a:t>
            </a:r>
            <a:r>
              <a:rPr lang="en-US" sz="1400" dirty="0"/>
              <a:t>/wiki/</a:t>
            </a:r>
            <a:r>
              <a:rPr lang="en-US" sz="1400" dirty="0" err="1"/>
              <a:t>Universal_approximation_theorem</a:t>
            </a:r>
            <a:endParaRPr lang="fr-FR" sz="2400" dirty="0"/>
          </a:p>
          <a:p>
            <a:r>
              <a:rPr lang="fr-FR" sz="2400" dirty="0" err="1"/>
              <a:t>Any</a:t>
            </a:r>
            <a:r>
              <a:rPr lang="fr-FR" sz="2400" dirty="0"/>
              <a:t> </a:t>
            </a:r>
            <a:r>
              <a:rPr lang="fr-FR" sz="2400" dirty="0" err="1"/>
              <a:t>continuous</a:t>
            </a:r>
            <a:r>
              <a:rPr lang="fr-FR" sz="2400" dirty="0"/>
              <a:t>, </a:t>
            </a:r>
            <a:r>
              <a:rPr lang="fr-FR" sz="2400" dirty="0" err="1"/>
              <a:t>bounded</a:t>
            </a:r>
            <a:r>
              <a:rPr lang="fr-FR" sz="2400" dirty="0"/>
              <a:t> </a:t>
            </a:r>
            <a:r>
              <a:rPr lang="fr-FR" sz="2400" dirty="0" err="1"/>
              <a:t>function</a:t>
            </a:r>
            <a:r>
              <a:rPr lang="fr-FR" sz="2400" dirty="0"/>
              <a:t> </a:t>
            </a:r>
            <a:r>
              <a:rPr lang="fr-FR" sz="2400" dirty="0" err="1"/>
              <a:t>R</a:t>
            </a:r>
            <a:r>
              <a:rPr lang="fr-FR" sz="2400" baseline="30000" dirty="0" err="1"/>
              <a:t>n</a:t>
            </a:r>
            <a:r>
              <a:rPr lang="fr-FR" sz="2400" dirty="0" err="1">
                <a:sym typeface="Wingdings"/>
              </a:rPr>
              <a:t>R</a:t>
            </a:r>
            <a:r>
              <a:rPr lang="fr-FR" sz="2400" baseline="30000" dirty="0" err="1">
                <a:sym typeface="Wingdings"/>
              </a:rPr>
              <a:t>p</a:t>
            </a:r>
            <a:endParaRPr lang="fr-FR" sz="2400" baseline="30000" dirty="0">
              <a:sym typeface="Wingdings"/>
            </a:endParaRPr>
          </a:p>
          <a:p>
            <a:r>
              <a:rPr lang="mr-IN" sz="2400" dirty="0"/>
              <a:t>…</a:t>
            </a:r>
            <a:r>
              <a:rPr lang="en-US" sz="2400" dirty="0"/>
              <a:t> </a:t>
            </a:r>
            <a:r>
              <a:rPr lang="fr-FR" sz="2400" dirty="0" err="1"/>
              <a:t>can</a:t>
            </a:r>
            <a:r>
              <a:rPr lang="fr-FR" sz="2400" dirty="0"/>
              <a:t> </a:t>
            </a:r>
            <a:r>
              <a:rPr lang="fr-FR" sz="2400" dirty="0" err="1"/>
              <a:t>be</a:t>
            </a:r>
            <a:r>
              <a:rPr lang="fr-FR" sz="2400" dirty="0"/>
              <a:t> </a:t>
            </a:r>
            <a:r>
              <a:rPr lang="fr-FR" sz="2400" dirty="0" err="1"/>
              <a:t>approximately</a:t>
            </a:r>
            <a:r>
              <a:rPr lang="fr-FR" sz="2400" dirty="0"/>
              <a:t> </a:t>
            </a:r>
            <a:r>
              <a:rPr lang="fr-FR" sz="2400" dirty="0" err="1"/>
              <a:t>sufficiently</a:t>
            </a:r>
            <a:r>
              <a:rPr lang="fr-FR" sz="2400" dirty="0"/>
              <a:t> </a:t>
            </a:r>
            <a:r>
              <a:rPr lang="fr-FR" sz="2400" dirty="0" err="1"/>
              <a:t>well</a:t>
            </a:r>
            <a:r>
              <a:rPr lang="fr-FR" sz="2400" dirty="0"/>
              <a:t> (</a:t>
            </a:r>
            <a:r>
              <a:rPr lang="fr-FR" sz="2400" dirty="0" err="1"/>
              <a:t>better</a:t>
            </a:r>
            <a:r>
              <a:rPr lang="fr-FR" sz="2400" dirty="0"/>
              <a:t> </a:t>
            </a:r>
            <a:r>
              <a:rPr lang="fr-FR" sz="2400" dirty="0" err="1"/>
              <a:t>than</a:t>
            </a:r>
            <a:r>
              <a:rPr lang="fr-FR" sz="2400" dirty="0"/>
              <a:t> a </a:t>
            </a:r>
            <a:r>
              <a:rPr lang="fr-FR" sz="2400" dirty="0" err="1"/>
              <a:t>given</a:t>
            </a:r>
            <a:r>
              <a:rPr lang="fr-FR" sz="2400" dirty="0"/>
              <a:t> </a:t>
            </a:r>
            <a:r>
              <a:rPr lang="fr-FR" sz="2400" dirty="0">
                <a:latin typeface="Symbol" pitchFamily="2" charset="2"/>
              </a:rPr>
              <a:t>e</a:t>
            </a:r>
            <a:r>
              <a:rPr lang="fr-FR" sz="2400" dirty="0"/>
              <a:t>)</a:t>
            </a:r>
          </a:p>
          <a:p>
            <a:r>
              <a:rPr lang="mr-IN" sz="2400" dirty="0"/>
              <a:t>…</a:t>
            </a:r>
            <a:r>
              <a:rPr lang="en-US" sz="2400" dirty="0"/>
              <a:t> with a sufficiently large </a:t>
            </a:r>
            <a:r>
              <a:rPr lang="en-US" sz="2400" dirty="0">
                <a:solidFill>
                  <a:srgbClr val="FF0000"/>
                </a:solidFill>
              </a:rPr>
              <a:t>single</a:t>
            </a:r>
            <a:r>
              <a:rPr lang="en-US" sz="2400" dirty="0"/>
              <a:t> hidden layer neural net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But how to build it ?</a:t>
            </a:r>
            <a:endParaRPr lang="fr-FR" sz="2400" dirty="0">
              <a:solidFill>
                <a:schemeClr val="accent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b="11224"/>
          <a:stretch/>
        </p:blipFill>
        <p:spPr>
          <a:xfrm>
            <a:off x="4886499" y="1417638"/>
            <a:ext cx="4257501" cy="530383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921250" y="1417638"/>
            <a:ext cx="6667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err="1">
                <a:solidFill>
                  <a:srgbClr val="FF0000"/>
                </a:solidFill>
              </a:rPr>
              <a:t>x</a:t>
            </a:r>
            <a:r>
              <a:rPr lang="fr-FR" sz="3200" baseline="-25000" dirty="0" err="1">
                <a:solidFill>
                  <a:srgbClr val="FF0000"/>
                </a:solidFill>
              </a:rPr>
              <a:t>n</a:t>
            </a:r>
            <a:endParaRPr lang="fr-FR" sz="3200" baseline="-25000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756525" y="1417638"/>
            <a:ext cx="5141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>
                <a:solidFill>
                  <a:srgbClr val="FF0000"/>
                </a:solidFill>
              </a:rPr>
              <a:t>y</a:t>
            </a:r>
            <a:r>
              <a:rPr lang="fr-FR" sz="3200" baseline="-25000" dirty="0" err="1">
                <a:solidFill>
                  <a:srgbClr val="FF0000"/>
                </a:solidFill>
              </a:rPr>
              <a:t>p</a:t>
            </a:r>
            <a:endParaRPr lang="fr-FR" sz="3200" baseline="-25000" dirty="0">
              <a:solidFill>
                <a:srgbClr val="FF0000"/>
              </a:solidFill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75C38D6-9F5C-6047-83D9-1A099680A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HEP ML, David Rousseau, Ecole de Gif, 5 Sep 2019</a:t>
            </a:r>
            <a:endParaRPr lang="en-GB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2029801-D08C-3B43-8C7C-2D42AFD3BB1C}"/>
              </a:ext>
            </a:extLst>
          </p:cNvPr>
          <p:cNvSpPr txBox="1"/>
          <p:nvPr/>
        </p:nvSpPr>
        <p:spPr>
          <a:xfrm>
            <a:off x="14584" y="6160023"/>
            <a:ext cx="3863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hlinkClick r:id="rId3"/>
              </a:rPr>
              <a:t>Addendum </a:t>
            </a:r>
            <a:r>
              <a:rPr lang="fr-FR" sz="1600" dirty="0" err="1">
                <a:hlinkClick r:id="rId3"/>
              </a:rPr>
              <a:t>ResNet</a:t>
            </a:r>
            <a:r>
              <a:rPr lang="fr-FR" sz="1600" dirty="0">
                <a:hlinkClick r:id="rId3"/>
              </a:rPr>
              <a:t> 1 </a:t>
            </a:r>
            <a:r>
              <a:rPr lang="fr-FR" sz="1600" dirty="0" err="1">
                <a:hlinkClick r:id="rId3"/>
              </a:rPr>
              <a:t>neuron</a:t>
            </a:r>
            <a:r>
              <a:rPr lang="fr-FR" sz="1600" dirty="0">
                <a:hlinkClick r:id="rId3"/>
              </a:rPr>
              <a:t> </a:t>
            </a:r>
            <a:r>
              <a:rPr lang="fr-FR" sz="1600" dirty="0" err="1">
                <a:hlinkClick r:id="rId3"/>
              </a:rPr>
              <a:t>sufficient</a:t>
            </a:r>
            <a:r>
              <a:rPr lang="fr-FR" sz="1600" dirty="0">
                <a:hlinkClick r:id="rId3"/>
              </a:rPr>
              <a:t> </a:t>
            </a:r>
            <a:r>
              <a:rPr lang="fr-FR" sz="1600" dirty="0" err="1">
                <a:hlinkClick r:id="rId3"/>
              </a:rPr>
              <a:t>depth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69716036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7CA2D58-C378-D444-8439-4C3063945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800" y="914400"/>
            <a:ext cx="7213600" cy="5410200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41DF116-C602-B24F-A19B-7B49AAE1B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Universal </a:t>
            </a:r>
            <a:r>
              <a:rPr lang="fr-FR" dirty="0" err="1"/>
              <a:t>Theorem</a:t>
            </a:r>
            <a:r>
              <a:rPr lang="fr-FR" dirty="0"/>
              <a:t> at </a:t>
            </a:r>
            <a:r>
              <a:rPr lang="fr-FR" dirty="0" err="1"/>
              <a:t>work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BDD1DA4-5C0F-DD4D-89DB-5197FE386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277159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1DF116-C602-B24F-A19B-7B49AAE1B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Universal </a:t>
            </a:r>
            <a:r>
              <a:rPr lang="fr-FR" dirty="0" err="1"/>
              <a:t>Theorem</a:t>
            </a:r>
            <a:r>
              <a:rPr lang="fr-FR" dirty="0"/>
              <a:t> at </a:t>
            </a:r>
            <a:r>
              <a:rPr lang="fr-FR" dirty="0" err="1"/>
              <a:t>work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717F9983-6312-9945-BD7D-580AC7835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80000" y="-1440000"/>
            <a:ext cx="14400000" cy="1080000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BDD1DA4-5C0F-DD4D-89DB-5197FE386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049752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1DF116-C602-B24F-A19B-7B49AAE1B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Universal </a:t>
            </a:r>
            <a:r>
              <a:rPr lang="fr-FR" dirty="0" err="1"/>
              <a:t>Theorem</a:t>
            </a:r>
            <a:r>
              <a:rPr lang="fr-FR" dirty="0"/>
              <a:t> at </a:t>
            </a:r>
            <a:r>
              <a:rPr lang="fr-FR" dirty="0" err="1"/>
              <a:t>work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57EC518-5E79-E54B-9C01-9E4FF3E4E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80000" y="-1440000"/>
            <a:ext cx="14400000" cy="1080000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BDD1DA4-5C0F-DD4D-89DB-5197FE386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934707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1DF116-C602-B24F-A19B-7B49AAE1B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Universal </a:t>
            </a:r>
            <a:r>
              <a:rPr lang="fr-FR" dirty="0" err="1"/>
              <a:t>Theorem</a:t>
            </a:r>
            <a:r>
              <a:rPr lang="fr-FR" dirty="0"/>
              <a:t> at </a:t>
            </a:r>
            <a:r>
              <a:rPr lang="fr-FR" dirty="0" err="1"/>
              <a:t>work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DFE7FF73-3921-2948-9F23-73B1743B1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80000" y="-1440000"/>
            <a:ext cx="14400000" cy="1080000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BDD1DA4-5C0F-DD4D-89DB-5197FE386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840504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1DF116-C602-B24F-A19B-7B49AAE1B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Universal </a:t>
            </a:r>
            <a:r>
              <a:rPr lang="fr-FR" dirty="0" err="1"/>
              <a:t>Theorem</a:t>
            </a:r>
            <a:r>
              <a:rPr lang="fr-FR" dirty="0"/>
              <a:t> at </a:t>
            </a:r>
            <a:r>
              <a:rPr lang="fr-FR" dirty="0" err="1"/>
              <a:t>work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DC40E936-9912-9348-A528-348162353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80000" y="-1440000"/>
            <a:ext cx="14400000" cy="1080000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BDD1DA4-5C0F-DD4D-89DB-5197FE386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369634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1DF116-C602-B24F-A19B-7B49AAE1B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Universal </a:t>
            </a:r>
            <a:r>
              <a:rPr lang="fr-FR" dirty="0" err="1"/>
              <a:t>Theorem</a:t>
            </a:r>
            <a:r>
              <a:rPr lang="fr-FR" dirty="0"/>
              <a:t> at </a:t>
            </a:r>
            <a:r>
              <a:rPr lang="fr-FR" dirty="0" err="1"/>
              <a:t>work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71921D6-7485-C648-B0DB-6958BD7329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880000" y="-1440000"/>
            <a:ext cx="14400000" cy="1080000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BDD1DA4-5C0F-DD4D-89DB-5197FE386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HEP ML, David Rousseau, Ecole de Gif, 5 Sep 2019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656306"/>
      </p:ext>
    </p:extLst>
  </p:cSld>
  <p:clrMapOvr>
    <a:masterClrMapping/>
  </p:clrMapOvr>
</p:sld>
</file>

<file path=ppt/theme/theme1.xml><?xml version="1.0" encoding="utf-8"?>
<a:theme xmlns:a="http://schemas.openxmlformats.org/drawingml/2006/main" name="Contemporain blanc">
  <a:themeElements>
    <a:clrScheme name="Contemporain blanc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Contemporain blanc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Contemporain blanc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in blanc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in blanc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in blanc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in blanc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in blanc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in blanc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181157</TotalTime>
  <Words>4284</Words>
  <Application>Microsoft Macintosh PowerPoint</Application>
  <PresentationFormat>Affichage à l'écran (4:3)</PresentationFormat>
  <Paragraphs>745</Paragraphs>
  <Slides>124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124</vt:i4>
      </vt:variant>
    </vt:vector>
  </HeadingPairs>
  <TitlesOfParts>
    <vt:vector size="132" baseType="lpstr">
      <vt:lpstr>ＭＳ Ｐゴシック</vt:lpstr>
      <vt:lpstr>Arial</vt:lpstr>
      <vt:lpstr>Arial Black</vt:lpstr>
      <vt:lpstr>Symbol</vt:lpstr>
      <vt:lpstr>Tahoma</vt:lpstr>
      <vt:lpstr>Times New Roman</vt:lpstr>
      <vt:lpstr>Wingdings</vt:lpstr>
      <vt:lpstr>Contemporain blanc</vt:lpstr>
      <vt:lpstr>Machine Learning in HEP 1ère partie </vt:lpstr>
      <vt:lpstr>Outline</vt:lpstr>
      <vt:lpstr>Présentation PowerPoint</vt:lpstr>
      <vt:lpstr>Régression Linéaire</vt:lpstr>
      <vt:lpstr>Présentation PowerPoint</vt:lpstr>
      <vt:lpstr>Informatique traditionelle</vt:lpstr>
      <vt:lpstr>Apprentissage automatique</vt:lpstr>
      <vt:lpstr>Beaucoup de pièges</vt:lpstr>
      <vt:lpstr>Comment ça marche ?</vt:lpstr>
      <vt:lpstr>Classifiers</vt:lpstr>
      <vt:lpstr>Some vocabulary</vt:lpstr>
      <vt:lpstr>Datasets</vt:lpstr>
      <vt:lpstr>K-Nearest Neighbour</vt:lpstr>
      <vt:lpstr>Nearest-Neighbour classifier (1)</vt:lpstr>
      <vt:lpstr>Nearest-Neighbour classifier (2)</vt:lpstr>
      <vt:lpstr>Nearest-Neighbour classifier (3)</vt:lpstr>
      <vt:lpstr>Nearest-Neighbour classifier (4)</vt:lpstr>
      <vt:lpstr>Decision Trees</vt:lpstr>
      <vt:lpstr>Boosted Decision Tree</vt:lpstr>
      <vt:lpstr>Building the Tree</vt:lpstr>
      <vt:lpstr>Trees at work</vt:lpstr>
      <vt:lpstr>Trees at work</vt:lpstr>
      <vt:lpstr>Trees at work</vt:lpstr>
      <vt:lpstr>Trees at work</vt:lpstr>
      <vt:lpstr>Trees at work</vt:lpstr>
      <vt:lpstr>Trees at work</vt:lpstr>
      <vt:lpstr>Trees at work</vt:lpstr>
      <vt:lpstr>Trees at work</vt:lpstr>
      <vt:lpstr>Trees at work</vt:lpstr>
      <vt:lpstr>Trees at work</vt:lpstr>
      <vt:lpstr>ROC curve and more</vt:lpstr>
      <vt:lpstr>Classifier basics</vt:lpstr>
      <vt:lpstr>Score</vt:lpstr>
      <vt:lpstr>Score (2)</vt:lpstr>
      <vt:lpstr>Significance </vt:lpstr>
      <vt:lpstr>Significance (2)</vt:lpstr>
      <vt:lpstr>Application Ht+t-</vt:lpstr>
      <vt:lpstr>Higgs Machine Learning challenge</vt:lpstr>
      <vt:lpstr>HiggsML : Dataset</vt:lpstr>
      <vt:lpstr>Présentation PowerPoint</vt:lpstr>
      <vt:lpstr>HIggsML : Real analysis  vs  challenge</vt:lpstr>
      <vt:lpstr>Why challenges work ?</vt:lpstr>
      <vt:lpstr>ML on Higgs Physics</vt:lpstr>
      <vt:lpstr>Que fait un classifieur ?</vt:lpstr>
      <vt:lpstr>Inférence sans modèle</vt:lpstr>
      <vt:lpstr>Pas de miracle</vt:lpstr>
      <vt:lpstr>Overtraining / overfitting</vt:lpstr>
      <vt:lpstr>Présentation PowerPoint</vt:lpstr>
      <vt:lpstr>Bias Variance Tradeoff (1)</vt:lpstr>
      <vt:lpstr>Bias vs Variance tradeoff (2)</vt:lpstr>
      <vt:lpstr>Bias Variance Tradeoff (3)</vt:lpstr>
      <vt:lpstr>Regularization</vt:lpstr>
      <vt:lpstr>Training vs test check</vt:lpstr>
      <vt:lpstr>under/over training</vt:lpstr>
      <vt:lpstr>Training vs test check (2)</vt:lpstr>
      <vt:lpstr>Cross-validation</vt:lpstr>
      <vt:lpstr>Cross-Validation</vt:lpstr>
      <vt:lpstr>Cross-Validation</vt:lpstr>
      <vt:lpstr>Cross-Validation</vt:lpstr>
      <vt:lpstr>Cross-Validation</vt:lpstr>
      <vt:lpstr>Cross-Validation</vt:lpstr>
      <vt:lpstr>Cross-Validation</vt:lpstr>
      <vt:lpstr>Cross-Validation</vt:lpstr>
      <vt:lpstr>Cross-Validation</vt:lpstr>
      <vt:lpstr>Cross-validation</vt:lpstr>
      <vt:lpstr>Training, Validation, Test</vt:lpstr>
      <vt:lpstr>Horror stories</vt:lpstr>
      <vt:lpstr>Training/Validation/Test</vt:lpstr>
      <vt:lpstr>Learning curve</vt:lpstr>
      <vt:lpstr>Learning curve</vt:lpstr>
      <vt:lpstr>Hyper-Parameter Optimisation (HPO)</vt:lpstr>
      <vt:lpstr>Hyper Parameters Optimisation</vt:lpstr>
      <vt:lpstr>HPO (2)</vt:lpstr>
      <vt:lpstr>Feature Importance, and Feature Selection</vt:lpstr>
      <vt:lpstr>Feature Importance</vt:lpstr>
      <vt:lpstr>Feature Selection</vt:lpstr>
      <vt:lpstr>Feature selection techniques</vt:lpstr>
      <vt:lpstr>Results</vt:lpstr>
      <vt:lpstr>Permutation Importance</vt:lpstr>
      <vt:lpstr>Data Augmentation</vt:lpstr>
      <vt:lpstr>Data augmentation</vt:lpstr>
      <vt:lpstr>Reweighting</vt:lpstr>
      <vt:lpstr>Re-weighting</vt:lpstr>
      <vt:lpstr>Multidimension reweighting</vt:lpstr>
      <vt:lpstr>Multi dimensional reweighting (2)</vt:lpstr>
      <vt:lpstr>Likelihood-free inference</vt:lpstr>
      <vt:lpstr>Neural Net</vt:lpstr>
      <vt:lpstr>Typical Deep Learning application</vt:lpstr>
      <vt:lpstr>Un événement  HZ(m+m-)Z(e+e-)</vt:lpstr>
      <vt:lpstr>Présentation PowerPoint</vt:lpstr>
      <vt:lpstr>Neural Net in a nutshell</vt:lpstr>
      <vt:lpstr>Simplest NN</vt:lpstr>
      <vt:lpstr>Universal Approximation theorem</vt:lpstr>
      <vt:lpstr>Universal Theorem at work</vt:lpstr>
      <vt:lpstr>Universal Theorem at work</vt:lpstr>
      <vt:lpstr>Universal Theorem at work</vt:lpstr>
      <vt:lpstr>Universal Theorem at work</vt:lpstr>
      <vt:lpstr>Universal Theorem at work</vt:lpstr>
      <vt:lpstr>Universal Theorem at work</vt:lpstr>
      <vt:lpstr>Universal Theorem at work</vt:lpstr>
      <vt:lpstr>Universal Theorem at work</vt:lpstr>
      <vt:lpstr>Universal Theorem at work</vt:lpstr>
      <vt:lpstr>Universal Theorem at work</vt:lpstr>
      <vt:lpstr>Universal Theorem at work</vt:lpstr>
      <vt:lpstr>Universal Theorem at work</vt:lpstr>
      <vt:lpstr>Universal Theorem at work</vt:lpstr>
      <vt:lpstr>Universal Theorem at work</vt:lpstr>
      <vt:lpstr>Universal Theorem at work</vt:lpstr>
      <vt:lpstr>Activation functions</vt:lpstr>
      <vt:lpstr>Optimisation</vt:lpstr>
      <vt:lpstr>Neural Network Optimization</vt:lpstr>
      <vt:lpstr>Régression Linéaire</vt:lpstr>
      <vt:lpstr>Neural Network loss function</vt:lpstr>
      <vt:lpstr>Minimisation dimension 1</vt:lpstr>
      <vt:lpstr>Minimisation dimension n</vt:lpstr>
      <vt:lpstr>Gradient descent</vt:lpstr>
      <vt:lpstr>Optimisation</vt:lpstr>
      <vt:lpstr>Addendum on optimisation</vt:lpstr>
      <vt:lpstr>Example</vt:lpstr>
      <vt:lpstr>BDT/NN with mass peak</vt:lpstr>
      <vt:lpstr>LHC spikes classification</vt:lpstr>
      <vt:lpstr>Heavy Ion Jet regression</vt:lpstr>
      <vt:lpstr>Modern Software and Tools</vt:lpstr>
      <vt:lpstr>Break</vt:lpstr>
    </vt:vector>
  </TitlesOfParts>
  <Company>David Rousseau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EDM size and software performance</dc:title>
  <dc:creator>David Rousseau</dc:creator>
  <cp:lastModifiedBy>David Rousseau</cp:lastModifiedBy>
  <cp:revision>1590</cp:revision>
  <cp:lastPrinted>2019-07-17T11:27:15Z</cp:lastPrinted>
  <dcterms:created xsi:type="dcterms:W3CDTF">2014-09-12T08:16:01Z</dcterms:created>
  <dcterms:modified xsi:type="dcterms:W3CDTF">2019-09-05T11:43:06Z</dcterms:modified>
</cp:coreProperties>
</file>