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295" r:id="rId2"/>
    <p:sldId id="2296" r:id="rId3"/>
    <p:sldId id="2311" r:id="rId4"/>
    <p:sldId id="2312" r:id="rId5"/>
    <p:sldId id="2309" r:id="rId6"/>
    <p:sldId id="2298" r:id="rId7"/>
    <p:sldId id="2310" r:id="rId8"/>
    <p:sldId id="2300" r:id="rId9"/>
    <p:sldId id="2299" r:id="rId10"/>
    <p:sldId id="2351" r:id="rId11"/>
    <p:sldId id="2393" r:id="rId12"/>
    <p:sldId id="2367" r:id="rId13"/>
    <p:sldId id="2328" r:id="rId14"/>
    <p:sldId id="2344" r:id="rId15"/>
    <p:sldId id="2398" r:id="rId16"/>
    <p:sldId id="2329" r:id="rId17"/>
    <p:sldId id="2332" r:id="rId18"/>
    <p:sldId id="2399" r:id="rId19"/>
    <p:sldId id="2343" r:id="rId20"/>
    <p:sldId id="2325" r:id="rId21"/>
    <p:sldId id="2383" r:id="rId22"/>
    <p:sldId id="2355" r:id="rId23"/>
    <p:sldId id="2267" r:id="rId24"/>
    <p:sldId id="2362" r:id="rId25"/>
    <p:sldId id="2361" r:id="rId26"/>
    <p:sldId id="2122" r:id="rId27"/>
    <p:sldId id="2382" r:id="rId28"/>
    <p:sldId id="2306" r:id="rId29"/>
    <p:sldId id="2314" r:id="rId30"/>
    <p:sldId id="2374" r:id="rId31"/>
    <p:sldId id="2377" r:id="rId32"/>
    <p:sldId id="2380" r:id="rId33"/>
    <p:sldId id="2345" r:id="rId34"/>
    <p:sldId id="2346" r:id="rId35"/>
    <p:sldId id="2347" r:id="rId36"/>
    <p:sldId id="2376" r:id="rId37"/>
    <p:sldId id="2389" r:id="rId38"/>
    <p:sldId id="2356" r:id="rId39"/>
    <p:sldId id="2358" r:id="rId40"/>
    <p:sldId id="2357" r:id="rId41"/>
    <p:sldId id="2384" r:id="rId42"/>
    <p:sldId id="2400" r:id="rId43"/>
    <p:sldId id="2395" r:id="rId44"/>
    <p:sldId id="2397" r:id="rId45"/>
    <p:sldId id="2297" r:id="rId46"/>
    <p:sldId id="239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>
    <p:extLst/>
  </p:cmAuthor>
  <p:cmAuthor id="2" name="Utilisateur Microsoft Office" initials="UMO" lastIdx="1" clrIdx="1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3FE"/>
    <a:srgbClr val="F0EBE8"/>
    <a:srgbClr val="A26B2D"/>
    <a:srgbClr val="000090"/>
    <a:srgbClr val="00F401"/>
    <a:srgbClr val="00CA00"/>
    <a:srgbClr val="00A100"/>
    <a:srgbClr val="FBE7B5"/>
    <a:srgbClr val="FCDF97"/>
    <a:srgbClr val="FFC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35" autoAdjust="0"/>
    <p:restoredTop sz="94737" autoAdjust="0"/>
  </p:normalViewPr>
  <p:slideViewPr>
    <p:cSldViewPr snapToGrid="0" snapToObjects="1">
      <p:cViewPr varScale="1">
        <p:scale>
          <a:sx n="84" d="100"/>
          <a:sy n="84" d="100"/>
        </p:scale>
        <p:origin x="100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9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8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35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90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5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2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67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4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 dirty="0" err="1"/>
              <a:t>Low</a:t>
            </a:r>
            <a:r>
              <a:rPr lang="fr-FR" sz="1600" dirty="0"/>
              <a:t> speed more time for </a:t>
            </a:r>
            <a:r>
              <a:rPr lang="fr-FR" sz="1600" dirty="0" err="1"/>
              <a:t>ionization</a:t>
            </a:r>
            <a:r>
              <a:rPr lang="fr-FR" sz="1600" dirty="0"/>
              <a:t>, 1/β</a:t>
            </a:r>
            <a:r>
              <a:rPr lang="fr-FR" sz="1600" baseline="30000" dirty="0"/>
              <a:t>2</a:t>
            </a:r>
          </a:p>
          <a:p>
            <a:r>
              <a:rPr lang="fr-FR" sz="1600" dirty="0" err="1"/>
              <a:t>relativistic</a:t>
            </a:r>
            <a:r>
              <a:rPr lang="fr-FR" sz="1600" dirty="0"/>
              <a:t> </a:t>
            </a:r>
            <a:r>
              <a:rPr lang="fr-FR" sz="1600" dirty="0" err="1"/>
              <a:t>rise</a:t>
            </a:r>
            <a:r>
              <a:rPr lang="fr-FR" sz="1600" dirty="0"/>
              <a:t> (⊥ </a:t>
            </a:r>
            <a:r>
              <a:rPr lang="fr-FR" sz="1600" dirty="0" err="1"/>
              <a:t>field</a:t>
            </a:r>
            <a:r>
              <a:rPr lang="fr-FR" sz="1600" dirty="0"/>
              <a:t> </a:t>
            </a:r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γ</a:t>
            </a:r>
            <a:r>
              <a:rPr lang="fr-FR" sz="1600" dirty="0"/>
              <a:t> </a:t>
            </a:r>
            <a:r>
              <a:rPr lang="fr-FR" sz="1600" dirty="0" err="1"/>
              <a:t>frather</a:t>
            </a:r>
            <a:r>
              <a:rPr lang="fr-FR" sz="1600" dirty="0"/>
              <a:t> interactions more probable) ln β</a:t>
            </a:r>
            <a:r>
              <a:rPr lang="fr-FR" sz="1600" baseline="30000" dirty="0"/>
              <a:t>2</a:t>
            </a:r>
            <a:r>
              <a:rPr lang="fr-FR" sz="1600" dirty="0"/>
              <a:t>γ</a:t>
            </a:r>
            <a:r>
              <a:rPr lang="fr-FR" sz="1600" baseline="30000" dirty="0"/>
              <a:t>2</a:t>
            </a:r>
            <a:endParaRPr lang="fr-FR" sz="1600" dirty="0"/>
          </a:p>
          <a:p>
            <a:r>
              <a:rPr lang="fr-FR" sz="1600" dirty="0"/>
              <a:t>Plateau </a:t>
            </a:r>
            <a:r>
              <a:rPr lang="fr-FR" sz="1600" dirty="0" err="1"/>
              <a:t>polarization</a:t>
            </a:r>
            <a:r>
              <a:rPr lang="fr-FR" sz="1600" dirty="0"/>
              <a:t> </a:t>
            </a:r>
            <a:r>
              <a:rPr lang="fr-FR" sz="1600" dirty="0" err="1"/>
              <a:t>effect</a:t>
            </a:r>
            <a:r>
              <a:rPr lang="fr-FR" sz="1600" dirty="0"/>
              <a:t> </a:t>
            </a:r>
            <a:r>
              <a:rPr lang="fr-FR" sz="1600" dirty="0" err="1"/>
              <a:t>δ</a:t>
            </a:r>
            <a:r>
              <a:rPr lang="fr-FR" sz="1600" dirty="0"/>
              <a:t>/2</a:t>
            </a:r>
          </a:p>
          <a:p>
            <a:r>
              <a:rPr lang="fr-FR" sz="1600" dirty="0"/>
              <a:t>Rise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bremsstrahlung</a:t>
            </a:r>
            <a:r>
              <a:rPr lang="fr-FR" sz="1600" dirty="0"/>
              <a:t> radiation</a:t>
            </a:r>
          </a:p>
          <a:p>
            <a:r>
              <a:rPr lang="fr-FR" sz="1600" dirty="0"/>
              <a:t>At </a:t>
            </a:r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low</a:t>
            </a:r>
            <a:r>
              <a:rPr lang="fr-FR" sz="1600" dirty="0"/>
              <a:t> </a:t>
            </a:r>
            <a:r>
              <a:rPr lang="fr-FR" sz="1600" dirty="0" err="1"/>
              <a:t>energies</a:t>
            </a:r>
            <a:r>
              <a:rPr lang="fr-FR" sz="1600" dirty="0"/>
              <a:t>,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shell</a:t>
            </a:r>
            <a:r>
              <a:rPr lang="fr-FR" sz="1600" dirty="0"/>
              <a:t> corrections –C/Z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2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26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36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7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37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42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04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65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8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19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7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91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22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6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37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19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79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18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baseline="-25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41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8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0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1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5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6F18-1557-E947-B9BC-2E5AE7EFD0DB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81DA-4C1B-6146-9D58-E7CFA0C47826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7B4C-5958-0F4B-96CC-281BE48DE0A7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02B03-223F-384B-A0A3-809E6E66D990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0520-AE5C-A841-A616-A204C1D6E75D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D1ED-FD8C-CD4B-9B14-5504D4335946}" type="datetime1">
              <a:rPr lang="fr-FR" smtClean="0"/>
              <a:t>04/09/2019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C1C5-17AB-D346-BF57-ABDF00B60133}" type="datetime1">
              <a:rPr lang="fr-FR" smtClean="0"/>
              <a:t>04/09/2019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28AC-A98B-9949-8FCB-0F5A0B7E435C}" type="datetime1">
              <a:rPr lang="fr-FR" smtClean="0"/>
              <a:t>04/09/2019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9ED-0B6D-4743-86DD-6B06008B1B79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FBAC-79A4-5948-B9A3-F3D59D193DB2}" type="datetime1">
              <a:rPr lang="fr-FR" smtClean="0"/>
              <a:t>04/09/2019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A86C-440D-194F-9F8F-AF887553BCEF}" type="datetime1">
              <a:rPr lang="fr-FR" smtClean="0"/>
              <a:t>04/09/2019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69540/files/ATL-PHYS-PUB-2019-01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cds.cern.ch/record/2272264/files/CMS-TDR-014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669540/files/ATL-PHYS-PUB-2019-014.pdf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pdf/1804.11246.pdf" TargetMode="External"/><Relationship Id="rId5" Type="http://schemas.openxmlformats.org/officeDocument/2006/relationships/hyperlink" Target="http://pdg.lbl.gov/2019/reviews/rpp2018-rev-passage-particles-matter.pdf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9.tiff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tiff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tiff"/><Relationship Id="rId4" Type="http://schemas.openxmlformats.org/officeDocument/2006/relationships/image" Target="../media/image73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tiff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dg.lbl.gov/2019/reviews/rpp2018-rev-passage-particles-matter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arxiv.org/pdf/1804.11246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577856/contributions/3420172/attachments/1878363/3093866/eps2019_na62_kleimenova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804.11246.pdf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pdg.lbl.gov/2019/reviews/rpp2018-rev-passage-particles-matter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161D4-39EA-F94F-9E72-4FE655C227B7}"/>
              </a:ext>
            </a:extLst>
          </p:cNvPr>
          <p:cNvSpPr/>
          <p:nvPr/>
        </p:nvSpPr>
        <p:spPr>
          <a:xfrm>
            <a:off x="696000" y="2582615"/>
            <a:ext cx="10800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accent1"/>
                </a:solidFill>
                <a:ea typeface="Calibri"/>
                <a:cs typeface="Calibri"/>
              </a:rPr>
              <a:t>Les expériences du future: détecteurs </a:t>
            </a:r>
          </a:p>
          <a:p>
            <a:r>
              <a:rPr lang="fr-FR" sz="2400" dirty="0"/>
              <a:t>École de GIF 2019, 2-6 Septembre 2019 </a:t>
            </a:r>
          </a:p>
          <a:p>
            <a:r>
              <a:rPr lang="fr-FR" sz="2400" dirty="0"/>
              <a:t>École polytechnique - Palaiseau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D.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Contardo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IP2I CNRS/IN2P3</a:t>
            </a:r>
          </a:p>
        </p:txBody>
      </p:sp>
    </p:spTree>
    <p:extLst>
      <p:ext uri="{BB962C8B-B14F-4D97-AF65-F5344CB8AC3E}">
        <p14:creationId xmlns:p14="http://schemas.microsoft.com/office/powerpoint/2010/main" val="282863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 design: </a:t>
            </a:r>
            <a:r>
              <a:rPr lang="en-US" sz="3600" dirty="0"/>
              <a:t>physics parameters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595313" y="1005583"/>
            <a:ext cx="11001375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  <a:sym typeface="Wingdings"/>
              </a:rPr>
              <a:t>Measuring low momentum tracks is important for hard scatter vertex and for pile-up mitigation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9081B9-0CD4-8744-B184-196F042B0E93}"/>
              </a:ext>
            </a:extLst>
          </p:cNvPr>
          <p:cNvGrpSpPr/>
          <p:nvPr/>
        </p:nvGrpSpPr>
        <p:grpSpPr>
          <a:xfrm>
            <a:off x="1894113" y="1881131"/>
            <a:ext cx="8297579" cy="4518836"/>
            <a:chOff x="3438204" y="1876930"/>
            <a:chExt cx="8297579" cy="451883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3DE5681-B81C-4F4D-836F-78EB27ABA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436" r="-1575"/>
            <a:stretch/>
          </p:blipFill>
          <p:spPr>
            <a:xfrm>
              <a:off x="3438204" y="1876930"/>
              <a:ext cx="3867731" cy="4518836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1A7A85E-4C8B-364C-B952-0B17C58D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5935" y="2412050"/>
              <a:ext cx="4429848" cy="3056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48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Current trackers: </a:t>
            </a:r>
            <a:r>
              <a:rPr lang="en-US" sz="3600" dirty="0"/>
              <a:t>ATLAS and CMS examples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5B1337A-1BC3-3541-AAA7-709E416A9D14}"/>
              </a:ext>
            </a:extLst>
          </p:cNvPr>
          <p:cNvGrpSpPr/>
          <p:nvPr/>
        </p:nvGrpSpPr>
        <p:grpSpPr>
          <a:xfrm>
            <a:off x="3837223" y="4066487"/>
            <a:ext cx="4530117" cy="2765730"/>
            <a:chOff x="3837223" y="4066487"/>
            <a:chExt cx="4530117" cy="2765730"/>
          </a:xfrm>
        </p:grpSpPr>
        <p:pic>
          <p:nvPicPr>
            <p:cNvPr id="12" name="Picture 16" descr="Image associée">
              <a:extLst>
                <a:ext uri="{FF2B5EF4-FFF2-40B4-BE49-F238E27FC236}">
                  <a16:creationId xmlns:a16="http://schemas.microsoft.com/office/drawing/2014/main" id="{C3AB796D-91EE-454D-A155-26B4CF8B5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090" y="4066487"/>
              <a:ext cx="4525250" cy="2765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A01446-6069-4643-BC69-5F3D359A37AA}"/>
                </a:ext>
              </a:extLst>
            </p:cNvPr>
            <p:cNvSpPr/>
            <p:nvPr/>
          </p:nvSpPr>
          <p:spPr>
            <a:xfrm>
              <a:off x="3837223" y="6494597"/>
              <a:ext cx="1206266" cy="25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Picture 10" descr="Résultat de recherche d'images pour &quot;Atlas pixel pictures&quot;">
            <a:extLst>
              <a:ext uri="{FF2B5EF4-FFF2-40B4-BE49-F238E27FC236}">
                <a16:creationId xmlns:a16="http://schemas.microsoft.com/office/drawing/2014/main" id="{9ED32BF3-1CDE-DC44-843C-BB110CA0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6" y="1048562"/>
            <a:ext cx="3559979" cy="21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associée">
            <a:extLst>
              <a:ext uri="{FF2B5EF4-FFF2-40B4-BE49-F238E27FC236}">
                <a16:creationId xmlns:a16="http://schemas.microsoft.com/office/drawing/2014/main" id="{680003BD-014C-304E-BB2E-AD0CC747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7" y="4308375"/>
            <a:ext cx="3570016" cy="2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438921D-95EE-E949-AB45-646268E0C00B}"/>
              </a:ext>
            </a:extLst>
          </p:cNvPr>
          <p:cNvSpPr txBox="1"/>
          <p:nvPr/>
        </p:nvSpPr>
        <p:spPr>
          <a:xfrm>
            <a:off x="449129" y="3489268"/>
            <a:ext cx="2862900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4 barrel layers and 3 disks</a:t>
            </a:r>
          </a:p>
          <a:p>
            <a:pPr algn="ctr"/>
            <a:r>
              <a:rPr lang="en-US" dirty="0">
                <a:latin typeface="Helvetica" pitchFamily="2" charset="0"/>
              </a:rPr>
              <a:t>precision ≃ 10 -15 µm</a:t>
            </a:r>
          </a:p>
        </p:txBody>
      </p:sp>
      <p:pic>
        <p:nvPicPr>
          <p:cNvPr id="19" name="Picture 4" descr="Résultat de recherche d'images pour &quot;CMS tracker pictures&quot;">
            <a:extLst>
              <a:ext uri="{FF2B5EF4-FFF2-40B4-BE49-F238E27FC236}">
                <a16:creationId xmlns:a16="http://schemas.microsoft.com/office/drawing/2014/main" id="{5DEED1CB-539F-244D-AD73-5175BEE8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67" y="4361811"/>
            <a:ext cx="3570016" cy="214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ésultat de recherche d'images pour &quot;Atlas tracker pictures&quot;">
            <a:extLst>
              <a:ext uri="{FF2B5EF4-FFF2-40B4-BE49-F238E27FC236}">
                <a16:creationId xmlns:a16="http://schemas.microsoft.com/office/drawing/2014/main" id="{42CD4FF7-3EF7-0142-972F-1F26CE60E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" b="15670"/>
          <a:stretch/>
        </p:blipFill>
        <p:spPr bwMode="auto">
          <a:xfrm>
            <a:off x="8529197" y="1067531"/>
            <a:ext cx="3562040" cy="213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F844D1-87A8-394F-B269-5950EAE00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277" y="1067531"/>
            <a:ext cx="3067651" cy="25409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D6C5960-F5AE-4248-BEBB-5479217D1522}"/>
              </a:ext>
            </a:extLst>
          </p:cNvPr>
          <p:cNvSpPr/>
          <p:nvPr/>
        </p:nvSpPr>
        <p:spPr>
          <a:xfrm>
            <a:off x="121968" y="2595154"/>
            <a:ext cx="3220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Silicon Pixels </a:t>
            </a:r>
          </a:p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50 x 250-400 µm</a:t>
            </a:r>
            <a:r>
              <a:rPr lang="en-US" sz="1600" baseline="30000" dirty="0">
                <a:solidFill>
                  <a:schemeClr val="bg1"/>
                </a:solidFill>
              </a:rPr>
              <a:t>2  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~ 1.7 m</a:t>
            </a:r>
            <a:r>
              <a:rPr lang="en-US" sz="1600" baseline="30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 ~ 80 </a:t>
            </a:r>
            <a:r>
              <a:rPr lang="en-US" sz="1600" dirty="0" err="1">
                <a:solidFill>
                  <a:schemeClr val="bg1"/>
                </a:solidFill>
                <a:ea typeface="ＭＳ Ｐゴシック" charset="-128"/>
              </a:rPr>
              <a:t>Mch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A45211-BE0E-EB49-B905-E674CD1B1139}"/>
              </a:ext>
            </a:extLst>
          </p:cNvPr>
          <p:cNvSpPr/>
          <p:nvPr/>
        </p:nvSpPr>
        <p:spPr>
          <a:xfrm>
            <a:off x="124076" y="5859272"/>
            <a:ext cx="3305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Silicon Pixels </a:t>
            </a:r>
          </a:p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100 x 150 µm</a:t>
            </a:r>
            <a:r>
              <a:rPr lang="en-US" sz="1600" baseline="30000" dirty="0">
                <a:solidFill>
                  <a:schemeClr val="bg1"/>
                </a:solidFill>
              </a:rPr>
              <a:t>2  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~ 1.3 m</a:t>
            </a:r>
            <a:r>
              <a:rPr lang="en-US" sz="1600" baseline="30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 ~ 124 </a:t>
            </a:r>
            <a:r>
              <a:rPr lang="en-US" sz="1600" dirty="0" err="1">
                <a:solidFill>
                  <a:schemeClr val="bg1"/>
                </a:solidFill>
                <a:ea typeface="ＭＳ Ｐゴシック" charset="-128"/>
              </a:rPr>
              <a:t>Mch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826FDE-C6B9-AB46-AB98-2C94AB9451B6}"/>
              </a:ext>
            </a:extLst>
          </p:cNvPr>
          <p:cNvSpPr/>
          <p:nvPr/>
        </p:nvSpPr>
        <p:spPr>
          <a:xfrm>
            <a:off x="8529197" y="2620994"/>
            <a:ext cx="2573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Barrel Silicon Strips</a:t>
            </a:r>
          </a:p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80 µm pitch 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~ 60 m</a:t>
            </a:r>
            <a:r>
              <a:rPr lang="en-US" sz="1600" baseline="30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 ~ 6 </a:t>
            </a:r>
            <a:r>
              <a:rPr lang="en-US" sz="1600" dirty="0" err="1">
                <a:solidFill>
                  <a:schemeClr val="bg1"/>
                </a:solidFill>
                <a:ea typeface="ＭＳ Ｐゴシック" charset="-128"/>
              </a:rPr>
              <a:t>Mch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5884B0-725C-8B44-BFD0-757B7BF35776}"/>
              </a:ext>
            </a:extLst>
          </p:cNvPr>
          <p:cNvSpPr/>
          <p:nvPr/>
        </p:nvSpPr>
        <p:spPr>
          <a:xfrm>
            <a:off x="8453067" y="5919306"/>
            <a:ext cx="3301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Barrel Silicon Strips </a:t>
            </a:r>
          </a:p>
          <a:p>
            <a:pPr>
              <a:tabLst>
                <a:tab pos="282575" algn="l"/>
              </a:tabLst>
              <a:defRPr/>
            </a:pPr>
            <a:r>
              <a:rPr lang="en-US" sz="1600" dirty="0">
                <a:solidFill>
                  <a:schemeClr val="bg1"/>
                </a:solidFill>
              </a:rPr>
              <a:t>80 - 180 µm pitch 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~ 200 m</a:t>
            </a:r>
            <a:r>
              <a:rPr lang="en-US" sz="1600" baseline="30000" dirty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600" dirty="0">
                <a:solidFill>
                  <a:schemeClr val="bg1"/>
                </a:solidFill>
                <a:ea typeface="ＭＳ Ｐゴシック" charset="-128"/>
              </a:rPr>
              <a:t> ~ 9.6 </a:t>
            </a:r>
            <a:r>
              <a:rPr lang="en-US" sz="1600" dirty="0" err="1">
                <a:solidFill>
                  <a:schemeClr val="bg1"/>
                </a:solidFill>
                <a:ea typeface="ＭＳ Ｐゴシック" charset="-128"/>
              </a:rPr>
              <a:t>Mch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FE1203-E649-DA48-A6AC-9B94AE826F8A}"/>
              </a:ext>
            </a:extLst>
          </p:cNvPr>
          <p:cNvSpPr/>
          <p:nvPr/>
        </p:nvSpPr>
        <p:spPr>
          <a:xfrm>
            <a:off x="2378932" y="588776"/>
            <a:ext cx="9802182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36 TRT 4 mm straws </a:t>
            </a:r>
            <a:r>
              <a:rPr lang="en-US" dirty="0">
                <a:latin typeface="Helvetica" pitchFamily="2" charset="0"/>
              </a:rPr>
              <a:t>precision ≃ 120 - 140 µm, </a:t>
            </a:r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4x2 Si strips layers </a:t>
            </a:r>
            <a:r>
              <a:rPr lang="en-US" dirty="0">
                <a:latin typeface="Helvetica" pitchFamily="2" charset="0"/>
              </a:rPr>
              <a:t>precision ≃ 120 - 140 µm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CEBC1A8-AD04-7A45-B4D0-44A2BE9F9B0E}"/>
              </a:ext>
            </a:extLst>
          </p:cNvPr>
          <p:cNvSpPr txBox="1"/>
          <p:nvPr/>
        </p:nvSpPr>
        <p:spPr>
          <a:xfrm>
            <a:off x="8513673" y="3489268"/>
            <a:ext cx="3348610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10 x 2 barrel layers and 9 disks</a:t>
            </a:r>
          </a:p>
          <a:p>
            <a:pPr algn="ctr"/>
            <a:r>
              <a:rPr lang="en-US" dirty="0">
                <a:latin typeface="Helvetica" pitchFamily="2" charset="0"/>
              </a:rPr>
              <a:t>precision ≃ 20 - 30 µm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47D1B6-7545-FE4E-B3A6-1854387EDFD1}"/>
              </a:ext>
            </a:extLst>
          </p:cNvPr>
          <p:cNvSpPr/>
          <p:nvPr/>
        </p:nvSpPr>
        <p:spPr>
          <a:xfrm>
            <a:off x="121968" y="600055"/>
            <a:ext cx="748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</a:t>
            </a:r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76841E-9058-ED4E-A3FF-2F901CCF9E76}"/>
              </a:ext>
            </a:extLst>
          </p:cNvPr>
          <p:cNvSpPr/>
          <p:nvPr/>
        </p:nvSpPr>
        <p:spPr>
          <a:xfrm>
            <a:off x="117391" y="4287277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13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402482" y="605403"/>
            <a:ext cx="11387037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sym typeface="Wingdings"/>
              </a:rPr>
              <a:t>Overall configuration drivers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Both trackers extend Inner Tracker pixel (IT) coverage up to </a:t>
            </a:r>
            <a:r>
              <a:rPr lang="en-US" sz="2200" dirty="0" err="1">
                <a:sym typeface="Wingdings"/>
              </a:rPr>
              <a:t>η</a:t>
            </a:r>
            <a:r>
              <a:rPr lang="en-US" sz="2200" dirty="0">
                <a:sym typeface="Wingdings"/>
              </a:rPr>
              <a:t> ≃ 4 for VBF-H and VBS physics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ym typeface="Wingdings"/>
              </a:rPr>
              <a:t>ATLAS has a 5 layers barrel pixel detector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Should optimize IP resolution (depending on MS), and also improve two track separation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ym typeface="Wingdings"/>
              </a:rPr>
              <a:t>CMS has a design to provide Outer Tracker (OT) track parameters in hardware trigger at 40 MHz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Possible thanks to the high B-field, requires a pixelated layer close enough to the beam for                  z-coordinate measurement, but prevents a 5</a:t>
            </a:r>
            <a:r>
              <a:rPr lang="en-US" sz="2000" baseline="30000" dirty="0">
                <a:sym typeface="Wingdings"/>
              </a:rPr>
              <a:t>th</a:t>
            </a:r>
            <a:r>
              <a:rPr lang="en-US" sz="2000" dirty="0">
                <a:sym typeface="Wingdings"/>
              </a:rPr>
              <a:t> pixel barrel layer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ym typeface="Wingdings"/>
              </a:rPr>
              <a:t>Inner pixel layers are replaceable both in ATLAS and CMS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9977FED-6DF4-9244-940D-78E544A08BAA}"/>
              </a:ext>
            </a:extLst>
          </p:cNvPr>
          <p:cNvGrpSpPr/>
          <p:nvPr/>
        </p:nvGrpSpPr>
        <p:grpSpPr>
          <a:xfrm>
            <a:off x="505926" y="3414711"/>
            <a:ext cx="11182340" cy="3234759"/>
            <a:chOff x="231778" y="1644737"/>
            <a:chExt cx="11527923" cy="3447379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F9236E8B-11DF-F845-B82D-306DF794B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861" y="1710453"/>
              <a:ext cx="5462629" cy="338166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E68517F-7ACD-1749-BFB3-106BAB52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7384" y="1644737"/>
              <a:ext cx="5722317" cy="32537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ED2C6DC-00A6-3846-888C-7A4B08299DD2}"/>
                </a:ext>
              </a:extLst>
            </p:cNvPr>
            <p:cNvSpPr txBox="1"/>
            <p:nvPr/>
          </p:nvSpPr>
          <p:spPr>
            <a:xfrm>
              <a:off x="3053079" y="2305344"/>
              <a:ext cx="2443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Stereo</a:t>
              </a:r>
              <a:r>
                <a:rPr lang="fr-FR" sz="1400" dirty="0"/>
                <a:t> for z/r-</a:t>
              </a:r>
              <a:r>
                <a:rPr lang="fr-FR" sz="1400" dirty="0" err="1"/>
                <a:t>coordinate</a:t>
              </a:r>
              <a:r>
                <a:rPr lang="fr-FR" sz="1400" dirty="0"/>
                <a:t> in OT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40BCBEF-A91B-994A-8B6E-29DA361F6018}"/>
                </a:ext>
              </a:extLst>
            </p:cNvPr>
            <p:cNvSpPr txBox="1"/>
            <p:nvPr/>
          </p:nvSpPr>
          <p:spPr>
            <a:xfrm>
              <a:off x="231778" y="3131206"/>
              <a:ext cx="386644" cy="30777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OT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7910571-EE9C-B64F-A60B-05499A003EB9}"/>
                </a:ext>
              </a:extLst>
            </p:cNvPr>
            <p:cNvSpPr txBox="1"/>
            <p:nvPr/>
          </p:nvSpPr>
          <p:spPr>
            <a:xfrm>
              <a:off x="266761" y="4145860"/>
              <a:ext cx="317716" cy="30777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IT</a:t>
              </a:r>
            </a:p>
          </p:txBody>
        </p:sp>
        <p:sp>
          <p:nvSpPr>
            <p:cNvPr id="20" name="Parenthèse ouvrante 19">
              <a:extLst>
                <a:ext uri="{FF2B5EF4-FFF2-40B4-BE49-F238E27FC236}">
                  <a16:creationId xmlns:a16="http://schemas.microsoft.com/office/drawing/2014/main" id="{8D86B686-AD54-3846-92C5-182A5EC0D0A2}"/>
                </a:ext>
              </a:extLst>
            </p:cNvPr>
            <p:cNvSpPr/>
            <p:nvPr/>
          </p:nvSpPr>
          <p:spPr>
            <a:xfrm>
              <a:off x="696000" y="2613438"/>
              <a:ext cx="45719" cy="1254225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Parenthèse ouvrante 20">
              <a:extLst>
                <a:ext uri="{FF2B5EF4-FFF2-40B4-BE49-F238E27FC236}">
                  <a16:creationId xmlns:a16="http://schemas.microsoft.com/office/drawing/2014/main" id="{C3ECBCFE-7769-B046-AD1C-BFFDC66B0EC5}"/>
                </a:ext>
              </a:extLst>
            </p:cNvPr>
            <p:cNvSpPr/>
            <p:nvPr/>
          </p:nvSpPr>
          <p:spPr>
            <a:xfrm>
              <a:off x="687128" y="4001079"/>
              <a:ext cx="45719" cy="628116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B8895BA7-8084-B542-BF50-AAC77809999F}"/>
              </a:ext>
            </a:extLst>
          </p:cNvPr>
          <p:cNvSpPr txBox="1"/>
          <p:nvPr/>
        </p:nvSpPr>
        <p:spPr>
          <a:xfrm>
            <a:off x="252969" y="599348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39 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08A747-CE30-7D46-BD58-2A1A0ED94DAB}"/>
              </a:ext>
            </a:extLst>
          </p:cNvPr>
          <p:cNvSpPr txBox="1"/>
          <p:nvPr/>
        </p:nvSpPr>
        <p:spPr>
          <a:xfrm>
            <a:off x="168565" y="5512955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291 mm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F015D09-E622-5342-927E-817DB4220439}"/>
              </a:ext>
            </a:extLst>
          </p:cNvPr>
          <p:cNvSpPr txBox="1"/>
          <p:nvPr/>
        </p:nvSpPr>
        <p:spPr>
          <a:xfrm>
            <a:off x="5879031" y="610965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29 mm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183538-21B0-3E45-880C-5E49B2DAB956}"/>
              </a:ext>
            </a:extLst>
          </p:cNvPr>
          <p:cNvSpPr txBox="1"/>
          <p:nvPr/>
        </p:nvSpPr>
        <p:spPr>
          <a:xfrm>
            <a:off x="5765885" y="5641640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160 mm</a:t>
            </a:r>
          </a:p>
        </p:txBody>
      </p:sp>
    </p:spTree>
    <p:extLst>
      <p:ext uri="{BB962C8B-B14F-4D97-AF65-F5344CB8AC3E}">
        <p14:creationId xmlns:p14="http://schemas.microsoft.com/office/powerpoint/2010/main" val="2763476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448226" y="693179"/>
            <a:ext cx="11295549" cy="800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sym typeface="Wingdings"/>
              </a:rPr>
              <a:t>Main configuration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Number of hits per track:</a:t>
            </a:r>
            <a:r>
              <a:rPr lang="en-US" sz="2200" dirty="0">
                <a:sym typeface="Wingdings"/>
              </a:rPr>
              <a:t> the </a:t>
            </a:r>
            <a:r>
              <a:rPr lang="en-US" sz="2200" dirty="0">
                <a:sym typeface="Wingdings" pitchFamily="2" charset="2"/>
              </a:rPr>
              <a:t>figure of merit is the efficiency, including redundancy </a:t>
            </a:r>
            <a:endParaRPr lang="en-US" sz="2200" dirty="0">
              <a:sym typeface="Wingding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2EBB38-1446-8A4A-AB12-9C671B60D1D0}"/>
              </a:ext>
            </a:extLst>
          </p:cNvPr>
          <p:cNvSpPr/>
          <p:nvPr/>
        </p:nvSpPr>
        <p:spPr>
          <a:xfrm>
            <a:off x="3497711" y="6496177"/>
            <a:ext cx="53101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3"/>
              </a:rPr>
              <a:t>https://cds.cern.ch/record/2669540/files/ATL-PHYS-PUB-2019-014.pdf</a:t>
            </a:r>
            <a:r>
              <a:rPr lang="fr-FR" sz="1400" dirty="0"/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BEBF66B-7EFF-6846-BBB8-D72A55EA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20" y="2820719"/>
            <a:ext cx="5046509" cy="40407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1CF924-809C-344C-A959-24941B205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429" y="4080434"/>
            <a:ext cx="3992467" cy="250232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3855D4-30BA-C941-BCA6-558188DB9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428" y="1640350"/>
            <a:ext cx="3992467" cy="250232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2F0CE72-378A-6F4A-8914-59630E8B4832}"/>
              </a:ext>
            </a:extLst>
          </p:cNvPr>
          <p:cNvSpPr txBox="1"/>
          <p:nvPr/>
        </p:nvSpPr>
        <p:spPr>
          <a:xfrm>
            <a:off x="10391793" y="2706844"/>
            <a:ext cx="61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total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5C2BFB0-5D0C-9040-8F0B-1AA2DA9FB4D8}"/>
              </a:ext>
            </a:extLst>
          </p:cNvPr>
          <p:cNvSpPr txBox="1"/>
          <p:nvPr/>
        </p:nvSpPr>
        <p:spPr>
          <a:xfrm>
            <a:off x="10334427" y="5146928"/>
            <a:ext cx="11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Pixels </a:t>
            </a:r>
            <a:r>
              <a:rPr lang="fr-FR" dirty="0" err="1"/>
              <a:t>only</a:t>
            </a:r>
            <a:endParaRPr lang="fr-FR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9022E68-3AF5-CA4C-BF75-48FD2DBC53D6}"/>
              </a:ext>
            </a:extLst>
          </p:cNvPr>
          <p:cNvCxnSpPr>
            <a:cxnSpLocks/>
          </p:cNvCxnSpPr>
          <p:nvPr/>
        </p:nvCxnSpPr>
        <p:spPr>
          <a:xfrm flipV="1">
            <a:off x="4906202" y="2833962"/>
            <a:ext cx="3886200" cy="3712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C366393-6809-2744-ADBC-9BB0AC799673}"/>
              </a:ext>
            </a:extLst>
          </p:cNvPr>
          <p:cNvCxnSpPr>
            <a:cxnSpLocks/>
          </p:cNvCxnSpPr>
          <p:nvPr/>
        </p:nvCxnSpPr>
        <p:spPr>
          <a:xfrm>
            <a:off x="2808514" y="5303316"/>
            <a:ext cx="4938141" cy="7296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FDD23F3-A6E7-354F-A7EC-0296D37F205B}"/>
              </a:ext>
            </a:extLst>
          </p:cNvPr>
          <p:cNvCxnSpPr>
            <a:cxnSpLocks/>
          </p:cNvCxnSpPr>
          <p:nvPr/>
        </p:nvCxnSpPr>
        <p:spPr>
          <a:xfrm>
            <a:off x="5731327" y="4131603"/>
            <a:ext cx="3673929" cy="15136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33815A3-B9F8-9A47-9715-37CF8E640617}"/>
              </a:ext>
            </a:extLst>
          </p:cNvPr>
          <p:cNvSpPr/>
          <p:nvPr/>
        </p:nvSpPr>
        <p:spPr>
          <a:xfrm>
            <a:off x="3497711" y="2891510"/>
            <a:ext cx="1482503" cy="118892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F4BFAA9-52F4-1F48-A959-58AE796F0CD3}"/>
              </a:ext>
            </a:extLst>
          </p:cNvPr>
          <p:cNvSpPr/>
          <p:nvPr/>
        </p:nvSpPr>
        <p:spPr>
          <a:xfrm>
            <a:off x="8712388" y="2368660"/>
            <a:ext cx="623127" cy="76241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11F55FC-6F39-3F4B-9D89-D62207E8D96C}"/>
              </a:ext>
            </a:extLst>
          </p:cNvPr>
          <p:cNvSpPr/>
          <p:nvPr/>
        </p:nvSpPr>
        <p:spPr>
          <a:xfrm>
            <a:off x="1916254" y="3298369"/>
            <a:ext cx="1505559" cy="76958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5C12D58-3C5C-E646-9915-761C863BE998}"/>
              </a:ext>
            </a:extLst>
          </p:cNvPr>
          <p:cNvCxnSpPr>
            <a:cxnSpLocks/>
          </p:cNvCxnSpPr>
          <p:nvPr/>
        </p:nvCxnSpPr>
        <p:spPr>
          <a:xfrm flipV="1">
            <a:off x="3450060" y="3218415"/>
            <a:ext cx="4296595" cy="4499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42730AD-D37D-6145-A9BE-8C34468F1ECB}"/>
              </a:ext>
            </a:extLst>
          </p:cNvPr>
          <p:cNvSpPr/>
          <p:nvPr/>
        </p:nvSpPr>
        <p:spPr>
          <a:xfrm>
            <a:off x="7800184" y="2997217"/>
            <a:ext cx="1004176" cy="35014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810A65B-02AC-474C-A281-D06AAD33B96B}"/>
              </a:ext>
            </a:extLst>
          </p:cNvPr>
          <p:cNvSpPr/>
          <p:nvPr/>
        </p:nvSpPr>
        <p:spPr>
          <a:xfrm rot="3118205">
            <a:off x="4492618" y="4003651"/>
            <a:ext cx="2251091" cy="59983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B887281-7180-CB43-BE0B-9ACA8D95F3B2}"/>
              </a:ext>
            </a:extLst>
          </p:cNvPr>
          <p:cNvSpPr/>
          <p:nvPr/>
        </p:nvSpPr>
        <p:spPr>
          <a:xfrm rot="4826619">
            <a:off x="9008516" y="5300097"/>
            <a:ext cx="1189241" cy="429012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1D8666B-CA5C-FB43-ADBA-21F589920090}"/>
              </a:ext>
            </a:extLst>
          </p:cNvPr>
          <p:cNvSpPr txBox="1"/>
          <p:nvPr/>
        </p:nvSpPr>
        <p:spPr>
          <a:xfrm>
            <a:off x="531955" y="2085927"/>
            <a:ext cx="544379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Not fully comparable ATLAS plots include overlaps</a:t>
            </a:r>
          </a:p>
        </p:txBody>
      </p:sp>
    </p:spTree>
    <p:extLst>
      <p:ext uri="{BB962C8B-B14F-4D97-AF65-F5344CB8AC3E}">
        <p14:creationId xmlns:p14="http://schemas.microsoft.com/office/powerpoint/2010/main" val="176137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408711" y="874530"/>
            <a:ext cx="11374579" cy="2154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sym typeface="Wingdings"/>
              </a:rPr>
              <a:t>Main configuration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Detector weight: </a:t>
            </a:r>
            <a:r>
              <a:rPr lang="en-US" sz="2200" dirty="0">
                <a:sym typeface="Wingdings"/>
              </a:rPr>
              <a:t>divided by 2, with less layers, lighter mechanics, tilted modules in forward regions, new </a:t>
            </a:r>
            <a:r>
              <a:rPr lang="en-US" sz="2200" dirty="0"/>
              <a:t>CO</a:t>
            </a:r>
            <a:r>
              <a:rPr lang="en-US" sz="2200" baseline="-25000" dirty="0"/>
              <a:t>2</a:t>
            </a:r>
            <a:r>
              <a:rPr lang="en-US" sz="2200" dirty="0"/>
              <a:t> </a:t>
            </a:r>
            <a:r>
              <a:rPr lang="en-US" sz="2200" dirty="0">
                <a:sym typeface="Wingdings"/>
              </a:rPr>
              <a:t>cooling, DC-DC powering to reduce cable material and better arrangement of services, figures of merit:</a:t>
            </a:r>
            <a:endParaRPr lang="en-US" sz="2200" dirty="0">
              <a:solidFill>
                <a:schemeClr val="accent1"/>
              </a:solidFill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Low fraction of radiation length </a:t>
            </a:r>
            <a:r>
              <a:rPr lang="en-US" sz="2000" dirty="0">
                <a:sym typeface="Wingdings" pitchFamily="2" charset="2"/>
              </a:rPr>
              <a:t>reduce MS, </a:t>
            </a:r>
            <a:r>
              <a:rPr lang="en-US" sz="2000" dirty="0" err="1">
                <a:sym typeface="Wingdings" pitchFamily="2" charset="2"/>
              </a:rPr>
              <a:t>γ</a:t>
            </a:r>
            <a:r>
              <a:rPr lang="en-US" sz="2000" dirty="0">
                <a:sym typeface="Wingdings" pitchFamily="2" charset="2"/>
              </a:rPr>
              <a:t>-conversion and e-bremsstrahlung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Large interaction length reduce hadron interaction rates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E458A05-7783-6845-B525-8A848D023E6D}"/>
              </a:ext>
            </a:extLst>
          </p:cNvPr>
          <p:cNvGrpSpPr/>
          <p:nvPr/>
        </p:nvGrpSpPr>
        <p:grpSpPr>
          <a:xfrm>
            <a:off x="353189" y="3412271"/>
            <a:ext cx="11809518" cy="3441877"/>
            <a:chOff x="353189" y="3495396"/>
            <a:chExt cx="11809518" cy="344187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87D20C1-BE3D-214F-83B1-EC29F7F96E53}"/>
                </a:ext>
              </a:extLst>
            </p:cNvPr>
            <p:cNvGrpSpPr/>
            <p:nvPr/>
          </p:nvGrpSpPr>
          <p:grpSpPr>
            <a:xfrm>
              <a:off x="353189" y="3501071"/>
              <a:ext cx="7161513" cy="3436202"/>
              <a:chOff x="1832656" y="2945226"/>
              <a:chExt cx="7925210" cy="3779961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ADEC7BE1-B1A2-7545-AA9F-06D301C31806}"/>
                  </a:ext>
                </a:extLst>
              </p:cNvPr>
              <p:cNvGrpSpPr/>
              <p:nvPr/>
            </p:nvGrpSpPr>
            <p:grpSpPr>
              <a:xfrm>
                <a:off x="1832656" y="2945226"/>
                <a:ext cx="7925210" cy="3779961"/>
                <a:chOff x="1832656" y="2977884"/>
                <a:chExt cx="7925210" cy="3779961"/>
              </a:xfrm>
            </p:grpSpPr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65BAB47B-A831-AA41-9A92-F1B01075DCAA}"/>
                    </a:ext>
                  </a:extLst>
                </p:cNvPr>
                <p:cNvGrpSpPr/>
                <p:nvPr/>
              </p:nvGrpSpPr>
              <p:grpSpPr>
                <a:xfrm>
                  <a:off x="1832656" y="2977884"/>
                  <a:ext cx="7925210" cy="3436641"/>
                  <a:chOff x="1286794" y="2945226"/>
                  <a:chExt cx="7925210" cy="3436641"/>
                </a:xfrm>
              </p:grpSpPr>
              <p:pic>
                <p:nvPicPr>
                  <p:cNvPr id="25" name="Image 24">
                    <a:extLst>
                      <a:ext uri="{FF2B5EF4-FFF2-40B4-BE49-F238E27FC236}">
                        <a16:creationId xmlns:a16="http://schemas.microsoft.com/office/drawing/2014/main" id="{F3B25AE5-21B9-204B-8773-3B7E6B0D61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86794" y="2945226"/>
                    <a:ext cx="4996643" cy="3422609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 25">
                    <a:extLst>
                      <a:ext uri="{FF2B5EF4-FFF2-40B4-BE49-F238E27FC236}">
                        <a16:creationId xmlns:a16="http://schemas.microsoft.com/office/drawing/2014/main" id="{6ACDC8BB-DD76-514A-98DB-172B2A098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9591"/>
                  <a:stretch/>
                </p:blipFill>
                <p:spPr>
                  <a:xfrm>
                    <a:off x="5956879" y="3501867"/>
                    <a:ext cx="3255125" cy="288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758F2B07-5F82-314F-8E22-68A42A8DED3E}"/>
                    </a:ext>
                  </a:extLst>
                </p:cNvPr>
                <p:cNvSpPr txBox="1"/>
                <p:nvPr/>
              </p:nvSpPr>
              <p:spPr>
                <a:xfrm>
                  <a:off x="2069759" y="6344063"/>
                  <a:ext cx="3330271" cy="4137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Tracker acceptance volume</a:t>
                  </a:r>
                </a:p>
              </p:txBody>
            </p:sp>
            <p:sp>
              <p:nvSpPr>
                <p:cNvPr id="20" name="Accolade fermante 19">
                  <a:extLst>
                    <a:ext uri="{FF2B5EF4-FFF2-40B4-BE49-F238E27FC236}">
                      <a16:creationId xmlns:a16="http://schemas.microsoft.com/office/drawing/2014/main" id="{48BCF65A-C0CF-A04B-B037-220810480D1C}"/>
                    </a:ext>
                  </a:extLst>
                </p:cNvPr>
                <p:cNvSpPr/>
                <p:nvPr/>
              </p:nvSpPr>
              <p:spPr>
                <a:xfrm rot="5400000">
                  <a:off x="3683938" y="4962467"/>
                  <a:ext cx="148830" cy="2596594"/>
                </a:xfrm>
                <a:prstGeom prst="righ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9EBA5324-2AEA-914F-86AC-7C7677CEB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92650" y="4392386"/>
                  <a:ext cx="2032395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EF0900B5-1765-6B4E-B522-099BACC4F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25045" y="4392388"/>
                  <a:ext cx="0" cy="76526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FC5F3054-F1CC-DA40-82A9-614FC12930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05035" y="5143499"/>
                  <a:ext cx="673389" cy="1415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00265C76-0238-CC46-9D2E-DB40ABB21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78424" y="5143500"/>
                  <a:ext cx="0" cy="88174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680D37DC-CD5A-FF4B-874F-D547F41673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2650" y="5421086"/>
                <a:ext cx="7175893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642D4F0F-E670-C441-954E-CC84FF136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8091" y="5121728"/>
                <a:ext cx="7170452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3F1E9547-E38D-7341-AFBE-5177F1987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3530" y="4566551"/>
                <a:ext cx="7165013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D405A4B-4625-8344-9E2B-3756A60A3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4702" y="3495396"/>
              <a:ext cx="4648005" cy="2938979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BF933492-F43F-B142-904E-45A5B142A230}"/>
              </a:ext>
            </a:extLst>
          </p:cNvPr>
          <p:cNvSpPr txBox="1"/>
          <p:nvPr/>
        </p:nvSpPr>
        <p:spPr>
          <a:xfrm>
            <a:off x="702786" y="3156281"/>
            <a:ext cx="682847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CMS seems to have slightly lower X/X</a:t>
            </a:r>
            <a:r>
              <a:rPr lang="en-US" sz="2000" baseline="-25000" dirty="0"/>
              <a:t>0 </a:t>
            </a:r>
            <a:r>
              <a:rPr lang="en-US" sz="2000" dirty="0"/>
              <a:t>(particularly in endcaps)</a:t>
            </a:r>
          </a:p>
        </p:txBody>
      </p:sp>
    </p:spTree>
    <p:extLst>
      <p:ext uri="{BB962C8B-B14F-4D97-AF65-F5344CB8AC3E}">
        <p14:creationId xmlns:p14="http://schemas.microsoft.com/office/powerpoint/2010/main" val="364203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229773" y="717004"/>
            <a:ext cx="11732455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Detector weight:</a:t>
            </a:r>
            <a:endParaRPr lang="en-US" sz="22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Thorough weighting of parts and registration of material at construction needed for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Photon conversion and hadron interaction radiographies from data allow to correct description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65E1A1-BC1E-014D-BE3D-77AD3691AB5E}"/>
              </a:ext>
            </a:extLst>
          </p:cNvPr>
          <p:cNvGrpSpPr/>
          <p:nvPr/>
        </p:nvGrpSpPr>
        <p:grpSpPr>
          <a:xfrm>
            <a:off x="1730199" y="1858250"/>
            <a:ext cx="8847977" cy="2779082"/>
            <a:chOff x="1843234" y="1858250"/>
            <a:chExt cx="8847977" cy="277908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607A47F-02F9-5642-8C10-0DFBDC00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234" y="1858250"/>
              <a:ext cx="3160007" cy="277908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31E1CC9-0FEA-3E47-A4CA-59F52DD4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3137" y="1936649"/>
              <a:ext cx="5178074" cy="2563803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59D8949-CE1D-B94B-BEF5-84C2464C2DCD}"/>
              </a:ext>
            </a:extLst>
          </p:cNvPr>
          <p:cNvGrpSpPr/>
          <p:nvPr/>
        </p:nvGrpSpPr>
        <p:grpSpPr>
          <a:xfrm>
            <a:off x="3154002" y="4471353"/>
            <a:ext cx="5883996" cy="2379691"/>
            <a:chOff x="5023351" y="4514482"/>
            <a:chExt cx="5883996" cy="237969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9F20858-1B44-6645-BE70-697D7C37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7809" y="4514482"/>
              <a:ext cx="2479538" cy="237969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BB34EA0-B915-2345-96B1-1C1B67E93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3351" y="4550656"/>
              <a:ext cx="3402355" cy="2307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35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353653" y="626118"/>
            <a:ext cx="11484694" cy="17235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Sensor parameters: </a:t>
            </a:r>
            <a:r>
              <a:rPr lang="en-US" sz="2400" dirty="0">
                <a:sym typeface="Wingdings"/>
              </a:rPr>
              <a:t>the </a:t>
            </a:r>
            <a:r>
              <a:rPr lang="en-US" sz="2400" dirty="0">
                <a:sym typeface="Wingdings" pitchFamily="2" charset="2"/>
              </a:rPr>
              <a:t>figure of merits are hit occupancies and resolutions</a:t>
            </a:r>
            <a:endParaRPr lang="en-US" sz="22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Number of channels has been increase by </a:t>
            </a:r>
            <a:r>
              <a:rPr lang="en-US" sz="2200" dirty="0"/>
              <a:t>≃ </a:t>
            </a:r>
            <a:r>
              <a:rPr lang="en-US" sz="2200" dirty="0">
                <a:sym typeface="Wingdings"/>
              </a:rPr>
              <a:t>4 to 6 x present trackers</a:t>
            </a:r>
            <a:r>
              <a:rPr lang="en-US" sz="2200" baseline="30000" dirty="0">
                <a:sym typeface="Wingdings"/>
              </a:rPr>
              <a:t>1)</a:t>
            </a:r>
            <a:endParaRPr lang="en-US" sz="2000" dirty="0">
              <a:sym typeface="Wingdings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Pixel sizes ≃ 25 x 100 µm</a:t>
            </a:r>
            <a:r>
              <a:rPr lang="en-US" sz="2000" baseline="30000" dirty="0"/>
              <a:t>2</a:t>
            </a:r>
            <a:r>
              <a:rPr lang="en-US" sz="2000" dirty="0"/>
              <a:t>, 100 - 150 µm thickness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S</a:t>
            </a:r>
            <a:r>
              <a:rPr lang="en-US" sz="2000" dirty="0"/>
              <a:t>trip pitch ≃ 75 to 90 µm and length  ≃  2.5 to 5 cm length (likely 290 µm thickness)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n-in-p and 3D sensors, radiation tolerance up to NIEL ≃ 2 x 10</a:t>
            </a:r>
            <a:r>
              <a:rPr lang="en-US" sz="2000" baseline="30000" dirty="0"/>
              <a:t>16 </a:t>
            </a:r>
            <a:r>
              <a:rPr lang="en-US" sz="2000" dirty="0"/>
              <a:t>1 MeV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</a:t>
            </a:r>
            <a:r>
              <a:rPr lang="en-US" sz="2000" dirty="0"/>
              <a:t>and TID of 1 Grad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9FCE961-0A0F-714B-827A-5551DEFBC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"/>
          <a:stretch/>
        </p:blipFill>
        <p:spPr>
          <a:xfrm>
            <a:off x="1756757" y="2575894"/>
            <a:ext cx="8678487" cy="33781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EB38315-3D59-0A4A-9344-5FE90CD863A2}"/>
              </a:ext>
            </a:extLst>
          </p:cNvPr>
          <p:cNvSpPr txBox="1"/>
          <p:nvPr/>
        </p:nvSpPr>
        <p:spPr>
          <a:xfrm>
            <a:off x="-16625" y="6500548"/>
            <a:ext cx="12238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1) High # of channel is more a density and power issue in FE electronics than a data bandwidth issues with zero suppression in FE </a:t>
            </a:r>
          </a:p>
        </p:txBody>
      </p:sp>
    </p:spTree>
    <p:extLst>
      <p:ext uri="{BB962C8B-B14F-4D97-AF65-F5344CB8AC3E}">
        <p14:creationId xmlns:p14="http://schemas.microsoft.com/office/powerpoint/2010/main" val="122164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448226" y="742162"/>
            <a:ext cx="1129554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Performance criteria: </a:t>
            </a:r>
            <a:r>
              <a:rPr lang="en-US" sz="2200" dirty="0">
                <a:sym typeface="Wingdings"/>
              </a:rPr>
              <a:t>efficiency and fake rate</a:t>
            </a:r>
            <a:endParaRPr lang="en-US" sz="2200" dirty="0">
              <a:solidFill>
                <a:schemeClr val="accent1"/>
              </a:solidFill>
              <a:sym typeface="Wingding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021829-E82E-F445-BB6C-C050A07F3464}"/>
              </a:ext>
            </a:extLst>
          </p:cNvPr>
          <p:cNvGrpSpPr/>
          <p:nvPr/>
        </p:nvGrpSpPr>
        <p:grpSpPr>
          <a:xfrm>
            <a:off x="1008951" y="1384789"/>
            <a:ext cx="10174098" cy="2700000"/>
            <a:chOff x="1170227" y="1486389"/>
            <a:chExt cx="10174098" cy="270000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AE9B3C0-03AF-D743-B552-3972F803B8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0227" y="1486389"/>
              <a:ext cx="10174098" cy="2700000"/>
              <a:chOff x="157693" y="3267468"/>
              <a:chExt cx="11872389" cy="3150691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D95757E3-B4F5-7146-A8A9-1C40B844D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6436" y="3267468"/>
                <a:ext cx="8073646" cy="3150691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BC8EE749-EFBE-3746-B6A0-006EBB3A5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693" y="3443289"/>
                <a:ext cx="3850727" cy="2854982"/>
              </a:xfrm>
              <a:prstGeom prst="rect">
                <a:avLst/>
              </a:prstGeom>
            </p:spPr>
          </p:pic>
        </p:grp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C57C77F-FC76-8C47-9D37-4AFB56641C06}"/>
                </a:ext>
              </a:extLst>
            </p:cNvPr>
            <p:cNvCxnSpPr>
              <a:cxnSpLocks/>
            </p:cNvCxnSpPr>
            <p:nvPr/>
          </p:nvCxnSpPr>
          <p:spPr>
            <a:xfrm>
              <a:off x="3843130" y="2060161"/>
              <a:ext cx="2173357" cy="2517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5DB9EC8-F209-8E48-8161-AFC1522A53BE}"/>
                </a:ext>
              </a:extLst>
            </p:cNvPr>
            <p:cNvSpPr txBox="1"/>
            <p:nvPr/>
          </p:nvSpPr>
          <p:spPr>
            <a:xfrm>
              <a:off x="4046610" y="2439753"/>
              <a:ext cx="1170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interactions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842D16F-1244-B841-A512-70427B17A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869" y="4007368"/>
            <a:ext cx="5344263" cy="25588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2EBB38-1446-8A4A-AB12-9C671B60D1D0}"/>
              </a:ext>
            </a:extLst>
          </p:cNvPr>
          <p:cNvSpPr/>
          <p:nvPr/>
        </p:nvSpPr>
        <p:spPr>
          <a:xfrm>
            <a:off x="3440906" y="1411142"/>
            <a:ext cx="5310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6"/>
              </a:rPr>
              <a:t>https://cds.cern.ch/record/2669540/files/ATL-PHYS-PUB-2019-014.pdf</a:t>
            </a:r>
            <a:r>
              <a:rPr lang="fr-FR" sz="12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3DE33-E4D7-6843-8576-396B44D3EE76}"/>
              </a:ext>
            </a:extLst>
          </p:cNvPr>
          <p:cNvSpPr/>
          <p:nvPr/>
        </p:nvSpPr>
        <p:spPr>
          <a:xfrm>
            <a:off x="4133989" y="6479401"/>
            <a:ext cx="3924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7"/>
              </a:rPr>
              <a:t>https://cds.cern.ch/record/2272264/files/CMS-TDR-014.pdf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036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448226" y="702245"/>
            <a:ext cx="1129554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Performance criteria: </a:t>
            </a:r>
            <a:r>
              <a:rPr lang="en-US" sz="2400" dirty="0">
                <a:sym typeface="Wingdings"/>
              </a:rPr>
              <a:t>transverse </a:t>
            </a:r>
            <a:r>
              <a:rPr lang="en-US" sz="2400" dirty="0">
                <a:sym typeface="Wingdings" pitchFamily="2" charset="2"/>
              </a:rPr>
              <a:t>Impact Parameter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ATLAS studies: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Smaller radius of first layer dominates geometry factor compared to benefit of 5</a:t>
            </a:r>
            <a:r>
              <a:rPr lang="en-US" sz="2000" baseline="30000" dirty="0">
                <a:sym typeface="Wingdings" pitchFamily="2" charset="2"/>
              </a:rPr>
              <a:t>th</a:t>
            </a:r>
            <a:r>
              <a:rPr lang="en-US" sz="2000" dirty="0">
                <a:sym typeface="Wingdings" pitchFamily="2" charset="2"/>
              </a:rPr>
              <a:t> layer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≃ GeV track resolution is dominated by MS</a:t>
            </a:r>
            <a:r>
              <a:rPr lang="en-US" sz="2000" baseline="30000" dirty="0">
                <a:sym typeface="Wingdings" pitchFamily="2" charset="2"/>
              </a:rPr>
              <a:t>1)</a:t>
            </a:r>
            <a:endParaRPr lang="en-US" sz="2000" dirty="0">
              <a:sym typeface="Wingdings" pitchFamily="2" charset="2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Digital clustering is beneficial compared to binary mostly at high </a:t>
            </a:r>
            <a:r>
              <a:rPr lang="en-US" sz="2000" dirty="0" err="1">
                <a:sym typeface="Wingdings" pitchFamily="2" charset="2"/>
              </a:rPr>
              <a:t>p</a:t>
            </a:r>
            <a:r>
              <a:rPr lang="en-US" sz="2000" baseline="-25000" dirty="0" err="1"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25 x 100 µm</a:t>
            </a:r>
            <a:r>
              <a:rPr lang="en-US" sz="2000" baseline="30000" dirty="0">
                <a:sym typeface="Wingdings" pitchFamily="2" charset="2"/>
              </a:rPr>
              <a:t>2</a:t>
            </a:r>
            <a:r>
              <a:rPr lang="en-US" sz="2000" dirty="0">
                <a:sym typeface="Wingdings" pitchFamily="2" charset="2"/>
              </a:rPr>
              <a:t> form factor is better than 50 x 50 µm</a:t>
            </a:r>
            <a:r>
              <a:rPr lang="en-US" sz="2000" baseline="30000" dirty="0">
                <a:sym typeface="Wingdings" pitchFamily="2" charset="2"/>
              </a:rPr>
              <a:t>2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69D914-BA08-4B4D-A492-1218FE9A8BC2}"/>
              </a:ext>
            </a:extLst>
          </p:cNvPr>
          <p:cNvSpPr txBox="1"/>
          <p:nvPr/>
        </p:nvSpPr>
        <p:spPr>
          <a:xfrm>
            <a:off x="-17188" y="6514068"/>
            <a:ext cx="11599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Jet tracks are in the range 1 -10 GeV, similar behavior in longitudinal direction with slightly smaller performance due to angle and MS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5AC2F50-E063-E240-A84D-984EA56E6757}"/>
              </a:ext>
            </a:extLst>
          </p:cNvPr>
          <p:cNvGrpSpPr/>
          <p:nvPr/>
        </p:nvGrpSpPr>
        <p:grpSpPr>
          <a:xfrm>
            <a:off x="-57380" y="2895199"/>
            <a:ext cx="12225934" cy="3155100"/>
            <a:chOff x="-57380" y="2895199"/>
            <a:chExt cx="12225934" cy="315510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E85F74-176D-B644-884B-4BAE70B80C5C}"/>
                </a:ext>
              </a:extLst>
            </p:cNvPr>
            <p:cNvGrpSpPr/>
            <p:nvPr/>
          </p:nvGrpSpPr>
          <p:grpSpPr>
            <a:xfrm>
              <a:off x="-57380" y="2895199"/>
              <a:ext cx="9324874" cy="3155100"/>
              <a:chOff x="-57380" y="2613847"/>
              <a:chExt cx="9324874" cy="31551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BDD2A10-F592-1B4F-A81E-59366A25EE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93"/>
              <a:stretch/>
            </p:blipFill>
            <p:spPr>
              <a:xfrm>
                <a:off x="6393418" y="2654871"/>
                <a:ext cx="2874076" cy="311407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8928F01C-4464-AE48-BEE4-9C2B69B6986E}"/>
                  </a:ext>
                </a:extLst>
              </p:cNvPr>
              <p:cNvGrpSpPr/>
              <p:nvPr/>
            </p:nvGrpSpPr>
            <p:grpSpPr>
              <a:xfrm>
                <a:off x="-57380" y="2956949"/>
                <a:ext cx="3503965" cy="2598529"/>
                <a:chOff x="1270" y="2491740"/>
                <a:chExt cx="4573083" cy="3062831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9AE4B81D-64F2-5541-B9F6-2B68DBA4E3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50311"/>
                <a:stretch/>
              </p:blipFill>
              <p:spPr>
                <a:xfrm>
                  <a:off x="253462" y="2491740"/>
                  <a:ext cx="4320891" cy="3062831"/>
                </a:xfrm>
                <a:prstGeom prst="rect">
                  <a:avLst/>
                </a:prstGeom>
              </p:spPr>
            </p:pic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C84FA8C3-0A27-D34D-BD36-10CBE0E0867B}"/>
                    </a:ext>
                  </a:extLst>
                </p:cNvPr>
                <p:cNvSpPr txBox="1"/>
                <p:nvPr/>
              </p:nvSpPr>
              <p:spPr>
                <a:xfrm>
                  <a:off x="914752" y="3821938"/>
                  <a:ext cx="1286566" cy="3264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>
                      <a:solidFill>
                        <a:srgbClr val="0003FE"/>
                      </a:solidFill>
                    </a:rPr>
                    <a:t>MS dominates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0373DED-EE6F-0443-A52B-AAEC84797B20}"/>
                    </a:ext>
                  </a:extLst>
                </p:cNvPr>
                <p:cNvSpPr txBox="1"/>
                <p:nvPr/>
              </p:nvSpPr>
              <p:spPr>
                <a:xfrm>
                  <a:off x="1270" y="4631964"/>
                  <a:ext cx="834873" cy="3264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MS limit</a:t>
                  </a:r>
                </a:p>
              </p:txBody>
            </p:sp>
          </p:grp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557B422C-8095-4445-A3E4-8C5D6A4E51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1739"/>
              <a:stretch/>
            </p:blipFill>
            <p:spPr>
              <a:xfrm>
                <a:off x="3424165" y="2613847"/>
                <a:ext cx="2865378" cy="3114076"/>
              </a:xfrm>
              <a:prstGeom prst="rect">
                <a:avLst/>
              </a:prstGeom>
            </p:spPr>
          </p:pic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ABB68B0-8142-3B42-9355-565351383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3559" y="3136395"/>
              <a:ext cx="2934995" cy="2802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54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ATLAS and CMS optimizations at HL-LHC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F95494-4450-FF41-85B5-4FFF89859A88}"/>
              </a:ext>
            </a:extLst>
          </p:cNvPr>
          <p:cNvSpPr txBox="1"/>
          <p:nvPr/>
        </p:nvSpPr>
        <p:spPr>
          <a:xfrm>
            <a:off x="228507" y="811128"/>
            <a:ext cx="11295549" cy="14157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Performance criteria: </a:t>
            </a:r>
            <a:r>
              <a:rPr lang="en-US" sz="2400" dirty="0" err="1">
                <a:sym typeface="Wingdings"/>
              </a:rPr>
              <a:t>p</a:t>
            </a:r>
            <a:r>
              <a:rPr lang="en-US" sz="2400" baseline="-25000" dirty="0" err="1">
                <a:sym typeface="Wingdings"/>
              </a:rPr>
              <a:t>T</a:t>
            </a:r>
            <a:r>
              <a:rPr lang="en-US" sz="2400" dirty="0">
                <a:sym typeface="Wingdings"/>
              </a:rPr>
              <a:t> resolution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itchFamily="2" charset="2"/>
              </a:rPr>
              <a:t>ATLAS studies: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</a:t>
            </a:r>
            <a:r>
              <a:rPr lang="en-US" sz="2000" dirty="0" err="1">
                <a:sym typeface="Wingdings"/>
              </a:rPr>
              <a:t>p</a:t>
            </a:r>
            <a:r>
              <a:rPr lang="en-US" sz="2000" baseline="-25000" dirty="0" err="1">
                <a:sym typeface="Wingdings"/>
              </a:rPr>
              <a:t>T</a:t>
            </a:r>
            <a:r>
              <a:rPr lang="en-US" sz="2000" dirty="0">
                <a:sym typeface="Wingdings"/>
              </a:rPr>
              <a:t>)</a:t>
            </a:r>
            <a:r>
              <a:rPr lang="en-US" sz="2000" baseline="-25000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up to &gt; 10 GeV dominated by 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</a:t>
            </a:r>
            <a:r>
              <a:rPr lang="en-US" sz="2000" dirty="0" err="1">
                <a:sym typeface="Wingdings"/>
              </a:rPr>
              <a:t>p</a:t>
            </a:r>
            <a:r>
              <a:rPr lang="en-US" sz="2000" baseline="-25000" dirty="0" err="1">
                <a:sym typeface="Wingdings"/>
              </a:rPr>
              <a:t>T</a:t>
            </a:r>
            <a:r>
              <a:rPr lang="en-US" sz="2000" dirty="0">
                <a:sym typeface="Wingdings"/>
              </a:rPr>
              <a:t>)</a:t>
            </a:r>
            <a:r>
              <a:rPr lang="en-US" sz="2000" baseline="-25000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100 GeV sensitive to resolution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2FAF82-1103-8644-9FFC-7D83AD955853}"/>
              </a:ext>
            </a:extLst>
          </p:cNvPr>
          <p:cNvSpPr txBox="1"/>
          <p:nvPr/>
        </p:nvSpPr>
        <p:spPr>
          <a:xfrm>
            <a:off x="9925348" y="5703857"/>
            <a:ext cx="209470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CMS has a </a:t>
            </a:r>
            <a:r>
              <a:rPr lang="fr-FR" sz="1600" dirty="0" err="1"/>
              <a:t>better</a:t>
            </a:r>
            <a:r>
              <a:rPr lang="fr-FR" sz="1600" dirty="0"/>
              <a:t> </a:t>
            </a:r>
            <a:r>
              <a:rPr lang="en-US" sz="1600" dirty="0" err="1">
                <a:sym typeface="Wingdings"/>
              </a:rPr>
              <a:t>σ</a:t>
            </a:r>
            <a:r>
              <a:rPr lang="en-US" sz="1600" dirty="0">
                <a:sym typeface="Wingdings"/>
              </a:rPr>
              <a:t>(</a:t>
            </a:r>
            <a:r>
              <a:rPr lang="en-US" sz="1600" dirty="0" err="1">
                <a:sym typeface="Wingdings"/>
              </a:rPr>
              <a:t>p</a:t>
            </a:r>
            <a:r>
              <a:rPr lang="en-US" sz="1600" baseline="-25000" dirty="0" err="1">
                <a:sym typeface="Wingdings"/>
              </a:rPr>
              <a:t>T</a:t>
            </a:r>
            <a:r>
              <a:rPr lang="en-US" sz="1600" dirty="0">
                <a:sym typeface="Wingdings"/>
              </a:rPr>
              <a:t>)</a:t>
            </a:r>
            <a:r>
              <a:rPr lang="fr-FR" sz="1600" dirty="0"/>
              <a:t> due to </a:t>
            </a:r>
            <a:r>
              <a:rPr lang="fr-FR" sz="1600" dirty="0" err="1"/>
              <a:t>higher</a:t>
            </a:r>
            <a:r>
              <a:rPr lang="fr-FR" sz="1600" dirty="0"/>
              <a:t> B-</a:t>
            </a:r>
            <a:r>
              <a:rPr lang="fr-FR" sz="1600" dirty="0" err="1"/>
              <a:t>field</a:t>
            </a:r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CAE2402-E42A-6845-B430-19C960C0AE6A}"/>
              </a:ext>
            </a:extLst>
          </p:cNvPr>
          <p:cNvGrpSpPr/>
          <p:nvPr/>
        </p:nvGrpSpPr>
        <p:grpSpPr>
          <a:xfrm>
            <a:off x="0" y="2418311"/>
            <a:ext cx="9433338" cy="3114076"/>
            <a:chOff x="-43908" y="2774611"/>
            <a:chExt cx="9433338" cy="311407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8961AB90-C8B3-D548-8FF6-B64467B9A79D}"/>
                </a:ext>
              </a:extLst>
            </p:cNvPr>
            <p:cNvGrpSpPr/>
            <p:nvPr/>
          </p:nvGrpSpPr>
          <p:grpSpPr>
            <a:xfrm>
              <a:off x="-43908" y="3018916"/>
              <a:ext cx="3544914" cy="2529897"/>
              <a:chOff x="-43908" y="3018916"/>
              <a:chExt cx="3544914" cy="2529897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29662B85-47B9-2647-B6BA-ED1FB5D8E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282" y="3018916"/>
                <a:ext cx="3345724" cy="2529897"/>
              </a:xfrm>
              <a:prstGeom prst="rect">
                <a:avLst/>
              </a:prstGeom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C2DCD8F1-A848-5B43-AC01-0D7923FC51CF}"/>
                  </a:ext>
                </a:extLst>
              </p:cNvPr>
              <p:cNvSpPr txBox="1"/>
              <p:nvPr/>
            </p:nvSpPr>
            <p:spPr>
              <a:xfrm>
                <a:off x="1375187" y="4952438"/>
                <a:ext cx="7024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MS </a:t>
                </a:r>
                <a:r>
                  <a:rPr lang="fr-FR" sz="1200" dirty="0" err="1"/>
                  <a:t>limit</a:t>
                </a:r>
                <a:endParaRPr lang="fr-FR" sz="1200" dirty="0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A22D35-F62A-4F40-A78A-1D519CBB9850}"/>
                  </a:ext>
                </a:extLst>
              </p:cNvPr>
              <p:cNvSpPr txBox="1"/>
              <p:nvPr/>
            </p:nvSpPr>
            <p:spPr>
              <a:xfrm>
                <a:off x="-43908" y="4499909"/>
                <a:ext cx="11347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/>
                  <a:t>Bending</a:t>
                </a:r>
                <a:r>
                  <a:rPr lang="fr-FR" sz="1200" dirty="0"/>
                  <a:t> &amp; </a:t>
                </a:r>
              </a:p>
              <a:p>
                <a:r>
                  <a:rPr lang="fr-FR" sz="1200" dirty="0" err="1"/>
                  <a:t>resolution</a:t>
                </a:r>
                <a:r>
                  <a:rPr lang="fr-FR" sz="1200" dirty="0"/>
                  <a:t> </a:t>
                </a:r>
                <a:r>
                  <a:rPr lang="fr-FR" sz="1200" dirty="0" err="1"/>
                  <a:t>limit</a:t>
                </a:r>
                <a:endParaRPr lang="fr-FR" sz="1200" dirty="0"/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37B1122-1EE5-2B4A-98BC-E4E578BB6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2" r="3852"/>
            <a:stretch/>
          </p:blipFill>
          <p:spPr>
            <a:xfrm>
              <a:off x="6463140" y="2852274"/>
              <a:ext cx="2926290" cy="303641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9E96B02-0867-DD43-A3A1-26105C63B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136"/>
            <a:stretch/>
          </p:blipFill>
          <p:spPr>
            <a:xfrm>
              <a:off x="3439854" y="2774611"/>
              <a:ext cx="2867981" cy="30909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239D874-5EFD-324A-8B87-7216B655386E}"/>
                </a:ext>
              </a:extLst>
            </p:cNvPr>
            <p:cNvSpPr txBox="1"/>
            <p:nvPr/>
          </p:nvSpPr>
          <p:spPr>
            <a:xfrm>
              <a:off x="8000979" y="4093481"/>
              <a:ext cx="12413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Resolution</a:t>
              </a:r>
              <a:r>
                <a:rPr lang="fr-FR" sz="1200" dirty="0"/>
                <a:t> </a:t>
              </a:r>
              <a:r>
                <a:rPr lang="fr-FR" sz="1200" dirty="0" err="1"/>
                <a:t>effect</a:t>
              </a:r>
              <a:endParaRPr lang="fr-FR" sz="1200" dirty="0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79041934-4A4D-1941-AA3C-7D744B458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96"/>
          <a:stretch/>
        </p:blipFill>
        <p:spPr>
          <a:xfrm>
            <a:off x="9421615" y="2603574"/>
            <a:ext cx="2712855" cy="27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6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329453" y="861934"/>
            <a:ext cx="1153309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accent1"/>
                </a:solidFill>
              </a:rPr>
              <a:t>Tracking systems</a:t>
            </a:r>
          </a:p>
          <a:p>
            <a:pPr algn="ctr"/>
            <a:r>
              <a:rPr lang="en-US" sz="3200" dirty="0"/>
              <a:t>Provide most precise measurement of charged particle trajectories to form primary (interaction) and secondary (decay) vertices, </a:t>
            </a:r>
          </a:p>
          <a:p>
            <a:pPr algn="ctr"/>
            <a:r>
              <a:rPr lang="en-US" sz="3200"/>
              <a:t>to estimate </a:t>
            </a:r>
            <a:r>
              <a:rPr lang="en-US" sz="3200" dirty="0"/>
              <a:t>momentum from curvature in magnetic field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420540E-7E70-A24B-BB1D-78746CA8619A}"/>
              </a:ext>
            </a:extLst>
          </p:cNvPr>
          <p:cNvGrpSpPr/>
          <p:nvPr/>
        </p:nvGrpSpPr>
        <p:grpSpPr>
          <a:xfrm>
            <a:off x="0" y="3366620"/>
            <a:ext cx="12167914" cy="2677194"/>
            <a:chOff x="100016" y="3366620"/>
            <a:chExt cx="12167914" cy="267719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7FD8D59-925A-C849-81EA-59669EE1E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2926"/>
            <a:stretch/>
          </p:blipFill>
          <p:spPr>
            <a:xfrm>
              <a:off x="5953466" y="3366620"/>
              <a:ext cx="3274332" cy="2677194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1A12898-48E0-E240-928A-63050643AAE5}"/>
                </a:ext>
              </a:extLst>
            </p:cNvPr>
            <p:cNvGrpSpPr/>
            <p:nvPr/>
          </p:nvGrpSpPr>
          <p:grpSpPr>
            <a:xfrm>
              <a:off x="100016" y="3366620"/>
              <a:ext cx="12167914" cy="2586034"/>
              <a:chOff x="0" y="4135445"/>
              <a:chExt cx="12167914" cy="2586034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11EFCB35-569D-BB4E-9022-622F466BC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078" t="50208" r="-373"/>
              <a:stretch/>
            </p:blipFill>
            <p:spPr>
              <a:xfrm>
                <a:off x="2957030" y="4135445"/>
                <a:ext cx="2939283" cy="2586034"/>
              </a:xfrm>
              <a:prstGeom prst="rect">
                <a:avLst/>
              </a:prstGeom>
            </p:spPr>
          </p:pic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B273AB5-714C-114B-9A47-F6482FD606B6}"/>
                  </a:ext>
                </a:extLst>
              </p:cNvPr>
              <p:cNvGrpSpPr/>
              <p:nvPr/>
            </p:nvGrpSpPr>
            <p:grpSpPr>
              <a:xfrm>
                <a:off x="0" y="4135445"/>
                <a:ext cx="2957030" cy="2586034"/>
                <a:chOff x="-642501" y="1735518"/>
                <a:chExt cx="2957030" cy="2586034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05411820-9054-DA4F-AD24-65157E8A98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94" r="34188" b="4620"/>
                <a:stretch/>
              </p:blipFill>
              <p:spPr>
                <a:xfrm>
                  <a:off x="-642501" y="1735518"/>
                  <a:ext cx="2957030" cy="2586034"/>
                </a:xfrm>
                <a:prstGeom prst="rect">
                  <a:avLst/>
                </a:prstGeom>
              </p:spPr>
            </p:pic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081DE415-3A1C-784C-AC76-FC2456F457F1}"/>
                    </a:ext>
                  </a:extLst>
                </p:cNvPr>
                <p:cNvSpPr txBox="1"/>
                <p:nvPr/>
              </p:nvSpPr>
              <p:spPr>
                <a:xfrm>
                  <a:off x="-617704" y="1752322"/>
                  <a:ext cx="7485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</a:rPr>
                    <a:t>ATLAS</a:t>
                  </a:r>
                </a:p>
              </p:txBody>
            </p:sp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BEB1962B-B325-BF4E-9BB7-2659BEB34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2070" y="4135445"/>
                <a:ext cx="3025844" cy="2586034"/>
              </a:xfrm>
              <a:prstGeom prst="rect">
                <a:avLst/>
              </a:prstGeom>
            </p:spPr>
          </p:pic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93F4BD-0059-8F4D-88B6-0CD0611D34DA}"/>
              </a:ext>
            </a:extLst>
          </p:cNvPr>
          <p:cNvSpPr txBox="1"/>
          <p:nvPr/>
        </p:nvSpPr>
        <p:spPr>
          <a:xfrm>
            <a:off x="10102733" y="5470519"/>
            <a:ext cx="2065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cτ</a:t>
            </a:r>
            <a:r>
              <a:rPr lang="fr-FR" sz="1200" dirty="0"/>
              <a:t> c(b) quarks ≃ 120(470) µm </a:t>
            </a:r>
          </a:p>
        </p:txBody>
      </p:sp>
    </p:spTree>
    <p:extLst>
      <p:ext uri="{BB962C8B-B14F-4D97-AF65-F5344CB8AC3E}">
        <p14:creationId xmlns:p14="http://schemas.microsoft.com/office/powerpoint/2010/main" val="45837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CMS Track Trigger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7316891-71AA-7F42-B1D7-5C94FF87959A}"/>
              </a:ext>
            </a:extLst>
          </p:cNvPr>
          <p:cNvGrpSpPr/>
          <p:nvPr/>
        </p:nvGrpSpPr>
        <p:grpSpPr>
          <a:xfrm>
            <a:off x="603303" y="1743558"/>
            <a:ext cx="11047286" cy="3730195"/>
            <a:chOff x="603303" y="2575894"/>
            <a:chExt cx="11047286" cy="373019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622E763-03C9-EA4B-948D-0C4EBC0E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283" y="2575894"/>
              <a:ext cx="11017306" cy="37002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3FCED1-54A8-F144-85A7-B9E41D6EA8E7}"/>
                </a:ext>
              </a:extLst>
            </p:cNvPr>
            <p:cNvSpPr/>
            <p:nvPr/>
          </p:nvSpPr>
          <p:spPr>
            <a:xfrm>
              <a:off x="603303" y="6167544"/>
              <a:ext cx="211844" cy="138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34B600B-3E8B-C343-9091-8FFD620EFE5C}"/>
              </a:ext>
            </a:extLst>
          </p:cNvPr>
          <p:cNvSpPr txBox="1"/>
          <p:nvPr/>
        </p:nvSpPr>
        <p:spPr>
          <a:xfrm>
            <a:off x="274471" y="1027507"/>
            <a:ext cx="1164305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of efficiency and background rate reduction for a muon trigger threshold at 20 GeV</a:t>
            </a:r>
          </a:p>
        </p:txBody>
      </p:sp>
    </p:spTree>
    <p:extLst>
      <p:ext uri="{BB962C8B-B14F-4D97-AF65-F5344CB8AC3E}">
        <p14:creationId xmlns:p14="http://schemas.microsoft.com/office/powerpoint/2010/main" val="340011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CMS HL-LHC OT modules example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3BC677-A45F-8248-853E-A550C468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8" y="1808152"/>
            <a:ext cx="5239071" cy="45085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93C240-E147-DB46-8EDA-AB7BBA3F2EBA}"/>
              </a:ext>
            </a:extLst>
          </p:cNvPr>
          <p:cNvSpPr txBox="1"/>
          <p:nvPr/>
        </p:nvSpPr>
        <p:spPr>
          <a:xfrm>
            <a:off x="321626" y="746868"/>
            <a:ext cx="6433504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Two types of modules: </a:t>
            </a:r>
            <a:r>
              <a:rPr lang="en-US" sz="2000" dirty="0"/>
              <a:t>&lt; 50 g, power consumption </a:t>
            </a:r>
          </a:p>
          <a:p>
            <a:r>
              <a:rPr lang="en-US" sz="2000" dirty="0"/>
              <a:t>FE 20(50) ns peaking(full) time, 0.5 </a:t>
            </a:r>
            <a:r>
              <a:rPr lang="en-US" sz="2000" dirty="0" err="1"/>
              <a:t>mW</a:t>
            </a:r>
            <a:r>
              <a:rPr lang="en-US" sz="2000" dirty="0"/>
              <a:t>/channel</a:t>
            </a:r>
          </a:p>
          <a:p>
            <a:r>
              <a:rPr lang="en-US" sz="2000" dirty="0"/>
              <a:t>Total cooling power (-35</a:t>
            </a:r>
            <a:r>
              <a:rPr lang="en-US" sz="2000" baseline="30000" dirty="0"/>
              <a:t>∘</a:t>
            </a:r>
            <a:r>
              <a:rPr lang="en-US" sz="2000" dirty="0"/>
              <a:t>): 100(50) kW Outer(Inner) Tracker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B05A35-1520-D949-BC97-34C2134EF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88"/>
          <a:stretch/>
        </p:blipFill>
        <p:spPr>
          <a:xfrm>
            <a:off x="6285866" y="2476482"/>
            <a:ext cx="5880041" cy="13225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EF89D5-6A07-5548-9A51-80CDA9532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780" y="3855570"/>
            <a:ext cx="4140276" cy="27914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428FD1-EFB2-4F4A-8DDA-ECD351142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0" y="635257"/>
            <a:ext cx="4346016" cy="17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0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next colliders </a:t>
            </a:r>
            <a:r>
              <a:rPr lang="en-US" sz="3600"/>
              <a:t>performance target </a:t>
            </a:r>
            <a:endParaRPr lang="en-US" sz="3600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FC4F49C-C416-D842-911A-5600347EA31A}"/>
              </a:ext>
            </a:extLst>
          </p:cNvPr>
          <p:cNvSpPr txBox="1"/>
          <p:nvPr/>
        </p:nvSpPr>
        <p:spPr>
          <a:xfrm>
            <a:off x="113611" y="1666979"/>
            <a:ext cx="11822308" cy="35240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e-e experiments (ILC/CLIC/FCC-</a:t>
            </a:r>
            <a:r>
              <a:rPr lang="en-US" sz="2200" dirty="0" err="1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ee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/</a:t>
            </a:r>
            <a:r>
              <a:rPr lang="en-US" sz="2200" dirty="0" err="1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CepC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): track P</a:t>
            </a:r>
            <a:r>
              <a:rPr lang="en-US" sz="2200" baseline="-250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T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 and Impact Parameter resolutions ≃ </a:t>
            </a:r>
            <a:r>
              <a:rPr lang="en-US" sz="2200" dirty="0">
                <a:solidFill>
                  <a:schemeClr val="accent1"/>
                </a:solidFill>
              </a:rPr>
              <a:t>/5 LHC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 </a:t>
            </a:r>
          </a:p>
          <a:p>
            <a:pPr marL="1184400" lvl="2" indent="-270000">
              <a:buFont typeface="Arial"/>
              <a:buChar char="•"/>
            </a:pPr>
            <a:r>
              <a:rPr lang="en-US" sz="2000" dirty="0" err="1">
                <a:cs typeface="Arial" panose="020B0604020202020204" pitchFamily="34" charset="0"/>
                <a:sym typeface="Wingdings"/>
              </a:rPr>
              <a:t>σ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(</a:t>
            </a:r>
            <a:r>
              <a:rPr lang="en-US" sz="2000" dirty="0" err="1">
                <a:cs typeface="Arial" panose="020B0604020202020204" pitchFamily="34" charset="0"/>
                <a:sym typeface="Wingdings"/>
              </a:rPr>
              <a:t>p</a:t>
            </a:r>
            <a:r>
              <a:rPr lang="en-US" sz="2000" baseline="-25000" dirty="0" err="1">
                <a:cs typeface="Arial" panose="020B0604020202020204" pitchFamily="34" charset="0"/>
                <a:sym typeface="Wingdings"/>
              </a:rPr>
              <a:t>T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)/p</a:t>
            </a:r>
            <a:r>
              <a:rPr lang="en-US" sz="2000" baseline="-25000" dirty="0">
                <a:cs typeface="Arial" panose="020B0604020202020204" pitchFamily="34" charset="0"/>
                <a:sym typeface="Wingdings"/>
              </a:rPr>
              <a:t>T</a:t>
            </a:r>
            <a:r>
              <a:rPr lang="en-US" sz="2000" baseline="30000" dirty="0">
                <a:cs typeface="Arial" panose="020B0604020202020204" pitchFamily="34" charset="0"/>
                <a:sym typeface="Wingdings"/>
              </a:rPr>
              <a:t>2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 ≃ 3 x 10</a:t>
            </a:r>
            <a:r>
              <a:rPr lang="en-US" sz="2000" baseline="30000" dirty="0">
                <a:cs typeface="Arial" panose="020B0604020202020204" pitchFamily="34" charset="0"/>
                <a:sym typeface="Wingdings"/>
              </a:rPr>
              <a:t>-5 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GeV</a:t>
            </a:r>
            <a:r>
              <a:rPr lang="en-US" sz="2000" baseline="30000" dirty="0">
                <a:cs typeface="Arial" panose="020B0604020202020204" pitchFamily="34" charset="0"/>
                <a:sym typeface="Wingdings"/>
              </a:rPr>
              <a:t>-1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 (p ≤ 100 GeV)</a:t>
            </a:r>
          </a:p>
          <a:p>
            <a:pPr marL="1184400" lvl="2" indent="-270000">
              <a:spcAft>
                <a:spcPts val="600"/>
              </a:spcAft>
              <a:buFont typeface="Arial"/>
              <a:buChar char="•"/>
            </a:pPr>
            <a:r>
              <a:rPr lang="en-US" sz="2000" dirty="0" err="1">
                <a:cs typeface="Arial" panose="020B0604020202020204" pitchFamily="34" charset="0"/>
                <a:sym typeface="Wingdings"/>
              </a:rPr>
              <a:t>σ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(d</a:t>
            </a:r>
            <a:r>
              <a:rPr lang="en-US" sz="2000" baseline="-25000" dirty="0">
                <a:cs typeface="Arial" panose="020B0604020202020204" pitchFamily="34" charset="0"/>
                <a:sym typeface="Wingdings"/>
              </a:rPr>
              <a:t>0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)/d</a:t>
            </a:r>
            <a:r>
              <a:rPr lang="en-US" sz="2000" baseline="-25000" dirty="0">
                <a:cs typeface="Arial" panose="020B0604020202020204" pitchFamily="34" charset="0"/>
                <a:sym typeface="Wingdings"/>
              </a:rPr>
              <a:t>0 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≃ 2/3-5/10-20 µm (100/10/1 GeV at 90</a:t>
            </a:r>
            <a:r>
              <a:rPr lang="en-US" sz="2000" baseline="30000" dirty="0">
                <a:cs typeface="Arial" panose="020B0604020202020204" pitchFamily="34" charset="0"/>
                <a:sym typeface="Wingdings"/>
              </a:rPr>
              <a:t>∘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R&amp;D challenge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  <a:sym typeface="Wingdings"/>
              </a:rPr>
              <a:t>≃ 3 µm hit resolution with ≃ 0.2 % X</a:t>
            </a:r>
            <a:r>
              <a:rPr lang="en-US" sz="2000" baseline="-25000" dirty="0">
                <a:cs typeface="Arial" panose="020B0604020202020204" pitchFamily="34" charset="0"/>
                <a:sym typeface="Wingdings"/>
              </a:rPr>
              <a:t>0 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per layer in pixel vertex detector</a:t>
            </a:r>
            <a:r>
              <a:rPr lang="en-US" sz="2000" dirty="0"/>
              <a:t> </a:t>
            </a:r>
            <a:endParaRPr lang="en-US" sz="20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  <a:sym typeface="Wingding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h-h experiments FCC-</a:t>
            </a:r>
            <a:r>
              <a:rPr lang="en-US" sz="2200" dirty="0" err="1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hh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/</a:t>
            </a:r>
            <a:r>
              <a:rPr lang="en-US" sz="2200" dirty="0" err="1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SppC</a:t>
            </a: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 need similar detectors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  <a:sym typeface="Wingdings"/>
              </a:rPr>
              <a:t>Resolutions ≃ x 2 e-e (due to larger inner layer radius (rates/radiation) and mass (power/cooling))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cs typeface="Arial" panose="020B0604020202020204" pitchFamily="34" charset="0"/>
                <a:sym typeface="Wingdings"/>
              </a:rPr>
              <a:t>Additional R&amp;D challenge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  <a:sym typeface="Wingdings"/>
              </a:rPr>
              <a:t>Hit rate readout capability ≃ 30 GHz/cm</a:t>
            </a:r>
            <a:r>
              <a:rPr lang="en-US" sz="2000" baseline="30000" dirty="0">
                <a:cs typeface="Arial" panose="020B0604020202020204" pitchFamily="34" charset="0"/>
                <a:sym typeface="Wingdings"/>
              </a:rPr>
              <a:t>2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 in inner pixel layer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  <a:sym typeface="Wingdings"/>
              </a:rPr>
              <a:t>C</a:t>
            </a:r>
            <a:r>
              <a:rPr lang="en-US" sz="2000" dirty="0"/>
              <a:t>urrent technology would not survive R ≤ 30 cm for radiation tolerance</a:t>
            </a:r>
          </a:p>
        </p:txBody>
      </p:sp>
    </p:spTree>
    <p:extLst>
      <p:ext uri="{BB962C8B-B14F-4D97-AF65-F5344CB8AC3E}">
        <p14:creationId xmlns:p14="http://schemas.microsoft.com/office/powerpoint/2010/main" val="409290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F3376DE-0903-314F-B1B7-4BDC29B48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514404"/>
              </p:ext>
            </p:extLst>
          </p:nvPr>
        </p:nvGraphicFramePr>
        <p:xfrm>
          <a:off x="733292" y="1381445"/>
          <a:ext cx="10972798" cy="4090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0142">
                  <a:extLst>
                    <a:ext uri="{9D8B030D-6E8A-4147-A177-3AD203B41FA5}">
                      <a16:colId xmlns:a16="http://schemas.microsoft.com/office/drawing/2014/main" val="4207060777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807125429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2240648525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1303389713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2436725141"/>
                    </a:ext>
                  </a:extLst>
                </a:gridCol>
                <a:gridCol w="1261364">
                  <a:extLst>
                    <a:ext uri="{9D8B030D-6E8A-4147-A177-3AD203B41FA5}">
                      <a16:colId xmlns:a16="http://schemas.microsoft.com/office/drawing/2014/main" val="1430375235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2006054986"/>
                    </a:ext>
                  </a:extLst>
                </a:gridCol>
                <a:gridCol w="1191882">
                  <a:extLst>
                    <a:ext uri="{9D8B030D-6E8A-4147-A177-3AD203B41FA5}">
                      <a16:colId xmlns:a16="http://schemas.microsoft.com/office/drawing/2014/main" val="2345552758"/>
                    </a:ext>
                  </a:extLst>
                </a:gridCol>
              </a:tblGrid>
              <a:tr h="308085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Tracker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parameters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/ 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experiments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ILD-ILC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SiD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-ILC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CLICdet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-CLIC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CLD-FCC-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ee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IDEA FCC-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ee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CepC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Baseline-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CepC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FCC-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hh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fr-F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SppC</a:t>
                      </a: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11825"/>
                  </a:ext>
                </a:extLst>
              </a:tr>
              <a:tr h="176578">
                <a:tc gridSpan="7">
                  <a:txBody>
                    <a:bodyPr/>
                    <a:lstStyle/>
                    <a:p>
                      <a:pPr algn="ctr" rtl="0" fontAlgn="t"/>
                      <a:r>
                        <a:rPr lang="en-US" sz="14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Silicon: Planar, 3D sensors, HR/HV CMOS, hybrid/3D/</a:t>
                      </a:r>
                      <a:r>
                        <a:rPr lang="en-US" sz="1400" b="1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SoI</a:t>
                      </a:r>
                      <a:r>
                        <a:rPr lang="en-US" sz="14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interconnection or monolithic readout    </a:t>
                      </a:r>
                      <a:endParaRPr lang="en-US" sz="1400" b="1" i="0" u="none" strike="noStrike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541395"/>
                  </a:ext>
                </a:extLst>
              </a:tr>
              <a:tr h="176578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>
                          <a:effectLst/>
                        </a:rPr>
                        <a:t>In/Out layer radius (mm)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16/60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14/60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30/60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17/60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 err="1">
                          <a:effectLst/>
                        </a:rPr>
                        <a:t>Same</a:t>
                      </a:r>
                      <a:r>
                        <a:rPr lang="fr-FR" sz="1200" b="1" u="none" strike="noStrike" dirty="0">
                          <a:effectLst/>
                        </a:rPr>
                        <a:t> as ILD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vert="vert27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25/200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90168"/>
                  </a:ext>
                </a:extLst>
              </a:tr>
              <a:tr h="178361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 err="1">
                          <a:effectLst/>
                        </a:rPr>
                        <a:t>Number</a:t>
                      </a:r>
                      <a:r>
                        <a:rPr lang="fr-FR" sz="1200" b="1" u="none" strike="noStrike" dirty="0">
                          <a:effectLst/>
                        </a:rPr>
                        <a:t> of </a:t>
                      </a:r>
                      <a:r>
                        <a:rPr lang="fr-FR" sz="1200" b="1" u="none" strike="noStrike" dirty="0" err="1">
                          <a:effectLst/>
                        </a:rPr>
                        <a:t>layers</a:t>
                      </a:r>
                      <a:r>
                        <a:rPr lang="fr-FR" sz="1200" b="1" u="none" strike="noStrike" dirty="0">
                          <a:effectLst/>
                        </a:rPr>
                        <a:t>/</a:t>
                      </a:r>
                      <a:r>
                        <a:rPr lang="fr-FR" sz="1200" b="1" u="none" strike="noStrike" dirty="0" err="1">
                          <a:effectLst/>
                        </a:rPr>
                        <a:t>disks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3 x double layers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5/4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3x double-layers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Same as CLICdet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     </a:t>
                      </a:r>
                      <a:r>
                        <a:rPr lang="fr-FR" sz="1200" b="1" u="none" strike="noStrike" dirty="0" err="1">
                          <a:effectLst/>
                        </a:rPr>
                        <a:t>Same</a:t>
                      </a:r>
                      <a:r>
                        <a:rPr lang="fr-FR" sz="1200" b="1" u="none" strike="noStrike" dirty="0">
                          <a:effectLst/>
                        </a:rPr>
                        <a:t> as CLD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vert="vert270" anchor="ctr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65528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Thickness (µm)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50 to 100 (depending on elctronics)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50 to 100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455310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>
                          <a:effectLst/>
                        </a:rPr>
                        <a:t>Pitch/</a:t>
                      </a:r>
                      <a:r>
                        <a:rPr lang="fr-FR" sz="1200" b="1" u="none" strike="noStrike" dirty="0" err="1">
                          <a:effectLst/>
                        </a:rPr>
                        <a:t>cell</a:t>
                      </a:r>
                      <a:r>
                        <a:rPr lang="fr-FR" sz="1200" b="1" u="none" strike="noStrike" dirty="0">
                          <a:effectLst/>
                        </a:rPr>
                        <a:t> size (µm x µm)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≤ 25 x 25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25 x 50 - 33 x 400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042307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>
                          <a:effectLst/>
                        </a:rPr>
                        <a:t>Hit </a:t>
                      </a:r>
                      <a:r>
                        <a:rPr lang="fr-FR" sz="1200" b="1" u="none" strike="noStrike" dirty="0" err="1">
                          <a:effectLst/>
                        </a:rPr>
                        <a:t>resolution</a:t>
                      </a:r>
                      <a:r>
                        <a:rPr lang="fr-FR" sz="1200" b="1" u="none" strike="noStrike" dirty="0">
                          <a:effectLst/>
                        </a:rPr>
                        <a:t> (µm)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53729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>
                          <a:effectLst/>
                        </a:rPr>
                        <a:t>(X0)/layer (%)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0.2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0.3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265699"/>
                  </a:ext>
                </a:extLst>
              </a:tr>
              <a:tr h="221168">
                <a:tc>
                  <a:txBody>
                    <a:bodyPr/>
                    <a:lstStyle/>
                    <a:p>
                      <a:pPr algn="l" fontAlgn="t"/>
                      <a:r>
                        <a:rPr lang="el-GR" sz="1200" b="1" u="none" strike="noStrike">
                          <a:effectLst/>
                        </a:rPr>
                        <a:t>σ(Δ</a:t>
                      </a:r>
                      <a:r>
                        <a:rPr lang="fr-FR" sz="1200" b="1" u="none" strike="noStrike">
                          <a:effectLst/>
                        </a:rPr>
                        <a:t>d</a:t>
                      </a:r>
                      <a:r>
                        <a:rPr lang="fr-FR" sz="1200" b="1" u="none" strike="noStrike" baseline="-25000">
                          <a:effectLst/>
                        </a:rPr>
                        <a:t>0</a:t>
                      </a:r>
                      <a:r>
                        <a:rPr lang="fr-FR" sz="1200" b="1" u="none" strike="noStrike">
                          <a:effectLst/>
                        </a:rPr>
                        <a:t>) (µm) (1/10/100 GeV)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10/3/2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20/5/2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20/5/2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30/10/5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539257"/>
                  </a:ext>
                </a:extLst>
              </a:tr>
              <a:tr h="206899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1" u="none" strike="noStrike" dirty="0">
                          <a:effectLst/>
                        </a:rPr>
                        <a:t>Max NIEL (1 MeV </a:t>
                      </a:r>
                      <a:r>
                        <a:rPr lang="fr-FR" sz="1200" b="1" u="none" strike="noStrike" dirty="0" err="1">
                          <a:effectLst/>
                        </a:rPr>
                        <a:t>neq</a:t>
                      </a:r>
                      <a:r>
                        <a:rPr lang="fr-FR" sz="1200" b="1" u="none" strike="noStrike" dirty="0">
                          <a:effectLst/>
                        </a:rPr>
                        <a:t>/cm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2</a:t>
                      </a:r>
                      <a:r>
                        <a:rPr lang="fr-FR" sz="1200" b="1" u="none" strike="noStrike" dirty="0">
                          <a:effectLst/>
                        </a:rPr>
                        <a:t>)/TID (</a:t>
                      </a:r>
                      <a:r>
                        <a:rPr lang="fr-FR" sz="1200" b="1" u="none" strike="noStrike" dirty="0" err="1">
                          <a:effectLst/>
                        </a:rPr>
                        <a:t>Mrad</a:t>
                      </a:r>
                      <a:r>
                        <a:rPr lang="fr-FR" sz="1200" b="1" u="none" strike="noStrike" dirty="0">
                          <a:effectLst/>
                        </a:rPr>
                        <a:t>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10</a:t>
                      </a:r>
                      <a:r>
                        <a:rPr lang="fr-FR" sz="1200" b="1" u="none" strike="noStrike" baseline="30000">
                          <a:effectLst/>
                        </a:rPr>
                        <a:t>11</a:t>
                      </a:r>
                      <a:r>
                        <a:rPr lang="fr-FR" sz="1200" b="1" u="none" strike="noStrike">
                          <a:effectLst/>
                        </a:rPr>
                        <a:t>/0.1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10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11</a:t>
                      </a:r>
                      <a:r>
                        <a:rPr lang="fr-FR" sz="1200" b="1" u="none" strike="noStrike" dirty="0">
                          <a:effectLst/>
                        </a:rPr>
                        <a:t>/0.1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10</a:t>
                      </a:r>
                      <a:r>
                        <a:rPr lang="fr-FR" sz="1200" b="1" u="none" strike="noStrike" baseline="30000">
                          <a:effectLst/>
                        </a:rPr>
                        <a:t>11</a:t>
                      </a:r>
                      <a:r>
                        <a:rPr lang="fr-FR" sz="1200" b="1" u="none" strike="noStrike">
                          <a:effectLst/>
                        </a:rPr>
                        <a:t>/0.1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fr-FR" sz="1200" b="1" u="none" strike="noStrike" dirty="0">
                          <a:effectLst/>
                        </a:rPr>
                        <a:t>         2 x 12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12</a:t>
                      </a:r>
                      <a:r>
                        <a:rPr lang="fr-FR" sz="1200" b="1" u="none" strike="noStrike" dirty="0">
                          <a:effectLst/>
                        </a:rPr>
                        <a:t>/1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6 x 10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17</a:t>
                      </a:r>
                      <a:r>
                        <a:rPr lang="fr-FR" sz="1200" b="1" u="none" strike="noStrike" dirty="0">
                          <a:effectLst/>
                        </a:rPr>
                        <a:t>/ 30 x 10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19157"/>
                  </a:ext>
                </a:extLst>
              </a:tr>
              <a:tr h="176578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Outer Tracker technologies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TPC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1)</a:t>
                      </a:r>
                      <a:r>
                        <a:rPr lang="fr-FR" sz="1200" b="1" u="none" strike="noStrike" dirty="0">
                          <a:effectLst/>
                        </a:rPr>
                        <a:t> + Si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Si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Si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Si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DC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2)</a:t>
                      </a:r>
                      <a:r>
                        <a:rPr lang="fr-FR" sz="1200" b="1" u="none" strike="noStrike" dirty="0">
                          <a:effectLst/>
                        </a:rPr>
                        <a:t> + Si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Si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Si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002357"/>
                  </a:ext>
                </a:extLst>
              </a:tr>
              <a:tr h="176578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 dirty="0">
                          <a:effectLst/>
                        </a:rPr>
                        <a:t>Layer/Outer radius (mm)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153/300/1800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1200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1500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2100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2000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 err="1">
                          <a:effectLst/>
                        </a:rPr>
                        <a:t>Same</a:t>
                      </a:r>
                      <a:r>
                        <a:rPr lang="fr-FR" sz="1200" b="1" u="none" strike="noStrike" dirty="0">
                          <a:effectLst/>
                        </a:rPr>
                        <a:t> as ILD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vert="vert27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200/1600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36866"/>
                  </a:ext>
                </a:extLst>
              </a:tr>
              <a:tr h="385261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Number of layers/disks (IT/OT)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2/1 double Si inner/outer TPC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5/4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3+3/7+4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same as CLICdet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12 layers </a:t>
                      </a:r>
                      <a:br>
                        <a:rPr lang="fr-FR" sz="1200" b="1" u="none" strike="noStrike">
                          <a:effectLst/>
                        </a:rPr>
                      </a:br>
                      <a:r>
                        <a:rPr lang="fr-FR" sz="1200" b="1" u="none" strike="noStrike">
                          <a:effectLst/>
                        </a:rPr>
                        <a:t>1 cm</a:t>
                      </a:r>
                      <a:r>
                        <a:rPr lang="fr-FR" sz="1200" b="1" u="none" strike="noStrike" baseline="30000">
                          <a:effectLst/>
                        </a:rPr>
                        <a:t>2 </a:t>
                      </a:r>
                      <a:r>
                        <a:rPr lang="fr-FR" sz="1200" b="1" u="none" strike="noStrike">
                          <a:effectLst/>
                        </a:rPr>
                        <a:t>x 1.2 m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451427"/>
                  </a:ext>
                </a:extLst>
              </a:tr>
              <a:tr h="214034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Transverse pitch (µm)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50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33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487072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Transvers hit resolution (µm)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100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10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58688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200" b="1" u="none" strike="noStrike">
                          <a:effectLst/>
                        </a:rPr>
                        <a:t>X0/layer (%) (Barrel)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200" b="1" u="none" strike="noStrike" dirty="0">
                          <a:effectLst/>
                        </a:rPr>
                        <a:t>1.6 (total)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2/2.5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71874"/>
                  </a:ext>
                </a:extLst>
              </a:tr>
              <a:tr h="228303">
                <a:tc>
                  <a:txBody>
                    <a:bodyPr/>
                    <a:lstStyle/>
                    <a:p>
                      <a:pPr algn="l" fontAlgn="t"/>
                      <a:r>
                        <a:rPr lang="el-GR" sz="1200" b="1" u="none" strike="noStrike">
                          <a:effectLst/>
                        </a:rPr>
                        <a:t>σ(Δ</a:t>
                      </a:r>
                      <a:r>
                        <a:rPr lang="fr-FR" sz="1200" b="1" u="none" strike="noStrike">
                          <a:effectLst/>
                        </a:rPr>
                        <a:t>p</a:t>
                      </a:r>
                      <a:r>
                        <a:rPr lang="fr-FR" sz="1200" b="1" u="none" strike="noStrike" baseline="-25000">
                          <a:effectLst/>
                        </a:rPr>
                        <a:t>T</a:t>
                      </a:r>
                      <a:r>
                        <a:rPr lang="fr-FR" sz="1200" b="1" u="none" strike="noStrike">
                          <a:effectLst/>
                        </a:rPr>
                        <a:t>)/p</a:t>
                      </a:r>
                      <a:r>
                        <a:rPr lang="fr-FR" sz="1200" b="1" u="none" strike="noStrike" baseline="-25000">
                          <a:effectLst/>
                        </a:rPr>
                        <a:t>T</a:t>
                      </a:r>
                      <a:r>
                        <a:rPr lang="fr-FR" sz="1200" b="1" u="none" strike="noStrike" baseline="30000">
                          <a:effectLst/>
                        </a:rPr>
                        <a:t>2</a:t>
                      </a:r>
                      <a:r>
                        <a:rPr lang="fr-FR" sz="1200" b="1" u="none" strike="noStrike">
                          <a:effectLst/>
                        </a:rPr>
                        <a:t> (GeV</a:t>
                      </a:r>
                      <a:r>
                        <a:rPr lang="fr-FR" sz="1200" b="1" u="none" strike="noStrike" baseline="30000">
                          <a:effectLst/>
                        </a:rPr>
                        <a:t>-1</a:t>
                      </a:r>
                      <a:r>
                        <a:rPr lang="fr-FR" sz="1200" b="1" u="none" strike="noStrike">
                          <a:effectLst/>
                        </a:rPr>
                        <a:t>) (&lt; 100 GeV, 90∘)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2-3 x 10</a:t>
                      </a:r>
                      <a:r>
                        <a:rPr lang="fr-FR" sz="1200" b="1" u="none" strike="noStrike" baseline="30000">
                          <a:effectLst/>
                        </a:rPr>
                        <a:t>-5</a:t>
                      </a:r>
                      <a:r>
                        <a:rPr lang="fr-FR" sz="1200" b="1" u="none" strike="noStrike">
                          <a:effectLst/>
                        </a:rPr>
                        <a:t>   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5 x 10</a:t>
                      </a:r>
                      <a:r>
                        <a:rPr lang="fr-FR" sz="1200" b="1" u="none" strike="noStrike" baseline="30000">
                          <a:effectLst/>
                        </a:rPr>
                        <a:t>-5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 anchor="ctr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68337"/>
                  </a:ext>
                </a:extLst>
              </a:tr>
              <a:tr h="206899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1" u="none" strike="noStrike" dirty="0">
                          <a:effectLst/>
                        </a:rPr>
                        <a:t>Min NIEL (1 MeV </a:t>
                      </a:r>
                      <a:r>
                        <a:rPr lang="fr-FR" sz="1200" b="1" u="none" strike="noStrike" dirty="0" err="1">
                          <a:effectLst/>
                        </a:rPr>
                        <a:t>neq</a:t>
                      </a:r>
                      <a:r>
                        <a:rPr lang="fr-FR" sz="1200" b="1" u="none" strike="noStrike" dirty="0">
                          <a:effectLst/>
                        </a:rPr>
                        <a:t>/cm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2</a:t>
                      </a:r>
                      <a:r>
                        <a:rPr lang="fr-FR" sz="1200" b="1" u="none" strike="noStrike" dirty="0">
                          <a:effectLst/>
                        </a:rPr>
                        <a:t>)/TID (</a:t>
                      </a:r>
                      <a:r>
                        <a:rPr lang="fr-FR" sz="1200" b="1" u="none" strike="noStrike" dirty="0" err="1">
                          <a:effectLst/>
                        </a:rPr>
                        <a:t>Mrad</a:t>
                      </a:r>
                      <a:r>
                        <a:rPr lang="fr-FR" sz="1200" b="1" u="none" strike="noStrike" dirty="0">
                          <a:effectLst/>
                        </a:rPr>
                        <a:t>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5 x 10</a:t>
                      </a:r>
                      <a:r>
                        <a:rPr lang="fr-FR" sz="1200" b="1" u="none" strike="noStrike" baseline="30000" dirty="0">
                          <a:effectLst/>
                        </a:rPr>
                        <a:t>15</a:t>
                      </a:r>
                      <a:r>
                        <a:rPr lang="fr-FR" sz="1200" b="1" u="none" strike="noStrike" dirty="0">
                          <a:effectLst/>
                        </a:rPr>
                        <a:t> / 10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33151"/>
                  </a:ext>
                </a:extLst>
              </a:tr>
              <a:tr h="192630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1" u="none" strike="noStrike">
                          <a:effectLst/>
                        </a:rPr>
                        <a:t>Time integration window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0.5 - 5 µs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0.5 - 5 µs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5 ns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 µs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 µs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 µs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25 ns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1" marR="5351" marT="5351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6262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5552" y="29748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CEB71A5-DC0B-DD48-9DDE-054CC8B07C8E}"/>
              </a:ext>
            </a:extLst>
          </p:cNvPr>
          <p:cNvSpPr txBox="1"/>
          <p:nvPr/>
        </p:nvSpPr>
        <p:spPr>
          <a:xfrm rot="16200000">
            <a:off x="-1683667" y="3301238"/>
            <a:ext cx="398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Outer Tracker       Vertex pixel detector</a:t>
            </a:r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174738BF-2039-7246-AA67-D2BBA086A518}"/>
              </a:ext>
            </a:extLst>
          </p:cNvPr>
          <p:cNvSpPr/>
          <p:nvPr/>
        </p:nvSpPr>
        <p:spPr>
          <a:xfrm>
            <a:off x="486326" y="1703714"/>
            <a:ext cx="147982" cy="178049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86002D73-35CE-7640-8A81-893C6728661A}"/>
              </a:ext>
            </a:extLst>
          </p:cNvPr>
          <p:cNvSpPr/>
          <p:nvPr/>
        </p:nvSpPr>
        <p:spPr>
          <a:xfrm>
            <a:off x="486325" y="3484207"/>
            <a:ext cx="175525" cy="1966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à coins arrondis 46">
            <a:extLst>
              <a:ext uri="{FF2B5EF4-FFF2-40B4-BE49-F238E27FC236}">
                <a16:creationId xmlns:a16="http://schemas.microsoft.com/office/drawing/2014/main" id="{BE5E344B-6E22-7845-82F8-02C4DD44FA4F}"/>
              </a:ext>
            </a:extLst>
          </p:cNvPr>
          <p:cNvSpPr/>
          <p:nvPr/>
        </p:nvSpPr>
        <p:spPr>
          <a:xfrm>
            <a:off x="3287411" y="3074923"/>
            <a:ext cx="8418678" cy="4092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à coins arrondis 51">
            <a:extLst>
              <a:ext uri="{FF2B5EF4-FFF2-40B4-BE49-F238E27FC236}">
                <a16:creationId xmlns:a16="http://schemas.microsoft.com/office/drawing/2014/main" id="{5914C295-328D-3A41-B927-33550203E8F8}"/>
              </a:ext>
            </a:extLst>
          </p:cNvPr>
          <p:cNvSpPr/>
          <p:nvPr/>
        </p:nvSpPr>
        <p:spPr>
          <a:xfrm>
            <a:off x="3287410" y="4842491"/>
            <a:ext cx="8443485" cy="6460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EF4DC440-A229-6F44-9F49-0D146D25B577}"/>
              </a:ext>
            </a:extLst>
          </p:cNvPr>
          <p:cNvSpPr/>
          <p:nvPr/>
        </p:nvSpPr>
        <p:spPr>
          <a:xfrm>
            <a:off x="3287410" y="1876628"/>
            <a:ext cx="8418679" cy="40928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3F188E29-08A2-DE42-8FB3-FBF77832E418}"/>
              </a:ext>
            </a:extLst>
          </p:cNvPr>
          <p:cNvSpPr/>
          <p:nvPr/>
        </p:nvSpPr>
        <p:spPr>
          <a:xfrm>
            <a:off x="3287411" y="3485789"/>
            <a:ext cx="8418678" cy="7366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8E8A910B-54E9-6349-A19F-DE7426858344}"/>
              </a:ext>
            </a:extLst>
          </p:cNvPr>
          <p:cNvSpPr/>
          <p:nvPr/>
        </p:nvSpPr>
        <p:spPr>
          <a:xfrm>
            <a:off x="3287411" y="2285912"/>
            <a:ext cx="8418678" cy="771732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7C58A489-A907-ED47-ACC4-DC94130B2260}"/>
              </a:ext>
            </a:extLst>
          </p:cNvPr>
          <p:cNvSpPr/>
          <p:nvPr/>
        </p:nvSpPr>
        <p:spPr>
          <a:xfrm>
            <a:off x="3287411" y="4210263"/>
            <a:ext cx="8418678" cy="62607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35CEC7-F231-7945-957E-0A2AB634C607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next colliders concepts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ABAA25-727C-8A43-8B39-E4FEA0D7A30C}"/>
              </a:ext>
            </a:extLst>
          </p:cNvPr>
          <p:cNvSpPr txBox="1"/>
          <p:nvPr/>
        </p:nvSpPr>
        <p:spPr>
          <a:xfrm>
            <a:off x="-12700" y="6272768"/>
            <a:ext cx="606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1600" i="1" dirty="0" err="1"/>
              <a:t>Number</a:t>
            </a:r>
            <a:r>
              <a:rPr lang="fr-FR" sz="1600" i="1" dirty="0"/>
              <a:t> of hits in TPC ≃ 225 </a:t>
            </a:r>
            <a:r>
              <a:rPr lang="fr-FR" sz="1600" i="1" dirty="0" err="1"/>
              <a:t>with</a:t>
            </a:r>
            <a:r>
              <a:rPr lang="fr-FR" sz="1600" i="1" dirty="0"/>
              <a:t> </a:t>
            </a:r>
            <a:r>
              <a:rPr lang="fr-FR" sz="1600" i="1" dirty="0" err="1"/>
              <a:t>expected</a:t>
            </a:r>
            <a:r>
              <a:rPr lang="fr-FR" sz="1600" i="1" dirty="0"/>
              <a:t> </a:t>
            </a:r>
            <a:r>
              <a:rPr lang="fr-FR" sz="1600" i="1" dirty="0" err="1"/>
              <a:t>resolution</a:t>
            </a:r>
            <a:r>
              <a:rPr lang="fr-FR" sz="1600" i="1" dirty="0"/>
              <a:t> of ≃ 150 µm</a:t>
            </a:r>
          </a:p>
          <a:p>
            <a:pPr marL="342900" indent="-342900">
              <a:buFontTx/>
              <a:buAutoNum type="arabicParenR"/>
            </a:pPr>
            <a:r>
              <a:rPr lang="fr-FR" sz="1600" i="1" dirty="0" err="1"/>
              <a:t>Number</a:t>
            </a:r>
            <a:r>
              <a:rPr lang="fr-FR" sz="1600" i="1" dirty="0"/>
              <a:t> of hits in DC ≃ 122 </a:t>
            </a:r>
            <a:r>
              <a:rPr lang="fr-FR" sz="1600" i="1" dirty="0" err="1"/>
              <a:t>with</a:t>
            </a:r>
            <a:r>
              <a:rPr lang="fr-FR" sz="1600" i="1" dirty="0"/>
              <a:t> </a:t>
            </a:r>
            <a:r>
              <a:rPr lang="fr-FR" sz="1600" i="1" dirty="0" err="1"/>
              <a:t>expected</a:t>
            </a:r>
            <a:r>
              <a:rPr lang="fr-FR" sz="1600" i="1" dirty="0"/>
              <a:t> </a:t>
            </a:r>
            <a:r>
              <a:rPr lang="fr-FR" sz="1600" i="1" dirty="0" err="1"/>
              <a:t>resolution</a:t>
            </a:r>
            <a:r>
              <a:rPr lang="fr-FR" sz="1600" i="1" dirty="0"/>
              <a:t> of ≃ 100 µm</a:t>
            </a:r>
          </a:p>
        </p:txBody>
      </p:sp>
    </p:spTree>
    <p:extLst>
      <p:ext uri="{BB962C8B-B14F-4D97-AF65-F5344CB8AC3E}">
        <p14:creationId xmlns:p14="http://schemas.microsoft.com/office/powerpoint/2010/main" val="247542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8ADE93B-DE0D-424F-BF8D-9246FE4F4B3E}"/>
              </a:ext>
            </a:extLst>
          </p:cNvPr>
          <p:cNvGrpSpPr/>
          <p:nvPr/>
        </p:nvGrpSpPr>
        <p:grpSpPr>
          <a:xfrm>
            <a:off x="403352" y="3416459"/>
            <a:ext cx="7152449" cy="3444596"/>
            <a:chOff x="403352" y="3416459"/>
            <a:chExt cx="7152449" cy="3444596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D7898A0F-7423-BA42-87CC-34785F058EC7}"/>
                </a:ext>
              </a:extLst>
            </p:cNvPr>
            <p:cNvGrpSpPr/>
            <p:nvPr/>
          </p:nvGrpSpPr>
          <p:grpSpPr>
            <a:xfrm>
              <a:off x="403352" y="3416459"/>
              <a:ext cx="7152449" cy="3444596"/>
              <a:chOff x="391777" y="3416459"/>
              <a:chExt cx="7152449" cy="3444596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BC15825C-7B0A-AA4C-ABAE-5511E606825F}"/>
                  </a:ext>
                </a:extLst>
              </p:cNvPr>
              <p:cNvGrpSpPr/>
              <p:nvPr/>
            </p:nvGrpSpPr>
            <p:grpSpPr>
              <a:xfrm>
                <a:off x="391777" y="3416459"/>
                <a:ext cx="7152449" cy="3444596"/>
                <a:chOff x="391777" y="3416459"/>
                <a:chExt cx="7152449" cy="3444596"/>
              </a:xfrm>
            </p:grpSpPr>
            <p:grpSp>
              <p:nvGrpSpPr>
                <p:cNvPr id="68" name="Groupe 67">
                  <a:extLst>
                    <a:ext uri="{FF2B5EF4-FFF2-40B4-BE49-F238E27FC236}">
                      <a16:creationId xmlns:a16="http://schemas.microsoft.com/office/drawing/2014/main" id="{AE30A76F-DDA3-2A4C-82CC-FEF1B133CF9B}"/>
                    </a:ext>
                  </a:extLst>
                </p:cNvPr>
                <p:cNvGrpSpPr/>
                <p:nvPr/>
              </p:nvGrpSpPr>
              <p:grpSpPr>
                <a:xfrm>
                  <a:off x="391777" y="3416459"/>
                  <a:ext cx="7152449" cy="3444596"/>
                  <a:chOff x="391777" y="3251359"/>
                  <a:chExt cx="7152449" cy="3444596"/>
                </a:xfrm>
              </p:grpSpPr>
              <p:grpSp>
                <p:nvGrpSpPr>
                  <p:cNvPr id="46" name="Groupe 45">
                    <a:extLst>
                      <a:ext uri="{FF2B5EF4-FFF2-40B4-BE49-F238E27FC236}">
                        <a16:creationId xmlns:a16="http://schemas.microsoft.com/office/drawing/2014/main" id="{5AE5AC69-8308-7A4E-A387-5C45DBA09AFE}"/>
                      </a:ext>
                    </a:extLst>
                  </p:cNvPr>
                  <p:cNvGrpSpPr/>
                  <p:nvPr/>
                </p:nvGrpSpPr>
                <p:grpSpPr>
                  <a:xfrm>
                    <a:off x="3661300" y="3251359"/>
                    <a:ext cx="3882926" cy="3384000"/>
                    <a:chOff x="5709476" y="3220105"/>
                    <a:chExt cx="3882926" cy="3384000"/>
                  </a:xfrm>
                </p:grpSpPr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DC150C68-DAF6-A144-8E23-13E44CB264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2110" y="5656299"/>
                      <a:ext cx="4828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/>
                        <a:t>ILD</a:t>
                      </a:r>
                    </a:p>
                  </p:txBody>
                </p:sp>
                <p:pic>
                  <p:nvPicPr>
                    <p:cNvPr id="41" name="Image 40">
                      <a:extLst>
                        <a:ext uri="{FF2B5EF4-FFF2-40B4-BE49-F238E27FC236}">
                          <a16:creationId xmlns:a16="http://schemas.microsoft.com/office/drawing/2014/main" id="{A7934D8F-E191-424E-96A3-A09DC8FD2CC8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5709476" y="3220105"/>
                      <a:ext cx="3882926" cy="33840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4" name="Image 33">
                    <a:extLst>
                      <a:ext uri="{FF2B5EF4-FFF2-40B4-BE49-F238E27FC236}">
                        <a16:creationId xmlns:a16="http://schemas.microsoft.com/office/drawing/2014/main" id="{290636CD-075D-9C46-A647-6A7932062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r="2342"/>
                  <a:stretch/>
                </p:blipFill>
                <p:spPr>
                  <a:xfrm>
                    <a:off x="391777" y="3599299"/>
                    <a:ext cx="3650113" cy="3096656"/>
                  </a:xfrm>
                  <a:prstGeom prst="rect">
                    <a:avLst/>
                  </a:prstGeom>
                </p:spPr>
              </p:pic>
              <p:cxnSp>
                <p:nvCxnSpPr>
                  <p:cNvPr id="52" name="Connecteur droit 51">
                    <a:extLst>
                      <a:ext uri="{FF2B5EF4-FFF2-40B4-BE49-F238E27FC236}">
                        <a16:creationId xmlns:a16="http://schemas.microsoft.com/office/drawing/2014/main" id="{99C6D591-807D-6041-B4ED-2070BDE9F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4455" y="5078841"/>
                    <a:ext cx="6156156" cy="848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eur droit 59">
                    <a:extLst>
                      <a:ext uri="{FF2B5EF4-FFF2-40B4-BE49-F238E27FC236}">
                        <a16:creationId xmlns:a16="http://schemas.microsoft.com/office/drawing/2014/main" id="{97F181A0-22BD-0948-A270-A3BF6CC003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4455" y="5739241"/>
                    <a:ext cx="6192303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cteur droit 60">
                    <a:extLst>
                      <a:ext uri="{FF2B5EF4-FFF2-40B4-BE49-F238E27FC236}">
                        <a16:creationId xmlns:a16="http://schemas.microsoft.com/office/drawing/2014/main" id="{9D261C7D-4D52-1344-91DA-48AD2DF9CC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84455" y="5891641"/>
                    <a:ext cx="6192303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FB0E030F-F29A-EF40-A3C1-97230C3D0F45}"/>
                    </a:ext>
                  </a:extLst>
                </p:cNvPr>
                <p:cNvSpPr txBox="1"/>
                <p:nvPr/>
              </p:nvSpPr>
              <p:spPr>
                <a:xfrm>
                  <a:off x="4852543" y="5453098"/>
                  <a:ext cx="4828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ILD</a:t>
                  </a:r>
                </a:p>
              </p:txBody>
            </p:sp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C5EBC534-BA71-AB49-8BCB-A019E8075CEA}"/>
                    </a:ext>
                  </a:extLst>
                </p:cNvPr>
                <p:cNvSpPr txBox="1"/>
                <p:nvPr/>
              </p:nvSpPr>
              <p:spPr>
                <a:xfrm>
                  <a:off x="1220161" y="5453098"/>
                  <a:ext cx="4860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err="1"/>
                    <a:t>SiD</a:t>
                  </a:r>
                  <a:endParaRPr lang="fr-FR" dirty="0"/>
                </a:p>
              </p:txBody>
            </p:sp>
          </p:grpSp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5839884C-A6CD-6040-854A-993381E86CD2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"/>
              <a:srcRect l="18749" t="-1106" r="5063" b="91852"/>
              <a:stretch/>
            </p:blipFill>
            <p:spPr>
              <a:xfrm>
                <a:off x="4394682" y="3444109"/>
                <a:ext cx="2958307" cy="31319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8D0735-E22C-744B-A7B6-57A4E61D8FC9}"/>
                </a:ext>
              </a:extLst>
            </p:cNvPr>
            <p:cNvSpPr/>
            <p:nvPr/>
          </p:nvSpPr>
          <p:spPr>
            <a:xfrm>
              <a:off x="3755200" y="3573161"/>
              <a:ext cx="366380" cy="335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4EA1777F-EDD2-1D42-BD66-9F7CBBDD813D}"/>
              </a:ext>
            </a:extLst>
          </p:cNvPr>
          <p:cNvGrpSpPr/>
          <p:nvPr/>
        </p:nvGrpSpPr>
        <p:grpSpPr>
          <a:xfrm>
            <a:off x="123944" y="416610"/>
            <a:ext cx="3997904" cy="3356416"/>
            <a:chOff x="225544" y="416610"/>
            <a:chExt cx="3997904" cy="335641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5C40BCB-8094-344E-92D3-F70E9617D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72" b="22750"/>
            <a:stretch/>
          </p:blipFill>
          <p:spPr>
            <a:xfrm>
              <a:off x="225544" y="557606"/>
              <a:ext cx="3676976" cy="3169730"/>
            </a:xfrm>
            <a:prstGeom prst="rect">
              <a:avLst/>
            </a:prstGeom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DDE83CB0-8985-3C47-822C-48566F4A2E5D}"/>
                </a:ext>
              </a:extLst>
            </p:cNvPr>
            <p:cNvGrpSpPr/>
            <p:nvPr/>
          </p:nvGrpSpPr>
          <p:grpSpPr>
            <a:xfrm>
              <a:off x="2095500" y="416610"/>
              <a:ext cx="2127948" cy="3356416"/>
              <a:chOff x="2362200" y="670610"/>
              <a:chExt cx="2127948" cy="3356416"/>
            </a:xfrm>
          </p:grpSpPr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23F7D8CF-EF67-3D42-B26B-DC5E4240D1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2200" y="2093902"/>
                <a:ext cx="18248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425CEA22-0398-2045-A913-C8F5CD3EF3BC}"/>
                  </a:ext>
                </a:extLst>
              </p:cNvPr>
              <p:cNvGrpSpPr/>
              <p:nvPr/>
            </p:nvGrpSpPr>
            <p:grpSpPr>
              <a:xfrm>
                <a:off x="3642804" y="670610"/>
                <a:ext cx="847344" cy="3356416"/>
                <a:chOff x="3642804" y="657910"/>
                <a:chExt cx="847344" cy="335641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E41C12C-ED29-F647-8566-14D2959B8621}"/>
                    </a:ext>
                  </a:extLst>
                </p:cNvPr>
                <p:cNvSpPr/>
                <p:nvPr/>
              </p:nvSpPr>
              <p:spPr>
                <a:xfrm rot="16200000">
                  <a:off x="2627274" y="2151452"/>
                  <a:ext cx="3356416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dirty="0"/>
                    <a:t> </a:t>
                  </a:r>
                  <a:r>
                    <a:rPr lang="en-US" dirty="0" err="1"/>
                    <a:t>σ</a:t>
                  </a:r>
                  <a:r>
                    <a:rPr lang="fr-FR" dirty="0"/>
                    <a:t>(</a:t>
                  </a:r>
                  <a:r>
                    <a:rPr lang="fr-FR" dirty="0" err="1"/>
                    <a:t>p</a:t>
                  </a:r>
                  <a:r>
                    <a:rPr lang="fr-FR" baseline="-25000" dirty="0" err="1"/>
                    <a:t>T</a:t>
                  </a:r>
                  <a:r>
                    <a:rPr lang="fr-FR" dirty="0"/>
                    <a:t>)/p</a:t>
                  </a:r>
                  <a:r>
                    <a:rPr lang="fr-FR" baseline="-25000" dirty="0"/>
                    <a:t>T</a:t>
                  </a:r>
                  <a:r>
                    <a:rPr lang="fr-FR" baseline="30000" dirty="0"/>
                    <a:t>2</a:t>
                  </a:r>
                  <a:r>
                    <a:rPr lang="fr-FR" dirty="0"/>
                    <a:t> = a </a:t>
                  </a:r>
                  <a:r>
                    <a:rPr lang="en-US" dirty="0"/>
                    <a:t>⊕ b /psin</a:t>
                  </a:r>
                  <a:r>
                    <a:rPr lang="en-US" baseline="30000" dirty="0"/>
                    <a:t>3/2</a:t>
                  </a:r>
                  <a:r>
                    <a:rPr lang="en-US" dirty="0"/>
                    <a:t>(</a:t>
                  </a:r>
                  <a:r>
                    <a:rPr lang="en-US" dirty="0" err="1"/>
                    <a:t>θ</a:t>
                  </a:r>
                  <a:r>
                    <a:rPr lang="en-US" dirty="0"/>
                    <a:t>)</a:t>
                  </a:r>
                </a:p>
              </p:txBody>
            </p:sp>
            <p:cxnSp>
              <p:nvCxnSpPr>
                <p:cNvPr id="17" name="Connecteur droit avec flèche 16">
                  <a:extLst>
                    <a:ext uri="{FF2B5EF4-FFF2-40B4-BE49-F238E27FC236}">
                      <a16:creationId xmlns:a16="http://schemas.microsoft.com/office/drawing/2014/main" id="{7511C77A-B7EB-AE47-914C-AC41C4805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1787" y="2504956"/>
                  <a:ext cx="22663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BE0DA06D-0346-604A-BA68-495659A6564F}"/>
                    </a:ext>
                  </a:extLst>
                </p:cNvPr>
                <p:cNvSpPr txBox="1"/>
                <p:nvPr/>
              </p:nvSpPr>
              <p:spPr>
                <a:xfrm rot="5400000">
                  <a:off x="3270811" y="1308145"/>
                  <a:ext cx="102098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hit resolution</a:t>
                  </a:r>
                </a:p>
              </p:txBody>
            </p:sp>
          </p:grp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3690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0ECA7-6F08-5F4B-9EA1-ED62A9628612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e-e collider performance simulations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DB86750-C547-A040-B9FF-0213E4F97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335" y="655082"/>
            <a:ext cx="3480278" cy="29180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17CC84-C5C1-D542-A0ED-B81B1AD16B67}"/>
              </a:ext>
            </a:extLst>
          </p:cNvPr>
          <p:cNvSpPr txBox="1"/>
          <p:nvPr/>
        </p:nvSpPr>
        <p:spPr>
          <a:xfrm>
            <a:off x="8216580" y="6303405"/>
            <a:ext cx="306594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TPC(DC) + Si seems to do slightly better than full Si for MS (small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)</a:t>
            </a:r>
            <a:endParaRPr lang="en-US" sz="1400" baseline="-250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683602B-EE67-2E4A-B48F-0AE7F0C3CF0B}"/>
              </a:ext>
            </a:extLst>
          </p:cNvPr>
          <p:cNvGrpSpPr/>
          <p:nvPr/>
        </p:nvGrpSpPr>
        <p:grpSpPr>
          <a:xfrm>
            <a:off x="7651496" y="617690"/>
            <a:ext cx="3552657" cy="3016083"/>
            <a:chOff x="7628346" y="617690"/>
            <a:chExt cx="3552657" cy="3016083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5633545-B636-4546-8136-EF04F9F29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733"/>
            <a:stretch/>
          </p:blipFill>
          <p:spPr>
            <a:xfrm>
              <a:off x="7628346" y="617690"/>
              <a:ext cx="3552657" cy="3016083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BD206AE-2D8E-1048-82DB-519183B87216}"/>
                </a:ext>
              </a:extLst>
            </p:cNvPr>
            <p:cNvSpPr txBox="1"/>
            <p:nvPr/>
          </p:nvSpPr>
          <p:spPr>
            <a:xfrm>
              <a:off x="8513867" y="2636477"/>
              <a:ext cx="836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FCC-</a:t>
              </a:r>
              <a:r>
                <a:rPr lang="fr-FR" dirty="0" err="1"/>
                <a:t>ee</a:t>
              </a:r>
              <a:endParaRPr lang="fr-FR" dirty="0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644934B3-9E46-214C-BA36-CD676E1D45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80"/>
          <a:stretch/>
        </p:blipFill>
        <p:spPr>
          <a:xfrm>
            <a:off x="7478399" y="3594092"/>
            <a:ext cx="4029796" cy="2757342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008AD686-E9D6-514E-BEBE-1E7995D2DD99}"/>
              </a:ext>
            </a:extLst>
          </p:cNvPr>
          <p:cNvSpPr txBox="1"/>
          <p:nvPr/>
        </p:nvSpPr>
        <p:spPr>
          <a:xfrm>
            <a:off x="8026243" y="3956631"/>
            <a:ext cx="197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FCC-</a:t>
            </a:r>
            <a:r>
              <a:rPr lang="fr-FR" dirty="0" err="1"/>
              <a:t>ee</a:t>
            </a:r>
            <a:r>
              <a:rPr lang="fr-FR" dirty="0"/>
              <a:t> IDEA DC +Si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E41639B-CA7B-FC4F-ACC2-7294833BE1C9}"/>
              </a:ext>
            </a:extLst>
          </p:cNvPr>
          <p:cNvSpPr txBox="1"/>
          <p:nvPr/>
        </p:nvSpPr>
        <p:spPr>
          <a:xfrm>
            <a:off x="9962330" y="395663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r>
              <a:rPr lang="fr-FR" dirty="0"/>
              <a:t> =90</a:t>
            </a:r>
            <a:r>
              <a:rPr lang="fr-FR" baseline="30000" dirty="0"/>
              <a:t>∘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07A5238-257F-BE43-BF72-DE1EF54407D3}"/>
              </a:ext>
            </a:extLst>
          </p:cNvPr>
          <p:cNvSpPr txBox="1"/>
          <p:nvPr/>
        </p:nvSpPr>
        <p:spPr>
          <a:xfrm>
            <a:off x="991942" y="2627139"/>
            <a:ext cx="1788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CLIC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5BB63E7-C7E4-7743-9864-4D1E9C3D24A8}"/>
              </a:ext>
            </a:extLst>
          </p:cNvPr>
          <p:cNvSpPr txBox="1"/>
          <p:nvPr/>
        </p:nvSpPr>
        <p:spPr>
          <a:xfrm>
            <a:off x="4970404" y="2631395"/>
            <a:ext cx="17881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CLIC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B3D7CD-BF0A-5E49-AB0E-8716C4044B93}"/>
              </a:ext>
            </a:extLst>
          </p:cNvPr>
          <p:cNvSpPr txBox="1"/>
          <p:nvPr/>
        </p:nvSpPr>
        <p:spPr>
          <a:xfrm>
            <a:off x="502219" y="2250670"/>
            <a:ext cx="1488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Dominated</a:t>
            </a:r>
            <a:r>
              <a:rPr lang="fr-FR" sz="1400" dirty="0"/>
              <a:t> by MS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823B930-4D22-8E49-918B-4A823B290CE9}"/>
              </a:ext>
            </a:extLst>
          </p:cNvPr>
          <p:cNvSpPr txBox="1"/>
          <p:nvPr/>
        </p:nvSpPr>
        <p:spPr>
          <a:xfrm>
            <a:off x="2046714" y="2746462"/>
            <a:ext cx="165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Dominated</a:t>
            </a:r>
            <a:r>
              <a:rPr lang="fr-FR" sz="1400" dirty="0"/>
              <a:t> by </a:t>
            </a:r>
            <a:r>
              <a:rPr lang="fr-FR" sz="1400" dirty="0" err="1"/>
              <a:t>σ</a:t>
            </a:r>
            <a:r>
              <a:rPr lang="fr-FR" sz="1400" dirty="0"/>
              <a:t>(hit)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E61E44D-E8FA-3549-8AE4-8CC9442E4E25}"/>
              </a:ext>
            </a:extLst>
          </p:cNvPr>
          <p:cNvCxnSpPr/>
          <p:nvPr/>
        </p:nvCxnSpPr>
        <p:spPr>
          <a:xfrm>
            <a:off x="2023854" y="1882035"/>
            <a:ext cx="0" cy="1196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430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A6B44D-F691-5E42-BEDE-5A6A257314D7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e-e collider performance simulations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5E12204-05D6-2640-9340-C4307BEE3276}"/>
              </a:ext>
            </a:extLst>
          </p:cNvPr>
          <p:cNvSpPr txBox="1"/>
          <p:nvPr/>
        </p:nvSpPr>
        <p:spPr>
          <a:xfrm>
            <a:off x="624349" y="4523264"/>
            <a:ext cx="10943302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Impact parameter resolution is more sensitive to multiple scattering than intrinsic resolution</a:t>
            </a:r>
          </a:p>
          <a:p>
            <a:pPr algn="ctr"/>
            <a:r>
              <a:rPr lang="en-US" sz="2200" dirty="0">
                <a:solidFill>
                  <a:schemeClr val="accent1"/>
                </a:solidFill>
              </a:rPr>
              <a:t>CLIC, ILD and </a:t>
            </a:r>
            <a:r>
              <a:rPr lang="en-US" sz="2200" dirty="0" err="1">
                <a:solidFill>
                  <a:schemeClr val="accent1"/>
                </a:solidFill>
              </a:rPr>
              <a:t>SiD</a:t>
            </a:r>
            <a:r>
              <a:rPr lang="en-US" sz="2200" dirty="0">
                <a:solidFill>
                  <a:schemeClr val="accent1"/>
                </a:solidFill>
              </a:rPr>
              <a:t> designs provide similar precision</a:t>
            </a:r>
          </a:p>
          <a:p>
            <a:pPr algn="ctr"/>
            <a:r>
              <a:rPr lang="en-US" sz="2200" dirty="0">
                <a:solidFill>
                  <a:schemeClr val="accent1"/>
                </a:solidFill>
              </a:rPr>
              <a:t>At high momentum resolution seems better than expected from parametrization</a:t>
            </a:r>
          </a:p>
          <a:p>
            <a:pPr algn="ctr"/>
            <a:r>
              <a:rPr lang="en-US" sz="2200" dirty="0" err="1"/>
              <a:t>σ</a:t>
            </a:r>
            <a:r>
              <a:rPr lang="en-US" sz="2200" dirty="0"/>
              <a:t>(d</a:t>
            </a:r>
            <a:r>
              <a:rPr lang="en-US" sz="2200" baseline="-25000" dirty="0"/>
              <a:t>0</a:t>
            </a:r>
            <a:r>
              <a:rPr lang="en-US" sz="2200" dirty="0"/>
              <a:t>) ≃ a ⊕ b/</a:t>
            </a:r>
            <a:r>
              <a:rPr lang="en-US" sz="2200" dirty="0" err="1"/>
              <a:t>p</a:t>
            </a:r>
            <a:r>
              <a:rPr lang="en-US" sz="2200" baseline="-25000" dirty="0" err="1"/>
              <a:t>T</a:t>
            </a:r>
            <a:r>
              <a:rPr lang="en-US" sz="2200" baseline="-25000" dirty="0"/>
              <a:t> </a:t>
            </a:r>
            <a:r>
              <a:rPr lang="en-US" sz="2200" dirty="0"/>
              <a:t>sin</a:t>
            </a:r>
            <a:r>
              <a:rPr lang="en-US" sz="2200" baseline="30000" dirty="0"/>
              <a:t>1/2</a:t>
            </a:r>
            <a:r>
              <a:rPr lang="en-US" sz="2200" dirty="0"/>
              <a:t> (</a:t>
            </a:r>
            <a:r>
              <a:rPr lang="en-US" sz="2200" dirty="0" err="1"/>
              <a:t>θ</a:t>
            </a:r>
            <a:r>
              <a:rPr lang="en-US" sz="2200" dirty="0"/>
              <a:t>) = a ⊕ b/psin</a:t>
            </a:r>
            <a:r>
              <a:rPr lang="en-US" sz="2200" baseline="30000" dirty="0"/>
              <a:t>3/2</a:t>
            </a:r>
            <a:r>
              <a:rPr lang="en-US" sz="2200" dirty="0"/>
              <a:t> (</a:t>
            </a:r>
            <a:r>
              <a:rPr lang="en-US" sz="2200" dirty="0" err="1"/>
              <a:t>θ</a:t>
            </a:r>
            <a:r>
              <a:rPr lang="en-US" sz="2200" dirty="0"/>
              <a:t>) 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2161F821-342F-6E46-83F7-6BC0D2EAE449}"/>
              </a:ext>
            </a:extLst>
          </p:cNvPr>
          <p:cNvGrpSpPr/>
          <p:nvPr/>
        </p:nvGrpSpPr>
        <p:grpSpPr>
          <a:xfrm>
            <a:off x="70277" y="1453912"/>
            <a:ext cx="12020769" cy="2904198"/>
            <a:chOff x="70277" y="793512"/>
            <a:chExt cx="12020769" cy="2904198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AD3C5B0B-465B-8F44-9FE8-856344D5181E}"/>
                </a:ext>
              </a:extLst>
            </p:cNvPr>
            <p:cNvGrpSpPr/>
            <p:nvPr/>
          </p:nvGrpSpPr>
          <p:grpSpPr>
            <a:xfrm>
              <a:off x="70277" y="793512"/>
              <a:ext cx="6416084" cy="2904198"/>
              <a:chOff x="137607" y="940927"/>
              <a:chExt cx="7345103" cy="3292124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66D454A2-0C58-7F43-8A95-CACACA36BB2D}"/>
                  </a:ext>
                </a:extLst>
              </p:cNvPr>
              <p:cNvGrpSpPr/>
              <p:nvPr/>
            </p:nvGrpSpPr>
            <p:grpSpPr>
              <a:xfrm>
                <a:off x="137607" y="940927"/>
                <a:ext cx="3893449" cy="3220684"/>
                <a:chOff x="137607" y="940927"/>
                <a:chExt cx="3893449" cy="3220684"/>
              </a:xfrm>
            </p:grpSpPr>
            <p:pic>
              <p:nvPicPr>
                <p:cNvPr id="5" name="Image 4">
                  <a:extLst>
                    <a:ext uri="{FF2B5EF4-FFF2-40B4-BE49-F238E27FC236}">
                      <a16:creationId xmlns:a16="http://schemas.microsoft.com/office/drawing/2014/main" id="{EE7F41B2-D5EF-3748-8B5E-867FFDA161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7607" y="940927"/>
                  <a:ext cx="3893449" cy="3220684"/>
                </a:xfrm>
                <a:prstGeom prst="rect">
                  <a:avLst/>
                </a:prstGeom>
              </p:spPr>
            </p:pic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570D7100-9910-4A4F-921F-30F22F38B438}"/>
                    </a:ext>
                  </a:extLst>
                </p:cNvPr>
                <p:cNvSpPr txBox="1"/>
                <p:nvPr/>
              </p:nvSpPr>
              <p:spPr>
                <a:xfrm>
                  <a:off x="1300690" y="1169462"/>
                  <a:ext cx="4860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err="1"/>
                    <a:t>SiD</a:t>
                  </a:r>
                  <a:endParaRPr lang="fr-FR" dirty="0"/>
                </a:p>
              </p:txBody>
            </p:sp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64D14145-A939-9344-8DF8-798B83EFA30A}"/>
                  </a:ext>
                </a:extLst>
              </p:cNvPr>
              <p:cNvGrpSpPr/>
              <p:nvPr/>
            </p:nvGrpSpPr>
            <p:grpSpPr>
              <a:xfrm>
                <a:off x="3772117" y="999238"/>
                <a:ext cx="3710593" cy="3233813"/>
                <a:chOff x="3772117" y="999238"/>
                <a:chExt cx="3710593" cy="3233813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7005FEDE-662F-674D-9C6B-A435CB281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72117" y="999238"/>
                  <a:ext cx="3710593" cy="3233813"/>
                </a:xfrm>
                <a:prstGeom prst="rect">
                  <a:avLst/>
                </a:prstGeom>
              </p:spPr>
            </p:pic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7C4FBA05-6F20-E640-9576-A3111632C6FA}"/>
                    </a:ext>
                  </a:extLst>
                </p:cNvPr>
                <p:cNvSpPr txBox="1"/>
                <p:nvPr/>
              </p:nvSpPr>
              <p:spPr>
                <a:xfrm>
                  <a:off x="4761432" y="1162136"/>
                  <a:ext cx="4828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ILD</a:t>
                  </a:r>
                </a:p>
              </p:txBody>
            </p:sp>
          </p:grp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45977B4B-B6CF-574E-BA27-61787B174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1396" y="2468808"/>
                <a:ext cx="682890" cy="25034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B416228B-D31D-8448-BEFC-AFC1C42AE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0763" y="3007472"/>
                <a:ext cx="693523" cy="13433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289BE3B-CC83-A840-8505-2A1DF9ECF8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3629" y="3141810"/>
                <a:ext cx="132716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20410550-5A79-EC49-93E5-6B2D8CDF7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4895" y="3315475"/>
                <a:ext cx="2594846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8C307746-27CF-784E-A86C-84212E0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1396" y="3200121"/>
                <a:ext cx="713697" cy="9826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0E7F7AFE-C3FD-BC41-8C8B-1B22E76CDD00}"/>
                </a:ext>
              </a:extLst>
            </p:cNvPr>
            <p:cNvGrpSpPr/>
            <p:nvPr/>
          </p:nvGrpSpPr>
          <p:grpSpPr>
            <a:xfrm>
              <a:off x="8986528" y="825023"/>
              <a:ext cx="3104518" cy="2841176"/>
              <a:chOff x="3663006" y="3872385"/>
              <a:chExt cx="3330396" cy="2901642"/>
            </a:xfrm>
          </p:grpSpPr>
          <p:pic>
            <p:nvPicPr>
              <p:cNvPr id="71" name="Image 70">
                <a:extLst>
                  <a:ext uri="{FF2B5EF4-FFF2-40B4-BE49-F238E27FC236}">
                    <a16:creationId xmlns:a16="http://schemas.microsoft.com/office/drawing/2014/main" id="{84456CBF-151E-5047-A58D-32873C3A9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009" r="3497"/>
              <a:stretch/>
            </p:blipFill>
            <p:spPr>
              <a:xfrm>
                <a:off x="3663006" y="3872385"/>
                <a:ext cx="3330396" cy="2901642"/>
              </a:xfrm>
              <a:prstGeom prst="rect">
                <a:avLst/>
              </a:prstGeom>
            </p:spPr>
          </p:pic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6D2D1226-D39B-5A43-BFB6-E9AEC3BA96A3}"/>
                  </a:ext>
                </a:extLst>
              </p:cNvPr>
              <p:cNvSpPr txBox="1"/>
              <p:nvPr/>
            </p:nvSpPr>
            <p:spPr>
              <a:xfrm>
                <a:off x="4459560" y="4118045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CLIC</a:t>
                </a:r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1FD0EEDA-E032-0642-B90B-E07C7A0142F5}"/>
                </a:ext>
              </a:extLst>
            </p:cNvPr>
            <p:cNvGrpSpPr/>
            <p:nvPr/>
          </p:nvGrpSpPr>
          <p:grpSpPr>
            <a:xfrm>
              <a:off x="6213543" y="793512"/>
              <a:ext cx="3234705" cy="2841176"/>
              <a:chOff x="149345" y="3872385"/>
              <a:chExt cx="3470055" cy="2901642"/>
            </a:xfrm>
          </p:grpSpPr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94C297EE-6F15-E24A-97FE-D5246F39A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515"/>
              <a:stretch/>
            </p:blipFill>
            <p:spPr>
              <a:xfrm>
                <a:off x="149345" y="3872385"/>
                <a:ext cx="3470055" cy="2901642"/>
              </a:xfrm>
              <a:prstGeom prst="rect">
                <a:avLst/>
              </a:prstGeom>
            </p:spPr>
          </p:pic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4DD3011C-BFBD-4543-B1AC-87540F047325}"/>
                  </a:ext>
                </a:extLst>
              </p:cNvPr>
              <p:cNvSpPr txBox="1"/>
              <p:nvPr/>
            </p:nvSpPr>
            <p:spPr>
              <a:xfrm>
                <a:off x="1007181" y="4121228"/>
                <a:ext cx="587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CLIC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6068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3690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FDB5A5-E88C-2C4F-8D9B-CDC9A85A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2" y="980616"/>
            <a:ext cx="7538323" cy="28955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439606-6446-5F4B-81C0-8502D58A4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816" y="1248329"/>
            <a:ext cx="4067032" cy="26358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BB0BF2-8456-E249-A090-F79F10D11855}"/>
              </a:ext>
            </a:extLst>
          </p:cNvPr>
          <p:cNvSpPr/>
          <p:nvPr/>
        </p:nvSpPr>
        <p:spPr>
          <a:xfrm>
            <a:off x="7889732" y="981145"/>
            <a:ext cx="3744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 err="1"/>
              <a:t>δp</a:t>
            </a:r>
            <a:r>
              <a:rPr lang="en-US" sz="1600" baseline="-25000" dirty="0" err="1"/>
              <a:t>T</a:t>
            </a:r>
            <a:r>
              <a:rPr lang="en-US" sz="1600" dirty="0"/>
              <a:t>/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≃ 0.5(2)% at 0.1(1) </a:t>
            </a:r>
            <a:r>
              <a:rPr lang="en-US" sz="1600" dirty="0" err="1"/>
              <a:t>TeV</a:t>
            </a:r>
            <a:r>
              <a:rPr lang="en-US" sz="1600" dirty="0"/>
              <a:t> (</a:t>
            </a:r>
            <a:r>
              <a:rPr lang="en-US" sz="1600" dirty="0" err="1"/>
              <a:t>η</a:t>
            </a:r>
            <a:r>
              <a:rPr lang="en-US" sz="1600" dirty="0"/>
              <a:t>&lt;2)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DDCF6D-C190-8B46-9464-4A45DB0547D1}"/>
              </a:ext>
            </a:extLst>
          </p:cNvPr>
          <p:cNvSpPr/>
          <p:nvPr/>
        </p:nvSpPr>
        <p:spPr>
          <a:xfrm>
            <a:off x="248659" y="3981392"/>
            <a:ext cx="7703146" cy="24006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Cell size down to 25 x 50 µm in inner layers for low occupancy and                 ≃ 5-10 µm hit resolution for 2-track separation in boosted objects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Tilted design to minimize MS, conversions, interactions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GHz/cm</a:t>
            </a:r>
            <a:r>
              <a:rPr lang="en-US" baseline="30000" dirty="0"/>
              <a:t>2</a:t>
            </a:r>
            <a:r>
              <a:rPr lang="en-US" dirty="0"/>
              <a:t>, fluence ≃ 10</a:t>
            </a:r>
            <a:r>
              <a:rPr lang="en-US" baseline="30000" dirty="0"/>
              <a:t>18</a:t>
            </a:r>
            <a:r>
              <a:rPr lang="en-US" dirty="0"/>
              <a:t> 1 MeV </a:t>
            </a:r>
            <a:r>
              <a:rPr lang="en-US" dirty="0" err="1"/>
              <a:t>neq</a:t>
            </a:r>
            <a:r>
              <a:rPr lang="en-US" dirty="0"/>
              <a:t> /cm</a:t>
            </a:r>
            <a:r>
              <a:rPr lang="en-US" baseline="30000" dirty="0"/>
              <a:t>2</a:t>
            </a:r>
            <a:r>
              <a:rPr lang="en-US" dirty="0"/>
              <a:t> and ≃ 30 </a:t>
            </a:r>
            <a:r>
              <a:rPr lang="en-US" dirty="0" err="1"/>
              <a:t>GRad</a:t>
            </a:r>
            <a:r>
              <a:rPr lang="en-US" dirty="0"/>
              <a:t> for 30 ab</a:t>
            </a:r>
            <a:r>
              <a:rPr lang="en-US" baseline="30000" dirty="0"/>
              <a:t>-1 </a:t>
            </a:r>
            <a:r>
              <a:rPr lang="en-US" dirty="0"/>
              <a:t>at inner layer radius 2.5 cm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Current sensor and readout technologies would not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sustain radiation for R &lt; 40 cm,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effective Pile-Up of ≃ 50 would require ≃ 5 </a:t>
            </a:r>
            <a:r>
              <a:rPr lang="en-US" sz="2000" dirty="0" err="1">
                <a:solidFill>
                  <a:schemeClr val="accent1"/>
                </a:solidFill>
              </a:rPr>
              <a:t>ps</a:t>
            </a:r>
            <a:r>
              <a:rPr lang="en-US" sz="2000" dirty="0">
                <a:solidFill>
                  <a:schemeClr val="accent1"/>
                </a:solidFill>
              </a:rPr>
              <a:t> Time of Flight precision**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3B082-AAD3-4944-A3AB-29BC2BA74961}"/>
              </a:ext>
            </a:extLst>
          </p:cNvPr>
          <p:cNvSpPr/>
          <p:nvPr/>
        </p:nvSpPr>
        <p:spPr>
          <a:xfrm>
            <a:off x="7081" y="6563946"/>
            <a:ext cx="10329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* Compared to 6 x 10</a:t>
            </a:r>
            <a:r>
              <a:rPr lang="en-US" sz="1400" i="1" baseline="30000" dirty="0"/>
              <a:t>9</a:t>
            </a:r>
            <a:r>
              <a:rPr lang="en-US" sz="1400" i="1" dirty="0"/>
              <a:t> and 2.2 x 10</a:t>
            </a:r>
            <a:r>
              <a:rPr lang="en-US" sz="1400" i="1" baseline="30000" dirty="0"/>
              <a:t>9</a:t>
            </a:r>
            <a:r>
              <a:rPr lang="en-US" sz="1400" i="1" dirty="0"/>
              <a:t>  for ATLAS/CMS Phase-II Trackers; ** Compared to 30-40 </a:t>
            </a:r>
            <a:r>
              <a:rPr lang="en-US" sz="1400" i="1" dirty="0" err="1"/>
              <a:t>ps</a:t>
            </a:r>
            <a:r>
              <a:rPr lang="en-US" sz="1400" i="1" dirty="0"/>
              <a:t> in ATLAS/CMS HL-LHC MIP Timing Detectors  </a:t>
            </a:r>
            <a:endParaRPr lang="en-US" sz="1400" i="1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0ECA7-6F08-5F4B-9EA1-ED62A9628612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Future Silicon trackers: </a:t>
            </a:r>
            <a:r>
              <a:rPr lang="en-US" sz="3600" dirty="0"/>
              <a:t>FCC-</a:t>
            </a:r>
            <a:r>
              <a:rPr lang="en-US" sz="3600" dirty="0" err="1"/>
              <a:t>hh</a:t>
            </a:r>
            <a:r>
              <a:rPr lang="en-US" sz="3600" dirty="0"/>
              <a:t> design proposal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1AE9E40-D09B-BE41-A352-4BAAB6467146}"/>
              </a:ext>
            </a:extLst>
          </p:cNvPr>
          <p:cNvSpPr txBox="1"/>
          <p:nvPr/>
        </p:nvSpPr>
        <p:spPr>
          <a:xfrm>
            <a:off x="383731" y="627910"/>
            <a:ext cx="114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Φ</a:t>
            </a:r>
            <a:r>
              <a:rPr lang="en-US" dirty="0">
                <a:solidFill>
                  <a:schemeClr val="accent1"/>
                </a:solidFill>
              </a:rPr>
              <a:t> = 3 m, L=2 x 16, </a:t>
            </a:r>
            <a:r>
              <a:rPr lang="en-US" dirty="0" err="1">
                <a:solidFill>
                  <a:schemeClr val="accent1"/>
                </a:solidFill>
              </a:rPr>
              <a:t>η</a:t>
            </a:r>
            <a:r>
              <a:rPr lang="en-US" baseline="-25000" dirty="0" err="1">
                <a:solidFill>
                  <a:schemeClr val="accent1"/>
                </a:solidFill>
              </a:rPr>
              <a:t>max</a:t>
            </a:r>
            <a:r>
              <a:rPr lang="en-US" dirty="0">
                <a:solidFill>
                  <a:schemeClr val="accent1"/>
                </a:solidFill>
              </a:rPr>
              <a:t> ≃ 6, ≃ 400 m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, 16 x 10</a:t>
            </a:r>
            <a:r>
              <a:rPr lang="en-US" baseline="30000" dirty="0">
                <a:solidFill>
                  <a:schemeClr val="accent1"/>
                </a:solidFill>
              </a:rPr>
              <a:t>9</a:t>
            </a:r>
            <a:r>
              <a:rPr lang="en-US" dirty="0">
                <a:solidFill>
                  <a:schemeClr val="accent1"/>
                </a:solidFill>
              </a:rPr>
              <a:t> channels*</a:t>
            </a:r>
            <a:r>
              <a:rPr lang="fr-FR" dirty="0">
                <a:solidFill>
                  <a:srgbClr val="C00000"/>
                </a:solidFill>
              </a:rPr>
              <a:t>, </a:t>
            </a:r>
            <a:r>
              <a:rPr lang="fr-FR" dirty="0" err="1">
                <a:solidFill>
                  <a:srgbClr val="C00000"/>
                </a:solidFill>
              </a:rPr>
              <a:t>cell</a:t>
            </a:r>
            <a:r>
              <a:rPr lang="fr-FR" dirty="0">
                <a:solidFill>
                  <a:srgbClr val="C00000"/>
                </a:solidFill>
              </a:rPr>
              <a:t> size 25</a:t>
            </a:r>
            <a:r>
              <a:rPr lang="en-US" dirty="0">
                <a:solidFill>
                  <a:srgbClr val="C00000"/>
                </a:solidFill>
              </a:rPr>
              <a:t> µm </a:t>
            </a:r>
            <a:r>
              <a:rPr lang="fr-FR" dirty="0">
                <a:solidFill>
                  <a:srgbClr val="C00000"/>
                </a:solidFill>
              </a:rPr>
              <a:t>x 50 </a:t>
            </a:r>
            <a:r>
              <a:rPr lang="en-US" dirty="0">
                <a:solidFill>
                  <a:srgbClr val="C00000"/>
                </a:solidFill>
              </a:rPr>
              <a:t>µm </a:t>
            </a:r>
            <a:r>
              <a:rPr lang="en-US" dirty="0"/>
              <a:t>-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77933C"/>
                </a:solidFill>
              </a:rPr>
              <a:t>33 µm x 400 µm </a:t>
            </a:r>
            <a:r>
              <a:rPr lang="en-US" dirty="0"/>
              <a:t>-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33 µm x 2-50 mm</a:t>
            </a:r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C53A5BD-8DBD-7647-9B3C-4677F0CC4615}"/>
              </a:ext>
            </a:extLst>
          </p:cNvPr>
          <p:cNvGrpSpPr/>
          <p:nvPr/>
        </p:nvGrpSpPr>
        <p:grpSpPr>
          <a:xfrm>
            <a:off x="8032830" y="4181534"/>
            <a:ext cx="4008698" cy="2436689"/>
            <a:chOff x="7661565" y="1706228"/>
            <a:chExt cx="4544290" cy="2253411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79C056A-EA2D-824E-9452-2827ECB0D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5" r="48447"/>
            <a:stretch/>
          </p:blipFill>
          <p:spPr>
            <a:xfrm>
              <a:off x="7661565" y="1708418"/>
              <a:ext cx="2285999" cy="225122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B1F6876-A967-404E-9C41-3F7441ABE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229"/>
            <a:stretch/>
          </p:blipFill>
          <p:spPr>
            <a:xfrm>
              <a:off x="9987128" y="1706228"/>
              <a:ext cx="2218727" cy="225122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D70E9F-8CFD-4149-BB00-A084DB329B0F}"/>
                </a:ext>
              </a:extLst>
            </p:cNvPr>
            <p:cNvSpPr/>
            <p:nvPr/>
          </p:nvSpPr>
          <p:spPr>
            <a:xfrm>
              <a:off x="9905999" y="3657594"/>
              <a:ext cx="166254" cy="251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9F67B1E-F095-A14D-BC98-101AB710D112}"/>
              </a:ext>
            </a:extLst>
          </p:cNvPr>
          <p:cNvSpPr/>
          <p:nvPr/>
        </p:nvSpPr>
        <p:spPr>
          <a:xfrm>
            <a:off x="8262110" y="3737229"/>
            <a:ext cx="360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</a:t>
            </a:r>
            <a:r>
              <a:rPr lang="en-US" sz="1600" baseline="-25000" dirty="0"/>
              <a:t>0 </a:t>
            </a:r>
            <a:r>
              <a:rPr lang="en-US" sz="1600" dirty="0"/>
              <a:t>resolution of 5/10/30 </a:t>
            </a:r>
            <a:r>
              <a:rPr lang="en-US" sz="1600" dirty="0" err="1"/>
              <a:t>μm</a:t>
            </a:r>
            <a:r>
              <a:rPr lang="en-US" sz="1600" dirty="0"/>
              <a:t> at </a:t>
            </a:r>
            <a:r>
              <a:rPr lang="en-US" sz="1600" dirty="0" err="1"/>
              <a:t>η</a:t>
            </a:r>
            <a:r>
              <a:rPr lang="en-US" sz="1600" dirty="0"/>
              <a:t>= 0 for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baseline="-25000" dirty="0"/>
              <a:t> </a:t>
            </a:r>
            <a:r>
              <a:rPr lang="en-US" sz="1600" dirty="0"/>
              <a:t>= 100/10/1 GeV/c at</a:t>
            </a:r>
            <a:r>
              <a:rPr lang="en-US" sz="1600" dirty="0">
                <a:cs typeface="Arial" panose="020B0604020202020204" pitchFamily="34" charset="0"/>
                <a:sym typeface="Wingdings"/>
              </a:rPr>
              <a:t> 90</a:t>
            </a:r>
            <a:r>
              <a:rPr lang="en-US" sz="1600" baseline="30000" dirty="0">
                <a:cs typeface="Arial" panose="020B0604020202020204" pitchFamily="34" charset="0"/>
                <a:sym typeface="Wingdings"/>
              </a:rPr>
              <a:t>∘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9035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DF4459E-F79F-DD45-810D-1033F62F7C12}"/>
              </a:ext>
            </a:extLst>
          </p:cNvPr>
          <p:cNvSpPr txBox="1"/>
          <p:nvPr/>
        </p:nvSpPr>
        <p:spPr>
          <a:xfrm>
            <a:off x="258679" y="1097765"/>
            <a:ext cx="11674642" cy="2154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Si-crystals semiconductor properties: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Small energy gap 1.2 eV (between valence &amp; conduction band), </a:t>
            </a:r>
            <a:r>
              <a:rPr lang="en-US" sz="2200" dirty="0">
                <a:sym typeface="Wingdings" pitchFamily="2" charset="2"/>
              </a:rPr>
              <a:t>E (e-h pair creation)</a:t>
            </a:r>
            <a:r>
              <a:rPr lang="en-US" sz="2200" baseline="30000" dirty="0">
                <a:sym typeface="Wingdings" pitchFamily="2" charset="2"/>
              </a:rPr>
              <a:t>1)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/>
              <a:t>≃ 3.6 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High density 2.33 g/cm</a:t>
            </a:r>
            <a:r>
              <a:rPr lang="en-US" sz="2200" baseline="30000" dirty="0"/>
              <a:t>3</a:t>
            </a:r>
            <a:r>
              <a:rPr lang="en-US" sz="2200" dirty="0"/>
              <a:t>; </a:t>
            </a:r>
            <a:r>
              <a:rPr lang="en-US" sz="2200" dirty="0" err="1">
                <a:solidFill>
                  <a:schemeClr val="accent1"/>
                </a:solidFill>
              </a:rPr>
              <a:t>dE</a:t>
            </a:r>
            <a:r>
              <a:rPr lang="en-US" sz="2200" dirty="0">
                <a:solidFill>
                  <a:schemeClr val="accent1"/>
                </a:solidFill>
              </a:rPr>
              <a:t>/dx (MIP) ≈ 3.8 MeV/cm ≈ 106 e-h/</a:t>
            </a:r>
            <a:r>
              <a:rPr lang="en-US" sz="2200" dirty="0" err="1">
                <a:solidFill>
                  <a:schemeClr val="accent1"/>
                </a:solidFill>
              </a:rPr>
              <a:t>μm</a:t>
            </a:r>
            <a:r>
              <a:rPr lang="en-US" sz="2200" dirty="0">
                <a:solidFill>
                  <a:schemeClr val="accent1"/>
                </a:solidFill>
              </a:rPr>
              <a:t> (average)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High carrier mobility: </a:t>
            </a:r>
            <a:r>
              <a:rPr lang="en-US" sz="2200" dirty="0" err="1"/>
              <a:t>μ</a:t>
            </a:r>
            <a:r>
              <a:rPr lang="en-US" sz="2200" baseline="-25000" dirty="0" err="1"/>
              <a:t>e</a:t>
            </a:r>
            <a:r>
              <a:rPr lang="en-US" sz="2200" dirty="0"/>
              <a:t>(</a:t>
            </a:r>
            <a:r>
              <a:rPr lang="en-US" sz="2200" dirty="0" err="1"/>
              <a:t>μ</a:t>
            </a:r>
            <a:r>
              <a:rPr lang="en-US" sz="2200" baseline="-25000" dirty="0" err="1"/>
              <a:t>h</a:t>
            </a:r>
            <a:r>
              <a:rPr lang="en-US" sz="2200" dirty="0"/>
              <a:t>) =1450(450) cm</a:t>
            </a:r>
            <a:r>
              <a:rPr lang="en-US" sz="2200" baseline="30000" dirty="0"/>
              <a:t>2</a:t>
            </a:r>
            <a:r>
              <a:rPr lang="en-US" sz="2200" dirty="0"/>
              <a:t>/V.s,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v = </a:t>
            </a:r>
            <a:r>
              <a:rPr lang="en-US" sz="2200" dirty="0" err="1"/>
              <a:t>μE</a:t>
            </a:r>
            <a:r>
              <a:rPr lang="en-US" sz="2200" dirty="0"/>
              <a:t>,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/>
              <a:t>fast charge collection can go down to O(1) ns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Material used in industrial process, relatively low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Silicon technology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810293-8114-6B40-A0EA-642C408C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858" y="3642541"/>
            <a:ext cx="6348541" cy="209925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5574855-2A32-2640-88C2-77F6EB114060}"/>
              </a:ext>
            </a:extLst>
          </p:cNvPr>
          <p:cNvSpPr txBox="1"/>
          <p:nvPr/>
        </p:nvSpPr>
        <p:spPr>
          <a:xfrm>
            <a:off x="0" y="6516116"/>
            <a:ext cx="375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≃ 30 eV </a:t>
            </a:r>
            <a:r>
              <a:rPr lang="en-US" sz="1600" i="1" dirty="0" err="1"/>
              <a:t>LAr</a:t>
            </a:r>
            <a:r>
              <a:rPr lang="en-US" sz="1600" i="1" dirty="0"/>
              <a:t> and 100 eV in scintillators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AD43BF-AA7F-024F-B70B-3B5D62AAFB82}"/>
              </a:ext>
            </a:extLst>
          </p:cNvPr>
          <p:cNvSpPr txBox="1"/>
          <p:nvPr/>
        </p:nvSpPr>
        <p:spPr>
          <a:xfrm>
            <a:off x="824351" y="5947968"/>
            <a:ext cx="1054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Alternative semi-conductors: Ge need cryogeny with liquid nitrogen at 77k, Diamond less signal and expensive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CB48B-6C6A-6A40-BF44-45566DF26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5"/>
          <a:stretch/>
        </p:blipFill>
        <p:spPr>
          <a:xfrm>
            <a:off x="508000" y="3601464"/>
            <a:ext cx="4619305" cy="21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Silicon sensors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5574855-2A32-2640-88C2-77F6EB114060}"/>
              </a:ext>
            </a:extLst>
          </p:cNvPr>
          <p:cNvSpPr txBox="1"/>
          <p:nvPr/>
        </p:nvSpPr>
        <p:spPr>
          <a:xfrm>
            <a:off x="0" y="6526447"/>
            <a:ext cx="4364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≃ 10</a:t>
            </a:r>
            <a:r>
              <a:rPr lang="en-US" sz="1600" i="1" baseline="30000" dirty="0"/>
              <a:t>4</a:t>
            </a:r>
            <a:r>
              <a:rPr lang="en-US" sz="1600" i="1" dirty="0"/>
              <a:t> more free carriers in Si than MIP signal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5870C2-881E-F448-88B6-0CAF81628E50}"/>
              </a:ext>
            </a:extLst>
          </p:cNvPr>
          <p:cNvSpPr txBox="1"/>
          <p:nvPr/>
        </p:nvSpPr>
        <p:spPr>
          <a:xfrm>
            <a:off x="129309" y="3302967"/>
            <a:ext cx="3973463" cy="29854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CMOS and </a:t>
            </a:r>
            <a:r>
              <a:rPr lang="en-US" sz="2200" dirty="0" err="1">
                <a:solidFill>
                  <a:schemeClr val="accent1"/>
                </a:solidFill>
              </a:rPr>
              <a:t>DepFET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Monolithic Active Pixel: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Microelectronic process, collection electrodes readout with MOS electronics grown on substrate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CMOS not depleted (no E-field) e</a:t>
            </a:r>
            <a:r>
              <a:rPr lang="en-US" baseline="30000" dirty="0"/>
              <a:t>-</a:t>
            </a:r>
            <a:r>
              <a:rPr lang="en-US" dirty="0"/>
              <a:t> are collected through diffusion, </a:t>
            </a:r>
            <a:r>
              <a:rPr lang="en-US" dirty="0" err="1"/>
              <a:t>DepFET</a:t>
            </a:r>
            <a:r>
              <a:rPr lang="en-US" dirty="0"/>
              <a:t> has some low voltage depletion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for small pitch, thin sensors slow signal time integration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DC6835A-8521-344A-B532-DF7A14307B8A}"/>
              </a:ext>
            </a:extLst>
          </p:cNvPr>
          <p:cNvSpPr txBox="1"/>
          <p:nvPr/>
        </p:nvSpPr>
        <p:spPr>
          <a:xfrm>
            <a:off x="4173886" y="3306300"/>
            <a:ext cx="7979233" cy="1538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Hybrid design pixels/strips: planar and 3D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complex process (double sided) to allow depletion voltage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p/n</a:t>
            </a:r>
            <a:r>
              <a:rPr lang="en-US" dirty="0"/>
              <a:t> doping (acceptors (B, …)/donors (P, As, …) allow to work as a p-n junction with reverser bias and full depletion of free carriers (noise)</a:t>
            </a:r>
            <a:r>
              <a:rPr lang="en-US" baseline="30000" dirty="0"/>
              <a:t>1)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Electrodes connected to electronics through bump(wire) bonding in pixels(strips)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1BA285FD-1757-0642-B60B-FAD0A60ECC25}"/>
              </a:ext>
            </a:extLst>
          </p:cNvPr>
          <p:cNvCxnSpPr>
            <a:cxnSpLocks/>
          </p:cNvCxnSpPr>
          <p:nvPr/>
        </p:nvCxnSpPr>
        <p:spPr>
          <a:xfrm flipV="1">
            <a:off x="635377" y="2845723"/>
            <a:ext cx="252255" cy="51254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8499203C-1511-2B4C-9C7E-A4960CBC2E3D}"/>
              </a:ext>
            </a:extLst>
          </p:cNvPr>
          <p:cNvCxnSpPr>
            <a:cxnSpLocks/>
          </p:cNvCxnSpPr>
          <p:nvPr/>
        </p:nvCxnSpPr>
        <p:spPr>
          <a:xfrm flipV="1">
            <a:off x="2390277" y="2889867"/>
            <a:ext cx="571048" cy="4556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85" name="Groupe 2084">
            <a:extLst>
              <a:ext uri="{FF2B5EF4-FFF2-40B4-BE49-F238E27FC236}">
                <a16:creationId xmlns:a16="http://schemas.microsoft.com/office/drawing/2014/main" id="{06B0ED2B-3A9F-0744-B52A-CAD5224F2F12}"/>
              </a:ext>
            </a:extLst>
          </p:cNvPr>
          <p:cNvGrpSpPr/>
          <p:nvPr/>
        </p:nvGrpSpPr>
        <p:grpSpPr>
          <a:xfrm>
            <a:off x="-8129" y="1472312"/>
            <a:ext cx="12171123" cy="1717173"/>
            <a:chOff x="-8129" y="1497712"/>
            <a:chExt cx="12171123" cy="1717173"/>
          </a:xfrm>
        </p:grpSpPr>
        <p:grpSp>
          <p:nvGrpSpPr>
            <p:cNvPr id="2077" name="Groupe 2076">
              <a:extLst>
                <a:ext uri="{FF2B5EF4-FFF2-40B4-BE49-F238E27FC236}">
                  <a16:creationId xmlns:a16="http://schemas.microsoft.com/office/drawing/2014/main" id="{C3EC74D6-C198-9A43-847A-D3B31D01D4F8}"/>
                </a:ext>
              </a:extLst>
            </p:cNvPr>
            <p:cNvGrpSpPr/>
            <p:nvPr/>
          </p:nvGrpSpPr>
          <p:grpSpPr>
            <a:xfrm>
              <a:off x="-8129" y="1497712"/>
              <a:ext cx="12171123" cy="1717173"/>
              <a:chOff x="-8129" y="1483644"/>
              <a:chExt cx="12171123" cy="1717173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2AF8F60A-D291-8046-BB70-1414E80A31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507" r="62728"/>
              <a:stretch/>
            </p:blipFill>
            <p:spPr>
              <a:xfrm>
                <a:off x="-8129" y="1483644"/>
                <a:ext cx="2677629" cy="1668292"/>
              </a:xfrm>
              <a:prstGeom prst="rect">
                <a:avLst/>
              </a:prstGeom>
            </p:spPr>
          </p:pic>
          <p:grpSp>
            <p:nvGrpSpPr>
              <p:cNvPr id="2076" name="Groupe 2075">
                <a:extLst>
                  <a:ext uri="{FF2B5EF4-FFF2-40B4-BE49-F238E27FC236}">
                    <a16:creationId xmlns:a16="http://schemas.microsoft.com/office/drawing/2014/main" id="{24464465-3501-3C4F-B882-4FCA9063CD12}"/>
                  </a:ext>
                </a:extLst>
              </p:cNvPr>
              <p:cNvGrpSpPr/>
              <p:nvPr/>
            </p:nvGrpSpPr>
            <p:grpSpPr>
              <a:xfrm>
                <a:off x="9806051" y="1543486"/>
                <a:ext cx="2356943" cy="1495286"/>
                <a:chOff x="9820119" y="1304334"/>
                <a:chExt cx="2356943" cy="1495286"/>
              </a:xfrm>
            </p:grpSpPr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6B832820-141F-AB41-B88D-C184BB021D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4768" t="19996" r="1740"/>
                <a:stretch/>
              </p:blipFill>
              <p:spPr>
                <a:xfrm>
                  <a:off x="9820119" y="1304334"/>
                  <a:ext cx="2356943" cy="1495286"/>
                </a:xfrm>
                <a:prstGeom prst="rect">
                  <a:avLst/>
                </a:prstGeom>
              </p:spPr>
            </p:pic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F6CF6673-2CAF-FD40-96ED-3A4F65518BB8}"/>
                    </a:ext>
                  </a:extLst>
                </p:cNvPr>
                <p:cNvSpPr txBox="1"/>
                <p:nvPr/>
              </p:nvSpPr>
              <p:spPr>
                <a:xfrm>
                  <a:off x="10493310" y="2072434"/>
                  <a:ext cx="66388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50 µm </a:t>
                  </a:r>
                </a:p>
              </p:txBody>
            </p:sp>
            <p:cxnSp>
              <p:nvCxnSpPr>
                <p:cNvPr id="35" name="Connecteur droit avec flèche 34">
                  <a:extLst>
                    <a:ext uri="{FF2B5EF4-FFF2-40B4-BE49-F238E27FC236}">
                      <a16:creationId xmlns:a16="http://schemas.microsoft.com/office/drawing/2014/main" id="{7D94F13E-824C-B347-A6C0-D1BBCD21CB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82459" y="2089532"/>
                  <a:ext cx="392697" cy="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1F0F8E97-3481-BB46-83EA-D0DF02C023BD}"/>
                  </a:ext>
                </a:extLst>
              </p:cNvPr>
              <p:cNvGrpSpPr/>
              <p:nvPr/>
            </p:nvGrpSpPr>
            <p:grpSpPr>
              <a:xfrm>
                <a:off x="5108387" y="1679010"/>
                <a:ext cx="4608636" cy="1521807"/>
                <a:chOff x="3535593" y="1807117"/>
                <a:chExt cx="5707217" cy="2051026"/>
              </a:xfrm>
            </p:grpSpPr>
            <p:grpSp>
              <p:nvGrpSpPr>
                <p:cNvPr id="44" name="Groupe 43">
                  <a:extLst>
                    <a:ext uri="{FF2B5EF4-FFF2-40B4-BE49-F238E27FC236}">
                      <a16:creationId xmlns:a16="http://schemas.microsoft.com/office/drawing/2014/main" id="{CA8A9745-A39A-5F48-8AB0-A6D0F700DB86}"/>
                    </a:ext>
                  </a:extLst>
                </p:cNvPr>
                <p:cNvGrpSpPr/>
                <p:nvPr/>
              </p:nvGrpSpPr>
              <p:grpSpPr>
                <a:xfrm>
                  <a:off x="3535593" y="1807117"/>
                  <a:ext cx="5707217" cy="2051026"/>
                  <a:chOff x="3559657" y="1795085"/>
                  <a:chExt cx="5707217" cy="2051026"/>
                </a:xfrm>
              </p:grpSpPr>
              <p:grpSp>
                <p:nvGrpSpPr>
                  <p:cNvPr id="42" name="Groupe 41">
                    <a:extLst>
                      <a:ext uri="{FF2B5EF4-FFF2-40B4-BE49-F238E27FC236}">
                        <a16:creationId xmlns:a16="http://schemas.microsoft.com/office/drawing/2014/main" id="{5DAFBF9E-55A7-DA41-B6E2-49F405E19167}"/>
                      </a:ext>
                    </a:extLst>
                  </p:cNvPr>
                  <p:cNvGrpSpPr/>
                  <p:nvPr/>
                </p:nvGrpSpPr>
                <p:grpSpPr>
                  <a:xfrm>
                    <a:off x="3559657" y="1795085"/>
                    <a:ext cx="5707217" cy="2006111"/>
                    <a:chOff x="3559657" y="1795085"/>
                    <a:chExt cx="5707217" cy="2006111"/>
                  </a:xfrm>
                </p:grpSpPr>
                <p:grpSp>
                  <p:nvGrpSpPr>
                    <p:cNvPr id="9" name="Groupe 8">
                      <a:extLst>
                        <a:ext uri="{FF2B5EF4-FFF2-40B4-BE49-F238E27FC236}">
                          <a16:creationId xmlns:a16="http://schemas.microsoft.com/office/drawing/2014/main" id="{47C862C6-C63F-4348-97D4-921BC15A99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59657" y="1795085"/>
                      <a:ext cx="5707217" cy="2006111"/>
                      <a:chOff x="3631095" y="1780797"/>
                      <a:chExt cx="5707217" cy="2006111"/>
                    </a:xfrm>
                  </p:grpSpPr>
                  <p:pic>
                    <p:nvPicPr>
                      <p:cNvPr id="29" name="Picture 4" descr="Résultat de recherche d'images pour &quot;n-in-n and n-in p pixel process&quot;">
                        <a:extLst>
                          <a:ext uri="{FF2B5EF4-FFF2-40B4-BE49-F238E27FC236}">
                            <a16:creationId xmlns:a16="http://schemas.microsoft.com/office/drawing/2014/main" id="{C521671E-5C24-644A-AC2C-8FEB21D11A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671" t="21151" r="6830" b="58627"/>
                      <a:stretch/>
                    </p:blipFill>
                    <p:spPr bwMode="auto">
                      <a:xfrm>
                        <a:off x="6302710" y="1780797"/>
                        <a:ext cx="2752851" cy="19553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2050" name="Picture 2" descr="http://inspirehep.net/record/1261822/files/currentconcept.png">
                        <a:extLst>
                          <a:ext uri="{FF2B5EF4-FFF2-40B4-BE49-F238E27FC236}">
                            <a16:creationId xmlns:a16="http://schemas.microsoft.com/office/drawing/2014/main" id="{2FCE3CF9-D7C0-C144-BBC3-8610785CA8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84" t="43439" r="7091"/>
                      <a:stretch/>
                    </p:blipFill>
                    <p:spPr bwMode="auto">
                      <a:xfrm>
                        <a:off x="3631095" y="1885544"/>
                        <a:ext cx="2686310" cy="1850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32" name="Picture 2" descr="http://inspirehep.net/record/1261822/files/currentconcept.png">
                        <a:extLst>
                          <a:ext uri="{FF2B5EF4-FFF2-40B4-BE49-F238E27FC236}">
                            <a16:creationId xmlns:a16="http://schemas.microsoft.com/office/drawing/2014/main" id="{944FC865-A421-1249-A058-03F9CDA166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3947" t="43439"/>
                      <a:stretch/>
                    </p:blipFill>
                    <p:spPr bwMode="auto">
                      <a:xfrm>
                        <a:off x="8928169" y="1893472"/>
                        <a:ext cx="410143" cy="1893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sp>
                  <p:nvSpPr>
                    <p:cNvPr id="40" name="ZoneTexte 39">
                      <a:extLst>
                        <a:ext uri="{FF2B5EF4-FFF2-40B4-BE49-F238E27FC236}">
                          <a16:creationId xmlns:a16="http://schemas.microsoft.com/office/drawing/2014/main" id="{FDC68D9E-ACCC-0349-9230-D77A66955A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73119" y="2725458"/>
                      <a:ext cx="383438" cy="369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/>
                        <a:t>p</a:t>
                      </a:r>
                      <a:r>
                        <a:rPr lang="fr-FR" baseline="30000" dirty="0"/>
                        <a:t>+</a:t>
                      </a:r>
                    </a:p>
                  </p:txBody>
                </p:sp>
                <p:sp>
                  <p:nvSpPr>
                    <p:cNvPr id="45" name="ZoneTexte 44">
                      <a:extLst>
                        <a:ext uri="{FF2B5EF4-FFF2-40B4-BE49-F238E27FC236}">
                          <a16:creationId xmlns:a16="http://schemas.microsoft.com/office/drawing/2014/main" id="{5328B9CA-1476-FD41-8AF2-2243E5C378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27086" y="2720894"/>
                      <a:ext cx="523788" cy="50510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dirty="0"/>
                        <a:t>p</a:t>
                      </a:r>
                      <a:r>
                        <a:rPr lang="fr-FR" baseline="30000" dirty="0"/>
                        <a:t>+</a:t>
                      </a:r>
                    </a:p>
                  </p:txBody>
                </p:sp>
              </p:grpSp>
              <p:pic>
                <p:nvPicPr>
                  <p:cNvPr id="43" name="Picture 2" descr="http://inspirehep.net/record/1261822/files/currentconcept.png">
                    <a:extLst>
                      <a:ext uri="{FF2B5EF4-FFF2-40B4-BE49-F238E27FC236}">
                        <a16:creationId xmlns:a16="http://schemas.microsoft.com/office/drawing/2014/main" id="{0D54DD19-296F-7048-A4D2-63FA334D32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684" t="85804" r="7091" b="-2908"/>
                  <a:stretch/>
                </p:blipFill>
                <p:spPr bwMode="auto">
                  <a:xfrm>
                    <a:off x="6337263" y="3286468"/>
                    <a:ext cx="2519467" cy="5596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B409067E-5B58-1446-A082-005F1832AE55}"/>
                    </a:ext>
                  </a:extLst>
                </p:cNvPr>
                <p:cNvSpPr txBox="1"/>
                <p:nvPr/>
              </p:nvSpPr>
              <p:spPr>
                <a:xfrm>
                  <a:off x="6564699" y="3181499"/>
                  <a:ext cx="744114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n-in-p</a:t>
                  </a: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F6ED5F9E-5026-3141-A470-42E5EA07F9E8}"/>
                    </a:ext>
                  </a:extLst>
                </p:cNvPr>
                <p:cNvSpPr txBox="1"/>
                <p:nvPr/>
              </p:nvSpPr>
              <p:spPr>
                <a:xfrm>
                  <a:off x="3676932" y="3197493"/>
                  <a:ext cx="744114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n-in-n</a:t>
                  </a:r>
                </a:p>
              </p:txBody>
            </p:sp>
          </p:grpSp>
          <p:pic>
            <p:nvPicPr>
              <p:cNvPr id="2054" name="Picture 6" descr="DEPFET">
                <a:extLst>
                  <a:ext uri="{FF2B5EF4-FFF2-40B4-BE49-F238E27FC236}">
                    <a16:creationId xmlns:a16="http://schemas.microsoft.com/office/drawing/2014/main" id="{2D1DB990-981E-E840-B493-E78E92215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218" y="1515782"/>
                <a:ext cx="2143433" cy="1360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C28B14A1-CD1C-2D4E-B4FD-56329FB2FFCD}"/>
                </a:ext>
              </a:extLst>
            </p:cNvPr>
            <p:cNvSpPr txBox="1"/>
            <p:nvPr/>
          </p:nvSpPr>
          <p:spPr>
            <a:xfrm rot="16200000">
              <a:off x="2115687" y="2115377"/>
              <a:ext cx="1250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300 µm   1 µm</a:t>
              </a:r>
            </a:p>
          </p:txBody>
        </p: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8E8FD4B2-C7C4-DA41-996A-D40E5B5448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44703" y="2235266"/>
              <a:ext cx="6900" cy="564271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08D7DFEC-5FA0-BE49-98DA-F23DE3AF9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6346" y="1955640"/>
              <a:ext cx="5257" cy="293095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64BCA76F-1E5A-9245-B9E5-97C3316958C1}"/>
              </a:ext>
            </a:extLst>
          </p:cNvPr>
          <p:cNvSpPr/>
          <p:nvPr/>
        </p:nvSpPr>
        <p:spPr>
          <a:xfrm rot="16200000">
            <a:off x="8518342" y="-310998"/>
            <a:ext cx="239411" cy="697934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A4F95F2-CF04-AF4F-8807-7B1AA08E11D2}"/>
              </a:ext>
            </a:extLst>
          </p:cNvPr>
          <p:cNvSpPr txBox="1"/>
          <p:nvPr/>
        </p:nvSpPr>
        <p:spPr>
          <a:xfrm>
            <a:off x="234176" y="618107"/>
            <a:ext cx="1169112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Several Si-sensors types and design, differences are in depletion, electronic readout  implementation and eventually in performance, hybrid designs much more radiation tolerant</a:t>
            </a:r>
          </a:p>
        </p:txBody>
      </p:sp>
    </p:spTree>
    <p:extLst>
      <p:ext uri="{BB962C8B-B14F-4D97-AF65-F5344CB8AC3E}">
        <p14:creationId xmlns:p14="http://schemas.microsoft.com/office/powerpoint/2010/main" val="2612984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F4DCCA96-DE9F-4F4B-83F7-A4FEE2332B19}"/>
              </a:ext>
            </a:extLst>
          </p:cNvPr>
          <p:cNvGrpSpPr/>
          <p:nvPr/>
        </p:nvGrpSpPr>
        <p:grpSpPr>
          <a:xfrm>
            <a:off x="257098" y="647952"/>
            <a:ext cx="3058204" cy="6036236"/>
            <a:chOff x="784446" y="717891"/>
            <a:chExt cx="3176010" cy="619349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B2D45E2-42CF-3B43-B162-51637BD0D895}"/>
                </a:ext>
              </a:extLst>
            </p:cNvPr>
            <p:cNvGrpSpPr/>
            <p:nvPr/>
          </p:nvGrpSpPr>
          <p:grpSpPr>
            <a:xfrm>
              <a:off x="784446" y="2861358"/>
              <a:ext cx="3176010" cy="1905395"/>
              <a:chOff x="704934" y="2291310"/>
              <a:chExt cx="3176010" cy="1905395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63635B30-CC6D-1B48-972E-60ED7CCFBF69}"/>
                  </a:ext>
                </a:extLst>
              </p:cNvPr>
              <p:cNvGrpSpPr/>
              <p:nvPr/>
            </p:nvGrpSpPr>
            <p:grpSpPr>
              <a:xfrm>
                <a:off x="704934" y="2291310"/>
                <a:ext cx="3176010" cy="1905395"/>
                <a:chOff x="49668" y="1226232"/>
                <a:chExt cx="4664453" cy="2773723"/>
              </a:xfrm>
            </p:grpSpPr>
            <p:grpSp>
              <p:nvGrpSpPr>
                <p:cNvPr id="7" name="Groupe 6">
                  <a:extLst>
                    <a:ext uri="{FF2B5EF4-FFF2-40B4-BE49-F238E27FC236}">
                      <a16:creationId xmlns:a16="http://schemas.microsoft.com/office/drawing/2014/main" id="{5D4D97A8-76D5-8C45-A550-332B488BABD6}"/>
                    </a:ext>
                  </a:extLst>
                </p:cNvPr>
                <p:cNvGrpSpPr/>
                <p:nvPr/>
              </p:nvGrpSpPr>
              <p:grpSpPr>
                <a:xfrm>
                  <a:off x="487561" y="1599937"/>
                  <a:ext cx="4226560" cy="2400018"/>
                  <a:chOff x="501849" y="1542928"/>
                  <a:chExt cx="4226560" cy="2400018"/>
                </a:xfrm>
              </p:grpSpPr>
              <p:pic>
                <p:nvPicPr>
                  <p:cNvPr id="19" name="Picture 26" descr="Picture 1">
                    <a:extLst>
                      <a:ext uri="{FF2B5EF4-FFF2-40B4-BE49-F238E27FC236}">
                        <a16:creationId xmlns:a16="http://schemas.microsoft.com/office/drawing/2014/main" id="{B3EA2344-8F61-B94F-B57E-F541B6CD7F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1849" y="1542928"/>
                    <a:ext cx="4226560" cy="24000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Picture 26" descr="Picture 1">
                    <a:extLst>
                      <a:ext uri="{FF2B5EF4-FFF2-40B4-BE49-F238E27FC236}">
                        <a16:creationId xmlns:a16="http://schemas.microsoft.com/office/drawing/2014/main" id="{5A3D4E1D-C691-F34F-A527-D22AC300EB7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645" t="10626" r="41635" b="77468"/>
                  <a:stretch/>
                </p:blipFill>
                <p:spPr bwMode="auto">
                  <a:xfrm>
                    <a:off x="856629" y="1799205"/>
                    <a:ext cx="1171575" cy="2857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B4574796-8825-494B-97FE-D4152639330D}"/>
                    </a:ext>
                  </a:extLst>
                </p:cNvPr>
                <p:cNvSpPr txBox="1"/>
                <p:nvPr/>
              </p:nvSpPr>
              <p:spPr>
                <a:xfrm>
                  <a:off x="49668" y="1226232"/>
                  <a:ext cx="4454139" cy="537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Detector equivalent scheme 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1E56332-F7F7-3643-ADCD-18F28E0BECFA}"/>
                  </a:ext>
                </a:extLst>
              </p:cNvPr>
              <p:cNvSpPr/>
              <p:nvPr/>
            </p:nvSpPr>
            <p:spPr>
              <a:xfrm>
                <a:off x="1172602" y="2622805"/>
                <a:ext cx="1301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DC coupling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3ECB0EC-E29E-E448-BC64-906995B0BDED}"/>
                </a:ext>
              </a:extLst>
            </p:cNvPr>
            <p:cNvGrpSpPr/>
            <p:nvPr/>
          </p:nvGrpSpPr>
          <p:grpSpPr>
            <a:xfrm>
              <a:off x="990471" y="717891"/>
              <a:ext cx="2386603" cy="2127553"/>
              <a:chOff x="990471" y="717891"/>
              <a:chExt cx="2386603" cy="2127553"/>
            </a:xfrm>
          </p:grpSpPr>
          <p:pic>
            <p:nvPicPr>
              <p:cNvPr id="29" name="Picture 8" descr="Screen shot 2011-01-07 at 12.23.32.png">
                <a:extLst>
                  <a:ext uri="{FF2B5EF4-FFF2-40B4-BE49-F238E27FC236}">
                    <a16:creationId xmlns:a16="http://schemas.microsoft.com/office/drawing/2014/main" id="{8DBAA901-A4EF-9D42-A58D-B0DE3059B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471" y="717891"/>
                <a:ext cx="2386603" cy="2127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B088E5B-A548-CC45-95A1-C2CA08340C3E}"/>
                  </a:ext>
                </a:extLst>
              </p:cNvPr>
              <p:cNvSpPr/>
              <p:nvPr/>
            </p:nvSpPr>
            <p:spPr>
              <a:xfrm>
                <a:off x="1870712" y="1835295"/>
                <a:ext cx="1301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DC coupling</a:t>
                </a:r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1A03384-5D82-3E4C-B2D6-AA61F5E225F0}"/>
                </a:ext>
              </a:extLst>
            </p:cNvPr>
            <p:cNvGrpSpPr/>
            <p:nvPr/>
          </p:nvGrpSpPr>
          <p:grpSpPr>
            <a:xfrm>
              <a:off x="1031863" y="4675844"/>
              <a:ext cx="2209456" cy="2235544"/>
              <a:chOff x="1031863" y="4675844"/>
              <a:chExt cx="2209456" cy="2235544"/>
            </a:xfrm>
          </p:grpSpPr>
          <p:pic>
            <p:nvPicPr>
              <p:cNvPr id="32" name="Picture 11" descr="Microstrip-Det_AC">
                <a:extLst>
                  <a:ext uri="{FF2B5EF4-FFF2-40B4-BE49-F238E27FC236}">
                    <a16:creationId xmlns:a16="http://schemas.microsoft.com/office/drawing/2014/main" id="{AE509C07-9614-964B-9E1A-4C6D955C2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863" y="4675844"/>
                <a:ext cx="2209456" cy="2235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A4520C1-4061-E749-922C-97197C94CF34}"/>
                  </a:ext>
                </a:extLst>
              </p:cNvPr>
              <p:cNvSpPr/>
              <p:nvPr/>
            </p:nvSpPr>
            <p:spPr>
              <a:xfrm>
                <a:off x="1881997" y="5842575"/>
                <a:ext cx="1290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AC coupling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Si-sensors electronic scheme and noise</a:t>
            </a:r>
            <a:endParaRPr lang="en-US" sz="3600" baseline="-250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A6DA93C-61D4-7F41-ABB3-0E0EE0BEA135}"/>
              </a:ext>
            </a:extLst>
          </p:cNvPr>
          <p:cNvGrpSpPr/>
          <p:nvPr/>
        </p:nvGrpSpPr>
        <p:grpSpPr>
          <a:xfrm>
            <a:off x="3487652" y="988994"/>
            <a:ext cx="8288683" cy="3000821"/>
            <a:chOff x="3776424" y="1182383"/>
            <a:chExt cx="8288683" cy="3000821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8DD2896-D292-154E-A650-873A5636AFC5}"/>
                </a:ext>
              </a:extLst>
            </p:cNvPr>
            <p:cNvSpPr txBox="1"/>
            <p:nvPr/>
          </p:nvSpPr>
          <p:spPr>
            <a:xfrm>
              <a:off x="3776424" y="1182383"/>
              <a:ext cx="8288683" cy="30008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dirty="0">
                  <a:solidFill>
                    <a:schemeClr val="accent1"/>
                  </a:solidFill>
                </a:rPr>
                <a:t>Noise: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/>
                  </a:solidFill>
                </a:rPr>
                <a:t>ENC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C</a:t>
              </a:r>
              <a:r>
                <a:rPr lang="en-US" sz="2000" dirty="0">
                  <a:solidFill>
                    <a:schemeClr val="accent1"/>
                  </a:solidFill>
                </a:rPr>
                <a:t> = a + b .C dominates total noise, b ∝ 1 / </a:t>
              </a:r>
              <a:r>
                <a:rPr lang="en-US" sz="2000" dirty="0" err="1">
                  <a:solidFill>
                    <a:schemeClr val="accent1"/>
                  </a:solidFill>
                </a:rPr>
                <a:t>τ</a:t>
              </a:r>
              <a:r>
                <a:rPr lang="en-US" sz="2000" dirty="0">
                  <a:solidFill>
                    <a:schemeClr val="accent1"/>
                  </a:solidFill>
                </a:rPr>
                <a:t> (integration time) and C electrode capacitance (proportional to size)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/>
                  </a:solidFill>
                </a:rPr>
                <a:t>ENC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I</a:t>
              </a:r>
              <a:r>
                <a:rPr lang="en-US" sz="2000" dirty="0">
                  <a:solidFill>
                    <a:schemeClr val="accent1"/>
                  </a:solidFill>
                </a:rPr>
                <a:t> = (</a:t>
              </a:r>
              <a:r>
                <a:rPr lang="en-US" sz="2000" i="1" dirty="0">
                  <a:solidFill>
                    <a:schemeClr val="accent1"/>
                  </a:solidFill>
                </a:rPr>
                <a:t>e</a:t>
              </a:r>
              <a:r>
                <a:rPr lang="en-US" sz="2000" dirty="0">
                  <a:solidFill>
                    <a:schemeClr val="accent1"/>
                  </a:solidFill>
                </a:rPr>
                <a:t>/2)√(</a:t>
              </a:r>
              <a:r>
                <a:rPr lang="en-US" sz="2000" dirty="0" err="1">
                  <a:solidFill>
                    <a:schemeClr val="accent1"/>
                  </a:solidFill>
                </a:rPr>
                <a:t>I</a:t>
              </a:r>
              <a:r>
                <a:rPr lang="en-US" sz="2000" baseline="-25000" dirty="0" err="1">
                  <a:solidFill>
                    <a:schemeClr val="accent1"/>
                  </a:solidFill>
                </a:rPr>
                <a:t>leak</a:t>
              </a:r>
              <a:r>
                <a:rPr lang="en-US" sz="2000" dirty="0" err="1">
                  <a:solidFill>
                    <a:schemeClr val="accent1"/>
                  </a:solidFill>
                </a:rPr>
                <a:t>τ</a:t>
              </a:r>
              <a:r>
                <a:rPr lang="en-US" sz="2000" dirty="0">
                  <a:solidFill>
                    <a:schemeClr val="accent1"/>
                  </a:solidFill>
                </a:rPr>
                <a:t>/e) leakage current noise becomes important after irradiation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/>
                <a:t>ENC</a:t>
              </a:r>
              <a:r>
                <a:rPr lang="en-US" sz="2000" baseline="-25000" dirty="0" err="1"/>
                <a:t>Rp</a:t>
              </a:r>
              <a:r>
                <a:rPr lang="en-US" sz="2000" baseline="-25000" dirty="0"/>
                <a:t> </a:t>
              </a:r>
              <a:r>
                <a:rPr lang="en-US" sz="2000" dirty="0"/>
                <a:t>= (</a:t>
              </a:r>
              <a:r>
                <a:rPr lang="en-US" sz="2000" i="1" dirty="0"/>
                <a:t>e</a:t>
              </a:r>
              <a:r>
                <a:rPr lang="en-US" sz="2000" dirty="0"/>
                <a:t>/e) √[</a:t>
              </a:r>
              <a:r>
                <a:rPr lang="en-US" sz="2000" dirty="0" err="1"/>
                <a:t>kTτ</a:t>
              </a:r>
              <a:r>
                <a:rPr lang="en-US" sz="2000" dirty="0"/>
                <a:t>/2R</a:t>
              </a:r>
              <a:r>
                <a:rPr lang="en-US" sz="2000" baseline="-25000" dirty="0"/>
                <a:t>p]</a:t>
              </a:r>
              <a:r>
                <a:rPr lang="en-US" sz="2000" dirty="0"/>
                <a:t> (bias resistor)</a:t>
              </a:r>
            </a:p>
            <a:p>
              <a:pPr marL="800100" lvl="1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ENC</a:t>
              </a:r>
              <a:r>
                <a:rPr lang="en-US" sz="2000" baseline="-25000" dirty="0"/>
                <a:t>Rs </a:t>
              </a:r>
              <a:r>
                <a:rPr lang="en-US" sz="2000" dirty="0"/>
                <a:t>= 0395C √(</a:t>
              </a:r>
              <a:r>
                <a:rPr lang="en-US" sz="2000" dirty="0" err="1"/>
                <a:t>R</a:t>
              </a:r>
              <a:r>
                <a:rPr lang="en-US" sz="2000" baseline="-25000" dirty="0" err="1"/>
                <a:t>s</a:t>
              </a:r>
              <a:r>
                <a:rPr lang="en-US" sz="2000" dirty="0" err="1"/>
                <a:t>kT</a:t>
              </a:r>
              <a:r>
                <a:rPr lang="en-US" sz="2000" dirty="0"/>
                <a:t>/</a:t>
              </a:r>
              <a:r>
                <a:rPr lang="en-US" sz="2000" dirty="0" err="1"/>
                <a:t>τ</a:t>
              </a:r>
              <a:r>
                <a:rPr lang="en-US" sz="2000" dirty="0"/>
                <a:t>) </a:t>
              </a:r>
            </a:p>
            <a:p>
              <a:pPr lvl="1">
                <a:spcAft>
                  <a:spcPts val="600"/>
                </a:spcAft>
              </a:pPr>
              <a:r>
                <a:rPr lang="en-US" sz="2000" i="1" dirty="0"/>
                <a:t>e </a:t>
              </a:r>
              <a:r>
                <a:rPr lang="en-US" sz="2000" dirty="0" err="1"/>
                <a:t>euler</a:t>
              </a:r>
              <a:r>
                <a:rPr lang="en-US" sz="2000" dirty="0"/>
                <a:t> number, e electron charge  </a:t>
              </a:r>
            </a:p>
          </p:txBody>
        </p:sp>
        <p:graphicFrame>
          <p:nvGraphicFramePr>
            <p:cNvPr id="40" name="Object 2">
              <a:extLst>
                <a:ext uri="{FF2B5EF4-FFF2-40B4-BE49-F238E27FC236}">
                  <a16:creationId xmlns:a16="http://schemas.microsoft.com/office/drawing/2014/main" id="{A1F7DB3F-CFD6-4C44-B367-6910A5DB7A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2052279"/>
                </p:ext>
              </p:extLst>
            </p:nvPr>
          </p:nvGraphicFramePr>
          <p:xfrm>
            <a:off x="4763221" y="1234537"/>
            <a:ext cx="4764584" cy="423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" name="Equation" r:id="rId7" imgW="4432300" imgH="393700" progId="Equation.3">
                    <p:embed/>
                  </p:oleObj>
                </mc:Choice>
                <mc:Fallback>
                  <p:oleObj name="Equation" r:id="rId7" imgW="4432300" imgH="393700" progId="Equation.3">
                    <p:embed/>
                    <p:pic>
                      <p:nvPicPr>
                        <p:cNvPr id="12802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3221" y="1234537"/>
                          <a:ext cx="4764584" cy="423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3D77817-78DF-D246-9ABB-9B22E8918805}"/>
              </a:ext>
            </a:extLst>
          </p:cNvPr>
          <p:cNvSpPr txBox="1"/>
          <p:nvPr/>
        </p:nvSpPr>
        <p:spPr>
          <a:xfrm>
            <a:off x="3043752" y="4242919"/>
            <a:ext cx="8886289" cy="17235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DC coupling used for small size pixels/mini-strips (small C and </a:t>
            </a:r>
            <a:r>
              <a:rPr lang="en-US" sz="2000" dirty="0" err="1"/>
              <a:t>I</a:t>
            </a:r>
            <a:r>
              <a:rPr lang="en-US" sz="2000" baseline="-25000" dirty="0" err="1"/>
              <a:t>leak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 coupling preferred for strips to avoid large </a:t>
            </a:r>
            <a:r>
              <a:rPr lang="en-US" sz="2000" dirty="0" err="1"/>
              <a:t>I</a:t>
            </a:r>
            <a:r>
              <a:rPr lang="en-US" sz="2000" baseline="-25000" dirty="0" err="1"/>
              <a:t>leak</a:t>
            </a:r>
            <a:r>
              <a:rPr lang="en-US" sz="2000" baseline="-25000" dirty="0"/>
              <a:t> </a:t>
            </a:r>
            <a:r>
              <a:rPr lang="en-US" sz="2000" dirty="0"/>
              <a:t>(strips have also larger C)</a:t>
            </a:r>
          </a:p>
          <a:p>
            <a:pPr algn="ctr"/>
            <a:r>
              <a:rPr lang="en-US" sz="2200" dirty="0">
                <a:solidFill>
                  <a:schemeClr val="accent1"/>
                </a:solidFill>
              </a:rPr>
              <a:t>Typical noise for Si-sensors today is ≃ 100(1000) e</a:t>
            </a:r>
            <a:r>
              <a:rPr lang="en-US" sz="2200" baseline="30000" dirty="0">
                <a:solidFill>
                  <a:schemeClr val="accent1"/>
                </a:solidFill>
              </a:rPr>
              <a:t>-  </a:t>
            </a:r>
            <a:r>
              <a:rPr lang="en-US" sz="2200" dirty="0">
                <a:solidFill>
                  <a:schemeClr val="accent1"/>
                </a:solidFill>
              </a:rPr>
              <a:t>for pixels/strips</a:t>
            </a:r>
          </a:p>
          <a:p>
            <a:pPr algn="ctr"/>
            <a:r>
              <a:rPr lang="en-US" sz="2200" dirty="0">
                <a:solidFill>
                  <a:schemeClr val="accent1"/>
                </a:solidFill>
              </a:rPr>
              <a:t>Choice of S/N threshold is an optimization of hit efficiency versus noise occupancy (bandwidth), a minimum of 1/5 of S is considered acceptable</a:t>
            </a:r>
            <a:r>
              <a:rPr lang="en-US" sz="2200" baseline="30000" dirty="0">
                <a:solidFill>
                  <a:schemeClr val="accent1"/>
                </a:solidFill>
              </a:rPr>
              <a:t>1)2)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08D8F5-27E3-BD40-A5A4-AE2433BD85D3}"/>
              </a:ext>
            </a:extLst>
          </p:cNvPr>
          <p:cNvSpPr txBox="1"/>
          <p:nvPr/>
        </p:nvSpPr>
        <p:spPr>
          <a:xfrm>
            <a:off x="3043752" y="6246836"/>
            <a:ext cx="820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In pixels a higher threshold </a:t>
            </a:r>
            <a:r>
              <a:rPr lang="en-US" sz="1600" dirty="0"/>
              <a:t>≃</a:t>
            </a:r>
            <a:r>
              <a:rPr lang="en-US" sz="1600" i="1" dirty="0"/>
              <a:t> 10 x N is needed to contain absolute bandwidth</a:t>
            </a:r>
          </a:p>
          <a:p>
            <a:pPr marL="342900" indent="-342900">
              <a:buAutoNum type="arabicParenR"/>
            </a:pPr>
            <a:r>
              <a:rPr lang="en-US" sz="1600" i="1" dirty="0"/>
              <a:t>Precise timing measurements need higher S/N to reduce noise contribution to resolution </a:t>
            </a:r>
          </a:p>
        </p:txBody>
      </p:sp>
    </p:spTree>
    <p:extLst>
      <p:ext uri="{BB962C8B-B14F-4D97-AF65-F5344CB8AC3E}">
        <p14:creationId xmlns:p14="http://schemas.microsoft.com/office/powerpoint/2010/main" val="166117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5186AE8-2436-2A46-8952-7E6EC69E2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060" r="-10164" b="392"/>
          <a:stretch/>
        </p:blipFill>
        <p:spPr>
          <a:xfrm>
            <a:off x="5509162" y="1928114"/>
            <a:ext cx="4017797" cy="429517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3876445-B391-3C4F-A2F0-5911607FC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6" y="2156594"/>
            <a:ext cx="5171675" cy="33185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energy loss in matter</a:t>
            </a:r>
            <a:endParaRPr lang="en-US" sz="3600" baseline="-25000" dirty="0"/>
          </a:p>
        </p:txBody>
      </p:sp>
      <p:sp>
        <p:nvSpPr>
          <p:cNvPr id="13" name="Plot: PDG, June 2018">
            <a:extLst>
              <a:ext uri="{FF2B5EF4-FFF2-40B4-BE49-F238E27FC236}">
                <a16:creationId xmlns:a16="http://schemas.microsoft.com/office/drawing/2014/main" id="{F7486C41-4F30-0645-BCB5-944EB8ABB8EA}"/>
              </a:ext>
            </a:extLst>
          </p:cNvPr>
          <p:cNvSpPr txBox="1"/>
          <p:nvPr/>
        </p:nvSpPr>
        <p:spPr>
          <a:xfrm>
            <a:off x="19480" y="6528454"/>
            <a:ext cx="1217252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sz="1400" i="1" dirty="0"/>
              <a:t>* </a:t>
            </a:r>
            <a:r>
              <a:rPr sz="1400" i="1" dirty="0"/>
              <a:t>P</a:t>
            </a:r>
            <a:r>
              <a:rPr lang="en-US" sz="1400" i="1" dirty="0"/>
              <a:t>article Data Booklet </a:t>
            </a:r>
            <a:r>
              <a:rPr lang="en-US" sz="1400" i="1" dirty="0">
                <a:hlinkClick r:id="rId5"/>
              </a:rPr>
              <a:t>http://pdg.lbl.gov/2019/reviews/rpp2018-rev-passage-particles-matter.pdf</a:t>
            </a:r>
            <a:r>
              <a:rPr lang="en-US" sz="1400" i="1" dirty="0"/>
              <a:t> and </a:t>
            </a:r>
            <a:r>
              <a:rPr lang="en-US" sz="1400" i="1" dirty="0">
                <a:hlinkClick r:id="rId6"/>
              </a:rPr>
              <a:t>https://arxiv.org/pdf/1804.11246.pdf</a:t>
            </a:r>
            <a:r>
              <a:rPr lang="en-US" sz="1400" i="1" dirty="0"/>
              <a:t> </a:t>
            </a:r>
            <a:r>
              <a:rPr lang="fr-FR" dirty="0"/>
              <a:t> </a:t>
            </a:r>
          </a:p>
          <a:p>
            <a:r>
              <a:rPr lang="en-US" sz="1400" i="1" dirty="0"/>
              <a:t> </a:t>
            </a:r>
            <a:endParaRPr sz="1400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EC6C2-D897-0E4A-B296-A32DCD23C16E}"/>
              </a:ext>
            </a:extLst>
          </p:cNvPr>
          <p:cNvSpPr txBox="1"/>
          <p:nvPr/>
        </p:nvSpPr>
        <p:spPr>
          <a:xfrm>
            <a:off x="6177537" y="978968"/>
            <a:ext cx="5376999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34000" indent="-2340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Detectors are in the range 0.1 GeV to </a:t>
            </a:r>
            <a:r>
              <a:rPr lang="en-US" sz="2200" dirty="0" err="1">
                <a:solidFill>
                  <a:schemeClr val="accent1"/>
                </a:solidFill>
              </a:rPr>
              <a:t>TeV</a:t>
            </a:r>
            <a:endParaRPr lang="en-US" sz="2200" dirty="0">
              <a:solidFill>
                <a:schemeClr val="accent1"/>
              </a:solidFill>
            </a:endParaRPr>
          </a:p>
          <a:p>
            <a:pPr marL="234000" indent="-2340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Trackers are measuring ionization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70F90A-592C-7A47-A459-6E4E1D457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06" y="2232131"/>
            <a:ext cx="3014529" cy="2681007"/>
          </a:xfrm>
          <a:prstGeom prst="rect">
            <a:avLst/>
          </a:prstGeom>
        </p:spPr>
      </p:pic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6AE88138-A964-CF4F-85C9-5AC053E6B66A}"/>
              </a:ext>
            </a:extLst>
          </p:cNvPr>
          <p:cNvSpPr/>
          <p:nvPr/>
        </p:nvSpPr>
        <p:spPr>
          <a:xfrm rot="5400000">
            <a:off x="2409672" y="1133571"/>
            <a:ext cx="188160" cy="200896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6AB31B5-7077-754B-9BD5-F647AA4CAA8F}"/>
              </a:ext>
            </a:extLst>
          </p:cNvPr>
          <p:cNvSpPr txBox="1"/>
          <p:nvPr/>
        </p:nvSpPr>
        <p:spPr>
          <a:xfrm flipH="1">
            <a:off x="9296399" y="3574469"/>
            <a:ext cx="290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47DBFE-EE46-1147-A512-29FC17F7281F}"/>
              </a:ext>
            </a:extLst>
          </p:cNvPr>
          <p:cNvSpPr txBox="1"/>
          <p:nvPr/>
        </p:nvSpPr>
        <p:spPr>
          <a:xfrm>
            <a:off x="-125028" y="725794"/>
            <a:ext cx="6093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Bethe &amp; Bloch formula (</a:t>
            </a:r>
            <a:r>
              <a:rPr lang="fr-FR" sz="2200" dirty="0"/>
              <a:t>MeV g</a:t>
            </a:r>
            <a:r>
              <a:rPr lang="fr-FR" sz="2200" baseline="30000" dirty="0"/>
              <a:t>-1</a:t>
            </a:r>
            <a:r>
              <a:rPr lang="fr-FR" sz="2200" dirty="0"/>
              <a:t> cm</a:t>
            </a:r>
            <a:r>
              <a:rPr lang="fr-FR" sz="2200" baseline="30000" dirty="0"/>
              <a:t>2</a:t>
            </a:r>
            <a:r>
              <a:rPr lang="en-US" sz="2200" dirty="0"/>
              <a:t>), M ⨠ m</a:t>
            </a:r>
            <a:r>
              <a:rPr lang="en-US" sz="2200" baseline="-25000" dirty="0"/>
              <a:t>e</a:t>
            </a:r>
            <a:r>
              <a:rPr lang="en-US" sz="2200" dirty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20E722-A1CB-2243-AA5F-96CDDCD38A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460" y="5647331"/>
            <a:ext cx="2081213" cy="6047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1C412A-D6CC-5A44-9413-35E186AD4F47}"/>
              </a:ext>
            </a:extLst>
          </p:cNvPr>
          <p:cNvSpPr txBox="1"/>
          <p:nvPr/>
        </p:nvSpPr>
        <p:spPr>
          <a:xfrm>
            <a:off x="542613" y="5748539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composite material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535A4-2E00-1844-B97D-F7FBAD11A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17" y="1185625"/>
            <a:ext cx="5557656" cy="8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6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Si-sensors irradiation effects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BCF9A7-4D28-904C-BC71-E6D78706BBA1}"/>
              </a:ext>
            </a:extLst>
          </p:cNvPr>
          <p:cNvSpPr/>
          <p:nvPr/>
        </p:nvSpPr>
        <p:spPr>
          <a:xfrm>
            <a:off x="213757" y="612838"/>
            <a:ext cx="118872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Irradiation introduces default in the crystal lattice that reduce signal and/or increase noise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Mostly displacement of Si-atoms and doping modification (affecting band gap levels) result in: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Increased leakage current</a:t>
            </a:r>
            <a:r>
              <a:rPr lang="en-US" baseline="30000" dirty="0"/>
              <a:t>1) </a:t>
            </a:r>
            <a:r>
              <a:rPr lang="en-US" dirty="0"/>
              <a:t>, and therefore noise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Modified doping concentration mostly toward p-type, requiring 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increase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Creation of trapping</a:t>
            </a:r>
            <a:r>
              <a:rPr lang="en-US" baseline="30000" dirty="0"/>
              <a:t>2)</a:t>
            </a:r>
            <a:r>
              <a:rPr lang="en-US" dirty="0"/>
              <a:t> centers that captures electrons and holes, reducing </a:t>
            </a:r>
          </a:p>
          <a:p>
            <a:pPr lvl="2"/>
            <a:r>
              <a:rPr lang="en-US" dirty="0"/>
              <a:t>      Charge Collection Efficiency, the most critical effect at high irradiation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Surface damage (SiO</a:t>
            </a:r>
            <a:r>
              <a:rPr lang="en-US" sz="2000" baseline="-25000" dirty="0"/>
              <a:t>2</a:t>
            </a:r>
            <a:r>
              <a:rPr lang="en-US" sz="2000" dirty="0"/>
              <a:t> layer) that do not affect CCE but can create operation issues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Typically solved with design features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Annealing decrease </a:t>
            </a:r>
            <a:r>
              <a:rPr lang="en-US" sz="2000" dirty="0" err="1"/>
              <a:t>I</a:t>
            </a:r>
            <a:r>
              <a:rPr lang="en-US" sz="2000" baseline="-25000" dirty="0" err="1"/>
              <a:t>leak</a:t>
            </a:r>
            <a:r>
              <a:rPr lang="en-US" sz="2000" dirty="0"/>
              <a:t> and allows diffusion of defaults/change of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      doping but beneficial annealing is followed is by reverse annealing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Operation optimizations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Temperature as low as possible, annealing scenarios during maintenance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Sensor optimizations</a:t>
            </a:r>
            <a:r>
              <a:rPr lang="en-US" sz="2400" baseline="30000" dirty="0"/>
              <a:t>3)</a:t>
            </a:r>
            <a:endParaRPr lang="en-US" sz="2200" dirty="0">
              <a:solidFill>
                <a:schemeClr val="accent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n-in-p (p-type bulk) collect electrons (less trapping), avoid some micro discharges creating noise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ATLAS, CMS and </a:t>
            </a:r>
            <a:r>
              <a:rPr lang="en-US" dirty="0" err="1">
                <a:solidFill>
                  <a:schemeClr val="accent1"/>
                </a:solidFill>
              </a:rPr>
              <a:t>LHCb</a:t>
            </a:r>
            <a:r>
              <a:rPr lang="en-US" dirty="0">
                <a:solidFill>
                  <a:schemeClr val="accent1"/>
                </a:solidFill>
              </a:rPr>
              <a:t> choice for LHC upgrade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Thinner sensors (deep signal is not collected), reduce </a:t>
            </a:r>
            <a:r>
              <a:rPr lang="en-US" sz="2000" dirty="0" err="1"/>
              <a:t>V</a:t>
            </a:r>
            <a:r>
              <a:rPr lang="en-US" sz="2000" baseline="-25000" dirty="0" err="1"/>
              <a:t>bias</a:t>
            </a:r>
            <a:r>
              <a:rPr lang="en-US" sz="2000" baseline="-25000" dirty="0"/>
              <a:t> </a:t>
            </a:r>
            <a:r>
              <a:rPr lang="en-US" sz="2000" dirty="0"/>
              <a:t>and</a:t>
            </a:r>
            <a:r>
              <a:rPr lang="en-US" sz="2000" baseline="-25000" dirty="0"/>
              <a:t> </a:t>
            </a:r>
            <a:r>
              <a:rPr lang="en-US" sz="2000" dirty="0" err="1"/>
              <a:t>I</a:t>
            </a:r>
            <a:r>
              <a:rPr lang="en-US" sz="2000" baseline="-25000" dirty="0" err="1"/>
              <a:t>leak</a:t>
            </a:r>
            <a:r>
              <a:rPr lang="en-US" sz="2000" baseline="-25000" dirty="0"/>
              <a:t> </a:t>
            </a:r>
            <a:r>
              <a:rPr lang="en-US" sz="2000" dirty="0"/>
              <a:t>and allow higher electric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Material and fabrication process details are important</a:t>
            </a:r>
            <a:endParaRPr lang="en-US" sz="2000" baseline="30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05B2AA-BEEB-4041-8972-61FF9D87B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888" y="1431773"/>
            <a:ext cx="2423198" cy="152532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38B9602-F7E0-214F-9721-2188121F1ED4}"/>
              </a:ext>
            </a:extLst>
          </p:cNvPr>
          <p:cNvSpPr txBox="1"/>
          <p:nvPr/>
        </p:nvSpPr>
        <p:spPr>
          <a:xfrm>
            <a:off x="13263" y="6023717"/>
            <a:ext cx="1217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 err="1"/>
              <a:t>I</a:t>
            </a:r>
            <a:r>
              <a:rPr lang="en-US" sz="1600" i="1" baseline="-25000" dirty="0" err="1"/>
              <a:t>leak</a:t>
            </a:r>
            <a:r>
              <a:rPr lang="en-US" sz="1600" i="1" baseline="-25000" dirty="0"/>
              <a:t> </a:t>
            </a:r>
            <a:r>
              <a:rPr lang="en-US" sz="1600" i="1" dirty="0"/>
              <a:t>varies exponentially with Temperature x 2 every 7</a:t>
            </a:r>
            <a:r>
              <a:rPr lang="en-US" sz="1600" i="1" baseline="30000" dirty="0"/>
              <a:t>∘</a:t>
            </a:r>
            <a:r>
              <a:rPr lang="en-US" sz="1600" i="1" dirty="0"/>
              <a:t>, hence operation at low temperature for noise and also to avoid thermal runaway</a:t>
            </a:r>
          </a:p>
          <a:p>
            <a:pPr marL="342900" indent="-342900">
              <a:buAutoNum type="arabicParenR"/>
            </a:pPr>
            <a:r>
              <a:rPr lang="en-US" sz="1600" i="1" dirty="0"/>
              <a:t>Trapping is characterized by collection time </a:t>
            </a:r>
            <a:r>
              <a:rPr lang="en-US" sz="1600" i="1" dirty="0">
                <a:sym typeface="Wingdings" pitchFamily="2" charset="2"/>
              </a:rPr>
              <a:t> prefer electron collection (faster), and higher electric field</a:t>
            </a:r>
          </a:p>
          <a:p>
            <a:pPr marL="342900" indent="-342900">
              <a:buAutoNum type="arabicParenR"/>
            </a:pPr>
            <a:r>
              <a:rPr lang="en-US" sz="1600" i="1" dirty="0"/>
              <a:t>Non-Ionization Energy Loss concept do not fully apply at highest irradiation, requiring thorough testing with all particles (</a:t>
            </a:r>
            <a:r>
              <a:rPr lang="en-US" sz="1600" i="1" dirty="0" err="1"/>
              <a:t>n,p,γ</a:t>
            </a:r>
            <a:r>
              <a:rPr lang="en-US" sz="1600" i="1" dirty="0"/>
              <a:t>)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00DCD52-E1A0-E340-AA0E-0DF2528A1A79}"/>
              </a:ext>
            </a:extLst>
          </p:cNvPr>
          <p:cNvGrpSpPr/>
          <p:nvPr/>
        </p:nvGrpSpPr>
        <p:grpSpPr>
          <a:xfrm>
            <a:off x="8696492" y="2992608"/>
            <a:ext cx="3335594" cy="1933446"/>
            <a:chOff x="8696492" y="2992608"/>
            <a:chExt cx="3335594" cy="193344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97FF39B-E29F-4840-A117-CECCF6536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6492" y="2992608"/>
              <a:ext cx="3335594" cy="1933446"/>
            </a:xfrm>
            <a:prstGeom prst="rect">
              <a:avLst/>
            </a:prstGeom>
          </p:spPr>
        </p:pic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3E657073-7E07-AC43-AEBD-BFB6B31D6A66}"/>
                </a:ext>
              </a:extLst>
            </p:cNvPr>
            <p:cNvCxnSpPr/>
            <p:nvPr/>
          </p:nvCxnSpPr>
          <p:spPr>
            <a:xfrm>
              <a:off x="9678391" y="4001984"/>
              <a:ext cx="0" cy="6056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1386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Si-sensors Outer Tracker S/N (depleted case)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BCF9A7-4D28-904C-BC71-E6D78706BBA1}"/>
              </a:ext>
            </a:extLst>
          </p:cNvPr>
          <p:cNvSpPr/>
          <p:nvPr/>
        </p:nvSpPr>
        <p:spPr>
          <a:xfrm>
            <a:off x="494641" y="772567"/>
            <a:ext cx="1120271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In Si-sensors with full depletion, charge collection efficiency before irradiation is ≃ 100%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Ex. 200 µm thickness: max probability(average) charge</a:t>
            </a:r>
            <a:r>
              <a:rPr lang="en-US" sz="2000" baseline="30000" dirty="0"/>
              <a:t>1) </a:t>
            </a:r>
            <a:r>
              <a:rPr lang="en-US" sz="2000" dirty="0"/>
              <a:t>number is ≃ 14000(21200) e</a:t>
            </a:r>
            <a:r>
              <a:rPr lang="en-US" sz="2000" baseline="30000" dirty="0"/>
              <a:t>-</a:t>
            </a:r>
            <a:endParaRPr lang="en-US" sz="20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This allows comfortable S/N, typically ≥ 15 for all type of designs</a:t>
            </a:r>
            <a:r>
              <a:rPr lang="en-US" sz="2000" baseline="30000" dirty="0"/>
              <a:t>2)</a:t>
            </a:r>
            <a:endParaRPr lang="en-US" sz="2000" dirty="0"/>
          </a:p>
          <a:p>
            <a:r>
              <a:rPr lang="en-US" sz="2200" dirty="0">
                <a:solidFill>
                  <a:schemeClr val="accent1"/>
                </a:solidFill>
              </a:rPr>
              <a:t>Example of CMS at HL-LHC n-in-p sensors after irradiation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S/N remains comfortable at 12 with sufficient margin, sensor specification to sustain 800 V to provide further margin, but would approach thermal runaway limit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4E16C6-33A0-A442-8DD0-1A1351980857}"/>
              </a:ext>
            </a:extLst>
          </p:cNvPr>
          <p:cNvSpPr txBox="1"/>
          <p:nvPr/>
        </p:nvSpPr>
        <p:spPr>
          <a:xfrm>
            <a:off x="11875" y="6273931"/>
            <a:ext cx="8742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For S/N seed strip signal (after charge sharing) needs to be considered</a:t>
            </a:r>
          </a:p>
          <a:p>
            <a:pPr marL="342900" indent="-342900">
              <a:buAutoNum type="arabicParenR"/>
            </a:pPr>
            <a:r>
              <a:rPr lang="en-US" sz="1600" i="1" dirty="0"/>
              <a:t>S/N referring to the collected charge assumes that the preamplifier-shaper integrate all the charge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66FE48-EEE7-8B41-8453-98D808783BB1}"/>
              </a:ext>
            </a:extLst>
          </p:cNvPr>
          <p:cNvGrpSpPr/>
          <p:nvPr/>
        </p:nvGrpSpPr>
        <p:grpSpPr>
          <a:xfrm>
            <a:off x="135450" y="3194208"/>
            <a:ext cx="11941425" cy="2610098"/>
            <a:chOff x="42035" y="3112174"/>
            <a:chExt cx="11941425" cy="2610098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A7A09D46-C50A-4E48-9A30-4783999C0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1947" y="3112174"/>
              <a:ext cx="2817338" cy="2208071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66391EC-B55B-F743-A333-AB1A43EDA7CF}"/>
                </a:ext>
              </a:extLst>
            </p:cNvPr>
            <p:cNvGrpSpPr/>
            <p:nvPr/>
          </p:nvGrpSpPr>
          <p:grpSpPr>
            <a:xfrm>
              <a:off x="42035" y="3123829"/>
              <a:ext cx="11388606" cy="2598443"/>
              <a:chOff x="393515" y="1966669"/>
              <a:chExt cx="11388606" cy="2598443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E0B2C95F-00A6-DF4F-8266-A0E6F7F3D422}"/>
                  </a:ext>
                </a:extLst>
              </p:cNvPr>
              <p:cNvGrpSpPr/>
              <p:nvPr/>
            </p:nvGrpSpPr>
            <p:grpSpPr>
              <a:xfrm>
                <a:off x="393515" y="1966669"/>
                <a:ext cx="9057000" cy="2363871"/>
                <a:chOff x="393515" y="2317546"/>
                <a:chExt cx="9057000" cy="2363871"/>
              </a:xfrm>
            </p:grpSpPr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0CD7A442-108F-6F4B-A6A8-86D318664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7505" r="53111" b="2612"/>
                <a:stretch/>
              </p:blipFill>
              <p:spPr>
                <a:xfrm>
                  <a:off x="393515" y="2317546"/>
                  <a:ext cx="3113904" cy="2303882"/>
                </a:xfrm>
                <a:prstGeom prst="rect">
                  <a:avLst/>
                </a:prstGeom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C3AC8B46-B2DA-1C4E-9D23-CEF0C84A1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2036" t="8427" r="2192"/>
                <a:stretch/>
              </p:blipFill>
              <p:spPr>
                <a:xfrm>
                  <a:off x="6410753" y="2334220"/>
                  <a:ext cx="3039762" cy="2347197"/>
                </a:xfrm>
                <a:prstGeom prst="rect">
                  <a:avLst/>
                </a:prstGeom>
              </p:spPr>
            </p:pic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60A71A28-4F2A-6240-B452-18049848FF50}"/>
                    </a:ext>
                  </a:extLst>
                </p:cNvPr>
                <p:cNvSpPr/>
                <p:nvPr/>
              </p:nvSpPr>
              <p:spPr>
                <a:xfrm>
                  <a:off x="1923616" y="3140906"/>
                  <a:ext cx="251999" cy="2519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71994E10-D71A-6849-B0A0-A5A4FA99DD3B}"/>
                    </a:ext>
                  </a:extLst>
                </p:cNvPr>
                <p:cNvSpPr/>
                <p:nvPr/>
              </p:nvSpPr>
              <p:spPr>
                <a:xfrm>
                  <a:off x="7931809" y="3653164"/>
                  <a:ext cx="251999" cy="2519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CF264CB-374B-B641-9150-F8CCEF47EA78}"/>
                  </a:ext>
                </a:extLst>
              </p:cNvPr>
              <p:cNvSpPr txBox="1"/>
              <p:nvPr/>
            </p:nvSpPr>
            <p:spPr>
              <a:xfrm>
                <a:off x="7548911" y="4173478"/>
                <a:ext cx="4233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PS strip sensors, S/N ≃ 12 at 1.5 x 3000 fb</a:t>
                </a:r>
                <a:r>
                  <a:rPr lang="en-US" baseline="30000"/>
                  <a:t>-1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1C3EF89-A4BE-E749-B1EF-0305E89756E9}"/>
                  </a:ext>
                </a:extLst>
              </p:cNvPr>
              <p:cNvSpPr txBox="1"/>
              <p:nvPr/>
            </p:nvSpPr>
            <p:spPr>
              <a:xfrm>
                <a:off x="1528183" y="4195780"/>
                <a:ext cx="4056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2S strip sensors, S/N ≃ 12 at 2 x 3000 fb</a:t>
                </a:r>
                <a:r>
                  <a:rPr lang="en-US" baseline="30000"/>
                  <a:t>-1</a:t>
                </a:r>
              </a:p>
            </p:txBody>
          </p:sp>
        </p:grpSp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47480460-6649-144E-A9BD-9F49CBFF3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66122" y="3142305"/>
              <a:ext cx="2817338" cy="2160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046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23F55AC-819B-F040-8FA2-8A19004F2BF6}"/>
              </a:ext>
            </a:extLst>
          </p:cNvPr>
          <p:cNvGrpSpPr/>
          <p:nvPr/>
        </p:nvGrpSpPr>
        <p:grpSpPr>
          <a:xfrm>
            <a:off x="6425726" y="4280026"/>
            <a:ext cx="5107191" cy="2269905"/>
            <a:chOff x="4825514" y="4280026"/>
            <a:chExt cx="5107191" cy="2269905"/>
          </a:xfrm>
        </p:grpSpPr>
        <p:pic>
          <p:nvPicPr>
            <p:cNvPr id="29" name="Imagen 2">
              <a:extLst>
                <a:ext uri="{FF2B5EF4-FFF2-40B4-BE49-F238E27FC236}">
                  <a16:creationId xmlns:a16="http://schemas.microsoft.com/office/drawing/2014/main" id="{966A0259-EF05-084F-92F3-66896127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5514" y="4280026"/>
              <a:ext cx="3232778" cy="22699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FF9D0A-4F61-BA42-BDB2-0A3887CB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656" y="4284533"/>
              <a:ext cx="1779049" cy="222773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773B32D-A502-5E4F-8EAB-BF5BDFC985C2}"/>
                </a:ext>
              </a:extLst>
            </p:cNvPr>
            <p:cNvSpPr/>
            <p:nvPr/>
          </p:nvSpPr>
          <p:spPr>
            <a:xfrm>
              <a:off x="5218555" y="4576016"/>
              <a:ext cx="1223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10</a:t>
              </a:r>
              <a:r>
                <a:rPr lang="en-US" sz="1400" baseline="30000" dirty="0"/>
                <a:t>16</a:t>
              </a:r>
              <a:r>
                <a:rPr lang="en-US" sz="1400" dirty="0"/>
                <a:t> </a:t>
              </a:r>
              <a:r>
                <a:rPr lang="en-US" sz="1400" dirty="0" err="1"/>
                <a:t>neq</a:t>
              </a:r>
              <a:r>
                <a:rPr lang="en-US" sz="1400" dirty="0"/>
                <a:t>/cm</a:t>
              </a:r>
              <a:r>
                <a:rPr lang="en-US" sz="1400" baseline="30000" dirty="0"/>
                <a:t>2</a:t>
              </a:r>
              <a:r>
                <a:rPr lang="en-US" sz="1400" dirty="0"/>
                <a:t> 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C1CBAFC-39D4-714C-BA81-F1449991E9E7}"/>
                </a:ext>
              </a:extLst>
            </p:cNvPr>
            <p:cNvSpPr txBox="1"/>
            <p:nvPr/>
          </p:nvSpPr>
          <p:spPr>
            <a:xfrm>
              <a:off x="9102897" y="5227773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6400 e</a:t>
              </a:r>
              <a:r>
                <a:rPr lang="fr-FR" sz="1400" baseline="30000" dirty="0"/>
                <a:t>-</a:t>
              </a:r>
              <a:endParaRPr lang="fr-FR" sz="1400" dirty="0"/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9C23A555-4067-EF4C-8A42-866C4E9F9D75}"/>
                </a:ext>
              </a:extLst>
            </p:cNvPr>
            <p:cNvCxnSpPr>
              <a:cxnSpLocks/>
            </p:cNvCxnSpPr>
            <p:nvPr/>
          </p:nvCxnSpPr>
          <p:spPr>
            <a:xfrm>
              <a:off x="8930883" y="4795939"/>
              <a:ext cx="318625" cy="4534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4E16C6-33A0-A442-8DD0-1A1351980857}"/>
              </a:ext>
            </a:extLst>
          </p:cNvPr>
          <p:cNvSpPr txBox="1"/>
          <p:nvPr/>
        </p:nvSpPr>
        <p:spPr>
          <a:xfrm>
            <a:off x="-1572" y="6527437"/>
            <a:ext cx="773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1) 1</a:t>
            </a:r>
            <a:r>
              <a:rPr lang="en-US" sz="1600" i="1" baseline="30000" dirty="0"/>
              <a:t>st</a:t>
            </a:r>
            <a:r>
              <a:rPr lang="en-US" sz="1600" i="1" dirty="0"/>
              <a:t> layer in CMS is closer to the beam line than in ATLAS with about 1.6 x more fluence 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673310D-9227-E64E-873E-244E3EF5DC25}"/>
              </a:ext>
            </a:extLst>
          </p:cNvPr>
          <p:cNvGrpSpPr/>
          <p:nvPr/>
        </p:nvGrpSpPr>
        <p:grpSpPr>
          <a:xfrm>
            <a:off x="161083" y="1712187"/>
            <a:ext cx="11526920" cy="2392209"/>
            <a:chOff x="-1821292" y="1979775"/>
            <a:chExt cx="10331627" cy="239220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16D7B87-382D-9543-A81B-AA53BCB4B95D}"/>
                </a:ext>
              </a:extLst>
            </p:cNvPr>
            <p:cNvGrpSpPr/>
            <p:nvPr/>
          </p:nvGrpSpPr>
          <p:grpSpPr>
            <a:xfrm>
              <a:off x="-1821292" y="1985565"/>
              <a:ext cx="7591931" cy="2210401"/>
              <a:chOff x="-1821292" y="1464865"/>
              <a:chExt cx="7591931" cy="2210401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B5218337-AD5D-7749-BAC8-FF15168FA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5427" y="1464865"/>
                <a:ext cx="4295212" cy="2210401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7A9D71C-DBE7-B448-9C11-6AC3CA2C8C81}"/>
                  </a:ext>
                </a:extLst>
              </p:cNvPr>
              <p:cNvSpPr txBox="1"/>
              <p:nvPr/>
            </p:nvSpPr>
            <p:spPr>
              <a:xfrm>
                <a:off x="-1821292" y="1914244"/>
                <a:ext cx="346592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CMS planar pixel sensors ongoing tests: 2</a:t>
                </a:r>
                <a:r>
                  <a:rPr lang="en-US" sz="2000" baseline="30000" dirty="0"/>
                  <a:t>nd</a:t>
                </a:r>
                <a:r>
                  <a:rPr lang="en-US" sz="2000" dirty="0"/>
                  <a:t> layer can sustain 3000 fb</a:t>
                </a:r>
                <a:r>
                  <a:rPr lang="en-US" sz="2000" baseline="30000" dirty="0"/>
                  <a:t>-1</a:t>
                </a:r>
                <a:r>
                  <a:rPr lang="en-US" sz="2000" dirty="0"/>
                  <a:t> at 600 V </a:t>
                </a:r>
              </a:p>
            </p:txBody>
          </p:sp>
        </p:grp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0A1043FF-9415-5247-B84A-8F9801EB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4388" y="1979775"/>
              <a:ext cx="2675947" cy="2392209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D562E40-17B1-BB47-9E32-2D07D4EE3D77}"/>
              </a:ext>
            </a:extLst>
          </p:cNvPr>
          <p:cNvSpPr/>
          <p:nvPr/>
        </p:nvSpPr>
        <p:spPr>
          <a:xfrm>
            <a:off x="551446" y="704180"/>
            <a:ext cx="11640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CMS pixels 1</a:t>
            </a:r>
            <a:r>
              <a:rPr lang="en-US" sz="2200" baseline="30000" dirty="0">
                <a:solidFill>
                  <a:schemeClr val="accent1"/>
                </a:solidFill>
              </a:rPr>
              <a:t>st</a:t>
            </a:r>
            <a:r>
              <a:rPr lang="en-US" sz="2200" dirty="0">
                <a:solidFill>
                  <a:schemeClr val="accent1"/>
                </a:solidFill>
              </a:rPr>
              <a:t> (2</a:t>
            </a:r>
            <a:r>
              <a:rPr lang="en-US" sz="2200" baseline="30000" dirty="0">
                <a:solidFill>
                  <a:schemeClr val="accent1"/>
                </a:solidFill>
              </a:rPr>
              <a:t>nd</a:t>
            </a:r>
            <a:r>
              <a:rPr lang="en-US" sz="2200" dirty="0">
                <a:solidFill>
                  <a:schemeClr val="accent1"/>
                </a:solidFill>
              </a:rPr>
              <a:t>) layers are exposed to 2(0.5) 10</a:t>
            </a:r>
            <a:r>
              <a:rPr lang="en-US" sz="2200" baseline="30000" dirty="0">
                <a:solidFill>
                  <a:schemeClr val="accent1"/>
                </a:solidFill>
              </a:rPr>
              <a:t>16</a:t>
            </a:r>
            <a:r>
              <a:rPr lang="en-US" sz="2200" dirty="0">
                <a:solidFill>
                  <a:schemeClr val="accent1"/>
                </a:solidFill>
              </a:rPr>
              <a:t> 1 MeV </a:t>
            </a:r>
            <a:r>
              <a:rPr lang="en-US" sz="2200" dirty="0" err="1">
                <a:solidFill>
                  <a:schemeClr val="accent1"/>
                </a:solidFill>
              </a:rPr>
              <a:t>neq</a:t>
            </a:r>
            <a:r>
              <a:rPr lang="en-US" sz="2200" dirty="0">
                <a:solidFill>
                  <a:schemeClr val="accent1"/>
                </a:solidFill>
              </a:rPr>
              <a:t>/cm</a:t>
            </a:r>
            <a:r>
              <a:rPr lang="en-US" sz="2200" baseline="30000" dirty="0">
                <a:solidFill>
                  <a:schemeClr val="accent1"/>
                </a:solidFill>
              </a:rPr>
              <a:t>2</a:t>
            </a:r>
            <a:r>
              <a:rPr lang="en-US" sz="2200" dirty="0">
                <a:solidFill>
                  <a:schemeClr val="accent1"/>
                </a:solidFill>
              </a:rPr>
              <a:t> for HL-LHC 3000 fb</a:t>
            </a:r>
            <a:r>
              <a:rPr lang="en-US" sz="2200" baseline="30000" dirty="0">
                <a:solidFill>
                  <a:schemeClr val="accent1"/>
                </a:solidFill>
              </a:rPr>
              <a:t>-1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Efficiencies measured for S/N threshold (RD53) = 1200 (10</a:t>
            </a:r>
            <a:r>
              <a:rPr lang="en-US" sz="2000" baseline="30000" dirty="0"/>
              <a:t>-6</a:t>
            </a:r>
            <a:r>
              <a:rPr lang="en-US" sz="2000" dirty="0"/>
              <a:t> noise occupancy ≃ 1% of hits in layer 4)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4A9F47-D672-1349-B5CA-D90063E6F552}"/>
              </a:ext>
            </a:extLst>
          </p:cNvPr>
          <p:cNvSpPr txBox="1"/>
          <p:nvPr/>
        </p:nvSpPr>
        <p:spPr>
          <a:xfrm>
            <a:off x="211388" y="4469094"/>
            <a:ext cx="3544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3D pixel sensors ongoing tests with RD53 chip:</a:t>
            </a:r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layer in CMS</a:t>
            </a:r>
            <a:r>
              <a:rPr lang="en-US" sz="2000" baseline="30000" dirty="0"/>
              <a:t>1)</a:t>
            </a:r>
            <a:r>
              <a:rPr lang="en-US" sz="2000" dirty="0"/>
              <a:t> should sustain at least ½ of 3000 fb</a:t>
            </a:r>
            <a:r>
              <a:rPr lang="en-US" sz="2000" baseline="30000" dirty="0"/>
              <a:t>-1</a:t>
            </a:r>
            <a:r>
              <a:rPr lang="en-US" sz="2000" dirty="0"/>
              <a:t> with full efficiency at 150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3A9263-B6B8-F14A-B8F5-3C6FDD0C982F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systems: </a:t>
            </a:r>
            <a:r>
              <a:rPr lang="en-US" sz="3600" dirty="0"/>
              <a:t>Si-sensors Inner Tracker S/N (depleted case)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09A50D7-34F0-B146-AECC-67FCE00DB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966" y="4341930"/>
            <a:ext cx="2658597" cy="228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F01A1F3-744D-D549-90C9-7556536CD544}"/>
              </a:ext>
            </a:extLst>
          </p:cNvPr>
          <p:cNvSpPr txBox="1"/>
          <p:nvPr/>
        </p:nvSpPr>
        <p:spPr>
          <a:xfrm>
            <a:off x="6943725" y="603293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CMS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517BD0-CFE2-474F-9B59-215C11609199}"/>
              </a:ext>
            </a:extLst>
          </p:cNvPr>
          <p:cNvSpPr txBox="1"/>
          <p:nvPr/>
        </p:nvSpPr>
        <p:spPr>
          <a:xfrm>
            <a:off x="4181249" y="6010614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532202A-C97A-254B-8724-476F7FB884B0}"/>
              </a:ext>
            </a:extLst>
          </p:cNvPr>
          <p:cNvCxnSpPr/>
          <p:nvPr/>
        </p:nvCxnSpPr>
        <p:spPr>
          <a:xfrm>
            <a:off x="8346975" y="1401085"/>
            <a:ext cx="355494" cy="2693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328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trackers state of the art: </a:t>
            </a:r>
            <a:r>
              <a:rPr lang="en-US" sz="3600" dirty="0" err="1"/>
              <a:t>LHCb</a:t>
            </a:r>
            <a:r>
              <a:rPr lang="en-US" sz="3600" dirty="0"/>
              <a:t> vertex (pixel) detector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1C54AA-80B5-DA41-BF5D-DB20B51DDED4}"/>
              </a:ext>
            </a:extLst>
          </p:cNvPr>
          <p:cNvSpPr txBox="1"/>
          <p:nvPr/>
        </p:nvSpPr>
        <p:spPr>
          <a:xfrm>
            <a:off x="232379" y="954061"/>
            <a:ext cx="77286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LHCb</a:t>
            </a:r>
            <a:r>
              <a:rPr lang="en-US" sz="2200" dirty="0">
                <a:solidFill>
                  <a:schemeClr val="accent1"/>
                </a:solidFill>
              </a:rPr>
              <a:t> VELO upgrade for installation during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12 disks of 4 modules, inner radius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4.5 mm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Planar n-in-p sensors fully depleted up to ≃  kV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200 µm thick, 55 x 55 µm</a:t>
            </a:r>
            <a:r>
              <a:rPr lang="en-US" sz="2000" baseline="30000" dirty="0"/>
              <a:t>2 </a:t>
            </a:r>
            <a:r>
              <a:rPr lang="en-US" sz="2000" dirty="0"/>
              <a:t>pixels,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10 µm hit resolution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000" dirty="0"/>
              <a:t>120 </a:t>
            </a:r>
            <a:r>
              <a:rPr lang="fr-FR" sz="2000" dirty="0"/>
              <a:t>x 120 </a:t>
            </a:r>
            <a:r>
              <a:rPr lang="el-GR" sz="2000" dirty="0"/>
              <a:t>μ</a:t>
            </a:r>
            <a:r>
              <a:rPr lang="fr-FR" sz="2000" dirty="0"/>
              <a:t>m</a:t>
            </a:r>
            <a:r>
              <a:rPr lang="fr-FR" sz="2000" baseline="30000" dirty="0"/>
              <a:t>2</a:t>
            </a:r>
            <a:r>
              <a:rPr lang="fr-FR" sz="2000" dirty="0"/>
              <a:t> </a:t>
            </a:r>
            <a:r>
              <a:rPr lang="en-US" sz="2000" dirty="0"/>
              <a:t>micro cooling-channel etched in sensor substrate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≃ 1.5% X/X</a:t>
            </a:r>
            <a:r>
              <a:rPr lang="en-US" sz="2000" baseline="-25000" dirty="0"/>
              <a:t>0</a:t>
            </a:r>
            <a:r>
              <a:rPr lang="en-US" sz="2000" dirty="0"/>
              <a:t> per disk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Radiation tolerance ≃ 10</a:t>
            </a:r>
            <a:r>
              <a:rPr lang="en-US" sz="2000" baseline="30000" dirty="0"/>
              <a:t>15 </a:t>
            </a:r>
            <a:r>
              <a:rPr lang="en-US" sz="2000" dirty="0"/>
              <a:t>1 MeV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 </a:t>
            </a:r>
            <a:r>
              <a:rPr lang="en-US" sz="2000" dirty="0"/>
              <a:t>(T ≃ -20</a:t>
            </a:r>
            <a:r>
              <a:rPr lang="en-US" sz="2000" baseline="30000" dirty="0"/>
              <a:t>∘</a:t>
            </a:r>
            <a:r>
              <a:rPr lang="en-US" sz="2000" dirty="0"/>
              <a:t>)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FCEC26AF-1D33-A94C-A809-9E09F2753A72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029" y="4105601"/>
            <a:ext cx="5246285" cy="195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C86B307-0596-684F-90F5-1481CC283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8118" r="11965"/>
          <a:stretch>
            <a:fillRect/>
          </a:stretch>
        </p:blipFill>
        <p:spPr>
          <a:xfrm>
            <a:off x="5946585" y="3781399"/>
            <a:ext cx="2186853" cy="260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1.png" descr="image1.png">
            <a:extLst>
              <a:ext uri="{FF2B5EF4-FFF2-40B4-BE49-F238E27FC236}">
                <a16:creationId xmlns:a16="http://schemas.microsoft.com/office/drawing/2014/main" id="{F53F1302-E168-7A41-9F0A-3200ED80E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6348" y="861892"/>
            <a:ext cx="3792302" cy="1904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 measuring strips…">
            <a:extLst>
              <a:ext uri="{FF2B5EF4-FFF2-40B4-BE49-F238E27FC236}">
                <a16:creationId xmlns:a16="http://schemas.microsoft.com/office/drawing/2014/main" id="{D6D3E70D-7808-6A4D-A9B9-E444189118C2}"/>
              </a:ext>
            </a:extLst>
          </p:cNvPr>
          <p:cNvSpPr txBox="1"/>
          <p:nvPr/>
        </p:nvSpPr>
        <p:spPr>
          <a:xfrm>
            <a:off x="10319535" y="1765427"/>
            <a:ext cx="1689115" cy="523220"/>
          </a:xfrm>
          <a:prstGeom prst="rect">
            <a:avLst/>
          </a:prstGeom>
          <a:solidFill>
            <a:srgbClr val="FFFFFF">
              <a:alpha val="69245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sz="1400" dirty="0"/>
              <a:t>R measuring strips</a:t>
            </a:r>
          </a:p>
          <a:p>
            <a:pPr>
              <a:defRPr sz="1600"/>
            </a:pPr>
            <a:r>
              <a:rPr sz="1400" dirty="0"/>
              <a:t>with double metal r/o</a:t>
            </a:r>
          </a:p>
        </p:txBody>
      </p:sp>
      <p:sp>
        <p:nvSpPr>
          <p:cNvPr id="30" name="Phi measuring strips">
            <a:extLst>
              <a:ext uri="{FF2B5EF4-FFF2-40B4-BE49-F238E27FC236}">
                <a16:creationId xmlns:a16="http://schemas.microsoft.com/office/drawing/2014/main" id="{4A65357A-D833-514F-B9CE-E209E576153D}"/>
              </a:ext>
            </a:extLst>
          </p:cNvPr>
          <p:cNvSpPr txBox="1"/>
          <p:nvPr/>
        </p:nvSpPr>
        <p:spPr>
          <a:xfrm>
            <a:off x="9304302" y="2452783"/>
            <a:ext cx="1567415" cy="307777"/>
          </a:xfrm>
          <a:prstGeom prst="rect">
            <a:avLst/>
          </a:prstGeom>
          <a:solidFill>
            <a:srgbClr val="FFFFFF">
              <a:alpha val="78176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rPr sz="1400" dirty="0"/>
              <a:t>Phi measuring strips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0182642-2551-F14A-B35E-7DDA13C39013}"/>
              </a:ext>
            </a:extLst>
          </p:cNvPr>
          <p:cNvCxnSpPr>
            <a:cxnSpLocks/>
          </p:cNvCxnSpPr>
          <p:nvPr/>
        </p:nvCxnSpPr>
        <p:spPr>
          <a:xfrm flipH="1">
            <a:off x="9435548" y="2027037"/>
            <a:ext cx="88398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922535B-BDFC-7F47-8391-6440A7182108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870794" y="2447119"/>
            <a:ext cx="433508" cy="1595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 measuring strips…">
            <a:extLst>
              <a:ext uri="{FF2B5EF4-FFF2-40B4-BE49-F238E27FC236}">
                <a16:creationId xmlns:a16="http://schemas.microsoft.com/office/drawing/2014/main" id="{05425B71-D8CE-764A-AD10-1F0078A57FC3}"/>
              </a:ext>
            </a:extLst>
          </p:cNvPr>
          <p:cNvSpPr txBox="1"/>
          <p:nvPr/>
        </p:nvSpPr>
        <p:spPr>
          <a:xfrm>
            <a:off x="8246456" y="861892"/>
            <a:ext cx="3185101" cy="307777"/>
          </a:xfrm>
          <a:prstGeom prst="rect">
            <a:avLst/>
          </a:prstGeom>
          <a:solidFill>
            <a:srgbClr val="FFFFFF">
              <a:alpha val="69245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400"/>
              <a:t>Original strip detector new one with pixels</a:t>
            </a:r>
          </a:p>
        </p:txBody>
      </p:sp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7CB30BB5-2081-BF45-AF2D-352666FC9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99464" y="3087705"/>
            <a:ext cx="3762193" cy="3693004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ECE2D55-EE81-B943-8950-B2C9418256CF}"/>
              </a:ext>
            </a:extLst>
          </p:cNvPr>
          <p:cNvSpPr txBox="1"/>
          <p:nvPr/>
        </p:nvSpPr>
        <p:spPr>
          <a:xfrm>
            <a:off x="10763176" y="403020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old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422AE93-98F9-CC48-9271-F94CF030F2D0}"/>
              </a:ext>
            </a:extLst>
          </p:cNvPr>
          <p:cNvSpPr txBox="1"/>
          <p:nvPr/>
        </p:nvSpPr>
        <p:spPr>
          <a:xfrm>
            <a:off x="11244228" y="4411419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483D3B-945A-BA48-8F19-4F94CD2D1203}"/>
              </a:ext>
            </a:extLst>
          </p:cNvPr>
          <p:cNvSpPr txBox="1"/>
          <p:nvPr/>
        </p:nvSpPr>
        <p:spPr>
          <a:xfrm>
            <a:off x="9810872" y="3204552"/>
            <a:ext cx="40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D0E002B-935E-A146-86D6-96E371358B60}"/>
              </a:ext>
            </a:extLst>
          </p:cNvPr>
          <p:cNvSpPr txBox="1"/>
          <p:nvPr/>
        </p:nvSpPr>
        <p:spPr>
          <a:xfrm>
            <a:off x="10006306" y="3750660"/>
            <a:ext cx="661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ATLAS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7D028F1-2C60-FE49-BF77-4ACED1FF5A17}"/>
              </a:ext>
            </a:extLst>
          </p:cNvPr>
          <p:cNvCxnSpPr>
            <a:cxnSpLocks/>
          </p:cNvCxnSpPr>
          <p:nvPr/>
        </p:nvCxnSpPr>
        <p:spPr>
          <a:xfrm>
            <a:off x="9079812" y="3893070"/>
            <a:ext cx="913667" cy="1147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918986A-9D13-154A-87C5-F1FD17A9BF70}"/>
              </a:ext>
            </a:extLst>
          </p:cNvPr>
          <p:cNvCxnSpPr>
            <a:cxnSpLocks/>
          </p:cNvCxnSpPr>
          <p:nvPr/>
        </p:nvCxnSpPr>
        <p:spPr>
          <a:xfrm>
            <a:off x="9993479" y="3904548"/>
            <a:ext cx="3090" cy="2206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CC0E95A6-0700-5A4A-A229-B5ADA2B49033}"/>
              </a:ext>
            </a:extLst>
          </p:cNvPr>
          <p:cNvSpPr txBox="1"/>
          <p:nvPr/>
        </p:nvSpPr>
        <p:spPr>
          <a:xfrm>
            <a:off x="9810872" y="4856019"/>
            <a:ext cx="40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8D98FA4-3707-4E48-9B3D-6559868EFFF8}"/>
              </a:ext>
            </a:extLst>
          </p:cNvPr>
          <p:cNvSpPr txBox="1"/>
          <p:nvPr/>
        </p:nvSpPr>
        <p:spPr>
          <a:xfrm>
            <a:off x="10006305" y="5427462"/>
            <a:ext cx="206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ALICE ITS2 - Belle-II vertex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19FFDBB-9594-E045-A110-2125415E9E12}"/>
              </a:ext>
            </a:extLst>
          </p:cNvPr>
          <p:cNvCxnSpPr>
            <a:cxnSpLocks/>
          </p:cNvCxnSpPr>
          <p:nvPr/>
        </p:nvCxnSpPr>
        <p:spPr>
          <a:xfrm>
            <a:off x="9069116" y="5562036"/>
            <a:ext cx="91462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41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trackers state of the art: </a:t>
            </a:r>
            <a:r>
              <a:rPr lang="en-US" sz="3600" dirty="0"/>
              <a:t>ALICE ITS2 (installation 2020)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73DD222-707F-B547-B6F5-29B889C88AE0}"/>
              </a:ext>
            </a:extLst>
          </p:cNvPr>
          <p:cNvSpPr txBox="1"/>
          <p:nvPr/>
        </p:nvSpPr>
        <p:spPr>
          <a:xfrm>
            <a:off x="228600" y="1641899"/>
            <a:ext cx="11378701" cy="2646878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7 layers of MAPs ≃ 10 m</a:t>
            </a:r>
            <a:r>
              <a:rPr lang="en-US" sz="2200" baseline="30000" dirty="0">
                <a:solidFill>
                  <a:schemeClr val="accent1"/>
                </a:solidFill>
              </a:rPr>
              <a:t>2 </a:t>
            </a:r>
            <a:r>
              <a:rPr lang="en-US" sz="2200" dirty="0">
                <a:solidFill>
                  <a:schemeClr val="accent1"/>
                </a:solidFill>
              </a:rPr>
              <a:t>with</a:t>
            </a:r>
            <a:r>
              <a:rPr lang="en-US" sz="2200" baseline="300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12.5 </a:t>
            </a:r>
            <a:r>
              <a:rPr lang="en-US" sz="2200" dirty="0" err="1">
                <a:solidFill>
                  <a:schemeClr val="accent1"/>
                </a:solidFill>
              </a:rPr>
              <a:t>Gpix</a:t>
            </a:r>
            <a:r>
              <a:rPr lang="en-US" sz="2200" dirty="0">
                <a:solidFill>
                  <a:schemeClr val="accent1"/>
                </a:solidFill>
              </a:rPr>
              <a:t> up to </a:t>
            </a:r>
            <a:r>
              <a:rPr lang="en-US" sz="2200" dirty="0" err="1">
                <a:solidFill>
                  <a:schemeClr val="accent1"/>
                </a:solidFill>
              </a:rPr>
              <a:t>η</a:t>
            </a:r>
            <a:r>
              <a:rPr lang="en-US" sz="2200" dirty="0">
                <a:solidFill>
                  <a:schemeClr val="accent1"/>
                </a:solidFill>
              </a:rPr>
              <a:t> = 1.3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2000" dirty="0"/>
              <a:t>3 inner layer each 0.35% X/X</a:t>
            </a:r>
            <a:r>
              <a:rPr lang="en-US" sz="2000" baseline="-25000" dirty="0"/>
              <a:t>0</a:t>
            </a:r>
            <a:r>
              <a:rPr lang="en-US" sz="2000" dirty="0"/>
              <a:t> from 22 to 40 mm</a:t>
            </a:r>
          </a:p>
          <a:p>
            <a:pPr marL="741600" indent="-285750">
              <a:buFont typeface="Arial" panose="020B0604020202020204" pitchFamily="34" charset="0"/>
              <a:buChar char="•"/>
            </a:pPr>
            <a:r>
              <a:rPr lang="en-US" sz="2000" dirty="0"/>
              <a:t>4 outer layers of 1% X/X</a:t>
            </a:r>
            <a:r>
              <a:rPr lang="en-US" sz="2000" baseline="-25000" dirty="0"/>
              <a:t>0</a:t>
            </a:r>
            <a:r>
              <a:rPr lang="en-US" sz="2000" dirty="0"/>
              <a:t> up to 400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Installation in 2020</a:t>
            </a:r>
          </a:p>
          <a:p>
            <a:pPr marL="799200" lvl="2" indent="-3420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Sensors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 CMOS </a:t>
            </a:r>
            <a:r>
              <a:rPr lang="en-US" sz="2000" dirty="0" err="1">
                <a:solidFill>
                  <a:schemeClr val="accent1"/>
                </a:solidFill>
                <a:sym typeface="Wingdings"/>
              </a:rPr>
              <a:t>TowerJazz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 180 nm technology (no depletion </a:t>
            </a:r>
            <a:r>
              <a:rPr lang="en-US" sz="2000" dirty="0">
                <a:sym typeface="Wingdings"/>
              </a:rPr>
              <a:t>: </a:t>
            </a:r>
          </a:p>
          <a:p>
            <a:pPr marL="1256400" lvl="3" indent="-3420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Epitaxial 50 µm thick, pixels, 29</a:t>
            </a:r>
            <a:r>
              <a:rPr lang="en-US" sz="2000" dirty="0"/>
              <a:t> x 27 µm</a:t>
            </a:r>
            <a:r>
              <a:rPr lang="en-US" sz="2000" baseline="30000" dirty="0"/>
              <a:t>2</a:t>
            </a:r>
            <a:r>
              <a:rPr lang="en-US" sz="2000" dirty="0"/>
              <a:t>, ≃ 5 µm resolution </a:t>
            </a:r>
          </a:p>
          <a:p>
            <a:pPr marL="799200" lvl="2" indent="-342000">
              <a:buFont typeface="Arial"/>
              <a:buChar char="•"/>
            </a:pPr>
            <a:r>
              <a:rPr lang="en-US" sz="2000" dirty="0">
                <a:sym typeface="Wingdings"/>
              </a:rPr>
              <a:t>Binary zero suppressed readout 100 kHz, ≃ 5 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µs integration time</a:t>
            </a:r>
          </a:p>
          <a:p>
            <a:pPr marL="799200" lvl="2" indent="-342000">
              <a:buFont typeface="Arial"/>
              <a:buChar char="•"/>
            </a:pPr>
            <a:r>
              <a:rPr lang="en-US" sz="2000" dirty="0">
                <a:sym typeface="Wingdings"/>
              </a:rPr>
              <a:t>Radiation tolerance ≃ 2 x </a:t>
            </a:r>
            <a:r>
              <a:rPr lang="en-US" sz="2000" dirty="0"/>
              <a:t>10</a:t>
            </a:r>
            <a:r>
              <a:rPr lang="en-US" sz="2000" baseline="30000" dirty="0"/>
              <a:t>13</a:t>
            </a:r>
            <a:r>
              <a:rPr lang="en-US" sz="2000" dirty="0"/>
              <a:t>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</a:t>
            </a:r>
            <a:r>
              <a:rPr lang="en-US" sz="2000" dirty="0"/>
              <a:t>and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3 </a:t>
            </a:r>
            <a:r>
              <a:rPr lang="en-US" sz="2000" dirty="0" err="1"/>
              <a:t>Mrad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BC6814-D590-FB41-8258-1B8C5BC6C7D4}"/>
              </a:ext>
            </a:extLst>
          </p:cNvPr>
          <p:cNvSpPr/>
          <p:nvPr/>
        </p:nvSpPr>
        <p:spPr>
          <a:xfrm>
            <a:off x="301359" y="667373"/>
            <a:ext cx="11589282" cy="7694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Monolithic Active Pixels (MAPs): CMOS standard process with readout grown on Si-sensors </a:t>
            </a:r>
          </a:p>
          <a:p>
            <a:pPr algn="ctr"/>
            <a:r>
              <a:rPr lang="en-US" sz="2200" dirty="0"/>
              <a:t>lightest and most precise designs, relatively slow readout and low radiation tolerance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16AB83-0C49-464B-BF3F-5D281DA21266}"/>
              </a:ext>
            </a:extLst>
          </p:cNvPr>
          <p:cNvGrpSpPr/>
          <p:nvPr/>
        </p:nvGrpSpPr>
        <p:grpSpPr>
          <a:xfrm>
            <a:off x="42864" y="4526952"/>
            <a:ext cx="2114188" cy="2107230"/>
            <a:chOff x="9577520" y="1445278"/>
            <a:chExt cx="2302312" cy="1924734"/>
          </a:xfrm>
        </p:grpSpPr>
        <p:pic>
          <p:nvPicPr>
            <p:cNvPr id="24" name="Picture 1" descr="age24image5952672">
              <a:extLst>
                <a:ext uri="{FF2B5EF4-FFF2-40B4-BE49-F238E27FC236}">
                  <a16:creationId xmlns:a16="http://schemas.microsoft.com/office/drawing/2014/main" id="{0628DD50-34F7-594E-A346-1542FB90EA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" r="7230"/>
            <a:stretch/>
          </p:blipFill>
          <p:spPr bwMode="auto">
            <a:xfrm>
              <a:off x="9640560" y="1445278"/>
              <a:ext cx="2199326" cy="190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6381F3D-D485-7E48-BB34-82200CD3AC79}"/>
                </a:ext>
              </a:extLst>
            </p:cNvPr>
            <p:cNvSpPr/>
            <p:nvPr/>
          </p:nvSpPr>
          <p:spPr>
            <a:xfrm>
              <a:off x="9577520" y="3163568"/>
              <a:ext cx="822436" cy="206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87565D-C931-B547-875F-B2B3B2D9328A}"/>
                </a:ext>
              </a:extLst>
            </p:cNvPr>
            <p:cNvSpPr/>
            <p:nvPr/>
          </p:nvSpPr>
          <p:spPr>
            <a:xfrm>
              <a:off x="11470295" y="3000133"/>
              <a:ext cx="409537" cy="206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6A0B19D6-A3AD-1D49-8901-6B7278D07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532" y="4702149"/>
            <a:ext cx="4074347" cy="16757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FA02189-F3C8-F34E-A68D-D3D2B7597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902" y="4610676"/>
            <a:ext cx="2702639" cy="20868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D4C2A7-B4D0-3B47-B19F-7E19A3D21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685" y="1584746"/>
            <a:ext cx="3559919" cy="30259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6C8D14-A915-A14D-8085-A9C71434963A}"/>
              </a:ext>
            </a:extLst>
          </p:cNvPr>
          <p:cNvSpPr txBox="1"/>
          <p:nvPr/>
        </p:nvSpPr>
        <p:spPr>
          <a:xfrm>
            <a:off x="9956800" y="290788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A93E527-57C0-094B-940F-E92C055EAF63}"/>
              </a:ext>
            </a:extLst>
          </p:cNvPr>
          <p:cNvSpPr txBox="1"/>
          <p:nvPr/>
        </p:nvSpPr>
        <p:spPr>
          <a:xfrm>
            <a:off x="11009839" y="330733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/>
              <a:t>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697474C-A440-6444-80C1-34C03BBA1F06}"/>
              </a:ext>
            </a:extLst>
          </p:cNvPr>
          <p:cNvSpPr txBox="1"/>
          <p:nvPr/>
        </p:nvSpPr>
        <p:spPr>
          <a:xfrm>
            <a:off x="10166734" y="3449551"/>
            <a:ext cx="62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ATLAS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EDB4F72-5F42-1544-866E-460FACCECC55}"/>
              </a:ext>
            </a:extLst>
          </p:cNvPr>
          <p:cNvSpPr txBox="1"/>
          <p:nvPr/>
        </p:nvSpPr>
        <p:spPr>
          <a:xfrm>
            <a:off x="11114496" y="3724429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CMS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4DD2ABC-C10E-BD4F-9B84-5E47F4E2E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19" r="9129" b="31284"/>
          <a:stretch/>
        </p:blipFill>
        <p:spPr>
          <a:xfrm>
            <a:off x="5098054" y="4745014"/>
            <a:ext cx="2770340" cy="1634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D156F4-0D53-384C-9160-2D66BE0926AF}"/>
              </a:ext>
            </a:extLst>
          </p:cNvPr>
          <p:cNvSpPr/>
          <p:nvPr/>
        </p:nvSpPr>
        <p:spPr>
          <a:xfrm>
            <a:off x="5177799" y="4731698"/>
            <a:ext cx="1967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Outer Barrel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Stave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(1.5 m long)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89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2078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trackers state of the art: </a:t>
            </a:r>
            <a:r>
              <a:rPr lang="en-US" sz="3600" dirty="0"/>
              <a:t>BELLE-II pixel detector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B7FAC2A-A185-F74B-9ECB-EE886E675FA5}"/>
              </a:ext>
            </a:extLst>
          </p:cNvPr>
          <p:cNvSpPr txBox="1"/>
          <p:nvPr/>
        </p:nvSpPr>
        <p:spPr>
          <a:xfrm>
            <a:off x="737974" y="1157593"/>
            <a:ext cx="10285626" cy="1354217"/>
          </a:xfrm>
          <a:prstGeom prst="rect">
            <a:avLst/>
          </a:prstGeom>
          <a:noFill/>
          <a:ln>
            <a:noFill/>
          </a:ln>
        </p:spPr>
        <p:txBody>
          <a:bodyPr wrap="square" lIns="90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Pixel detector</a:t>
            </a:r>
            <a:r>
              <a:rPr lang="en-US" sz="2200" baseline="30000" dirty="0">
                <a:solidFill>
                  <a:schemeClr val="accent1"/>
                </a:solidFill>
                <a:sym typeface="Wingdings"/>
              </a:rPr>
              <a:t>1)</a:t>
            </a:r>
            <a:r>
              <a:rPr lang="en-US" sz="2200" dirty="0">
                <a:solidFill>
                  <a:schemeClr val="accent1"/>
                </a:solidFill>
                <a:sym typeface="Wingdings"/>
              </a:rPr>
              <a:t>: 2 layers at 1.4 cm and 2.2 cm, 0.03 m</a:t>
            </a:r>
            <a:r>
              <a:rPr lang="en-US" sz="2200" baseline="30000" dirty="0">
                <a:solidFill>
                  <a:schemeClr val="accent1"/>
                </a:solidFill>
                <a:sym typeface="Wingdings"/>
              </a:rPr>
              <a:t>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Thickness ≃ 75 µm, pixels ≃ 50</a:t>
            </a:r>
            <a:r>
              <a:rPr lang="en-US" sz="2000" dirty="0"/>
              <a:t> x 50/85 µm</a:t>
            </a:r>
            <a:r>
              <a:rPr lang="en-US" sz="2000" baseline="30000" dirty="0"/>
              <a:t>2</a:t>
            </a:r>
            <a:r>
              <a:rPr lang="en-US" sz="2000" dirty="0"/>
              <a:t> , </a:t>
            </a:r>
            <a:r>
              <a:rPr lang="en-US" sz="2000" dirty="0" err="1"/>
              <a:t>σ</a:t>
            </a:r>
            <a:r>
              <a:rPr lang="en-US" sz="2000" dirty="0"/>
              <a:t>(hit) </a:t>
            </a:r>
            <a:r>
              <a:rPr lang="en-US" sz="2000" dirty="0">
                <a:sym typeface="Wingdings"/>
              </a:rPr>
              <a:t>≃ 15</a:t>
            </a:r>
            <a:r>
              <a:rPr lang="en-US" sz="2000" dirty="0"/>
              <a:t> </a:t>
            </a:r>
            <a:r>
              <a:rPr lang="en-US" sz="2000" dirty="0" err="1"/>
              <a:t>μm</a:t>
            </a:r>
            <a:r>
              <a:rPr lang="en-US" sz="2000" dirty="0"/>
              <a:t> resolution </a:t>
            </a:r>
            <a:r>
              <a:rPr lang="en-US" sz="2000" dirty="0">
                <a:sym typeface="Wingdings"/>
              </a:rPr>
              <a:t>≃ </a:t>
            </a:r>
            <a:r>
              <a:rPr lang="en-US" sz="2000" dirty="0"/>
              <a:t>0.2% X</a:t>
            </a:r>
            <a:r>
              <a:rPr lang="en-US" sz="2000" baseline="-25000" dirty="0"/>
              <a:t>0</a:t>
            </a:r>
            <a:r>
              <a:rPr lang="en-US" sz="2000" dirty="0"/>
              <a:t>/layer</a:t>
            </a:r>
            <a:endParaRPr lang="en-US" sz="2000" dirty="0">
              <a:sym typeface="Wingding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Binary readout continuous row by row, 20 </a:t>
            </a:r>
            <a:r>
              <a:rPr lang="en-US" sz="2000" dirty="0">
                <a:cs typeface="Arial" panose="020B0604020202020204" pitchFamily="34" charset="0"/>
                <a:sym typeface="Wingdings"/>
              </a:rPr>
              <a:t>µs integration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Radiation tolerance ≃ </a:t>
            </a:r>
            <a:r>
              <a:rPr lang="en-US" sz="2000" dirty="0"/>
              <a:t>10</a:t>
            </a:r>
            <a:r>
              <a:rPr lang="en-US" sz="2000" baseline="30000" dirty="0"/>
              <a:t>13</a:t>
            </a:r>
            <a:r>
              <a:rPr lang="en-US" sz="2000" dirty="0"/>
              <a:t> </a:t>
            </a:r>
            <a:r>
              <a:rPr lang="en-US" sz="2000" dirty="0" err="1"/>
              <a:t>neq</a:t>
            </a:r>
            <a:r>
              <a:rPr lang="en-US" sz="2000" dirty="0"/>
              <a:t>/cm</a:t>
            </a:r>
            <a:r>
              <a:rPr lang="en-US" sz="2000" baseline="30000" dirty="0"/>
              <a:t>2 </a:t>
            </a:r>
            <a:r>
              <a:rPr lang="en-US" sz="2000" dirty="0"/>
              <a:t>and </a:t>
            </a:r>
            <a:r>
              <a:rPr lang="en-US" sz="2000" dirty="0">
                <a:sym typeface="Wingdings"/>
              </a:rPr>
              <a:t>≃ 10 </a:t>
            </a:r>
            <a:r>
              <a:rPr lang="en-US" sz="2000" dirty="0" err="1"/>
              <a:t>Mrad</a:t>
            </a:r>
            <a:endParaRPr lang="en-US" sz="20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4E8A9EC-DB91-B145-96C3-432BD04C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92" y="4731520"/>
            <a:ext cx="3450568" cy="16778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CAF497-46E5-034E-8DAE-301F795A7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461"/>
          <a:stretch/>
        </p:blipFill>
        <p:spPr>
          <a:xfrm>
            <a:off x="8036257" y="1935353"/>
            <a:ext cx="3180221" cy="25527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1190CF-73C2-DD4B-8675-3F433552E350}"/>
              </a:ext>
            </a:extLst>
          </p:cNvPr>
          <p:cNvSpPr/>
          <p:nvPr/>
        </p:nvSpPr>
        <p:spPr>
          <a:xfrm>
            <a:off x="2728780" y="666569"/>
            <a:ext cx="6734441" cy="4308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Monolithic Active Pixels (MAPs) in </a:t>
            </a:r>
            <a:r>
              <a:rPr lang="en-US" sz="2200" dirty="0" err="1">
                <a:solidFill>
                  <a:schemeClr val="accent1"/>
                </a:solidFill>
              </a:rPr>
              <a:t>depFET</a:t>
            </a:r>
            <a:r>
              <a:rPr lang="en-US" sz="2200" dirty="0">
                <a:solidFill>
                  <a:schemeClr val="accent1"/>
                </a:solidFill>
              </a:rPr>
              <a:t> technology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8EAF6E4A-1867-8349-9A08-4F379CAA3522}"/>
              </a:ext>
            </a:extLst>
          </p:cNvPr>
          <p:cNvGrpSpPr/>
          <p:nvPr/>
        </p:nvGrpSpPr>
        <p:grpSpPr>
          <a:xfrm>
            <a:off x="7835901" y="4563720"/>
            <a:ext cx="3505650" cy="2176501"/>
            <a:chOff x="7886701" y="4614520"/>
            <a:chExt cx="3505650" cy="217650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43CD7EA-E6F9-AA42-8FF7-2A17F55C0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43"/>
            <a:stretch/>
          </p:blipFill>
          <p:spPr>
            <a:xfrm>
              <a:off x="7886701" y="4614520"/>
              <a:ext cx="3505650" cy="2176501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1F634DD-3669-7E49-B5D6-55223CB573BE}"/>
                </a:ext>
              </a:extLst>
            </p:cNvPr>
            <p:cNvSpPr txBox="1"/>
            <p:nvPr/>
          </p:nvSpPr>
          <p:spPr>
            <a:xfrm>
              <a:off x="8670806" y="5590755"/>
              <a:ext cx="2523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σ</a:t>
              </a:r>
              <a:r>
                <a:rPr lang="fr-FR" sz="1600" dirty="0"/>
                <a:t>(d</a:t>
              </a:r>
              <a:r>
                <a:rPr lang="fr-FR" sz="1600" baseline="-25000" dirty="0"/>
                <a:t>0</a:t>
              </a:r>
              <a:r>
                <a:rPr lang="fr-FR" sz="1600" dirty="0"/>
                <a:t>) = 20 µm for </a:t>
              </a:r>
              <a:r>
                <a:rPr lang="fr-FR" sz="1600" dirty="0" err="1"/>
                <a:t>p</a:t>
              </a:r>
              <a:r>
                <a:rPr lang="fr-FR" sz="1600" baseline="-25000" dirty="0" err="1"/>
                <a:t>T</a:t>
              </a:r>
              <a:r>
                <a:rPr lang="fr-FR" sz="1600" dirty="0"/>
                <a:t> = 1 </a:t>
              </a:r>
              <a:r>
                <a:rPr lang="fr-FR" sz="1600" dirty="0" err="1"/>
                <a:t>GeV</a:t>
              </a:r>
              <a:endParaRPr lang="fr-FR" sz="1600" dirty="0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89F96591-F1D1-5641-B441-215BB9FE6B84}"/>
              </a:ext>
            </a:extLst>
          </p:cNvPr>
          <p:cNvSpPr txBox="1"/>
          <p:nvPr/>
        </p:nvSpPr>
        <p:spPr>
          <a:xfrm>
            <a:off x="0" y="6515100"/>
            <a:ext cx="5890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1) SVD </a:t>
            </a:r>
            <a:r>
              <a:rPr lang="fr-FR" sz="1600" i="1" dirty="0" err="1"/>
              <a:t>is</a:t>
            </a:r>
            <a:r>
              <a:rPr lang="fr-FR" sz="1600" i="1" dirty="0"/>
              <a:t> </a:t>
            </a:r>
            <a:r>
              <a:rPr lang="en-US" sz="1600" i="1" dirty="0">
                <a:sym typeface="Wingdings"/>
              </a:rPr>
              <a:t>≃ </a:t>
            </a:r>
            <a:r>
              <a:rPr lang="fr-FR" sz="1600" i="1" dirty="0"/>
              <a:t>1m</a:t>
            </a:r>
            <a:r>
              <a:rPr lang="fr-FR" sz="1600" i="1" baseline="30000" dirty="0"/>
              <a:t>2</a:t>
            </a:r>
            <a:r>
              <a:rPr lang="fr-FR" sz="1600" i="1" dirty="0"/>
              <a:t>, 4 double </a:t>
            </a:r>
            <a:r>
              <a:rPr lang="fr-FR" sz="1600" i="1" dirty="0" err="1"/>
              <a:t>side</a:t>
            </a:r>
            <a:r>
              <a:rPr lang="fr-FR" sz="1600" i="1" dirty="0"/>
              <a:t> </a:t>
            </a:r>
            <a:r>
              <a:rPr lang="fr-FR" sz="1600" i="1" dirty="0" err="1"/>
              <a:t>stereo</a:t>
            </a:r>
            <a:r>
              <a:rPr lang="fr-FR" sz="1600" i="1" dirty="0"/>
              <a:t> </a:t>
            </a:r>
            <a:r>
              <a:rPr lang="fr-FR" sz="1600" i="1" dirty="0" err="1"/>
              <a:t>layers</a:t>
            </a:r>
            <a:r>
              <a:rPr lang="fr-FR" sz="1600" i="1" dirty="0"/>
              <a:t> at 3.9, 8, 10.4, 13.5 cm,  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9044B2D-C865-B544-AEAF-25ECBF995383}"/>
              </a:ext>
            </a:extLst>
          </p:cNvPr>
          <p:cNvGrpSpPr/>
          <p:nvPr/>
        </p:nvGrpSpPr>
        <p:grpSpPr>
          <a:xfrm>
            <a:off x="776074" y="2540822"/>
            <a:ext cx="6451615" cy="2119989"/>
            <a:chOff x="-421387" y="2220855"/>
            <a:chExt cx="10187702" cy="3539579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0E17129-E943-CC41-8975-01B6409A2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939" b="19815"/>
            <a:stretch/>
          </p:blipFill>
          <p:spPr>
            <a:xfrm>
              <a:off x="-421387" y="2220855"/>
              <a:ext cx="10187702" cy="353957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42C59B-4BF1-C740-BF77-8D07BF347DCF}"/>
                </a:ext>
              </a:extLst>
            </p:cNvPr>
            <p:cNvSpPr/>
            <p:nvPr/>
          </p:nvSpPr>
          <p:spPr>
            <a:xfrm>
              <a:off x="-381000" y="2247900"/>
              <a:ext cx="2315333" cy="28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04DBD5-1A8C-1A49-AAB3-B77F03F67947}"/>
                </a:ext>
              </a:extLst>
            </p:cNvPr>
            <p:cNvSpPr/>
            <p:nvPr/>
          </p:nvSpPr>
          <p:spPr>
            <a:xfrm>
              <a:off x="6016563" y="2221032"/>
              <a:ext cx="2315333" cy="28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CEA514A1-1945-884B-8603-FDC70F37C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072" y="4813255"/>
            <a:ext cx="2032000" cy="134620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0D282453-9281-B843-9A1C-1B3E36DCF096}"/>
              </a:ext>
            </a:extLst>
          </p:cNvPr>
          <p:cNvSpPr txBox="1"/>
          <p:nvPr/>
        </p:nvSpPr>
        <p:spPr>
          <a:xfrm>
            <a:off x="4300932" y="6138478"/>
            <a:ext cx="3103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3D-prointed support cooling blocks</a:t>
            </a:r>
          </a:p>
        </p:txBody>
      </p:sp>
    </p:spTree>
    <p:extLst>
      <p:ext uri="{BB962C8B-B14F-4D97-AF65-F5344CB8AC3E}">
        <p14:creationId xmlns:p14="http://schemas.microsoft.com/office/powerpoint/2010/main" val="86054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sensors:</a:t>
            </a:r>
            <a:r>
              <a:rPr lang="en-US" sz="3600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3600" dirty="0"/>
              <a:t>R&amp;D goals</a:t>
            </a:r>
            <a:r>
              <a:rPr lang="en-US" sz="3600" dirty="0">
                <a:sym typeface="Wingdings"/>
              </a:rPr>
              <a:t> 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F26FF7B-8BF0-EB43-814A-12EEFB3BF93A}"/>
              </a:ext>
            </a:extLst>
          </p:cNvPr>
          <p:cNvSpPr/>
          <p:nvPr/>
        </p:nvSpPr>
        <p:spPr>
          <a:xfrm>
            <a:off x="355600" y="1102767"/>
            <a:ext cx="1146809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An ideal detector would be monolithic with high: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accent1"/>
                </a:solidFill>
              </a:rPr>
              <a:t>hit and time precision, speed and rate capability, radiation tolerance; and low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 hit precision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/>
              <a:t>e</a:t>
            </a:r>
            <a:r>
              <a:rPr lang="en-US" sz="2200" baseline="30000" dirty="0"/>
              <a:t>+</a:t>
            </a:r>
            <a:r>
              <a:rPr lang="en-US" sz="2200" dirty="0"/>
              <a:t>-e</a:t>
            </a:r>
            <a:r>
              <a:rPr lang="en-US" sz="2200" baseline="30000" dirty="0"/>
              <a:t>- </a:t>
            </a:r>
            <a:r>
              <a:rPr lang="en-US" sz="2200" dirty="0"/>
              <a:t>colliders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Smaller pitch and thickness: deeper sub-micron technology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 charge sharing: new design ex. ELAD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 radiation tolerance </a:t>
            </a:r>
            <a:r>
              <a:rPr lang="en-US" sz="2200" dirty="0">
                <a:sym typeface="Wingdings" pitchFamily="2" charset="2"/>
              </a:rPr>
              <a:t></a:t>
            </a:r>
            <a:r>
              <a:rPr lang="en-US" sz="2200" dirty="0"/>
              <a:t> h-h colliders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Smaller pitch and thickness, deeper sub-micron technology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Planar, 3D to maintain high field and small electron path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Work on material and fabrication process to reduce damages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 integration of electronics </a:t>
            </a:r>
            <a:r>
              <a:rPr lang="en-US" sz="2200" dirty="0">
                <a:sym typeface="Wingdings" pitchFamily="2" charset="2"/>
              </a:rPr>
              <a:t></a:t>
            </a:r>
            <a:r>
              <a:rPr lang="en-US" sz="2200" dirty="0"/>
              <a:t> e</a:t>
            </a:r>
            <a:r>
              <a:rPr lang="en-US" sz="2200" baseline="30000" dirty="0"/>
              <a:t>+</a:t>
            </a:r>
            <a:r>
              <a:rPr lang="en-US" sz="2200" dirty="0"/>
              <a:t>-e</a:t>
            </a:r>
            <a:r>
              <a:rPr lang="en-US" sz="2200" baseline="30000" dirty="0"/>
              <a:t>- </a:t>
            </a:r>
            <a:r>
              <a:rPr lang="en-US" sz="2200" dirty="0"/>
              <a:t>colliders, h-h colliders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Monolithic, new connection scheme to electrodes, ASICs interconnection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Improve cost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dirty="0"/>
              <a:t>e</a:t>
            </a:r>
            <a:r>
              <a:rPr lang="en-US" sz="2200" baseline="30000" dirty="0"/>
              <a:t>+</a:t>
            </a:r>
            <a:r>
              <a:rPr lang="en-US" sz="2200" dirty="0"/>
              <a:t>-e</a:t>
            </a:r>
            <a:r>
              <a:rPr lang="en-US" sz="2200" baseline="30000" dirty="0"/>
              <a:t>- </a:t>
            </a:r>
            <a:r>
              <a:rPr lang="en-US" sz="2200" dirty="0"/>
              <a:t>colliders, h-h colliders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Develop process as close as possible to standards used in microelectronics and imaging industries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2294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27BAA946-F3E2-8948-8083-99629DFE798B}"/>
              </a:ext>
            </a:extLst>
          </p:cNvPr>
          <p:cNvGrpSpPr/>
          <p:nvPr/>
        </p:nvGrpSpPr>
        <p:grpSpPr>
          <a:xfrm>
            <a:off x="1884070" y="812412"/>
            <a:ext cx="9500298" cy="1615510"/>
            <a:chOff x="2074570" y="621912"/>
            <a:chExt cx="9500298" cy="161551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7AF15EC-7734-E042-943D-7BFFC415C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454" b="73436"/>
            <a:stretch/>
          </p:blipFill>
          <p:spPr>
            <a:xfrm>
              <a:off x="2074570" y="621912"/>
              <a:ext cx="5188653" cy="1392956"/>
            </a:xfrm>
            <a:prstGeom prst="rect">
              <a:avLst/>
            </a:prstGeom>
          </p:spPr>
        </p:pic>
        <p:pic>
          <p:nvPicPr>
            <p:cNvPr id="9" name="Picture 4" descr="Résultat de recherche d'images pour &quot;3D silicon sensors&quot;">
              <a:extLst>
                <a:ext uri="{FF2B5EF4-FFF2-40B4-BE49-F238E27FC236}">
                  <a16:creationId xmlns:a16="http://schemas.microsoft.com/office/drawing/2014/main" id="{4C2F72D2-8A51-2C49-9024-8D2056752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219" y="823849"/>
              <a:ext cx="2172808" cy="1122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7691D4E-8E37-1540-8DDD-9835954AF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15593" y="717940"/>
              <a:ext cx="1959275" cy="1127900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79E9442-D349-0546-B004-EB616CB626D9}"/>
                </a:ext>
              </a:extLst>
            </p:cNvPr>
            <p:cNvSpPr txBox="1"/>
            <p:nvPr/>
          </p:nvSpPr>
          <p:spPr>
            <a:xfrm>
              <a:off x="2435215" y="1898868"/>
              <a:ext cx="1884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pixels &lt; 50 x 50 µm</a:t>
              </a:r>
              <a:r>
                <a:rPr lang="en-US" sz="1600" baseline="30000" dirty="0"/>
                <a:t>2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D115D0-3454-C34F-B5F2-338C2009DBE1}"/>
                </a:ext>
              </a:extLst>
            </p:cNvPr>
            <p:cNvSpPr txBox="1"/>
            <p:nvPr/>
          </p:nvSpPr>
          <p:spPr>
            <a:xfrm>
              <a:off x="4894229" y="1895942"/>
              <a:ext cx="23816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Design for charge sharing</a:t>
              </a:r>
              <a:endParaRPr lang="en-US" sz="1600" baseline="30000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9E0FC36-6ED9-CD4D-B35E-3EDEE8A915B0}"/>
                </a:ext>
              </a:extLst>
            </p:cNvPr>
            <p:cNvSpPr txBox="1"/>
            <p:nvPr/>
          </p:nvSpPr>
          <p:spPr>
            <a:xfrm>
              <a:off x="8395210" y="1896774"/>
              <a:ext cx="2711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process variants for pitch</a:t>
              </a:r>
              <a:endParaRPr lang="en-US" sz="1600" baseline="3000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007D49E-24C4-5C41-80CF-2A82842B9629}"/>
                </a:ext>
              </a:extLst>
            </p:cNvPr>
            <p:cNvSpPr txBox="1"/>
            <p:nvPr/>
          </p:nvSpPr>
          <p:spPr>
            <a:xfrm>
              <a:off x="7329219" y="648052"/>
              <a:ext cx="2711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3D sensors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sensors:</a:t>
            </a:r>
            <a:r>
              <a:rPr lang="en-US" sz="3600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3600" dirty="0"/>
              <a:t>R&amp;D examples</a:t>
            </a:r>
            <a:r>
              <a:rPr lang="en-US" sz="3600" baseline="30000" dirty="0"/>
              <a:t>1)</a:t>
            </a:r>
            <a:r>
              <a:rPr lang="en-US" sz="3600" dirty="0">
                <a:sym typeface="Wingdings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DDA5EA-E176-0642-A837-06B979DFD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47" r="58175" b="31432"/>
          <a:stretch/>
        </p:blipFill>
        <p:spPr>
          <a:xfrm>
            <a:off x="6497294" y="2566290"/>
            <a:ext cx="3469681" cy="14461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DD9E00-998D-1E43-9681-675EAC03D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59" r="7120" b="73436"/>
          <a:stretch/>
        </p:blipFill>
        <p:spPr>
          <a:xfrm>
            <a:off x="3216311" y="2502767"/>
            <a:ext cx="3238483" cy="139295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452EDCA-6C31-AF46-B5AA-6C7D887A35FF}"/>
              </a:ext>
            </a:extLst>
          </p:cNvPr>
          <p:cNvSpPr txBox="1"/>
          <p:nvPr/>
        </p:nvSpPr>
        <p:spPr>
          <a:xfrm>
            <a:off x="3013547" y="3782899"/>
            <a:ext cx="3359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 connection through insulating glue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B9BAB3-1CF5-4B45-992F-A3AC9820CF56}"/>
              </a:ext>
            </a:extLst>
          </p:cNvPr>
          <p:cNvSpPr txBox="1"/>
          <p:nvPr/>
        </p:nvSpPr>
        <p:spPr>
          <a:xfrm>
            <a:off x="5652607" y="4070964"/>
            <a:ext cx="1828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can also apply here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466262D-00D8-884D-B6C9-D41385433B07}"/>
              </a:ext>
            </a:extLst>
          </p:cNvPr>
          <p:cNvSpPr txBox="1"/>
          <p:nvPr/>
        </p:nvSpPr>
        <p:spPr>
          <a:xfrm>
            <a:off x="277387" y="3067042"/>
            <a:ext cx="200157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Interconnection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0654621-BC3E-C84F-ABC0-F42CDDCDE123}"/>
              </a:ext>
            </a:extLst>
          </p:cNvPr>
          <p:cNvSpPr txBox="1"/>
          <p:nvPr/>
        </p:nvSpPr>
        <p:spPr>
          <a:xfrm>
            <a:off x="7316127" y="3782899"/>
            <a:ext cx="2231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Through SiO</a:t>
            </a:r>
            <a:r>
              <a:rPr lang="en-US" sz="1600" baseline="-25000" dirty="0"/>
              <a:t>2</a:t>
            </a:r>
            <a:r>
              <a:rPr lang="en-US" sz="1600" dirty="0"/>
              <a:t> via process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9B5CC4-971B-0648-9434-E43FDFE09D53}"/>
              </a:ext>
            </a:extLst>
          </p:cNvPr>
          <p:cNvSpPr txBox="1"/>
          <p:nvPr/>
        </p:nvSpPr>
        <p:spPr>
          <a:xfrm>
            <a:off x="287942" y="1444707"/>
            <a:ext cx="1744058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Hybrid design</a:t>
            </a:r>
          </a:p>
        </p:txBody>
      </p:sp>
      <p:sp>
        <p:nvSpPr>
          <p:cNvPr id="26" name="Accolade fermante 25">
            <a:extLst>
              <a:ext uri="{FF2B5EF4-FFF2-40B4-BE49-F238E27FC236}">
                <a16:creationId xmlns:a16="http://schemas.microsoft.com/office/drawing/2014/main" id="{07CDC68F-2984-4745-BD97-8A77115AB6C8}"/>
              </a:ext>
            </a:extLst>
          </p:cNvPr>
          <p:cNvSpPr/>
          <p:nvPr/>
        </p:nvSpPr>
        <p:spPr>
          <a:xfrm rot="5400000">
            <a:off x="8967856" y="180091"/>
            <a:ext cx="89808" cy="373063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331193F-561E-F844-BF00-AEBB933D0512}"/>
              </a:ext>
            </a:extLst>
          </p:cNvPr>
          <p:cNvGrpSpPr/>
          <p:nvPr/>
        </p:nvGrpSpPr>
        <p:grpSpPr>
          <a:xfrm>
            <a:off x="3434221" y="4401751"/>
            <a:ext cx="6369888" cy="1525929"/>
            <a:chOff x="2467383" y="4555438"/>
            <a:chExt cx="6369888" cy="152592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8F69652-849A-A24F-AE40-330141183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3" t="70344" r="24036" b="835"/>
            <a:stretch/>
          </p:blipFill>
          <p:spPr>
            <a:xfrm>
              <a:off x="2467383" y="4570067"/>
              <a:ext cx="6314481" cy="15113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F47A8C-1590-C242-850E-9EB1839918F0}"/>
                </a:ext>
              </a:extLst>
            </p:cNvPr>
            <p:cNvSpPr/>
            <p:nvPr/>
          </p:nvSpPr>
          <p:spPr>
            <a:xfrm>
              <a:off x="7837811" y="4555438"/>
              <a:ext cx="999460" cy="684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9FE8E2D8-49A8-5942-95CB-49E67468A2EF}"/>
              </a:ext>
            </a:extLst>
          </p:cNvPr>
          <p:cNvSpPr/>
          <p:nvPr/>
        </p:nvSpPr>
        <p:spPr>
          <a:xfrm rot="5400000">
            <a:off x="6461575" y="1144249"/>
            <a:ext cx="238504" cy="663471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6A6F6BC-FFDC-7D4B-9469-64755AFCA611}"/>
              </a:ext>
            </a:extLst>
          </p:cNvPr>
          <p:cNvSpPr txBox="1"/>
          <p:nvPr/>
        </p:nvSpPr>
        <p:spPr>
          <a:xfrm>
            <a:off x="287942" y="5312825"/>
            <a:ext cx="233615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Monolithic devices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4578EB3-9D0C-D246-8060-6B7145BE8A0F}"/>
              </a:ext>
            </a:extLst>
          </p:cNvPr>
          <p:cNvSpPr txBox="1"/>
          <p:nvPr/>
        </p:nvSpPr>
        <p:spPr>
          <a:xfrm>
            <a:off x="3340100" y="5891314"/>
            <a:ext cx="6354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CMOS modified process for depletion HV-CMOS (left)and HR-CMOS (right)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894432-F8EF-B240-8B3E-F61E215BE9DD}"/>
              </a:ext>
            </a:extLst>
          </p:cNvPr>
          <p:cNvSpPr txBox="1"/>
          <p:nvPr/>
        </p:nvSpPr>
        <p:spPr>
          <a:xfrm>
            <a:off x="-690" y="6276736"/>
            <a:ext cx="1219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1) Design of sensors particularly for field configurations is supported by simulation tools ex. TCAD, it can be interfaced with GEANT to assess signal fluctuation effects, ex CLIC studies</a:t>
            </a:r>
          </a:p>
        </p:txBody>
      </p:sp>
    </p:spTree>
    <p:extLst>
      <p:ext uri="{BB962C8B-B14F-4D97-AF65-F5344CB8AC3E}">
        <p14:creationId xmlns:p14="http://schemas.microsoft.com/office/powerpoint/2010/main" val="4016867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sensors:</a:t>
            </a:r>
            <a:r>
              <a:rPr lang="en-US" sz="3600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3600" dirty="0"/>
              <a:t>R&amp;D demonstrators (not exhaustive)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  <a:sym typeface="Wingdings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78D0F8-82D7-894B-B5AB-B431B5C8BD19}"/>
              </a:ext>
            </a:extLst>
          </p:cNvPr>
          <p:cNvSpPr txBox="1"/>
          <p:nvPr/>
        </p:nvSpPr>
        <p:spPr>
          <a:xfrm>
            <a:off x="2772" y="6521009"/>
            <a:ext cx="4461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Sinergy with 1) CERN MEDIPIX, 2) Mu3e experiment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DBDB7DC-6EA5-104B-AC83-8F1697379652}"/>
              </a:ext>
            </a:extLst>
          </p:cNvPr>
          <p:cNvCxnSpPr>
            <a:cxnSpLocks/>
          </p:cNvCxnSpPr>
          <p:nvPr/>
        </p:nvCxnSpPr>
        <p:spPr>
          <a:xfrm flipH="1">
            <a:off x="8686801" y="4272287"/>
            <a:ext cx="912128" cy="409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25C7C53B-3EE1-214F-9052-ACC135B58109}"/>
              </a:ext>
            </a:extLst>
          </p:cNvPr>
          <p:cNvGrpSpPr/>
          <p:nvPr/>
        </p:nvGrpSpPr>
        <p:grpSpPr>
          <a:xfrm>
            <a:off x="-76430" y="601696"/>
            <a:ext cx="12122440" cy="6159807"/>
            <a:chOff x="-76430" y="296902"/>
            <a:chExt cx="12122440" cy="615980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F743839-4AFD-214C-BD0F-1560DD1F2666}"/>
                </a:ext>
              </a:extLst>
            </p:cNvPr>
            <p:cNvGrpSpPr/>
            <p:nvPr/>
          </p:nvGrpSpPr>
          <p:grpSpPr>
            <a:xfrm>
              <a:off x="-76430" y="296902"/>
              <a:ext cx="12122440" cy="6159807"/>
              <a:chOff x="-90078" y="211729"/>
              <a:chExt cx="12122440" cy="6159807"/>
            </a:xfrm>
          </p:grpSpPr>
          <p:grpSp>
            <p:nvGrpSpPr>
              <p:cNvPr id="87" name="Groupe 86">
                <a:extLst>
                  <a:ext uri="{FF2B5EF4-FFF2-40B4-BE49-F238E27FC236}">
                    <a16:creationId xmlns:a16="http://schemas.microsoft.com/office/drawing/2014/main" id="{048D56FF-254D-8847-B548-C0AE788018CD}"/>
                  </a:ext>
                </a:extLst>
              </p:cNvPr>
              <p:cNvGrpSpPr/>
              <p:nvPr/>
            </p:nvGrpSpPr>
            <p:grpSpPr>
              <a:xfrm>
                <a:off x="-90078" y="762865"/>
                <a:ext cx="12122440" cy="5608671"/>
                <a:chOff x="-90078" y="745257"/>
                <a:chExt cx="12122440" cy="5608671"/>
              </a:xfrm>
            </p:grpSpPr>
            <p:grpSp>
              <p:nvGrpSpPr>
                <p:cNvPr id="84" name="Groupe 83">
                  <a:extLst>
                    <a:ext uri="{FF2B5EF4-FFF2-40B4-BE49-F238E27FC236}">
                      <a16:creationId xmlns:a16="http://schemas.microsoft.com/office/drawing/2014/main" id="{91A404B9-F44A-674F-BD40-0B087A24F3E7}"/>
                    </a:ext>
                  </a:extLst>
                </p:cNvPr>
                <p:cNvGrpSpPr/>
                <p:nvPr/>
              </p:nvGrpSpPr>
              <p:grpSpPr>
                <a:xfrm>
                  <a:off x="-90078" y="745257"/>
                  <a:ext cx="12122440" cy="4148443"/>
                  <a:chOff x="-78336" y="423246"/>
                  <a:chExt cx="12122440" cy="4148443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273300" y="2369066"/>
                    <a:ext cx="1846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grpSp>
                <p:nvGrpSpPr>
                  <p:cNvPr id="7" name="Groupe 6">
                    <a:extLst>
                      <a:ext uri="{FF2B5EF4-FFF2-40B4-BE49-F238E27FC236}">
                        <a16:creationId xmlns:a16="http://schemas.microsoft.com/office/drawing/2014/main" id="{4AC69A5B-5EF6-C646-89A2-37A47BF9B5F8}"/>
                      </a:ext>
                    </a:extLst>
                  </p:cNvPr>
                  <p:cNvGrpSpPr/>
                  <p:nvPr/>
                </p:nvGrpSpPr>
                <p:grpSpPr>
                  <a:xfrm>
                    <a:off x="-78336" y="423246"/>
                    <a:ext cx="12122440" cy="4148443"/>
                    <a:chOff x="-61599" y="2702087"/>
                    <a:chExt cx="12122440" cy="4148443"/>
                  </a:xfrm>
                </p:grpSpPr>
                <p:grpSp>
                  <p:nvGrpSpPr>
                    <p:cNvPr id="13" name="Groupe 12">
                      <a:extLst>
                        <a:ext uri="{FF2B5EF4-FFF2-40B4-BE49-F238E27FC236}">
                          <a16:creationId xmlns:a16="http://schemas.microsoft.com/office/drawing/2014/main" id="{AE9CD8F1-3062-BF4A-A8A3-555D3A43C4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1599" y="2702087"/>
                      <a:ext cx="12122440" cy="4148443"/>
                      <a:chOff x="73311" y="2578476"/>
                      <a:chExt cx="12122440" cy="4148443"/>
                    </a:xfrm>
                  </p:grpSpPr>
                  <p:pic>
                    <p:nvPicPr>
                      <p:cNvPr id="21" name="Image 20">
                        <a:extLst>
                          <a:ext uri="{FF2B5EF4-FFF2-40B4-BE49-F238E27FC236}">
                            <a16:creationId xmlns:a16="http://schemas.microsoft.com/office/drawing/2014/main" id="{CB476E01-7DF8-CD4F-B003-F637B67761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75921" y="4325771"/>
                        <a:ext cx="2318108" cy="145296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" name="Image 16">
                        <a:extLst>
                          <a:ext uri="{FF2B5EF4-FFF2-40B4-BE49-F238E27FC236}">
                            <a16:creationId xmlns:a16="http://schemas.microsoft.com/office/drawing/2014/main" id="{E386FFF4-6483-C94C-9241-036E7D600DC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37256" r="32346" b="15968"/>
                      <a:stretch/>
                    </p:blipFill>
                    <p:spPr>
                      <a:xfrm>
                        <a:off x="7416909" y="4329526"/>
                        <a:ext cx="2150271" cy="139914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8" name="Image 17">
                        <a:extLst>
                          <a:ext uri="{FF2B5EF4-FFF2-40B4-BE49-F238E27FC236}">
                            <a16:creationId xmlns:a16="http://schemas.microsoft.com/office/drawing/2014/main" id="{65186807-C842-5549-8E94-E072A486C0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67706" b="16680"/>
                      <a:stretch/>
                    </p:blipFill>
                    <p:spPr>
                      <a:xfrm>
                        <a:off x="9789356" y="4313101"/>
                        <a:ext cx="2284432" cy="138729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9" name="ZoneTexte 18">
                        <a:extLst>
                          <a:ext uri="{FF2B5EF4-FFF2-40B4-BE49-F238E27FC236}">
                            <a16:creationId xmlns:a16="http://schemas.microsoft.com/office/drawing/2014/main" id="{E135BFAE-48BF-8C46-AE93-3915F3F3E1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667393" y="3504130"/>
                        <a:ext cx="2528358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/>
                          <a:t>Modified HR-CMOS </a:t>
                        </a:r>
                      </a:p>
                      <a:p>
                        <a:pPr algn="ctr"/>
                        <a:r>
                          <a:rPr lang="en-US" sz="1600" dirty="0"/>
                          <a:t>depletion (6V)</a:t>
                        </a:r>
                      </a:p>
                    </p:txBody>
                  </p:sp>
                  <p:sp>
                    <p:nvSpPr>
                      <p:cNvPr id="20" name="ZoneTexte 19">
                        <a:extLst>
                          <a:ext uri="{FF2B5EF4-FFF2-40B4-BE49-F238E27FC236}">
                            <a16:creationId xmlns:a16="http://schemas.microsoft.com/office/drawing/2014/main" id="{E1758BA2-DC10-E54E-BC97-0FF05C3D727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58208" y="3516800"/>
                        <a:ext cx="249046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/>
                          <a:t>Modified HV-CMOS</a:t>
                        </a:r>
                      </a:p>
                      <a:p>
                        <a:pPr algn="ctr"/>
                        <a:r>
                          <a:rPr lang="en-US" sz="1600" dirty="0"/>
                          <a:t>depletion (&lt; 100 V)</a:t>
                        </a:r>
                      </a:p>
                    </p:txBody>
                  </p:sp>
                  <p:sp>
                    <p:nvSpPr>
                      <p:cNvPr id="3" name="ZoneTexte 2">
                        <a:extLst>
                          <a:ext uri="{FF2B5EF4-FFF2-40B4-BE49-F238E27FC236}">
                            <a16:creationId xmlns:a16="http://schemas.microsoft.com/office/drawing/2014/main" id="{04F64FB2-3FCF-784C-BAC0-FC2356A6BA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91837" y="3516800"/>
                        <a:ext cx="2670723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err="1"/>
                          <a:t>SoI</a:t>
                        </a:r>
                        <a:r>
                          <a:rPr lang="en-US" sz="1600" dirty="0"/>
                          <a:t> process </a:t>
                        </a:r>
                      </a:p>
                      <a:p>
                        <a:pPr algn="ctr"/>
                        <a:r>
                          <a:rPr lang="en-US" sz="1600" dirty="0"/>
                          <a:t>Si/ASIC wafers connected </a:t>
                        </a:r>
                      </a:p>
                      <a:p>
                        <a:pPr algn="ctr"/>
                        <a:r>
                          <a:rPr lang="en-US" sz="1600" dirty="0"/>
                          <a:t>through Insulator </a:t>
                        </a:r>
                        <a:r>
                          <a:rPr lang="en-US" sz="1600" dirty="0" err="1"/>
                          <a:t>Oxyde</a:t>
                        </a:r>
                        <a:r>
                          <a:rPr lang="en-US" sz="1600" dirty="0"/>
                          <a:t> layer </a:t>
                        </a:r>
                      </a:p>
                    </p:txBody>
                  </p:sp>
                  <p:pic>
                    <p:nvPicPr>
                      <p:cNvPr id="14" name="Image 13">
                        <a:extLst>
                          <a:ext uri="{FF2B5EF4-FFF2-40B4-BE49-F238E27FC236}">
                            <a16:creationId xmlns:a16="http://schemas.microsoft.com/office/drawing/2014/main" id="{23B398C4-22E3-CE46-AF60-6846BA9059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3408" y="4389490"/>
                        <a:ext cx="2125184" cy="133918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1" name="ZoneTexte 40">
                        <a:extLst>
                          <a:ext uri="{FF2B5EF4-FFF2-40B4-BE49-F238E27FC236}">
                            <a16:creationId xmlns:a16="http://schemas.microsoft.com/office/drawing/2014/main" id="{7FFE34C1-9C58-5C44-AF55-C352B236158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5956" y="3516800"/>
                        <a:ext cx="2045881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/>
                          <a:t>Smaller pitch and thinner planar and 3D pixels bump bonded </a:t>
                        </a: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2E924E83-4D78-B349-BF35-D8324A7C38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11" y="2883271"/>
                        <a:ext cx="5224730" cy="43088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2200" dirty="0">
                            <a:solidFill>
                              <a:schemeClr val="accent1"/>
                            </a:solidFill>
                          </a:rPr>
                          <a:t>Planar/3D finer pitch for resolution</a:t>
                        </a:r>
                      </a:p>
                    </p:txBody>
                  </p:sp>
                  <p:sp>
                    <p:nvSpPr>
                      <p:cNvPr id="45" name="Accolade fermante 44">
                        <a:extLst>
                          <a:ext uri="{FF2B5EF4-FFF2-40B4-BE49-F238E27FC236}">
                            <a16:creationId xmlns:a16="http://schemas.microsoft.com/office/drawing/2014/main" id="{ADF1F1F8-0038-5945-BEE2-1BBFD112808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2571016" y="1177909"/>
                        <a:ext cx="216000" cy="4430030"/>
                      </a:xfrm>
                      <a:prstGeom prst="rightBrac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dirty="0"/>
                      </a:p>
                    </p:txBody>
                  </p:sp>
                  <p:sp>
                    <p:nvSpPr>
                      <p:cNvPr id="47" name="ZoneTexte 46">
                        <a:extLst>
                          <a:ext uri="{FF2B5EF4-FFF2-40B4-BE49-F238E27FC236}">
                            <a16:creationId xmlns:a16="http://schemas.microsoft.com/office/drawing/2014/main" id="{90B922FA-0914-004F-AF49-702A278BA46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67305" y="3516800"/>
                        <a:ext cx="2449802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/>
                          <a:t>Capacitive Coupling (PD) of HV CMOS design to ASIC through insulating glue</a:t>
                        </a:r>
                      </a:p>
                    </p:txBody>
                  </p:sp>
                  <p:sp>
                    <p:nvSpPr>
                      <p:cNvPr id="48" name="Accolade fermante 47">
                        <a:extLst>
                          <a:ext uri="{FF2B5EF4-FFF2-40B4-BE49-F238E27FC236}">
                            <a16:creationId xmlns:a16="http://schemas.microsoft.com/office/drawing/2014/main" id="{9867BF8C-B808-C24D-9250-6136F038811C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8385449" y="-67117"/>
                        <a:ext cx="216070" cy="6920152"/>
                      </a:xfrm>
                      <a:prstGeom prst="rightBrac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27C293DC-B3B8-6844-863B-DB7257EC1C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0496" y="2578476"/>
                        <a:ext cx="7239608" cy="769441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sz="2200" dirty="0">
                            <a:solidFill>
                              <a:schemeClr val="accent1"/>
                            </a:solidFill>
                          </a:rPr>
                          <a:t>CMOS modified process for radiation tolerance </a:t>
                        </a:r>
                      </a:p>
                      <a:p>
                        <a:pPr algn="ctr"/>
                        <a:r>
                          <a:rPr lang="en-US" sz="2200" dirty="0">
                            <a:solidFill>
                              <a:schemeClr val="accent1"/>
                            </a:solidFill>
                          </a:rPr>
                          <a:t>faster and higher rate readout</a:t>
                        </a:r>
                      </a:p>
                    </p:txBody>
                  </p:sp>
                  <p:sp>
                    <p:nvSpPr>
                      <p:cNvPr id="5" name="ZoneTexte 4">
                        <a:extLst>
                          <a:ext uri="{FF2B5EF4-FFF2-40B4-BE49-F238E27FC236}">
                            <a16:creationId xmlns:a16="http://schemas.microsoft.com/office/drawing/2014/main" id="{333BCBDF-969F-3340-B1EC-143989A069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80261" y="6326809"/>
                        <a:ext cx="18473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endPara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12" name="Image 11">
                        <a:extLst>
                          <a:ext uri="{FF2B5EF4-FFF2-40B4-BE49-F238E27FC236}">
                            <a16:creationId xmlns:a16="http://schemas.microsoft.com/office/drawing/2014/main" id="{B7EC1407-6C9E-D346-B633-5FFFABEE299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751" y="4357635"/>
                        <a:ext cx="2066059" cy="1441639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E20A9FBD-4661-7A4F-8B44-A447EF5629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95882" y="4137210"/>
                      <a:ext cx="4129207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dirty="0"/>
                        <a:t>with faster and higher rate readout capabilities </a:t>
                      </a:r>
                      <a:endParaRPr lang="fr-FR" sz="1600" dirty="0"/>
                    </a:p>
                  </p:txBody>
                </p:sp>
              </p:grpSp>
              <p:sp>
                <p:nvSpPr>
                  <p:cNvPr id="46" name="ZoneTexte 45">
                    <a:extLst>
                      <a:ext uri="{FF2B5EF4-FFF2-40B4-BE49-F238E27FC236}">
                        <a16:creationId xmlns:a16="http://schemas.microsoft.com/office/drawing/2014/main" id="{A054FA39-E04B-7245-BF3D-979C84CF7309}"/>
                      </a:ext>
                    </a:extLst>
                  </p:cNvPr>
                  <p:cNvSpPr txBox="1"/>
                  <p:nvPr/>
                </p:nvSpPr>
                <p:spPr>
                  <a:xfrm>
                    <a:off x="4134410" y="3991388"/>
                    <a:ext cx="491102" cy="2658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dirty="0">
                        <a:solidFill>
                          <a:schemeClr val="bg1"/>
                        </a:solidFill>
                      </a:rPr>
                      <a:t>CLIPS</a:t>
                    </a: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89D0D50B-A979-5D42-A214-C89F5E13ED08}"/>
                      </a:ext>
                    </a:extLst>
                  </p:cNvPr>
                  <p:cNvSpPr/>
                  <p:nvPr/>
                </p:nvSpPr>
                <p:spPr>
                  <a:xfrm>
                    <a:off x="10423158" y="3975772"/>
                    <a:ext cx="1153879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chemeClr val="bg1"/>
                        </a:solidFill>
                        <a:latin typeface="Helvetica" pitchFamily="2" charset="0"/>
                      </a:rPr>
                      <a:t>MALTA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0" name="Connecteur droit avec flèche 9">
                    <a:extLst>
                      <a:ext uri="{FF2B5EF4-FFF2-40B4-BE49-F238E27FC236}">
                        <a16:creationId xmlns:a16="http://schemas.microsoft.com/office/drawing/2014/main" id="{7A4744C8-0D3D-4C48-B9E2-156C03DDE7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96635" y="3638823"/>
                    <a:ext cx="0" cy="28259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necteur droit avec flèche 65">
                    <a:extLst>
                      <a:ext uri="{FF2B5EF4-FFF2-40B4-BE49-F238E27FC236}">
                        <a16:creationId xmlns:a16="http://schemas.microsoft.com/office/drawing/2014/main" id="{8DFDEB9D-BBC0-9A42-9D91-3E62E21257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600565" y="3638823"/>
                    <a:ext cx="249414" cy="3037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necteur droit avec flèche 78">
                    <a:extLst>
                      <a:ext uri="{FF2B5EF4-FFF2-40B4-BE49-F238E27FC236}">
                        <a16:creationId xmlns:a16="http://schemas.microsoft.com/office/drawing/2014/main" id="{CDDCE9CF-7DD5-7B4B-922B-59B6E5D59D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4518" y="3638823"/>
                    <a:ext cx="0" cy="28259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necteur droit avec flèche 80">
                    <a:extLst>
                      <a:ext uri="{FF2B5EF4-FFF2-40B4-BE49-F238E27FC236}">
                        <a16:creationId xmlns:a16="http://schemas.microsoft.com/office/drawing/2014/main" id="{36CF2AB2-2DAC-BD40-9396-C0E0492820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9506" y="3638823"/>
                    <a:ext cx="249414" cy="30374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onnecteur droit avec flèche 81">
                    <a:extLst>
                      <a:ext uri="{FF2B5EF4-FFF2-40B4-BE49-F238E27FC236}">
                        <a16:creationId xmlns:a16="http://schemas.microsoft.com/office/drawing/2014/main" id="{9B1413E8-00D7-474A-A278-1FE793730C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53306" y="3545165"/>
                    <a:ext cx="377534" cy="397404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Connecteur droit avec flèche 82">
                    <a:extLst>
                      <a:ext uri="{FF2B5EF4-FFF2-40B4-BE49-F238E27FC236}">
                        <a16:creationId xmlns:a16="http://schemas.microsoft.com/office/drawing/2014/main" id="{65562D44-C53C-BE47-89A0-10AB51812E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938134" y="3545165"/>
                    <a:ext cx="1292706" cy="397404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5" name="ZoneTexte 84">
                  <a:extLst>
                    <a:ext uri="{FF2B5EF4-FFF2-40B4-BE49-F238E27FC236}">
                      <a16:creationId xmlns:a16="http://schemas.microsoft.com/office/drawing/2014/main" id="{D9223F90-D14A-7540-B606-402713945C04}"/>
                    </a:ext>
                  </a:extLst>
                </p:cNvPr>
                <p:cNvSpPr txBox="1"/>
                <p:nvPr/>
              </p:nvSpPr>
              <p:spPr>
                <a:xfrm>
                  <a:off x="3102412" y="5923041"/>
                  <a:ext cx="5987176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 dirty="0">
                      <a:solidFill>
                        <a:schemeClr val="accent1"/>
                      </a:solidFill>
                    </a:rPr>
                    <a:t>Demonstrators ≃ 2 x 2 cm</a:t>
                  </a:r>
                  <a:r>
                    <a:rPr lang="en-US" sz="2200" baseline="30000" dirty="0">
                      <a:solidFill>
                        <a:schemeClr val="accent1"/>
                      </a:solidFill>
                    </a:rPr>
                    <a:t>2</a:t>
                  </a:r>
                  <a:endParaRPr lang="en-US" sz="2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6" name="Accolade fermante 85">
                  <a:extLst>
                    <a:ext uri="{FF2B5EF4-FFF2-40B4-BE49-F238E27FC236}">
                      <a16:creationId xmlns:a16="http://schemas.microsoft.com/office/drawing/2014/main" id="{9F852A7B-E55C-2741-8514-681C4685C4BC}"/>
                    </a:ext>
                  </a:extLst>
                </p:cNvPr>
                <p:cNvSpPr/>
                <p:nvPr/>
              </p:nvSpPr>
              <p:spPr>
                <a:xfrm rot="5400000" flipV="1">
                  <a:off x="6000600" y="115288"/>
                  <a:ext cx="190800" cy="11475764"/>
                </a:xfrm>
                <a:prstGeom prst="righ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8D365E0-2D28-BD41-B7F9-BCFE5386A00F}"/>
                  </a:ext>
                </a:extLst>
              </p:cNvPr>
              <p:cNvSpPr txBox="1"/>
              <p:nvPr/>
            </p:nvSpPr>
            <p:spPr>
              <a:xfrm>
                <a:off x="1427977" y="211729"/>
                <a:ext cx="667150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Connection to high rate capability ASIC planar and CMOS</a:t>
                </a:r>
              </a:p>
            </p:txBody>
          </p:sp>
          <p:sp>
            <p:nvSpPr>
              <p:cNvPr id="64" name="Accolade fermante 63">
                <a:extLst>
                  <a:ext uri="{FF2B5EF4-FFF2-40B4-BE49-F238E27FC236}">
                    <a16:creationId xmlns:a16="http://schemas.microsoft.com/office/drawing/2014/main" id="{21083F75-E55A-3646-88C1-BB700A41646A}"/>
                  </a:ext>
                </a:extLst>
              </p:cNvPr>
              <p:cNvSpPr/>
              <p:nvPr/>
            </p:nvSpPr>
            <p:spPr>
              <a:xfrm rot="16200000">
                <a:off x="4666483" y="-1517325"/>
                <a:ext cx="216000" cy="4430030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F39F754F-A9AB-8342-9865-5B0EB1ACACEB}"/>
                </a:ext>
              </a:extLst>
            </p:cNvPr>
            <p:cNvGrpSpPr/>
            <p:nvPr/>
          </p:nvGrpSpPr>
          <p:grpSpPr>
            <a:xfrm>
              <a:off x="282221" y="4440894"/>
              <a:ext cx="11509719" cy="1336273"/>
              <a:chOff x="282221" y="4055123"/>
              <a:chExt cx="11509719" cy="1336273"/>
            </a:xfrm>
          </p:grpSpPr>
          <p:grpSp>
            <p:nvGrpSpPr>
              <p:cNvPr id="67" name="Groupe 66">
                <a:extLst>
                  <a:ext uri="{FF2B5EF4-FFF2-40B4-BE49-F238E27FC236}">
                    <a16:creationId xmlns:a16="http://schemas.microsoft.com/office/drawing/2014/main" id="{1F9AC104-AC99-7E4B-BE05-54D66F02A0CE}"/>
                  </a:ext>
                </a:extLst>
              </p:cNvPr>
              <p:cNvGrpSpPr/>
              <p:nvPr/>
            </p:nvGrpSpPr>
            <p:grpSpPr>
              <a:xfrm>
                <a:off x="282221" y="4058670"/>
                <a:ext cx="1253361" cy="1295367"/>
                <a:chOff x="930825" y="3192720"/>
                <a:chExt cx="1757949" cy="1672906"/>
              </a:xfrm>
            </p:grpSpPr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BB47EC89-EDE3-9E4B-B9B9-357A42293B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91508" y="3246455"/>
                  <a:ext cx="1697266" cy="1619171"/>
                </a:xfrm>
                <a:prstGeom prst="rect">
                  <a:avLst/>
                </a:prstGeom>
              </p:spPr>
            </p:pic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82CE9255-02F7-CD46-A9F6-1C47CE09FBE4}"/>
                    </a:ext>
                  </a:extLst>
                </p:cNvPr>
                <p:cNvSpPr txBox="1"/>
                <p:nvPr/>
              </p:nvSpPr>
              <p:spPr>
                <a:xfrm>
                  <a:off x="930825" y="3192720"/>
                  <a:ext cx="1133621" cy="3974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chemeClr val="bg1"/>
                      </a:solidFill>
                    </a:rPr>
                    <a:t>CLICPix</a:t>
                  </a:r>
                  <a:r>
                    <a:rPr lang="fr-FR" sz="1400" baseline="30000" dirty="0">
                      <a:solidFill>
                        <a:schemeClr val="bg1"/>
                      </a:solidFill>
                    </a:rPr>
                    <a:t>1)</a:t>
                  </a:r>
                  <a:endParaRPr lang="fr-FR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8" name="Groupe 67">
                <a:extLst>
                  <a:ext uri="{FF2B5EF4-FFF2-40B4-BE49-F238E27FC236}">
                    <a16:creationId xmlns:a16="http://schemas.microsoft.com/office/drawing/2014/main" id="{34986583-4F03-BB4B-A236-8599343E220C}"/>
                  </a:ext>
                </a:extLst>
              </p:cNvPr>
              <p:cNvGrpSpPr/>
              <p:nvPr/>
            </p:nvGrpSpPr>
            <p:grpSpPr>
              <a:xfrm>
                <a:off x="1764959" y="4058669"/>
                <a:ext cx="1210095" cy="1325059"/>
                <a:chOff x="4078560" y="3232421"/>
                <a:chExt cx="1697266" cy="1711254"/>
              </a:xfrm>
            </p:grpSpPr>
            <p:pic>
              <p:nvPicPr>
                <p:cNvPr id="96" name="Picture 6" descr="page19image3797030816">
                  <a:extLst>
                    <a:ext uri="{FF2B5EF4-FFF2-40B4-BE49-F238E27FC236}">
                      <a16:creationId xmlns:a16="http://schemas.microsoft.com/office/drawing/2014/main" id="{A56C3724-0BA2-2343-90D3-5F9DDA243E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8560" y="3283967"/>
                  <a:ext cx="1697266" cy="16597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7" name="ZoneTexte 96">
                  <a:extLst>
                    <a:ext uri="{FF2B5EF4-FFF2-40B4-BE49-F238E27FC236}">
                      <a16:creationId xmlns:a16="http://schemas.microsoft.com/office/drawing/2014/main" id="{CDFF240B-3BAA-C941-B5F6-4CF4D0C1FE36}"/>
                    </a:ext>
                  </a:extLst>
                </p:cNvPr>
                <p:cNvSpPr txBox="1"/>
                <p:nvPr/>
              </p:nvSpPr>
              <p:spPr>
                <a:xfrm>
                  <a:off x="4325623" y="3232421"/>
                  <a:ext cx="93698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 err="1">
                      <a:solidFill>
                        <a:schemeClr val="bg1"/>
                      </a:solidFill>
                    </a:rPr>
                    <a:t>Cracov</a:t>
                  </a:r>
                  <a:r>
                    <a:rPr lang="fr-FR" sz="1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1400" dirty="0" err="1">
                      <a:solidFill>
                        <a:schemeClr val="bg1"/>
                      </a:solidFill>
                    </a:rPr>
                    <a:t>SoI</a:t>
                  </a:r>
                  <a:endParaRPr lang="fr-FR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F6680CE7-C0BB-4D45-8825-98D6F73B52AA}"/>
                  </a:ext>
                </a:extLst>
              </p:cNvPr>
              <p:cNvGrpSpPr/>
              <p:nvPr/>
            </p:nvGrpSpPr>
            <p:grpSpPr>
              <a:xfrm>
                <a:off x="3178068" y="4098582"/>
                <a:ext cx="1214777" cy="1292814"/>
                <a:chOff x="4084664" y="5051613"/>
                <a:chExt cx="1703832" cy="1669610"/>
              </a:xfrm>
            </p:grpSpPr>
            <p:pic>
              <p:nvPicPr>
                <p:cNvPr id="94" name="Image 93">
                  <a:extLst>
                    <a:ext uri="{FF2B5EF4-FFF2-40B4-BE49-F238E27FC236}">
                      <a16:creationId xmlns:a16="http://schemas.microsoft.com/office/drawing/2014/main" id="{FFD56050-1B91-354E-A1F5-B7E166DE9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0531" b="10166"/>
                <a:stretch/>
              </p:blipFill>
              <p:spPr>
                <a:xfrm>
                  <a:off x="4084664" y="5061515"/>
                  <a:ext cx="1703832" cy="1659708"/>
                </a:xfrm>
                <a:prstGeom prst="rect">
                  <a:avLst/>
                </a:prstGeom>
              </p:spPr>
            </p:pic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BC326375-0D29-E74A-8263-903F8C339CC9}"/>
                    </a:ext>
                  </a:extLst>
                </p:cNvPr>
                <p:cNvSpPr txBox="1"/>
                <p:nvPr/>
              </p:nvSpPr>
              <p:spPr>
                <a:xfrm>
                  <a:off x="4539471" y="5051613"/>
                  <a:ext cx="5757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chemeClr val="bg1"/>
                      </a:solidFill>
                    </a:rPr>
                    <a:t>CLIPS</a:t>
                  </a:r>
                </a:p>
              </p:txBody>
            </p:sp>
          </p:grpSp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8F507FC7-4598-FD40-8419-18CAD39376BD}"/>
                  </a:ext>
                </a:extLst>
              </p:cNvPr>
              <p:cNvGrpSpPr/>
              <p:nvPr/>
            </p:nvGrpSpPr>
            <p:grpSpPr>
              <a:xfrm>
                <a:off x="10530680" y="4084972"/>
                <a:ext cx="1261260" cy="1286734"/>
                <a:chOff x="11122382" y="4944401"/>
                <a:chExt cx="1769025" cy="1661757"/>
              </a:xfrm>
            </p:grpSpPr>
            <p:pic>
              <p:nvPicPr>
                <p:cNvPr id="92" name="Image 91">
                  <a:extLst>
                    <a:ext uri="{FF2B5EF4-FFF2-40B4-BE49-F238E27FC236}">
                      <a16:creationId xmlns:a16="http://schemas.microsoft.com/office/drawing/2014/main" id="{93EBD7C7-FF2E-9142-923B-561E9C4AEE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33962" t="49209" r="33907" b="12575"/>
                <a:stretch/>
              </p:blipFill>
              <p:spPr>
                <a:xfrm>
                  <a:off x="11122382" y="4982097"/>
                  <a:ext cx="1769025" cy="1624061"/>
                </a:xfrm>
                <a:prstGeom prst="rect">
                  <a:avLst/>
                </a:prstGeom>
              </p:spPr>
            </p:pic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6230B4BE-6C57-A345-8D5A-9AAE4BE8EF80}"/>
                    </a:ext>
                  </a:extLst>
                </p:cNvPr>
                <p:cNvSpPr/>
                <p:nvPr/>
              </p:nvSpPr>
              <p:spPr>
                <a:xfrm>
                  <a:off x="11417831" y="4944401"/>
                  <a:ext cx="1352885" cy="3206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latin typeface="Helvetica" pitchFamily="2" charset="0"/>
                    </a:rPr>
                    <a:t>MALTA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AF7EB2B7-846E-2C47-95BC-58F7E3A967A5}"/>
                  </a:ext>
                </a:extLst>
              </p:cNvPr>
              <p:cNvGrpSpPr/>
              <p:nvPr/>
            </p:nvGrpSpPr>
            <p:grpSpPr>
              <a:xfrm>
                <a:off x="6150589" y="4098087"/>
                <a:ext cx="1252387" cy="1267257"/>
                <a:chOff x="5528599" y="5009633"/>
                <a:chExt cx="1756584" cy="1636604"/>
              </a:xfrm>
            </p:grpSpPr>
            <p:pic>
              <p:nvPicPr>
                <p:cNvPr id="90" name="Picture 3" descr="page15image3795179456">
                  <a:extLst>
                    <a:ext uri="{FF2B5EF4-FFF2-40B4-BE49-F238E27FC236}">
                      <a16:creationId xmlns:a16="http://schemas.microsoft.com/office/drawing/2014/main" id="{B64761B8-A065-0540-9202-E95931D40A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8599" y="5009633"/>
                  <a:ext cx="1756584" cy="16366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8D7FF9C3-77DE-AF40-8C41-A72A8F21A26A}"/>
                    </a:ext>
                  </a:extLst>
                </p:cNvPr>
                <p:cNvSpPr/>
                <p:nvPr/>
              </p:nvSpPr>
              <p:spPr>
                <a:xfrm>
                  <a:off x="5895010" y="5829294"/>
                  <a:ext cx="1350429" cy="3577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itchFamily="2" charset="0"/>
                    </a:rPr>
                    <a:t>ATLASPix</a:t>
                  </a:r>
                  <a:r>
                    <a:rPr lang="en-US" sz="1200" baseline="30000" dirty="0">
                      <a:latin typeface="Helvetica" pitchFamily="2" charset="0"/>
                    </a:rPr>
                    <a:t>2)</a:t>
                  </a:r>
                  <a:endParaRPr lang="en-US" sz="1200" dirty="0"/>
                </a:p>
              </p:txBody>
            </p:sp>
          </p:grp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54C8AD20-ECDB-C149-962A-BA864DBD9ABC}"/>
                  </a:ext>
                </a:extLst>
              </p:cNvPr>
              <p:cNvGrpSpPr/>
              <p:nvPr/>
            </p:nvGrpSpPr>
            <p:grpSpPr>
              <a:xfrm>
                <a:off x="7615360" y="4064554"/>
                <a:ext cx="1261466" cy="1300789"/>
                <a:chOff x="11327876" y="3202179"/>
                <a:chExt cx="1769318" cy="1679909"/>
              </a:xfrm>
            </p:grpSpPr>
            <p:pic>
              <p:nvPicPr>
                <p:cNvPr id="88" name="Picture 5" descr="page17image3793569824">
                  <a:extLst>
                    <a:ext uri="{FF2B5EF4-FFF2-40B4-BE49-F238E27FC236}">
                      <a16:creationId xmlns:a16="http://schemas.microsoft.com/office/drawing/2014/main" id="{2E075C46-31BB-5945-A696-6CAF354A0D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549" r="11005"/>
                <a:stretch/>
              </p:blipFill>
              <p:spPr bwMode="auto">
                <a:xfrm>
                  <a:off x="11327876" y="3202179"/>
                  <a:ext cx="1769318" cy="16799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F44055E-8CF0-234C-8391-F98851294750}"/>
                    </a:ext>
                  </a:extLst>
                </p:cNvPr>
                <p:cNvSpPr/>
                <p:nvPr/>
              </p:nvSpPr>
              <p:spPr>
                <a:xfrm>
                  <a:off x="11399445" y="3229187"/>
                  <a:ext cx="162618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itchFamily="2" charset="0"/>
                    </a:rPr>
                    <a:t>ALICE investigator</a:t>
                  </a:r>
                  <a:endParaRPr lang="en-US" sz="1200" dirty="0"/>
                </a:p>
              </p:txBody>
            </p:sp>
          </p:grpSp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05D62CBA-B125-F74B-B627-BD8DD465ABC6}"/>
                  </a:ext>
                </a:extLst>
              </p:cNvPr>
              <p:cNvGrpSpPr/>
              <p:nvPr/>
            </p:nvGrpSpPr>
            <p:grpSpPr>
              <a:xfrm>
                <a:off x="4687652" y="4055123"/>
                <a:ext cx="1252387" cy="1316584"/>
                <a:chOff x="1403207" y="3164844"/>
                <a:chExt cx="1756584" cy="1700308"/>
              </a:xfrm>
            </p:grpSpPr>
            <p:pic>
              <p:nvPicPr>
                <p:cNvPr id="77" name="Picture 2" descr="page13image3793133424">
                  <a:extLst>
                    <a:ext uri="{FF2B5EF4-FFF2-40B4-BE49-F238E27FC236}">
                      <a16:creationId xmlns:a16="http://schemas.microsoft.com/office/drawing/2014/main" id="{E4D2C87C-43FC-1942-8BBE-F6DDC41A55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3207" y="3198597"/>
                  <a:ext cx="1756584" cy="16665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F9FDB8F-379C-604F-8E64-AEF1AC9C4CA4}"/>
                    </a:ext>
                  </a:extLst>
                </p:cNvPr>
                <p:cNvSpPr/>
                <p:nvPr/>
              </p:nvSpPr>
              <p:spPr>
                <a:xfrm>
                  <a:off x="1445227" y="3164844"/>
                  <a:ext cx="1652414" cy="3206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itchFamily="2" charset="0"/>
                    </a:rPr>
                    <a:t>CCPD C3DP</a:t>
                  </a:r>
                  <a:endParaRPr lang="en-US" sz="1200" dirty="0"/>
                </a:p>
              </p:txBody>
            </p:sp>
          </p:grpSp>
          <p:grpSp>
            <p:nvGrpSpPr>
              <p:cNvPr id="74" name="Groupe 73">
                <a:extLst>
                  <a:ext uri="{FF2B5EF4-FFF2-40B4-BE49-F238E27FC236}">
                    <a16:creationId xmlns:a16="http://schemas.microsoft.com/office/drawing/2014/main" id="{CF4233AF-4C72-AA42-A585-07CCB531E1B4}"/>
                  </a:ext>
                </a:extLst>
              </p:cNvPr>
              <p:cNvGrpSpPr/>
              <p:nvPr/>
            </p:nvGrpSpPr>
            <p:grpSpPr>
              <a:xfrm>
                <a:off x="9004377" y="4077673"/>
                <a:ext cx="1347250" cy="1296992"/>
                <a:chOff x="8148273" y="5868894"/>
                <a:chExt cx="1347250" cy="1296992"/>
              </a:xfrm>
            </p:grpSpPr>
            <p:pic>
              <p:nvPicPr>
                <p:cNvPr id="75" name="Image 74">
                  <a:extLst>
                    <a:ext uri="{FF2B5EF4-FFF2-40B4-BE49-F238E27FC236}">
                      <a16:creationId xmlns:a16="http://schemas.microsoft.com/office/drawing/2014/main" id="{0F79E32A-055F-074D-A632-2DE1162BF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48273" y="5868894"/>
                  <a:ext cx="1347250" cy="1296992"/>
                </a:xfrm>
                <a:prstGeom prst="rect">
                  <a:avLst/>
                </a:prstGeom>
              </p:spPr>
            </p:pic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5B8F4844-6E5D-134C-B7BA-5A562D4421AF}"/>
                    </a:ext>
                  </a:extLst>
                </p:cNvPr>
                <p:cNvSpPr/>
                <p:nvPr/>
              </p:nvSpPr>
              <p:spPr>
                <a:xfrm>
                  <a:off x="8224538" y="5955366"/>
                  <a:ext cx="1153879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itchFamily="2" charset="0"/>
                    </a:rPr>
                    <a:t>CLICTD</a:t>
                  </a:r>
                  <a:endParaRPr lang="en-US" sz="1200" dirty="0"/>
                </a:p>
              </p:txBody>
            </p:sp>
          </p:grpSp>
        </p:grpSp>
      </p:grp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FCCD0C89-41C4-394B-81B1-53BB5BC8834A}"/>
              </a:ext>
            </a:extLst>
          </p:cNvPr>
          <p:cNvCxnSpPr>
            <a:cxnSpLocks/>
          </p:cNvCxnSpPr>
          <p:nvPr/>
        </p:nvCxnSpPr>
        <p:spPr>
          <a:xfrm flipH="1">
            <a:off x="9746997" y="4303686"/>
            <a:ext cx="190543" cy="4290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C19CF41A-D06E-1C44-8593-90E180C33AEC}"/>
              </a:ext>
            </a:extLst>
          </p:cNvPr>
          <p:cNvCxnSpPr>
            <a:cxnSpLocks/>
          </p:cNvCxnSpPr>
          <p:nvPr/>
        </p:nvCxnSpPr>
        <p:spPr>
          <a:xfrm>
            <a:off x="10883581" y="4298892"/>
            <a:ext cx="190543" cy="428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4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1" y="9057"/>
            <a:ext cx="10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sensors: </a:t>
            </a:r>
            <a:r>
              <a:rPr lang="en-US" sz="3600" dirty="0"/>
              <a:t>R&amp;D demonstrators (not exhaustive)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1D9B725-9E7A-9E47-92DE-2E848B2D4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11391"/>
              </p:ext>
            </p:extLst>
          </p:nvPr>
        </p:nvGraphicFramePr>
        <p:xfrm>
          <a:off x="126440" y="1506802"/>
          <a:ext cx="11951260" cy="203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952">
                  <a:extLst>
                    <a:ext uri="{9D8B030D-6E8A-4147-A177-3AD203B41FA5}">
                      <a16:colId xmlns:a16="http://schemas.microsoft.com/office/drawing/2014/main" val="2397681264"/>
                    </a:ext>
                  </a:extLst>
                </a:gridCol>
                <a:gridCol w="1074226">
                  <a:extLst>
                    <a:ext uri="{9D8B030D-6E8A-4147-A177-3AD203B41FA5}">
                      <a16:colId xmlns:a16="http://schemas.microsoft.com/office/drawing/2014/main" val="2076247257"/>
                    </a:ext>
                  </a:extLst>
                </a:gridCol>
                <a:gridCol w="878020">
                  <a:extLst>
                    <a:ext uri="{9D8B030D-6E8A-4147-A177-3AD203B41FA5}">
                      <a16:colId xmlns:a16="http://schemas.microsoft.com/office/drawing/2014/main" val="126459556"/>
                    </a:ext>
                  </a:extLst>
                </a:gridCol>
                <a:gridCol w="878020">
                  <a:extLst>
                    <a:ext uri="{9D8B030D-6E8A-4147-A177-3AD203B41FA5}">
                      <a16:colId xmlns:a16="http://schemas.microsoft.com/office/drawing/2014/main" val="2233987166"/>
                    </a:ext>
                  </a:extLst>
                </a:gridCol>
                <a:gridCol w="1373439">
                  <a:extLst>
                    <a:ext uri="{9D8B030D-6E8A-4147-A177-3AD203B41FA5}">
                      <a16:colId xmlns:a16="http://schemas.microsoft.com/office/drawing/2014/main" val="27414616"/>
                    </a:ext>
                  </a:extLst>
                </a:gridCol>
                <a:gridCol w="1113467">
                  <a:extLst>
                    <a:ext uri="{9D8B030D-6E8A-4147-A177-3AD203B41FA5}">
                      <a16:colId xmlns:a16="http://schemas.microsoft.com/office/drawing/2014/main" val="1166765316"/>
                    </a:ext>
                  </a:extLst>
                </a:gridCol>
                <a:gridCol w="1113467">
                  <a:extLst>
                    <a:ext uri="{9D8B030D-6E8A-4147-A177-3AD203B41FA5}">
                      <a16:colId xmlns:a16="http://schemas.microsoft.com/office/drawing/2014/main" val="2687044242"/>
                    </a:ext>
                  </a:extLst>
                </a:gridCol>
                <a:gridCol w="1300957">
                  <a:extLst>
                    <a:ext uri="{9D8B030D-6E8A-4147-A177-3AD203B41FA5}">
                      <a16:colId xmlns:a16="http://schemas.microsoft.com/office/drawing/2014/main" val="3701524633"/>
                    </a:ext>
                  </a:extLst>
                </a:gridCol>
                <a:gridCol w="150512">
                  <a:extLst>
                    <a:ext uri="{9D8B030D-6E8A-4147-A177-3AD203B41FA5}">
                      <a16:colId xmlns:a16="http://schemas.microsoft.com/office/drawing/2014/main" val="251863662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241934017"/>
                    </a:ext>
                  </a:extLst>
                </a:gridCol>
              </a:tblGrid>
              <a:tr h="34480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Silicon</a:t>
                      </a:r>
                      <a:r>
                        <a:rPr lang="fr-F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sensor</a:t>
                      </a:r>
                      <a:r>
                        <a:rPr lang="fr-F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R&amp;D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Hybrid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SoI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CMOS </a:t>
                      </a:r>
                      <a:r>
                        <a:rPr lang="fr-FR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Monolthitic</a:t>
                      </a:r>
                      <a:r>
                        <a:rPr lang="fr-F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solidFill>
                            <a:schemeClr val="bg1"/>
                          </a:solidFill>
                          <a:effectLst/>
                        </a:rPr>
                        <a:t>CCPD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CCPD</a:t>
                      </a:r>
                      <a:endParaRPr lang="fr-FR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5770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 err="1">
                          <a:effectLst/>
                        </a:rPr>
                        <a:t>Demonstrator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CLICpix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Cracov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CLIPS (CLIC)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ALICE investigator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CLICTD*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Malta/Monopix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 err="1">
                          <a:effectLst/>
                        </a:rPr>
                        <a:t>ATLASpix</a:t>
                      </a:r>
                      <a:r>
                        <a:rPr lang="fr-FR" sz="1300" b="1" u="none" strike="noStrike" dirty="0">
                          <a:effectLst/>
                        </a:rPr>
                        <a:t>(Mu3ePix)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C3DP/</a:t>
                      </a:r>
                      <a:r>
                        <a:rPr lang="fr-FR" sz="1300" b="1" u="none" strike="noStrike" dirty="0" err="1">
                          <a:effectLst/>
                        </a:rPr>
                        <a:t>CLICpix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C3DP+CLICpix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04686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 err="1">
                          <a:effectLst/>
                        </a:rPr>
                        <a:t>Sensor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planar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planar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planar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HR-CMOS standard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HR-CMOS modified process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HV-CMOS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2389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>
                          <a:effectLst/>
                        </a:rPr>
                        <a:t>Connection to </a:t>
                      </a:r>
                      <a:r>
                        <a:rPr lang="fr-FR" sz="1300" b="1" u="none" strike="noStrike" dirty="0" err="1">
                          <a:effectLst/>
                        </a:rPr>
                        <a:t>readout</a:t>
                      </a:r>
                      <a:r>
                        <a:rPr lang="fr-FR" sz="1300" b="1" u="none" strike="noStrike" dirty="0">
                          <a:effectLst/>
                        </a:rPr>
                        <a:t> </a:t>
                      </a:r>
                      <a:r>
                        <a:rPr lang="fr-FR" sz="1300" b="1" u="none" strike="noStrike" dirty="0" err="1">
                          <a:effectLst/>
                        </a:rPr>
                        <a:t>electronics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 err="1">
                          <a:effectLst/>
                        </a:rPr>
                        <a:t>bump</a:t>
                      </a:r>
                      <a:r>
                        <a:rPr lang="fr-FR" sz="1300" b="1" u="none" strike="noStrike" dirty="0">
                          <a:effectLst/>
                        </a:rPr>
                        <a:t> </a:t>
                      </a:r>
                      <a:r>
                        <a:rPr lang="fr-FR" sz="1300" b="1" u="none" strike="noStrike" dirty="0" err="1">
                          <a:effectLst/>
                        </a:rPr>
                        <a:t>bonding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SoI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SoI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momolithic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monolthitic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monolithic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monolitic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CC with glue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72027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>
                          <a:effectLst/>
                        </a:rPr>
                        <a:t>ASIC </a:t>
                      </a:r>
                      <a:r>
                        <a:rPr lang="fr-FR" sz="1300" b="1" u="none" strike="noStrike" dirty="0" err="1">
                          <a:effectLst/>
                        </a:rPr>
                        <a:t>technology</a:t>
                      </a:r>
                      <a:r>
                        <a:rPr lang="fr-FR" sz="1300" b="1" u="none" strike="noStrike" dirty="0">
                          <a:effectLst/>
                        </a:rPr>
                        <a:t> (nm)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65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200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200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180(TJ)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180 (TJ)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180(TJ)/150(LF)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180(AMS)/150(LF)</a:t>
                      </a: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65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167596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 dirty="0" err="1">
                          <a:effectLst/>
                        </a:rPr>
                        <a:t>Thickness</a:t>
                      </a:r>
                      <a:r>
                        <a:rPr lang="fr-FR" sz="1300" b="1" u="none" strike="noStrike" dirty="0">
                          <a:effectLst/>
                        </a:rPr>
                        <a:t> (µm)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50 / 200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300 / 500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100 / 500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50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 dirty="0">
                          <a:effectLst/>
                        </a:rPr>
                        <a:t>50 / 100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 dirty="0">
                          <a:effectLst/>
                        </a:rPr>
                        <a:t>100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60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50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216168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>
                          <a:effectLst/>
                        </a:rPr>
                        <a:t>Pitch/cell size (µm x µm)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25 x 25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30 x 30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20 x 20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28 x 28 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30 x 300 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>
                          <a:effectLst/>
                        </a:rPr>
                        <a:t>36 x 36 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>
                          <a:effectLst/>
                        </a:rPr>
                        <a:t>40 x 130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25 x 25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600812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300" b="1" u="none" strike="noStrike">
                          <a:effectLst/>
                        </a:rPr>
                        <a:t>Hit resolution (µm)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9 / 3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5/2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 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 dirty="0">
                          <a:effectLst/>
                        </a:rPr>
                        <a:t>5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 dirty="0">
                          <a:effectLst/>
                        </a:rPr>
                        <a:t> 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vert="vert27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>
                          <a:effectLst/>
                        </a:rPr>
                        <a:t>4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b="1" u="none" strike="noStrike">
                          <a:effectLst/>
                        </a:rPr>
                        <a:t>13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 anchor="ctr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300" b="1" u="none" strike="noStrike">
                          <a:effectLst/>
                        </a:rPr>
                        <a:t>6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989432"/>
                  </a:ext>
                </a:extLst>
              </a:tr>
              <a:tr h="176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300" b="1" u="none" strike="noStrike">
                          <a:effectLst/>
                        </a:rPr>
                        <a:t>Time resolution (ns)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7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 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 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6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 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&lt; 10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7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7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56963"/>
                  </a:ext>
                </a:extLst>
              </a:tr>
              <a:tr h="189863">
                <a:tc>
                  <a:txBody>
                    <a:bodyPr/>
                    <a:lstStyle/>
                    <a:p>
                      <a:pPr algn="l" fontAlgn="t"/>
                      <a:r>
                        <a:rPr lang="fr-FR" sz="1300" b="1" u="none" strike="noStrike">
                          <a:effectLst/>
                        </a:rPr>
                        <a:t>Max NIEL (1 MeV neq/cm2)/TID (Mrad)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O(10</a:t>
                      </a:r>
                      <a:r>
                        <a:rPr lang="fr-FR" sz="1300" b="1" u="none" strike="noStrike" baseline="30000">
                          <a:effectLst/>
                        </a:rPr>
                        <a:t>16</a:t>
                      </a:r>
                      <a:r>
                        <a:rPr lang="fr-FR" sz="1300" b="1" u="none" strike="noStrike">
                          <a:effectLst/>
                        </a:rPr>
                        <a:t>)/Grad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>
                          <a:effectLst/>
                        </a:rPr>
                        <a:t> </a:t>
                      </a:r>
                      <a:endParaRPr lang="fr-FR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 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O(10</a:t>
                      </a:r>
                      <a:r>
                        <a:rPr lang="fr-FR" sz="1300" b="1" u="none" strike="noStrike" baseline="30000" dirty="0">
                          <a:effectLst/>
                        </a:rPr>
                        <a:t>13</a:t>
                      </a:r>
                      <a:r>
                        <a:rPr lang="fr-FR" sz="1300" b="1" u="none" strike="noStrike" dirty="0">
                          <a:effectLst/>
                        </a:rPr>
                        <a:t>)/300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300" b="1" u="none" strike="noStrike" dirty="0">
                          <a:effectLst/>
                        </a:rPr>
                        <a:t>O(10</a:t>
                      </a:r>
                      <a:r>
                        <a:rPr lang="fr-FR" sz="1300" b="1" u="none" strike="noStrike" baseline="30000" dirty="0">
                          <a:effectLst/>
                        </a:rPr>
                        <a:t>15</a:t>
                      </a:r>
                      <a:r>
                        <a:rPr lang="fr-FR" sz="1300" b="1" u="none" strike="noStrike" dirty="0">
                          <a:effectLst/>
                        </a:rPr>
                        <a:t>)/100</a:t>
                      </a:r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fr-FR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10" marR="4910" marT="4910" marB="0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37188"/>
                  </a:ext>
                </a:extLst>
              </a:tr>
            </a:tbl>
          </a:graphicData>
        </a:graphic>
      </p:graphicFrame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019924DB-7282-0C4A-A3CD-9DD7D010C119}"/>
              </a:ext>
            </a:extLst>
          </p:cNvPr>
          <p:cNvSpPr/>
          <p:nvPr/>
        </p:nvSpPr>
        <p:spPr>
          <a:xfrm>
            <a:off x="96460" y="2948995"/>
            <a:ext cx="11981240" cy="5791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BEB49F-2717-BA44-AAB2-EC089FB34575}"/>
              </a:ext>
            </a:extLst>
          </p:cNvPr>
          <p:cNvSpPr txBox="1"/>
          <p:nvPr/>
        </p:nvSpPr>
        <p:spPr>
          <a:xfrm>
            <a:off x="112502" y="3786635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* In production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FA1672C-0743-044D-BAA6-C40FF3BAED01}"/>
              </a:ext>
            </a:extLst>
          </p:cNvPr>
          <p:cNvGrpSpPr/>
          <p:nvPr/>
        </p:nvGrpSpPr>
        <p:grpSpPr>
          <a:xfrm>
            <a:off x="325486" y="4110688"/>
            <a:ext cx="11466454" cy="1336273"/>
            <a:chOff x="325486" y="4745688"/>
            <a:chExt cx="11466454" cy="1336273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C024502-18AD-1C4D-91D2-764FB0B3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486" y="4790843"/>
              <a:ext cx="1210096" cy="1253759"/>
            </a:xfrm>
            <a:prstGeom prst="rect">
              <a:avLst/>
            </a:prstGeom>
          </p:spPr>
        </p:pic>
        <p:pic>
          <p:nvPicPr>
            <p:cNvPr id="18" name="Picture 6" descr="page19image3797030816">
              <a:extLst>
                <a:ext uri="{FF2B5EF4-FFF2-40B4-BE49-F238E27FC236}">
                  <a16:creationId xmlns:a16="http://schemas.microsoft.com/office/drawing/2014/main" id="{0DDAE77A-95B6-FA4C-ACE1-CD975C4D8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959" y="4789147"/>
              <a:ext cx="1210095" cy="128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7B81847-BA34-5F43-8190-51B3FCFB816C}"/>
                </a:ext>
              </a:extLst>
            </p:cNvPr>
            <p:cNvSpPr txBox="1"/>
            <p:nvPr/>
          </p:nvSpPr>
          <p:spPr>
            <a:xfrm>
              <a:off x="1941107" y="4749234"/>
              <a:ext cx="668042" cy="238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chemeClr val="bg1"/>
                  </a:solidFill>
                </a:rPr>
                <a:t>Cracov</a:t>
              </a:r>
              <a:r>
                <a:rPr lang="fr-FR" sz="1400" dirty="0">
                  <a:solidFill>
                    <a:schemeClr val="bg1"/>
                  </a:solidFill>
                </a:rPr>
                <a:t> </a:t>
              </a:r>
              <a:r>
                <a:rPr lang="fr-FR" sz="1400" dirty="0" err="1">
                  <a:solidFill>
                    <a:schemeClr val="bg1"/>
                  </a:solidFill>
                </a:rPr>
                <a:t>SoI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B84D311-21DE-3246-B5C9-621D25FDB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31" b="10166"/>
            <a:stretch/>
          </p:blipFill>
          <p:spPr>
            <a:xfrm>
              <a:off x="3178068" y="4796814"/>
              <a:ext cx="1214777" cy="1285147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437863C-5298-904D-BD34-1057D6E68D58}"/>
                </a:ext>
              </a:extLst>
            </p:cNvPr>
            <p:cNvSpPr txBox="1"/>
            <p:nvPr/>
          </p:nvSpPr>
          <p:spPr>
            <a:xfrm>
              <a:off x="3502331" y="4789147"/>
              <a:ext cx="410526" cy="238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CLIPS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8EDC0C7-8D12-BE41-A4AB-F7B502E02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62" t="49209" r="33907" b="12575"/>
            <a:stretch/>
          </p:blipFill>
          <p:spPr>
            <a:xfrm>
              <a:off x="10530680" y="4804726"/>
              <a:ext cx="1261260" cy="125754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934058-60A4-1D4D-B36C-524459BB5224}"/>
                </a:ext>
              </a:extLst>
            </p:cNvPr>
            <p:cNvSpPr/>
            <p:nvPr/>
          </p:nvSpPr>
          <p:spPr>
            <a:xfrm>
              <a:off x="10741326" y="4775537"/>
              <a:ext cx="964565" cy="248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Helvetica" pitchFamily="2" charset="0"/>
                </a:rPr>
                <a:t>MALTA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3" descr="page15image3795179456">
              <a:extLst>
                <a:ext uri="{FF2B5EF4-FFF2-40B4-BE49-F238E27FC236}">
                  <a16:creationId xmlns:a16="http://schemas.microsoft.com/office/drawing/2014/main" id="{CF68F4A4-AC4F-4E4A-87EC-A69C02F19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589" y="4788652"/>
              <a:ext cx="1252387" cy="1267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page17image3793569824">
              <a:extLst>
                <a:ext uri="{FF2B5EF4-FFF2-40B4-BE49-F238E27FC236}">
                  <a16:creationId xmlns:a16="http://schemas.microsoft.com/office/drawing/2014/main" id="{D8C67868-F1D1-C144-920A-300BD96FFE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9" r="11005"/>
            <a:stretch/>
          </p:blipFill>
          <p:spPr bwMode="auto">
            <a:xfrm>
              <a:off x="7615360" y="4755119"/>
              <a:ext cx="1261466" cy="130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08A139-E2B4-964B-8336-C9B5CDBBA9BB}"/>
                </a:ext>
              </a:extLst>
            </p:cNvPr>
            <p:cNvSpPr/>
            <p:nvPr/>
          </p:nvSpPr>
          <p:spPr>
            <a:xfrm>
              <a:off x="7666386" y="4776032"/>
              <a:ext cx="1159413" cy="214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ALICE investigator</a:t>
              </a:r>
              <a:endParaRPr lang="en-US" sz="1200" dirty="0"/>
            </a:p>
          </p:txBody>
        </p:sp>
        <p:pic>
          <p:nvPicPr>
            <p:cNvPr id="28" name="Picture 2" descr="page13image3793133424">
              <a:extLst>
                <a:ext uri="{FF2B5EF4-FFF2-40B4-BE49-F238E27FC236}">
                  <a16:creationId xmlns:a16="http://schemas.microsoft.com/office/drawing/2014/main" id="{935CA96F-E2BA-DC49-AE38-6496C1736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652" y="4771824"/>
              <a:ext cx="1252387" cy="1290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3ADAE9-5EFB-B84F-AB8D-4B5FA16EFA45}"/>
                </a:ext>
              </a:extLst>
            </p:cNvPr>
            <p:cNvSpPr/>
            <p:nvPr/>
          </p:nvSpPr>
          <p:spPr>
            <a:xfrm>
              <a:off x="4717611" y="4745688"/>
              <a:ext cx="1178117" cy="248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CCPD C3DP</a:t>
              </a:r>
              <a:endParaRPr lang="en-US" sz="1200" dirty="0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1289CEF-D22C-9948-AE6F-01D24E6C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04377" y="4768238"/>
              <a:ext cx="1347250" cy="129699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9A290F4-D716-8C4C-B3E9-5C7B8AFD60B0}"/>
                </a:ext>
              </a:extLst>
            </p:cNvPr>
            <p:cNvSpPr/>
            <p:nvPr/>
          </p:nvSpPr>
          <p:spPr>
            <a:xfrm>
              <a:off x="9080642" y="4854710"/>
              <a:ext cx="115387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</a:rPr>
                <a:t>CLICTD</a:t>
              </a:r>
              <a:endParaRPr lang="en-US" sz="1200" dirty="0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A2A2ED67-33D0-954E-BF1E-DE9CC364835E}"/>
              </a:ext>
            </a:extLst>
          </p:cNvPr>
          <p:cNvSpPr txBox="1"/>
          <p:nvPr/>
        </p:nvSpPr>
        <p:spPr>
          <a:xfrm>
            <a:off x="282221" y="4101535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CLICPix</a:t>
            </a:r>
            <a:r>
              <a:rPr lang="fr-FR" sz="1400" baseline="30000" dirty="0">
                <a:solidFill>
                  <a:schemeClr val="bg1"/>
                </a:solidFill>
              </a:rPr>
              <a:t>1)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8A58FD-5B6C-054E-B1F0-3FF4E1A213EB}"/>
              </a:ext>
            </a:extLst>
          </p:cNvPr>
          <p:cNvSpPr/>
          <p:nvPr/>
        </p:nvSpPr>
        <p:spPr>
          <a:xfrm>
            <a:off x="6411828" y="4775633"/>
            <a:ext cx="962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ATLASPix</a:t>
            </a:r>
            <a:r>
              <a:rPr lang="en-US" sz="1200" baseline="30000" dirty="0">
                <a:latin typeface="Helvetica" pitchFamily="2" charset="0"/>
              </a:rPr>
              <a:t>2)</a:t>
            </a:r>
            <a:endParaRPr lang="en-US" sz="12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AEA7194-9105-A64F-8814-016B448E1257}"/>
              </a:ext>
            </a:extLst>
          </p:cNvPr>
          <p:cNvSpPr txBox="1"/>
          <p:nvPr/>
        </p:nvSpPr>
        <p:spPr>
          <a:xfrm>
            <a:off x="2772" y="6521009"/>
            <a:ext cx="4461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Sinergy with 1) CERN MEDIPIX, 2) Mu3e experiment</a:t>
            </a:r>
          </a:p>
        </p:txBody>
      </p:sp>
    </p:spTree>
    <p:extLst>
      <p:ext uri="{BB962C8B-B14F-4D97-AF65-F5344CB8AC3E}">
        <p14:creationId xmlns:p14="http://schemas.microsoft.com/office/powerpoint/2010/main" val="193613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energy loss in matter: </a:t>
            </a:r>
            <a:r>
              <a:rPr lang="en-US" sz="3600" dirty="0"/>
              <a:t>signal</a:t>
            </a:r>
            <a:endParaRPr lang="en-US" sz="3600" baseline="-25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DD2896-D292-154E-A650-873A5636AFC5}"/>
              </a:ext>
            </a:extLst>
          </p:cNvPr>
          <p:cNvSpPr txBox="1"/>
          <p:nvPr/>
        </p:nvSpPr>
        <p:spPr>
          <a:xfrm>
            <a:off x="1730181" y="969203"/>
            <a:ext cx="873163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Signal in thin material layers is described by </a:t>
            </a:r>
            <a:r>
              <a:rPr lang="en-US" altLang="en-US" sz="2000" dirty="0">
                <a:solidFill>
                  <a:schemeClr val="accent1"/>
                </a:solidFill>
              </a:rPr>
              <a:t>Landau-Vavilov-Bichsel </a:t>
            </a:r>
            <a:r>
              <a:rPr lang="en-US" sz="2000" dirty="0">
                <a:solidFill>
                  <a:schemeClr val="accent1"/>
                </a:solidFill>
              </a:rPr>
              <a:t>distribution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AB7C2F-CCFB-D145-8963-F09F33522E20}"/>
              </a:ext>
            </a:extLst>
          </p:cNvPr>
          <p:cNvSpPr txBox="1"/>
          <p:nvPr/>
        </p:nvSpPr>
        <p:spPr>
          <a:xfrm>
            <a:off x="331306" y="5485614"/>
            <a:ext cx="1151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Silicon </a:t>
            </a:r>
            <a:r>
              <a:rPr lang="en-US" sz="2000" dirty="0" err="1"/>
              <a:t>dE</a:t>
            </a:r>
            <a:r>
              <a:rPr lang="en-US" sz="2000" dirty="0"/>
              <a:t>/dx = 3.88 MeV/cm and average e-h pair pair energy is 36 eV/ 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 S</a:t>
            </a:r>
            <a:r>
              <a:rPr lang="en-US" sz="2000" dirty="0"/>
              <a:t> ≃ 106(70) e-h pairs/µm average(maximum probability)</a:t>
            </a:r>
          </a:p>
        </p:txBody>
      </p:sp>
      <p:sp>
        <p:nvSpPr>
          <p:cNvPr id="14" name="Plot: PDG, June 2018">
            <a:extLst>
              <a:ext uri="{FF2B5EF4-FFF2-40B4-BE49-F238E27FC236}">
                <a16:creationId xmlns:a16="http://schemas.microsoft.com/office/drawing/2014/main" id="{95791CAC-3DEB-6A4C-B4E7-BD887EF617BA}"/>
              </a:ext>
            </a:extLst>
          </p:cNvPr>
          <p:cNvSpPr txBox="1"/>
          <p:nvPr/>
        </p:nvSpPr>
        <p:spPr>
          <a:xfrm>
            <a:off x="19480" y="6528454"/>
            <a:ext cx="1217252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sz="1400" i="1" dirty="0"/>
              <a:t>* </a:t>
            </a:r>
            <a:r>
              <a:rPr sz="1400" i="1" dirty="0"/>
              <a:t>P</a:t>
            </a:r>
            <a:r>
              <a:rPr lang="en-US" sz="1400" i="1" dirty="0"/>
              <a:t>article Data Booklet </a:t>
            </a:r>
            <a:r>
              <a:rPr lang="en-US" sz="1400" i="1" dirty="0">
                <a:hlinkClick r:id="rId3"/>
              </a:rPr>
              <a:t>http://pdg.lbl.gov/2019/reviews/rpp2018-rev-passage-particles-matter.pdf</a:t>
            </a:r>
            <a:r>
              <a:rPr lang="en-US" sz="1400" i="1" dirty="0"/>
              <a:t> and </a:t>
            </a:r>
            <a:r>
              <a:rPr lang="en-US" sz="1400" i="1" dirty="0">
                <a:hlinkClick r:id="rId4"/>
              </a:rPr>
              <a:t>https://arxiv.org/pdf/1804.11246.pdf</a:t>
            </a:r>
            <a:r>
              <a:rPr lang="en-US" sz="1400" i="1" dirty="0"/>
              <a:t> </a:t>
            </a:r>
            <a:r>
              <a:rPr lang="fr-FR" dirty="0"/>
              <a:t> </a:t>
            </a:r>
          </a:p>
          <a:p>
            <a:r>
              <a:rPr lang="en-US" sz="1400" i="1" dirty="0"/>
              <a:t> </a:t>
            </a:r>
            <a:endParaRPr sz="1400" i="1" dirty="0"/>
          </a:p>
        </p:txBody>
      </p:sp>
      <p:pic>
        <p:nvPicPr>
          <p:cNvPr id="15" name="ELossThinAbsorbersLandau.png" descr="ELossThinAbsorbersLandau.png">
            <a:extLst>
              <a:ext uri="{FF2B5EF4-FFF2-40B4-BE49-F238E27FC236}">
                <a16:creationId xmlns:a16="http://schemas.microsoft.com/office/drawing/2014/main" id="{9269E425-0A99-6D4C-B909-F624870A6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4746" y="1495521"/>
            <a:ext cx="4842509" cy="3749763"/>
          </a:xfrm>
          <a:prstGeom prst="rect">
            <a:avLst/>
          </a:prstGeom>
          <a:ln w="3175"/>
        </p:spPr>
      </p:pic>
    </p:spTree>
    <p:extLst>
      <p:ext uri="{BB962C8B-B14F-4D97-AF65-F5344CB8AC3E}">
        <p14:creationId xmlns:p14="http://schemas.microsoft.com/office/powerpoint/2010/main" val="670516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DD3F1-1ED6-C04F-A045-2FBA854C5EA0}"/>
              </a:ext>
            </a:extLst>
          </p:cNvPr>
          <p:cNvSpPr/>
          <p:nvPr/>
        </p:nvSpPr>
        <p:spPr>
          <a:xfrm>
            <a:off x="291549" y="1007588"/>
            <a:ext cx="11608902" cy="276998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CMOS MAPs suitable for outer trackers and close to fulfil needs for </a:t>
            </a:r>
            <a:r>
              <a:rPr lang="en-US" sz="2000" dirty="0" err="1">
                <a:solidFill>
                  <a:schemeClr val="accent1"/>
                </a:solidFill>
                <a:sym typeface="Wingdings" pitchFamily="2" charset="2"/>
              </a:rPr>
              <a:t>ee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- collider vertex detectors</a:t>
            </a:r>
            <a:endParaRPr lang="en-US" sz="2000" dirty="0">
              <a:sym typeface="Wingdings"/>
            </a:endParaRPr>
          </a:p>
          <a:p>
            <a:pPr marL="799200" lvl="2" indent="-3420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3 µm hit resolution likely needs &lt; 25</a:t>
            </a:r>
            <a:r>
              <a:rPr lang="en-US" sz="2000" dirty="0"/>
              <a:t> x 25 µm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pixels (charge sharing</a:t>
            </a:r>
            <a:r>
              <a:rPr lang="en-US" sz="2000" baseline="30000" dirty="0">
                <a:sym typeface="Wingdings"/>
              </a:rPr>
              <a:t>1) </a:t>
            </a:r>
            <a:r>
              <a:rPr lang="en-US" sz="2000" dirty="0">
                <a:sym typeface="Wingdings"/>
              </a:rPr>
              <a:t>too small with 50 µm thickness)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≃ 200 MHz/cm</a:t>
            </a:r>
            <a:r>
              <a:rPr lang="en-US" sz="2000" baseline="30000" dirty="0">
                <a:sym typeface="Wingdings"/>
              </a:rPr>
              <a:t>2</a:t>
            </a:r>
            <a:r>
              <a:rPr lang="en-US" sz="2000" dirty="0">
                <a:sym typeface="Wingdings"/>
              </a:rPr>
              <a:t> hit rate capability and ≃ 5 ns time precision (CLIC requirement achieved)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 However CLIC inner pixel layer hit rate requires 6 GHz/cm</a:t>
            </a:r>
            <a:r>
              <a:rPr lang="en-US" sz="2000" baseline="30000" dirty="0"/>
              <a:t>2</a:t>
            </a:r>
            <a:endParaRPr lang="en-US" sz="2000" dirty="0"/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Enlarged sensor size </a:t>
            </a:r>
            <a:r>
              <a:rPr lang="en-US" sz="2000" dirty="0"/>
              <a:t>15 x 15 cm</a:t>
            </a:r>
            <a:r>
              <a:rPr lang="en-US" sz="2000" baseline="30000" dirty="0"/>
              <a:t>2 </a:t>
            </a:r>
            <a:r>
              <a:rPr lang="en-US" sz="2000" dirty="0"/>
              <a:t>with stitching process is being investigated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New ASIC connection techniques still at early stage, bump-bonding difficult with smallest pixels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sym typeface="Wingdings"/>
              </a:rPr>
              <a:t>O(100) better radiation tolerance achieved in HR/HV CMOS modified process 2 x 10</a:t>
            </a:r>
            <a:r>
              <a:rPr lang="en-US" sz="2200" baseline="30000" dirty="0">
                <a:solidFill>
                  <a:schemeClr val="accent1"/>
                </a:solidFill>
                <a:sym typeface="Wingdings"/>
              </a:rPr>
              <a:t>15</a:t>
            </a:r>
            <a:r>
              <a:rPr lang="en-US" sz="2200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sym typeface="Wingdings"/>
              </a:rPr>
              <a:t>neq</a:t>
            </a:r>
            <a:r>
              <a:rPr lang="en-US" sz="2200" dirty="0">
                <a:solidFill>
                  <a:schemeClr val="accent1"/>
                </a:solidFill>
                <a:sym typeface="Wingdings"/>
              </a:rPr>
              <a:t>/cm</a:t>
            </a:r>
            <a:r>
              <a:rPr lang="en-US" sz="2200" baseline="30000" dirty="0">
                <a:solidFill>
                  <a:schemeClr val="accent1"/>
                </a:solidFill>
                <a:sym typeface="Wingdings"/>
              </a:rPr>
              <a:t>2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Still marginally at the level of requirement for an outer tracker FCC-</a:t>
            </a:r>
            <a:r>
              <a:rPr lang="en-US" sz="2000" dirty="0" err="1">
                <a:sym typeface="Wingdings"/>
              </a:rPr>
              <a:t>hh</a:t>
            </a:r>
            <a:r>
              <a:rPr lang="en-US" sz="2000" dirty="0">
                <a:sym typeface="Wingdings"/>
              </a:rPr>
              <a:t>/</a:t>
            </a:r>
            <a:r>
              <a:rPr lang="en-US" sz="2000" dirty="0" err="1">
                <a:sym typeface="Wingdings"/>
              </a:rPr>
              <a:t>SppC</a:t>
            </a:r>
            <a:r>
              <a:rPr lang="en-US" sz="2000" dirty="0">
                <a:sym typeface="Wingdings"/>
              </a:rPr>
              <a:t>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Silicon sensors:</a:t>
            </a:r>
            <a:r>
              <a:rPr lang="en-US" sz="3600" dirty="0">
                <a:solidFill>
                  <a:schemeClr val="accent1"/>
                </a:solidFill>
                <a:sym typeface="Wingdings"/>
              </a:rPr>
              <a:t> </a:t>
            </a:r>
            <a:r>
              <a:rPr lang="en-US" sz="3600" dirty="0"/>
              <a:t>R&amp;D demonstrators outcome and outlook</a:t>
            </a:r>
            <a:r>
              <a:rPr lang="en-US" sz="3600" dirty="0">
                <a:sym typeface="Wingdings"/>
              </a:rPr>
              <a:t> 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A4BFDBB1-27DA-B249-B5B7-497088FEF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412" y="4331246"/>
            <a:ext cx="1652867" cy="128633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2F9DD93-3681-1B4C-9AB5-51EA615C8935}"/>
              </a:ext>
            </a:extLst>
          </p:cNvPr>
          <p:cNvCxnSpPr>
            <a:cxnSpLocks/>
          </p:cNvCxnSpPr>
          <p:nvPr/>
        </p:nvCxnSpPr>
        <p:spPr>
          <a:xfrm>
            <a:off x="10103353" y="4811266"/>
            <a:ext cx="33016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8BDB623-F5A5-C049-B223-C8DC8EE3A4DD}"/>
              </a:ext>
            </a:extLst>
          </p:cNvPr>
          <p:cNvSpPr/>
          <p:nvPr/>
        </p:nvSpPr>
        <p:spPr>
          <a:xfrm>
            <a:off x="261298" y="4074168"/>
            <a:ext cx="9842055" cy="18004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-457200"/>
            <a:r>
              <a:rPr lang="en-US" sz="2200" dirty="0">
                <a:solidFill>
                  <a:schemeClr val="accent1"/>
                </a:solidFill>
                <a:sym typeface="Wingdings"/>
              </a:rPr>
              <a:t>Deeper sub-micron technologies 65 nm or less can improve in all aspects</a:t>
            </a:r>
          </a:p>
          <a:p>
            <a:pPr marL="7429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/>
              </a:rPr>
              <a:t>Ex. ALICE ITS3 upgrade proposal: CMOS MAPs in 65 nm technology, 10</a:t>
            </a:r>
            <a:r>
              <a:rPr lang="en-US" sz="2000" dirty="0"/>
              <a:t> x 10 µm</a:t>
            </a:r>
            <a:r>
              <a:rPr lang="en-US" sz="2000" baseline="30000" dirty="0"/>
              <a:t>2 </a:t>
            </a:r>
            <a:r>
              <a:rPr lang="en-US" sz="2000" dirty="0"/>
              <a:t>pixels,</a:t>
            </a:r>
            <a:r>
              <a:rPr lang="en-US" sz="22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2000" dirty="0">
                <a:sym typeface="Wingdings"/>
              </a:rPr>
              <a:t>≃ 20 µm thick sensors for 0.05% X</a:t>
            </a:r>
            <a:r>
              <a:rPr lang="en-US" sz="2000" baseline="-25000" dirty="0">
                <a:sym typeface="Wingdings"/>
              </a:rPr>
              <a:t>0</a:t>
            </a:r>
            <a:r>
              <a:rPr lang="en-US" sz="2000" dirty="0">
                <a:sym typeface="Wingdings"/>
              </a:rPr>
              <a:t> </a:t>
            </a:r>
          </a:p>
          <a:p>
            <a:pPr marL="0" lvl="1"/>
            <a:r>
              <a:rPr lang="en-US" sz="2200" dirty="0">
                <a:solidFill>
                  <a:schemeClr val="accent1"/>
                </a:solidFill>
                <a:sym typeface="Wingdings" pitchFamily="2" charset="2"/>
              </a:rPr>
              <a:t>FCC-</a:t>
            </a:r>
            <a:r>
              <a:rPr lang="en-US" sz="2200" dirty="0" err="1">
                <a:solidFill>
                  <a:schemeClr val="accent1"/>
                </a:solidFill>
                <a:sym typeface="Wingdings" pitchFamily="2" charset="2"/>
              </a:rPr>
              <a:t>hh</a:t>
            </a:r>
            <a:r>
              <a:rPr lang="en-US" sz="2200" dirty="0">
                <a:solidFill>
                  <a:schemeClr val="accent1"/>
                </a:solidFill>
                <a:sym typeface="Wingdings" pitchFamily="2" charset="2"/>
              </a:rPr>
              <a:t>/</a:t>
            </a:r>
            <a:r>
              <a:rPr lang="en-US" sz="2200" dirty="0" err="1">
                <a:solidFill>
                  <a:schemeClr val="accent1"/>
                </a:solidFill>
                <a:sym typeface="Wingdings" pitchFamily="2" charset="2"/>
              </a:rPr>
              <a:t>SppC</a:t>
            </a:r>
            <a:r>
              <a:rPr lang="en-US" sz="2200" dirty="0">
                <a:solidFill>
                  <a:schemeClr val="accent1"/>
                </a:solidFill>
                <a:sym typeface="Wingdings" pitchFamily="2" charset="2"/>
              </a:rPr>
              <a:t> remains a challenge for hit rate and radiation tolerance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Also alternative material R&amp;D for radiation tolerance, ex. </a:t>
            </a:r>
            <a:r>
              <a:rPr lang="en-US" sz="2000" dirty="0" err="1">
                <a:sym typeface="Wingdings" pitchFamily="2" charset="2"/>
              </a:rPr>
              <a:t>pCVD</a:t>
            </a:r>
            <a:r>
              <a:rPr lang="en-US" sz="2000" dirty="0">
                <a:sym typeface="Wingdings" pitchFamily="2" charset="2"/>
              </a:rPr>
              <a:t> diamond CERN RD42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1ED74B-977F-1443-909D-5FBC71F62033}"/>
              </a:ext>
            </a:extLst>
          </p:cNvPr>
          <p:cNvSpPr txBox="1"/>
          <p:nvPr/>
        </p:nvSpPr>
        <p:spPr>
          <a:xfrm>
            <a:off x="14284" y="6500811"/>
            <a:ext cx="1005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1) Some design studies (ELAD) with implants in depth of sensors to control charge sharing through E-field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135548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Topics not addressed in this section</a:t>
            </a:r>
            <a:endParaRPr lang="en-US" sz="3600" dirty="0"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8064E7-E502-AA48-A3CA-376870213BE6}"/>
              </a:ext>
            </a:extLst>
          </p:cNvPr>
          <p:cNvSpPr/>
          <p:nvPr/>
        </p:nvSpPr>
        <p:spPr>
          <a:xfrm>
            <a:off x="631162" y="687269"/>
            <a:ext cx="10773437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Other tracking technologies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TPC, MPGDs in</a:t>
            </a:r>
            <a:r>
              <a:rPr lang="en-US" sz="2200" dirty="0">
                <a:sym typeface="Wingdings" pitchFamily="2" charset="2"/>
              </a:rPr>
              <a:t> Gas detector section</a:t>
            </a:r>
            <a:r>
              <a:rPr lang="en-US" sz="2200" dirty="0">
                <a:sym typeface="Wingdings"/>
              </a:rPr>
              <a:t> </a:t>
            </a:r>
          </a:p>
          <a:p>
            <a:pPr marL="7429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Scintillating devices in calorimeter section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 Si-sensors for other purpose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Pad-sensors for High Granularity Calorimeters in calorimetry section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Exploitation of precision timing with regular sensors</a:t>
            </a:r>
            <a:r>
              <a:rPr lang="en-US" sz="2200" baseline="30000" dirty="0">
                <a:sym typeface="Wingdings"/>
              </a:rPr>
              <a:t>1)</a:t>
            </a:r>
            <a:endParaRPr lang="en-US" sz="2200" dirty="0">
              <a:sym typeface="Wingdings"/>
            </a:endParaRPr>
          </a:p>
          <a:p>
            <a:pPr marL="7429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LGAD technology for precision timing in MIP Timing Detector section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Other silicon technologies used for photodetection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/>
              </a:rPr>
              <a:t>APDs, HPDs, </a:t>
            </a:r>
            <a:r>
              <a:rPr lang="en-US" sz="2200" dirty="0" err="1">
                <a:sym typeface="Wingdings"/>
              </a:rPr>
              <a:t>SiPMs</a:t>
            </a:r>
            <a:r>
              <a:rPr lang="en-US" sz="2200" dirty="0">
                <a:sym typeface="Wingdings"/>
              </a:rPr>
              <a:t>, in calorimetry section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323969A-5B72-C641-855B-45DD9259800F}"/>
              </a:ext>
            </a:extLst>
          </p:cNvPr>
          <p:cNvGrpSpPr/>
          <p:nvPr/>
        </p:nvGrpSpPr>
        <p:grpSpPr>
          <a:xfrm>
            <a:off x="7425758" y="3338746"/>
            <a:ext cx="4347711" cy="3447045"/>
            <a:chOff x="3703339" y="2302866"/>
            <a:chExt cx="4347711" cy="3447045"/>
          </a:xfrm>
        </p:grpSpPr>
        <p:grpSp>
          <p:nvGrpSpPr>
            <p:cNvPr id="6" name="Group 28">
              <a:extLst>
                <a:ext uri="{FF2B5EF4-FFF2-40B4-BE49-F238E27FC236}">
                  <a16:creationId xmlns:a16="http://schemas.microsoft.com/office/drawing/2014/main" id="{7E19AD7D-2692-9245-B83C-2E0A3C5A1111}"/>
                </a:ext>
              </a:extLst>
            </p:cNvPr>
            <p:cNvGrpSpPr/>
            <p:nvPr/>
          </p:nvGrpSpPr>
          <p:grpSpPr>
            <a:xfrm>
              <a:off x="3703339" y="2302866"/>
              <a:ext cx="4347711" cy="3447045"/>
              <a:chOff x="4466353" y="1862497"/>
              <a:chExt cx="3520532" cy="2772791"/>
            </a:xfrm>
          </p:grpSpPr>
          <p:pic>
            <p:nvPicPr>
              <p:cNvPr id="9" name="Picture 20" descr="Screen Shot 2016-05-23 at 14.54.19.png">
                <a:extLst>
                  <a:ext uri="{FF2B5EF4-FFF2-40B4-BE49-F238E27FC236}">
                    <a16:creationId xmlns:a16="http://schemas.microsoft.com/office/drawing/2014/main" id="{2A5136E7-F40A-8C40-9A78-1FEA5A633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6" r="8301" b="6663"/>
              <a:stretch/>
            </p:blipFill>
            <p:spPr>
              <a:xfrm>
                <a:off x="4466353" y="1862497"/>
                <a:ext cx="3520532" cy="2772791"/>
              </a:xfrm>
              <a:prstGeom prst="rect">
                <a:avLst/>
              </a:prstGeom>
            </p:spPr>
          </p:pic>
          <p:sp>
            <p:nvSpPr>
              <p:cNvPr id="12" name="TextBox 29">
                <a:extLst>
                  <a:ext uri="{FF2B5EF4-FFF2-40B4-BE49-F238E27FC236}">
                    <a16:creationId xmlns:a16="http://schemas.microsoft.com/office/drawing/2014/main" id="{E87D442A-F0CF-324E-913E-F90A8DAFADDB}"/>
                  </a:ext>
                </a:extLst>
              </p:cNvPr>
              <p:cNvSpPr txBox="1"/>
              <p:nvPr/>
            </p:nvSpPr>
            <p:spPr>
              <a:xfrm>
                <a:off x="5017527" y="3782912"/>
                <a:ext cx="2037069" cy="4703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CMS HGC measurement of time resolution  in Si-diodes</a:t>
                </a:r>
              </a:p>
            </p:txBody>
          </p:sp>
        </p:grp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E5C8EED-0C36-8746-8EDC-761DA57364C7}"/>
                </a:ext>
              </a:extLst>
            </p:cNvPr>
            <p:cNvCxnSpPr/>
            <p:nvPr/>
          </p:nvCxnSpPr>
          <p:spPr>
            <a:xfrm flipV="1">
              <a:off x="5949387" y="3912243"/>
              <a:ext cx="0" cy="142368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6A98338E-1A90-834F-8CF7-D11A54885877}"/>
                </a:ext>
              </a:extLst>
            </p:cNvPr>
            <p:cNvCxnSpPr>
              <a:cxnSpLocks/>
            </p:cNvCxnSpPr>
            <p:nvPr/>
          </p:nvCxnSpPr>
          <p:spPr>
            <a:xfrm>
              <a:off x="4284000" y="3909600"/>
              <a:ext cx="165599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368D7DC-E6E8-B640-80BA-8CE834ADEA90}"/>
              </a:ext>
            </a:extLst>
          </p:cNvPr>
          <p:cNvSpPr/>
          <p:nvPr/>
        </p:nvSpPr>
        <p:spPr>
          <a:xfrm>
            <a:off x="796109" y="4534870"/>
            <a:ext cx="6347302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200" dirty="0">
                <a:solidFill>
                  <a:schemeClr val="accent1"/>
                </a:solidFill>
              </a:rPr>
              <a:t>1) Regular silicon sensors could provide ultimate timing precision of ≥ 70 </a:t>
            </a:r>
            <a:r>
              <a:rPr lang="en-US" sz="2200" dirty="0" err="1">
                <a:solidFill>
                  <a:schemeClr val="accent1"/>
                </a:solidFill>
              </a:rPr>
              <a:t>ps</a:t>
            </a:r>
            <a:r>
              <a:rPr lang="en-US" sz="2200" dirty="0">
                <a:solidFill>
                  <a:schemeClr val="accent1"/>
                </a:solidFill>
              </a:rPr>
              <a:t> at S/N ≥ 10</a:t>
            </a:r>
          </a:p>
          <a:p>
            <a:pPr algn="ctr"/>
            <a:r>
              <a:rPr lang="en-US" sz="2000" dirty="0"/>
              <a:t>NA62 vertex detector achieve ≃ 115 </a:t>
            </a:r>
            <a:r>
              <a:rPr lang="en-US" sz="2000" dirty="0" err="1"/>
              <a:t>ps</a:t>
            </a:r>
            <a:r>
              <a:rPr lang="en-US" sz="2000" dirty="0"/>
              <a:t> precision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https://indico.cern.ch/event/577856/contributions/3420172/attachments/1878363/3093866/eps2019_na62_kleimenova.pdf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4579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13610" y="9057"/>
            <a:ext cx="11838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Topics not addressed in this section: </a:t>
            </a:r>
            <a:r>
              <a:rPr lang="en-US" sz="3200" dirty="0" err="1"/>
              <a:t>LHCb</a:t>
            </a:r>
            <a:r>
              <a:rPr lang="en-US" sz="3200" dirty="0"/>
              <a:t> scintillating Fiber Tracker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3E6D2F2-F4D9-C745-9760-34951A9165AC}"/>
              </a:ext>
            </a:extLst>
          </p:cNvPr>
          <p:cNvSpPr txBox="1"/>
          <p:nvPr/>
        </p:nvSpPr>
        <p:spPr>
          <a:xfrm>
            <a:off x="614855" y="1056499"/>
            <a:ext cx="10752083" cy="41242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3 stations, each 2.5% X/X0 - 4 plans (X-U-V-X) with ± 5∘ stereo angle  - 50-75 µm resolution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3 M fibers </a:t>
            </a:r>
            <a:r>
              <a:rPr lang="en-US" sz="2000" dirty="0" err="1"/>
              <a:t>Φ</a:t>
            </a:r>
            <a:r>
              <a:rPr lang="en-US" sz="2000" dirty="0"/>
              <a:t> 250 µm x 2.5 m (10 000 km)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3 </a:t>
            </a:r>
            <a:r>
              <a:rPr lang="en-US" sz="2000" dirty="0" err="1"/>
              <a:t>Mrad</a:t>
            </a:r>
            <a:r>
              <a:rPr lang="en-US" sz="2000" dirty="0"/>
              <a:t> in inner region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H</a:t>
            </a:r>
            <a:r>
              <a:rPr lang="en-US" sz="2000" dirty="0"/>
              <a:t>igh precision assembly of fiber mats</a:t>
            </a:r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endParaRPr lang="en-US" sz="2000" dirty="0">
              <a:solidFill>
                <a:srgbClr val="CB0002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Readout with 128 </a:t>
            </a:r>
            <a:r>
              <a:rPr lang="en-US" sz="2000" dirty="0" err="1">
                <a:solidFill>
                  <a:srgbClr val="000000"/>
                </a:solidFill>
              </a:rPr>
              <a:t>SiPM</a:t>
            </a:r>
            <a:r>
              <a:rPr lang="en-US" sz="2000" dirty="0">
                <a:solidFill>
                  <a:srgbClr val="000000"/>
                </a:solidFill>
              </a:rPr>
              <a:t> array 250 µm pitch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40</a:t>
            </a:r>
            <a:r>
              <a:rPr lang="en-US" sz="2000" baseline="30000" dirty="0"/>
              <a:t>∘</a:t>
            </a:r>
            <a:r>
              <a:rPr lang="en-US" sz="2000" dirty="0"/>
              <a:t>C cooling to sustain 1.2·10</a:t>
            </a:r>
            <a:r>
              <a:rPr lang="en-US" sz="2000" baseline="30000" dirty="0"/>
              <a:t>12</a:t>
            </a:r>
            <a:r>
              <a:rPr lang="en-US" sz="2000" dirty="0"/>
              <a:t> </a:t>
            </a:r>
            <a:r>
              <a:rPr lang="en-US" sz="2000" dirty="0" err="1"/>
              <a:t>neq</a:t>
            </a:r>
            <a:r>
              <a:rPr lang="en-US" sz="2000" dirty="0"/>
              <a:t>. /cm2 </a:t>
            </a:r>
          </a:p>
        </p:txBody>
      </p:sp>
      <p:grpSp>
        <p:nvGrpSpPr>
          <p:cNvPr id="15" name="Group 76">
            <a:extLst>
              <a:ext uri="{FF2B5EF4-FFF2-40B4-BE49-F238E27FC236}">
                <a16:creationId xmlns:a16="http://schemas.microsoft.com/office/drawing/2014/main" id="{104E8753-D055-EE4F-A783-14FA718DD46A}"/>
              </a:ext>
            </a:extLst>
          </p:cNvPr>
          <p:cNvGrpSpPr/>
          <p:nvPr/>
        </p:nvGrpSpPr>
        <p:grpSpPr>
          <a:xfrm>
            <a:off x="6963016" y="1428214"/>
            <a:ext cx="3667810" cy="4991100"/>
            <a:chOff x="5765800" y="546100"/>
            <a:chExt cx="3276462" cy="3580033"/>
          </a:xfrm>
        </p:grpSpPr>
        <p:grpSp>
          <p:nvGrpSpPr>
            <p:cNvPr id="16" name="Group 73">
              <a:extLst>
                <a:ext uri="{FF2B5EF4-FFF2-40B4-BE49-F238E27FC236}">
                  <a16:creationId xmlns:a16="http://schemas.microsoft.com/office/drawing/2014/main" id="{FC6ED183-5D6C-7A48-A922-6C1DA61C2387}"/>
                </a:ext>
              </a:extLst>
            </p:cNvPr>
            <p:cNvGrpSpPr/>
            <p:nvPr/>
          </p:nvGrpSpPr>
          <p:grpSpPr>
            <a:xfrm>
              <a:off x="5765800" y="546100"/>
              <a:ext cx="3149600" cy="3580033"/>
              <a:chOff x="1231169" y="1560509"/>
              <a:chExt cx="2032888" cy="3228234"/>
            </a:xfrm>
          </p:grpSpPr>
          <p:pic>
            <p:nvPicPr>
              <p:cNvPr id="19" name="Picture 70">
                <a:extLst>
                  <a:ext uri="{FF2B5EF4-FFF2-40B4-BE49-F238E27FC236}">
                    <a16:creationId xmlns:a16="http://schemas.microsoft.com/office/drawing/2014/main" id="{DDE912FA-A3FC-F74F-AA8D-1291F134C7C0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847240" y="1560509"/>
                <a:ext cx="1416817" cy="3195375"/>
              </a:xfrm>
              <a:prstGeom prst="rect">
                <a:avLst/>
              </a:prstGeom>
            </p:spPr>
          </p:pic>
          <p:pic>
            <p:nvPicPr>
              <p:cNvPr id="20" name="Picture 71">
                <a:extLst>
                  <a:ext uri="{FF2B5EF4-FFF2-40B4-BE49-F238E27FC236}">
                    <a16:creationId xmlns:a16="http://schemas.microsoft.com/office/drawing/2014/main" id="{6315CD76-AC4D-034C-8599-759782E4E424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535865" y="1560509"/>
                <a:ext cx="1416817" cy="3195375"/>
              </a:xfrm>
              <a:prstGeom prst="rect">
                <a:avLst/>
              </a:prstGeom>
            </p:spPr>
          </p:pic>
          <p:pic>
            <p:nvPicPr>
              <p:cNvPr id="21" name="Picture 72">
                <a:extLst>
                  <a:ext uri="{FF2B5EF4-FFF2-40B4-BE49-F238E27FC236}">
                    <a16:creationId xmlns:a16="http://schemas.microsoft.com/office/drawing/2014/main" id="{11C3E77A-1BCA-EC43-8C2B-0DD03823D27C}"/>
                  </a:ext>
                </a:extLst>
              </p:cNvPr>
              <p:cNvPicPr/>
              <p:nvPr/>
            </p:nvPicPr>
            <p:blipFill rotWithShape="1">
              <a:blip r:embed="rId3" cstate="screen">
                <a:clrChange>
                  <a:clrFrom>
                    <a:srgbClr val="FFFFE5"/>
                  </a:clrFrom>
                  <a:clrTo>
                    <a:srgbClr val="FFFFE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454" t="4313" r="28649" b="3726"/>
              <a:stretch/>
            </p:blipFill>
            <p:spPr>
              <a:xfrm>
                <a:off x="1231169" y="1593368"/>
                <a:ext cx="1416817" cy="3195375"/>
              </a:xfrm>
              <a:prstGeom prst="rect">
                <a:avLst/>
              </a:prstGeom>
            </p:spPr>
          </p:pic>
        </p:grpSp>
        <p:sp>
          <p:nvSpPr>
            <p:cNvPr id="17" name="TextBox 74">
              <a:extLst>
                <a:ext uri="{FF2B5EF4-FFF2-40B4-BE49-F238E27FC236}">
                  <a16:creationId xmlns:a16="http://schemas.microsoft.com/office/drawing/2014/main" id="{D69A902B-DF0C-4646-A5CD-EB116DEA7ADE}"/>
                </a:ext>
              </a:extLst>
            </p:cNvPr>
            <p:cNvSpPr txBox="1"/>
            <p:nvPr/>
          </p:nvSpPr>
          <p:spPr>
            <a:xfrm rot="2074394">
              <a:off x="6681855" y="3732394"/>
              <a:ext cx="674742" cy="264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2x 3m</a:t>
              </a:r>
            </a:p>
          </p:txBody>
        </p:sp>
        <p:sp>
          <p:nvSpPr>
            <p:cNvPr id="18" name="TextBox 75">
              <a:extLst>
                <a:ext uri="{FF2B5EF4-FFF2-40B4-BE49-F238E27FC236}">
                  <a16:creationId xmlns:a16="http://schemas.microsoft.com/office/drawing/2014/main" id="{188939E5-9D9B-3F4C-8034-D77C8D39B914}"/>
                </a:ext>
              </a:extLst>
            </p:cNvPr>
            <p:cNvSpPr txBox="1"/>
            <p:nvPr/>
          </p:nvSpPr>
          <p:spPr>
            <a:xfrm rot="5400000">
              <a:off x="8524769" y="2726648"/>
              <a:ext cx="705062" cy="329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2x 2.5 m</a:t>
              </a:r>
            </a:p>
          </p:txBody>
        </p:sp>
      </p:grpSp>
      <p:pic>
        <p:nvPicPr>
          <p:cNvPr id="22" name="Picture 77">
            <a:extLst>
              <a:ext uri="{FF2B5EF4-FFF2-40B4-BE49-F238E27FC236}">
                <a16:creationId xmlns:a16="http://schemas.microsoft.com/office/drawing/2014/main" id="{82086BF1-8C77-AF49-83EF-777759191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3" t="34076" r="1570" b="9726"/>
          <a:stretch/>
        </p:blipFill>
        <p:spPr>
          <a:xfrm>
            <a:off x="1858975" y="5237996"/>
            <a:ext cx="4432300" cy="863600"/>
          </a:xfrm>
          <a:prstGeom prst="rect">
            <a:avLst/>
          </a:prstGeom>
        </p:spPr>
      </p:pic>
      <p:cxnSp>
        <p:nvCxnSpPr>
          <p:cNvPr id="23" name="Straight Arrow Connector 80">
            <a:extLst>
              <a:ext uri="{FF2B5EF4-FFF2-40B4-BE49-F238E27FC236}">
                <a16:creationId xmlns:a16="http://schemas.microsoft.com/office/drawing/2014/main" id="{17BA82BA-BE5A-3948-AC88-1E281B3BC0FE}"/>
              </a:ext>
            </a:extLst>
          </p:cNvPr>
          <p:cNvCxnSpPr/>
          <p:nvPr/>
        </p:nvCxnSpPr>
        <p:spPr>
          <a:xfrm>
            <a:off x="6477001" y="3327400"/>
            <a:ext cx="558127" cy="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81">
            <a:extLst>
              <a:ext uri="{FF2B5EF4-FFF2-40B4-BE49-F238E27FC236}">
                <a16:creationId xmlns:a16="http://schemas.microsoft.com/office/drawing/2014/main" id="{2A6C046E-A8DC-D147-BD34-78C13CBE12DA}"/>
              </a:ext>
            </a:extLst>
          </p:cNvPr>
          <p:cNvCxnSpPr/>
          <p:nvPr/>
        </p:nvCxnSpPr>
        <p:spPr>
          <a:xfrm>
            <a:off x="6604001" y="5428179"/>
            <a:ext cx="832584" cy="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">
            <a:extLst>
              <a:ext uri="{FF2B5EF4-FFF2-40B4-BE49-F238E27FC236}">
                <a16:creationId xmlns:a16="http://schemas.microsoft.com/office/drawing/2014/main" id="{3A55D2B7-66A4-864A-9D63-DF5997BC6BCB}"/>
              </a:ext>
            </a:extLst>
          </p:cNvPr>
          <p:cNvCxnSpPr>
            <a:cxnSpLocks/>
          </p:cNvCxnSpPr>
          <p:nvPr/>
        </p:nvCxnSpPr>
        <p:spPr>
          <a:xfrm>
            <a:off x="4014170" y="2378374"/>
            <a:ext cx="0" cy="4989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78">
            <a:extLst>
              <a:ext uri="{FF2B5EF4-FFF2-40B4-BE49-F238E27FC236}">
                <a16:creationId xmlns:a16="http://schemas.microsoft.com/office/drawing/2014/main" id="{A4B62B16-6306-5E48-B028-BED783842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2" y="2963842"/>
            <a:ext cx="4419599" cy="9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11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176549" y="3105835"/>
            <a:ext cx="11838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Additional information </a:t>
            </a:r>
            <a:endParaRPr lang="en-US" sz="36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58734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interaction in matter: </a:t>
            </a:r>
            <a:r>
              <a:rPr lang="en-US" sz="3600" dirty="0"/>
              <a:t>parameters</a:t>
            </a: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AD18CBDD-3BCD-7645-AAB9-FE78C2DE4939}"/>
              </a:ext>
            </a:extLst>
          </p:cNvPr>
          <p:cNvGrpSpPr/>
          <p:nvPr/>
        </p:nvGrpSpPr>
        <p:grpSpPr>
          <a:xfrm>
            <a:off x="3553523" y="582802"/>
            <a:ext cx="5084955" cy="6030270"/>
            <a:chOff x="0" y="0"/>
            <a:chExt cx="4737100" cy="5651500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5677C2FB-E1B9-8649-ACD2-81CA71055251}"/>
                </a:ext>
              </a:extLst>
            </p:cNvPr>
            <p:cNvSpPr/>
            <p:nvPr/>
          </p:nvSpPr>
          <p:spPr>
            <a:xfrm>
              <a:off x="0" y="50800"/>
              <a:ext cx="4711700" cy="5600700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round/>
            </a:ln>
            <a:effectLst>
              <a:outerShdw blurRad="50800" dist="38100" dir="2700000" rotWithShape="0">
                <a:srgbClr val="737373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000">
                  <a:solidFill>
                    <a:srgbClr val="004479"/>
                  </a:solidFill>
                  <a:uFill>
                    <a:solidFill>
                      <a:srgbClr val="00447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pic>
          <p:nvPicPr>
            <p:cNvPr id="23" name="droppedImage.pdf" descr="droppedImage.pdf">
              <a:extLst>
                <a:ext uri="{FF2B5EF4-FFF2-40B4-BE49-F238E27FC236}">
                  <a16:creationId xmlns:a16="http://schemas.microsoft.com/office/drawing/2014/main" id="{12B1A9C9-0DCD-DB47-82FD-043D90F56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41" t="890" r="17613" b="877"/>
            <a:stretch>
              <a:fillRect/>
            </a:stretch>
          </p:blipFill>
          <p:spPr>
            <a:xfrm>
              <a:off x="25400" y="0"/>
              <a:ext cx="4711700" cy="5600700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59195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interaction in matter: </a:t>
            </a:r>
            <a:r>
              <a:rPr lang="en-US" sz="3600" dirty="0"/>
              <a:t>Bethe-Bloch terms</a:t>
            </a:r>
          </a:p>
        </p:txBody>
      </p:sp>
      <p:pic>
        <p:nvPicPr>
          <p:cNvPr id="6" name="droppedImage.pdf" descr="droppedImage.pdf">
            <a:extLst>
              <a:ext uri="{FF2B5EF4-FFF2-40B4-BE49-F238E27FC236}">
                <a16:creationId xmlns:a16="http://schemas.microsoft.com/office/drawing/2014/main" id="{FB17B0C1-9090-3246-8188-54F9B6441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0875" y="844584"/>
            <a:ext cx="5810250" cy="464820"/>
          </a:xfrm>
          <a:prstGeom prst="rect">
            <a:avLst/>
          </a:prstGeom>
          <a:ln w="3175"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2A439D-886C-094A-ACA8-B91B62AA2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1374122"/>
            <a:ext cx="102489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72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interaction in matter: </a:t>
            </a:r>
            <a:r>
              <a:rPr lang="en-US" sz="3600" dirty="0"/>
              <a:t>particle energies</a:t>
            </a:r>
          </a:p>
        </p:txBody>
      </p:sp>
      <p:graphicFrame>
        <p:nvGraphicFramePr>
          <p:cNvPr id="7" name="Table 892">
            <a:extLst>
              <a:ext uri="{FF2B5EF4-FFF2-40B4-BE49-F238E27FC236}">
                <a16:creationId xmlns:a16="http://schemas.microsoft.com/office/drawing/2014/main" id="{2C7A83E8-A493-D640-9474-F9306AD01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006591"/>
              </p:ext>
            </p:extLst>
          </p:nvPr>
        </p:nvGraphicFramePr>
        <p:xfrm>
          <a:off x="1982071" y="1098909"/>
          <a:ext cx="8227857" cy="5080992"/>
        </p:xfrm>
        <a:graphic>
          <a:graphicData uri="http://schemas.openxmlformats.org/drawingml/2006/table">
            <a:tbl>
              <a:tblPr firstRow="1" bandRow="1"/>
              <a:tblGrid>
                <a:gridCol w="1976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1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Energy Range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Sources of Radiation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visible light, secondary electrons, thermal neutrons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keV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X-rays, electrons from radioactive β decay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α particles, photons from excited nuclei, acceleration with cyclotrons, solar neutrinos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GeV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air showers from cosmic rays, acceleration with synchrotrons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TeV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high-energy accelerators (e.g. LHC)
</a:t>
                      </a:r>
                      <a:r>
                        <a:rPr sz="1700" dirty="0" err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TeV</a:t>
                      </a: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 gamma rays from galaxy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85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&gt; TeV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1700" dirty="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cosmic accelerators: quasars, super-massive black holes, supernova remnants, …</a:t>
                      </a:r>
                    </a:p>
                  </a:txBody>
                  <a:tcPr marL="35719" marR="35719" marT="35719" marB="35719" anchor="ctr" horzOverflow="overflow"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6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18E614-E057-A24F-B8A9-DC90DC684256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energy loss in matter: </a:t>
            </a:r>
            <a:r>
              <a:rPr lang="en-US" sz="3600" dirty="0"/>
              <a:t>Bremsstrahlung</a:t>
            </a:r>
            <a:endParaRPr lang="en-US" sz="3600" baseline="-25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E75272-4CC3-434D-B67F-DFF7625C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905" y="3361755"/>
            <a:ext cx="4930190" cy="3039075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F434000B-26EF-9D4D-9C06-837C4B6D7F81}"/>
              </a:ext>
            </a:extLst>
          </p:cNvPr>
          <p:cNvGrpSpPr/>
          <p:nvPr/>
        </p:nvGrpSpPr>
        <p:grpSpPr>
          <a:xfrm>
            <a:off x="806665" y="1790187"/>
            <a:ext cx="10578671" cy="1509772"/>
            <a:chOff x="853899" y="4954516"/>
            <a:chExt cx="10578671" cy="150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9289AB8-86E5-5540-9354-994B99236A05}"/>
                    </a:ext>
                  </a:extLst>
                </p:cNvPr>
                <p:cNvSpPr txBox="1"/>
                <p:nvPr/>
              </p:nvSpPr>
              <p:spPr>
                <a:xfrm>
                  <a:off x="853899" y="4954516"/>
                  <a:ext cx="10484203" cy="15097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1200"/>
                    </a:spcAft>
                  </a:pPr>
                  <a:r>
                    <a:rPr lang="en-US" sz="2200" dirty="0"/>
                    <a:t>For electrons Bremsstrahlung dominates for E ≥ 8 MeV: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,  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sym typeface="Wingdings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  <a:sym typeface="Wingdings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  <a:sym typeface="Wingdings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  <a:sym typeface="Wingdings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  <a:sym typeface="Wingdings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  <a:sym typeface="Wingdings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sym typeface="Wingdings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sym typeface="Wingding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sym typeface="Wingding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a14:m>
                  <a:endParaRPr lang="en-US" sz="2000" dirty="0"/>
                </a:p>
                <a:p>
                  <a:r>
                    <a:rPr lang="en-US" sz="2200" dirty="0"/>
                    <a:t>Where the radiation length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mr-IN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4 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mr-IN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183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𝑍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mr-IN" sz="20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den>
                      </m:f>
                    </m:oMath>
                  </a14:m>
                  <a:r>
                    <a:rPr lang="en-US" sz="2000" dirty="0">
                      <a:solidFill>
                        <a:schemeClr val="accent1"/>
                      </a:solidFill>
                    </a:rPr>
                    <a:t>  </a:t>
                  </a:r>
                  <a:r>
                    <a:rPr lang="en-US" sz="2200" dirty="0">
                      <a:solidFill>
                        <a:schemeClr val="accent1"/>
                      </a:solidFill>
                    </a:rPr>
                    <a:t>g cm</a:t>
                  </a:r>
                  <a:r>
                    <a:rPr lang="en-US" sz="2200" baseline="30000" dirty="0">
                      <a:solidFill>
                        <a:schemeClr val="accent1"/>
                      </a:solidFill>
                    </a:rPr>
                    <a:t>-2 </a:t>
                  </a:r>
                  <a:r>
                    <a:rPr lang="en-US" sz="2400" dirty="0">
                      <a:solidFill>
                        <a:schemeClr val="accent1"/>
                      </a:solidFill>
                    </a:rPr>
                    <a:t>∝  A/Z</a:t>
                  </a:r>
                  <a:r>
                    <a:rPr lang="en-US" sz="2400" baseline="30000" dirty="0">
                      <a:solidFill>
                        <a:schemeClr val="accent1"/>
                      </a:solidFill>
                    </a:rPr>
                    <a:t>2</a:t>
                  </a:r>
                  <a:r>
                    <a:rPr lang="en-US" sz="2400" dirty="0">
                      <a:solidFill>
                        <a:schemeClr val="accent1"/>
                      </a:solidFill>
                    </a:rPr>
                    <a:t> </a:t>
                  </a:r>
                  <a:endParaRPr lang="en-US" sz="2200" baseline="30000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D9289AB8-86E5-5540-9354-994B99236A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99" y="4954516"/>
                  <a:ext cx="10484203" cy="1509772"/>
                </a:xfrm>
                <a:prstGeom prst="rect">
                  <a:avLst/>
                </a:prstGeom>
                <a:blipFill>
                  <a:blip r:embed="rId5"/>
                  <a:stretch>
                    <a:fillRect l="-7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A682239-868F-1748-87A5-68E5782396CE}"/>
                </a:ext>
              </a:extLst>
            </p:cNvPr>
            <p:cNvSpPr txBox="1"/>
            <p:nvPr/>
          </p:nvSpPr>
          <p:spPr>
            <a:xfrm>
              <a:off x="7979445" y="5699082"/>
              <a:ext cx="34531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dirty="0"/>
                <a:t>, for composite: </a:t>
              </a:r>
              <a:r>
                <a:rPr lang="fr-FR" sz="2000" dirty="0"/>
                <a:t>1/X</a:t>
              </a:r>
              <a:r>
                <a:rPr lang="fr-FR" sz="2000" baseline="-25000" dirty="0"/>
                <a:t>0</a:t>
              </a:r>
              <a:r>
                <a:rPr lang="fr-FR" sz="2000" dirty="0"/>
                <a:t> = </a:t>
              </a:r>
              <a:r>
                <a:rPr lang="fr-FR" sz="2000" dirty="0" err="1"/>
                <a:t>Σ</a:t>
              </a:r>
              <a:r>
                <a:rPr lang="fr-FR" sz="2000" baseline="-25000" dirty="0" err="1"/>
                <a:t>j</a:t>
              </a:r>
              <a:r>
                <a:rPr lang="fr-FR" sz="2000" dirty="0"/>
                <a:t> </a:t>
              </a:r>
              <a:r>
                <a:rPr lang="fr-FR" sz="2000" dirty="0" err="1"/>
                <a:t>w</a:t>
              </a:r>
              <a:r>
                <a:rPr lang="fr-FR" sz="2000" baseline="-25000" dirty="0" err="1"/>
                <a:t>j</a:t>
              </a:r>
              <a:r>
                <a:rPr lang="fr-FR" sz="2000" dirty="0"/>
                <a:t>/</a:t>
              </a:r>
              <a:r>
                <a:rPr lang="fr-FR" sz="2000" dirty="0" err="1"/>
                <a:t>X</a:t>
              </a:r>
              <a:r>
                <a:rPr lang="fr-FR" sz="2000" baseline="-25000" dirty="0" err="1"/>
                <a:t>j</a:t>
              </a:r>
              <a:endParaRPr lang="fr-FR" sz="20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4">
                <a:extLst>
                  <a:ext uri="{FF2B5EF4-FFF2-40B4-BE49-F238E27FC236}">
                    <a16:creationId xmlns:a16="http://schemas.microsoft.com/office/drawing/2014/main" id="{18E39AA0-9509-BD43-AF49-C8482E093CE7}"/>
                  </a:ext>
                </a:extLst>
              </p:cNvPr>
              <p:cNvSpPr txBox="1"/>
              <p:nvPr/>
            </p:nvSpPr>
            <p:spPr>
              <a:xfrm>
                <a:off x="2578455" y="830634"/>
                <a:ext cx="7035091" cy="8497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1295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mr-IN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dE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dx</m:t>
                          </m:r>
                        </m:den>
                      </m:f>
                      <m: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=4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α</m:t>
                      </m:r>
                      <m:sSub>
                        <m:sSubPr>
                          <m:ctrlPr>
                            <a:rPr kumimoji="0" lang="en-US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A</m:t>
                          </m:r>
                        </m:sub>
                      </m:sSub>
                      <m:f>
                        <m:fPr>
                          <m:ctrlPr>
                            <a:rPr kumimoji="0" lang="mr-IN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z</m:t>
                              </m:r>
                            </m:e>
                            <m:sup>
                              <m: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0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Z</m:t>
                              </m:r>
                            </m:e>
                            <m:sup>
                              <m: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A</m:t>
                          </m:r>
                        </m:den>
                      </m:f>
                      <m:sSup>
                        <m:sSupPr>
                          <m:ctrlPr>
                            <a:rPr kumimoji="0" lang="en-US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mr-IN" sz="20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mr-IN" sz="200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4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π</m:t>
                                  </m:r>
                                  <m:sSub>
                                    <m:sSubPr>
                                      <m:ctrlPr>
                                        <a:rPr kumimoji="0" lang="en-US" sz="200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ϵ</m:t>
                                      </m:r>
                                    </m:e>
                                    <m:sub>
                                      <m: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kumimoji="0" lang="mr-IN" sz="200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</m:t>
                                  </m:r>
                                  <m:sSup>
                                    <m:sSupPr>
                                      <m:ctrlPr>
                                        <a:rPr kumimoji="0" lang="en-US" sz="200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c</m:t>
                                      </m:r>
                                    </m:e>
                                    <m:sup>
                                      <m:r>
                                        <a:rPr kumimoji="0" lang="en-US" sz="2000" b="0" i="0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Fill>
                                            <a:solidFill>
                                              <a:srgbClr val="000000"/>
                                            </a:solidFill>
                                          </a:uFill>
                                          <a:latin typeface="Cambria Math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E</m:t>
                      </m:r>
                      <m: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ln</m:t>
                      </m:r>
                      <m:f>
                        <m:fPr>
                          <m:ctrlPr>
                            <a:rPr kumimoji="0" lang="mr-IN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183</m:t>
                          </m:r>
                        </m:num>
                        <m:den>
                          <m:sSup>
                            <m:sSupPr>
                              <m:ctrlPr>
                                <a:rPr kumimoji="0" lang="mr-IN" sz="20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Z</m:t>
                              </m:r>
                            </m:e>
                            <m:sup>
                              <m:f>
                                <m:fPr>
                                  <m:ctrlPr>
                                    <a:rPr kumimoji="0" lang="mr-IN" sz="200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000" b="0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Fill>
                                        <a:solidFill>
                                          <a:srgbClr val="000000"/>
                                        </a:solidFill>
                                      </a:uFill>
                                      <a:latin typeface="Cambria Math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kumimoji="0" lang="en-US" sz="20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mbria Math" charset="0"/>
                          <a:ea typeface="+mn-ea"/>
                          <a:cs typeface="+mn-cs"/>
                          <a:sym typeface="Arial"/>
                        </a:rPr>
                        <m:t>∝</m:t>
                      </m:r>
                      <m:f>
                        <m:fPr>
                          <m:ctrlPr>
                            <a:rPr kumimoji="0" lang="mr-IN" sz="20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0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Fill>
                                <a:solidFill>
                                  <a:srgbClr val="000000"/>
                                </a:solidFill>
                              </a:uFill>
                              <a:latin typeface="Cambria Math" charset="0"/>
                              <a:ea typeface="+mn-ea"/>
                              <a:cs typeface="+mn-cs"/>
                              <a:sym typeface="Arial"/>
                            </a:rPr>
                            <m:t>E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200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m</m:t>
                              </m:r>
                            </m:e>
                            <m:sup>
                              <m:r>
                                <a:rPr kumimoji="0" lang="en-US" sz="20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accent1"/>
                                  </a:solidFill>
                                  <a:effectLst/>
                                  <a:uFill>
                                    <a:solidFill>
                                      <a:srgbClr val="000000"/>
                                    </a:solidFill>
                                  </a:uFill>
                                  <a:latin typeface="Cambria Math" charset="0"/>
                                  <a:ea typeface="+mn-ea"/>
                                  <a:cs typeface="+mn-cs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00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>
                    <a:solidFill>
                      <a:srgbClr val="000000"/>
                    </a:solidFill>
                  </a:uFill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0" name="TextBox 4">
                <a:extLst>
                  <a:ext uri="{FF2B5EF4-FFF2-40B4-BE49-F238E27FC236}">
                    <a16:creationId xmlns:a16="http://schemas.microsoft.com/office/drawing/2014/main" id="{18E39AA0-9509-BD43-AF49-C8482E093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455" y="830634"/>
                <a:ext cx="7035091" cy="849720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lot: PDG, June 2018">
            <a:extLst>
              <a:ext uri="{FF2B5EF4-FFF2-40B4-BE49-F238E27FC236}">
                <a16:creationId xmlns:a16="http://schemas.microsoft.com/office/drawing/2014/main" id="{7319FB20-E7C2-954C-B12E-98A3EA34594A}"/>
              </a:ext>
            </a:extLst>
          </p:cNvPr>
          <p:cNvSpPr txBox="1"/>
          <p:nvPr/>
        </p:nvSpPr>
        <p:spPr>
          <a:xfrm>
            <a:off x="19480" y="6528454"/>
            <a:ext cx="1217252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marL="40639" marR="40639"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lang="en-US" sz="1400" i="1" dirty="0"/>
              <a:t>* </a:t>
            </a:r>
            <a:r>
              <a:rPr sz="1400" i="1" dirty="0"/>
              <a:t>P</a:t>
            </a:r>
            <a:r>
              <a:rPr lang="en-US" sz="1400" i="1" dirty="0"/>
              <a:t>article Data Booklet </a:t>
            </a:r>
            <a:r>
              <a:rPr lang="en-US" sz="1400" i="1" dirty="0">
                <a:hlinkClick r:id="rId7"/>
              </a:rPr>
              <a:t>http://pdg.lbl.gov/2019/reviews/rpp2018-rev-passage-particles-matter.pdf</a:t>
            </a:r>
            <a:r>
              <a:rPr lang="en-US" sz="1400" i="1" dirty="0"/>
              <a:t> and </a:t>
            </a:r>
            <a:r>
              <a:rPr lang="en-US" sz="1400" i="1" dirty="0">
                <a:hlinkClick r:id="rId8"/>
              </a:rPr>
              <a:t>https://arxiv.org/pdf/1804.11246.pdf</a:t>
            </a:r>
            <a:r>
              <a:rPr lang="en-US" sz="1400" i="1" dirty="0"/>
              <a:t> </a:t>
            </a:r>
            <a:r>
              <a:rPr lang="fr-FR" dirty="0"/>
              <a:t> </a:t>
            </a:r>
          </a:p>
          <a:p>
            <a:r>
              <a:rPr lang="en-US" sz="1400" i="1" dirty="0"/>
              <a:t> </a:t>
            </a:r>
            <a:endParaRPr sz="1400" i="1" dirty="0"/>
          </a:p>
        </p:txBody>
      </p:sp>
    </p:spTree>
    <p:extLst>
      <p:ext uri="{BB962C8B-B14F-4D97-AF65-F5344CB8AC3E}">
        <p14:creationId xmlns:p14="http://schemas.microsoft.com/office/powerpoint/2010/main" val="72066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Charged particle passage in matter: </a:t>
            </a:r>
            <a:r>
              <a:rPr lang="en-US" sz="3600" dirty="0"/>
              <a:t>multiple scattering (MS)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F4459E-F79F-DD45-810D-1033F62F7C12}"/>
              </a:ext>
            </a:extLst>
          </p:cNvPr>
          <p:cNvSpPr txBox="1"/>
          <p:nvPr/>
        </p:nvSpPr>
        <p:spPr>
          <a:xfrm>
            <a:off x="1546718" y="4769571"/>
            <a:ext cx="9098564" cy="800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Multiple scattering is a limitation to trajectory measurement precision</a:t>
            </a:r>
          </a:p>
          <a:p>
            <a:pPr algn="ctr"/>
            <a:r>
              <a:rPr lang="en-US" sz="2200" dirty="0"/>
              <a:t>Gaussian approximation sufficient for most application</a:t>
            </a:r>
          </a:p>
        </p:txBody>
      </p:sp>
      <p:pic>
        <p:nvPicPr>
          <p:cNvPr id="15" name="Screen Shot 2019-07-29 at 18.15.58.png" descr="Screen Shot 2019-07-29 at 18.15.58.png">
            <a:extLst>
              <a:ext uri="{FF2B5EF4-FFF2-40B4-BE49-F238E27FC236}">
                <a16:creationId xmlns:a16="http://schemas.microsoft.com/office/drawing/2014/main" id="{C7BD3E02-0FC0-914A-9E5D-668D0A97E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222" t="6726" r="4222" b="2601"/>
          <a:stretch>
            <a:fillRect/>
          </a:stretch>
        </p:blipFill>
        <p:spPr>
          <a:xfrm>
            <a:off x="501756" y="1277104"/>
            <a:ext cx="6156824" cy="2838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900607F-2406-E343-A716-CE5BA61E24F2}"/>
              </a:ext>
            </a:extLst>
          </p:cNvPr>
          <p:cNvGrpSpPr/>
          <p:nvPr/>
        </p:nvGrpSpPr>
        <p:grpSpPr>
          <a:xfrm>
            <a:off x="6822684" y="2115292"/>
            <a:ext cx="4929188" cy="2087080"/>
            <a:chOff x="6731244" y="2100845"/>
            <a:chExt cx="4929188" cy="2087080"/>
          </a:xfrm>
        </p:grpSpPr>
        <p:pic>
          <p:nvPicPr>
            <p:cNvPr id="23" name="droppedImage.pdf" descr="droppedImage.pdf">
              <a:extLst>
                <a:ext uri="{FF2B5EF4-FFF2-40B4-BE49-F238E27FC236}">
                  <a16:creationId xmlns:a16="http://schemas.microsoft.com/office/drawing/2014/main" id="{CCB4DD01-85AF-4A42-86BB-C7332120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64175" y="2100845"/>
              <a:ext cx="2863325" cy="635209"/>
            </a:xfrm>
            <a:prstGeom prst="rect">
              <a:avLst/>
            </a:prstGeom>
            <a:ln w="3175"/>
          </p:spPr>
        </p:pic>
        <p:pic>
          <p:nvPicPr>
            <p:cNvPr id="24" name="droppedImage.pdf" descr="droppedImage.pdf">
              <a:extLst>
                <a:ext uri="{FF2B5EF4-FFF2-40B4-BE49-F238E27FC236}">
                  <a16:creationId xmlns:a16="http://schemas.microsoft.com/office/drawing/2014/main" id="{75531EF1-5447-BF4C-BFFC-8DCF8CF5D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31244" y="3034819"/>
              <a:ext cx="4929188" cy="571501"/>
            </a:xfrm>
            <a:prstGeom prst="rect">
              <a:avLst/>
            </a:prstGeom>
            <a:ln w="3175"/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5F79C0C-37FC-D046-B28D-49EE01A6B552}"/>
                </a:ext>
              </a:extLst>
            </p:cNvPr>
            <p:cNvSpPr txBox="1"/>
            <p:nvPr/>
          </p:nvSpPr>
          <p:spPr>
            <a:xfrm>
              <a:off x="7301753" y="381859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41474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DF4459E-F79F-DD45-810D-1033F62F7C12}"/>
              </a:ext>
            </a:extLst>
          </p:cNvPr>
          <p:cNvSpPr txBox="1"/>
          <p:nvPr/>
        </p:nvSpPr>
        <p:spPr>
          <a:xfrm>
            <a:off x="127897" y="739494"/>
            <a:ext cx="119095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Track parameters 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     </a:t>
            </a:r>
            <a:r>
              <a:rPr lang="en-US" sz="2200" dirty="0"/>
              <a:t>Transverse (</a:t>
            </a:r>
            <a:r>
              <a:rPr lang="en-US" sz="2200" dirty="0" err="1"/>
              <a:t>xy</a:t>
            </a:r>
            <a:r>
              <a:rPr lang="en-US" sz="2200" dirty="0"/>
              <a:t>) and longitudinal (</a:t>
            </a:r>
            <a:r>
              <a:rPr lang="en-US" sz="2200" dirty="0" err="1"/>
              <a:t>rz</a:t>
            </a:r>
            <a:r>
              <a:rPr lang="en-US" sz="2200" dirty="0"/>
              <a:t>) projections, Impact Parameters (IP) d</a:t>
            </a:r>
            <a:r>
              <a:rPr lang="en-US" sz="2200" baseline="-25000" dirty="0"/>
              <a:t>0 </a:t>
            </a:r>
            <a:r>
              <a:rPr lang="en-US" sz="2200" dirty="0"/>
              <a:t>and z</a:t>
            </a:r>
            <a:r>
              <a:rPr lang="en-US" sz="2200" baseline="-25000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 design: </a:t>
            </a:r>
            <a:r>
              <a:rPr lang="en-US" sz="3600" dirty="0"/>
              <a:t>momentum measurement in B-field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D4CF186-9841-CF4F-8202-2468FA088BA6}"/>
              </a:ext>
            </a:extLst>
          </p:cNvPr>
          <p:cNvSpPr txBox="1"/>
          <p:nvPr/>
        </p:nvSpPr>
        <p:spPr>
          <a:xfrm>
            <a:off x="7974056" y="2077558"/>
            <a:ext cx="3951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Transverse momentum</a:t>
            </a:r>
            <a:endParaRPr lang="fr-FR" sz="2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 err="1"/>
              <a:t>p</a:t>
            </a:r>
            <a:r>
              <a:rPr lang="fr-FR" sz="2200" baseline="-25000" dirty="0" err="1"/>
              <a:t>T</a:t>
            </a:r>
            <a:r>
              <a:rPr lang="fr-FR" sz="2200" dirty="0"/>
              <a:t> (</a:t>
            </a:r>
            <a:r>
              <a:rPr lang="fr-FR" sz="2200" dirty="0" err="1"/>
              <a:t>GeV</a:t>
            </a:r>
            <a:r>
              <a:rPr lang="fr-FR" sz="2200" dirty="0"/>
              <a:t>/c) = 0.3 B(</a:t>
            </a:r>
            <a:r>
              <a:rPr lang="fr-FR" sz="2200" dirty="0" err="1"/>
              <a:t>T</a:t>
            </a:r>
            <a:r>
              <a:rPr lang="fr-FR" sz="2200" dirty="0"/>
              <a:t>) R(m)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R = L</a:t>
            </a:r>
            <a:r>
              <a:rPr lang="fr-FR" sz="2200" baseline="30000" dirty="0"/>
              <a:t>2</a:t>
            </a:r>
            <a:r>
              <a:rPr lang="fr-FR" sz="2200" dirty="0"/>
              <a:t>/8s + s/2 ≃ L</a:t>
            </a:r>
            <a:r>
              <a:rPr lang="fr-FR" sz="2200" baseline="30000" dirty="0"/>
              <a:t>2</a:t>
            </a:r>
            <a:r>
              <a:rPr lang="fr-FR" sz="2200" dirty="0"/>
              <a:t>/8s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L  = </a:t>
            </a:r>
            <a:r>
              <a:rPr lang="fr-FR" sz="2200" dirty="0" err="1"/>
              <a:t>path</a:t>
            </a:r>
            <a:r>
              <a:rPr lang="fr-FR" sz="2200" dirty="0"/>
              <a:t> in B-</a:t>
            </a:r>
            <a:r>
              <a:rPr lang="fr-FR" sz="2200" dirty="0" err="1"/>
              <a:t>field</a:t>
            </a:r>
            <a:endParaRPr lang="fr-FR" sz="2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F7EE0B-CDA1-4649-B12C-903456ECE49D}"/>
              </a:ext>
            </a:extLst>
          </p:cNvPr>
          <p:cNvSpPr txBox="1"/>
          <p:nvPr/>
        </p:nvSpPr>
        <p:spPr>
          <a:xfrm>
            <a:off x="127897" y="4438122"/>
            <a:ext cx="11909513" cy="18928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Resolution</a:t>
            </a:r>
            <a:r>
              <a:rPr lang="en-US" sz="2400" baseline="30000" dirty="0">
                <a:solidFill>
                  <a:schemeClr val="accent1"/>
                </a:solidFill>
              </a:rPr>
              <a:t>1)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dirty="0" err="1">
                <a:solidFill>
                  <a:schemeClr val="accent1"/>
                </a:solidFill>
              </a:rPr>
              <a:t>σ</a:t>
            </a:r>
            <a:r>
              <a:rPr lang="fr-FR" sz="2400" dirty="0">
                <a:solidFill>
                  <a:schemeClr val="accent1"/>
                </a:solidFill>
              </a:rPr>
              <a:t>(</a:t>
            </a:r>
            <a:r>
              <a:rPr lang="fr-FR" sz="2400" dirty="0" err="1">
                <a:solidFill>
                  <a:schemeClr val="accent1"/>
                </a:solidFill>
              </a:rPr>
              <a:t>p</a:t>
            </a:r>
            <a:r>
              <a:rPr lang="fr-FR" sz="2400" baseline="-25000" dirty="0" err="1">
                <a:solidFill>
                  <a:schemeClr val="accent1"/>
                </a:solidFill>
              </a:rPr>
              <a:t>T</a:t>
            </a:r>
            <a:r>
              <a:rPr lang="fr-FR" sz="2400" dirty="0">
                <a:solidFill>
                  <a:schemeClr val="accent1"/>
                </a:solidFill>
              </a:rPr>
              <a:t>)/</a:t>
            </a:r>
            <a:r>
              <a:rPr lang="fr-FR" sz="2400" dirty="0" err="1">
                <a:solidFill>
                  <a:schemeClr val="accent1"/>
                </a:solidFill>
              </a:rPr>
              <a:t>p</a:t>
            </a:r>
            <a:r>
              <a:rPr lang="fr-FR" sz="2400" baseline="-25000" dirty="0" err="1">
                <a:solidFill>
                  <a:schemeClr val="accent1"/>
                </a:solidFill>
              </a:rPr>
              <a:t>T</a:t>
            </a:r>
            <a:r>
              <a:rPr lang="fr-FR" sz="2400" dirty="0">
                <a:solidFill>
                  <a:schemeClr val="accent1"/>
                </a:solidFill>
              </a:rPr>
              <a:t> = 8p</a:t>
            </a:r>
            <a:r>
              <a:rPr lang="fr-FR" sz="2400" baseline="-25000" dirty="0">
                <a:solidFill>
                  <a:schemeClr val="accent1"/>
                </a:solidFill>
              </a:rPr>
              <a:t>T</a:t>
            </a:r>
            <a:r>
              <a:rPr lang="en-US" sz="2400" dirty="0" err="1">
                <a:solidFill>
                  <a:schemeClr val="accent1"/>
                </a:solidFill>
              </a:rPr>
              <a:t>σ</a:t>
            </a:r>
            <a:r>
              <a:rPr lang="fr-FR" sz="2400" dirty="0">
                <a:solidFill>
                  <a:schemeClr val="accent1"/>
                </a:solidFill>
              </a:rPr>
              <a:t>(s)/0.3BL</a:t>
            </a:r>
            <a:r>
              <a:rPr lang="fr-FR" sz="2400" baseline="30000" dirty="0">
                <a:solidFill>
                  <a:schemeClr val="accent1"/>
                </a:solidFill>
              </a:rPr>
              <a:t>2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200" dirty="0" err="1"/>
              <a:t>With</a:t>
            </a:r>
            <a:r>
              <a:rPr lang="fr-FR" sz="2200" dirty="0"/>
              <a:t> N </a:t>
            </a:r>
            <a:r>
              <a:rPr lang="fr-FR" sz="2200" dirty="0" err="1"/>
              <a:t>equally</a:t>
            </a:r>
            <a:r>
              <a:rPr lang="fr-FR" sz="2200" dirty="0"/>
              <a:t> </a:t>
            </a:r>
            <a:r>
              <a:rPr lang="fr-FR" sz="2200" dirty="0" err="1"/>
              <a:t>spaced</a:t>
            </a:r>
            <a:r>
              <a:rPr lang="fr-FR" sz="2200" dirty="0"/>
              <a:t> points of </a:t>
            </a:r>
            <a:r>
              <a:rPr lang="fr-FR" sz="2200" dirty="0" err="1"/>
              <a:t>resolution</a:t>
            </a:r>
            <a:r>
              <a:rPr lang="fr-FR" sz="2200" dirty="0"/>
              <a:t> </a:t>
            </a:r>
            <a:r>
              <a:rPr lang="en-US" sz="2200" dirty="0" err="1"/>
              <a:t>σ</a:t>
            </a:r>
            <a:r>
              <a:rPr lang="fr-FR" sz="2200" dirty="0"/>
              <a:t>(</a:t>
            </a:r>
            <a:r>
              <a:rPr lang="fr-FR" sz="2200" dirty="0" err="1"/>
              <a:t>rΦ</a:t>
            </a:r>
            <a:r>
              <a:rPr lang="fr-FR" sz="2200" dirty="0"/>
              <a:t>): </a:t>
            </a:r>
            <a:r>
              <a:rPr lang="en-US" sz="2200" dirty="0" err="1"/>
              <a:t>σ</a:t>
            </a:r>
            <a:r>
              <a:rPr lang="fr-FR" sz="2200" dirty="0"/>
              <a:t>(s) = √(720/(N+4)) . </a:t>
            </a:r>
            <a:r>
              <a:rPr lang="en-US" sz="2200" dirty="0" err="1"/>
              <a:t>σ</a:t>
            </a:r>
            <a:r>
              <a:rPr lang="fr-FR" sz="2200" dirty="0"/>
              <a:t>(</a:t>
            </a:r>
            <a:r>
              <a:rPr lang="fr-FR" sz="2200" dirty="0" err="1"/>
              <a:t>rΦ</a:t>
            </a:r>
            <a:r>
              <a:rPr lang="fr-FR" sz="2200" dirty="0"/>
              <a:t>)/8 (</a:t>
            </a:r>
            <a:r>
              <a:rPr lang="fr-FR" sz="2200" dirty="0" err="1"/>
              <a:t>Gluckstem</a:t>
            </a:r>
            <a:r>
              <a:rPr lang="fr-FR" sz="2200" dirty="0"/>
              <a:t> formula)</a:t>
            </a:r>
          </a:p>
          <a:p>
            <a:pPr algn="ctr">
              <a:spcAft>
                <a:spcPts val="600"/>
              </a:spcAft>
            </a:pPr>
            <a:r>
              <a:rPr lang="en-US" sz="2000" dirty="0" err="1"/>
              <a:t>σ</a:t>
            </a:r>
            <a:r>
              <a:rPr lang="fr-FR" sz="2000" dirty="0"/>
              <a:t>(</a:t>
            </a:r>
            <a:r>
              <a:rPr lang="fr-FR" sz="2000" dirty="0" err="1"/>
              <a:t>rΦ</a:t>
            </a:r>
            <a:r>
              <a:rPr lang="fr-FR" sz="2000" dirty="0"/>
              <a:t>) has a constant </a:t>
            </a:r>
            <a:r>
              <a:rPr lang="fr-FR" sz="2000" dirty="0" err="1"/>
              <a:t>term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intrinsic</a:t>
            </a:r>
            <a:r>
              <a:rPr lang="fr-FR" sz="2000" dirty="0"/>
              <a:t> </a:t>
            </a:r>
            <a:r>
              <a:rPr lang="fr-FR" sz="2000" dirty="0" err="1"/>
              <a:t>precision</a:t>
            </a:r>
            <a:r>
              <a:rPr lang="fr-FR" sz="2000" dirty="0"/>
              <a:t> + a multiple </a:t>
            </a:r>
            <a:r>
              <a:rPr lang="fr-FR" sz="2000" dirty="0" err="1"/>
              <a:t>scattering</a:t>
            </a:r>
            <a:r>
              <a:rPr lang="fr-FR" sz="2000" dirty="0"/>
              <a:t> </a:t>
            </a:r>
            <a:r>
              <a:rPr lang="fr-FR" sz="2000" dirty="0" err="1"/>
              <a:t>term</a:t>
            </a:r>
            <a:r>
              <a:rPr lang="fr-FR" sz="2000" dirty="0"/>
              <a:t> ∝ 1</a:t>
            </a:r>
            <a:r>
              <a:rPr lang="en-US" sz="2000" dirty="0"/>
              <a:t>/(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baseline="-25000" dirty="0"/>
              <a:t> </a:t>
            </a:r>
            <a:r>
              <a:rPr lang="en-US" sz="2000" dirty="0"/>
              <a:t>sin</a:t>
            </a:r>
            <a:r>
              <a:rPr lang="en-US" sz="2000" baseline="30000" dirty="0"/>
              <a:t>1/2</a:t>
            </a:r>
            <a:r>
              <a:rPr lang="en-US" sz="2000" dirty="0"/>
              <a:t> (</a:t>
            </a:r>
            <a:r>
              <a:rPr lang="en-US" sz="2000" dirty="0" err="1"/>
              <a:t>θ</a:t>
            </a:r>
            <a:r>
              <a:rPr lang="en-US" sz="2000" dirty="0"/>
              <a:t>)) √(L/X0)</a:t>
            </a:r>
          </a:p>
          <a:p>
            <a:pPr algn="ctr"/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σ</a:t>
            </a:r>
            <a:r>
              <a:rPr lang="fr-FR" sz="2400" dirty="0">
                <a:solidFill>
                  <a:schemeClr val="accent1"/>
                </a:solidFill>
              </a:rPr>
              <a:t>(</a:t>
            </a:r>
            <a:r>
              <a:rPr lang="fr-FR" sz="2400" dirty="0" err="1">
                <a:solidFill>
                  <a:schemeClr val="accent1"/>
                </a:solidFill>
              </a:rPr>
              <a:t>p</a:t>
            </a:r>
            <a:r>
              <a:rPr lang="fr-FR" sz="2400" baseline="-25000" dirty="0" err="1">
                <a:solidFill>
                  <a:schemeClr val="accent1"/>
                </a:solidFill>
              </a:rPr>
              <a:t>T</a:t>
            </a:r>
            <a:r>
              <a:rPr lang="fr-FR" sz="2400" dirty="0">
                <a:solidFill>
                  <a:schemeClr val="accent1"/>
                </a:solidFill>
              </a:rPr>
              <a:t>)/</a:t>
            </a:r>
            <a:r>
              <a:rPr lang="fr-FR" sz="2400" dirty="0" err="1">
                <a:solidFill>
                  <a:schemeClr val="accent1"/>
                </a:solidFill>
              </a:rPr>
              <a:t>p</a:t>
            </a:r>
            <a:r>
              <a:rPr lang="fr-FR" sz="2400" baseline="-25000" dirty="0" err="1">
                <a:solidFill>
                  <a:schemeClr val="accent1"/>
                </a:solidFill>
              </a:rPr>
              <a:t>T</a:t>
            </a:r>
            <a:r>
              <a:rPr lang="fr-FR" sz="2400" dirty="0">
                <a:solidFill>
                  <a:schemeClr val="accent1"/>
                </a:solidFill>
              </a:rPr>
              <a:t> = </a:t>
            </a:r>
            <a:r>
              <a:rPr lang="fr-FR" sz="2400" dirty="0" err="1">
                <a:solidFill>
                  <a:schemeClr val="accent1"/>
                </a:solidFill>
              </a:rPr>
              <a:t>ap</a:t>
            </a:r>
            <a:r>
              <a:rPr lang="fr-FR" sz="2400" baseline="-25000" dirty="0" err="1">
                <a:solidFill>
                  <a:schemeClr val="accent1"/>
                </a:solidFill>
              </a:rPr>
              <a:t>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⊕ b/sin</a:t>
            </a:r>
            <a:r>
              <a:rPr lang="en-US" sz="2400" baseline="30000" dirty="0">
                <a:solidFill>
                  <a:schemeClr val="accent1"/>
                </a:solidFill>
              </a:rPr>
              <a:t>1/2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θ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  <a:p>
            <a:pPr algn="ctr"/>
            <a:r>
              <a:rPr lang="en-US" sz="2200" dirty="0"/>
              <a:t>Where a depends on 1/BL</a:t>
            </a:r>
            <a:r>
              <a:rPr lang="en-US" sz="2200" baseline="30000" dirty="0"/>
              <a:t>2</a:t>
            </a:r>
            <a:r>
              <a:rPr lang="en-US" sz="2200" dirty="0"/>
              <a:t>, number of layers &amp; intrinsic resolution and b depends on B, L number of X</a:t>
            </a:r>
            <a:r>
              <a:rPr lang="en-US" sz="2200" baseline="-25000" dirty="0"/>
              <a:t>0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BC68E4-0C0E-3E44-A52E-F527215D45E6}"/>
              </a:ext>
            </a:extLst>
          </p:cNvPr>
          <p:cNvGrpSpPr/>
          <p:nvPr/>
        </p:nvGrpSpPr>
        <p:grpSpPr>
          <a:xfrm>
            <a:off x="113979" y="1698145"/>
            <a:ext cx="7788404" cy="2666696"/>
            <a:chOff x="195624" y="1747128"/>
            <a:chExt cx="7788404" cy="26666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AC86A41-D9AA-DB4D-943E-613A01A3AD95}"/>
                </a:ext>
              </a:extLst>
            </p:cNvPr>
            <p:cNvGrpSpPr/>
            <p:nvPr/>
          </p:nvGrpSpPr>
          <p:grpSpPr>
            <a:xfrm>
              <a:off x="195624" y="1747128"/>
              <a:ext cx="7788404" cy="2666696"/>
              <a:chOff x="195624" y="1736307"/>
              <a:chExt cx="7788404" cy="2666696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884E920-E33D-9147-BE5C-B8B40E787E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5140"/>
              <a:stretch/>
            </p:blipFill>
            <p:spPr>
              <a:xfrm>
                <a:off x="3167025" y="1736307"/>
                <a:ext cx="2676959" cy="2652183"/>
              </a:xfrm>
              <a:prstGeom prst="rect">
                <a:avLst/>
              </a:prstGeom>
            </p:spPr>
          </p:pic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4020AE7-6DB2-AC45-8932-1C5A2A9D7CF8}"/>
                  </a:ext>
                </a:extLst>
              </p:cNvPr>
              <p:cNvGrpSpPr/>
              <p:nvPr/>
            </p:nvGrpSpPr>
            <p:grpSpPr>
              <a:xfrm>
                <a:off x="5770271" y="1750820"/>
                <a:ext cx="2213757" cy="2120432"/>
                <a:chOff x="6317424" y="1686944"/>
                <a:chExt cx="2232656" cy="2169795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FF419AD1-BA96-4E42-A752-B6995C54C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2332"/>
                <a:stretch/>
              </p:blipFill>
              <p:spPr>
                <a:xfrm>
                  <a:off x="6317424" y="1686944"/>
                  <a:ext cx="2232656" cy="2169795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1D20688-47C9-B547-AEE3-C973D40DEBDB}"/>
                    </a:ext>
                  </a:extLst>
                </p:cNvPr>
                <p:cNvSpPr/>
                <p:nvPr/>
              </p:nvSpPr>
              <p:spPr>
                <a:xfrm>
                  <a:off x="6317424" y="1805049"/>
                  <a:ext cx="910259" cy="2018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A249C0D2-142A-7345-B45E-302B01F6F7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646" r="5222"/>
              <a:stretch/>
            </p:blipFill>
            <p:spPr>
              <a:xfrm>
                <a:off x="195624" y="1750820"/>
                <a:ext cx="2931886" cy="265218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8EFDDE-DDD6-D947-B81D-B74D2CC5E950}"/>
                </a:ext>
              </a:extLst>
            </p:cNvPr>
            <p:cNvSpPr/>
            <p:nvPr/>
          </p:nvSpPr>
          <p:spPr>
            <a:xfrm rot="18798558">
              <a:off x="866750" y="2616979"/>
              <a:ext cx="1812124" cy="287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359B90E-06F9-2941-9514-DC6C889FAC37}"/>
              </a:ext>
            </a:extLst>
          </p:cNvPr>
          <p:cNvSpPr txBox="1"/>
          <p:nvPr/>
        </p:nvSpPr>
        <p:spPr>
          <a:xfrm>
            <a:off x="-840" y="6531339"/>
            <a:ext cx="11742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/>
              <a:t>Detectors are aligned with muons (from collisions and cosmic) and measured field MAP is corrected from mass measurements (ex. J/</a:t>
            </a:r>
            <a:r>
              <a:rPr lang="en-US" sz="1600" i="1" dirty="0" err="1"/>
              <a:t>Ψ</a:t>
            </a:r>
            <a:r>
              <a:rPr lang="en-US" sz="1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3906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5B0A5F-8AE7-424E-B613-DD8ECE90127A}"/>
              </a:ext>
            </a:extLst>
          </p:cNvPr>
          <p:cNvGrpSpPr/>
          <p:nvPr/>
        </p:nvGrpSpPr>
        <p:grpSpPr>
          <a:xfrm>
            <a:off x="8379574" y="1259001"/>
            <a:ext cx="3760349" cy="2408326"/>
            <a:chOff x="7865220" y="501946"/>
            <a:chExt cx="3760349" cy="240832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B5DF9D7-2AF3-0E49-9CBB-7DF4203FE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293" r="15467"/>
            <a:stretch/>
          </p:blipFill>
          <p:spPr>
            <a:xfrm>
              <a:off x="7865220" y="962704"/>
              <a:ext cx="1652098" cy="1521624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B8AE897-F962-BB4C-961A-9286F43B0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57882" t="2887" r="8591" b="53473"/>
            <a:stretch/>
          </p:blipFill>
          <p:spPr bwMode="auto">
            <a:xfrm>
              <a:off x="9357367" y="695927"/>
              <a:ext cx="2268202" cy="2214345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780D56-6BDD-BE49-8760-9260A324F2AD}"/>
                </a:ext>
              </a:extLst>
            </p:cNvPr>
            <p:cNvSpPr/>
            <p:nvPr/>
          </p:nvSpPr>
          <p:spPr>
            <a:xfrm>
              <a:off x="10935861" y="1571403"/>
              <a:ext cx="3593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Φ</a:t>
              </a:r>
              <a:endParaRPr lang="fr-FR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CFC5AFE-8447-FF44-963C-269B6E3AA275}"/>
                </a:ext>
              </a:extLst>
            </p:cNvPr>
            <p:cNvSpPr txBox="1"/>
            <p:nvPr/>
          </p:nvSpPr>
          <p:spPr>
            <a:xfrm>
              <a:off x="10693819" y="50194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DF4459E-F79F-DD45-810D-1033F62F7C12}"/>
              </a:ext>
            </a:extLst>
          </p:cNvPr>
          <p:cNvSpPr txBox="1"/>
          <p:nvPr/>
        </p:nvSpPr>
        <p:spPr>
          <a:xfrm>
            <a:off x="131013" y="1035383"/>
            <a:ext cx="11909513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Track origin resolution determines quality of association to collision vertex and decays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Geometry term: σ</a:t>
            </a:r>
            <a:r>
              <a:rPr lang="en-US" sz="2200" baseline="30000" dirty="0"/>
              <a:t>2</a:t>
            </a:r>
            <a:r>
              <a:rPr lang="en-US" sz="2200" baseline="-25000" dirty="0"/>
              <a:t>geom. </a:t>
            </a:r>
            <a:r>
              <a:rPr lang="en-US" sz="2200" dirty="0"/>
              <a:t>(d</a:t>
            </a:r>
            <a:r>
              <a:rPr lang="en-US" sz="2200" baseline="-25000" dirty="0"/>
              <a:t>0</a:t>
            </a:r>
            <a:r>
              <a:rPr lang="en-US" sz="2200" dirty="0"/>
              <a:t>) = [(r</a:t>
            </a:r>
            <a:r>
              <a:rPr lang="en-US" sz="2200" baseline="-25000" dirty="0"/>
              <a:t>1</a:t>
            </a:r>
            <a:r>
              <a:rPr lang="en-US" sz="2200" dirty="0"/>
              <a:t>σ</a:t>
            </a:r>
            <a:r>
              <a:rPr lang="en-US" sz="2200" baseline="-25000" dirty="0"/>
              <a:t>1</a:t>
            </a:r>
            <a:r>
              <a:rPr lang="en-US" sz="2200" dirty="0"/>
              <a:t>)</a:t>
            </a:r>
            <a:r>
              <a:rPr lang="en-US" sz="2200" baseline="30000" dirty="0"/>
              <a:t>2</a:t>
            </a:r>
            <a:r>
              <a:rPr lang="en-US" sz="2200" dirty="0"/>
              <a:t> + (r</a:t>
            </a:r>
            <a:r>
              <a:rPr lang="en-US" sz="2200" baseline="-25000" dirty="0"/>
              <a:t>2</a:t>
            </a:r>
            <a:r>
              <a:rPr lang="en-US" sz="2200" dirty="0"/>
              <a:t>σ</a:t>
            </a:r>
            <a:r>
              <a:rPr lang="en-US" sz="2200" baseline="-25000" dirty="0"/>
              <a:t>2</a:t>
            </a:r>
            <a:r>
              <a:rPr lang="en-US" sz="2200" dirty="0"/>
              <a:t>)</a:t>
            </a:r>
            <a:r>
              <a:rPr lang="en-US" sz="2200" baseline="30000" dirty="0"/>
              <a:t>2</a:t>
            </a:r>
            <a:r>
              <a:rPr lang="en-US" sz="2200" dirty="0"/>
              <a:t> ]/(r</a:t>
            </a:r>
            <a:r>
              <a:rPr lang="en-US" sz="2200" baseline="-25000" dirty="0"/>
              <a:t>2</a:t>
            </a:r>
            <a:r>
              <a:rPr lang="en-US" sz="2200" dirty="0"/>
              <a:t> – r</a:t>
            </a:r>
            <a:r>
              <a:rPr lang="en-US" sz="2200" baseline="-25000" dirty="0"/>
              <a:t>1</a:t>
            </a:r>
            <a:r>
              <a:rPr lang="en-US" sz="2200" dirty="0"/>
              <a:t>)</a:t>
            </a:r>
            <a:r>
              <a:rPr lang="en-US" sz="2200" baseline="30000" dirty="0"/>
              <a:t>2</a:t>
            </a:r>
            <a:endParaRPr lang="en-US" sz="2200" dirty="0"/>
          </a:p>
          <a:p>
            <a:pPr marL="1257300" lvl="2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sz="2000" baseline="-25000" dirty="0"/>
              <a:t>1 </a:t>
            </a:r>
            <a:r>
              <a:rPr lang="en-US" sz="2000" dirty="0"/>
              <a:t>- r</a:t>
            </a:r>
            <a:r>
              <a:rPr lang="en-US" sz="2000" baseline="-25000" dirty="0"/>
              <a:t>2</a:t>
            </a:r>
            <a:r>
              <a:rPr lang="en-US" sz="2000" dirty="0"/>
              <a:t> and σ</a:t>
            </a:r>
            <a:r>
              <a:rPr lang="en-US" sz="2000" baseline="-25000" dirty="0"/>
              <a:t>1</a:t>
            </a:r>
            <a:r>
              <a:rPr lang="en-US" sz="2000" dirty="0"/>
              <a:t>/σ</a:t>
            </a:r>
            <a:r>
              <a:rPr lang="en-US" sz="2000" baseline="-25000" dirty="0"/>
              <a:t>2</a:t>
            </a:r>
            <a:r>
              <a:rPr lang="en-US" sz="2000" dirty="0"/>
              <a:t> inner/outer radii and hit resolutions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MS term: σ</a:t>
            </a:r>
            <a:r>
              <a:rPr lang="en-US" sz="2200" baseline="30000" dirty="0"/>
              <a:t>2</a:t>
            </a:r>
            <a:r>
              <a:rPr lang="en-US" sz="2200" baseline="-25000" dirty="0"/>
              <a:t>MS</a:t>
            </a:r>
            <a:r>
              <a:rPr lang="en-US" sz="2200" dirty="0"/>
              <a:t>(d</a:t>
            </a:r>
            <a:r>
              <a:rPr lang="en-US" sz="2200" baseline="-25000" dirty="0"/>
              <a:t>0</a:t>
            </a:r>
            <a:r>
              <a:rPr lang="en-US" sz="2200" dirty="0"/>
              <a:t>) = </a:t>
            </a:r>
            <a:r>
              <a:rPr lang="en-US" sz="2200" dirty="0" err="1"/>
              <a:t>Σ</a:t>
            </a:r>
            <a:r>
              <a:rPr lang="en-US" sz="2200" baseline="30000" dirty="0" err="1"/>
              <a:t>n</a:t>
            </a:r>
            <a:r>
              <a:rPr lang="en-US" sz="2200" baseline="-25000" dirty="0" err="1"/>
              <a:t>j</a:t>
            </a:r>
            <a:r>
              <a:rPr lang="en-US" sz="2200" dirty="0"/>
              <a:t> (</a:t>
            </a:r>
            <a:r>
              <a:rPr lang="en-US" sz="2200" dirty="0" err="1"/>
              <a:t>r</a:t>
            </a:r>
            <a:r>
              <a:rPr lang="en-US" sz="2200" baseline="-25000" dirty="0" err="1"/>
              <a:t>j</a:t>
            </a:r>
            <a:r>
              <a:rPr lang="en-US" sz="2200" baseline="-25000" dirty="0"/>
              <a:t> </a:t>
            </a:r>
            <a:r>
              <a:rPr lang="en-US" sz="2200" dirty="0" err="1"/>
              <a:t>σ</a:t>
            </a:r>
            <a:r>
              <a:rPr lang="en-US" sz="2200" dirty="0"/>
              <a:t>(</a:t>
            </a:r>
            <a:r>
              <a:rPr lang="en-US" sz="2200" dirty="0" err="1"/>
              <a:t>Φ</a:t>
            </a:r>
            <a:r>
              <a:rPr lang="en-US" sz="2200" dirty="0"/>
              <a:t>))</a:t>
            </a:r>
            <a:r>
              <a:rPr lang="en-US" sz="2200" baseline="30000" dirty="0"/>
              <a:t>2 </a:t>
            </a:r>
            <a:r>
              <a:rPr lang="en-US" sz="2200" dirty="0"/>
              <a:t>, n number of layers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σ</a:t>
            </a:r>
            <a:r>
              <a:rPr lang="en-US" sz="2200" baseline="-25000" dirty="0" err="1"/>
              <a:t>j</a:t>
            </a:r>
            <a:r>
              <a:rPr lang="en-US" sz="2200" dirty="0"/>
              <a:t>(d</a:t>
            </a:r>
            <a:r>
              <a:rPr lang="en-US" sz="2200" baseline="-25000" dirty="0"/>
              <a:t>0</a:t>
            </a:r>
            <a:r>
              <a:rPr lang="en-US" sz="2200" dirty="0"/>
              <a:t>) = </a:t>
            </a:r>
            <a:r>
              <a:rPr lang="en-US" sz="2200" dirty="0" err="1"/>
              <a:t>r</a:t>
            </a:r>
            <a:r>
              <a:rPr lang="en-US" sz="2200" baseline="-25000" dirty="0" err="1"/>
              <a:t>j</a:t>
            </a:r>
            <a:r>
              <a:rPr lang="en-US" sz="2200" dirty="0" err="1"/>
              <a:t>σ</a:t>
            </a:r>
            <a:r>
              <a:rPr lang="en-US" sz="2200" dirty="0"/>
              <a:t>(</a:t>
            </a:r>
            <a:r>
              <a:rPr lang="en-US" sz="2200" dirty="0" err="1"/>
              <a:t>Φ</a:t>
            </a:r>
            <a:r>
              <a:rPr lang="en-US" sz="2200" dirty="0"/>
              <a:t>) = (r/sin(</a:t>
            </a:r>
            <a:r>
              <a:rPr lang="en-US" sz="2200" dirty="0" err="1"/>
              <a:t>θ</a:t>
            </a:r>
            <a:r>
              <a:rPr lang="en-US" sz="2200" dirty="0"/>
              <a:t>)p)13.6(MeV)√(x/sin(</a:t>
            </a:r>
            <a:r>
              <a:rPr lang="en-US" sz="2200" dirty="0" err="1"/>
              <a:t>θ</a:t>
            </a:r>
            <a:r>
              <a:rPr lang="en-US" sz="2200" dirty="0"/>
              <a:t>) X</a:t>
            </a:r>
            <a:r>
              <a:rPr lang="en-US" sz="2200" baseline="-25000" dirty="0"/>
              <a:t>0</a:t>
            </a:r>
            <a:r>
              <a:rPr lang="en-US" sz="2200" dirty="0"/>
              <a:t>) [1 + 0.38 log (x/sin(</a:t>
            </a:r>
            <a:r>
              <a:rPr lang="en-US" sz="2200" dirty="0" err="1"/>
              <a:t>θ</a:t>
            </a:r>
            <a:r>
              <a:rPr lang="en-US" sz="2200" dirty="0"/>
              <a:t>)X</a:t>
            </a:r>
            <a:r>
              <a:rPr lang="en-US" sz="2200" baseline="-25000" dirty="0"/>
              <a:t>0</a:t>
            </a:r>
            <a:r>
              <a:rPr lang="en-US" sz="2200" dirty="0"/>
              <a:t>)]</a:t>
            </a:r>
          </a:p>
          <a:p>
            <a:pPr marL="1714500" lvl="3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x layer thickness, X</a:t>
            </a:r>
            <a:r>
              <a:rPr lang="en-US" sz="2000" baseline="-25000" dirty="0"/>
              <a:t>0 </a:t>
            </a:r>
            <a:r>
              <a:rPr lang="en-US" sz="2000" dirty="0"/>
              <a:t> radiation length </a:t>
            </a:r>
            <a:r>
              <a:rPr lang="en-US" sz="2000" dirty="0" err="1"/>
              <a:t>θ</a:t>
            </a:r>
            <a:r>
              <a:rPr lang="en-US" sz="2000" dirty="0"/>
              <a:t> track polar angle, </a:t>
            </a:r>
            <a:r>
              <a:rPr lang="en-US" sz="2000" dirty="0" err="1"/>
              <a:t>Φ</a:t>
            </a:r>
            <a:r>
              <a:rPr lang="en-US" sz="2000" dirty="0"/>
              <a:t> scattering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 design: </a:t>
            </a:r>
            <a:r>
              <a:rPr lang="en-US" sz="3600" dirty="0"/>
              <a:t>transverse (longitudinal) IP resolution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F48DF-EF41-284B-A4D3-71F714465D8B}"/>
              </a:ext>
            </a:extLst>
          </p:cNvPr>
          <p:cNvSpPr/>
          <p:nvPr/>
        </p:nvSpPr>
        <p:spPr>
          <a:xfrm>
            <a:off x="1330485" y="4298691"/>
            <a:ext cx="9531030" cy="16619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Transverse IP resolution: </a:t>
            </a:r>
            <a:r>
              <a:rPr lang="en-US" sz="2400" dirty="0" err="1">
                <a:solidFill>
                  <a:schemeClr val="accent1"/>
                </a:solidFill>
              </a:rPr>
              <a:t>σ</a:t>
            </a:r>
            <a:r>
              <a:rPr lang="en-US" sz="2400" dirty="0">
                <a:solidFill>
                  <a:schemeClr val="accent1"/>
                </a:solidFill>
              </a:rPr>
              <a:t>(d</a:t>
            </a:r>
            <a:r>
              <a:rPr lang="en-US" sz="2400" baseline="-25000" dirty="0">
                <a:solidFill>
                  <a:schemeClr val="accent1"/>
                </a:solidFill>
              </a:rPr>
              <a:t>0</a:t>
            </a:r>
            <a:r>
              <a:rPr lang="en-US" sz="2400" dirty="0">
                <a:solidFill>
                  <a:schemeClr val="accent1"/>
                </a:solidFill>
              </a:rPr>
              <a:t>) ≃ a ⊕ b/</a:t>
            </a:r>
            <a:r>
              <a:rPr lang="en-US" sz="2400" dirty="0" err="1">
                <a:solidFill>
                  <a:schemeClr val="accent1"/>
                </a:solidFill>
              </a:rPr>
              <a:t>p</a:t>
            </a:r>
            <a:r>
              <a:rPr lang="en-US" sz="2400" baseline="-25000" dirty="0" err="1">
                <a:solidFill>
                  <a:schemeClr val="accent1"/>
                </a:solidFill>
              </a:rPr>
              <a:t>T</a:t>
            </a:r>
            <a:r>
              <a:rPr lang="en-US" sz="2400" baseline="-250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sin</a:t>
            </a:r>
            <a:r>
              <a:rPr lang="en-US" sz="2400" baseline="30000" dirty="0">
                <a:solidFill>
                  <a:schemeClr val="accent1"/>
                </a:solidFill>
              </a:rPr>
              <a:t>1/2</a:t>
            </a:r>
            <a:r>
              <a:rPr lang="en-US" sz="2400" dirty="0">
                <a:solidFill>
                  <a:schemeClr val="accent1"/>
                </a:solidFill>
              </a:rPr>
              <a:t> (</a:t>
            </a:r>
            <a:r>
              <a:rPr lang="en-US" sz="2400" dirty="0" err="1">
                <a:solidFill>
                  <a:schemeClr val="accent1"/>
                </a:solidFill>
              </a:rPr>
              <a:t>θ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Constant term depends only on geometry, multiple scattering term depends on material, transverse momentum and pseudo-rapidity η</a:t>
            </a:r>
            <a:r>
              <a:rPr lang="en-US" sz="2200" baseline="30000" dirty="0"/>
              <a:t>1)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accent1"/>
                </a:solidFill>
              </a:rPr>
              <a:t>σ</a:t>
            </a:r>
            <a:r>
              <a:rPr lang="en-US" sz="2400" dirty="0">
                <a:solidFill>
                  <a:schemeClr val="accent1"/>
                </a:solidFill>
              </a:rPr>
              <a:t>(d</a:t>
            </a:r>
            <a:r>
              <a:rPr lang="en-US" sz="2400" baseline="-25000" dirty="0">
                <a:solidFill>
                  <a:schemeClr val="accent1"/>
                </a:solidFill>
              </a:rPr>
              <a:t>0</a:t>
            </a:r>
            <a:r>
              <a:rPr lang="en-US" sz="2400" dirty="0">
                <a:solidFill>
                  <a:schemeClr val="accent1"/>
                </a:solidFill>
              </a:rPr>
              <a:t>) is driven by the vertex detector performance (Si-pixel detector)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1D9B85-A5BA-8448-9972-58C893939473}"/>
              </a:ext>
            </a:extLst>
          </p:cNvPr>
          <p:cNvSpPr txBox="1"/>
          <p:nvPr/>
        </p:nvSpPr>
        <p:spPr>
          <a:xfrm>
            <a:off x="-840" y="6531339"/>
            <a:ext cx="2066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600" i="1" dirty="0" err="1"/>
              <a:t>η</a:t>
            </a:r>
            <a:r>
              <a:rPr lang="en-US" sz="1600" i="1" dirty="0"/>
              <a:t> = -log [tan(</a:t>
            </a:r>
            <a:r>
              <a:rPr lang="en-US" sz="1600" dirty="0" err="1"/>
              <a:t>θ</a:t>
            </a:r>
            <a:r>
              <a:rPr lang="en-US" sz="1600" dirty="0"/>
              <a:t>/2)]</a:t>
            </a:r>
            <a:r>
              <a:rPr lang="en-US" sz="1600" i="1" dirty="0"/>
              <a:t> 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90466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DF4459E-F79F-DD45-810D-1033F62F7C12}"/>
              </a:ext>
            </a:extLst>
          </p:cNvPr>
          <p:cNvSpPr txBox="1"/>
          <p:nvPr/>
        </p:nvSpPr>
        <p:spPr>
          <a:xfrm>
            <a:off x="105619" y="733992"/>
            <a:ext cx="1190951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Intrinsic resolution is driven by channel pitch, charge sharing across channels, and Signal to Noise ratio (S/N)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binary readout (no amplitude measurement) position is given by the center of the channel or 1/2  depending on cluster size, </a:t>
            </a:r>
            <a:r>
              <a:rPr lang="en-US" sz="2000" dirty="0" err="1"/>
              <a:t>eg</a:t>
            </a:r>
            <a:r>
              <a:rPr lang="en-US" sz="2000" dirty="0"/>
              <a:t> number of channels with S/N above threshold: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(x) = d/√12 to d/2√12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digital readout position can be weighted with signal amplitude: </a:t>
            </a:r>
            <a:r>
              <a:rPr lang="en-US" sz="2200" dirty="0" err="1">
                <a:solidFill>
                  <a:schemeClr val="accent1"/>
                </a:solidFill>
              </a:rPr>
              <a:t>σ</a:t>
            </a:r>
            <a:r>
              <a:rPr lang="en-US" sz="2200" dirty="0">
                <a:solidFill>
                  <a:schemeClr val="accent1"/>
                </a:solidFill>
              </a:rPr>
              <a:t>(x) ∝ 1/(S/N)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3300" y="25758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5AA0F1-CC6C-0245-8540-24E088E254D1}"/>
              </a:ext>
            </a:extLst>
          </p:cNvPr>
          <p:cNvSpPr/>
          <p:nvPr/>
        </p:nvSpPr>
        <p:spPr>
          <a:xfrm>
            <a:off x="113610" y="9057"/>
            <a:ext cx="11909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Tracking systems design: </a:t>
            </a:r>
            <a:r>
              <a:rPr lang="en-US" sz="3600" dirty="0"/>
              <a:t>hit position resolution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D84267-FD13-BB47-9180-1A269C5A23FD}"/>
              </a:ext>
            </a:extLst>
          </p:cNvPr>
          <p:cNvSpPr txBox="1"/>
          <p:nvPr/>
        </p:nvSpPr>
        <p:spPr>
          <a:xfrm>
            <a:off x="25323" y="5906775"/>
            <a:ext cx="10428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/>
              <a:t>Diffusion </a:t>
            </a:r>
            <a:r>
              <a:rPr lang="en-US" sz="1400" dirty="0" err="1"/>
              <a:t>σ</a:t>
            </a:r>
            <a:r>
              <a:rPr lang="en-US" sz="1400" dirty="0"/>
              <a:t> = √(2Dt</a:t>
            </a:r>
            <a:r>
              <a:rPr lang="en-US" sz="1400" baseline="-25000" dirty="0"/>
              <a:t>d</a:t>
            </a:r>
            <a:r>
              <a:rPr lang="en-US" sz="1400" dirty="0"/>
              <a:t>), t</a:t>
            </a:r>
            <a:r>
              <a:rPr lang="en-US" sz="1400" baseline="-25000" dirty="0"/>
              <a:t>d </a:t>
            </a:r>
            <a:r>
              <a:rPr lang="en-US" sz="1400" dirty="0"/>
              <a:t>drift time, D = µ </a:t>
            </a:r>
            <a:r>
              <a:rPr lang="en-US" sz="1400" dirty="0" err="1"/>
              <a:t>kT</a:t>
            </a:r>
            <a:r>
              <a:rPr lang="en-US" sz="1400" dirty="0"/>
              <a:t>/q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/>
              <a:t>σ</a:t>
            </a:r>
            <a:r>
              <a:rPr lang="en-US" sz="1400" dirty="0"/>
              <a:t> ≃ 8 µm for 300 µm thickness</a:t>
            </a:r>
          </a:p>
          <a:p>
            <a:pPr marL="342900" indent="-342900">
              <a:buAutoNum type="arabicParenR"/>
            </a:pPr>
            <a:r>
              <a:rPr lang="en-US" sz="1400" i="1" dirty="0"/>
              <a:t>S/N degrades with irradiation and cross-talk effect should be considered</a:t>
            </a:r>
          </a:p>
          <a:p>
            <a:pPr marL="342900" indent="-342900">
              <a:buAutoNum type="arabicParenR"/>
            </a:pPr>
            <a:r>
              <a:rPr lang="en-US" sz="1400" i="1" dirty="0"/>
              <a:t>Ultimate resolution is also limited by </a:t>
            </a:r>
            <a:r>
              <a:rPr lang="en-US" sz="1400" i="1" dirty="0" err="1"/>
              <a:t>δ</a:t>
            </a:r>
            <a:r>
              <a:rPr lang="en-US" sz="1400" i="1" dirty="0"/>
              <a:t>-rays emission that shift center of gravity (favoring small thickness but allowing lower diffusion), </a:t>
            </a:r>
          </a:p>
          <a:p>
            <a:pPr marL="342900" indent="-342900">
              <a:buAutoNum type="arabicParenR"/>
            </a:pPr>
            <a:r>
              <a:rPr lang="en-US" sz="1400" i="1" dirty="0"/>
              <a:t>Compensating or not Lorentz angle in B-field and/or tilting modules compared to ⊥ incidence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F48DF-EF41-284B-A4D3-71F714465D8B}"/>
              </a:ext>
            </a:extLst>
          </p:cNvPr>
          <p:cNvSpPr/>
          <p:nvPr/>
        </p:nvSpPr>
        <p:spPr>
          <a:xfrm>
            <a:off x="411086" y="4625249"/>
            <a:ext cx="11369828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Charge sharing depends on diffusion</a:t>
            </a:r>
            <a:r>
              <a:rPr lang="en-US" sz="2200" baseline="30000" dirty="0"/>
              <a:t>1) </a:t>
            </a:r>
            <a:r>
              <a:rPr lang="en-US" sz="2200" dirty="0"/>
              <a:t>in sensitive element, S/N</a:t>
            </a:r>
            <a:r>
              <a:rPr lang="en-US" sz="2200" baseline="30000" dirty="0"/>
              <a:t>2)</a:t>
            </a:r>
            <a:r>
              <a:rPr lang="en-US" sz="2200" dirty="0"/>
              <a:t>, incident angle and B-field, </a:t>
            </a:r>
            <a:r>
              <a:rPr lang="en-US" sz="2200" dirty="0">
                <a:solidFill>
                  <a:schemeClr val="accent1"/>
                </a:solidFill>
              </a:rPr>
              <a:t>Resolution</a:t>
            </a:r>
            <a:r>
              <a:rPr lang="en-US" sz="2200" baseline="30000" dirty="0">
                <a:solidFill>
                  <a:schemeClr val="accent1"/>
                </a:solidFill>
              </a:rPr>
              <a:t>3) </a:t>
            </a:r>
            <a:r>
              <a:rPr lang="en-US" sz="2200" dirty="0">
                <a:solidFill>
                  <a:schemeClr val="accent1"/>
                </a:solidFill>
              </a:rPr>
              <a:t>optimization is a compromise in layer thickness, pitch and configuration parameters</a:t>
            </a:r>
            <a:r>
              <a:rPr lang="en-US" sz="2200" baseline="30000" dirty="0">
                <a:solidFill>
                  <a:schemeClr val="accent1"/>
                </a:solidFill>
              </a:rPr>
              <a:t>4</a:t>
            </a:r>
            <a:r>
              <a:rPr lang="en-US" sz="2200" baseline="30000" dirty="0"/>
              <a:t>) </a:t>
            </a:r>
            <a:r>
              <a:rPr lang="en-US" sz="2200" dirty="0">
                <a:solidFill>
                  <a:schemeClr val="accent1"/>
                </a:solidFill>
              </a:rPr>
              <a:t> It should also consider 2-tracks separation, requiring thorough simulation and measurements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F31020B-11E7-5540-ACEB-84206B221603}"/>
              </a:ext>
            </a:extLst>
          </p:cNvPr>
          <p:cNvGrpSpPr/>
          <p:nvPr/>
        </p:nvGrpSpPr>
        <p:grpSpPr>
          <a:xfrm>
            <a:off x="726130" y="2759305"/>
            <a:ext cx="4333049" cy="1550615"/>
            <a:chOff x="7320670" y="1488419"/>
            <a:chExt cx="4700998" cy="155061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F58AF37-50CA-6A4C-A1DA-D943A5DE97C0}"/>
                </a:ext>
              </a:extLst>
            </p:cNvPr>
            <p:cNvGrpSpPr/>
            <p:nvPr/>
          </p:nvGrpSpPr>
          <p:grpSpPr>
            <a:xfrm>
              <a:off x="7320670" y="1488419"/>
              <a:ext cx="4700998" cy="1550615"/>
              <a:chOff x="7320670" y="1474972"/>
              <a:chExt cx="4700998" cy="1550615"/>
            </a:xfrm>
          </p:grpSpPr>
          <p:pic>
            <p:nvPicPr>
              <p:cNvPr id="20" name="droppedImage.pdf" descr="droppedImage.pdf">
                <a:extLst>
                  <a:ext uri="{FF2B5EF4-FFF2-40B4-BE49-F238E27FC236}">
                    <a16:creationId xmlns:a16="http://schemas.microsoft.com/office/drawing/2014/main" id="{6EC87718-A132-9940-B48A-F0E1F165C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t="7397" r="4522" b="4052"/>
              <a:stretch/>
            </p:blipFill>
            <p:spPr>
              <a:xfrm>
                <a:off x="7320670" y="1474972"/>
                <a:ext cx="4700998" cy="1550615"/>
              </a:xfrm>
              <a:prstGeom prst="rect">
                <a:avLst/>
              </a:prstGeom>
              <a:ln w="3175" cap="flat">
                <a:noFill/>
                <a:round/>
              </a:ln>
              <a:effectLst/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DA58ADA-3428-9E45-BA44-73C4DCDE11B4}"/>
                  </a:ext>
                </a:extLst>
              </p:cNvPr>
              <p:cNvSpPr txBox="1"/>
              <p:nvPr/>
            </p:nvSpPr>
            <p:spPr>
              <a:xfrm>
                <a:off x="7906871" y="1474972"/>
                <a:ext cx="6796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i="1" dirty="0"/>
                  <a:t>pitch d</a:t>
                </a:r>
              </a:p>
            </p:txBody>
          </p: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F141583B-2256-3F41-9AA3-752AABD6E777}"/>
                  </a:ext>
                </a:extLst>
              </p:cNvPr>
              <p:cNvCxnSpPr/>
              <p:nvPr/>
            </p:nvCxnSpPr>
            <p:spPr>
              <a:xfrm>
                <a:off x="8125652" y="1769302"/>
                <a:ext cx="21515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F1A41C8-BE6E-4841-A657-ABFF5A144704}"/>
                </a:ext>
              </a:extLst>
            </p:cNvPr>
            <p:cNvSpPr txBox="1"/>
            <p:nvPr/>
          </p:nvSpPr>
          <p:spPr>
            <a:xfrm>
              <a:off x="9238129" y="2666431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Si-sensor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291AB5A-E031-2346-B046-56DC5B005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007" y="2737407"/>
            <a:ext cx="2815003" cy="160177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C3F1BC-5375-0F40-BCF0-E24D52BA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69" y="2540806"/>
            <a:ext cx="2543453" cy="19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503E52-89EC-2C44-A667-96157A85DB59}"/>
              </a:ext>
            </a:extLst>
          </p:cNvPr>
          <p:cNvSpPr txBox="1"/>
          <p:nvPr/>
        </p:nvSpPr>
        <p:spPr>
          <a:xfrm>
            <a:off x="5913878" y="3810928"/>
            <a:ext cx="211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CMS HL-LHC pixel </a:t>
            </a:r>
            <a:r>
              <a:rPr lang="fr-FR" sz="1400" dirty="0" err="1"/>
              <a:t>sensors</a:t>
            </a:r>
            <a:endParaRPr lang="fr-FR" sz="1400" dirty="0"/>
          </a:p>
          <a:p>
            <a:pPr algn="ctr"/>
            <a:r>
              <a:rPr lang="en-US" sz="1400" dirty="0"/>
              <a:t>150 µm thick, 50x50 µm</a:t>
            </a:r>
            <a:r>
              <a:rPr lang="en-US" sz="1400" baseline="30000" dirty="0"/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31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187485</TotalTime>
  <Words>5265</Words>
  <Application>Microsoft Macintosh PowerPoint</Application>
  <PresentationFormat>Grand écran</PresentationFormat>
  <Paragraphs>740</Paragraphs>
  <Slides>46</Slides>
  <Notes>40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8" baseType="lpstr">
      <vt:lpstr>ＭＳ Ｐゴシック</vt:lpstr>
      <vt:lpstr>Arial</vt:lpstr>
      <vt:lpstr>Calibri</vt:lpstr>
      <vt:lpstr>Cambria Math</vt:lpstr>
      <vt:lpstr>Courier New</vt:lpstr>
      <vt:lpstr>Helvetica</vt:lpstr>
      <vt:lpstr>Lucida Grande</vt:lpstr>
      <vt:lpstr>Mangal</vt:lpstr>
      <vt:lpstr>Times New Roman</vt:lpstr>
      <vt:lpstr>Wingdings</vt:lpstr>
      <vt:lpstr>Office Theme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Utilisateur Microsoft Office</cp:lastModifiedBy>
  <cp:revision>9853</cp:revision>
  <cp:lastPrinted>2017-12-10T17:28:19Z</cp:lastPrinted>
  <dcterms:created xsi:type="dcterms:W3CDTF">2015-10-09T13:44:56Z</dcterms:created>
  <dcterms:modified xsi:type="dcterms:W3CDTF">2019-09-04T05:54:07Z</dcterms:modified>
</cp:coreProperties>
</file>