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4" r:id="rId2"/>
    <p:sldMasterId id="2147483736" r:id="rId3"/>
    <p:sldMasterId id="2147483772" r:id="rId4"/>
    <p:sldMasterId id="2147484006" r:id="rId5"/>
    <p:sldMasterId id="2147484020" r:id="rId6"/>
    <p:sldMasterId id="2147484059" r:id="rId7"/>
    <p:sldMasterId id="2147484078" r:id="rId8"/>
    <p:sldMasterId id="2147484090" r:id="rId9"/>
    <p:sldMasterId id="2147484102" r:id="rId10"/>
  </p:sldMasterIdLst>
  <p:notesMasterIdLst>
    <p:notesMasterId r:id="rId87"/>
  </p:notesMasterIdLst>
  <p:sldIdLst>
    <p:sldId id="450" r:id="rId11"/>
    <p:sldId id="898" r:id="rId12"/>
    <p:sldId id="899" r:id="rId13"/>
    <p:sldId id="900" r:id="rId14"/>
    <p:sldId id="901" r:id="rId15"/>
    <p:sldId id="1011" r:id="rId16"/>
    <p:sldId id="1012" r:id="rId17"/>
    <p:sldId id="902" r:id="rId18"/>
    <p:sldId id="928" r:id="rId19"/>
    <p:sldId id="978" r:id="rId20"/>
    <p:sldId id="979" r:id="rId21"/>
    <p:sldId id="934" r:id="rId22"/>
    <p:sldId id="981" r:id="rId23"/>
    <p:sldId id="982" r:id="rId24"/>
    <p:sldId id="983" r:id="rId25"/>
    <p:sldId id="973" r:id="rId26"/>
    <p:sldId id="1013" r:id="rId27"/>
    <p:sldId id="974" r:id="rId28"/>
    <p:sldId id="1003" r:id="rId29"/>
    <p:sldId id="1004" r:id="rId30"/>
    <p:sldId id="975" r:id="rId31"/>
    <p:sldId id="1005" r:id="rId32"/>
    <p:sldId id="1006" r:id="rId33"/>
    <p:sldId id="1007" r:id="rId34"/>
    <p:sldId id="976" r:id="rId35"/>
    <p:sldId id="1029" r:id="rId36"/>
    <p:sldId id="930" r:id="rId37"/>
    <p:sldId id="977" r:id="rId38"/>
    <p:sldId id="929" r:id="rId39"/>
    <p:sldId id="931" r:id="rId40"/>
    <p:sldId id="826" r:id="rId41"/>
    <p:sldId id="1026" r:id="rId42"/>
    <p:sldId id="825" r:id="rId43"/>
    <p:sldId id="1014" r:id="rId44"/>
    <p:sldId id="1023" r:id="rId45"/>
    <p:sldId id="1025" r:id="rId46"/>
    <p:sldId id="1016" r:id="rId47"/>
    <p:sldId id="946" r:id="rId48"/>
    <p:sldId id="942" r:id="rId49"/>
    <p:sldId id="943" r:id="rId50"/>
    <p:sldId id="944" r:id="rId51"/>
    <p:sldId id="945" r:id="rId52"/>
    <p:sldId id="927" r:id="rId53"/>
    <p:sldId id="842" r:id="rId54"/>
    <p:sldId id="843" r:id="rId55"/>
    <p:sldId id="844" r:id="rId56"/>
    <p:sldId id="984" r:id="rId57"/>
    <p:sldId id="949" r:id="rId58"/>
    <p:sldId id="950" r:id="rId59"/>
    <p:sldId id="951" r:id="rId60"/>
    <p:sldId id="987" r:id="rId61"/>
    <p:sldId id="1018" r:id="rId62"/>
    <p:sldId id="1019" r:id="rId63"/>
    <p:sldId id="1021" r:id="rId64"/>
    <p:sldId id="1020" r:id="rId65"/>
    <p:sldId id="1008" r:id="rId66"/>
    <p:sldId id="1009" r:id="rId67"/>
    <p:sldId id="1022" r:id="rId68"/>
    <p:sldId id="1010" r:id="rId69"/>
    <p:sldId id="986" r:id="rId70"/>
    <p:sldId id="954" r:id="rId71"/>
    <p:sldId id="989" r:id="rId72"/>
    <p:sldId id="961" r:id="rId73"/>
    <p:sldId id="985" r:id="rId74"/>
    <p:sldId id="988" r:id="rId75"/>
    <p:sldId id="996" r:id="rId76"/>
    <p:sldId id="995" r:id="rId77"/>
    <p:sldId id="1030" r:id="rId78"/>
    <p:sldId id="991" r:id="rId79"/>
    <p:sldId id="992" r:id="rId80"/>
    <p:sldId id="993" r:id="rId81"/>
    <p:sldId id="994" r:id="rId82"/>
    <p:sldId id="999" r:id="rId83"/>
    <p:sldId id="1000" r:id="rId84"/>
    <p:sldId id="1031" r:id="rId85"/>
    <p:sldId id="1002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9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image" Target="../media/image9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9630C-11B2-4D21-8565-588800A7CF10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7419A-CCA0-4623-84AD-5863B0A0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90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57210-7F66-4993-86DA-C4808AC66EF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48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280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09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04FBD-CB3E-2B4D-8B80-B6B044995B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28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C63DD-3A19-0446-B396-637FBF9C1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912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576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1B973-D3F6-4F02-813A-80257C5A61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727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439099-0F05-4867-B8D5-BA4E7523FE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51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2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4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707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314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689B-3AB6-9842-A81F-B0A5E2886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8C1A6-7787-0B42-8EEA-AF9BEBF7D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18A8D-A2F1-3C4B-BEC2-303463BB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F5639-8D7C-8F49-9C8D-9A2EACC58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33260-F1CC-5A49-B162-94C66BE9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6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69A42-B4A6-1E49-9770-99DCFC53C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98AB2-5905-264A-85CB-539E5D7F5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CB5ED-2593-4643-8895-13B264DB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15 May,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0F534-E41D-2A4A-8EBC-1E2507365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133" y="6356351"/>
            <a:ext cx="5568398" cy="365125"/>
          </a:xfrm>
        </p:spPr>
        <p:txBody>
          <a:bodyPr/>
          <a:lstStyle/>
          <a:p>
            <a:r>
              <a:rPr lang="en-US" dirty="0" smtClean="0"/>
              <a:t>Accelerators summary - ESPP Update - Open Symposium May 13-16 2019 - Granada (Spain)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31E57-FCEA-8D40-9C82-BF839238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1570" y="6485558"/>
            <a:ext cx="2057400" cy="365125"/>
          </a:xfrm>
        </p:spPr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970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68B3-13B0-D94E-B73C-92F4DAC7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11FD0-F415-A246-A895-186BDC15B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B722D-3101-E64A-AB1B-F23B7EDF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30E9C-99E5-804B-B61E-8F7746840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CE481-60A7-1745-87DF-0E0C301A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543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E7AF-B2F5-6542-8E17-4E9570E0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509FA-11D4-E945-92A9-6C8215865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D3DB7-027D-0547-8CCB-20CF1E1A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74636-05F0-D348-B996-AC00831BE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C9C9E-4A54-DF42-9700-A9BCFF7AD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74095-3193-E940-94A4-CF4BC829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19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F99F-B967-6347-BC31-466CE79B9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34E04-C201-3149-AA31-A618CA341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E1E69-87D5-3D4F-9C24-E9983F6F0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184C3-DCE3-5840-A982-79DBFBF7B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F74DC-2282-6B49-9034-6D22B422B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928382-FBFC-4F4A-8FDC-23EE36307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8B6598-AF97-074C-A3B3-FD963A26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8CDC7F-BEB5-0847-A9AE-99640D46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106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52ED5-6788-734A-9AD5-9BF11D3C9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238884-8822-ED4B-BF75-07DE76FB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912DC-5C5C-5C4D-B4E4-EA5208305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C526-0EAA-1D4F-A45C-30F92175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892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552FE4-C6DA-2D42-BF6A-99AAF724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FA4A4-7041-DB47-920B-76E0ACF4D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6036-ACF2-1346-9995-BCE56736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687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50A9C-C453-404C-A4EA-C462588E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BFF3B-EDBE-4B4C-BB15-3862576C6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DA482-A227-C84B-8792-3B6AB434C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E55C6-7F06-BB45-940D-0ECBBEF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B3138-737B-704A-A11C-1AD79808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8CAE6-509C-DC48-B586-39B5D20B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368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5F70-F592-044A-93AA-1698B981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B2A180-59DD-A44C-BFDF-94CB5FA46E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1FDD0-02CA-824B-9AA4-C9C77FD02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DC3A0-67C2-5440-A01A-007C84091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4F73F-8C8D-5448-A70B-8DBF5FEFB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4C184-C978-1640-AD01-975DB747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9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2778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70DFA-87C8-F14E-BB89-063B9D06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4296C-C0A3-CD48-B0D5-B73906870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6A3FC-0F07-4043-9A23-4B2950EB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36BA8-6F28-604F-9064-AE3270FD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90B14-7AE5-6549-86CB-1E2B882C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697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010967-799D-7A44-B287-5D0220AD5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8FD8B-FA21-8446-A0CD-E1EB740FF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38F1B-3427-7645-A8BB-8BF8A650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BF2DD-5D58-3A4F-A3C4-301F519B9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CD9B4-1137-754B-9B6B-2AE56F6B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8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409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533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075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269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453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001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748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5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91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281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23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696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476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941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715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803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62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99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9"/>
            <a:ext cx="7772400" cy="1362075"/>
          </a:xfrm>
        </p:spPr>
        <p:txBody>
          <a:bodyPr anchor="t"/>
          <a:lstStyle>
            <a:lvl1pPr algn="l">
              <a:defRPr sz="33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2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381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33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41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57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08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0579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24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54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85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208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8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492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2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3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37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269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60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624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20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43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4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89733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4041775" cy="318295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13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57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176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0878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62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614049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00376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90461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45586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87168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14011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07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94526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7899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89260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73164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49890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kumimoji="0" lang="zh-CN" altLang="en-US" sz="31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fontAlgn="base" hangingPunct="1"/>
            <a:fld id="{9A0DB2DC-4C9A-4742-B13C-FB6460FD3503}" type="slidenum">
              <a:rPr lang="en-US" altLang="zh-CN" sz="1400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en-US" altLang="zh-CN" sz="1400" noProof="1"/>
          </a:p>
        </p:txBody>
      </p:sp>
    </p:spTree>
    <p:extLst>
      <p:ext uri="{BB962C8B-B14F-4D97-AF65-F5344CB8AC3E}">
        <p14:creationId xmlns:p14="http://schemas.microsoft.com/office/powerpoint/2010/main" val="4170982772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1.pdf" descr="bande-01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57663"/>
            <a:ext cx="9144001" cy="7072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8427509" y="6415162"/>
            <a:ext cx="259291" cy="2475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626321" y="6261913"/>
            <a:ext cx="4648248" cy="541655"/>
          </a:xfrm>
          <a:prstGeom prst="rect">
            <a:avLst/>
          </a:prstGeom>
          <a:ln w="12700">
            <a:miter lim="400000"/>
          </a:ln>
        </p:spPr>
        <p:txBody>
          <a:bodyPr lIns="45719" tIns="45719" rIns="45719" bIns="45719">
            <a:spAutoFit/>
          </a:bodyPr>
          <a:lstStyle/>
          <a:p>
            <a:pPr algn="l" defTabSz="1300480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985"/>
              <a:t>Accelerator Design for Circular High-Energy  e+e- Colliders</a:t>
            </a:r>
            <a:endParaRPr sz="985">
              <a:solidFill>
                <a:srgbClr val="0C377B"/>
              </a:solidFill>
            </a:endParaRPr>
          </a:p>
          <a:p>
            <a:pPr algn="l" defTabSz="1300480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985"/>
              <a:t>Frank Zimmermann</a:t>
            </a:r>
            <a:br>
              <a:rPr sz="985"/>
            </a:br>
            <a:r>
              <a:rPr sz="985"/>
              <a:t>CREMLIN workshop 22 August 2016</a:t>
            </a:r>
          </a:p>
        </p:txBody>
      </p:sp>
      <p:sp>
        <p:nvSpPr>
          <p:cNvPr id="298" name="Shape 298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7467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3515" spc="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9" name="Shape 299"/>
          <p:cNvSpPr>
            <a:spLocks noGrp="1"/>
          </p:cNvSpPr>
          <p:nvPr>
            <p:ph type="body" idx="1" hasCustomPrompt="1"/>
          </p:nvPr>
        </p:nvSpPr>
        <p:spPr>
          <a:xfrm>
            <a:off x="457199" y="1600199"/>
            <a:ext cx="7467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481330" indent="-455295" defTabSz="1300480">
              <a:spcBef>
                <a:spcPts val="560"/>
              </a:spcBef>
              <a:buClr>
                <a:srgbClr val="DDDDDD"/>
              </a:buClr>
              <a:buSzPct val="8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861695" indent="-546735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82980" indent="-455295" defTabSz="1300480">
              <a:spcBef>
                <a:spcPts val="560"/>
              </a:spcBef>
              <a:buClr>
                <a:srgbClr val="DDDDDD"/>
              </a:buClr>
              <a:buSzPct val="85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45235" indent="-511810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431925" indent="-511810" defTabSz="1300480">
              <a:spcBef>
                <a:spcPts val="560"/>
              </a:spcBef>
              <a:buClr>
                <a:srgbClr val="DDDDDD"/>
              </a:buClr>
              <a:buSzPct val="10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83878101"/>
      </p:ext>
    </p:extLst>
  </p:cSld>
  <p:clrMapOvr>
    <a:masterClrMapping/>
  </p:clrMapOvr>
  <p:transition spd="med"/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DB59541-D420-4D10-98F5-D795807D0679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2019/9/2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2D8821-53A1-4D77-B236-5903F3BB0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0561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02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61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829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2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125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227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94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904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015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495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824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15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103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8514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6199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0891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2510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499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8788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927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7437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7804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2365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6748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41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45916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4510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92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489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728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803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512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117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683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227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411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5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2D3A0-4E00-4F23-9D33-3791B773FDE4}" type="slidenum">
              <a:rPr lang="en-US" smtClean="0">
                <a:solidFill>
                  <a:srgbClr val="000000"/>
                </a:solidFill>
                <a:cs typeface="ヒラギノ角ゴ Pro W3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94315"/>
            <a:ext cx="9144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575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Calibri"/>
          <a:ea typeface="+mn-ea"/>
          <a:cs typeface="Calibri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/>
          <a:ea typeface="+mn-ea"/>
          <a:cs typeface="Calibri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/>
          <a:ea typeface="+mn-ea"/>
          <a:cs typeface="Calibri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/>
          <a:ea typeface="+mn-ea"/>
          <a:cs typeface="Calibri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485693-CA52-CE41-BA7D-FE8B4C35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31186-B21C-AD48-A4AF-529DD2E56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C0E31-06EF-994E-A6BF-9276799CC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63B9E-92CE-8C45-9D64-E23A37E2A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4A63E-7FFB-964A-8240-99F5EFE0A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4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10A89-5D8E-4F08-B64C-0BC899A045E9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52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87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2D3A0-4E00-4F23-9D33-3791B773FDE4}" type="slidenum">
              <a:rPr lang="en-US" smtClean="0">
                <a:solidFill>
                  <a:srgbClr val="000000"/>
                </a:solidFill>
                <a:cs typeface="ヒラギノ角ゴ Pro W3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548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1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177800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-685800"/>
            <a:r>
              <a:rPr lang="zh-CN" altLang="zh-CN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663700"/>
            <a:ext cx="7886700" cy="50577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171450"/>
            <a:r>
              <a:rPr lang="zh-CN" altLang="zh-CN" dirty="0"/>
              <a:t>单击此处编辑母版文本样式</a:t>
            </a:r>
          </a:p>
          <a:p>
            <a:pPr lvl="1" indent="-250825"/>
            <a:r>
              <a:rPr lang="zh-CN" altLang="zh-CN" dirty="0"/>
              <a:t>第二级</a:t>
            </a:r>
          </a:p>
          <a:p>
            <a:pPr lvl="2" indent="-250825"/>
            <a:r>
              <a:rPr lang="zh-CN" altLang="zh-CN" dirty="0"/>
              <a:t>第三级</a:t>
            </a:r>
          </a:p>
          <a:p>
            <a:pPr lvl="3" indent="-250825"/>
            <a:r>
              <a:rPr lang="zh-CN" altLang="zh-CN" dirty="0"/>
              <a:t>第四级</a:t>
            </a:r>
          </a:p>
          <a:p>
            <a:pPr lvl="4" indent="-250825"/>
            <a:r>
              <a:rPr lang="zh-CN" altLang="zh-CN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81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</p:sldLayoutIdLst>
  <p:hf hdr="0" ftr="0" dt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0"/>
            <a:ext cx="7566923" cy="6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 smtClean="0"/>
              <a:t>D. Schulte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Future High-energy Colliders, CERN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6AF9-1F0E-2547-B7C2-EBD150131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6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EC837-F44E-45FA-87A2-E846FF7E2B7B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19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8974B51-4C11-EA46-850E-D3235BE62D5B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8734930-FF10-F84D-8D3B-AE8898994A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6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4.jpg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4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0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emf"/><Relationship Id="rId7" Type="http://schemas.openxmlformats.org/officeDocument/2006/relationships/image" Target="../media/image92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10.png"/><Relationship Id="rId7" Type="http://schemas.openxmlformats.org/officeDocument/2006/relationships/image" Target="../media/image14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0.png"/><Relationship Id="rId5" Type="http://schemas.openxmlformats.org/officeDocument/2006/relationships/image" Target="../media/image123.png"/><Relationship Id="rId4" Type="http://schemas.openxmlformats.org/officeDocument/2006/relationships/image" Target="../media/image5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1.png"/><Relationship Id="rId4" Type="http://schemas.openxmlformats.org/officeDocument/2006/relationships/image" Target="../media/image100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6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tiff"/><Relationship Id="rId3" Type="http://schemas.openxmlformats.org/officeDocument/2006/relationships/image" Target="../media/image104.gif"/><Relationship Id="rId7" Type="http://schemas.openxmlformats.org/officeDocument/2006/relationships/image" Target="../media/image108.gif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07.tiff"/><Relationship Id="rId5" Type="http://schemas.openxmlformats.org/officeDocument/2006/relationships/image" Target="../media/image106.tiff"/><Relationship Id="rId4" Type="http://schemas.openxmlformats.org/officeDocument/2006/relationships/image" Target="../media/image105.tif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tiff"/><Relationship Id="rId3" Type="http://schemas.openxmlformats.org/officeDocument/2006/relationships/image" Target="../media/image105.tiff"/><Relationship Id="rId7" Type="http://schemas.openxmlformats.org/officeDocument/2006/relationships/image" Target="../media/image112.tiff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1.gif"/><Relationship Id="rId5" Type="http://schemas.openxmlformats.org/officeDocument/2006/relationships/image" Target="../media/image107.tiff"/><Relationship Id="rId4" Type="http://schemas.openxmlformats.org/officeDocument/2006/relationships/image" Target="../media/image106.tiff"/><Relationship Id="rId9" Type="http://schemas.openxmlformats.org/officeDocument/2006/relationships/image" Target="../media/image10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4808" b="29839"/>
          <a:stretch/>
        </p:blipFill>
        <p:spPr>
          <a:xfrm>
            <a:off x="0" y="4555989"/>
            <a:ext cx="9195435" cy="2315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4647" b="36398"/>
          <a:stretch/>
        </p:blipFill>
        <p:spPr>
          <a:xfrm>
            <a:off x="0" y="-13346"/>
            <a:ext cx="9144000" cy="2608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77" y="1268368"/>
            <a:ext cx="8229600" cy="1143000"/>
          </a:xfrm>
        </p:spPr>
        <p:txBody>
          <a:bodyPr>
            <a:noAutofit/>
          </a:bodyPr>
          <a:lstStyle/>
          <a:p>
            <a:r>
              <a:rPr lang="en-GB" sz="5000" dirty="0" smtClean="0">
                <a:solidFill>
                  <a:schemeClr val="bg1"/>
                </a:solidFill>
              </a:rPr>
              <a:t>Future Accelerators</a:t>
            </a:r>
            <a:endParaRPr lang="en-GB" sz="5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-67458" y="2658946"/>
            <a:ext cx="86971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Frank Zimmermann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CERN, BE Department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Helmholtz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GB" sz="4400" dirty="0">
                <a:solidFill>
                  <a:prstClr val="white"/>
                </a:solidFill>
                <a:latin typeface="Calibri"/>
              </a:rPr>
              <a:t>S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chool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CALC2018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Dubna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60498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supported by the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Commission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 Capacities 7th Framework Programme, Grant Agreement 312453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351" y="5342507"/>
            <a:ext cx="1704488" cy="1331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66" y="5644793"/>
            <a:ext cx="1035013" cy="727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79" y="5516788"/>
            <a:ext cx="1270751" cy="9634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08186" y="165166"/>
            <a:ext cx="127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dirty="0" smtClean="0">
                <a:solidFill>
                  <a:prstClr val="white"/>
                </a:solidFill>
              </a:rPr>
              <a:t>Geneva site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914039" y="6217352"/>
            <a:ext cx="1837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dirty="0" smtClean="0">
                <a:solidFill>
                  <a:prstClr val="white"/>
                </a:solidFill>
              </a:rPr>
              <a:t>Qinhuangdao site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17797" b="16747"/>
          <a:stretch/>
        </p:blipFill>
        <p:spPr>
          <a:xfrm>
            <a:off x="-397" y="2278505"/>
            <a:ext cx="9144793" cy="23384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511022" y="2458369"/>
            <a:ext cx="137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dirty="0" err="1" smtClean="0">
                <a:solidFill>
                  <a:prstClr val="white"/>
                </a:solidFill>
              </a:rPr>
              <a:t>Kitakami</a:t>
            </a:r>
            <a:r>
              <a:rPr lang="en-GB" dirty="0" smtClean="0">
                <a:solidFill>
                  <a:prstClr val="white"/>
                </a:solidFill>
              </a:rPr>
              <a:t> site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0" y="2644258"/>
            <a:ext cx="9144000" cy="151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dirty="0">
                <a:solidFill>
                  <a:prstClr val="white"/>
                </a:solidFill>
              </a:rPr>
              <a:t>Frank Zimmermann, CERN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dirty="0" err="1">
                <a:solidFill>
                  <a:prstClr val="white"/>
                </a:solidFill>
              </a:rPr>
              <a:t>Ecole</a:t>
            </a:r>
            <a:r>
              <a:rPr lang="en-US" sz="2800" dirty="0">
                <a:solidFill>
                  <a:prstClr val="white"/>
                </a:solidFill>
              </a:rPr>
              <a:t> GIF 2019, </a:t>
            </a:r>
            <a:r>
              <a:rPr lang="en-US" sz="2800" dirty="0" err="1" smtClean="0">
                <a:solidFill>
                  <a:prstClr val="white"/>
                </a:solidFill>
              </a:rPr>
              <a:t>Ecole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Polytechnique</a:t>
            </a:r>
            <a:endParaRPr lang="en-US" sz="2800" dirty="0">
              <a:solidFill>
                <a:prstClr val="white"/>
              </a:solidFill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dirty="0">
                <a:solidFill>
                  <a:prstClr val="white"/>
                </a:solidFill>
              </a:rPr>
              <a:t>Lecture </a:t>
            </a:r>
            <a:r>
              <a:rPr lang="en-US" sz="2800" dirty="0" smtClean="0">
                <a:solidFill>
                  <a:prstClr val="white"/>
                </a:solidFill>
              </a:rPr>
              <a:t>2: electron-positron colliders</a:t>
            </a:r>
            <a:endParaRPr lang="en-GB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6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9736" y="1154883"/>
            <a:ext cx="5345887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t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hree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sets of RF cavities to cover all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options for FCC-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ee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 &amp; booster: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high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intensity (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Z, FCC-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hh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):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400 MHz mono-cell 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cavities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 (4/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cryom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.)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higher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energy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(W, H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, t):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400 MHz four-cell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cavities (4/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cryomodule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)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ttbar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machine complement: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800 MHz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five-cell cavities (4/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cryom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.)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宋体"/>
                <a:cs typeface="Calibri" pitchFamily="34" charset="0"/>
              </a:rPr>
              <a:t> 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宋体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宋体"/>
                <a:cs typeface="Calibri" pitchFamily="34" charset="0"/>
              </a:rPr>
              <a:t>installation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宋体"/>
                <a:cs typeface="Calibri" pitchFamily="34" charset="0"/>
              </a:rPr>
              <a:t>sequence comparable to LEP ( ≈ 30 CM/shutdown)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Calibri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7328" y="1541133"/>
          <a:ext cx="3591599" cy="1604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105">
                  <a:extLst>
                    <a:ext uri="{9D8B030D-6E8A-4147-A177-3AD203B41FA5}">
                      <a16:colId xmlns:a16="http://schemas.microsoft.com/office/drawing/2014/main" val="2695382812"/>
                    </a:ext>
                  </a:extLst>
                </a:gridCol>
                <a:gridCol w="828977">
                  <a:extLst>
                    <a:ext uri="{9D8B030D-6E8A-4147-A177-3AD203B41FA5}">
                      <a16:colId xmlns:a16="http://schemas.microsoft.com/office/drawing/2014/main" val="211581498"/>
                    </a:ext>
                  </a:extLst>
                </a:gridCol>
                <a:gridCol w="1116565">
                  <a:extLst>
                    <a:ext uri="{9D8B030D-6E8A-4147-A177-3AD203B41FA5}">
                      <a16:colId xmlns:a16="http://schemas.microsoft.com/office/drawing/2014/main" val="571250755"/>
                    </a:ext>
                  </a:extLst>
                </a:gridCol>
                <a:gridCol w="1059952">
                  <a:extLst>
                    <a:ext uri="{9D8B030D-6E8A-4147-A177-3AD203B41FA5}">
                      <a16:colId xmlns:a16="http://schemas.microsoft.com/office/drawing/2014/main" val="1542903392"/>
                    </a:ext>
                  </a:extLst>
                </a:gridCol>
              </a:tblGrid>
              <a:tr h="38499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WP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ysClr val="windowText" lastClr="000000"/>
                          </a:solidFill>
                        </a:rPr>
                        <a:t>V</a:t>
                      </a:r>
                      <a:r>
                        <a:rPr lang="en-US" sz="1400" baseline="-25000" dirty="0" err="1" smtClean="0">
                          <a:solidFill>
                            <a:sysClr val="windowText" lastClr="000000"/>
                          </a:solidFill>
                        </a:rPr>
                        <a:t>rf</a:t>
                      </a:r>
                      <a:r>
                        <a:rPr lang="en-US" sz="1400" baseline="-250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[GV]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#bunches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ysClr val="windowText" lastClr="000000"/>
                          </a:solidFill>
                        </a:rPr>
                        <a:t>I</a:t>
                      </a:r>
                      <a:r>
                        <a:rPr lang="en-US" sz="1400" baseline="-25000" dirty="0" err="1" smtClean="0">
                          <a:solidFill>
                            <a:sysClr val="windowText" lastClr="000000"/>
                          </a:solidFill>
                        </a:rPr>
                        <a:t>beam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 [mA]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773298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Z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A5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16640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1390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057827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0.44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147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626709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393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52332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ttbar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10.9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5.4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879777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2641147" y="1877119"/>
            <a:ext cx="970059" cy="373711"/>
          </a:xfrm>
          <a:prstGeom prst="ellipse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宋体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575158" y="1521339"/>
            <a:ext cx="562" cy="486995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80456" y="1139492"/>
            <a:ext cx="2537776" cy="338554"/>
          </a:xfrm>
          <a:prstGeom prst="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“Ampere-class” machine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宋体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6242" y="2791407"/>
            <a:ext cx="970059" cy="373711"/>
          </a:xfrm>
          <a:prstGeom prst="ellipse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宋体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90806" y="3155716"/>
            <a:ext cx="2" cy="253666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58720" y="3184912"/>
            <a:ext cx="2328543" cy="338554"/>
          </a:xfrm>
          <a:prstGeom prst="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“high-gradient” machine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宋体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FCC-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ee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 machine evolution and RF staging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宋体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4358583"/>
            <a:ext cx="9144000" cy="26991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278" y="3699316"/>
            <a:ext cx="1210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O. Brunner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1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30" y="3154424"/>
            <a:ext cx="3513633" cy="23942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47587" y="4878022"/>
            <a:ext cx="1708346" cy="39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 JLAB, Oct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25, 2017 </a:t>
            </a:r>
          </a:p>
        </p:txBody>
      </p:sp>
      <p:sp>
        <p:nvSpPr>
          <p:cNvPr id="5" name="Rectangle 4"/>
          <p:cNvSpPr/>
          <p:nvPr/>
        </p:nvSpPr>
        <p:spPr>
          <a:xfrm>
            <a:off x="6713846" y="5142953"/>
            <a:ext cx="1643626" cy="39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F.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Marhauser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 et al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707849" y="20286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FCC-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ee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 cavities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8702" y="1014629"/>
            <a:ext cx="834529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Z running: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single cell cavities,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400 MHz,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Nb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/Cu at 4.5 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like LHC cavities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ttbar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running: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five-cell cavities,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800 MHz,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bulk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Nb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at 2 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in addition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400 &lt;MHz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four-cell cavities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at 400 MHz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030" y="6272746"/>
            <a:ext cx="100583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ttbar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FCC-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: 396 four-cell 400 MHz + 852 five-cell 800 MHz cavities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3759" y="2207663"/>
            <a:ext cx="77860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Z-pole FCC-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: 116 single-cell cavities</a:t>
            </a:r>
          </a:p>
        </p:txBody>
      </p:sp>
      <p:pic>
        <p:nvPicPr>
          <p:cNvPr id="12" name="Picture 11" descr="CWRF08 02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851" y="440055"/>
            <a:ext cx="3443889" cy="247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07287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4E71CEA-19DA-D145-A11F-481BD5504BE9}"/>
              </a:ext>
            </a:extLst>
          </p:cNvPr>
          <p:cNvSpPr txBox="1">
            <a:spLocks/>
          </p:cNvSpPr>
          <p:nvPr/>
        </p:nvSpPr>
        <p:spPr bwMode="auto">
          <a:xfrm>
            <a:off x="4911635" y="969687"/>
            <a:ext cx="4189072" cy="527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+mn-lt"/>
                <a:ea typeface="ＭＳ Ｐゴシック" pitchFamily="22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22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+mn-lt"/>
                <a:ea typeface="ＭＳ Ｐゴシック" pitchFamily="22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2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SLC/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SuperKEKB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-like 6 GeV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linac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 accelerating;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1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or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 2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bunches with repetition rate of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100-200 Hz</a:t>
            </a: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 </a:t>
            </a: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Garamond"/>
            </a:endParaRP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s</a:t>
            </a:r>
            <a:r>
              <a:rPr kumimoji="0" lang="en-GB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ame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linac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used for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e+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production @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4.46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GeV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e+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beam emittances reduced in DR @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1.54 GeV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Garamond"/>
            </a:endParaRP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 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Garamond"/>
            </a:endParaRP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injection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@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6 GeV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 into of Pre-Booster Ring (SPS or new ring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) and acceleration to 20 GeV 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Garamond"/>
            </a:endParaRP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  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Garamond"/>
            </a:endParaRP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Wingdings" charset="2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i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njection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 to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main Booster @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20 GeV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and interleaved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filling of e+/e- (below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20 min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for full filling)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and continuous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top-up </a:t>
            </a: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Wingdings" charset="2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Garamond"/>
            </a:endParaRP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CEPC: 10 GeV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linac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, no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  <a:cs typeface="Garamond"/>
              </a:rPr>
              <a:t>prebooster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  <a:cs typeface="Garamo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BDBF9-AAF0-3141-BD0A-849CFD973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" y="969687"/>
            <a:ext cx="4826470" cy="3552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D373BD-A549-B547-9362-0A7A221AE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4166"/>
            <a:ext cx="4911634" cy="20880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-70927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injector layout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165" y="817400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 Ogur, K. Oide, Y.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Papaphilippou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7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584325"/>
            <a:ext cx="759777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3" name="Rectangle 2"/>
          <p:cNvSpPr>
            <a:spLocks noChangeArrowheads="1"/>
          </p:cNvSpPr>
          <p:nvPr/>
        </p:nvSpPr>
        <p:spPr bwMode="auto">
          <a:xfrm>
            <a:off x="0" y="0"/>
            <a:ext cx="9324975" cy="7699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curved orbit of </a:t>
            </a:r>
            <a:r>
              <a:rPr kumimoji="0" lang="en-GB" altLang="en-US" sz="44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GB" altLang="en-US" sz="4400" b="0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GB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magnetic field</a:t>
            </a:r>
          </a:p>
        </p:txBody>
      </p:sp>
      <p:sp>
        <p:nvSpPr>
          <p:cNvPr id="409604" name="TextBox 3"/>
          <p:cNvSpPr txBox="1">
            <a:spLocks noChangeArrowheads="1"/>
          </p:cNvSpPr>
          <p:nvPr/>
        </p:nvSpPr>
        <p:spPr bwMode="auto">
          <a:xfrm>
            <a:off x="323850" y="6453188"/>
            <a:ext cx="1069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L. Rivkin</a:t>
            </a:r>
          </a:p>
        </p:txBody>
      </p:sp>
    </p:spTree>
    <p:extLst>
      <p:ext uri="{BB962C8B-B14F-4D97-AF65-F5344CB8AC3E}">
        <p14:creationId xmlns:p14="http://schemas.microsoft.com/office/powerpoint/2010/main" val="10391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27" name="TextBox 2"/>
          <p:cNvSpPr txBox="1">
            <a:spLocks noChangeArrowheads="1"/>
          </p:cNvSpPr>
          <p:nvPr/>
        </p:nvSpPr>
        <p:spPr bwMode="auto">
          <a:xfrm>
            <a:off x="323850" y="6453188"/>
            <a:ext cx="1069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L. Rivkin</a:t>
            </a:r>
          </a:p>
        </p:txBody>
      </p:sp>
    </p:spTree>
    <p:extLst>
      <p:ext uri="{BB962C8B-B14F-4D97-AF65-F5344CB8AC3E}">
        <p14:creationId xmlns:p14="http://schemas.microsoft.com/office/powerpoint/2010/main" val="1256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" y="230308"/>
            <a:ext cx="7360541" cy="1077218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 collider advantage: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little synchrotron radiation at high energy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421" y="1486506"/>
            <a:ext cx="7463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ynchrotron radiation in a storage ring of bending radius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r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" y="2806086"/>
            <a:ext cx="2677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loss per turn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2316" y="2812862"/>
            <a:ext cx="3841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ynchrotron-radiation power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one electron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140515" y="5885615"/>
            <a:ext cx="641521" cy="410682"/>
          </a:xfrm>
          <a:prstGeom prst="straightConnector1">
            <a:avLst/>
          </a:prstGeom>
          <a:ln w="476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82036" y="6083251"/>
                <a:ext cx="658199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for muons </a:t>
                </a:r>
                <a:r>
                  <a:rPr kumimoji="0" lang="en-US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</a:t>
                </a:r>
                <a:r>
                  <a:rPr kumimoji="0" lang="en-US" sz="2400" b="1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m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200 </a:t>
                </a:r>
                <a:r>
                  <a:rPr kumimoji="0" lang="en-US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</a:t>
                </a:r>
                <a:r>
                  <a:rPr kumimoji="0" lang="en-US" sz="2400" b="1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→ SR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200</a:t>
                </a:r>
                <a:r>
                  <a:rPr kumimoji="0" lang="en-US" sz="24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</a:t>
                </a:r>
                <a:r>
                  <a:rPr kumimoji="0" lang="en-US" sz="24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 less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for </a:t>
                </a: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protons 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</a:t>
                </a:r>
                <a:r>
                  <a:rPr kumimoji="0" lang="en-US" sz="2400" b="1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200</a:t>
                </a: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</a:t>
                </a:r>
                <a:r>
                  <a:rPr kumimoji="0" lang="en-US" sz="2400" b="1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→ SR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2000</a:t>
                </a:r>
                <a:r>
                  <a:rPr kumimoji="0" lang="en-US" sz="24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</a:t>
                </a:r>
                <a:r>
                  <a:rPr kumimoji="0" lang="en-US" sz="24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</a:t>
                </a: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less</a:t>
                </a: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036" y="6083251"/>
                <a:ext cx="6581995" cy="1200329"/>
              </a:xfrm>
              <a:prstGeom prst="rect">
                <a:avLst/>
              </a:prstGeom>
              <a:blipFill>
                <a:blip r:embed="rId2"/>
                <a:stretch>
                  <a:fillRect l="-1389" t="-40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26304" y="3632454"/>
                <a:ext cx="1717906" cy="954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304" y="3632454"/>
                <a:ext cx="1717906" cy="9548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42289" y="3650046"/>
                <a:ext cx="2861488" cy="1095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𝑐𝐶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289" y="3650046"/>
                <a:ext cx="2861488" cy="10956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48640" y="4942143"/>
                <a:ext cx="6562758" cy="8806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≈8.877×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−5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m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GeV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" y="4942143"/>
                <a:ext cx="6562758" cy="8806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996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6600" dirty="0" smtClean="0"/>
              <a:t>ILC</a:t>
            </a:r>
            <a:endParaRPr lang="en-GB" sz="6600" dirty="0"/>
          </a:p>
        </p:txBody>
      </p:sp>
      <p:pic>
        <p:nvPicPr>
          <p:cNvPr id="4" name="図 18" descr="ILC-SchemeTDR-e1345563241776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109"/>
            <a:ext cx="9175299" cy="4166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7544" y="1037343"/>
                <a:ext cx="373159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otal length (main </a:t>
                </a:r>
                <a:r>
                  <a:rPr kumimoji="0" lang="en-GB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linac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30 km (500 GeV)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- 50 km (1 </a:t>
                </a:r>
                <a:r>
                  <a:rPr kumimoji="0" lang="en-GB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TeV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037343"/>
                <a:ext cx="3731599" cy="1384995"/>
              </a:xfrm>
              <a:prstGeom prst="rect">
                <a:avLst/>
              </a:prstGeom>
              <a:blipFill>
                <a:blip r:embed="rId3"/>
                <a:stretch>
                  <a:fillRect l="-3431" t="-3965" r="-2288" b="-11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コンテンツ プレースホル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984299"/>
              </p:ext>
            </p:extLst>
          </p:nvPr>
        </p:nvGraphicFramePr>
        <p:xfrm>
          <a:off x="5607100" y="4581118"/>
          <a:ext cx="3435300" cy="2280000"/>
        </p:xfrm>
        <a:graphic>
          <a:graphicData uri="http://schemas.openxmlformats.org/drawingml/2006/table">
            <a:tbl>
              <a:tblPr firstRow="1"/>
              <a:tblGrid>
                <a:gridCol w="1637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C.M.  Energy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250 </a:t>
                      </a:r>
                      <a:r>
                        <a:rPr kumimoji="1" lang="en-US" altLang="ja-JP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Peak luminosity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1.35 x10</a:t>
                      </a:r>
                      <a:r>
                        <a:rPr kumimoji="1" lang="en-US" altLang="ja-JP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fr-CH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Beam power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fr-CH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5 MW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Beam Rep. rate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 gradient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31.5 MV/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m 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+/-20%</a:t>
                      </a: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29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Main </a:t>
            </a:r>
            <a:r>
              <a:rPr lang="en-US" dirty="0" err="1" smtClean="0"/>
              <a:t>Linac</a:t>
            </a:r>
            <a:r>
              <a:rPr lang="en-US" dirty="0" smtClean="0"/>
              <a:t> Unit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Schulte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ilc_strin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" y="747524"/>
            <a:ext cx="9082907" cy="380627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79400" y="4737100"/>
            <a:ext cx="39497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54600" y="4737100"/>
            <a:ext cx="39497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43400" y="4737100"/>
            <a:ext cx="622300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11220" y="4933434"/>
            <a:ext cx="22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Accelerating cavities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O(65%) of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linac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length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1400" y="4933434"/>
            <a:ext cx="209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Accelerating cavities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89320" y="4926568"/>
            <a:ext cx="2598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guiding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quadrupole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position monitor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Corrector kicker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323" y="5883196"/>
            <a:ext cx="7783877" cy="36933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length for 500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31 km, some length for beam cleaning and focusing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ilc_module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747524"/>
            <a:ext cx="2590800" cy="21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752" y="1887657"/>
            <a:ext cx="10424690" cy="2437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0481" y="1597524"/>
            <a:ext cx="533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Geneva" charset="0"/>
                <a:cs typeface="Geneva" charset="0"/>
              </a:rPr>
              <a:t>Slowed down by factor of approximately 4x10</a:t>
            </a:r>
            <a:r>
              <a:rPr kumimoji="0" lang="en-US" sz="2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Geneva" charset="0"/>
                <a:cs typeface="Geneva" charset="0"/>
              </a:rPr>
              <a:t>9</a:t>
            </a:r>
          </a:p>
        </p:txBody>
      </p:sp>
      <p:sp>
        <p:nvSpPr>
          <p:cNvPr id="6" name="Down Arrow 5"/>
          <p:cNvSpPr/>
          <p:nvPr/>
        </p:nvSpPr>
        <p:spPr>
          <a:xfrm>
            <a:off x="379738" y="1728915"/>
            <a:ext cx="323850" cy="609600"/>
          </a:xfrm>
          <a:prstGeom prst="downArrow">
            <a:avLst/>
          </a:prstGeom>
          <a:solidFill>
            <a:srgbClr val="519A24"/>
          </a:solidFill>
          <a:ln w="25400" cap="flat" cmpd="sng" algn="ctr">
            <a:solidFill>
              <a:srgbClr val="519A2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209" y="1250680"/>
            <a:ext cx="626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Geneva" charset="0"/>
                <a:cs typeface="Geneva" charset="0"/>
              </a:rPr>
              <a:t>Input RF power at 1.3 GHz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Geneva" charset="0"/>
              <a:cs typeface="Genev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862" y="3778027"/>
            <a:ext cx="9383842" cy="159405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52528" y="5435863"/>
            <a:ext cx="8792852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headEnd type="stealth"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TextBox 9"/>
          <p:cNvSpPr txBox="1"/>
          <p:nvPr/>
        </p:nvSpPr>
        <p:spPr>
          <a:xfrm>
            <a:off x="4099060" y="5370880"/>
            <a:ext cx="786384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Geneva" charset="0"/>
                <a:cs typeface="Geneva" charset="0"/>
              </a:rPr>
              <a:t>~1 m</a:t>
            </a:r>
            <a:endParaRPr kumimoji="0" lang="en-US" sz="2000" b="0" i="0" u="none" strike="noStrike" kern="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Geneva" charset="0"/>
              <a:cs typeface="Genev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0578" y="3654736"/>
            <a:ext cx="957092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Geneva" charset="0"/>
                <a:cs typeface="Geneva" charset="0"/>
              </a:rPr>
              <a:t>Niobium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Geneva" charset="0"/>
              <a:cs typeface="Geneva" charset="0"/>
            </a:endParaRP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7649723" y="3808625"/>
            <a:ext cx="480855" cy="254955"/>
          </a:xfrm>
          <a:prstGeom prst="straightConnector1">
            <a:avLst/>
          </a:prstGeom>
          <a:noFill/>
          <a:ln w="25400" cap="flat" cmpd="sng" algn="ctr">
            <a:solidFill>
              <a:srgbClr val="004C97">
                <a:lumMod val="20000"/>
                <a:lumOff val="80000"/>
              </a:srgbClr>
            </a:solidFill>
            <a:prstDash val="solid"/>
            <a:headEnd type="none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Title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ILC cavity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847" y="5953452"/>
            <a:ext cx="8244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 GeV ILC: 16,000 9-cell cavities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31 km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linac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5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98520" y="0"/>
            <a:ext cx="7566923" cy="6160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ILC Achieved Gradient</a:t>
            </a:r>
            <a:endParaRPr lang="en-US" dirty="0"/>
          </a:p>
        </p:txBody>
      </p:sp>
      <p:pic>
        <p:nvPicPr>
          <p:cNvPr id="13" name="Picture 12" descr="xfel RI histo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1" y="837348"/>
            <a:ext cx="7652580" cy="5304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615166" y="6171684"/>
            <a:ext cx="165942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N. Walker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Schulte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D6AF9-1F0E-2547-B7C2-EBD150131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74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357" y="-16471"/>
            <a:ext cx="9144000" cy="58636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GB" sz="2700" kern="0" dirty="0">
                <a:latin typeface="Arial"/>
              </a:rPr>
              <a:t>Super KEKB – pushing the frontiers of </a:t>
            </a:r>
            <a:r>
              <a:rPr lang="en-GB" sz="2700" i="1" kern="0" dirty="0">
                <a:latin typeface="Arial"/>
              </a:rPr>
              <a:t>L</a:t>
            </a:r>
            <a:r>
              <a:rPr lang="en-GB" sz="2700" kern="0" dirty="0">
                <a:latin typeface="Arial"/>
              </a:rPr>
              <a:t> &amp; </a:t>
            </a:r>
            <a:r>
              <a:rPr lang="en-GB" sz="2700" kern="0" dirty="0">
                <a:latin typeface="Symbol" panose="05050102010706020507" pitchFamily="18" charset="2"/>
              </a:rPr>
              <a:t>b</a:t>
            </a:r>
            <a:r>
              <a:rPr lang="en-GB" sz="2700" kern="0" dirty="0">
                <a:latin typeface="Arial"/>
              </a:rPr>
              <a:t>* </a:t>
            </a:r>
            <a:endParaRPr lang="en-US" sz="2700" kern="0" dirty="0">
              <a:latin typeface="Arial"/>
            </a:endParaRPr>
          </a:p>
        </p:txBody>
      </p:sp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 rotWithShape="1">
          <a:blip r:embed="rId2"/>
          <a:srcRect l="14027" t="2080" r="21234" b="11344"/>
          <a:stretch/>
        </p:blipFill>
        <p:spPr bwMode="auto">
          <a:xfrm>
            <a:off x="0" y="1789659"/>
            <a:ext cx="4431794" cy="406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52121" y="5511103"/>
            <a:ext cx="460423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Phase-2 goal of</a:t>
            </a:r>
            <a:r>
              <a:rPr lang="en-US" sz="1600" b="1" kern="0" dirty="0">
                <a:latin typeface="Symbol" panose="05050102010706020507" pitchFamily="18" charset="2"/>
              </a:rPr>
              <a:t> b</a:t>
            </a:r>
            <a:r>
              <a:rPr lang="en-US" sz="1600" b="1" i="1" kern="0" baseline="-25000" dirty="0"/>
              <a:t>y</a:t>
            </a:r>
            <a:r>
              <a:rPr lang="en-US" sz="1600" b="1" kern="0" baseline="30000" dirty="0"/>
              <a:t>* </a:t>
            </a:r>
            <a:r>
              <a:rPr lang="en-US" sz="1600" b="1" dirty="0"/>
              <a:t>= 3 mm achieved in spring 2018 </a:t>
            </a:r>
          </a:p>
          <a:p>
            <a:endParaRPr lang="en-US" sz="700" dirty="0"/>
          </a:p>
          <a:p>
            <a:r>
              <a:rPr lang="en-US" sz="1600" dirty="0"/>
              <a:t>Further commissioning in progress this year but impacted by budget constraints.</a:t>
            </a: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17" y="1613349"/>
            <a:ext cx="4584205" cy="3345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6"/>
              <p:cNvSpPr/>
              <p:nvPr/>
            </p:nvSpPr>
            <p:spPr>
              <a:xfrm>
                <a:off x="12357" y="563061"/>
                <a:ext cx="9150179" cy="923330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double ring </a:t>
                </a:r>
                <a:r>
                  <a:rPr lang="en-US" b="1" kern="0" dirty="0" err="1">
                    <a:solidFill>
                      <a:srgbClr val="4472C4">
                        <a:lumMod val="75000"/>
                      </a:srgbClr>
                    </a:solidFill>
                  </a:rPr>
                  <a:t>e</a:t>
                </a:r>
                <a:r>
                  <a:rPr lang="en-US" b="1" kern="0" baseline="30000" dirty="0" err="1">
                    <a:solidFill>
                      <a:srgbClr val="4472C4">
                        <a:lumMod val="75000"/>
                      </a:srgbClr>
                    </a:solidFill>
                  </a:rPr>
                  <a:t>+</a:t>
                </a:r>
                <a:r>
                  <a:rPr lang="en-US" b="1" kern="0" dirty="0" err="1">
                    <a:solidFill>
                      <a:srgbClr val="4472C4">
                        <a:lumMod val="75000"/>
                      </a:srgbClr>
                    </a:solidFill>
                  </a:rPr>
                  <a:t>e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-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 collider as </a:t>
                </a:r>
                <a:r>
                  <a:rPr lang="en-US" b="1" i="1" kern="0" dirty="0">
                    <a:solidFill>
                      <a:srgbClr val="4472C4">
                        <a:lumMod val="75000"/>
                      </a:srgbClr>
                    </a:solidFill>
                  </a:rPr>
                  <a:t>B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-factory </a:t>
                </a:r>
                <a:r>
                  <a:rPr lang="en-US" kern="0" dirty="0">
                    <a:solidFill>
                      <a:prstClr val="black"/>
                    </a:solidFill>
                  </a:rPr>
                  <a:t>at 7(e</a:t>
                </a:r>
                <a:r>
                  <a:rPr lang="en-US" kern="0" baseline="30000" dirty="0">
                    <a:solidFill>
                      <a:prstClr val="black"/>
                    </a:solidFill>
                  </a:rPr>
                  <a:t>-</a:t>
                </a:r>
                <a:r>
                  <a:rPr lang="en-US" kern="0" dirty="0">
                    <a:solidFill>
                      <a:prstClr val="black"/>
                    </a:solidFill>
                  </a:rPr>
                  <a:t>) &amp; 4(e</a:t>
                </a:r>
                <a:r>
                  <a:rPr lang="en-US" kern="0" baseline="30000" dirty="0">
                    <a:solidFill>
                      <a:prstClr val="black"/>
                    </a:solidFill>
                  </a:rPr>
                  <a:t>+</a:t>
                </a:r>
                <a:r>
                  <a:rPr lang="en-US" kern="0" dirty="0">
                    <a:solidFill>
                      <a:prstClr val="black"/>
                    </a:solidFill>
                  </a:rPr>
                  <a:t>) GeV;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design luminosity </a:t>
                </a:r>
                <a14:m>
                  <m:oMath xmlns:m="http://schemas.openxmlformats.org/officeDocument/2006/math">
                    <m:r>
                      <a:rPr lang="en-US" b="1" i="1" kern="0" dirty="0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8 x 10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35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 cm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-2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s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-1</a:t>
                </a:r>
                <a:r>
                  <a:rPr lang="en-US" kern="0" dirty="0">
                    <a:solidFill>
                      <a:prstClr val="black"/>
                    </a:solidFill>
                  </a:rPr>
                  <a:t>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b="1" i="1" kern="0" baseline="-25000" dirty="0">
                    <a:solidFill>
                      <a:srgbClr val="4472C4">
                        <a:lumMod val="75000"/>
                      </a:srgbClr>
                    </a:solidFill>
                  </a:rPr>
                  <a:t>y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*</a:t>
                </a: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0.3 mm; </a:t>
                </a:r>
                <a:r>
                  <a:rPr lang="en-US" b="1" kern="0" dirty="0" err="1">
                    <a:solidFill>
                      <a:srgbClr val="4472C4">
                        <a:lumMod val="75000"/>
                      </a:srgbClr>
                    </a:solidFill>
                  </a:rPr>
                  <a:t>nano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-beam – large crossing angle </a:t>
                </a:r>
                <a:r>
                  <a:rPr lang="en-US" kern="0" dirty="0">
                    <a:solidFill>
                      <a:prstClr val="black"/>
                    </a:solidFill>
                  </a:rPr>
                  <a:t>collision scheme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(crab waist w/o </a:t>
                </a:r>
                <a:r>
                  <a:rPr lang="en-US" b="1" kern="0" dirty="0" err="1">
                    <a:solidFill>
                      <a:srgbClr val="4472C4">
                        <a:lumMod val="75000"/>
                      </a:srgbClr>
                    </a:solidFill>
                  </a:rPr>
                  <a:t>sextupoles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)</a:t>
                </a:r>
                <a:r>
                  <a:rPr lang="en-US" kern="0" dirty="0">
                    <a:solidFill>
                      <a:prstClr val="black"/>
                    </a:solidFill>
                  </a:rPr>
                  <a:t>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beam lifetime</a:t>
                </a:r>
                <a14:m>
                  <m:oMath xmlns:m="http://schemas.openxmlformats.org/officeDocument/2006/math">
                    <m:r>
                      <a:rPr lang="en-US" b="1" i="1" kern="0" dirty="0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5 minutes</a:t>
                </a:r>
                <a:r>
                  <a:rPr lang="en-US" kern="0" dirty="0">
                    <a:solidFill>
                      <a:prstClr val="black"/>
                    </a:solidFill>
                  </a:rPr>
                  <a:t>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top-up </a:t>
                </a:r>
                <a:r>
                  <a:rPr lang="en-US" kern="0" dirty="0">
                    <a:solidFill>
                      <a:prstClr val="black"/>
                    </a:solidFill>
                  </a:rPr>
                  <a:t>injection;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e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+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 rate up to </a:t>
                </a:r>
                <a14:m>
                  <m:oMath xmlns:m="http://schemas.openxmlformats.org/officeDocument/2006/math">
                    <m:r>
                      <a:rPr lang="en-US" b="1" i="1" kern="0" dirty="0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 2.5 10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12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</a:rPr>
                  <a:t> /s ; </a:t>
                </a:r>
                <a:r>
                  <a:rPr lang="en-US" b="1" kern="0" dirty="0">
                    <a:solidFill>
                      <a:srgbClr val="00B050"/>
                    </a:solidFill>
                  </a:rPr>
                  <a:t>under commissioning</a:t>
                </a:r>
              </a:p>
            </p:txBody>
          </p:sp>
        </mc:Choice>
        <mc:Fallback xmlns="">
          <p:sp>
            <p:nvSpPr>
              <p:cNvPr id="8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7" y="563061"/>
                <a:ext cx="9150179" cy="923330"/>
              </a:xfrm>
              <a:prstGeom prst="rect">
                <a:avLst/>
              </a:prstGeom>
              <a:blipFill>
                <a:blip r:embed="rId4"/>
                <a:stretch>
                  <a:fillRect l="-533" t="-3289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15465" y="6388266"/>
            <a:ext cx="1476686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Y. Funakoshi, Y. Ohnishi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21993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16467"/>
          </a:xfrm>
        </p:spPr>
        <p:txBody>
          <a:bodyPr>
            <a:noAutofit/>
          </a:bodyPr>
          <a:lstStyle/>
          <a:p>
            <a:r>
              <a:rPr lang="en-US" sz="3600" dirty="0" smtClean="0"/>
              <a:t>Note: Pulsed Operation</a:t>
            </a:r>
            <a:endParaRPr lang="en-US" sz="3600" dirty="0"/>
          </a:p>
        </p:txBody>
      </p:sp>
      <p:pic>
        <p:nvPicPr>
          <p:cNvPr id="5" name="Picture 4" descr="p25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135" r="3317" b="50487"/>
          <a:stretch/>
        </p:blipFill>
        <p:spPr>
          <a:xfrm>
            <a:off x="425702" y="1051873"/>
            <a:ext cx="8552860" cy="33676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6024" y="3937000"/>
            <a:ext cx="12706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0.9ms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6030" y="3922917"/>
            <a:ext cx="1106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0.73ms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68668" y="4381439"/>
            <a:ext cx="859332" cy="823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cavity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4" t="-103308" r="-53646" b="133358"/>
          <a:stretch/>
        </p:blipFill>
        <p:spPr>
          <a:xfrm>
            <a:off x="4444662" y="2286000"/>
            <a:ext cx="4533900" cy="1651000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fr-C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Schulte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08700" y="3667643"/>
            <a:ext cx="128270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702" y="4292249"/>
            <a:ext cx="8552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RF pulses of 1.6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second (1312 bunches in 0.73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Because field leads to losses in the wall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1 W/m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no pulsing losses would be O(100) times worse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power in pulse: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MW / (5 x 0.73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O(1500 MW) = O (150 klystrons) for 250 GeV</a:t>
            </a:r>
          </a:p>
        </p:txBody>
      </p:sp>
    </p:spTree>
    <p:extLst>
      <p:ext uri="{BB962C8B-B14F-4D97-AF65-F5344CB8AC3E}">
        <p14:creationId xmlns:p14="http://schemas.microsoft.com/office/powerpoint/2010/main" val="5017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C20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01516"/>
            <a:ext cx="7710131" cy="545082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6600" dirty="0" smtClean="0"/>
              <a:t>CLIC</a:t>
            </a:r>
            <a:endParaRPr lang="en-GB" sz="6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552" y="878296"/>
                <a:ext cx="80742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otal length (main </a:t>
                </a:r>
                <a:r>
                  <a:rPr kumimoji="0" lang="en-GB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linac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11 (500 </a:t>
                </a:r>
                <a:r>
                  <a:rPr kumimoji="0" lang="en-GB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GeV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- 48 km (3 </a:t>
                </a:r>
                <a:r>
                  <a:rPr kumimoji="0" lang="en-GB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TeV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878296"/>
                <a:ext cx="8074262" cy="523220"/>
              </a:xfrm>
              <a:prstGeom prst="rect">
                <a:avLst/>
              </a:prstGeom>
              <a:blipFill>
                <a:blip r:embed="rId3"/>
                <a:stretch>
                  <a:fillRect l="-1586" t="-10465" r="-1586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563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CLIC Accelerating Structure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39700" y="3643891"/>
            <a:ext cx="8091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GHz, 23 cm long,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normal conducting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oaded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gradient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MV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Allows to reach higher energies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140,000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 at 3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strong losses in the walls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RF bursts per second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240 ns, 60 MW, 312 bunches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during pulse 8.5 x 10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MW (3000 x ILC)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Schulte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 descr="\\CERN\dfs\Workspaces\w\Wuensch\Talks\2011\LC school 2011\from others\DSC04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689848"/>
            <a:ext cx="7801136" cy="28289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34295" y="3405736"/>
            <a:ext cx="4198585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flow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1/3 lost in cavity walls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1/3 in filling the structure and into load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1/3 into the beam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8420" y="5243790"/>
            <a:ext cx="3300566" cy="646331"/>
          </a:xfrm>
          <a:prstGeom prst="rect">
            <a:avLst/>
          </a:prstGeom>
          <a:solidFill>
            <a:srgbClr val="DBEEF4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RF power about 3 kW/m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1 kW/m into beam</a:t>
            </a:r>
          </a:p>
        </p:txBody>
      </p:sp>
    </p:spTree>
    <p:extLst>
      <p:ext uri="{BB962C8B-B14F-4D97-AF65-F5344CB8AC3E}">
        <p14:creationId xmlns:p14="http://schemas.microsoft.com/office/powerpoint/2010/main" val="3286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15453" y="0"/>
            <a:ext cx="7566923" cy="616022"/>
          </a:xfrm>
        </p:spPr>
        <p:txBody>
          <a:bodyPr>
            <a:noAutofit/>
          </a:bodyPr>
          <a:lstStyle/>
          <a:p>
            <a:r>
              <a:rPr lang="en-US" sz="3600" dirty="0" smtClean="0"/>
              <a:t>CLIC complex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Schulte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D6AF9-1F0E-2547-B7C2-EBD150131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093633"/>
            <a:ext cx="9080501" cy="490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345889" y="723900"/>
            <a:ext cx="1315269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422" tIns="45711" rIns="91422" bIns="45711">
            <a:prstTxWarp prst="textNoShape">
              <a:avLst/>
            </a:prstTxWarp>
            <a:spAutoFit/>
          </a:bodyPr>
          <a:lstStyle/>
          <a:p>
            <a:pPr marL="0" marR="0" lvl="0" indent="0" algn="l" defTabSz="913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Drive Beam Generation Complex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88454" y="5749079"/>
            <a:ext cx="1150923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1422" tIns="45711" rIns="91422" bIns="45711">
            <a:prstTxWarp prst="textNoShape">
              <a:avLst/>
            </a:prstTxWarp>
            <a:spAutoFit/>
          </a:bodyPr>
          <a:lstStyle/>
          <a:p>
            <a:pPr marL="0" marR="0" lvl="0" indent="0" algn="l" defTabSz="913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 Beam Generation Complex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535" y="723900"/>
            <a:ext cx="283969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Lepton energy frontier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2696" y="704334"/>
            <a:ext cx="200179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 at 3TeV shown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751179" y="5902696"/>
            <a:ext cx="3392821" cy="9711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Stages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=0.38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1.5 and 3TeV L=6x10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3TeV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power 30MW at 3TeV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0700" y="3860800"/>
            <a:ext cx="70798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50km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457200" y="143828"/>
            <a:ext cx="815181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Examples of ILC and CLIC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Parameters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/>
            </a:r>
            <a:b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</a:b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07434" y="989013"/>
          <a:ext cx="8657167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25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9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9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Symbol</a:t>
                      </a:r>
                      <a:r>
                        <a:rPr lang="en-US" baseline="0" dirty="0" smtClean="0"/>
                        <a:t> [unit]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SLC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ILC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Centre</a:t>
                      </a:r>
                      <a:r>
                        <a:rPr lang="en-US" baseline="0" dirty="0" smtClean="0"/>
                        <a:t> of mass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cm</a:t>
                      </a:r>
                      <a:r>
                        <a:rPr lang="en-US" baseline="0" dirty="0" smtClean="0"/>
                        <a:t> [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 [10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baseline="0" dirty="0" smtClean="0"/>
                        <a:t>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Luminosity in peak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</a:t>
                      </a:r>
                      <a:r>
                        <a:rPr lang="en-US" baseline="-25000" dirty="0" smtClean="0"/>
                        <a:t>0.01</a:t>
                      </a:r>
                      <a:r>
                        <a:rPr lang="en-US" dirty="0" smtClean="0"/>
                        <a:t> [10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baseline="0" dirty="0" smtClean="0"/>
                        <a:t>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Gradient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 [MV/</a:t>
                      </a:r>
                      <a:r>
                        <a:rPr lang="en-US" dirty="0" err="1" smtClean="0"/>
                        <a:t>m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31.5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72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Particles per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 [10</a:t>
                      </a:r>
                      <a:r>
                        <a:rPr lang="en-US" baseline="30000" dirty="0" smtClean="0"/>
                        <a:t>9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3.72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Bunch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σ</a:t>
                      </a:r>
                      <a:r>
                        <a:rPr lang="en-US" baseline="-25000" dirty="0" err="1" smtClean="0"/>
                        <a:t>z</a:t>
                      </a:r>
                      <a:r>
                        <a:rPr lang="en-US" baseline="0" dirty="0" smtClean="0"/>
                        <a:t> [</a:t>
                      </a:r>
                      <a:r>
                        <a:rPr lang="en-US" baseline="0" dirty="0" err="1" smtClean="0"/>
                        <a:t>μm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Collision beam</a:t>
                      </a:r>
                      <a:r>
                        <a:rPr lang="en-US" baseline="0" dirty="0" smtClean="0"/>
                        <a:t>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σ</a:t>
                      </a:r>
                      <a:r>
                        <a:rPr lang="en-US" baseline="-25000" dirty="0" err="1" smtClean="0"/>
                        <a:t>x,y</a:t>
                      </a:r>
                      <a:r>
                        <a:rPr lang="en-US" baseline="0" dirty="0" smtClean="0"/>
                        <a:t> [nm/nm]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1700/600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516/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7.7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149/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2.9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40/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Vertical </a:t>
                      </a:r>
                      <a:r>
                        <a:rPr lang="en-US" dirty="0" err="1" smtClean="0"/>
                        <a:t>emittance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ε</a:t>
                      </a:r>
                      <a:r>
                        <a:rPr lang="en-US" baseline="-25000" dirty="0" err="1" smtClean="0"/>
                        <a:t>x,y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[nm]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r>
                        <a:rPr lang="en-US" baseline="300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Bunches per pulse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</a:t>
                      </a:r>
                      <a:r>
                        <a:rPr lang="en-US" baseline="-25000" dirty="0" err="1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Bunch distance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Δz</a:t>
                      </a:r>
                      <a:r>
                        <a:rPr lang="en-US" dirty="0" smtClean="0"/>
                        <a:t> [mm]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Repetition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f</a:t>
                      </a:r>
                      <a:r>
                        <a:rPr lang="en-US" baseline="-25000" dirty="0" err="1" smtClean="0"/>
                        <a:t>r</a:t>
                      </a:r>
                      <a:r>
                        <a:rPr lang="en-US" baseline="0" dirty="0" smtClean="0"/>
                        <a:t> [Hz]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Schulte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1"/>
          <p:cNvSpPr/>
          <p:nvPr/>
        </p:nvSpPr>
        <p:spPr>
          <a:xfrm>
            <a:off x="3690363" y="3789724"/>
            <a:ext cx="144016" cy="792088"/>
          </a:xfrm>
          <a:prstGeom prst="arc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3696707" y="3912331"/>
            <a:ext cx="181857" cy="792088"/>
            <a:chOff x="1907704" y="1412776"/>
            <a:chExt cx="181857" cy="792088"/>
          </a:xfrm>
        </p:grpSpPr>
        <p:sp>
          <p:nvSpPr>
            <p:cNvPr id="4" name="Arc 3"/>
            <p:cNvSpPr/>
            <p:nvPr/>
          </p:nvSpPr>
          <p:spPr>
            <a:xfrm>
              <a:off x="1907704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Arc 4"/>
            <p:cNvSpPr/>
            <p:nvPr/>
          </p:nvSpPr>
          <p:spPr>
            <a:xfrm flipH="1">
              <a:off x="1945545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41414" y="3759931"/>
            <a:ext cx="181857" cy="792088"/>
            <a:chOff x="1907704" y="1412776"/>
            <a:chExt cx="181857" cy="792088"/>
          </a:xfrm>
        </p:grpSpPr>
        <p:sp>
          <p:nvSpPr>
            <p:cNvPr id="7" name="Arc 6"/>
            <p:cNvSpPr/>
            <p:nvPr/>
          </p:nvSpPr>
          <p:spPr>
            <a:xfrm>
              <a:off x="1907704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Arc 7"/>
            <p:cNvSpPr/>
            <p:nvPr/>
          </p:nvSpPr>
          <p:spPr>
            <a:xfrm flipH="1">
              <a:off x="1945545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V="1">
            <a:off x="3834379" y="3912331"/>
            <a:ext cx="181857" cy="792088"/>
            <a:chOff x="1907704" y="1412776"/>
            <a:chExt cx="181857" cy="792088"/>
          </a:xfrm>
        </p:grpSpPr>
        <p:sp>
          <p:nvSpPr>
            <p:cNvPr id="10" name="Arc 9"/>
            <p:cNvSpPr/>
            <p:nvPr/>
          </p:nvSpPr>
          <p:spPr>
            <a:xfrm>
              <a:off x="1907704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1945545" y="1412776"/>
              <a:ext cx="144016" cy="792088"/>
            </a:xfrm>
            <a:prstGeom prst="arc">
              <a:avLst/>
            </a:prstGeom>
            <a:ln w="476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80161" y="3768241"/>
            <a:ext cx="4284455" cy="969040"/>
            <a:chOff x="5086294" y="773187"/>
            <a:chExt cx="4284455" cy="969040"/>
          </a:xfrm>
        </p:grpSpPr>
        <p:grpSp>
          <p:nvGrpSpPr>
            <p:cNvPr id="13" name="Group 12"/>
            <p:cNvGrpSpPr/>
            <p:nvPr/>
          </p:nvGrpSpPr>
          <p:grpSpPr>
            <a:xfrm>
              <a:off x="5385497" y="791601"/>
              <a:ext cx="327913" cy="944488"/>
              <a:chOff x="1922432" y="1565176"/>
              <a:chExt cx="327913" cy="944488"/>
            </a:xfrm>
          </p:grpSpPr>
          <p:grpSp>
            <p:nvGrpSpPr>
              <p:cNvPr id="228" name="Group 227"/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36" name="Group 235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40" name="Arc 239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Arc 240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7" name="Group 236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38" name="Arc 237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Arc 238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29" name="Group 228"/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30" name="Group 229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34" name="Arc 233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" name="Arc 234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1" name="Group 230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32" name="Arc 231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Arc 232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5656769" y="782394"/>
              <a:ext cx="327913" cy="944488"/>
              <a:chOff x="1922432" y="1565176"/>
              <a:chExt cx="327913" cy="944488"/>
            </a:xfrm>
          </p:grpSpPr>
          <p:grpSp>
            <p:nvGrpSpPr>
              <p:cNvPr id="214" name="Group 213"/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22" name="Group 221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26" name="Arc 225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Arc 226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3" name="Group 222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24" name="Arc 223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" name="Arc 224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15" name="Group 214"/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16" name="Group 215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20" name="Arc 219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" name="Arc 220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" name="Group 216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18" name="Arc 217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" name="Arc 218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5" name="Group 14"/>
            <p:cNvGrpSpPr/>
            <p:nvPr/>
          </p:nvGrpSpPr>
          <p:grpSpPr>
            <a:xfrm>
              <a:off x="5086294" y="785463"/>
              <a:ext cx="327913" cy="944488"/>
              <a:chOff x="1922432" y="1565176"/>
              <a:chExt cx="327913" cy="944488"/>
            </a:xfrm>
          </p:grpSpPr>
          <p:grpSp>
            <p:nvGrpSpPr>
              <p:cNvPr id="200" name="Group 199"/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08" name="Group 207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12" name="Arc 211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Arc 212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9" name="Group 208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10" name="Arc 209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Arc 210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02" name="Group 201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06" name="Arc 205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Arc 206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3" name="Group 202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04" name="Arc 203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Arc 204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6" name="Group 15"/>
            <p:cNvGrpSpPr/>
            <p:nvPr/>
          </p:nvGrpSpPr>
          <p:grpSpPr>
            <a:xfrm>
              <a:off x="5955560" y="773187"/>
              <a:ext cx="1169660" cy="953695"/>
              <a:chOff x="2505324" y="1784569"/>
              <a:chExt cx="1169660" cy="953695"/>
            </a:xfrm>
          </p:grpSpPr>
          <p:grpSp>
            <p:nvGrpSpPr>
              <p:cNvPr id="140" name="Group 139"/>
              <p:cNvGrpSpPr/>
              <p:nvPr/>
            </p:nvGrpSpPr>
            <p:grpSpPr>
              <a:xfrm>
                <a:off x="3075799" y="1793776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186" name="Group 185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94" name="Group 193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98" name="Arc 197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" name="Arc 198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95" name="Group 194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96" name="Arc 195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" name="Arc 196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87" name="Group 186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88" name="Group 187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92" name="Arc 191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9" name="Group 188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41" name="Group 140"/>
              <p:cNvGrpSpPr/>
              <p:nvPr/>
            </p:nvGrpSpPr>
            <p:grpSpPr>
              <a:xfrm>
                <a:off x="3347071" y="1784569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172" name="Group 171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80" name="Group 179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" name="Group 180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82" name="Arc 181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3" name="Arc 182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73" name="Group 172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74" name="Group 173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5" name="Group 174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76" name="Arc 175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7" name="Arc 176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42" name="Group 141"/>
              <p:cNvGrpSpPr/>
              <p:nvPr/>
            </p:nvGrpSpPr>
            <p:grpSpPr>
              <a:xfrm>
                <a:off x="2505324" y="1790707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158" name="Group 157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66" name="Group 165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70" name="Arc 16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1" name="Arc 17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7" name="Group 166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68" name="Arc 167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9" name="Group 158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60" name="Group 159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64" name="Arc 163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5" name="Arc 164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" name="Group 160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62" name="Arc 161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43" name="Group 142"/>
              <p:cNvGrpSpPr/>
              <p:nvPr/>
            </p:nvGrpSpPr>
            <p:grpSpPr>
              <a:xfrm>
                <a:off x="2776596" y="1793776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144" name="Group 143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52" name="Group 151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56" name="Arc 155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3" name="Group 152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54" name="Arc 153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Arc 154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5" name="Group 144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146" name="Group 145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50" name="Arc 149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Arc 150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7" name="Group 146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148" name="Arc 147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9" name="Arc 148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17" name="Group 16"/>
            <p:cNvGrpSpPr/>
            <p:nvPr/>
          </p:nvGrpSpPr>
          <p:grpSpPr>
            <a:xfrm>
              <a:off x="7060551" y="785463"/>
              <a:ext cx="2310198" cy="956764"/>
              <a:chOff x="1233085" y="1638307"/>
              <a:chExt cx="2310198" cy="956764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233085" y="1641376"/>
                <a:ext cx="1169660" cy="953695"/>
                <a:chOff x="1233085" y="1641376"/>
                <a:chExt cx="1169660" cy="953695"/>
              </a:xfrm>
            </p:grpSpPr>
            <p:grpSp>
              <p:nvGrpSpPr>
                <p:cNvPr id="80" name="Group 79"/>
                <p:cNvGrpSpPr/>
                <p:nvPr/>
              </p:nvGrpSpPr>
              <p:grpSpPr>
                <a:xfrm>
                  <a:off x="1803560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126" name="Group 125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34" name="Group 13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38" name="Arc 13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Arc 13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5" name="Group 13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36" name="Arc 13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Arc 13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27" name="Group 126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28" name="Group 12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32" name="Arc 13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3" name="Arc 13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" name="Group 12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30" name="Arc 12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1" name="Arc 13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1" name="Group 80"/>
                <p:cNvGrpSpPr/>
                <p:nvPr/>
              </p:nvGrpSpPr>
              <p:grpSpPr>
                <a:xfrm>
                  <a:off x="2074832" y="16413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112" name="Group 111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20" name="Group 119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24" name="Arc 12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5" name="Arc 12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" name="Group 120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22" name="Arc 12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3" name="Arc 12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13" name="Group 112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14" name="Group 11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18" name="Arc 11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Arc 11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5" name="Group 11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16" name="Arc 11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7" name="Arc 11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2" name="Group 81"/>
                <p:cNvGrpSpPr/>
                <p:nvPr/>
              </p:nvGrpSpPr>
              <p:grpSpPr>
                <a:xfrm>
                  <a:off x="1233085" y="1647514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06" name="Group 105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10" name="Arc 10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1" name="Arc 11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7" name="Group 106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8" name="Arc 10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" name="Arc 10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100" name="Group 99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4" name="Arc 10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" name="Arc 10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1" name="Group 100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102" name="Arc 10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" name="Arc 10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3" name="Group 82"/>
                <p:cNvGrpSpPr/>
                <p:nvPr/>
              </p:nvGrpSpPr>
              <p:grpSpPr>
                <a:xfrm>
                  <a:off x="1504357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84" name="Group 83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92" name="Group 9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96" name="Arc 9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7" name="Arc 9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3" name="Group 9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94" name="Arc 9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" name="Arc 9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86" name="Group 85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90" name="Arc 8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" name="Arc 9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7" name="Group 86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88" name="Arc 8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" name="Arc 8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9" name="Group 18"/>
              <p:cNvGrpSpPr/>
              <p:nvPr/>
            </p:nvGrpSpPr>
            <p:grpSpPr>
              <a:xfrm>
                <a:off x="2373623" y="1638307"/>
                <a:ext cx="1169660" cy="953695"/>
                <a:chOff x="2505324" y="1784569"/>
                <a:chExt cx="1169660" cy="953695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3075799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74" name="Group 7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8" name="Arc 7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" name="Arc 7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" name="Group 7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6" name="Arc 7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Arc 7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68" name="Group 67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2" name="Arc 7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" name="Arc 7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" name="Group 68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70" name="Arc 6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1" name="Arc 7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3347071" y="1784569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4" name="Arc 6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5" name="Arc 6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" name="Group 60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62" name="Arc 6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3" name="Arc 6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54" name="Group 53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8" name="Arc 5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9" name="Arc 5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5" name="Group 54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6" name="Arc 5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7" name="Arc 5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2505324" y="1790707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6" name="Group 45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50" name="Arc 4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" name="Arc 5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7" name="Group 46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8" name="Arc 4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" name="Arc 4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0" name="Group 39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4" name="Arc 4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" name="Arc 4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1" name="Group 40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2" name="Arc 41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" name="Arc 42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2776596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2" name="Group 31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6" name="Arc 35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" name="Arc 36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3" name="Group 32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4" name="Arc 33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" name="Arc 34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0" name="Arc 29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" name="Arc 30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28" name="Arc 27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" name="Arc 28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242" name="Group 241"/>
          <p:cNvGrpSpPr/>
          <p:nvPr/>
        </p:nvGrpSpPr>
        <p:grpSpPr>
          <a:xfrm>
            <a:off x="30984" y="3746738"/>
            <a:ext cx="4284455" cy="969040"/>
            <a:chOff x="-62883" y="751684"/>
            <a:chExt cx="4284455" cy="969040"/>
          </a:xfrm>
        </p:grpSpPr>
        <p:grpSp>
          <p:nvGrpSpPr>
            <p:cNvPr id="243" name="Group 242"/>
            <p:cNvGrpSpPr/>
            <p:nvPr/>
          </p:nvGrpSpPr>
          <p:grpSpPr>
            <a:xfrm>
              <a:off x="-62883" y="751684"/>
              <a:ext cx="2310198" cy="956764"/>
              <a:chOff x="1233085" y="1638307"/>
              <a:chExt cx="2310198" cy="956764"/>
            </a:xfrm>
          </p:grpSpPr>
          <p:grpSp>
            <p:nvGrpSpPr>
              <p:cNvPr id="337" name="Group 336"/>
              <p:cNvGrpSpPr/>
              <p:nvPr/>
            </p:nvGrpSpPr>
            <p:grpSpPr>
              <a:xfrm>
                <a:off x="1233085" y="1641376"/>
                <a:ext cx="1169660" cy="953695"/>
                <a:chOff x="1233085" y="1641376"/>
                <a:chExt cx="1169660" cy="953695"/>
              </a:xfrm>
            </p:grpSpPr>
            <p:grpSp>
              <p:nvGrpSpPr>
                <p:cNvPr id="399" name="Group 398"/>
                <p:cNvGrpSpPr/>
                <p:nvPr/>
              </p:nvGrpSpPr>
              <p:grpSpPr>
                <a:xfrm>
                  <a:off x="1803560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445" name="Group 444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53" name="Group 452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57" name="Arc 45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8" name="Arc 45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54" name="Group 453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55" name="Arc 454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6" name="Arc 455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446" name="Group 445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47" name="Group 446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51" name="Arc 450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2" name="Arc 451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48" name="Group 447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49" name="Arc 448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0" name="Arc 449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00" name="Group 399"/>
                <p:cNvGrpSpPr/>
                <p:nvPr/>
              </p:nvGrpSpPr>
              <p:grpSpPr>
                <a:xfrm>
                  <a:off x="2074832" y="16413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431" name="Group 430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39" name="Group 438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43" name="Arc 442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" name="Arc 443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40" name="Group 439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41" name="Arc 440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2" name="Arc 441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432" name="Group 431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33" name="Group 432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37" name="Arc 43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8" name="Arc 43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34" name="Group 433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35" name="Arc 434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6" name="Arc 435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01" name="Group 400"/>
                <p:cNvGrpSpPr/>
                <p:nvPr/>
              </p:nvGrpSpPr>
              <p:grpSpPr>
                <a:xfrm>
                  <a:off x="1233085" y="1647514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417" name="Group 416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25" name="Group 424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29" name="Arc 428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0" name="Arc 429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26" name="Group 425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27" name="Arc 42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8" name="Arc 42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418" name="Group 417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19" name="Group 418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23" name="Arc 422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4" name="Arc 423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20" name="Group 419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21" name="Arc 420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2" name="Arc 421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02" name="Group 401"/>
                <p:cNvGrpSpPr/>
                <p:nvPr/>
              </p:nvGrpSpPr>
              <p:grpSpPr>
                <a:xfrm>
                  <a:off x="1504357" y="1650583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403" name="Group 402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11" name="Group 410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15" name="Arc 414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6" name="Arc 415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12" name="Group 411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13" name="Arc 412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4" name="Arc 413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404" name="Group 403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405" name="Group 404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09" name="Arc 408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0" name="Arc 409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6" name="Group 405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407" name="Arc 40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8" name="Arc 40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38" name="Group 337"/>
              <p:cNvGrpSpPr/>
              <p:nvPr/>
            </p:nvGrpSpPr>
            <p:grpSpPr>
              <a:xfrm>
                <a:off x="2373623" y="1638307"/>
                <a:ext cx="1169660" cy="953695"/>
                <a:chOff x="2505324" y="1784569"/>
                <a:chExt cx="1169660" cy="953695"/>
              </a:xfrm>
            </p:grpSpPr>
            <p:grpSp>
              <p:nvGrpSpPr>
                <p:cNvPr id="339" name="Group 338"/>
                <p:cNvGrpSpPr/>
                <p:nvPr/>
              </p:nvGrpSpPr>
              <p:grpSpPr>
                <a:xfrm>
                  <a:off x="3075799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385" name="Group 384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93" name="Group 392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97" name="Arc 39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8" name="Arc 39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4" name="Group 393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95" name="Arc 394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6" name="Arc 395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86" name="Group 385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87" name="Group 386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91" name="Arc 390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2" name="Arc 391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8" name="Group 387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89" name="Arc 388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0" name="Arc 389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40" name="Group 339"/>
                <p:cNvGrpSpPr/>
                <p:nvPr/>
              </p:nvGrpSpPr>
              <p:grpSpPr>
                <a:xfrm>
                  <a:off x="3347071" y="1784569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371" name="Group 370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79" name="Group 378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83" name="Arc 382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4" name="Arc 383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0" name="Group 379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81" name="Arc 380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2" name="Arc 381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72" name="Group 371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73" name="Group 372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77" name="Arc 37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8" name="Arc 37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74" name="Group 373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75" name="Arc 374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6" name="Arc 375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41" name="Group 340"/>
                <p:cNvGrpSpPr/>
                <p:nvPr/>
              </p:nvGrpSpPr>
              <p:grpSpPr>
                <a:xfrm>
                  <a:off x="2505324" y="1790707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357" name="Group 356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65" name="Group 364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69" name="Arc 368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0" name="Arc 369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66" name="Group 365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67" name="Arc 36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8" name="Arc 36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58" name="Group 357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59" name="Group 358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63" name="Arc 362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4" name="Arc 363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60" name="Group 359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61" name="Arc 360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2" name="Arc 361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42" name="Group 341"/>
                <p:cNvGrpSpPr/>
                <p:nvPr/>
              </p:nvGrpSpPr>
              <p:grpSpPr>
                <a:xfrm>
                  <a:off x="2776596" y="1793776"/>
                  <a:ext cx="327913" cy="944488"/>
                  <a:chOff x="1922432" y="1565176"/>
                  <a:chExt cx="327913" cy="944488"/>
                </a:xfrm>
              </p:grpSpPr>
              <p:grpSp>
                <p:nvGrpSpPr>
                  <p:cNvPr id="343" name="Group 342"/>
                  <p:cNvGrpSpPr/>
                  <p:nvPr/>
                </p:nvGrpSpPr>
                <p:grpSpPr>
                  <a:xfrm>
                    <a:off x="1922432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51" name="Group 350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55" name="Arc 354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6" name="Arc 355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52" name="Group 351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53" name="Arc 352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4" name="Arc 353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44" name="Group 343"/>
                  <p:cNvGrpSpPr/>
                  <p:nvPr/>
                </p:nvGrpSpPr>
                <p:grpSpPr>
                  <a:xfrm>
                    <a:off x="2060104" y="1565176"/>
                    <a:ext cx="190241" cy="944488"/>
                    <a:chOff x="1907704" y="1412776"/>
                    <a:chExt cx="190241" cy="944488"/>
                  </a:xfrm>
                </p:grpSpPr>
                <p:grpSp>
                  <p:nvGrpSpPr>
                    <p:cNvPr id="345" name="Group 344"/>
                    <p:cNvGrpSpPr/>
                    <p:nvPr/>
                  </p:nvGrpSpPr>
                  <p:grpSpPr>
                    <a:xfrm>
                      <a:off x="1907704" y="14127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49" name="Arc 348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0" name="Arc 349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46" name="Group 345"/>
                    <p:cNvGrpSpPr/>
                    <p:nvPr/>
                  </p:nvGrpSpPr>
                  <p:grpSpPr>
                    <a:xfrm flipV="1">
                      <a:off x="1916088" y="1565176"/>
                      <a:ext cx="181857" cy="792088"/>
                      <a:chOff x="1907704" y="1412776"/>
                      <a:chExt cx="181857" cy="792088"/>
                    </a:xfrm>
                  </p:grpSpPr>
                  <p:sp>
                    <p:nvSpPr>
                      <p:cNvPr id="347" name="Arc 346"/>
                      <p:cNvSpPr/>
                      <p:nvPr/>
                    </p:nvSpPr>
                    <p:spPr>
                      <a:xfrm>
                        <a:off x="1907704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8" name="Arc 347"/>
                      <p:cNvSpPr/>
                      <p:nvPr/>
                    </p:nvSpPr>
                    <p:spPr>
                      <a:xfrm flipH="1">
                        <a:off x="1945545" y="1412776"/>
                        <a:ext cx="144016" cy="792088"/>
                      </a:xfrm>
                      <a:prstGeom prst="arc">
                        <a:avLst/>
                      </a:prstGeom>
                      <a:ln w="47625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244" name="Group 243"/>
            <p:cNvGrpSpPr/>
            <p:nvPr/>
          </p:nvGrpSpPr>
          <p:grpSpPr>
            <a:xfrm>
              <a:off x="2182646" y="767029"/>
              <a:ext cx="1169660" cy="953695"/>
              <a:chOff x="1233085" y="1641376"/>
              <a:chExt cx="1169660" cy="953695"/>
            </a:xfrm>
          </p:grpSpPr>
          <p:grpSp>
            <p:nvGrpSpPr>
              <p:cNvPr id="277" name="Group 276"/>
              <p:cNvGrpSpPr/>
              <p:nvPr/>
            </p:nvGrpSpPr>
            <p:grpSpPr>
              <a:xfrm>
                <a:off x="1803560" y="1650583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23" name="Group 322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31" name="Group 330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35" name="Arc 334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6" name="Arc 335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32" name="Group 331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33" name="Arc 332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4" name="Arc 333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24" name="Group 323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25" name="Group 324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9" name="Arc 328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Arc 329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26" name="Group 325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7" name="Arc 326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8" name="Arc 327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278" name="Group 277"/>
              <p:cNvGrpSpPr/>
              <p:nvPr/>
            </p:nvGrpSpPr>
            <p:grpSpPr>
              <a:xfrm>
                <a:off x="2074832" y="1641376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309" name="Group 308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17" name="Group 316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21" name="Arc 320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2" name="Arc 321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18" name="Group 317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19" name="Arc 318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0" name="Arc 319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10" name="Group 309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11" name="Group 310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15" name="Arc 314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6" name="Arc 315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12" name="Group 311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13" name="Arc 312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4" name="Arc 313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279" name="Group 278"/>
              <p:cNvGrpSpPr/>
              <p:nvPr/>
            </p:nvGrpSpPr>
            <p:grpSpPr>
              <a:xfrm>
                <a:off x="1233085" y="1647514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295" name="Group 294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303" name="Group 302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07" name="Arc 306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8" name="Arc 307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04" name="Group 303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05" name="Arc 304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6" name="Arc 305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96" name="Group 295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97" name="Group 296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301" name="Arc 300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Arc 301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98" name="Group 297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99" name="Arc 298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0" name="Arc 299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280" name="Group 279"/>
              <p:cNvGrpSpPr/>
              <p:nvPr/>
            </p:nvGrpSpPr>
            <p:grpSpPr>
              <a:xfrm>
                <a:off x="1504357" y="1650583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281" name="Group 280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89" name="Group 288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93" name="Arc 292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4" name="Arc 293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90" name="Group 289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91" name="Arc 290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Arc 291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82" name="Group 281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83" name="Group 282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87" name="Arc 286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8" name="Arc 287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84" name="Group 283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85" name="Arc 284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6" name="Arc 285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245" name="Group 244"/>
            <p:cNvGrpSpPr/>
            <p:nvPr/>
          </p:nvGrpSpPr>
          <p:grpSpPr>
            <a:xfrm>
              <a:off x="3893659" y="764877"/>
              <a:ext cx="327913" cy="944488"/>
              <a:chOff x="1922432" y="1565176"/>
              <a:chExt cx="327913" cy="944488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922432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71" name="Group 270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75" name="Arc 274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Arc 275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" name="Group 271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73" name="Arc 272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Arc 273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2060104" y="1565176"/>
                <a:ext cx="190241" cy="944488"/>
                <a:chOff x="1907704" y="1412776"/>
                <a:chExt cx="190241" cy="944488"/>
              </a:xfrm>
            </p:grpSpPr>
            <p:grpSp>
              <p:nvGrpSpPr>
                <p:cNvPr id="265" name="Group 264"/>
                <p:cNvGrpSpPr/>
                <p:nvPr/>
              </p:nvGrpSpPr>
              <p:grpSpPr>
                <a:xfrm>
                  <a:off x="1907704" y="14127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69" name="Arc 268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Arc 269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6" name="Group 265"/>
                <p:cNvGrpSpPr/>
                <p:nvPr/>
              </p:nvGrpSpPr>
              <p:grpSpPr>
                <a:xfrm flipV="1">
                  <a:off x="1916088" y="1565176"/>
                  <a:ext cx="181857" cy="792088"/>
                  <a:chOff x="1907704" y="1412776"/>
                  <a:chExt cx="181857" cy="792088"/>
                </a:xfrm>
              </p:grpSpPr>
              <p:sp>
                <p:nvSpPr>
                  <p:cNvPr id="267" name="Arc 266"/>
                  <p:cNvSpPr/>
                  <p:nvPr/>
                </p:nvSpPr>
                <p:spPr>
                  <a:xfrm>
                    <a:off x="1907704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" name="Arc 267"/>
                  <p:cNvSpPr/>
                  <p:nvPr/>
                </p:nvSpPr>
                <p:spPr>
                  <a:xfrm flipH="1">
                    <a:off x="1945545" y="1412776"/>
                    <a:ext cx="144016" cy="792088"/>
                  </a:xfrm>
                  <a:prstGeom prst="arc">
                    <a:avLst/>
                  </a:prstGeom>
                  <a:ln w="47625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46" name="Group 245"/>
            <p:cNvGrpSpPr/>
            <p:nvPr/>
          </p:nvGrpSpPr>
          <p:grpSpPr>
            <a:xfrm>
              <a:off x="3323184" y="770098"/>
              <a:ext cx="440548" cy="944488"/>
              <a:chOff x="3323184" y="770098"/>
              <a:chExt cx="440548" cy="944488"/>
            </a:xfrm>
          </p:grpSpPr>
          <p:sp>
            <p:nvSpPr>
              <p:cNvPr id="247" name="Arc 246"/>
              <p:cNvSpPr/>
              <p:nvPr/>
            </p:nvSpPr>
            <p:spPr>
              <a:xfrm flipH="1">
                <a:off x="3619716" y="794670"/>
                <a:ext cx="144016" cy="792088"/>
              </a:xfrm>
              <a:prstGeom prst="arc">
                <a:avLst/>
              </a:prstGeom>
              <a:ln w="47625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48" name="Group 247"/>
              <p:cNvGrpSpPr/>
              <p:nvPr/>
            </p:nvGrpSpPr>
            <p:grpSpPr>
              <a:xfrm>
                <a:off x="3323184" y="770098"/>
                <a:ext cx="327913" cy="944488"/>
                <a:chOff x="1922432" y="1565176"/>
                <a:chExt cx="327913" cy="944488"/>
              </a:xfrm>
            </p:grpSpPr>
            <p:grpSp>
              <p:nvGrpSpPr>
                <p:cNvPr id="249" name="Group 248"/>
                <p:cNvGrpSpPr/>
                <p:nvPr/>
              </p:nvGrpSpPr>
              <p:grpSpPr>
                <a:xfrm>
                  <a:off x="1922432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57" name="Group 256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61" name="Arc 260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Arc 261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" name="Group 257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59" name="Arc 258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Arc 259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50" name="Group 249"/>
                <p:cNvGrpSpPr/>
                <p:nvPr/>
              </p:nvGrpSpPr>
              <p:grpSpPr>
                <a:xfrm>
                  <a:off x="2060104" y="1565176"/>
                  <a:ext cx="190241" cy="944488"/>
                  <a:chOff x="1907704" y="1412776"/>
                  <a:chExt cx="190241" cy="944488"/>
                </a:xfrm>
              </p:grpSpPr>
              <p:grpSp>
                <p:nvGrpSpPr>
                  <p:cNvPr id="251" name="Group 250"/>
                  <p:cNvGrpSpPr/>
                  <p:nvPr/>
                </p:nvGrpSpPr>
                <p:grpSpPr>
                  <a:xfrm>
                    <a:off x="1907704" y="14127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55" name="Arc 254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" name="Arc 255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" name="Group 251"/>
                  <p:cNvGrpSpPr/>
                  <p:nvPr/>
                </p:nvGrpSpPr>
                <p:grpSpPr>
                  <a:xfrm flipV="1">
                    <a:off x="1916088" y="1565176"/>
                    <a:ext cx="181857" cy="792088"/>
                    <a:chOff x="1907704" y="1412776"/>
                    <a:chExt cx="181857" cy="792088"/>
                  </a:xfrm>
                </p:grpSpPr>
                <p:sp>
                  <p:nvSpPr>
                    <p:cNvPr id="253" name="Arc 252"/>
                    <p:cNvSpPr/>
                    <p:nvPr/>
                  </p:nvSpPr>
                  <p:spPr>
                    <a:xfrm>
                      <a:off x="1907704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4" name="Arc 253"/>
                    <p:cNvSpPr/>
                    <p:nvPr/>
                  </p:nvSpPr>
                  <p:spPr>
                    <a:xfrm flipH="1">
                      <a:off x="1945545" y="1412776"/>
                      <a:ext cx="144016" cy="792088"/>
                    </a:xfrm>
                    <a:prstGeom prst="arc">
                      <a:avLst/>
                    </a:prstGeom>
                    <a:ln w="47625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  <p:cxnSp>
        <p:nvCxnSpPr>
          <p:cNvPr id="459" name="Straight Arrow Connector 458"/>
          <p:cNvCxnSpPr/>
          <p:nvPr/>
        </p:nvCxnSpPr>
        <p:spPr>
          <a:xfrm>
            <a:off x="2101251" y="4200516"/>
            <a:ext cx="2624712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Arrow Connector 459"/>
          <p:cNvCxnSpPr/>
          <p:nvPr/>
        </p:nvCxnSpPr>
        <p:spPr>
          <a:xfrm flipH="1">
            <a:off x="4785200" y="4202795"/>
            <a:ext cx="2712498" cy="10696"/>
          </a:xfrm>
          <a:prstGeom prst="straightConnector1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" name="TextBox 460"/>
          <p:cNvSpPr txBox="1"/>
          <p:nvPr/>
        </p:nvSpPr>
        <p:spPr>
          <a:xfrm>
            <a:off x="4193447" y="3622027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GB" sz="36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endParaRPr kumimoji="0" lang="en-GB" sz="3600" b="1" i="1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2" name="TextBox 461"/>
          <p:cNvSpPr txBox="1"/>
          <p:nvPr/>
        </p:nvSpPr>
        <p:spPr>
          <a:xfrm>
            <a:off x="4725963" y="4295182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GB" sz="36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GB" sz="3600" b="1" i="1" u="none" strike="noStrike" kern="1200" cap="none" spc="0" normalizeH="0" baseline="3000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3" name="Curved Connector 462"/>
          <p:cNvCxnSpPr/>
          <p:nvPr/>
        </p:nvCxnSpPr>
        <p:spPr>
          <a:xfrm rot="5400000" flipH="1" flipV="1">
            <a:off x="4662678" y="3685312"/>
            <a:ext cx="580768" cy="454198"/>
          </a:xfrm>
          <a:prstGeom prst="curvedConnector3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Curved Connector 463"/>
          <p:cNvCxnSpPr/>
          <p:nvPr/>
        </p:nvCxnSpPr>
        <p:spPr>
          <a:xfrm rot="5400000">
            <a:off x="4267717" y="4276776"/>
            <a:ext cx="580768" cy="454198"/>
          </a:xfrm>
          <a:prstGeom prst="curvedConnector3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TextBox 464"/>
          <p:cNvSpPr txBox="1"/>
          <p:nvPr/>
        </p:nvSpPr>
        <p:spPr>
          <a:xfrm>
            <a:off x="190793" y="2814765"/>
            <a:ext cx="9129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RF sections w. e.g. 2 x 125 (2 x 1500) GV voltage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6" name="TextBox 465"/>
          <p:cNvSpPr txBox="1"/>
          <p:nvPr/>
        </p:nvSpPr>
        <p:spPr>
          <a:xfrm>
            <a:off x="114781" y="5007949"/>
            <a:ext cx="86828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 beams lost after single collision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supply full energy for each collision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requires small spot size to get target luminosity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7" name="TextBox 466"/>
          <p:cNvSpPr txBox="1"/>
          <p:nvPr/>
        </p:nvSpPr>
        <p:spPr>
          <a:xfrm>
            <a:off x="249048" y="1147790"/>
            <a:ext cx="84155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full energy must be provided to beam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every collision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8" name="TextBox 467"/>
          <p:cNvSpPr txBox="1"/>
          <p:nvPr/>
        </p:nvSpPr>
        <p:spPr>
          <a:xfrm>
            <a:off x="251460" y="230308"/>
            <a:ext cx="3099951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linear colliders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9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1" grpId="0"/>
      <p:bldP spid="462" grpId="0"/>
      <p:bldP spid="465" grpId="0"/>
      <p:bldP spid="466" grpId="0"/>
      <p:bldP spid="467" grpId="0"/>
      <p:bldP spid="46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6" y="785616"/>
            <a:ext cx="3733394" cy="365851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2427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kern="0" dirty="0">
                <a:latin typeface="Arial"/>
              </a:rPr>
              <a:t>p</a:t>
            </a:r>
            <a:r>
              <a:rPr lang="en-US" sz="4000" kern="0" dirty="0" smtClean="0">
                <a:latin typeface="Arial"/>
              </a:rPr>
              <a:t>ositron challenge</a:t>
            </a:r>
            <a:endParaRPr lang="en-US" sz="1200" kern="0" dirty="0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61" y="2827924"/>
            <a:ext cx="3100208" cy="2471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flipH="1">
                <a:off x="-1" y="4502026"/>
                <a:ext cx="778140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4350"/>
                <a:r>
                  <a:rPr lang="en-US" sz="1600" dirty="0">
                    <a:solidFill>
                      <a:srgbClr val="0000FF"/>
                    </a:solidFill>
                    <a:latin typeface="Calibri" panose="020F0502020204030204"/>
                  </a:rPr>
                  <a:t>Routinely achieved positron rates:</a:t>
                </a:r>
              </a:p>
              <a:p>
                <a:pPr defTabSz="514350"/>
                <a:r>
                  <a:rPr lang="en-US" sz="6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SLC, 1 bunch/pulse, 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65 </a:t>
                </a:r>
                <a:r>
                  <a:rPr lang="en-US" sz="1600" dirty="0" err="1">
                    <a:solidFill>
                      <a:prstClr val="black"/>
                    </a:solidFill>
                    <a:latin typeface="Calibri" panose="020F0502020204030204"/>
                  </a:rPr>
                  <a:t>nC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 , 120 Hz,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5x10</a:t>
                </a:r>
                <a:r>
                  <a:rPr lang="en-US" sz="1600" b="1" baseline="30000" dirty="0">
                    <a:solidFill>
                      <a:prstClr val="black"/>
                    </a:solidFill>
                    <a:latin typeface="Calibri" panose="020F0502020204030204"/>
                  </a:rPr>
                  <a:t>12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 e</a:t>
                </a:r>
                <a:r>
                  <a:rPr lang="en-US" sz="1600" b="1" baseline="30000" dirty="0">
                    <a:solidFill>
                      <a:prstClr val="black"/>
                    </a:solidFill>
                    <a:latin typeface="Calibri" panose="020F0502020204030204"/>
                  </a:rPr>
                  <a:t>+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/s</a:t>
                </a:r>
              </a:p>
              <a:p>
                <a:pPr defTabSz="514350"/>
                <a:r>
                  <a:rPr lang="en-US" sz="6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KEKB, 2 bunches/pulse 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2x0.6 </a:t>
                </a:r>
                <a:r>
                  <a:rPr lang="en-US" sz="1600" dirty="0" err="1">
                    <a:solidFill>
                      <a:prstClr val="black"/>
                    </a:solidFill>
                    <a:latin typeface="Calibri" panose="020F0502020204030204"/>
                  </a:rPr>
                  <a:t>nC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, 50 Hz,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4x10</a:t>
                </a:r>
                <a:r>
                  <a:rPr lang="en-US" sz="1600" b="1" baseline="3000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 e</a:t>
                </a:r>
                <a:r>
                  <a:rPr lang="en-US" sz="1600" b="1" baseline="30000" dirty="0">
                    <a:solidFill>
                      <a:prstClr val="black"/>
                    </a:solidFill>
                    <a:latin typeface="Calibri" panose="020F0502020204030204"/>
                  </a:rPr>
                  <a:t>+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/s</a:t>
                </a:r>
                <a:endParaRPr lang="en-US" sz="105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514350"/>
                <a:r>
                  <a:rPr lang="en-US" sz="1600" dirty="0">
                    <a:solidFill>
                      <a:srgbClr val="0000FF"/>
                    </a:solidFill>
                    <a:latin typeface="Calibri" panose="020F0502020204030204"/>
                  </a:rPr>
                  <a:t>Under commissioning:</a:t>
                </a:r>
              </a:p>
              <a:p>
                <a:pPr defTabSz="514350"/>
                <a:r>
                  <a:rPr lang="en-US" sz="6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600" b="1" dirty="0" err="1">
                    <a:solidFill>
                      <a:prstClr val="black"/>
                    </a:solidFill>
                    <a:latin typeface="Calibri" panose="020F0502020204030204"/>
                  </a:rPr>
                  <a:t>SuperKEKB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, 2 bunches/pulse 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2x4 </a:t>
                </a:r>
                <a:r>
                  <a:rPr lang="en-US" sz="1600" dirty="0" err="1">
                    <a:solidFill>
                      <a:prstClr val="black"/>
                    </a:solidFill>
                    <a:latin typeface="Calibri" panose="020F0502020204030204"/>
                  </a:rPr>
                  <a:t>nC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, 50 Hz,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2.5x10</a:t>
                </a:r>
                <a:r>
                  <a:rPr lang="en-US" sz="1600" b="1" baseline="30000" dirty="0">
                    <a:solidFill>
                      <a:prstClr val="black"/>
                    </a:solidFill>
                    <a:latin typeface="Calibri" panose="020F0502020204030204"/>
                  </a:rPr>
                  <a:t>12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 e</a:t>
                </a:r>
                <a:r>
                  <a:rPr lang="en-US" sz="1600" b="1" baseline="30000" dirty="0">
                    <a:solidFill>
                      <a:prstClr val="black"/>
                    </a:solidFill>
                    <a:latin typeface="Calibri" panose="020F0502020204030204"/>
                  </a:rPr>
                  <a:t>+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/s</a:t>
                </a:r>
                <a:r>
                  <a:rPr lang="en-US" sz="1600" b="1" dirty="0" smtClean="0">
                    <a:solidFill>
                      <a:prstClr val="black"/>
                    </a:solidFill>
                    <a:latin typeface="Calibri" panose="020F0502020204030204"/>
                  </a:rPr>
                  <a:t>,</a:t>
                </a:r>
              </a:p>
              <a:p>
                <a:pPr defTabSz="514350"/>
                <a:r>
                  <a:rPr lang="en-US" sz="1600" b="1" dirty="0" smtClean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1.0x10</a:t>
                </a:r>
                <a:r>
                  <a:rPr lang="en-US" sz="1600" baseline="30000" dirty="0">
                    <a:solidFill>
                      <a:prstClr val="black"/>
                    </a:solidFill>
                    <a:latin typeface="Calibri" panose="020F0502020204030204"/>
                  </a:rPr>
                  <a:t>12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 e</a:t>
                </a:r>
                <a:r>
                  <a:rPr lang="en-US" sz="1600" baseline="30000" dirty="0">
                    <a:solidFill>
                      <a:prstClr val="black"/>
                    </a:solidFill>
                    <a:latin typeface="Calibri" panose="020F0502020204030204"/>
                  </a:rPr>
                  <a:t>+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/s already achieved</a:t>
                </a:r>
                <a:endParaRPr lang="en-GB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-1" y="4502026"/>
                <a:ext cx="7781404" cy="1569660"/>
              </a:xfrm>
              <a:prstGeom prst="rect">
                <a:avLst/>
              </a:prstGeom>
              <a:blipFill>
                <a:blip r:embed="rId4"/>
                <a:stretch>
                  <a:fillRect l="-392" t="-1167" b="-42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93" y="1219597"/>
            <a:ext cx="4607273" cy="1567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07571" y="815809"/>
            <a:ext cx="1867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1600" b="1" dirty="0" err="1">
                <a:solidFill>
                  <a:prstClr val="black"/>
                </a:solidFill>
                <a:latin typeface="Calibri" panose="020F0502020204030204"/>
              </a:rPr>
              <a:t>SuperKEKB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 injector 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9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83524"/>
              </p:ext>
            </p:extLst>
          </p:nvPr>
        </p:nvGraphicFramePr>
        <p:xfrm>
          <a:off x="208831" y="6118236"/>
          <a:ext cx="5595310" cy="649992"/>
        </p:xfrm>
        <a:graphic>
          <a:graphicData uri="http://schemas.openxmlformats.org/drawingml/2006/table">
            <a:tbl>
              <a:tblPr/>
              <a:tblGrid>
                <a:gridCol w="604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944">
                  <a:extLst>
                    <a:ext uri="{9D8B030D-6E8A-4147-A177-3AD203B41FA5}">
                      <a16:colId xmlns:a16="http://schemas.microsoft.com/office/drawing/2014/main" val="1116571171"/>
                    </a:ext>
                  </a:extLst>
                </a:gridCol>
                <a:gridCol w="956596">
                  <a:extLst>
                    <a:ext uri="{9D8B030D-6E8A-4147-A177-3AD203B41FA5}">
                      <a16:colId xmlns:a16="http://schemas.microsoft.com/office/drawing/2014/main" val="3731140857"/>
                    </a:ext>
                  </a:extLst>
                </a:gridCol>
                <a:gridCol w="820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451">
                  <a:extLst>
                    <a:ext uri="{9D8B030D-6E8A-4147-A177-3AD203B41FA5}">
                      <a16:colId xmlns:a16="http://schemas.microsoft.com/office/drawing/2014/main" val="3866695505"/>
                    </a:ext>
                  </a:extLst>
                </a:gridCol>
                <a:gridCol w="1101686">
                  <a:extLst>
                    <a:ext uri="{9D8B030D-6E8A-4147-A177-3AD203B41FA5}">
                      <a16:colId xmlns:a16="http://schemas.microsoft.com/office/drawing/2014/main" val="2780155243"/>
                    </a:ext>
                  </a:extLst>
                </a:gridCol>
              </a:tblGrid>
              <a:tr h="216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63305" marR="63305" marT="34290" marB="3429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FCC-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ee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S-KEKB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SLC</a:t>
                      </a: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CLIC380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ILC250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</a:t>
                      </a:r>
                      <a:r>
                        <a:rPr kumimoji="0" lang="en-GB" sz="1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+</a:t>
                      </a: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/ s</a:t>
                      </a:r>
                    </a:p>
                  </a:txBody>
                  <a:tcPr marL="63305" marR="63305" marT="34290" marB="3429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7x10</a:t>
                      </a:r>
                      <a:r>
                        <a:rPr kumimoji="0" lang="en-GB" sz="15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11 </a:t>
                      </a:r>
                      <a:r>
                        <a:rPr kumimoji="0" lang="en-GB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 </a:t>
                      </a:r>
                      <a:r>
                        <a:rPr kumimoji="0" lang="en-GB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at Z </a:t>
                      </a: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3 x 10</a:t>
                      </a:r>
                      <a:r>
                        <a:rPr kumimoji="0" lang="en-GB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6 x 10</a:t>
                      </a:r>
                      <a:r>
                        <a:rPr kumimoji="0" lang="en-GB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  <a:cs typeface="+mn-cs"/>
                        </a:rPr>
                        <a:t>10</a:t>
                      </a:r>
                      <a:r>
                        <a:rPr kumimoji="0" lang="en-GB" sz="15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  <a:cs typeface="+mn-cs"/>
                        </a:rPr>
                        <a:t>14 </a:t>
                      </a: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  <a:cs typeface="+mn-cs"/>
                        </a:rPr>
                        <a:t>&gt;2x10</a:t>
                      </a:r>
                      <a:r>
                        <a:rPr kumimoji="0" lang="en-GB" sz="15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  <a:cs typeface="+mn-cs"/>
                        </a:rPr>
                        <a:t>14</a:t>
                      </a: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1" b="7533"/>
          <a:stretch/>
        </p:blipFill>
        <p:spPr>
          <a:xfrm>
            <a:off x="7139402" y="5680396"/>
            <a:ext cx="1926297" cy="10552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3020" y="5759749"/>
            <a:ext cx="2359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chemeClr val="accent3">
                    <a:lumMod val="75000"/>
                  </a:schemeClr>
                </a:solidFill>
              </a:rPr>
              <a:t>FCC-</a:t>
            </a:r>
            <a:r>
              <a:rPr lang="en-US" sz="1400" kern="0" dirty="0" err="1" smtClean="0">
                <a:solidFill>
                  <a:schemeClr val="accent3">
                    <a:lumMod val="75000"/>
                  </a:schemeClr>
                </a:solidFill>
              </a:rPr>
              <a:t>ee</a:t>
            </a:r>
            <a:r>
              <a:rPr lang="en-US" sz="1400" kern="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US" sz="1400" kern="0" baseline="30000" dirty="0" smtClean="0">
                <a:solidFill>
                  <a:schemeClr val="accent3">
                    <a:lumMod val="75000"/>
                  </a:schemeClr>
                </a:solidFill>
              </a:rPr>
              <a:t>+</a:t>
            </a:r>
            <a:r>
              <a:rPr lang="en-US" sz="1400" kern="0" dirty="0" smtClean="0">
                <a:solidFill>
                  <a:schemeClr val="accent3">
                    <a:lumMod val="75000"/>
                  </a:schemeClr>
                </a:solidFill>
              </a:rPr>
              <a:t> source 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lux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oncentrator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7571" y="4455476"/>
            <a:ext cx="1285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SLC complex </a:t>
            </a:r>
            <a:endParaRPr lang="en-GB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202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3601" y="0"/>
            <a:ext cx="9144000" cy="58636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Key technology for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0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+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colliders: RF system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379363"/>
              </p:ext>
            </p:extLst>
          </p:nvPr>
        </p:nvGraphicFramePr>
        <p:xfrm>
          <a:off x="2" y="1044825"/>
          <a:ext cx="9143998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4530">
                  <a:extLst>
                    <a:ext uri="{9D8B030D-6E8A-4147-A177-3AD203B41FA5}">
                      <a16:colId xmlns:a16="http://schemas.microsoft.com/office/drawing/2014/main" val="2844153461"/>
                    </a:ext>
                  </a:extLst>
                </a:gridCol>
                <a:gridCol w="1087394">
                  <a:extLst>
                    <a:ext uri="{9D8B030D-6E8A-4147-A177-3AD203B41FA5}">
                      <a16:colId xmlns:a16="http://schemas.microsoft.com/office/drawing/2014/main" val="25192593"/>
                    </a:ext>
                  </a:extLst>
                </a:gridCol>
                <a:gridCol w="1136821">
                  <a:extLst>
                    <a:ext uri="{9D8B030D-6E8A-4147-A177-3AD203B41FA5}">
                      <a16:colId xmlns:a16="http://schemas.microsoft.com/office/drawing/2014/main" val="362310132"/>
                    </a:ext>
                  </a:extLst>
                </a:gridCol>
                <a:gridCol w="1401038">
                  <a:extLst>
                    <a:ext uri="{9D8B030D-6E8A-4147-A177-3AD203B41FA5}">
                      <a16:colId xmlns:a16="http://schemas.microsoft.com/office/drawing/2014/main" val="3669703439"/>
                    </a:ext>
                  </a:extLst>
                </a:gridCol>
                <a:gridCol w="1305548">
                  <a:extLst>
                    <a:ext uri="{9D8B030D-6E8A-4147-A177-3AD203B41FA5}">
                      <a16:colId xmlns:a16="http://schemas.microsoft.com/office/drawing/2014/main" val="23462114"/>
                    </a:ext>
                  </a:extLst>
                </a:gridCol>
                <a:gridCol w="1467555">
                  <a:extLst>
                    <a:ext uri="{9D8B030D-6E8A-4147-A177-3AD203B41FA5}">
                      <a16:colId xmlns:a16="http://schemas.microsoft.com/office/drawing/2014/main" val="4131184632"/>
                    </a:ext>
                  </a:extLst>
                </a:gridCol>
                <a:gridCol w="1411112">
                  <a:extLst>
                    <a:ext uri="{9D8B030D-6E8A-4147-A177-3AD203B41FA5}">
                      <a16:colId xmlns:a16="http://schemas.microsoft.com/office/drawing/2014/main" val="185508034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f</a:t>
                      </a:r>
                      <a:r>
                        <a:rPr lang="en-US" sz="1800" baseline="-25000" dirty="0" err="1" smtClean="0"/>
                        <a:t>RF</a:t>
                      </a:r>
                      <a:r>
                        <a:rPr lang="en-US" sz="1800" baseline="0" dirty="0" smtClean="0"/>
                        <a:t> [MHz]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#cavities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#cells/cavity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V</a:t>
                      </a:r>
                      <a:r>
                        <a:rPr lang="en-US" sz="1800" baseline="-25000" dirty="0" err="1" smtClean="0"/>
                        <a:t>RF,tot</a:t>
                      </a:r>
                      <a:r>
                        <a:rPr lang="en-US" sz="1800" dirty="0" smtClean="0"/>
                        <a:t> [MV]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acc. gradient [MV/m]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technology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228518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SuperKEKB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509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 (ARES)</a:t>
                      </a:r>
                    </a:p>
                    <a:p>
                      <a:pPr algn="ctr"/>
                      <a:r>
                        <a:rPr lang="en-US" sz="1800" dirty="0" smtClean="0"/>
                        <a:t>8 (SCC)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</a:p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</a:p>
                    <a:p>
                      <a:pPr algn="ctr"/>
                      <a:r>
                        <a:rPr lang="en-US" sz="1800" dirty="0" smtClean="0"/>
                        <a:t>12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</a:p>
                    <a:p>
                      <a:pPr algn="ctr"/>
                      <a:r>
                        <a:rPr lang="en-US" sz="1800" dirty="0" smtClean="0"/>
                        <a:t>6 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warm Cu</a:t>
                      </a:r>
                    </a:p>
                    <a:p>
                      <a:pPr algn="ctr"/>
                      <a:r>
                        <a:rPr lang="en-US" sz="1800" dirty="0" smtClean="0"/>
                        <a:t>bulk </a:t>
                      </a:r>
                      <a:r>
                        <a:rPr lang="en-US" sz="1800" dirty="0" err="1" smtClean="0"/>
                        <a:t>Nb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5470312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charm-tau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 / ring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2x1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bulk </a:t>
                      </a:r>
                      <a:r>
                        <a:rPr lang="en-US" sz="1800" dirty="0" err="1" smtClean="0"/>
                        <a:t>Nb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762572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FCC-</a:t>
                      </a:r>
                      <a:r>
                        <a:rPr lang="en-US" sz="1800" dirty="0" err="1" smtClean="0"/>
                        <a:t>ee</a:t>
                      </a:r>
                      <a:r>
                        <a:rPr lang="en-US" sz="1800" dirty="0" smtClean="0"/>
                        <a:t>-H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136 / ring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Nb</a:t>
                      </a:r>
                      <a:r>
                        <a:rPr lang="en-US" sz="1800" dirty="0" smtClean="0"/>
                        <a:t>/Cu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897195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FCC-</a:t>
                      </a:r>
                      <a:r>
                        <a:rPr lang="en-US" sz="1800" dirty="0" err="1" smtClean="0"/>
                        <a:t>ee</a:t>
                      </a:r>
                      <a:r>
                        <a:rPr lang="en-US" sz="1800" dirty="0" smtClean="0"/>
                        <a:t>-t (</a:t>
                      </a:r>
                      <a:r>
                        <a:rPr lang="en-US" sz="1800" dirty="0" err="1" smtClean="0"/>
                        <a:t>addt’l</a:t>
                      </a:r>
                      <a:r>
                        <a:rPr lang="en-US" sz="1800" dirty="0" smtClean="0"/>
                        <a:t>)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372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6930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19.8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bulk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494279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CEPC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650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240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19.7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bulk </a:t>
                      </a:r>
                      <a:r>
                        <a:rPr lang="en-US" sz="1800" dirty="0" err="1" smtClean="0"/>
                        <a:t>Nb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282513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ILC250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1,300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8,000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250,000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31.5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bulk </a:t>
                      </a:r>
                      <a:r>
                        <a:rPr lang="en-US" sz="1800" dirty="0" err="1" smtClean="0"/>
                        <a:t>Nb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415512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ILC1000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1,300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32,000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1,000,000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&gt;31.5?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bulk </a:t>
                      </a:r>
                      <a:r>
                        <a:rPr lang="en-US" sz="1800" dirty="0" err="1" smtClean="0"/>
                        <a:t>Nb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1409886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CLIC380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10,000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20,368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33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380,000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72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warm Cu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9574829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CLIC3000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12,000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140,000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33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3000,000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warm Cu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3999958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3913" y="5530214"/>
            <a:ext cx="896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preference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SC cavities, 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FCC-ee RF system optimized for each working point, CEPC features single system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39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reen accelerators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ubsystems with high energy efficiency &amp; low power consumption: SC RF (=SRF), efficient RF power sources, low-power NC magnets, SC magnets</a:t>
            </a:r>
          </a:p>
          <a:p>
            <a:r>
              <a:rPr lang="en-US" dirty="0"/>
              <a:t>r</a:t>
            </a:r>
            <a:r>
              <a:rPr lang="en-US" dirty="0" smtClean="0"/>
              <a:t>ecover beam energy (storage ring, ERL)</a:t>
            </a:r>
          </a:p>
          <a:p>
            <a:r>
              <a:rPr lang="en-US" dirty="0"/>
              <a:t>r</a:t>
            </a:r>
            <a:r>
              <a:rPr lang="en-US" dirty="0" smtClean="0"/>
              <a:t>ecycle particles (e+ ,</a:t>
            </a:r>
            <a:r>
              <a:rPr lang="en-US" dirty="0" err="1" smtClean="0"/>
              <a:t>pbar</a:t>
            </a:r>
            <a:r>
              <a:rPr lang="en-US" dirty="0" smtClean="0"/>
              <a:t>  …)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3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47" y="2454582"/>
            <a:ext cx="2097083" cy="1681866"/>
          </a:xfrm>
          <a:prstGeom prst="rect">
            <a:avLst/>
          </a:prstGeom>
        </p:spPr>
      </p:pic>
      <p:sp>
        <p:nvSpPr>
          <p:cNvPr id="100" name="Title 1"/>
          <p:cNvSpPr txBox="1">
            <a:spLocks/>
          </p:cNvSpPr>
          <p:nvPr/>
        </p:nvSpPr>
        <p:spPr>
          <a:xfrm>
            <a:off x="0" y="-2427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design of low-power magnets for FCC-ee and CEPC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879208" y="1754016"/>
            <a:ext cx="153858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Twin-dipole design with 2× power saving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MW at 175 GeV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3" y="4740917"/>
            <a:ext cx="2352927" cy="157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393"/>
          <a:stretch/>
        </p:blipFill>
        <p:spPr>
          <a:xfrm>
            <a:off x="62644" y="1349039"/>
            <a:ext cx="2871254" cy="1202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55130" y="3161333"/>
            <a:ext cx="216024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F/D arc quad with 2× power saving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 MW at 175 GeV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08" y="4811022"/>
            <a:ext cx="1859500" cy="14589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8075" y="4763481"/>
            <a:ext cx="2155823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   dipole prototype</a:t>
            </a:r>
            <a:endParaRPr kumimoji="0" lang="en-GB" sz="112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48497" y="5621113"/>
            <a:ext cx="10159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quadrupoleprototype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8138" y="830686"/>
            <a:ext cx="283259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40609" y="791475"/>
            <a:ext cx="12329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CEPC</a:t>
            </a: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44" y="1372641"/>
            <a:ext cx="2818805" cy="2437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45" y="4224910"/>
            <a:ext cx="2098013" cy="18997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700757" y="1622082"/>
            <a:ext cx="1326139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arc magnet  combined function dipole with            sextupole component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38323" y="4961377"/>
            <a:ext cx="136896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F/D arc quad with 2× power saving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39744"/>
            <a:ext cx="9144000" cy="369332"/>
          </a:xfrm>
          <a:prstGeom prst="rect">
            <a:avLst/>
          </a:prstGeom>
          <a:solidFill>
            <a:srgbClr val="66FF6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reduction by factor 2 w.r.t. single-aperture magnets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10859" y="731809"/>
                <a:ext cx="31894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hallenge of low-field magnets !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500 G collider,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30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ooster</a:t>
                </a: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859" y="731809"/>
                <a:ext cx="3189463" cy="646331"/>
              </a:xfrm>
              <a:prstGeom prst="rect">
                <a:avLst/>
              </a:prstGeom>
              <a:blipFill>
                <a:blip r:embed="rId9"/>
                <a:stretch>
                  <a:fillRect l="-1721" t="-4717" r="-57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895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>
            <a:spLocks/>
          </p:cNvSpPr>
          <p:nvPr/>
        </p:nvSpPr>
        <p:spPr>
          <a:xfrm>
            <a:off x="3917878" y="5842689"/>
            <a:ext cx="48006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DC63EB06-3C5F-4968-9E81-2278D5600470}" type="slidenum">
              <a:rPr lang="ru-RU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</a:t>
            </a:fld>
            <a:endParaRPr lang="ru-RU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2" y="2858651"/>
            <a:ext cx="4880491" cy="36448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6"/>
              <p:cNvSpPr/>
              <p:nvPr/>
            </p:nvSpPr>
            <p:spPr>
              <a:xfrm>
                <a:off x="0" y="556498"/>
                <a:ext cx="9162510" cy="1323439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double ring </a:t>
                </a:r>
                <a:r>
                  <a:rPr lang="en-US" sz="2000" b="1" kern="0" dirty="0" err="1">
                    <a:solidFill>
                      <a:srgbClr val="4472C4">
                        <a:lumMod val="75000"/>
                      </a:srgbClr>
                    </a:solidFill>
                  </a:rPr>
                  <a:t>e</a:t>
                </a:r>
                <a:r>
                  <a:rPr lang="en-US" sz="2000" b="1" kern="0" baseline="30000" dirty="0" err="1">
                    <a:solidFill>
                      <a:srgbClr val="4472C4">
                        <a:lumMod val="75000"/>
                      </a:srgbClr>
                    </a:solidFill>
                  </a:rPr>
                  <a:t>+</a:t>
                </a:r>
                <a:r>
                  <a:rPr lang="en-US" sz="2000" b="1" kern="0" dirty="0" err="1">
                    <a:solidFill>
                      <a:srgbClr val="4472C4">
                        <a:lumMod val="75000"/>
                      </a:srgbClr>
                    </a:solidFill>
                  </a:rPr>
                  <a:t>e</a:t>
                </a:r>
                <a:r>
                  <a:rPr lang="en-US" sz="20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-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 colliders as 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  <a:latin typeface="Symbol" panose="05050102010706020507" pitchFamily="18" charset="2"/>
                  </a:rPr>
                  <a:t>t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-c factory 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at </a:t>
                </a:r>
                <a:r>
                  <a:rPr lang="en-US" sz="2000" kern="0" dirty="0" err="1">
                    <a:solidFill>
                      <a:prstClr val="black"/>
                    </a:solidFill>
                  </a:rPr>
                  <a:t>E</a:t>
                </a:r>
                <a:r>
                  <a:rPr lang="en-US" sz="2000" kern="0" baseline="-25000" dirty="0" err="1">
                    <a:solidFill>
                      <a:prstClr val="black"/>
                    </a:solidFill>
                  </a:rPr>
                  <a:t>c.o.m</a:t>
                </a:r>
                <a:r>
                  <a:rPr lang="en-US" sz="2000" kern="0" baseline="-25000" dirty="0">
                    <a:solidFill>
                      <a:prstClr val="black"/>
                    </a:solidFill>
                  </a:rPr>
                  <a:t>.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 of 2-7 GeV; 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design luminosity 2 (1) x 10</a:t>
                </a:r>
                <a:r>
                  <a:rPr lang="en-US" sz="20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35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cm</a:t>
                </a:r>
                <a:r>
                  <a:rPr lang="en-US" sz="20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-2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s</a:t>
                </a:r>
                <a:r>
                  <a:rPr lang="en-US" sz="20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-1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; 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sz="2000" b="1" i="1" kern="0" baseline="-25000" dirty="0">
                    <a:solidFill>
                      <a:srgbClr val="4472C4">
                        <a:lumMod val="75000"/>
                      </a:srgbClr>
                    </a:solidFill>
                  </a:rPr>
                  <a:t>y</a:t>
                </a:r>
                <a:r>
                  <a:rPr lang="en-US" sz="20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*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= 0.5 (0.6) mm; crab waist 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collision scheme; 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beam lifetime</a:t>
                </a:r>
                <a14:m>
                  <m:oMath xmlns:m="http://schemas.openxmlformats.org/officeDocument/2006/math">
                    <m:r>
                      <a:rPr lang="en-US" sz="2000" b="1" i="1" kern="0" dirty="0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10 minutes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; 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top-up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 injection,     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e</a:t>
                </a:r>
                <a:r>
                  <a:rPr lang="en-US" sz="20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+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 rate up to </a:t>
                </a:r>
                <a14:m>
                  <m:oMath xmlns:m="http://schemas.openxmlformats.org/officeDocument/2006/math">
                    <m:r>
                      <a:rPr lang="en-US" sz="2000" b="1" i="1" kern="0" dirty="0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 10</a:t>
                </a:r>
                <a:r>
                  <a:rPr lang="en-US" sz="20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11</a:t>
                </a:r>
                <a:r>
                  <a:rPr lang="en-US" sz="2000" b="1" kern="0" dirty="0">
                    <a:solidFill>
                      <a:srgbClr val="4472C4">
                        <a:lumMod val="75000"/>
                      </a:srgbClr>
                    </a:solidFill>
                  </a:rPr>
                  <a:t> /s ; polarized electron beam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; </a:t>
                </a:r>
                <a:r>
                  <a:rPr lang="en-US" sz="2000" b="1" kern="0" dirty="0">
                    <a:solidFill>
                      <a:srgbClr val="00B050"/>
                    </a:solidFill>
                  </a:rPr>
                  <a:t>concept designs complete. </a:t>
                </a:r>
              </a:p>
            </p:txBody>
          </p:sp>
        </mc:Choice>
        <mc:Fallback xmlns="">
          <p:sp>
            <p:nvSpPr>
              <p:cNvPr id="4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6498"/>
                <a:ext cx="9162510" cy="1323439"/>
              </a:xfrm>
              <a:prstGeom prst="rect">
                <a:avLst/>
              </a:prstGeom>
              <a:blipFill>
                <a:blip r:embed="rId3"/>
                <a:stretch>
                  <a:fillRect l="-665" t="-3226" b="-7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4" y="2047863"/>
            <a:ext cx="2228120" cy="1621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78" y="2087927"/>
            <a:ext cx="1130247" cy="602798"/>
          </a:xfrm>
          <a:prstGeom prst="rect">
            <a:avLst/>
          </a:prstGeom>
          <a:solidFill>
            <a:srgbClr val="4472C4">
              <a:lumMod val="75000"/>
            </a:srgbClr>
          </a:solidFill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12168" y="0"/>
            <a:ext cx="9144000" cy="58636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GB" sz="3000" kern="0" dirty="0">
                <a:latin typeface="Arial"/>
              </a:rPr>
              <a:t>Super Charm Tau Factories</a:t>
            </a:r>
            <a:endParaRPr lang="en-US" sz="3000" kern="0" dirty="0"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067" y="4148476"/>
            <a:ext cx="3742000" cy="22746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132" y="1956092"/>
            <a:ext cx="2331935" cy="19984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24" y="2436435"/>
            <a:ext cx="1320560" cy="13205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3547" y="4077072"/>
            <a:ext cx="2083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CDR in October 2019</a:t>
            </a:r>
            <a:endParaRPr lang="en-GB" sz="1400" b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062690" y="1546426"/>
            <a:ext cx="2081310" cy="286989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" indent="0">
              <a:spcBef>
                <a:spcPts val="900"/>
              </a:spcBef>
              <a:buClr>
                <a:srgbClr val="0C377B"/>
              </a:buClr>
              <a:buNone/>
            </a:pPr>
            <a:r>
              <a:rPr lang="en-US" sz="1000" dirty="0">
                <a:solidFill>
                  <a:srgbClr val="0C377B"/>
                </a:solidFill>
              </a:rPr>
              <a:t>Values in brackets refer to HIEPA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79086" y="3796445"/>
            <a:ext cx="10999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HIEPA, China</a:t>
            </a:r>
            <a:endParaRPr lang="en-GB" sz="135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3547" y="6533532"/>
            <a:ext cx="785793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E. Levichev</a:t>
            </a:r>
            <a:endParaRPr lang="en-GB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8124104" y="6475095"/>
            <a:ext cx="566181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Q. </a:t>
            </a:r>
            <a:r>
              <a:rPr lang="en-US" sz="1050" dirty="0" err="1"/>
              <a:t>Guo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98033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32074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RF R&amp;D activities – towards higher efficiency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913789"/>
            <a:ext cx="8910990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FCC R&amp;D aims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at improving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performance &amp; efficiency +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reducrf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cost:</a:t>
            </a: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Improved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Nb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/Cu coating/sputtering (e.g. ECR fibre growth,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HiPIMS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)</a:t>
            </a: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New cavity fabrication techniques (e.g. EHF, improved polishing, seamless…)</a:t>
            </a: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Coating of A15 superconductors (e.g. Nb</a:t>
            </a:r>
            <a:r>
              <a:rPr kumimoji="0" lang="en-GB" sz="1800" b="1" i="0" u="none" strike="noStrike" kern="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3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Sn)</a:t>
            </a: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Bulk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Nb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cavity R&amp;D at FNAL, JLAB, Cornell, also KEK and CEPC/IHEP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High efficiency klystrons (e.g. COM, BAC, CSM) – synergy with HL-LHC and CLIC</a:t>
            </a: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MW-class fundamental power couplers for 400 MHz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69" y="4523254"/>
            <a:ext cx="2970330" cy="215942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108" y="5787497"/>
            <a:ext cx="1207335" cy="64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7109" y="5367005"/>
            <a:ext cx="135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 MHz 5-cell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prototype / JLAB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1545" t="16151" r="50993" b="537"/>
          <a:stretch/>
        </p:blipFill>
        <p:spPr>
          <a:xfrm>
            <a:off x="3948187" y="4472248"/>
            <a:ext cx="2049521" cy="2210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68" y="5689434"/>
            <a:ext cx="1749440" cy="9070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64560" y="5674978"/>
            <a:ext cx="1678947" cy="247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4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6728938" y="5674978"/>
            <a:ext cx="370614" cy="2201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3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4561" y="5605128"/>
            <a:ext cx="1823447" cy="991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4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4485" y="5660652"/>
            <a:ext cx="1399742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Klystron R&amp;D - FCC CSM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26" y="3105848"/>
            <a:ext cx="1597013" cy="23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49287" y="4808416"/>
            <a:ext cx="327913" cy="944488"/>
            <a:chOff x="1922432" y="1565176"/>
            <a:chExt cx="327913" cy="944488"/>
          </a:xfrm>
        </p:grpSpPr>
        <p:grpSp>
          <p:nvGrpSpPr>
            <p:cNvPr id="3" name="Group 2"/>
            <p:cNvGrpSpPr/>
            <p:nvPr/>
          </p:nvGrpSpPr>
          <p:grpSpPr>
            <a:xfrm>
              <a:off x="1922432" y="1565176"/>
              <a:ext cx="190241" cy="944488"/>
              <a:chOff x="1907704" y="1412776"/>
              <a:chExt cx="190241" cy="94448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15" name="Arc 14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Arc 15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13" name="Arc 12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Arc 13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" name="Group 3"/>
            <p:cNvGrpSpPr/>
            <p:nvPr/>
          </p:nvGrpSpPr>
          <p:grpSpPr>
            <a:xfrm>
              <a:off x="2060104" y="1565176"/>
              <a:ext cx="190241" cy="944488"/>
              <a:chOff x="1907704" y="1412776"/>
              <a:chExt cx="190241" cy="94448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9" name="Arc 8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Arc 9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7" name="Arc 6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Arc 7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17" name="Oval 16"/>
          <p:cNvSpPr/>
          <p:nvPr/>
        </p:nvSpPr>
        <p:spPr>
          <a:xfrm>
            <a:off x="733940" y="3967433"/>
            <a:ext cx="3022877" cy="1313227"/>
          </a:xfrm>
          <a:prstGeom prst="ellipse">
            <a:avLst/>
          </a:prstGeom>
          <a:noFill/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92125" y="4014727"/>
            <a:ext cx="3022877" cy="131322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494084" y="5299048"/>
            <a:ext cx="324836" cy="2890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196648" y="5055937"/>
            <a:ext cx="270608" cy="148523"/>
          </a:xfrm>
          <a:prstGeom prst="straightConnector1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0666" y="3691561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FF0000"/>
                </a:solidFill>
              </a:rPr>
              <a:t>e</a:t>
            </a:r>
            <a:r>
              <a:rPr lang="en-GB" sz="3600" b="1" i="1" baseline="30000" dirty="0" smtClean="0">
                <a:solidFill>
                  <a:srgbClr val="FF0000"/>
                </a:solidFill>
              </a:rPr>
              <a:t>-</a:t>
            </a:r>
            <a:endParaRPr lang="en-GB" sz="3600" b="1" i="1" baseline="30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30351" y="3709414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 smtClean="0">
                <a:solidFill>
                  <a:srgbClr val="006600"/>
                </a:solidFill>
              </a:rPr>
              <a:t>e</a:t>
            </a:r>
            <a:r>
              <a:rPr lang="en-GB" sz="3600" b="1" i="1" baseline="30000" dirty="0" smtClean="0">
                <a:solidFill>
                  <a:srgbClr val="006600"/>
                </a:solidFill>
              </a:rPr>
              <a:t>+</a:t>
            </a:r>
            <a:endParaRPr lang="en-GB" sz="3600" b="1" i="1" baseline="30000" dirty="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219525" y="2854331"/>
                <a:ext cx="5093253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3200" b="1" dirty="0" smtClean="0">
                    <a:solidFill>
                      <a:srgbClr val="006600"/>
                    </a:solidFill>
                  </a:rPr>
                  <a:t>beams collide many times, e.g. 2x / turn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3200" b="1" dirty="0" smtClean="0">
                    <a:solidFill>
                      <a:srgbClr val="006600"/>
                    </a:solidFill>
                  </a:rPr>
                  <a:t>RF compensates SR loss  </a:t>
                </a:r>
              </a:p>
              <a:p>
                <a:r>
                  <a:rPr lang="en-GB" sz="3200" b="1" dirty="0">
                    <a:solidFill>
                      <a:srgbClr val="006600"/>
                    </a:solidFill>
                  </a:rPr>
                  <a:t>	</a:t>
                </a:r>
                <a:r>
                  <a:rPr lang="en-GB" sz="3200" b="1" dirty="0" smtClean="0">
                    <a:solidFill>
                      <a:srgbClr val="0066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GB" sz="3200" b="1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3200" b="1" dirty="0" smtClean="0">
                    <a:solidFill>
                      <a:srgbClr val="006600"/>
                    </a:solidFill>
                  </a:rPr>
                  <a:t>1% </a:t>
                </a:r>
                <a:r>
                  <a:rPr lang="en-GB" sz="3200" b="1" i="1" dirty="0" err="1" smtClean="0">
                    <a:solidFill>
                      <a:srgbClr val="006600"/>
                    </a:solidFill>
                  </a:rPr>
                  <a:t>E</a:t>
                </a:r>
                <a:r>
                  <a:rPr lang="en-GB" sz="3200" b="1" baseline="-25000" dirty="0" err="1" smtClean="0">
                    <a:solidFill>
                      <a:srgbClr val="006600"/>
                    </a:solidFill>
                  </a:rPr>
                  <a:t>beam</a:t>
                </a:r>
                <a:r>
                  <a:rPr lang="en-GB" sz="3200" b="1" baseline="-25000" dirty="0" smtClean="0">
                    <a:solidFill>
                      <a:srgbClr val="006600"/>
                    </a:solidFill>
                  </a:rPr>
                  <a:t> </a:t>
                </a:r>
                <a:r>
                  <a:rPr lang="en-GB" sz="3200" b="1" dirty="0" smtClean="0">
                    <a:solidFill>
                      <a:srgbClr val="006600"/>
                    </a:solidFill>
                  </a:rPr>
                  <a:t>/ turn)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3200" b="1" dirty="0">
                    <a:solidFill>
                      <a:srgbClr val="006600"/>
                    </a:solidFill>
                  </a:rPr>
                  <a:t>RF </a:t>
                </a:r>
                <a:r>
                  <a:rPr lang="en-GB" sz="3200" b="1" dirty="0" smtClean="0">
                    <a:solidFill>
                      <a:srgbClr val="006600"/>
                    </a:solidFill>
                  </a:rPr>
                  <a:t>system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3200" b="1" dirty="0" smtClean="0">
                    <a:solidFill>
                      <a:srgbClr val="006600"/>
                    </a:solidFill>
                  </a:rPr>
                  <a:t>100x smaller than for LC </a:t>
                </a:r>
              </a:p>
              <a:p>
                <a:endParaRPr lang="en-GB" sz="32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525" y="2854331"/>
                <a:ext cx="5093253" cy="3539430"/>
              </a:xfrm>
              <a:prstGeom prst="rect">
                <a:avLst/>
              </a:prstGeom>
              <a:blipFill>
                <a:blip r:embed="rId2"/>
                <a:stretch>
                  <a:fillRect l="-2751" t="-22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92125" y="6076776"/>
                <a:ext cx="93299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 smtClean="0">
                    <a:solidFill>
                      <a:srgbClr val="FF0000"/>
                    </a:solidFill>
                  </a:rPr>
                  <a:t>#collisions / (beam energy)  </a:t>
                </a:r>
                <a14:m>
                  <m:oMath xmlns:m="http://schemas.openxmlformats.org/officeDocument/2006/math">
                    <m:r>
                      <a:rPr lang="en-GB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3200" b="1" dirty="0" smtClean="0">
                    <a:solidFill>
                      <a:srgbClr val="FF0000"/>
                    </a:solidFill>
                  </a:rPr>
                  <a:t>200x</a:t>
                </a:r>
                <a:endParaRPr lang="en-GB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25" y="6076776"/>
                <a:ext cx="9329965" cy="584775"/>
              </a:xfrm>
              <a:prstGeom prst="rect">
                <a:avLst/>
              </a:prstGeom>
              <a:blipFill>
                <a:blip r:embed="rId3"/>
                <a:stretch>
                  <a:fillRect l="-169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89819" y="0"/>
            <a:ext cx="7844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GB" sz="4000" b="1" noProof="0" dirty="0" err="1" smtClean="0">
                <a:solidFill>
                  <a:prstClr val="black"/>
                </a:solidFill>
                <a:latin typeface="Calibri"/>
              </a:rPr>
              <a:t>ircular</a:t>
            </a:r>
            <a:r>
              <a:rPr lang="en-GB" sz="4000" b="1" noProof="0" dirty="0" smtClean="0">
                <a:solidFill>
                  <a:prstClr val="black"/>
                </a:solidFill>
                <a:latin typeface="Calibri"/>
              </a:rPr>
              <a:t> accelerator/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 concept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1012" y="746281"/>
            <a:ext cx="75016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/>
              <a:t>“There's just no use trying to build this up. You may  get a few million volts. That's limited. What we've got to do is to devise some method of accelerating through a small voltage, repeating it over and over. Multiple acceleration</a:t>
            </a:r>
            <a:r>
              <a:rPr lang="en-GB" sz="2400" i="1" dirty="0" smtClean="0"/>
              <a:t>.”  					</a:t>
            </a:r>
            <a:r>
              <a:rPr lang="en-GB" sz="2400" dirty="0" smtClean="0"/>
              <a:t>E.O. Lawrence, 1929</a:t>
            </a:r>
            <a:endParaRPr lang="en-GB" sz="2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13" y="908265"/>
            <a:ext cx="1117463" cy="158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2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3408"/>
            <a:ext cx="869714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</a:t>
            </a:r>
            <a:r>
              <a:rPr lang="en-GB" dirty="0" smtClean="0"/>
              <a:t>omparison of parameters FCC-</a:t>
            </a:r>
            <a:r>
              <a:rPr lang="en-GB" dirty="0" err="1" smtClean="0"/>
              <a:t>ee</a:t>
            </a:r>
            <a:r>
              <a:rPr lang="en-GB" dirty="0"/>
              <a:t> </a:t>
            </a:r>
            <a:r>
              <a:rPr lang="en-GB" dirty="0" smtClean="0"/>
              <a:t>&amp; ILC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692696"/>
          <a:ext cx="9144000" cy="6223000"/>
        </p:xfrm>
        <a:graphic>
          <a:graphicData uri="http://schemas.openxmlformats.org/drawingml/2006/table">
            <a:tbl>
              <a:tblPr firstRow="1" bandRow="1"/>
              <a:tblGrid>
                <a:gridCol w="161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56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D600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ILC</a:t>
                      </a:r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H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b="1" baseline="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="1" baseline="0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TeV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E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45.6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182.5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&lt;I</a:t>
                      </a:r>
                      <a:r>
                        <a:rPr lang="en-US" baseline="0" dirty="0" smtClean="0"/>
                        <a:t> (mA)&gt;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1390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29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5.4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0.021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0.021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SR/</a:t>
                      </a:r>
                      <a:r>
                        <a:rPr lang="en-GB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b,tot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i="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r>
                        <a:rPr lang="en-GB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~260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~280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~360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~129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~163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err="1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GB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wall→beam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[%]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1" dirty="0" err="1" smtClean="0"/>
                        <a:t>N</a:t>
                      </a:r>
                      <a:r>
                        <a:rPr lang="en-US" baseline="-25000" dirty="0" err="1" smtClean="0"/>
                        <a:t>bunch</a:t>
                      </a:r>
                      <a:r>
                        <a:rPr lang="en-US" baseline="-25000" dirty="0" smtClean="0"/>
                        <a:t>/ring (pulse)</a:t>
                      </a:r>
                      <a:endParaRPr lang="en-GB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16’640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328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48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1312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kumimoji="0" lang="en-US" sz="18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(kHz)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dirty="0" smtClean="0"/>
                        <a:t>*</a:t>
                      </a:r>
                      <a:r>
                        <a:rPr lang="en-US" baseline="-25000" dirty="0" smtClean="0"/>
                        <a:t>x/y</a:t>
                      </a:r>
                      <a:r>
                        <a:rPr lang="en-US" dirty="0" smtClean="0"/>
                        <a:t> (m/mm)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1.5/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0.15 /.8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0.3 /1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1.0/1.6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.013/.41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.011/.48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.011/.48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aseline="-25000" dirty="0" smtClean="0"/>
                        <a:t>x</a:t>
                      </a:r>
                      <a:r>
                        <a:rPr lang="en-US" dirty="0" smtClean="0"/>
                        <a:t> (nm)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30-50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0.27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0.63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1.46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0.04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aseline="-25000" dirty="0" err="1" smtClean="0"/>
                        <a:t>y</a:t>
                      </a:r>
                      <a:r>
                        <a:rPr lang="en-US" dirty="0" smtClean="0"/>
                        <a:t> (pm)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~250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1.3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2.9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0.14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x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(ILC: 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en-GB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0.13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0.126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(1.91)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(1.72)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(2.12)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endParaRPr lang="en-GB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800" b="0" i="0" baseline="-25000" dirty="0" smtClean="0">
                          <a:solidFill>
                            <a:schemeClr val="tx1"/>
                          </a:solidFill>
                        </a:rPr>
                        <a:t>0.01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/IP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0.012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8.5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1.55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800" b="0" i="0" baseline="-25000" dirty="0" smtClean="0">
                          <a:solidFill>
                            <a:schemeClr val="tx1"/>
                          </a:solidFill>
                        </a:rPr>
                        <a:t>0.01,</a:t>
                      </a:r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</a:rPr>
                        <a:t>tot </a:t>
                      </a:r>
                    </a:p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(10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cm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0.048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460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 smtClean="0">
                          <a:solidFill>
                            <a:srgbClr val="0000CC"/>
                          </a:solidFill>
                        </a:rPr>
                        <a:t>17</a:t>
                      </a:r>
                      <a:endParaRPr lang="en-GB" sz="2000" b="1" i="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3.1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0.5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39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922" y="-4609"/>
            <a:ext cx="71320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linear-collider proposals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52120" y="1124744"/>
            <a:ext cx="3274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Maury Tigner, “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Possible Apparatus for Clashing-Beam Experiments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Nuovo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Cimento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37, 1228 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1965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508" y="5589240"/>
            <a:ext cx="82089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Ugo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Amaldi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“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possible scheme to obtain e-e- and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e+e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collisions at energies of hundreds of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Physics Letters B61, 313 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1976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" y="4077072"/>
            <a:ext cx="8769284" cy="1866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2" y="908720"/>
            <a:ext cx="5467158" cy="2958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377032">
            <a:off x="73118" y="2754053"/>
            <a:ext cx="7857151" cy="1200329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hese early proposal always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recovered the energy of the spent beam!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85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10" y="2436887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905500" y="1788938"/>
            <a:ext cx="3238500" cy="430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Two 1 km long, 10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GeV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SC LINACs with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 accelerating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 decelerating passes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in CW operation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è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SRF sees 6*current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at the IP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(≈ 4ns spacing)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Q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=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10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requires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cryogenic system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comparable to LHC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system! Q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&gt;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10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137" y="674316"/>
            <a:ext cx="8229600" cy="7207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u="sng" dirty="0" err="1">
                <a:solidFill>
                  <a:srgbClr val="FF0000"/>
                </a:solidFill>
              </a:rPr>
              <a:t>LHeC</a:t>
            </a:r>
            <a:r>
              <a:rPr lang="en-US" sz="3600" u="sng" dirty="0">
                <a:solidFill>
                  <a:srgbClr val="FF0000"/>
                </a:solidFill>
              </a:rPr>
              <a:t>: </a:t>
            </a:r>
            <a:r>
              <a:rPr lang="en-US" sz="3600" u="sng" dirty="0" smtClean="0">
                <a:solidFill>
                  <a:srgbClr val="FF0000"/>
                </a:solidFill>
              </a:rPr>
              <a:t>Recirculating </a:t>
            </a:r>
            <a:r>
              <a:rPr lang="en-US" sz="3600" u="sng" dirty="0" err="1" smtClean="0">
                <a:solidFill>
                  <a:srgbClr val="FF0000"/>
                </a:solidFill>
              </a:rPr>
              <a:t>Linac</a:t>
            </a:r>
            <a:r>
              <a:rPr lang="en-US" sz="3600" u="sng" dirty="0" smtClean="0">
                <a:solidFill>
                  <a:srgbClr val="FF0000"/>
                </a:solidFill>
              </a:rPr>
              <a:t> </a:t>
            </a:r>
            <a:r>
              <a:rPr lang="en-US" sz="3600" u="sng" dirty="0">
                <a:solidFill>
                  <a:srgbClr val="FF0000"/>
                </a:solidFill>
              </a:rPr>
              <a:t>with ERL </a:t>
            </a:r>
            <a:r>
              <a:rPr lang="en-US" sz="3600" u="sng" dirty="0" smtClean="0">
                <a:solidFill>
                  <a:srgbClr val="FF0000"/>
                </a:solidFill>
              </a:rPr>
              <a:t>Operation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7" y="1278304"/>
            <a:ext cx="9096389" cy="1046163"/>
            <a:chOff x="288" y="720"/>
            <a:chExt cx="5730" cy="659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Super Conducting Recirculating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with Energy Recovery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Choose ⅓ of LHC circumference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962" y="687751"/>
            <a:ext cx="803274" cy="495390"/>
          </a:xfrm>
          <a:prstGeom prst="rect">
            <a:avLst/>
          </a:prstGeo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73364" y="5508909"/>
            <a:ext cx="8483613" cy="120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è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944 cavities; 59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cryo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modules per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linac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charset="0"/>
              <a:ea typeface="ＭＳ Ｐゴシック" charset="-128"/>
              <a:cs typeface="ＭＳ Ｐゴシック" charset="-128"/>
              <a:sym typeface="Wingding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è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ca. 9 km underground tunnel installation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è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more than 4500 magnets (same magnet design as for RR option)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752" y="85368"/>
            <a:ext cx="8037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</a:t>
            </a:r>
            <a:r>
              <a:rPr lang="en-US" sz="3600" dirty="0" smtClean="0"/>
              <a:t>epton-hadron collider based on the LHC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4579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451595"/>
              </p:ext>
            </p:extLst>
          </p:nvPr>
        </p:nvGraphicFramePr>
        <p:xfrm>
          <a:off x="194307" y="0"/>
          <a:ext cx="8762406" cy="4358640"/>
        </p:xfrm>
        <a:graphic>
          <a:graphicData uri="http://schemas.openxmlformats.org/drawingml/2006/table">
            <a:tbl>
              <a:tblPr firstRow="1" bandRow="1"/>
              <a:tblGrid>
                <a:gridCol w="4700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5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rgbClr val="008000"/>
                          </a:solidFill>
                        </a:rPr>
                        <a:t>LHeC</a:t>
                      </a:r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 10</a:t>
                      </a:r>
                      <a:r>
                        <a:rPr lang="en-US" sz="2000" baseline="30000" dirty="0" smtClean="0">
                          <a:solidFill>
                            <a:srgbClr val="008000"/>
                          </a:solidFill>
                        </a:rPr>
                        <a:t>34</a:t>
                      </a:r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cm</a:t>
                      </a:r>
                      <a:r>
                        <a:rPr lang="en-US" sz="2000" baseline="30000" dirty="0">
                          <a:solidFill>
                            <a:srgbClr val="008000"/>
                          </a:solidFill>
                        </a:rPr>
                        <a:t>-2 </a:t>
                      </a: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s</a:t>
                      </a:r>
                      <a:r>
                        <a:rPr lang="en-US" sz="2000" baseline="30000" dirty="0">
                          <a:solidFill>
                            <a:srgbClr val="008000"/>
                          </a:solidFill>
                        </a:rPr>
                        <a:t>-1 </a:t>
                      </a: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Luminosity reach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PROTONS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ELECTRONS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Beam Energy [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GeV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7000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60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Luminosity [10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</a:rPr>
                        <a:t>33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cm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008000"/>
                          </a:solidFill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008000"/>
                          </a:solidFill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Normalized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emittance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ge</a:t>
                      </a:r>
                      <a:r>
                        <a:rPr lang="en-US" sz="20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m]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20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Beta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Funtion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20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[m]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0.05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0.10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Beam size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20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m]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Beam divergence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20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20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rad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]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80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40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Beam Current @ IP[mA]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1112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Bunch Spacing [ns]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Bunch Population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2.2*10</a:t>
                      </a:r>
                      <a:r>
                        <a:rPr lang="en-US" sz="2000" b="1" baseline="30000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4*10</a:t>
                      </a:r>
                      <a:r>
                        <a:rPr lang="en-US" sz="2000" b="1" baseline="30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Bunch charge [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nC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35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0.64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1DEB8F4-D187-9340-AE73-015ABDD229CD}"/>
              </a:ext>
            </a:extLst>
          </p:cNvPr>
          <p:cNvSpPr txBox="1"/>
          <p:nvPr/>
        </p:nvSpPr>
        <p:spPr>
          <a:xfrm>
            <a:off x="2255538" y="4450524"/>
            <a:ext cx="6379190" cy="2308324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Arial"/>
              </a:rPr>
              <a:t>Over 600MW Beam power in electron Beam!!!</a:t>
            </a:r>
          </a:p>
          <a:p>
            <a:pPr algn="ctr" defTabSz="4572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342900" indent="-342900" algn="ctr" defTabSz="457200">
              <a:buFont typeface="Wingdings" pitchFamily="2" charset="2"/>
              <a:buChar char="è"/>
            </a:pPr>
            <a:r>
              <a:rPr lang="en-US" sz="2400" dirty="0">
                <a:solidFill>
                  <a:prstClr val="black"/>
                </a:solidFill>
                <a:latin typeface="Arial"/>
                <a:sym typeface="Wingdings" pitchFamily="2" charset="2"/>
              </a:rPr>
              <a:t>ERL is a must for efficient operation!!!</a:t>
            </a:r>
          </a:p>
          <a:p>
            <a:pPr marL="342900" indent="-342900" algn="ctr" defTabSz="457200">
              <a:buFont typeface="Wingdings" pitchFamily="2" charset="2"/>
              <a:buChar char="è"/>
            </a:pP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307" y="6435682"/>
            <a:ext cx="1176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O. </a:t>
            </a:r>
            <a:r>
              <a:rPr lang="en-US" dirty="0" err="1" smtClean="0"/>
              <a:t>Brüning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44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983D1B-DE90-5C41-B7AF-E1300D62E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07" y="1619931"/>
            <a:ext cx="9144000" cy="52683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0F6A82-D8C1-F64C-A482-C91F8A70D074}"/>
              </a:ext>
            </a:extLst>
          </p:cNvPr>
          <p:cNvCxnSpPr>
            <a:cxnSpLocks/>
          </p:cNvCxnSpPr>
          <p:nvPr/>
        </p:nvCxnSpPr>
        <p:spPr>
          <a:xfrm flipV="1">
            <a:off x="2583573" y="3394839"/>
            <a:ext cx="0" cy="2468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2F0081A-3EA7-D04E-B4A2-8D317768F303}"/>
              </a:ext>
            </a:extLst>
          </p:cNvPr>
          <p:cNvSpPr/>
          <p:nvPr/>
        </p:nvSpPr>
        <p:spPr>
          <a:xfrm>
            <a:off x="5936034" y="4095718"/>
            <a:ext cx="168165" cy="1471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43BD414-8FA3-AA4D-80EE-3157A18A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149" y="404422"/>
            <a:ext cx="7531774" cy="1325563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FCC-</a:t>
            </a:r>
            <a:r>
              <a:rPr lang="en-US" sz="2800" dirty="0" err="1" smtClean="0"/>
              <a:t>ee</a:t>
            </a:r>
            <a:r>
              <a:rPr lang="en-US" sz="2800" dirty="0" smtClean="0"/>
              <a:t> ERL upgrade – recent proposal from BNL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Green FCC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ee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w.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10% of R-R power consumption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C0F79E-58E4-AD45-A2A1-CDCE00B070C6}"/>
              </a:ext>
            </a:extLst>
          </p:cNvPr>
          <p:cNvSpPr/>
          <p:nvPr/>
        </p:nvSpPr>
        <p:spPr>
          <a:xfrm>
            <a:off x="4918842" y="4761186"/>
            <a:ext cx="168165" cy="1471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3C7C49-5339-C44C-9965-686AE8D05205}"/>
              </a:ext>
            </a:extLst>
          </p:cNvPr>
          <p:cNvSpPr/>
          <p:nvPr/>
        </p:nvSpPr>
        <p:spPr>
          <a:xfrm>
            <a:off x="6215581" y="4030790"/>
            <a:ext cx="2115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ERL based FCC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10 MW SR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EDCA20-08EF-454C-9EA0-D46F7FDB3664}"/>
              </a:ext>
            </a:extLst>
          </p:cNvPr>
          <p:cNvSpPr/>
          <p:nvPr/>
        </p:nvSpPr>
        <p:spPr>
          <a:xfrm>
            <a:off x="4172607" y="4398579"/>
            <a:ext cx="168165" cy="1471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230000-A1C2-7A49-9F9D-AF092B913ABE}"/>
              </a:ext>
            </a:extLst>
          </p:cNvPr>
          <p:cNvSpPr/>
          <p:nvPr/>
        </p:nvSpPr>
        <p:spPr>
          <a:xfrm>
            <a:off x="3331778" y="3657598"/>
            <a:ext cx="168165" cy="1471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E0376F-4228-B74A-B512-CC19E8D49B6F}"/>
              </a:ext>
            </a:extLst>
          </p:cNvPr>
          <p:cNvSpPr/>
          <p:nvPr/>
        </p:nvSpPr>
        <p:spPr>
          <a:xfrm>
            <a:off x="2499490" y="3584025"/>
            <a:ext cx="168165" cy="1471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0ADC92-2ED0-7442-9C1C-535BB204DCA3}"/>
              </a:ext>
            </a:extLst>
          </p:cNvPr>
          <p:cNvSpPr/>
          <p:nvPr/>
        </p:nvSpPr>
        <p:spPr>
          <a:xfrm>
            <a:off x="1327587" y="3657598"/>
            <a:ext cx="168165" cy="1471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43C5724-88FC-9C4F-BA0B-A781F24154E6}"/>
              </a:ext>
            </a:extLst>
          </p:cNvPr>
          <p:cNvSpPr/>
          <p:nvPr/>
        </p:nvSpPr>
        <p:spPr>
          <a:xfrm>
            <a:off x="1408386" y="3641909"/>
            <a:ext cx="3615559" cy="1224382"/>
          </a:xfrm>
          <a:custGeom>
            <a:avLst/>
            <a:gdLst>
              <a:gd name="connsiteX0" fmla="*/ 0 w 3615559"/>
              <a:gd name="connsiteY0" fmla="*/ 77430 h 1202037"/>
              <a:gd name="connsiteX1" fmla="*/ 1187669 w 3615559"/>
              <a:gd name="connsiteY1" fmla="*/ 24878 h 1202037"/>
              <a:gd name="connsiteX2" fmla="*/ 2060028 w 3615559"/>
              <a:gd name="connsiteY2" fmla="*/ 77430 h 1202037"/>
              <a:gd name="connsiteX3" fmla="*/ 2890345 w 3615559"/>
              <a:gd name="connsiteY3" fmla="*/ 834175 h 1202037"/>
              <a:gd name="connsiteX4" fmla="*/ 3615559 w 3615559"/>
              <a:gd name="connsiteY4" fmla="*/ 1202037 h 1202037"/>
              <a:gd name="connsiteX5" fmla="*/ 3615559 w 3615559"/>
              <a:gd name="connsiteY5" fmla="*/ 1202037 h 1202037"/>
              <a:gd name="connsiteX0" fmla="*/ 0 w 3615559"/>
              <a:gd name="connsiteY0" fmla="*/ 102160 h 1226767"/>
              <a:gd name="connsiteX1" fmla="*/ 1177159 w 3615559"/>
              <a:gd name="connsiteY1" fmla="*/ 7567 h 1226767"/>
              <a:gd name="connsiteX2" fmla="*/ 2060028 w 3615559"/>
              <a:gd name="connsiteY2" fmla="*/ 102160 h 1226767"/>
              <a:gd name="connsiteX3" fmla="*/ 2890345 w 3615559"/>
              <a:gd name="connsiteY3" fmla="*/ 858905 h 1226767"/>
              <a:gd name="connsiteX4" fmla="*/ 3615559 w 3615559"/>
              <a:gd name="connsiteY4" fmla="*/ 1226767 h 1226767"/>
              <a:gd name="connsiteX5" fmla="*/ 3615559 w 3615559"/>
              <a:gd name="connsiteY5" fmla="*/ 1226767 h 1226767"/>
              <a:gd name="connsiteX0" fmla="*/ 0 w 3615559"/>
              <a:gd name="connsiteY0" fmla="*/ 99775 h 1224382"/>
              <a:gd name="connsiteX1" fmla="*/ 1177159 w 3615559"/>
              <a:gd name="connsiteY1" fmla="*/ 5182 h 1224382"/>
              <a:gd name="connsiteX2" fmla="*/ 2060028 w 3615559"/>
              <a:gd name="connsiteY2" fmla="*/ 99775 h 1224382"/>
              <a:gd name="connsiteX3" fmla="*/ 2848304 w 3615559"/>
              <a:gd name="connsiteY3" fmla="*/ 803968 h 1224382"/>
              <a:gd name="connsiteX4" fmla="*/ 3615559 w 3615559"/>
              <a:gd name="connsiteY4" fmla="*/ 1224382 h 1224382"/>
              <a:gd name="connsiteX5" fmla="*/ 3615559 w 3615559"/>
              <a:gd name="connsiteY5" fmla="*/ 1224382 h 122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5559" h="1224382">
                <a:moveTo>
                  <a:pt x="0" y="99775"/>
                </a:moveTo>
                <a:cubicBezTo>
                  <a:pt x="422165" y="73499"/>
                  <a:pt x="833821" y="5182"/>
                  <a:pt x="1177159" y="5182"/>
                </a:cubicBezTo>
                <a:cubicBezTo>
                  <a:pt x="1520497" y="5182"/>
                  <a:pt x="1781504" y="-33356"/>
                  <a:pt x="2060028" y="99775"/>
                </a:cubicBezTo>
                <a:cubicBezTo>
                  <a:pt x="2338552" y="232906"/>
                  <a:pt x="2589049" y="616534"/>
                  <a:pt x="2848304" y="803968"/>
                </a:cubicBezTo>
                <a:cubicBezTo>
                  <a:pt x="3107559" y="991402"/>
                  <a:pt x="3487683" y="1154313"/>
                  <a:pt x="3615559" y="1224382"/>
                </a:cubicBezTo>
                <a:lnTo>
                  <a:pt x="3615559" y="1224382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C62568-C9A8-D44F-AB19-D85C449B5366}"/>
              </a:ext>
            </a:extLst>
          </p:cNvPr>
          <p:cNvSpPr/>
          <p:nvPr/>
        </p:nvSpPr>
        <p:spPr>
          <a:xfrm>
            <a:off x="5936033" y="3769737"/>
            <a:ext cx="168165" cy="1471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860BBC-CE7C-F243-B567-48BF6C354C9D}"/>
              </a:ext>
            </a:extLst>
          </p:cNvPr>
          <p:cNvSpPr/>
          <p:nvPr/>
        </p:nvSpPr>
        <p:spPr>
          <a:xfrm>
            <a:off x="6215580" y="3704809"/>
            <a:ext cx="2193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ERL based FCC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100 MW SR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42E8755D-2DD1-6742-A6E4-6C166755EDCA}"/>
              </a:ext>
            </a:extLst>
          </p:cNvPr>
          <p:cNvSpPr/>
          <p:nvPr/>
        </p:nvSpPr>
        <p:spPr>
          <a:xfrm>
            <a:off x="1408385" y="2324718"/>
            <a:ext cx="3615559" cy="1224382"/>
          </a:xfrm>
          <a:custGeom>
            <a:avLst/>
            <a:gdLst>
              <a:gd name="connsiteX0" fmla="*/ 0 w 3615559"/>
              <a:gd name="connsiteY0" fmla="*/ 77430 h 1202037"/>
              <a:gd name="connsiteX1" fmla="*/ 1187669 w 3615559"/>
              <a:gd name="connsiteY1" fmla="*/ 24878 h 1202037"/>
              <a:gd name="connsiteX2" fmla="*/ 2060028 w 3615559"/>
              <a:gd name="connsiteY2" fmla="*/ 77430 h 1202037"/>
              <a:gd name="connsiteX3" fmla="*/ 2890345 w 3615559"/>
              <a:gd name="connsiteY3" fmla="*/ 834175 h 1202037"/>
              <a:gd name="connsiteX4" fmla="*/ 3615559 w 3615559"/>
              <a:gd name="connsiteY4" fmla="*/ 1202037 h 1202037"/>
              <a:gd name="connsiteX5" fmla="*/ 3615559 w 3615559"/>
              <a:gd name="connsiteY5" fmla="*/ 1202037 h 1202037"/>
              <a:gd name="connsiteX0" fmla="*/ 0 w 3615559"/>
              <a:gd name="connsiteY0" fmla="*/ 102160 h 1226767"/>
              <a:gd name="connsiteX1" fmla="*/ 1177159 w 3615559"/>
              <a:gd name="connsiteY1" fmla="*/ 7567 h 1226767"/>
              <a:gd name="connsiteX2" fmla="*/ 2060028 w 3615559"/>
              <a:gd name="connsiteY2" fmla="*/ 102160 h 1226767"/>
              <a:gd name="connsiteX3" fmla="*/ 2890345 w 3615559"/>
              <a:gd name="connsiteY3" fmla="*/ 858905 h 1226767"/>
              <a:gd name="connsiteX4" fmla="*/ 3615559 w 3615559"/>
              <a:gd name="connsiteY4" fmla="*/ 1226767 h 1226767"/>
              <a:gd name="connsiteX5" fmla="*/ 3615559 w 3615559"/>
              <a:gd name="connsiteY5" fmla="*/ 1226767 h 1226767"/>
              <a:gd name="connsiteX0" fmla="*/ 0 w 3615559"/>
              <a:gd name="connsiteY0" fmla="*/ 99775 h 1224382"/>
              <a:gd name="connsiteX1" fmla="*/ 1177159 w 3615559"/>
              <a:gd name="connsiteY1" fmla="*/ 5182 h 1224382"/>
              <a:gd name="connsiteX2" fmla="*/ 2060028 w 3615559"/>
              <a:gd name="connsiteY2" fmla="*/ 99775 h 1224382"/>
              <a:gd name="connsiteX3" fmla="*/ 2848304 w 3615559"/>
              <a:gd name="connsiteY3" fmla="*/ 803968 h 1224382"/>
              <a:gd name="connsiteX4" fmla="*/ 3615559 w 3615559"/>
              <a:gd name="connsiteY4" fmla="*/ 1224382 h 1224382"/>
              <a:gd name="connsiteX5" fmla="*/ 3615559 w 3615559"/>
              <a:gd name="connsiteY5" fmla="*/ 1224382 h 122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5559" h="1224382">
                <a:moveTo>
                  <a:pt x="0" y="99775"/>
                </a:moveTo>
                <a:cubicBezTo>
                  <a:pt x="422165" y="73499"/>
                  <a:pt x="833821" y="5182"/>
                  <a:pt x="1177159" y="5182"/>
                </a:cubicBezTo>
                <a:cubicBezTo>
                  <a:pt x="1520497" y="5182"/>
                  <a:pt x="1781504" y="-33356"/>
                  <a:pt x="2060028" y="99775"/>
                </a:cubicBezTo>
                <a:cubicBezTo>
                  <a:pt x="2338552" y="232906"/>
                  <a:pt x="2589049" y="616534"/>
                  <a:pt x="2848304" y="803968"/>
                </a:cubicBezTo>
                <a:cubicBezTo>
                  <a:pt x="3107559" y="991402"/>
                  <a:pt x="3487683" y="1154313"/>
                  <a:pt x="3615559" y="1224382"/>
                </a:cubicBezTo>
                <a:lnTo>
                  <a:pt x="3615559" y="1224382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C89437-7D7E-2944-AB52-47BC8DD1AA9E}"/>
              </a:ext>
            </a:extLst>
          </p:cNvPr>
          <p:cNvSpPr/>
          <p:nvPr/>
        </p:nvSpPr>
        <p:spPr>
          <a:xfrm>
            <a:off x="4967160" y="3475527"/>
            <a:ext cx="168165" cy="1471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D04AAF-7433-FC47-A287-80F65814C07C}"/>
              </a:ext>
            </a:extLst>
          </p:cNvPr>
          <p:cNvSpPr/>
          <p:nvPr/>
        </p:nvSpPr>
        <p:spPr>
          <a:xfrm>
            <a:off x="4187383" y="3054599"/>
            <a:ext cx="168165" cy="1471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B1E479-F35D-8044-927D-11FC1174D8FF}"/>
              </a:ext>
            </a:extLst>
          </p:cNvPr>
          <p:cNvSpPr/>
          <p:nvPr/>
        </p:nvSpPr>
        <p:spPr>
          <a:xfrm>
            <a:off x="3262471" y="2281395"/>
            <a:ext cx="168165" cy="1471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77CEA6-B44F-6643-91AE-9778ED59E403}"/>
              </a:ext>
            </a:extLst>
          </p:cNvPr>
          <p:cNvSpPr/>
          <p:nvPr/>
        </p:nvSpPr>
        <p:spPr>
          <a:xfrm>
            <a:off x="181863" y="6523670"/>
            <a:ext cx="6098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*Luminosity scaled linear with SR power – would see other limitations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F39FC4-D57F-BC40-84D6-1DF53F95D72F}"/>
              </a:ext>
            </a:extLst>
          </p:cNvPr>
          <p:cNvSpPr/>
          <p:nvPr/>
        </p:nvSpPr>
        <p:spPr>
          <a:xfrm>
            <a:off x="1262351" y="2224648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AC8C70-BD5D-7744-A1B7-37BC1FD7B23E}"/>
              </a:ext>
            </a:extLst>
          </p:cNvPr>
          <p:cNvSpPr/>
          <p:nvPr/>
        </p:nvSpPr>
        <p:spPr>
          <a:xfrm>
            <a:off x="2375587" y="2170301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304">
            <a:extLst>
              <a:ext uri="{FF2B5EF4-FFF2-40B4-BE49-F238E27FC236}">
                <a16:creationId xmlns:a16="http://schemas.microsoft.com/office/drawing/2014/main" id="{3701CE59-508F-F546-98A1-71A31FD852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8131" y="241046"/>
            <a:ext cx="1434654" cy="1449043"/>
            <a:chOff x="2432343" y="724442"/>
            <a:chExt cx="5695664" cy="5751278"/>
          </a:xfrm>
        </p:grpSpPr>
        <p:pic>
          <p:nvPicPr>
            <p:cNvPr id="30" name="Picture 305" descr="ist2_10525240-round-stamp-with-text-100-eco-friendly.jpg">
              <a:extLst>
                <a:ext uri="{FF2B5EF4-FFF2-40B4-BE49-F238E27FC236}">
                  <a16:creationId xmlns:a16="http://schemas.microsoft.com/office/drawing/2014/main" id="{7F6F7130-401C-FE4B-A021-61FC29433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343" y="724442"/>
              <a:ext cx="4846600" cy="492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06">
              <a:extLst>
                <a:ext uri="{FF2B5EF4-FFF2-40B4-BE49-F238E27FC236}">
                  <a16:creationId xmlns:a16="http://schemas.microsoft.com/office/drawing/2014/main" id="{828BBC33-624E-D148-820C-AF139E253E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700000">
              <a:off x="3773743" y="4887676"/>
              <a:ext cx="4354264" cy="1588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dirty="0" err="1">
                  <a:solidFill>
                    <a:srgbClr val="006101"/>
                  </a:solidFill>
                  <a:latin typeface="Arial Black" panose="020B0604020202020204" pitchFamily="34" charset="0"/>
                </a:rPr>
                <a:t>FCCee</a:t>
              </a:r>
              <a:endParaRPr lang="en-US" altLang="en-US" sz="2000" dirty="0">
                <a:solidFill>
                  <a:srgbClr val="006101"/>
                </a:solidFill>
                <a:latin typeface="Arial Black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686864" y="40920"/>
            <a:ext cx="339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Litvinenko, T. </a:t>
            </a:r>
            <a:r>
              <a:rPr lang="en-US" dirty="0" err="1" smtClean="0"/>
              <a:t>Roser</a:t>
            </a:r>
            <a:r>
              <a:rPr lang="en-US" dirty="0" smtClean="0"/>
              <a:t>, M. </a:t>
            </a:r>
            <a:r>
              <a:rPr lang="en-US" dirty="0" err="1" smtClean="0"/>
              <a:t>Chamizo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93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88"/>
          <p:cNvGrpSpPr/>
          <p:nvPr/>
        </p:nvGrpSpPr>
        <p:grpSpPr>
          <a:xfrm>
            <a:off x="171209" y="1136916"/>
            <a:ext cx="8216900" cy="5435600"/>
            <a:chOff x="0" y="0"/>
            <a:chExt cx="8216900" cy="5435600"/>
          </a:xfrm>
        </p:grpSpPr>
        <p:grpSp>
          <p:nvGrpSpPr>
            <p:cNvPr id="4" name="Grouper 83"/>
            <p:cNvGrpSpPr/>
            <p:nvPr/>
          </p:nvGrpSpPr>
          <p:grpSpPr>
            <a:xfrm>
              <a:off x="0" y="0"/>
              <a:ext cx="8216900" cy="5435600"/>
              <a:chOff x="0" y="0"/>
              <a:chExt cx="8216900" cy="5435600"/>
            </a:xfrm>
          </p:grpSpPr>
          <p:pic>
            <p:nvPicPr>
              <p:cNvPr id="7" name="Picture 1" descr="Picture 1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216900" cy="5435600"/>
              </a:xfrm>
              <a:prstGeom prst="rect">
                <a:avLst/>
              </a:prstGeom>
              <a:ln w="9525" cap="flat">
                <a:solidFill>
                  <a:srgbClr val="C87700"/>
                </a:solidFill>
                <a:prstDash val="solid"/>
                <a:miter lim="800000"/>
              </a:ln>
              <a:effectLst/>
            </p:spPr>
          </p:pic>
          <p:sp>
            <p:nvSpPr>
              <p:cNvPr id="8" name="TextBox 21"/>
              <p:cNvSpPr txBox="1"/>
              <p:nvPr/>
            </p:nvSpPr>
            <p:spPr>
              <a:xfrm>
                <a:off x="664002" y="4558056"/>
                <a:ext cx="1179296" cy="2950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marL="0" marR="0" lvl="0" indent="0" defTabSz="4572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/>
                    <a:ea typeface="Symbol"/>
                    <a:cs typeface="Symbol"/>
                    <a:sym typeface="Symbol"/>
                  </a:rPr>
                  <a:t>D</a:t>
                </a: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C = </a:t>
                </a: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/>
                    <a:ea typeface="Symbol"/>
                    <a:cs typeface="Symbol"/>
                    <a:sym typeface="Symbol"/>
                  </a:rPr>
                  <a:t>l</a:t>
                </a:r>
                <a:r>
                  <a:rPr kumimoji="0" sz="12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RF</a:t>
                </a: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/2</a:t>
                </a:r>
              </a:p>
            </p:txBody>
          </p:sp>
          <p:sp>
            <p:nvSpPr>
              <p:cNvPr id="9" name="TextBox 12"/>
              <p:cNvSpPr txBox="1"/>
              <p:nvPr/>
            </p:nvSpPr>
            <p:spPr>
              <a:xfrm>
                <a:off x="1675436" y="2640567"/>
                <a:ext cx="700327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defTabSz="4572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Arial Unicode MS"/>
                    <a:sym typeface="Arial Unicode MS"/>
                  </a:rPr>
                  <a:t>7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Arial Unicode MS"/>
                    <a:sym typeface="Arial Unicode MS"/>
                  </a:rPr>
                  <a:t> 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Arial Unicode MS"/>
                    <a:sym typeface="Arial Unicode MS"/>
                  </a:rPr>
                  <a:t>MeV</a:t>
                </a:r>
              </a:p>
            </p:txBody>
          </p:sp>
          <p:sp>
            <p:nvSpPr>
              <p:cNvPr id="10" name="TextBox 13"/>
              <p:cNvSpPr txBox="1"/>
              <p:nvPr/>
            </p:nvSpPr>
            <p:spPr>
              <a:xfrm rot="20272894">
                <a:off x="5008213" y="3606286"/>
                <a:ext cx="1275583" cy="2988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marL="0" marR="0" lvl="0" indent="0" defTabSz="4572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/>
                    <a:ea typeface="Symbol"/>
                    <a:cs typeface="Symbol"/>
                    <a:sym typeface="Symbol"/>
                  </a:rPr>
                  <a:t>D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E =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80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 MeV</a:t>
                </a:r>
              </a:p>
            </p:txBody>
          </p:sp>
          <p:sp>
            <p:nvSpPr>
              <p:cNvPr id="11" name="TextBox 15"/>
              <p:cNvSpPr txBox="1"/>
              <p:nvPr/>
            </p:nvSpPr>
            <p:spPr>
              <a:xfrm>
                <a:off x="3988164" y="3851702"/>
                <a:ext cx="679335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algn="r" defTabSz="4572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Arial Unicode MS"/>
                    <a:sym typeface="Arial Unicode MS"/>
                  </a:rPr>
                  <a:t>7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Arial Unicode MS"/>
                    <a:sym typeface="Arial Unicode MS"/>
                  </a:rPr>
                  <a:t> MeV </a:t>
                </a: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169208" y="1022373"/>
                <a:ext cx="992288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defTabSz="4572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Arial Unicode MS"/>
                    <a:sym typeface="Arial Unicode MS"/>
                  </a:rPr>
                  <a:t>1 : 3 : 5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6151" y="3777350"/>
                <a:ext cx="89878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defTabSz="4572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Arial Unicode MS"/>
                    <a:sym typeface="Arial Unicode MS"/>
                  </a:rPr>
                  <a:t>2 : 4 : 6</a:t>
                </a:r>
              </a:p>
            </p:txBody>
          </p:sp>
          <p:sp>
            <p:nvSpPr>
              <p:cNvPr id="14" name="Straight Arrow Connector 16"/>
              <p:cNvSpPr/>
              <p:nvPr/>
            </p:nvSpPr>
            <p:spPr>
              <a:xfrm flipH="1">
                <a:off x="3753451" y="3671690"/>
                <a:ext cx="658344" cy="389375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457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ws Gothic MT"/>
                  <a:sym typeface="News Gothic MT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 rot="20492133">
                <a:off x="3404070" y="4176555"/>
                <a:ext cx="61636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algn="r" defTabSz="4572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Arial Unicode MS"/>
                    <a:sym typeface="Arial Unicode MS"/>
                  </a:rPr>
                  <a:t>dump</a:t>
                </a:r>
              </a:p>
            </p:txBody>
          </p:sp>
          <p:grpSp>
            <p:nvGrpSpPr>
              <p:cNvPr id="16" name="Cube 50"/>
              <p:cNvGrpSpPr/>
              <p:nvPr/>
            </p:nvGrpSpPr>
            <p:grpSpPr>
              <a:xfrm>
                <a:off x="887429" y="2952858"/>
                <a:ext cx="749618" cy="224534"/>
                <a:chOff x="0" y="0"/>
                <a:chExt cx="749617" cy="224533"/>
              </a:xfrm>
            </p:grpSpPr>
            <p:sp>
              <p:nvSpPr>
                <p:cNvPr id="25" name="Figure"/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6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4572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6" name="Figure"/>
                <p:cNvSpPr/>
                <p:nvPr/>
              </p:nvSpPr>
              <p:spPr>
                <a:xfrm rot="21040540">
                  <a:off x="714817" y="1441"/>
                  <a:ext cx="26416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4572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7" name="Figure"/>
                <p:cNvSpPr/>
                <p:nvPr/>
              </p:nvSpPr>
              <p:spPr>
                <a:xfrm rot="21040540">
                  <a:off x="-2765" y="59960"/>
                  <a:ext cx="742307" cy="2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0831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4572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8" name="Figure"/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20831" y="5400"/>
                      </a:lnTo>
                      <a:lnTo>
                        <a:pt x="21600" y="0"/>
                      </a:lnTo>
                      <a:moveTo>
                        <a:pt x="20831" y="5400"/>
                      </a:moveTo>
                      <a:lnTo>
                        <a:pt x="20831" y="21600"/>
                      </a:lnTo>
                    </a:path>
                  </a:pathLst>
                </a:custGeom>
                <a:noFill/>
                <a:ln w="12699" cap="flat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4572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</p:grpSp>
          <p:sp>
            <p:nvSpPr>
              <p:cNvPr id="17" name="Straight Arrow Connector 8"/>
              <p:cNvSpPr/>
              <p:nvPr/>
            </p:nvSpPr>
            <p:spPr>
              <a:xfrm flipV="1">
                <a:off x="1629574" y="2998600"/>
                <a:ext cx="639263" cy="11740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457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ws Gothic MT"/>
                  <a:sym typeface="News Gothic MT"/>
                </a:endParaRPr>
              </a:p>
            </p:txBody>
          </p:sp>
          <p:sp>
            <p:nvSpPr>
              <p:cNvPr id="18" name="TextBox 15"/>
              <p:cNvSpPr txBox="1"/>
              <p:nvPr/>
            </p:nvSpPr>
            <p:spPr>
              <a:xfrm rot="21160245">
                <a:off x="813983" y="2660892"/>
                <a:ext cx="734674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algn="ctr" defTabSz="4572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ea typeface="Arial Unicode MS"/>
                    <a:sym typeface="Arial Unicode MS"/>
                  </a:rPr>
                  <a:t>injector</a:t>
                </a:r>
              </a:p>
            </p:txBody>
          </p:sp>
          <p:grpSp>
            <p:nvGrpSpPr>
              <p:cNvPr id="19" name="Cube 60"/>
              <p:cNvGrpSpPr/>
              <p:nvPr/>
            </p:nvGrpSpPr>
            <p:grpSpPr>
              <a:xfrm>
                <a:off x="3485612" y="4004178"/>
                <a:ext cx="320046" cy="240957"/>
                <a:chOff x="0" y="0"/>
                <a:chExt cx="320044" cy="240956"/>
              </a:xfrm>
            </p:grpSpPr>
            <p:sp>
              <p:nvSpPr>
                <p:cNvPr id="21" name="Figure"/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4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4572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2" name="Figure"/>
                <p:cNvSpPr/>
                <p:nvPr/>
              </p:nvSpPr>
              <p:spPr>
                <a:xfrm rot="20483132" flipH="1">
                  <a:off x="24258" y="80288"/>
                  <a:ext cx="39623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4572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3" name="Figure"/>
                <p:cNvSpPr/>
                <p:nvPr/>
              </p:nvSpPr>
              <p:spPr>
                <a:xfrm rot="20483132" flipH="1">
                  <a:off x="-1114" y="44342"/>
                  <a:ext cx="284330" cy="39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1859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4572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4" name="Figure"/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8590" y="5400"/>
                      </a:lnTo>
                      <a:lnTo>
                        <a:pt x="21600" y="0"/>
                      </a:lnTo>
                      <a:moveTo>
                        <a:pt x="18590" y="5400"/>
                      </a:moveTo>
                      <a:lnTo>
                        <a:pt x="18590" y="21600"/>
                      </a:lnTo>
                    </a:path>
                  </a:pathLst>
                </a:custGeom>
                <a:noFill/>
                <a:ln w="12699" cap="flat">
                  <a:solidFill>
                    <a:srgbClr val="DE84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4572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</p:grpSp>
          <p:sp>
            <p:nvSpPr>
              <p:cNvPr id="20" name="Oval 26"/>
              <p:cNvSpPr/>
              <p:nvPr/>
            </p:nvSpPr>
            <p:spPr>
              <a:xfrm>
                <a:off x="868185" y="3063168"/>
                <a:ext cx="125945" cy="1193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defTabSz="4572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ws Gothic MT"/>
                  <a:sym typeface="News Gothic MT"/>
                </a:endParaRPr>
              </a:p>
            </p:txBody>
          </p:sp>
        </p:grpSp>
        <p:pic>
          <p:nvPicPr>
            <p:cNvPr id="5" name="Image 86" descr="Image 8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6990" y="2570148"/>
              <a:ext cx="1982581" cy="1252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 87" descr="Image 8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837" y="1851505"/>
              <a:ext cx="1982581" cy="1252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" name="TextBox 13"/>
          <p:cNvSpPr txBox="1"/>
          <p:nvPr/>
        </p:nvSpPr>
        <p:spPr>
          <a:xfrm rot="20272894">
            <a:off x="1335472" y="3174005"/>
            <a:ext cx="12755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 hangingPunct="0">
              <a:defRPr sz="1200">
                <a:solidFill>
                  <a:srgbClr val="FFFF00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sz="1200" kern="0" dirty="0">
                <a:solidFill>
                  <a:srgbClr val="FFFF00"/>
                </a:solidFill>
                <a:latin typeface="Symbol"/>
                <a:ea typeface="Symbol"/>
                <a:cs typeface="Symbol"/>
                <a:sym typeface="Symbol"/>
              </a:rPr>
              <a:t>D</a:t>
            </a:r>
            <a:r>
              <a:rPr sz="1200" kern="0" dirty="0">
                <a:solidFill>
                  <a:srgbClr val="FFFF00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E = </a:t>
            </a:r>
            <a:r>
              <a:rPr lang="en-US" sz="1200" kern="0" dirty="0">
                <a:solidFill>
                  <a:srgbClr val="FFFF00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80</a:t>
            </a:r>
            <a:r>
              <a:rPr sz="1200" kern="0" dirty="0">
                <a:solidFill>
                  <a:srgbClr val="FFFF00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 MeV</a:t>
            </a:r>
          </a:p>
        </p:txBody>
      </p:sp>
      <p:sp>
        <p:nvSpPr>
          <p:cNvPr id="30" name="ZoneTexte 90"/>
          <p:cNvSpPr txBox="1"/>
          <p:nvPr/>
        </p:nvSpPr>
        <p:spPr>
          <a:xfrm>
            <a:off x="380235" y="1612201"/>
            <a:ext cx="5168900" cy="951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 defTabSz="457200" hangingPunct="0">
              <a:lnSpc>
                <a:spcPct val="120000"/>
              </a:lnSpc>
              <a:buSzPct val="100000"/>
              <a:buFontTx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sz="1600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Linacs</a:t>
            </a:r>
            <a:r>
              <a:rPr sz="16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(Four 5-Cell 801.58 MHz SC cavities)</a:t>
            </a:r>
          </a:p>
          <a:p>
            <a:pPr marL="285750" indent="-285750" defTabSz="457200" hangingPunct="0">
              <a:lnSpc>
                <a:spcPct val="120000"/>
              </a:lnSpc>
              <a:buSzPct val="100000"/>
              <a:buFontTx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 turns </a:t>
            </a:r>
            <a:r>
              <a:rPr lang="en-US" sz="16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600" kern="0" dirty="0">
                <a:solidFill>
                  <a:prstClr val="white"/>
                </a:solidFill>
                <a:latin typeface="Arial"/>
                <a:ea typeface="Arial"/>
                <a:cs typeface="Arial"/>
                <a:sym typeface="Wingdings" pitchFamily="2" charset="2"/>
              </a:rPr>
              <a:t>160</a:t>
            </a:r>
            <a:r>
              <a:rPr sz="1600" kern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6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MeV/turn)</a:t>
            </a:r>
          </a:p>
          <a:p>
            <a:pPr marL="285750" indent="-285750" defTabSz="457200" hangingPunct="0">
              <a:lnSpc>
                <a:spcPct val="120000"/>
              </a:lnSpc>
              <a:buSzPct val="100000"/>
              <a:buFontTx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Max. beam energy </a:t>
            </a:r>
            <a:r>
              <a:rPr lang="en-US" sz="1600" kern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16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 MeV</a:t>
            </a:r>
          </a:p>
        </p:txBody>
      </p:sp>
      <p:sp>
        <p:nvSpPr>
          <p:cNvPr id="31" name="ZoneTexte 1">
            <a:extLst>
              <a:ext uri="{FF2B5EF4-FFF2-40B4-BE49-F238E27FC236}">
                <a16:creationId xmlns:a16="http://schemas.microsoft.com/office/drawing/2014/main" id="{CF1E01B1-002C-6F4A-88E0-5BBD1B476C2F}"/>
              </a:ext>
            </a:extLst>
          </p:cNvPr>
          <p:cNvSpPr txBox="1"/>
          <p:nvPr/>
        </p:nvSpPr>
        <p:spPr>
          <a:xfrm>
            <a:off x="5172004" y="6104838"/>
            <a:ext cx="321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hangingPunct="0"/>
            <a:r>
              <a:rPr lang="en-GB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Footprint: 24 x 5.5 x 0.8 m</a:t>
            </a:r>
            <a:r>
              <a:rPr lang="en-GB" kern="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News Gothic MT"/>
              </a:rPr>
              <a:t>3</a:t>
            </a:r>
          </a:p>
        </p:txBody>
      </p:sp>
      <p:pic>
        <p:nvPicPr>
          <p:cNvPr id="32" name="Image 36">
            <a:extLst>
              <a:ext uri="{FF2B5EF4-FFF2-40B4-BE49-F238E27FC236}">
                <a16:creationId xmlns:a16="http://schemas.microsoft.com/office/drawing/2014/main" id="{9FF7D57B-1192-DC43-9F6C-D68123C661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537" y="852993"/>
            <a:ext cx="1760298" cy="106332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9956" y="210895"/>
            <a:ext cx="8614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Multi-pass high-current ERL test facility for </a:t>
            </a:r>
            <a:r>
              <a:rPr lang="en-US" sz="2400" dirty="0" err="1" smtClean="0"/>
              <a:t>LHeC</a:t>
            </a:r>
            <a:r>
              <a:rPr lang="en-US" sz="2400" dirty="0" smtClean="0"/>
              <a:t> (and FCC-</a:t>
            </a:r>
            <a:r>
              <a:rPr lang="en-US" sz="2400" dirty="0" err="1" smtClean="0"/>
              <a:t>ee</a:t>
            </a:r>
            <a:r>
              <a:rPr lang="en-US" sz="2400" dirty="0" smtClean="0"/>
              <a:t>-ERL?) </a:t>
            </a:r>
          </a:p>
          <a:p>
            <a:r>
              <a:rPr lang="en-US" sz="2400" dirty="0" smtClean="0"/>
              <a:t>under construction at LAL </a:t>
            </a:r>
            <a:r>
              <a:rPr lang="en-US" sz="2400" dirty="0" err="1" smtClean="0"/>
              <a:t>Orsay</a:t>
            </a:r>
            <a:r>
              <a:rPr lang="en-US" sz="2400" dirty="0" smtClean="0"/>
              <a:t> </a:t>
            </a:r>
            <a:endParaRPr lang="en-GB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25009" y="6545689"/>
            <a:ext cx="309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</a:t>
            </a:r>
            <a:r>
              <a:rPr lang="en-US" dirty="0" err="1" smtClean="0"/>
              <a:t>Kaabi</a:t>
            </a:r>
            <a:r>
              <a:rPr lang="en-US" dirty="0" smtClean="0"/>
              <a:t>, A. </a:t>
            </a:r>
            <a:r>
              <a:rPr lang="en-US" dirty="0" err="1" smtClean="0"/>
              <a:t>Bogacz</a:t>
            </a:r>
            <a:r>
              <a:rPr lang="en-US" dirty="0" smtClean="0"/>
              <a:t>, O. </a:t>
            </a:r>
            <a:r>
              <a:rPr lang="en-US" dirty="0" err="1" smtClean="0"/>
              <a:t>Bruning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4636064" y="687259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CC"/>
                </a:solidFill>
              </a:rPr>
              <a:t>arXiv:1705.08783</a:t>
            </a:r>
          </a:p>
        </p:txBody>
      </p:sp>
    </p:spTree>
    <p:extLst>
      <p:ext uri="{BB962C8B-B14F-4D97-AF65-F5344CB8AC3E}">
        <p14:creationId xmlns:p14="http://schemas.microsoft.com/office/powerpoint/2010/main" val="341690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2713" y="2365513"/>
            <a:ext cx="2892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</a:t>
            </a:r>
            <a:r>
              <a:rPr lang="en-US" sz="3600" dirty="0" smtClean="0"/>
              <a:t> bit of history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4590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 b="-254"/>
          <a:stretch/>
        </p:blipFill>
        <p:spPr>
          <a:xfrm>
            <a:off x="0" y="980728"/>
            <a:ext cx="9223384" cy="5877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024" y="1290409"/>
            <a:ext cx="80714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</a:rPr>
              <a:t>c</a:t>
            </a:r>
            <a:r>
              <a:rPr lang="en-GB" sz="2800" b="1" dirty="0" smtClean="0">
                <a:solidFill>
                  <a:srgbClr val="FFFF00"/>
                </a:solidFill>
              </a:rPr>
              <a:t>ircumference 27 km</a:t>
            </a:r>
          </a:p>
          <a:p>
            <a:r>
              <a:rPr lang="en-GB" sz="2800" b="1" dirty="0" smtClean="0">
                <a:solidFill>
                  <a:srgbClr val="FFFF00"/>
                </a:solidFill>
              </a:rPr>
              <a:t>in operation from 1989 to 2000</a:t>
            </a:r>
          </a:p>
          <a:p>
            <a:r>
              <a:rPr lang="en-GB" sz="2800" b="1" dirty="0" smtClean="0">
                <a:solidFill>
                  <a:srgbClr val="FFFF00"/>
                </a:solidFill>
              </a:rPr>
              <a:t>maximum </a:t>
            </a:r>
            <a:r>
              <a:rPr lang="en-GB" sz="2800" b="1" dirty="0" err="1" smtClean="0">
                <a:solidFill>
                  <a:srgbClr val="FFFF00"/>
                </a:solidFill>
              </a:rPr>
              <a:t>c.m</a:t>
            </a:r>
            <a:r>
              <a:rPr lang="en-GB" sz="2800" b="1" dirty="0" smtClean="0">
                <a:solidFill>
                  <a:srgbClr val="FFFF00"/>
                </a:solidFill>
              </a:rPr>
              <a:t>. energy 209 </a:t>
            </a:r>
            <a:r>
              <a:rPr lang="en-GB" sz="2800" b="1" dirty="0" err="1" smtClean="0">
                <a:solidFill>
                  <a:srgbClr val="FFFF00"/>
                </a:solidFill>
              </a:rPr>
              <a:t>GeV</a:t>
            </a:r>
            <a:endParaRPr lang="en-GB" sz="2800" b="1" dirty="0" smtClean="0">
              <a:solidFill>
                <a:srgbClr val="FFFF00"/>
              </a:solidFill>
            </a:endParaRPr>
          </a:p>
          <a:p>
            <a:r>
              <a:rPr lang="en-GB" sz="2800" b="1" dirty="0">
                <a:solidFill>
                  <a:srgbClr val="FFFF00"/>
                </a:solidFill>
              </a:rPr>
              <a:t>m</a:t>
            </a:r>
            <a:r>
              <a:rPr lang="en-GB" sz="2800" b="1" dirty="0" smtClean="0">
                <a:solidFill>
                  <a:srgbClr val="FFFF00"/>
                </a:solidFill>
              </a:rPr>
              <a:t>aximum synchrotron radiation power 23 MW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-27384"/>
            <a:ext cx="9180512" cy="1008112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00"/>
                </a:solidFill>
              </a:rPr>
              <a:t>LEP/LEP2: </a:t>
            </a:r>
            <a:r>
              <a:rPr lang="en-US" sz="4000" b="1" dirty="0">
                <a:solidFill>
                  <a:srgbClr val="FFFF00"/>
                </a:solidFill>
              </a:rPr>
              <a:t>highest </a:t>
            </a:r>
            <a:r>
              <a:rPr lang="en-US" sz="4000" b="1" dirty="0" smtClean="0">
                <a:solidFill>
                  <a:srgbClr val="FFFF00"/>
                </a:solidFill>
              </a:rPr>
              <a:t>energy so </a:t>
            </a:r>
            <a:r>
              <a:rPr lang="en-US" sz="4000" b="1" dirty="0">
                <a:solidFill>
                  <a:srgbClr val="FFFF00"/>
                </a:solidFill>
              </a:rPr>
              <a:t>far  </a:t>
            </a:r>
          </a:p>
        </p:txBody>
      </p:sp>
      <p:sp>
        <p:nvSpPr>
          <p:cNvPr id="7" name="TextBox 6"/>
          <p:cNvSpPr txBox="1"/>
          <p:nvPr/>
        </p:nvSpPr>
        <p:spPr>
          <a:xfrm rot="21309108">
            <a:off x="824617" y="3407465"/>
            <a:ext cx="7209098" cy="1938992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Calibri"/>
              </a:rPr>
              <a:t>LEP energy close to FCC-</a:t>
            </a:r>
            <a:r>
              <a:rPr lang="en-US" sz="4000" b="1" dirty="0" err="1" smtClean="0">
                <a:solidFill>
                  <a:srgbClr val="0000CC"/>
                </a:solidFill>
                <a:latin typeface="Calibri"/>
              </a:rPr>
              <a:t>ee</a:t>
            </a:r>
            <a:r>
              <a:rPr lang="en-US" sz="4000" b="1" dirty="0" smtClean="0">
                <a:solidFill>
                  <a:srgbClr val="0000CC"/>
                </a:solidFill>
                <a:latin typeface="Calibri"/>
              </a:rPr>
              <a:t> target +  record synchrotron radiation with ~MeV photons   </a:t>
            </a:r>
            <a:endParaRPr lang="en-GB" sz="4000" b="1" dirty="0">
              <a:solidFill>
                <a:srgbClr val="0000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2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5528" y="-17393"/>
            <a:ext cx="9144000" cy="62753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00" kern="0" dirty="0">
                <a:latin typeface="Arial"/>
              </a:rPr>
              <a:t> </a:t>
            </a:r>
            <a:r>
              <a:rPr lang="en-GB" sz="3000" kern="0" dirty="0">
                <a:latin typeface="Arial"/>
              </a:rPr>
              <a:t>FCC-</a:t>
            </a:r>
            <a:r>
              <a:rPr lang="en-GB" sz="3000" kern="0" dirty="0" err="1">
                <a:latin typeface="Arial"/>
              </a:rPr>
              <a:t>ee</a:t>
            </a:r>
            <a:r>
              <a:rPr lang="en-GB" sz="3000" kern="0" dirty="0">
                <a:latin typeface="Arial"/>
              </a:rPr>
              <a:t> &amp;</a:t>
            </a:r>
            <a:r>
              <a:rPr lang="en-GB" sz="3000" kern="0" dirty="0" smtClean="0">
                <a:latin typeface="Arial"/>
              </a:rPr>
              <a:t> </a:t>
            </a:r>
            <a:r>
              <a:rPr lang="en-GB" sz="3000" kern="0" dirty="0">
                <a:latin typeface="Arial"/>
              </a:rPr>
              <a:t>CEPC – </a:t>
            </a:r>
            <a:r>
              <a:rPr lang="en-GB" sz="3000" kern="0" dirty="0" smtClean="0">
                <a:latin typeface="Arial"/>
              </a:rPr>
              <a:t>circular lepton </a:t>
            </a:r>
            <a:r>
              <a:rPr lang="en-GB" sz="3000" kern="0" dirty="0">
                <a:latin typeface="Arial"/>
              </a:rPr>
              <a:t>energy frontier</a:t>
            </a:r>
            <a:endParaRPr lang="en-US" sz="1350" kern="0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0" y="2498867"/>
                <a:ext cx="5130570" cy="313234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493776" indent="-4572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Arial"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90000"/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100000"/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05740" indent="-205740">
                  <a:spcBef>
                    <a:spcPts val="900"/>
                  </a:spcBef>
                  <a:buClr>
                    <a:srgbClr val="0C377B"/>
                  </a:buClr>
                </a:pPr>
                <a:r>
                  <a:rPr lang="en-US" sz="2000" b="1" dirty="0">
                    <a:solidFill>
                      <a:srgbClr val="0C377B"/>
                    </a:solidFill>
                  </a:rPr>
                  <a:t>FCC-ee and CEPC are part of integrated proposals </a:t>
                </a:r>
                <a:r>
                  <a:rPr lang="en-US" sz="2000" b="1" dirty="0" smtClean="0">
                    <a:solidFill>
                      <a:srgbClr val="0C377B"/>
                    </a:solidFill>
                  </a:rPr>
                  <a:t> </a:t>
                </a:r>
                <a:r>
                  <a:rPr lang="en-US" sz="2000" b="1" dirty="0">
                    <a:solidFill>
                      <a:srgbClr val="0C377B"/>
                    </a:solidFill>
                  </a:rPr>
                  <a:t>and each followed by a hadron collider with common footprint.</a:t>
                </a:r>
              </a:p>
              <a:p>
                <a:pPr marL="205740" indent="-205740">
                  <a:spcBef>
                    <a:spcPts val="900"/>
                  </a:spcBef>
                  <a:buClr>
                    <a:srgbClr val="0C377B"/>
                  </a:buClr>
                </a:pPr>
                <a:r>
                  <a:rPr lang="en-US" sz="2000" b="1" dirty="0">
                    <a:solidFill>
                      <a:srgbClr val="0C377B"/>
                    </a:solidFill>
                  </a:rPr>
                  <a:t>Circumference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>
                    <a:solidFill>
                      <a:srgbClr val="0C377B"/>
                    </a:solidFill>
                  </a:rPr>
                  <a:t>100 km</a:t>
                </a:r>
              </a:p>
              <a:p>
                <a:pPr marL="205740" indent="-205740">
                  <a:spcBef>
                    <a:spcPts val="900"/>
                  </a:spcBef>
                  <a:buClr>
                    <a:srgbClr val="0C377B"/>
                  </a:buClr>
                </a:pPr>
                <a:r>
                  <a:rPr lang="en-US" sz="2000" b="1" dirty="0">
                    <a:solidFill>
                      <a:srgbClr val="0C377B"/>
                    </a:solidFill>
                  </a:rPr>
                  <a:t>Presently 2 IPs, </a:t>
                </a:r>
                <a:r>
                  <a:rPr lang="en-GB" sz="2000" dirty="0">
                    <a:solidFill>
                      <a:srgbClr val="0C377B"/>
                    </a:solidFill>
                  </a:rPr>
                  <a:t>alternatives with 3 / 4 IPs under study</a:t>
                </a:r>
                <a:endParaRPr lang="en-US" sz="2000" dirty="0">
                  <a:solidFill>
                    <a:srgbClr val="0C377B"/>
                  </a:solidFill>
                </a:endParaRPr>
              </a:p>
              <a:p>
                <a:pPr marL="205740" indent="-205740">
                  <a:spcBef>
                    <a:spcPts val="900"/>
                  </a:spcBef>
                  <a:buClr>
                    <a:srgbClr val="0C377B"/>
                  </a:buClr>
                </a:pPr>
                <a:r>
                  <a:rPr lang="en-US" sz="2000" b="1" dirty="0">
                    <a:solidFill>
                      <a:srgbClr val="0C377B"/>
                    </a:solidFill>
                  </a:rPr>
                  <a:t>Synchrotron radiation power 50 (30) MW/beam</a:t>
                </a:r>
                <a:r>
                  <a:rPr lang="en-US" sz="2000" dirty="0">
                    <a:solidFill>
                      <a:srgbClr val="0C377B"/>
                    </a:solidFill>
                  </a:rPr>
                  <a:t>  </a:t>
                </a:r>
                <a:r>
                  <a:rPr lang="en-US" sz="2000" dirty="0" smtClean="0">
                    <a:solidFill>
                      <a:srgbClr val="0C377B"/>
                    </a:solidFill>
                  </a:rPr>
                  <a:t>at </a:t>
                </a:r>
                <a:r>
                  <a:rPr lang="en-US" sz="2000" dirty="0">
                    <a:solidFill>
                      <a:srgbClr val="0C377B"/>
                    </a:solidFill>
                  </a:rPr>
                  <a:t>all beam energies, cf. LEP2 with 11 </a:t>
                </a:r>
                <a:r>
                  <a:rPr lang="en-US" sz="2000" dirty="0" smtClean="0">
                    <a:solidFill>
                      <a:srgbClr val="0C377B"/>
                    </a:solidFill>
                  </a:rPr>
                  <a:t>MW/beam; SR </a:t>
                </a:r>
                <a:r>
                  <a:rPr lang="en-US" sz="2000" dirty="0">
                    <a:solidFill>
                      <a:srgbClr val="0C377B"/>
                    </a:solidFill>
                  </a:rPr>
                  <a:t>power/length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>
                    <a:solidFill>
                      <a:srgbClr val="0C377B"/>
                    </a:solidFill>
                  </a:rPr>
                  <a:t>factor 10 below light sources</a:t>
                </a:r>
              </a:p>
              <a:p>
                <a:pPr marL="205740" indent="-205740">
                  <a:spcBef>
                    <a:spcPts val="900"/>
                  </a:spcBef>
                  <a:buClr>
                    <a:srgbClr val="0C377B"/>
                  </a:buClr>
                </a:pPr>
                <a:r>
                  <a:rPr lang="en-US" sz="2000" b="1" dirty="0">
                    <a:solidFill>
                      <a:srgbClr val="0C377B"/>
                    </a:solidFill>
                  </a:rPr>
                  <a:t>Top-up injection </a:t>
                </a:r>
                <a:r>
                  <a:rPr lang="en-US" sz="2000" dirty="0">
                    <a:solidFill>
                      <a:srgbClr val="0C377B"/>
                    </a:solidFill>
                  </a:rPr>
                  <a:t>scheme requires </a:t>
                </a:r>
                <a:r>
                  <a:rPr lang="en-US" sz="2000" b="1" dirty="0">
                    <a:solidFill>
                      <a:srgbClr val="0C377B"/>
                    </a:solidFill>
                  </a:rPr>
                  <a:t>booster synchrotron in collider tunnel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8867"/>
                <a:ext cx="5130570" cy="3132348"/>
              </a:xfrm>
              <a:prstGeom prst="rect">
                <a:avLst/>
              </a:prstGeom>
              <a:blipFill>
                <a:blip r:embed="rId3"/>
                <a:stretch>
                  <a:fillRect l="-475" t="-1167" r="-594" b="-377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6"/>
              <p:cNvSpPr/>
              <p:nvPr/>
            </p:nvSpPr>
            <p:spPr>
              <a:xfrm>
                <a:off x="-34038" y="627916"/>
                <a:ext cx="9162510" cy="1569660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double ring </a:t>
                </a:r>
                <a:r>
                  <a:rPr lang="en-US" sz="2400" b="1" kern="0" dirty="0" err="1">
                    <a:solidFill>
                      <a:srgbClr val="4472C4">
                        <a:lumMod val="75000"/>
                      </a:srgbClr>
                    </a:solidFill>
                  </a:rPr>
                  <a:t>e</a:t>
                </a:r>
                <a:r>
                  <a:rPr lang="en-US" sz="2400" b="1" kern="0" baseline="30000" dirty="0" err="1">
                    <a:solidFill>
                      <a:srgbClr val="4472C4">
                        <a:lumMod val="75000"/>
                      </a:srgbClr>
                    </a:solidFill>
                  </a:rPr>
                  <a:t>+</a:t>
                </a:r>
                <a:r>
                  <a:rPr lang="en-US" sz="2400" b="1" kern="0" dirty="0" err="1">
                    <a:solidFill>
                      <a:srgbClr val="4472C4">
                        <a:lumMod val="75000"/>
                      </a:srgbClr>
                    </a:solidFill>
                  </a:rPr>
                  <a:t>e</a:t>
                </a:r>
                <a:r>
                  <a:rPr lang="en-US" sz="24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-</a:t>
                </a: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 colliders as Z, W, H and t factory </a:t>
                </a:r>
                <a:r>
                  <a:rPr lang="en-US" sz="2400" kern="0" dirty="0">
                    <a:solidFill>
                      <a:prstClr val="black"/>
                    </a:solidFill>
                  </a:rPr>
                  <a:t>at </a:t>
                </a:r>
                <a:r>
                  <a:rPr lang="en-US" sz="2400" kern="0" dirty="0" err="1">
                    <a:solidFill>
                      <a:prstClr val="black"/>
                    </a:solidFill>
                  </a:rPr>
                  <a:t>E</a:t>
                </a:r>
                <a:r>
                  <a:rPr lang="en-US" sz="2400" kern="0" baseline="-25000" dirty="0" err="1">
                    <a:solidFill>
                      <a:prstClr val="black"/>
                    </a:solidFill>
                  </a:rPr>
                  <a:t>c.o.m</a:t>
                </a:r>
                <a:r>
                  <a:rPr lang="en-US" sz="2400" kern="0" baseline="-25000" dirty="0">
                    <a:solidFill>
                      <a:prstClr val="black"/>
                    </a:solidFill>
                  </a:rPr>
                  <a:t>.</a:t>
                </a:r>
                <a:r>
                  <a:rPr lang="en-US" sz="2400" kern="0" dirty="0">
                    <a:solidFill>
                      <a:prstClr val="black"/>
                    </a:solidFill>
                  </a:rPr>
                  <a:t> of 90 - 365 GeV; As Higgs factory: </a:t>
                </a: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design luminosities 17 (6) x 10</a:t>
                </a:r>
                <a:r>
                  <a:rPr lang="en-US" sz="24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34</a:t>
                </a: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 cm</a:t>
                </a:r>
                <a:r>
                  <a:rPr lang="en-US" sz="24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-2</a:t>
                </a: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s</a:t>
                </a:r>
                <a:r>
                  <a:rPr lang="en-US" sz="24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-1</a:t>
                </a:r>
                <a:r>
                  <a:rPr lang="en-US" sz="2400" kern="0" dirty="0">
                    <a:solidFill>
                      <a:prstClr val="black"/>
                    </a:solidFill>
                  </a:rPr>
                  <a:t> (2 IPs) ; </a:t>
                </a: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sz="2400" b="1" i="1" kern="0" baseline="-25000" dirty="0">
                    <a:solidFill>
                      <a:srgbClr val="4472C4">
                        <a:lumMod val="75000"/>
                      </a:srgbClr>
                    </a:solidFill>
                  </a:rPr>
                  <a:t>y</a:t>
                </a:r>
                <a:r>
                  <a:rPr lang="en-US" sz="24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*</a:t>
                </a: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= 1.0 (1.5) mm; crab waist </a:t>
                </a:r>
                <a:r>
                  <a:rPr lang="en-US" sz="2400" kern="0" dirty="0">
                    <a:solidFill>
                      <a:prstClr val="black"/>
                    </a:solidFill>
                  </a:rPr>
                  <a:t>collision scheme; </a:t>
                </a: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beam lifetime </a:t>
                </a:r>
                <a:r>
                  <a:rPr lang="en-US" sz="2400" kern="0" dirty="0">
                    <a:solidFill>
                      <a:srgbClr val="4472C4">
                        <a:lumMod val="75000"/>
                      </a:srgbClr>
                    </a:solidFill>
                  </a:rPr>
                  <a:t>&gt;</a:t>
                </a: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12 minutes</a:t>
                </a:r>
                <a:r>
                  <a:rPr lang="en-US" sz="2400" kern="0" dirty="0">
                    <a:solidFill>
                      <a:prstClr val="black"/>
                    </a:solidFill>
                  </a:rPr>
                  <a:t>; </a:t>
                </a: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top-up</a:t>
                </a:r>
                <a:r>
                  <a:rPr lang="en-US" sz="2400" kern="0" dirty="0">
                    <a:solidFill>
                      <a:prstClr val="black"/>
                    </a:solidFill>
                  </a:rPr>
                  <a:t> injection, </a:t>
                </a: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e</a:t>
                </a:r>
                <a:r>
                  <a:rPr lang="en-US" sz="24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+</a:t>
                </a: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 rate </a:t>
                </a:r>
                <a14:m>
                  <m:oMath xmlns:m="http://schemas.openxmlformats.org/officeDocument/2006/math">
                    <m:r>
                      <a:rPr lang="en-US" sz="2400" b="1" i="1" kern="0" dirty="0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 1x10</a:t>
                </a:r>
                <a:r>
                  <a:rPr lang="en-US" sz="2400" b="1" kern="0" baseline="30000" dirty="0">
                    <a:solidFill>
                      <a:srgbClr val="4472C4">
                        <a:lumMod val="75000"/>
                      </a:srgbClr>
                    </a:solidFill>
                  </a:rPr>
                  <a:t>11</a:t>
                </a:r>
                <a:r>
                  <a:rPr lang="en-US" sz="2400" b="1" kern="0" dirty="0">
                    <a:solidFill>
                      <a:srgbClr val="4472C4">
                        <a:lumMod val="75000"/>
                      </a:srgbClr>
                    </a:solidFill>
                  </a:rPr>
                  <a:t> /s </a:t>
                </a:r>
                <a:r>
                  <a:rPr lang="en-US" sz="2400" kern="0" dirty="0">
                    <a:solidFill>
                      <a:prstClr val="black"/>
                    </a:solidFill>
                  </a:rPr>
                  <a:t>; </a:t>
                </a:r>
                <a:r>
                  <a:rPr lang="en-US" sz="2400" b="1" kern="0" dirty="0">
                    <a:solidFill>
                      <a:srgbClr val="00B050"/>
                    </a:solidFill>
                  </a:rPr>
                  <a:t>CDRs complete</a:t>
                </a:r>
              </a:p>
            </p:txBody>
          </p:sp>
        </mc:Choice>
        <mc:Fallback xmlns="">
          <p:sp>
            <p:nvSpPr>
              <p:cNvPr id="6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038" y="627916"/>
                <a:ext cx="9162510" cy="1569660"/>
              </a:xfrm>
              <a:prstGeom prst="rect">
                <a:avLst/>
              </a:prstGeom>
              <a:blipFill>
                <a:blip r:embed="rId4"/>
                <a:stretch>
                  <a:fillRect l="-998" t="-3113" b="-81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/>
          <p:cNvSpPr txBox="1">
            <a:spLocks/>
          </p:cNvSpPr>
          <p:nvPr/>
        </p:nvSpPr>
        <p:spPr>
          <a:xfrm>
            <a:off x="7915934" y="5656732"/>
            <a:ext cx="1100087" cy="3791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" indent="0" algn="ctr">
              <a:spcBef>
                <a:spcPts val="0"/>
              </a:spcBef>
              <a:buClr>
                <a:srgbClr val="0C377B"/>
              </a:buClr>
              <a:buNone/>
            </a:pPr>
            <a:r>
              <a:rPr lang="en-US" sz="900" b="1" dirty="0"/>
              <a:t>values in brackets </a:t>
            </a:r>
          </a:p>
          <a:p>
            <a:pPr marL="27432" indent="0" algn="ctr">
              <a:spcBef>
                <a:spcPts val="0"/>
              </a:spcBef>
              <a:buClr>
                <a:srgbClr val="0C377B"/>
              </a:buClr>
              <a:buNone/>
            </a:pPr>
            <a:r>
              <a:rPr lang="en-US" sz="900" b="1" dirty="0"/>
              <a:t>refer to  CEPC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426" y="2355059"/>
            <a:ext cx="1595901" cy="1641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283" y="2355059"/>
            <a:ext cx="1700270" cy="16516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8" y="4819155"/>
            <a:ext cx="2148609" cy="16241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28084" y="2374667"/>
            <a:ext cx="283259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da-DK" sz="1500" b="1" dirty="0">
                <a:latin typeface="Arial"/>
              </a:rPr>
              <a:t>FCC-ee</a:t>
            </a:r>
            <a:endParaRPr lang="en-GB" sz="1500" b="1" dirty="0"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89607" y="2372834"/>
            <a:ext cx="87290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da-DK" sz="1500" b="1" dirty="0">
                <a:latin typeface="Arial"/>
              </a:rPr>
              <a:t>FCC-hh</a:t>
            </a:r>
            <a:endParaRPr lang="en-GB" sz="1500" b="1" dirty="0"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38445" y="4859629"/>
            <a:ext cx="9721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da-DK" sz="1500" b="1" dirty="0">
                <a:latin typeface="Arial"/>
              </a:rPr>
              <a:t>CEPC</a:t>
            </a:r>
          </a:p>
          <a:p>
            <a:pPr algn="ctr" defTabSz="685800">
              <a:defRPr/>
            </a:pPr>
            <a:r>
              <a:rPr lang="da-DK" sz="1500" b="1" dirty="0">
                <a:latin typeface="Arial"/>
              </a:rPr>
              <a:t>SppC</a:t>
            </a:r>
            <a:endParaRPr lang="en-GB" sz="1500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43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707" y="7934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“An </a:t>
            </a:r>
            <a:r>
              <a:rPr lang="en-GB" sz="2800" b="1" i="1" dirty="0">
                <a:solidFill>
                  <a:srgbClr val="0000CC"/>
                </a:solidFill>
                <a:latin typeface="Times New Roman"/>
              </a:rPr>
              <a:t>e</a:t>
            </a:r>
            <a:r>
              <a:rPr lang="en-GB" sz="2800" b="1" baseline="30000" dirty="0">
                <a:solidFill>
                  <a:srgbClr val="0000CC"/>
                </a:solidFill>
                <a:latin typeface="Times New Roman"/>
              </a:rPr>
              <a:t>+</a:t>
            </a:r>
            <a:r>
              <a:rPr lang="en-GB" sz="2800" b="1" dirty="0">
                <a:solidFill>
                  <a:srgbClr val="0000CC"/>
                </a:solidFill>
                <a:latin typeface="Times New Roman"/>
              </a:rPr>
              <a:t>-</a:t>
            </a:r>
            <a:r>
              <a:rPr lang="en-GB" sz="2800" b="1" i="1" dirty="0">
                <a:solidFill>
                  <a:srgbClr val="0000CC"/>
                </a:solidFill>
                <a:latin typeface="Times New Roman"/>
              </a:rPr>
              <a:t>e</a:t>
            </a:r>
            <a:r>
              <a:rPr lang="en-GB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GB" sz="2800" b="1" baseline="30000" dirty="0">
                <a:solidFill>
                  <a:srgbClr val="0000CC"/>
                </a:solidFill>
                <a:latin typeface="Times New Roman"/>
              </a:rPr>
              <a:t>-</a:t>
            </a:r>
            <a:r>
              <a:rPr lang="en-GB" sz="2800" b="1" dirty="0">
                <a:solidFill>
                  <a:srgbClr val="0000CC"/>
                </a:solidFill>
                <a:latin typeface="Times New Roman"/>
              </a:rPr>
              <a:t> storage ring in the range of a few 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hundred </a:t>
            </a:r>
            <a:r>
              <a:rPr lang="en-GB" sz="2800" b="1" dirty="0" err="1" smtClean="0">
                <a:solidFill>
                  <a:srgbClr val="0000CC"/>
                </a:solidFill>
                <a:latin typeface="Times New Roman"/>
              </a:rPr>
              <a:t>GeV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GB" sz="2800" b="1" dirty="0">
                <a:solidFill>
                  <a:srgbClr val="0000CC"/>
                </a:solidFill>
                <a:latin typeface="Times New Roman"/>
              </a:rPr>
              <a:t>in the centre of mass can be built with 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present technology</a:t>
            </a:r>
            <a:r>
              <a:rPr lang="en-GB" sz="2800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GB" sz="2800" dirty="0" smtClean="0">
                <a:solidFill>
                  <a:prstClr val="black"/>
                </a:solidFill>
                <a:latin typeface="Times New Roman"/>
              </a:rPr>
              <a:t>...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would seem </a:t>
            </a:r>
            <a:r>
              <a:rPr lang="en-GB" sz="2800" b="1" dirty="0">
                <a:solidFill>
                  <a:srgbClr val="0000CC"/>
                </a:solidFill>
                <a:latin typeface="Times New Roman"/>
              </a:rPr>
              <a:t>to 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be </a:t>
            </a:r>
            <a:r>
              <a:rPr lang="en-GB" sz="2800" dirty="0" smtClean="0">
                <a:solidFill>
                  <a:srgbClr val="0000CC"/>
                </a:solidFill>
                <a:latin typeface="Times New Roman"/>
              </a:rPr>
              <a:t>...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 most useful project </a:t>
            </a:r>
            <a:r>
              <a:rPr lang="en-GB" sz="2800" b="1" dirty="0">
                <a:solidFill>
                  <a:srgbClr val="0000CC"/>
                </a:solidFill>
                <a:latin typeface="Times New Roman"/>
              </a:rPr>
              <a:t>on the </a:t>
            </a:r>
            <a:r>
              <a:rPr lang="en-GB" sz="2800" b="1" dirty="0" smtClean="0">
                <a:solidFill>
                  <a:srgbClr val="0000CC"/>
                </a:solidFill>
                <a:latin typeface="Times New Roman"/>
              </a:rPr>
              <a:t>horizon.”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84" y="5225651"/>
            <a:ext cx="5616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B. Richter, </a:t>
            </a:r>
            <a:r>
              <a:rPr lang="en-GB" sz="2400" i="1" dirty="0" smtClean="0">
                <a:solidFill>
                  <a:prstClr val="black"/>
                </a:solidFill>
              </a:rPr>
              <a:t>Very High Energy Electron-Positron Colliding Beams for the Study of </a:t>
            </a:r>
            <a:r>
              <a:rPr lang="en-GB" sz="2400" i="1" dirty="0">
                <a:solidFill>
                  <a:prstClr val="black"/>
                </a:solidFill>
              </a:rPr>
              <a:t>Weak Interactions</a:t>
            </a:r>
            <a:r>
              <a:rPr lang="en-GB" sz="2400" dirty="0">
                <a:solidFill>
                  <a:prstClr val="black"/>
                </a:solidFill>
              </a:rPr>
              <a:t>, </a:t>
            </a:r>
            <a:r>
              <a:rPr lang="en-GB" sz="2400" dirty="0" smtClean="0">
                <a:solidFill>
                  <a:prstClr val="black"/>
                </a:solidFill>
              </a:rPr>
              <a:t>NIM 136 (</a:t>
            </a:r>
            <a:r>
              <a:rPr lang="en-GB" sz="2400" b="1" dirty="0" smtClean="0">
                <a:solidFill>
                  <a:prstClr val="black"/>
                </a:solidFill>
              </a:rPr>
              <a:t>1976</a:t>
            </a:r>
            <a:r>
              <a:rPr lang="en-GB" sz="2400" dirty="0">
                <a:solidFill>
                  <a:prstClr val="black"/>
                </a:solidFill>
              </a:rPr>
              <a:t>) </a:t>
            </a:r>
            <a:r>
              <a:rPr lang="en-GB" sz="2400" dirty="0" smtClean="0">
                <a:solidFill>
                  <a:prstClr val="black"/>
                </a:solidFill>
              </a:rPr>
              <a:t>47-60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480"/>
            <a:ext cx="5224342" cy="343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3845" y="1520924"/>
            <a:ext cx="315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(original LEP proposal, 1976)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56" y="2585783"/>
            <a:ext cx="1715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prstClr val="white"/>
                </a:solidFill>
              </a:rPr>
              <a:t>Burt Richter</a:t>
            </a:r>
          </a:p>
          <a:p>
            <a:r>
              <a:rPr lang="en-GB" sz="2400" b="1" dirty="0" smtClean="0">
                <a:solidFill>
                  <a:prstClr val="white"/>
                </a:solidFill>
              </a:rPr>
              <a:t>1976</a:t>
            </a:r>
            <a:endParaRPr lang="en-GB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46" y="2144355"/>
            <a:ext cx="3720100" cy="40233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37176" y="3584548"/>
            <a:ext cx="20723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350 </a:t>
            </a:r>
            <a:r>
              <a:rPr lang="en-GB" sz="2400" b="1" dirty="0" err="1" smtClean="0">
                <a:solidFill>
                  <a:srgbClr val="FF0000"/>
                </a:solidFill>
              </a:rPr>
              <a:t>GeV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c.m</a:t>
            </a:r>
            <a:r>
              <a:rPr lang="en-GB" sz="24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↔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~90 km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cost-optimized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circumference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1" y="898649"/>
            <a:ext cx="3670305" cy="2347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6" y="864369"/>
            <a:ext cx="7837764" cy="50129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6279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SLC: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 the </a:t>
            </a:r>
            <a:r>
              <a:rPr lang="en-US" altLang="en-US" sz="4000" b="1" dirty="0" smtClean="0">
                <a:solidFill>
                  <a:srgbClr val="FFFF00"/>
                </a:solidFill>
                <a:latin typeface="Calibri"/>
              </a:rPr>
              <a:t>f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irst</a:t>
            </a:r>
            <a:r>
              <a:rPr lang="en-US" altLang="en-US" sz="4000" b="1" dirty="0" smtClean="0">
                <a:solidFill>
                  <a:srgbClr val="FFFF00"/>
                </a:solidFill>
                <a:latin typeface="Calibri"/>
              </a:rPr>
              <a:t> &amp;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 so far only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linear collider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464" y="6027003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Burton Richter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“The Stanford Linear Collider”,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r>
              <a:rPr kumimoji="0" lang="en-US" altLang="en-US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Int. Conf.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High-Energy Accelerators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CERN (1980)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1" y="3598386"/>
            <a:ext cx="7779564" cy="2454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43" y="847993"/>
            <a:ext cx="3986469" cy="2924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1473" y="3607397"/>
            <a:ext cx="33289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pb</a:t>
            </a:r>
            <a:r>
              <a:rPr kumimoji="0" lang="en-GB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1989 to 1998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6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7843" y="116632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prstClr val="black"/>
                </a:solidFill>
              </a:rPr>
              <a:t>commissioning time &amp; performance of  the first linear collider</a:t>
            </a:r>
            <a:endParaRPr lang="en-GB" sz="4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25" y="1432977"/>
            <a:ext cx="7062107" cy="4286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3804" y="5719227"/>
            <a:ext cx="5551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CERN-SL-2002- 009 (OP</a:t>
            </a:r>
            <a:r>
              <a:rPr lang="en-GB" dirty="0" smtClean="0">
                <a:solidFill>
                  <a:prstClr val="black"/>
                </a:solidFill>
              </a:rPr>
              <a:t>), SLAC–PUB–8042 [K. </a:t>
            </a:r>
            <a:r>
              <a:rPr lang="en-GB" dirty="0" err="1" smtClean="0">
                <a:solidFill>
                  <a:prstClr val="black"/>
                </a:solidFill>
              </a:rPr>
              <a:t>Oide</a:t>
            </a:r>
            <a:r>
              <a:rPr lang="en-GB" dirty="0" smtClean="0">
                <a:solidFill>
                  <a:prstClr val="black"/>
                </a:solidFill>
              </a:rPr>
              <a:t>, 2013]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1" y="4348642"/>
            <a:ext cx="836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006600"/>
                </a:solidFill>
              </a:rPr>
              <a:t>SLC</a:t>
            </a:r>
            <a:endParaRPr lang="en-GB" sz="3600" b="1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3" y="1793017"/>
            <a:ext cx="15905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LEP1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(</a:t>
            </a:r>
            <a:r>
              <a:rPr lang="en-GB" sz="3600" b="1" dirty="0" smtClean="0">
                <a:solidFill>
                  <a:srgbClr val="FF0000"/>
                </a:solidFill>
              </a:rPr>
              <a:t>per IP)</a:t>
            </a:r>
            <a:endParaRPr lang="en-GB" sz="3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03647" y="4386651"/>
            <a:ext cx="6264696" cy="0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98238" y="3886976"/>
            <a:ext cx="1519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SLC design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176" y="5903893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6600"/>
                </a:solidFill>
              </a:rPr>
              <a:t>SLC</a:t>
            </a:r>
            <a:endParaRPr lang="en-GB" sz="2800" b="1" dirty="0">
              <a:solidFill>
                <a:srgbClr val="0066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800" b="1" dirty="0" smtClean="0">
                <a:solidFill>
                  <a:srgbClr val="006600"/>
                </a:solidFill>
              </a:rPr>
              <a:t>½ design value reached after 11 years</a:t>
            </a:r>
            <a:endParaRPr lang="en-GB" sz="2800" b="1" dirty="0">
              <a:solidFill>
                <a:srgbClr val="0066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445975" y="3717032"/>
            <a:ext cx="6264696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25304" y="3017113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LEP1 design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2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2713" y="2365513"/>
            <a:ext cx="3546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</a:t>
            </a:r>
            <a:r>
              <a:rPr lang="en-US" sz="3600" dirty="0" smtClean="0"/>
              <a:t>ack to the future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2545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7"/>
            <a:ext cx="8496944" cy="5589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2695" y="620114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C </a:t>
            </a:r>
            <a:r>
              <a:rPr lang="en-GB" i="1" dirty="0" smtClean="0">
                <a:solidFill>
                  <a:prstClr val="black"/>
                </a:solidFill>
              </a:rPr>
              <a:t>NZZ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5341818"/>
            <a:ext cx="728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</a:rPr>
              <a:t>FCC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1079" y="4403520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</a:rPr>
              <a:t>CLIC</a:t>
            </a:r>
            <a:endParaRPr lang="en-GB" sz="2800" b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008" y="136058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4800" dirty="0">
                <a:solidFill>
                  <a:prstClr val="black"/>
                </a:solidFill>
              </a:rPr>
              <a:t>p</a:t>
            </a:r>
            <a:r>
              <a:rPr lang="en-GB" sz="4800" dirty="0" smtClean="0">
                <a:solidFill>
                  <a:prstClr val="black"/>
                </a:solidFill>
              </a:rPr>
              <a:t>roposed linear &amp; circular colliders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6216" y="4141910"/>
            <a:ext cx="19223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</a:rPr>
              <a:t>t</a:t>
            </a:r>
            <a:r>
              <a:rPr lang="en-GB" sz="2400" b="1" i="1" dirty="0" smtClean="0">
                <a:solidFill>
                  <a:srgbClr val="FF0000"/>
                </a:solidFill>
              </a:rPr>
              <a:t>o go </a:t>
            </a:r>
            <a:r>
              <a:rPr lang="en-GB" sz="2400" b="1" i="1" dirty="0">
                <a:solidFill>
                  <a:srgbClr val="FF0000"/>
                </a:solidFill>
              </a:rPr>
              <a:t>b</a:t>
            </a:r>
            <a:r>
              <a:rPr lang="en-GB" sz="2400" b="1" i="1" dirty="0" smtClean="0">
                <a:solidFill>
                  <a:srgbClr val="FF0000"/>
                </a:solidFill>
              </a:rPr>
              <a:t>eyond </a:t>
            </a:r>
          </a:p>
          <a:p>
            <a:r>
              <a:rPr lang="en-GB" sz="2400" b="1" i="1" dirty="0">
                <a:solidFill>
                  <a:srgbClr val="FF0000"/>
                </a:solidFill>
              </a:rPr>
              <a:t>t</a:t>
            </a:r>
            <a:r>
              <a:rPr lang="en-GB" sz="2400" b="1" i="1" dirty="0" smtClean="0">
                <a:solidFill>
                  <a:srgbClr val="FF0000"/>
                </a:solidFill>
              </a:rPr>
              <a:t>he LHC we </a:t>
            </a:r>
          </a:p>
          <a:p>
            <a:r>
              <a:rPr lang="en-GB" sz="2400" b="1" i="1" dirty="0" smtClean="0">
                <a:solidFill>
                  <a:srgbClr val="FF0000"/>
                </a:solidFill>
              </a:rPr>
              <a:t>need larger </a:t>
            </a:r>
          </a:p>
          <a:p>
            <a:r>
              <a:rPr lang="en-GB" sz="2400" b="1" i="1" dirty="0" smtClean="0">
                <a:solidFill>
                  <a:srgbClr val="FF0000"/>
                </a:solidFill>
              </a:rPr>
              <a:t>machines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326" y="967055"/>
            <a:ext cx="3337837" cy="6463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Geneva basin</a:t>
            </a:r>
          </a:p>
        </p:txBody>
      </p:sp>
      <p:sp>
        <p:nvSpPr>
          <p:cNvPr id="2" name="Freeform 1"/>
          <p:cNvSpPr/>
          <p:nvPr/>
        </p:nvSpPr>
        <p:spPr>
          <a:xfrm>
            <a:off x="3531476" y="3480266"/>
            <a:ext cx="319827" cy="251308"/>
          </a:xfrm>
          <a:custGeom>
            <a:avLst/>
            <a:gdLst>
              <a:gd name="connsiteX0" fmla="*/ 0 w 567738"/>
              <a:gd name="connsiteY0" fmla="*/ 35444 h 306146"/>
              <a:gd name="connsiteX1" fmla="*/ 346841 w 567738"/>
              <a:gd name="connsiteY1" fmla="*/ 3913 h 306146"/>
              <a:gd name="connsiteX2" fmla="*/ 567558 w 567738"/>
              <a:gd name="connsiteY2" fmla="*/ 114272 h 306146"/>
              <a:gd name="connsiteX3" fmla="*/ 378372 w 567738"/>
              <a:gd name="connsiteY3" fmla="*/ 303458 h 306146"/>
              <a:gd name="connsiteX4" fmla="*/ 63062 w 567738"/>
              <a:gd name="connsiteY4" fmla="*/ 224631 h 306146"/>
              <a:gd name="connsiteX5" fmla="*/ 31531 w 567738"/>
              <a:gd name="connsiteY5" fmla="*/ 208865 h 30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738" h="306146">
                <a:moveTo>
                  <a:pt x="0" y="35444"/>
                </a:moveTo>
                <a:cubicBezTo>
                  <a:pt x="126124" y="13109"/>
                  <a:pt x="252248" y="-9225"/>
                  <a:pt x="346841" y="3913"/>
                </a:cubicBezTo>
                <a:cubicBezTo>
                  <a:pt x="441434" y="17051"/>
                  <a:pt x="562303" y="64348"/>
                  <a:pt x="567558" y="114272"/>
                </a:cubicBezTo>
                <a:cubicBezTo>
                  <a:pt x="572813" y="164196"/>
                  <a:pt x="462455" y="285065"/>
                  <a:pt x="378372" y="303458"/>
                </a:cubicBezTo>
                <a:cubicBezTo>
                  <a:pt x="294289" y="321851"/>
                  <a:pt x="120869" y="240396"/>
                  <a:pt x="63062" y="224631"/>
                </a:cubicBezTo>
                <a:cubicBezTo>
                  <a:pt x="5255" y="208866"/>
                  <a:pt x="18393" y="208865"/>
                  <a:pt x="31531" y="208865"/>
                </a:cubicBezTo>
              </a:path>
            </a:pathLst>
          </a:custGeom>
          <a:noFill/>
          <a:ln w="50800"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89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3888432" cy="5637728"/>
          </a:xfrm>
        </p:spPr>
      </p:pic>
      <p:cxnSp>
        <p:nvCxnSpPr>
          <p:cNvPr id="12" name="Straight Connector 11"/>
          <p:cNvCxnSpPr/>
          <p:nvPr/>
        </p:nvCxnSpPr>
        <p:spPr>
          <a:xfrm>
            <a:off x="3491880" y="2485502"/>
            <a:ext cx="72008" cy="35766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84852"/>
            <a:ext cx="3888432" cy="37024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82033" y="2455809"/>
            <a:ext cx="60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J-ILC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8224" y="1196752"/>
            <a:ext cx="60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J-ILC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123728" y="5594141"/>
            <a:ext cx="36004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5008" y="136058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4800" dirty="0">
                <a:solidFill>
                  <a:prstClr val="black"/>
                </a:solidFill>
              </a:rPr>
              <a:t>p</a:t>
            </a:r>
            <a:r>
              <a:rPr lang="en-GB" sz="4800" dirty="0" smtClean="0">
                <a:solidFill>
                  <a:prstClr val="black"/>
                </a:solidFill>
              </a:rPr>
              <a:t>roposed linear &amp; circular colliders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1784" y="4279484"/>
            <a:ext cx="102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Tristan-II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(1983)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87316"/>
            <a:ext cx="1416611" cy="2003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5" y="5001969"/>
            <a:ext cx="2396233" cy="169443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300192" y="5193196"/>
            <a:ext cx="1260140" cy="116193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99992" y="5193196"/>
            <a:ext cx="1080120" cy="104411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048" y="6355126"/>
            <a:ext cx="135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Tsukuba site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3377" y="6327067"/>
            <a:ext cx="1610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Fukushima site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50434" y="4417984"/>
            <a:ext cx="141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Kitakami</a:t>
            </a:r>
            <a:r>
              <a:rPr lang="en-GB" b="1" dirty="0" smtClean="0">
                <a:solidFill>
                  <a:srgbClr val="FF0000"/>
                </a:solidFill>
              </a:rPr>
              <a:t> site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79050" y="4992522"/>
            <a:ext cx="940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F. Takasaki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31688" y="4790184"/>
            <a:ext cx="940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F. Takasaki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219" y="1058252"/>
            <a:ext cx="1902509" cy="6463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Japan</a:t>
            </a:r>
          </a:p>
        </p:txBody>
      </p:sp>
      <p:sp>
        <p:nvSpPr>
          <p:cNvPr id="26" name="Oval 25"/>
          <p:cNvSpPr/>
          <p:nvPr/>
        </p:nvSpPr>
        <p:spPr>
          <a:xfrm>
            <a:off x="2702013" y="4132435"/>
            <a:ext cx="36004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644" y="1855644"/>
            <a:ext cx="1455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circular</a:t>
            </a:r>
          </a:p>
          <a:p>
            <a:r>
              <a:rPr lang="en-GB" dirty="0">
                <a:solidFill>
                  <a:prstClr val="black"/>
                </a:solidFill>
              </a:rPr>
              <a:t>m</a:t>
            </a:r>
            <a:r>
              <a:rPr lang="en-GB" dirty="0" smtClean="0">
                <a:solidFill>
                  <a:prstClr val="black"/>
                </a:solidFill>
              </a:rPr>
              <a:t>achines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appear closer</a:t>
            </a:r>
          </a:p>
          <a:p>
            <a:r>
              <a:rPr lang="en-GB" dirty="0">
                <a:solidFill>
                  <a:prstClr val="black"/>
                </a:solidFill>
              </a:rPr>
              <a:t>t</a:t>
            </a:r>
            <a:r>
              <a:rPr lang="en-GB" dirty="0" smtClean="0">
                <a:solidFill>
                  <a:prstClr val="black"/>
                </a:solidFill>
              </a:rPr>
              <a:t>o Tokyo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03788" y="5526018"/>
            <a:ext cx="102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Tristan-II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(1983)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161784" y="4417984"/>
            <a:ext cx="3138408" cy="882315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7" idx="6"/>
            <a:endCxn id="2" idx="1"/>
          </p:cNvCxnSpPr>
          <p:nvPr/>
        </p:nvCxnSpPr>
        <p:spPr>
          <a:xfrm>
            <a:off x="2483768" y="5774161"/>
            <a:ext cx="1872208" cy="14828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16259" y="5383013"/>
            <a:ext cx="2459456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</a:t>
            </a:r>
            <a:r>
              <a:rPr lang="en-US" sz="3600" dirty="0" smtClean="0">
                <a:solidFill>
                  <a:srgbClr val="FF0000"/>
                </a:solidFill>
              </a:rPr>
              <a:t>ot pursued</a:t>
            </a:r>
            <a:endParaRPr lang="en-GB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8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9" grpId="0" animBg="1"/>
      <p:bldP spid="21" grpId="0" animBg="1"/>
      <p:bldP spid="5" grpId="0"/>
      <p:bldP spid="22" grpId="0"/>
      <p:bldP spid="24" grpId="0"/>
      <p:bldP spid="25" grpId="0"/>
      <p:bldP spid="26" grpId="0" animBg="1"/>
      <p:bldP spid="7" grpId="0"/>
      <p:bldP spid="27" grpId="0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35" y="221615"/>
            <a:ext cx="2115185" cy="1356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" y="2775585"/>
            <a:ext cx="2248535" cy="1522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6" name="图片 5" descr="32YZYHB20126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0" y="5231130"/>
            <a:ext cx="2248535" cy="149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71" name="文本框 5"/>
          <p:cNvSpPr txBox="1"/>
          <p:nvPr/>
        </p:nvSpPr>
        <p:spPr>
          <a:xfrm>
            <a:off x="7270274" y="2035493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1)</a:t>
            </a:r>
          </a:p>
        </p:txBody>
      </p:sp>
      <p:sp>
        <p:nvSpPr>
          <p:cNvPr id="92172" name="文本框 6"/>
          <p:cNvSpPr txBox="1"/>
          <p:nvPr/>
        </p:nvSpPr>
        <p:spPr>
          <a:xfrm>
            <a:off x="7075885" y="3483769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2)</a:t>
            </a:r>
          </a:p>
        </p:txBody>
      </p:sp>
      <p:sp>
        <p:nvSpPr>
          <p:cNvPr id="92173" name="文本框 7"/>
          <p:cNvSpPr txBox="1"/>
          <p:nvPr/>
        </p:nvSpPr>
        <p:spPr>
          <a:xfrm>
            <a:off x="7059216" y="5022056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53945" y="296989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pic>
        <p:nvPicPr>
          <p:cNvPr id="4" name="图片 3" descr="Chin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965" y="1131570"/>
            <a:ext cx="4422775" cy="3571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95" y="3658235"/>
            <a:ext cx="1961515" cy="1470660"/>
          </a:xfrm>
          <a:prstGeom prst="rect">
            <a:avLst/>
          </a:prstGeom>
        </p:spPr>
      </p:pic>
      <p:pic>
        <p:nvPicPr>
          <p:cNvPr id="9" name="图片 8" descr="双阳区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98" y="580073"/>
            <a:ext cx="2691130" cy="1528445"/>
          </a:xfrm>
          <a:prstGeom prst="rect">
            <a:avLst/>
          </a:prstGeom>
        </p:spPr>
      </p:pic>
      <p:pic>
        <p:nvPicPr>
          <p:cNvPr id="10" name="图片 9" descr="05e99cccfff0e3bc2af44a3a8b33a7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5805" y="1750060"/>
            <a:ext cx="1654810" cy="15068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497320" y="76327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386965" y="3256915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636260" y="579628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845935" y="2338705"/>
            <a:ext cx="298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799580" y="4209415"/>
            <a:ext cx="153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</a:p>
        </p:txBody>
      </p:sp>
      <p:sp>
        <p:nvSpPr>
          <p:cNvPr id="18" name="文本框 17"/>
          <p:cNvSpPr txBox="1"/>
          <p:nvPr/>
        </p:nvSpPr>
        <p:spPr>
          <a:xfrm flipH="1">
            <a:off x="2829560" y="495935"/>
            <a:ext cx="264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5751830" y="1605915"/>
            <a:ext cx="1275715" cy="10274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2372995" y="2848610"/>
            <a:ext cx="2700020" cy="844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endCxn id="9" idx="3"/>
          </p:cNvCxnSpPr>
          <p:nvPr/>
        </p:nvCxnSpPr>
        <p:spPr>
          <a:xfrm flipH="1" flipV="1">
            <a:off x="2829560" y="986155"/>
            <a:ext cx="3353435" cy="1050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5636260" y="4173855"/>
            <a:ext cx="861060" cy="9442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569585" y="2583180"/>
            <a:ext cx="1441450" cy="3479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6000750" y="3461385"/>
            <a:ext cx="1043305" cy="645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2386965" y="4050030"/>
            <a:ext cx="1443990" cy="5276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162" name="副标题 4"/>
          <p:cNvSpPr>
            <a:spLocks noGrp="1"/>
          </p:cNvSpPr>
          <p:nvPr>
            <p:ph type="subTitle" idx="1"/>
          </p:nvPr>
        </p:nvSpPr>
        <p:spPr>
          <a:xfrm>
            <a:off x="180340" y="4989830"/>
            <a:ext cx="5857240" cy="2026920"/>
          </a:xfrm>
        </p:spPr>
        <p:txBody>
          <a:bodyPr anchor="t">
            <a:noAutofit/>
          </a:bodyPr>
          <a:lstStyle/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1) Qinhuangdao, Hebei Province</a:t>
            </a:r>
            <a:r>
              <a:rPr lang="zh-CN" altLang="en-US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in 2014</a:t>
            </a:r>
            <a:r>
              <a:rPr lang="zh-CN" altLang="en-US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）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2)</a:t>
            </a:r>
            <a:r>
              <a:rPr lang="zh-CN" altLang="en-US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600" b="1" kern="1200" dirty="0" err="1">
                <a:latin typeface="+mn-lt"/>
                <a:ea typeface="+mn-ea"/>
                <a:cs typeface="+mn-cs"/>
                <a:sym typeface="Arial" panose="020B0604020202020204" pitchFamily="34" charset="0"/>
              </a:rPr>
              <a:t>Huangling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Shanxi Province</a:t>
            </a:r>
            <a:r>
              <a:rPr lang="zh-CN" altLang="en-US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in 2017)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3) </a:t>
            </a:r>
            <a:r>
              <a:rPr lang="en-US" sz="1600" b="1" kern="1200" dirty="0" err="1">
                <a:latin typeface="+mn-lt"/>
                <a:ea typeface="+mn-ea"/>
                <a:cs typeface="+mn-cs"/>
                <a:sym typeface="Arial" panose="020B0604020202020204" pitchFamily="34" charset="0"/>
              </a:rPr>
              <a:t>Shenshan</a:t>
            </a:r>
            <a:r>
              <a:rPr lang="en-US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Guangdong Province(Completed in 2016)</a:t>
            </a:r>
            <a:endParaRPr lang="zh-CN" altLang="en-US" sz="1600" b="1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4) Baoding (</a:t>
            </a:r>
            <a:r>
              <a:rPr lang="en-US" altLang="zh-CN" sz="1600" b="1" kern="1200" dirty="0" err="1">
                <a:latin typeface="+mn-lt"/>
                <a:ea typeface="+mn-ea"/>
                <a:cs typeface="+mn-cs"/>
                <a:sym typeface="Arial" panose="020B0604020202020204" pitchFamily="34" charset="0"/>
              </a:rPr>
              <a:t>Xiong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 an), Hebei</a:t>
            </a:r>
            <a:r>
              <a:rPr lang="zh-CN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Province (Started in August 2017)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5) </a:t>
            </a:r>
            <a:r>
              <a:rPr lang="en-US" altLang="zh-CN" sz="1600" b="1" kern="1200" dirty="0" err="1">
                <a:latin typeface="+mn-lt"/>
                <a:ea typeface="+mn-ea"/>
                <a:cs typeface="+mn-cs"/>
                <a:sym typeface="Arial" panose="020B0604020202020204" pitchFamily="34" charset="0"/>
              </a:rPr>
              <a:t>Huzhou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Zhejiang  Province (Started in March 2018)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6) </a:t>
            </a:r>
            <a:r>
              <a:rPr lang="en-US" altLang="zh-CN" sz="1600" b="1" kern="1200" dirty="0" err="1">
                <a:latin typeface="+mn-lt"/>
                <a:ea typeface="+mn-ea"/>
                <a:cs typeface="+mn-cs"/>
                <a:sym typeface="Arial" panose="020B0604020202020204" pitchFamily="34" charset="0"/>
              </a:rPr>
              <a:t>Chuangchun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Jilin Province (Started in May 2018)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53399" y="6391176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Gao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5008" y="136058"/>
            <a:ext cx="6737607" cy="8309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4800" dirty="0">
                <a:solidFill>
                  <a:prstClr val="black"/>
                </a:solidFill>
              </a:rPr>
              <a:t>p</a:t>
            </a:r>
            <a:r>
              <a:rPr lang="en-GB" sz="4800" dirty="0" smtClean="0">
                <a:solidFill>
                  <a:prstClr val="black"/>
                </a:solidFill>
              </a:rPr>
              <a:t>roposed circular colliders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1219" y="1058252"/>
            <a:ext cx="1886478" cy="6463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China</a:t>
            </a:r>
            <a:endParaRPr lang="en-GB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26" y="2282342"/>
            <a:ext cx="8229600" cy="11430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err="1" smtClean="0"/>
              <a:t>nanobeam</a:t>
            </a:r>
            <a:r>
              <a:rPr lang="en-US" dirty="0" smtClean="0"/>
              <a:t> challenge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5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03648" y="1628800"/>
                <a:ext cx="3524555" cy="10944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e>
                        <m:sub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GB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kumimoji="0" lang="en-GB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kumimoji="0" lang="en-GB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sub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1628800"/>
                <a:ext cx="3524555" cy="109446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23063" y="3439473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final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 optics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bunch length</a:t>
            </a:r>
            <a:endParaRPr kumimoji="0" lang="en-GB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beamstrahlung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(for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GB" sz="2800" b="1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5616" y="292558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IP spot 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size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733877" y="2494191"/>
            <a:ext cx="685995" cy="936104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39952" y="2978106"/>
                <a:ext cx="5019640" cy="2769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ILC</a:t>
                </a:r>
                <a14:m>
                  <m:oMath xmlns:m="http://schemas.openxmlformats.org/officeDocument/2006/math">
                    <m:r>
                      <a:rPr kumimoji="0" lang="en-GB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: </m:t>
                    </m:r>
                    <m:r>
                      <a:rPr kumimoji="0" lang="el-GR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𝛆</m:t>
                    </m:r>
                    <m:r>
                      <a:rPr kumimoji="0" lang="el-GR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∝</m:t>
                    </m:r>
                    <m:f>
                      <m:fPr>
                        <m:type m:val="lin"/>
                        <m:ctrlPr>
                          <a:rPr kumimoji="0" lang="el-GR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𝑬</m:t>
                        </m:r>
                      </m:den>
                    </m:f>
                  </m:oMath>
                </a14:m>
                <a:r>
                  <a:rPr kumimoji="0" lang="en-GB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(adiabatic damping)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	</a:t>
                </a:r>
                <a:endPara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FCC-</a:t>
                </a:r>
                <a:r>
                  <a:rPr kumimoji="0" lang="en-GB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ee</a:t>
                </a:r>
                <a:r>
                  <a:rPr kumimoji="0" lang="en-GB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</a:t>
                </a:r>
                <a:r>
                  <a:rPr kumimoji="0" lang="el-GR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Calibri"/>
                    <a:ea typeface="Cambria Math"/>
                    <a:cs typeface="+mn-cs"/>
                  </a:rPr>
                  <a:t> </a:t>
                </a:r>
                <a:endParaRPr kumimoji="0" lang="en-GB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mbria Math"/>
                  <a:ea typeface="Cambria Math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Cambria Math"/>
                    <a:ea typeface="Cambria Math"/>
                    <a:cs typeface="+mn-cs"/>
                  </a:rPr>
                  <a:t>1. </a:t>
                </a:r>
                <a14:m>
                  <m:oMath xmlns:m="http://schemas.openxmlformats.org/officeDocument/2006/math">
                    <m:r>
                      <a:rPr kumimoji="0" lang="el-GR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𝛆</m:t>
                    </m:r>
                    <m:r>
                      <a:rPr kumimoji="0" lang="el-GR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∝</m:t>
                    </m:r>
                    <m:sSup>
                      <m:sSupPr>
                        <m:ctrlPr>
                          <a:rPr kumimoji="0" lang="el-GR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</m:ctrlPr>
                      </m:sSupPr>
                      <m:e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𝑬</m:t>
                        </m:r>
                      </m:e>
                      <m:sup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kumimoji="0" lang="el-GR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kumimoji="0" lang="el-GR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66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l-GR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66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𝜽</m:t>
                            </m:r>
                          </m:e>
                          <m:sub>
                            <m:r>
                              <a:rPr kumimoji="0" lang="en-GB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66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𝒅𝒊𝒑</m:t>
                            </m:r>
                          </m:sub>
                        </m:sSub>
                      </m:e>
                      <m:sup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66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GB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Calibri"/>
                    <a:ea typeface="Cambria Math"/>
                    <a:cs typeface="+mn-cs"/>
                  </a:rPr>
                  <a:t> (</a:t>
                </a:r>
                <a:r>
                  <a:rPr kumimoji="0" lang="en-GB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Calibri"/>
                    <a:ea typeface="Cambria Math"/>
                    <a:cs typeface="+mn-cs"/>
                  </a:rPr>
                  <a:t>synchr</a:t>
                </a:r>
                <a:r>
                  <a:rPr kumimoji="0" lang="en-GB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Calibri"/>
                    <a:ea typeface="Cambria Math"/>
                    <a:cs typeface="+mn-cs"/>
                  </a:rPr>
                  <a:t>. </a:t>
                </a: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Calibri"/>
                    <a:ea typeface="Cambria Math"/>
                    <a:cs typeface="+mn-cs"/>
                  </a:rPr>
                  <a:t>r</a:t>
                </a:r>
                <a:r>
                  <a:rPr kumimoji="0" lang="en-GB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Calibri"/>
                    <a:ea typeface="Cambria Math"/>
                    <a:cs typeface="+mn-cs"/>
                  </a:rPr>
                  <a:t>ad.)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2. beam-beam tune shift</a:t>
                </a:r>
                <a:endPara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2978106"/>
                <a:ext cx="5019640" cy="2769604"/>
              </a:xfrm>
              <a:prstGeom prst="rect">
                <a:avLst/>
              </a:prstGeom>
              <a:blipFill rotWithShape="1">
                <a:blip r:embed="rId3"/>
                <a:stretch>
                  <a:fillRect l="-2427" t="-1982" b="-55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 flipV="1">
            <a:off x="4644009" y="2494192"/>
            <a:ext cx="845133" cy="468051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629853" y="5877272"/>
            <a:ext cx="41236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GB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maller </a:t>
            </a:r>
            <a:r>
              <a:rPr kumimoji="0" lang="en-GB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emittances</a:t>
            </a:r>
            <a:r>
              <a:rPr kumimoji="0" lang="en-GB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needed for linear colliders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9" y="1272448"/>
            <a:ext cx="8972236" cy="44519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7299" y="-5127"/>
            <a:ext cx="9219178" cy="8635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8775">
              <a:spcBef>
                <a:spcPts val="0"/>
              </a:spcBef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1144" y="877362"/>
            <a:ext cx="909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year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57" y="847353"/>
            <a:ext cx="1338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US" sz="3200" dirty="0" smtClean="0">
                <a:solidFill>
                  <a:prstClr val="black"/>
                </a:solidFill>
              </a:rPr>
              <a:t>* [m]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5049" y="2596262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PETRA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0345" y="2060848"/>
            <a:ext cx="7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SPEAR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6808" y="2411596"/>
            <a:ext cx="153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PEP, BEPC, LEP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3104" y="3313751"/>
            <a:ext cx="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CESR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7920" y="281281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DORIS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2274" y="2648563"/>
            <a:ext cx="96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TRISTAN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85350" y="3498417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DAFNE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0433" y="2952969"/>
            <a:ext cx="14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CESR-c, PEP-II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1293" y="3782697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KEKB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7044" y="3022712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BEPC-II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4262" y="5013176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SuperKEKB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463654" y="4920843"/>
            <a:ext cx="228600" cy="18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79374" y="4448193"/>
            <a:ext cx="1056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FCC-</a:t>
            </a:r>
            <a:r>
              <a:rPr lang="en-US" sz="2400" b="1" dirty="0" err="1" smtClean="0">
                <a:solidFill>
                  <a:srgbClr val="00B050"/>
                </a:solidFill>
              </a:rPr>
              <a:t>ee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405875" y="4437112"/>
            <a:ext cx="228600" cy="18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>
            <a:endCxn id="20" idx="0"/>
          </p:cNvCxnSpPr>
          <p:nvPr/>
        </p:nvCxnSpPr>
        <p:spPr>
          <a:xfrm>
            <a:off x="5433654" y="3383216"/>
            <a:ext cx="1144300" cy="1537627"/>
          </a:xfrm>
          <a:prstGeom prst="line">
            <a:avLst/>
          </a:prstGeom>
          <a:ln w="4762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78899" y="5875844"/>
                <a:ext cx="2399055" cy="763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sz="3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p>
                          <m:r>
                            <a:rPr lang="en-US" sz="3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sz="36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6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6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𝜀𝛽</m:t>
                              </m:r>
                            </m:e>
                            <m:sup>
                              <m:r>
                                <a:rPr lang="en-US" sz="36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sz="3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899" y="5875844"/>
                <a:ext cx="2399055" cy="7632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3713535" y="4141273"/>
            <a:ext cx="195787" cy="2100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3620" y="4473078"/>
            <a:ext cx="620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SLC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453776" y="4803161"/>
            <a:ext cx="195787" cy="2100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64189" y="4934743"/>
            <a:ext cx="555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ILC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/>
      <p:bldP spid="23" grpId="0" animBg="1"/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408969"/>
                  </p:ext>
                </p:extLst>
              </p:nvPr>
            </p:nvGraphicFramePr>
            <p:xfrm>
              <a:off x="12106" y="901583"/>
              <a:ext cx="9125718" cy="51892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3541">
                      <a:extLst>
                        <a:ext uri="{9D8B030D-6E8A-4147-A177-3AD203B41FA5}">
                          <a16:colId xmlns:a16="http://schemas.microsoft.com/office/drawing/2014/main" val="1698543537"/>
                        </a:ext>
                      </a:extLst>
                    </a:gridCol>
                    <a:gridCol w="942868">
                      <a:extLst>
                        <a:ext uri="{9D8B030D-6E8A-4147-A177-3AD203B41FA5}">
                          <a16:colId xmlns:a16="http://schemas.microsoft.com/office/drawing/2014/main" val="3169618540"/>
                        </a:ext>
                      </a:extLst>
                    </a:gridCol>
                    <a:gridCol w="1703426">
                      <a:extLst>
                        <a:ext uri="{9D8B030D-6E8A-4147-A177-3AD203B41FA5}">
                          <a16:colId xmlns:a16="http://schemas.microsoft.com/office/drawing/2014/main" val="2679014095"/>
                        </a:ext>
                      </a:extLst>
                    </a:gridCol>
                    <a:gridCol w="810090">
                      <a:extLst>
                        <a:ext uri="{9D8B030D-6E8A-4147-A177-3AD203B41FA5}">
                          <a16:colId xmlns:a16="http://schemas.microsoft.com/office/drawing/2014/main" val="1581640699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2891012372"/>
                        </a:ext>
                      </a:extLst>
                    </a:gridCol>
                    <a:gridCol w="1279507">
                      <a:extLst>
                        <a:ext uri="{9D8B030D-6E8A-4147-A177-3AD203B41FA5}">
                          <a16:colId xmlns:a16="http://schemas.microsoft.com/office/drawing/2014/main" val="3711477389"/>
                        </a:ext>
                      </a:extLst>
                    </a:gridCol>
                    <a:gridCol w="1047676">
                      <a:extLst>
                        <a:ext uri="{9D8B030D-6E8A-4147-A177-3AD203B41FA5}">
                          <a16:colId xmlns:a16="http://schemas.microsoft.com/office/drawing/2014/main" val="569352915"/>
                        </a:ext>
                      </a:extLst>
                    </a:gridCol>
                    <a:gridCol w="888490">
                      <a:extLst>
                        <a:ext uri="{9D8B030D-6E8A-4147-A177-3AD203B41FA5}">
                          <a16:colId xmlns:a16="http://schemas.microsoft.com/office/drawing/2014/main" val="2216401836"/>
                        </a:ext>
                      </a:extLst>
                    </a:gridCol>
                  </a:tblGrid>
                  <a:tr h="8915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Collider</a:t>
                          </a:r>
                        </a:p>
                        <a:p>
                          <a:r>
                            <a:rPr lang="en-US" sz="2000" dirty="0" smtClean="0"/>
                            <a:t>(all double rings)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Beam energy [GeV]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Peak luminosity (per IP)             [10</a:t>
                          </a:r>
                          <a:r>
                            <a:rPr lang="en-US" sz="2000" baseline="30000" dirty="0" smtClean="0"/>
                            <a:t>34</a:t>
                          </a:r>
                          <a:r>
                            <a:rPr lang="en-US" sz="2000" dirty="0" smtClean="0"/>
                            <a:t> cm</a:t>
                          </a:r>
                          <a:r>
                            <a:rPr lang="en-US" sz="2000" baseline="30000" dirty="0" smtClean="0"/>
                            <a:t>-2</a:t>
                          </a:r>
                          <a:r>
                            <a:rPr lang="en-US" sz="2000" dirty="0" smtClean="0"/>
                            <a:t>s-</a:t>
                          </a:r>
                          <a:r>
                            <a:rPr lang="en-US" sz="2000" baseline="30000" dirty="0" smtClean="0"/>
                            <a:t>1</a:t>
                          </a:r>
                          <a:r>
                            <a:rPr lang="en-US" sz="2000" dirty="0" smtClean="0"/>
                            <a:t>]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>
                              <a:latin typeface="Symbol" panose="05050102010706020507" pitchFamily="18" charset="2"/>
                            </a:rPr>
                            <a:t>b</a:t>
                          </a:r>
                          <a:r>
                            <a:rPr lang="en-US" sz="2000" i="1" baseline="-25000" dirty="0" smtClean="0"/>
                            <a:t>y</a:t>
                          </a:r>
                          <a:r>
                            <a:rPr lang="en-US" sz="2000" dirty="0" smtClean="0"/>
                            <a:t>* [mm]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beam current [mA]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Collision scheme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Beam lifetime [min]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e</a:t>
                          </a:r>
                          <a:r>
                            <a:rPr lang="en-US" sz="2000" baseline="30000" dirty="0" smtClean="0"/>
                            <a:t>+</a:t>
                          </a:r>
                          <a:r>
                            <a:rPr lang="en-US" sz="2000" dirty="0" smtClean="0"/>
                            <a:t> top-up rate</a:t>
                          </a:r>
                          <a:endParaRPr lang="en-GB" sz="2000" dirty="0" smtClean="0"/>
                        </a:p>
                        <a:p>
                          <a:r>
                            <a:rPr lang="en-US" sz="2000" dirty="0" smtClean="0"/>
                            <a:t>[10</a:t>
                          </a:r>
                          <a:r>
                            <a:rPr lang="en-US" sz="2000" baseline="30000" dirty="0" smtClean="0"/>
                            <a:t>11</a:t>
                          </a:r>
                          <a:r>
                            <a:rPr lang="en-US" sz="2000" dirty="0" smtClean="0"/>
                            <a:t>/s]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766218085"/>
                      </a:ext>
                    </a:extLst>
                  </a:tr>
                  <a:tr h="617220">
                    <a:tc>
                      <a:txBody>
                        <a:bodyPr/>
                        <a:lstStyle/>
                        <a:p>
                          <a:r>
                            <a:rPr lang="en-US" sz="2000" dirty="0" err="1" smtClean="0"/>
                            <a:t>SuperKEKB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 (e</a:t>
                          </a:r>
                          <a:r>
                            <a:rPr lang="en-US" sz="2000" baseline="30000" dirty="0" smtClean="0"/>
                            <a:t>+</a:t>
                          </a:r>
                          <a:r>
                            <a:rPr lang="en-US" sz="2000" dirty="0" smtClean="0"/>
                            <a:t>), 7 (e</a:t>
                          </a:r>
                          <a:r>
                            <a:rPr lang="en-US" sz="2000" baseline="30000" dirty="0" smtClean="0"/>
                            <a:t>-</a:t>
                          </a:r>
                          <a:r>
                            <a:rPr lang="en-US" sz="2000" dirty="0" smtClean="0"/>
                            <a:t>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80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0.3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3600 (e</a:t>
                          </a:r>
                          <a:r>
                            <a:rPr lang="en-US" sz="2000" b="1" baseline="30000" dirty="0" smtClean="0"/>
                            <a:t>+</a:t>
                          </a:r>
                          <a:r>
                            <a:rPr lang="en-US" sz="2000" b="1" dirty="0" smtClean="0"/>
                            <a:t>), 2600 (e</a:t>
                          </a:r>
                          <a:r>
                            <a:rPr lang="en-US" sz="2000" b="1" baseline="30000" dirty="0" smtClean="0"/>
                            <a:t>-</a:t>
                          </a:r>
                          <a:r>
                            <a:rPr lang="en-US" sz="2000" b="1" dirty="0" smtClean="0"/>
                            <a:t>)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Nano-beam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&lt;5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40929797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BINP c-t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1-3 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5-20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0.5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2200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&lt;10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212604678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HIEPA</a:t>
                          </a:r>
                          <a:r>
                            <a:rPr lang="en-US" sz="2000" baseline="0" dirty="0" smtClean="0"/>
                            <a:t> c-t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1.5-3.5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2000" b="1" dirty="0" smtClean="0"/>
                            <a:t>10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0.6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2000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&lt;10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75112866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FCC-</a:t>
                          </a:r>
                          <a:r>
                            <a:rPr lang="en-US" sz="2000" dirty="0" err="1" smtClean="0"/>
                            <a:t>ee</a:t>
                          </a:r>
                          <a:r>
                            <a:rPr lang="en-US" sz="2000" dirty="0" smtClean="0"/>
                            <a:t> (Z)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45.6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230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0.8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1500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68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7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274854598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FCC-</a:t>
                          </a:r>
                          <a:r>
                            <a:rPr lang="en-US" sz="2000" dirty="0" err="1" smtClean="0"/>
                            <a:t>ee</a:t>
                          </a:r>
                          <a:r>
                            <a:rPr lang="en-US" sz="2000" baseline="0" dirty="0" smtClean="0"/>
                            <a:t> (H)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120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8.5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1.0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29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12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833599840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FCC-</a:t>
                          </a:r>
                          <a:r>
                            <a:rPr lang="en-US" sz="2000" dirty="0" err="1" smtClean="0"/>
                            <a:t>ee</a:t>
                          </a:r>
                          <a:r>
                            <a:rPr lang="en-US" sz="2000" dirty="0" smtClean="0"/>
                            <a:t> (t)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182.5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1.6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1.6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12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0.2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418754193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CEPC (Z)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45.5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32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baseline="0" dirty="0" smtClean="0"/>
                            <a:t>1.0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460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1.1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51984435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CEPC (H)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120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1.5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17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26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0.2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39701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408969"/>
                  </p:ext>
                </p:extLst>
              </p:nvPr>
            </p:nvGraphicFramePr>
            <p:xfrm>
              <a:off x="12106" y="901583"/>
              <a:ext cx="9125718" cy="51892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3541">
                      <a:extLst>
                        <a:ext uri="{9D8B030D-6E8A-4147-A177-3AD203B41FA5}">
                          <a16:colId xmlns:a16="http://schemas.microsoft.com/office/drawing/2014/main" val="1698543537"/>
                        </a:ext>
                      </a:extLst>
                    </a:gridCol>
                    <a:gridCol w="942868">
                      <a:extLst>
                        <a:ext uri="{9D8B030D-6E8A-4147-A177-3AD203B41FA5}">
                          <a16:colId xmlns:a16="http://schemas.microsoft.com/office/drawing/2014/main" val="3169618540"/>
                        </a:ext>
                      </a:extLst>
                    </a:gridCol>
                    <a:gridCol w="1703426">
                      <a:extLst>
                        <a:ext uri="{9D8B030D-6E8A-4147-A177-3AD203B41FA5}">
                          <a16:colId xmlns:a16="http://schemas.microsoft.com/office/drawing/2014/main" val="2679014095"/>
                        </a:ext>
                      </a:extLst>
                    </a:gridCol>
                    <a:gridCol w="810090">
                      <a:extLst>
                        <a:ext uri="{9D8B030D-6E8A-4147-A177-3AD203B41FA5}">
                          <a16:colId xmlns:a16="http://schemas.microsoft.com/office/drawing/2014/main" val="1581640699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2891012372"/>
                        </a:ext>
                      </a:extLst>
                    </a:gridCol>
                    <a:gridCol w="1279507">
                      <a:extLst>
                        <a:ext uri="{9D8B030D-6E8A-4147-A177-3AD203B41FA5}">
                          <a16:colId xmlns:a16="http://schemas.microsoft.com/office/drawing/2014/main" val="3711477389"/>
                        </a:ext>
                      </a:extLst>
                    </a:gridCol>
                    <a:gridCol w="1047676">
                      <a:extLst>
                        <a:ext uri="{9D8B030D-6E8A-4147-A177-3AD203B41FA5}">
                          <a16:colId xmlns:a16="http://schemas.microsoft.com/office/drawing/2014/main" val="569352915"/>
                        </a:ext>
                      </a:extLst>
                    </a:gridCol>
                    <a:gridCol w="888490">
                      <a:extLst>
                        <a:ext uri="{9D8B030D-6E8A-4147-A177-3AD203B41FA5}">
                          <a16:colId xmlns:a16="http://schemas.microsoft.com/office/drawing/2014/main" val="2216401836"/>
                        </a:ext>
                      </a:extLst>
                    </a:gridCol>
                  </a:tblGrid>
                  <a:tr h="159258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Collider</a:t>
                          </a:r>
                        </a:p>
                        <a:p>
                          <a:r>
                            <a:rPr lang="en-US" sz="2000" dirty="0" smtClean="0"/>
                            <a:t>(all double rings)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Beam energy [GeV]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Peak luminosity (per IP)             [10</a:t>
                          </a:r>
                          <a:r>
                            <a:rPr lang="en-US" sz="2000" baseline="30000" dirty="0" smtClean="0"/>
                            <a:t>34</a:t>
                          </a:r>
                          <a:r>
                            <a:rPr lang="en-US" sz="2000" dirty="0" smtClean="0"/>
                            <a:t> cm</a:t>
                          </a:r>
                          <a:r>
                            <a:rPr lang="en-US" sz="2000" baseline="30000" dirty="0" smtClean="0"/>
                            <a:t>-2</a:t>
                          </a:r>
                          <a:r>
                            <a:rPr lang="en-US" sz="2000" dirty="0" smtClean="0"/>
                            <a:t>s-</a:t>
                          </a:r>
                          <a:r>
                            <a:rPr lang="en-US" sz="2000" baseline="30000" dirty="0" smtClean="0"/>
                            <a:t>1</a:t>
                          </a:r>
                          <a:r>
                            <a:rPr lang="en-US" sz="2000" dirty="0" smtClean="0"/>
                            <a:t>]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>
                              <a:latin typeface="Symbol" panose="05050102010706020507" pitchFamily="18" charset="2"/>
                            </a:rPr>
                            <a:t>b</a:t>
                          </a:r>
                          <a:r>
                            <a:rPr lang="en-US" sz="2000" i="1" baseline="-25000" dirty="0" smtClean="0"/>
                            <a:t>y</a:t>
                          </a:r>
                          <a:r>
                            <a:rPr lang="en-US" sz="2000" dirty="0" smtClean="0"/>
                            <a:t>* [mm]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beam current [mA]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Collision scheme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Beam lifetime [min]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e</a:t>
                          </a:r>
                          <a:r>
                            <a:rPr lang="en-US" sz="2000" baseline="30000" dirty="0" smtClean="0"/>
                            <a:t>+</a:t>
                          </a:r>
                          <a:r>
                            <a:rPr lang="en-US" sz="2000" dirty="0" smtClean="0"/>
                            <a:t> top-up rate</a:t>
                          </a:r>
                          <a:endParaRPr lang="en-GB" sz="2000" dirty="0" smtClean="0"/>
                        </a:p>
                        <a:p>
                          <a:r>
                            <a:rPr lang="en-US" sz="2000" dirty="0" smtClean="0"/>
                            <a:t>[10</a:t>
                          </a:r>
                          <a:r>
                            <a:rPr lang="en-US" sz="2000" baseline="30000" dirty="0" smtClean="0"/>
                            <a:t>11</a:t>
                          </a:r>
                          <a:r>
                            <a:rPr lang="en-US" sz="2000" dirty="0" smtClean="0"/>
                            <a:t>/s]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766218085"/>
                      </a:ext>
                    </a:extLst>
                  </a:tr>
                  <a:tr h="982980">
                    <a:tc>
                      <a:txBody>
                        <a:bodyPr/>
                        <a:lstStyle/>
                        <a:p>
                          <a:r>
                            <a:rPr lang="en-US" sz="2000" dirty="0" err="1" smtClean="0"/>
                            <a:t>SuperKEKB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 (e</a:t>
                          </a:r>
                          <a:r>
                            <a:rPr lang="en-US" sz="2000" baseline="30000" dirty="0" smtClean="0"/>
                            <a:t>+</a:t>
                          </a:r>
                          <a:r>
                            <a:rPr lang="en-US" sz="2000" dirty="0" smtClean="0"/>
                            <a:t>), 7 (e</a:t>
                          </a:r>
                          <a:r>
                            <a:rPr lang="en-US" sz="2000" baseline="30000" dirty="0" smtClean="0"/>
                            <a:t>-</a:t>
                          </a:r>
                          <a:r>
                            <a:rPr lang="en-US" sz="2000" dirty="0" smtClean="0"/>
                            <a:t>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80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0.3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3600 (e</a:t>
                          </a:r>
                          <a:r>
                            <a:rPr lang="en-US" sz="2000" b="1" baseline="30000" dirty="0" smtClean="0"/>
                            <a:t>+</a:t>
                          </a:r>
                          <a:r>
                            <a:rPr lang="en-US" sz="2000" b="1" dirty="0" smtClean="0"/>
                            <a:t>), 2600 (e</a:t>
                          </a:r>
                          <a:r>
                            <a:rPr lang="en-US" sz="2000" b="1" baseline="30000" dirty="0" smtClean="0"/>
                            <a:t>-</a:t>
                          </a:r>
                          <a:r>
                            <a:rPr lang="en-US" sz="2000" b="1" dirty="0" smtClean="0"/>
                            <a:t>)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Nano-beam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&lt;5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40929797"/>
                      </a:ext>
                    </a:extLst>
                  </a:tr>
                  <a:tr h="37338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BINP c-t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1-3 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5-20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0.5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2200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&lt;10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212604678"/>
                      </a:ext>
                    </a:extLst>
                  </a:tr>
                  <a:tr h="37338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HIEPA</a:t>
                          </a:r>
                          <a:r>
                            <a:rPr lang="en-US" sz="2000" baseline="0" dirty="0" smtClean="0"/>
                            <a:t> c-t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1.5-3.5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136071" t="-808197" r="-301071" b="-534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0.6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2000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&lt;10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75112866"/>
                      </a:ext>
                    </a:extLst>
                  </a:tr>
                  <a:tr h="37338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FCC-</a:t>
                          </a:r>
                          <a:r>
                            <a:rPr lang="en-US" sz="2000" dirty="0" err="1" smtClean="0"/>
                            <a:t>ee</a:t>
                          </a:r>
                          <a:r>
                            <a:rPr lang="en-US" sz="2000" dirty="0" smtClean="0"/>
                            <a:t> (Z)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45.6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230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0.8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1500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68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7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274854598"/>
                      </a:ext>
                    </a:extLst>
                  </a:tr>
                  <a:tr h="37338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FCC-</a:t>
                          </a:r>
                          <a:r>
                            <a:rPr lang="en-US" sz="2000" dirty="0" err="1" smtClean="0"/>
                            <a:t>ee</a:t>
                          </a:r>
                          <a:r>
                            <a:rPr lang="en-US" sz="2000" baseline="0" dirty="0" smtClean="0"/>
                            <a:t> (H)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120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8.5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1.0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29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12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833599840"/>
                      </a:ext>
                    </a:extLst>
                  </a:tr>
                  <a:tr h="37338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FCC-</a:t>
                          </a:r>
                          <a:r>
                            <a:rPr lang="en-US" sz="2000" dirty="0" err="1" smtClean="0"/>
                            <a:t>ee</a:t>
                          </a:r>
                          <a:r>
                            <a:rPr lang="en-US" sz="2000" dirty="0" smtClean="0"/>
                            <a:t> (t)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182.5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1.6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1.6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12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0.2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418754193"/>
                      </a:ext>
                    </a:extLst>
                  </a:tr>
                  <a:tr h="37338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CEPC (Z)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45.5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32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baseline="0" dirty="0" smtClean="0"/>
                            <a:t>1.0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460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1.1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51984435"/>
                      </a:ext>
                    </a:extLst>
                  </a:tr>
                  <a:tr h="37338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CEPC (H)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120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1.5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17</a:t>
                          </a:r>
                          <a:endParaRPr lang="en-GB" sz="2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Crab waist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26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0.2</a:t>
                          </a:r>
                          <a:endParaRPr lang="en-GB" sz="20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39701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le 1"/>
          <p:cNvSpPr txBox="1">
            <a:spLocks/>
          </p:cNvSpPr>
          <p:nvPr/>
        </p:nvSpPr>
        <p:spPr>
          <a:xfrm>
            <a:off x="12106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key parameters of future circular </a:t>
            </a:r>
            <a:r>
              <a:rPr lang="en-US" sz="3000" kern="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000" kern="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000" kern="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0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 colliders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06" y="6488668"/>
            <a:ext cx="9144000" cy="369332"/>
          </a:xfrm>
          <a:prstGeom prst="rect">
            <a:avLst/>
          </a:prstGeom>
          <a:solidFill>
            <a:srgbClr val="66FF6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 defTabSz="457189"/>
            <a:r>
              <a:rPr lang="en-GB" b="1" dirty="0">
                <a:latin typeface="Calibri"/>
              </a:rPr>
              <a:t>Many similar parameters and strong synergies for design</a:t>
            </a:r>
          </a:p>
        </p:txBody>
      </p:sp>
    </p:spTree>
    <p:extLst>
      <p:ext uri="{BB962C8B-B14F-4D97-AF65-F5344CB8AC3E}">
        <p14:creationId xmlns:p14="http://schemas.microsoft.com/office/powerpoint/2010/main" val="261919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72" y="-20920"/>
            <a:ext cx="6451957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ertical </a:t>
            </a:r>
            <a:r>
              <a:rPr lang="en-US" dirty="0" err="1" smtClean="0">
                <a:solidFill>
                  <a:srgbClr val="0000FF"/>
                </a:solidFill>
              </a:rPr>
              <a:t>rms</a:t>
            </a:r>
            <a:r>
              <a:rPr lang="en-US" dirty="0" smtClean="0">
                <a:solidFill>
                  <a:srgbClr val="0000FF"/>
                </a:solidFill>
              </a:rPr>
              <a:t> IP spot size</a:t>
            </a:r>
            <a:endParaRPr lang="en-GB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49772" y="999226"/>
              <a:ext cx="6211805" cy="53689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4960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6220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57531">
                    <a:tc>
                      <a:txBody>
                        <a:bodyPr/>
                        <a:lstStyle/>
                        <a:p>
                          <a:r>
                            <a:rPr lang="en-GB" sz="3200" b="0" dirty="0" smtClean="0">
                              <a:solidFill>
                                <a:schemeClr val="bg1"/>
                              </a:solidFill>
                            </a:rPr>
                            <a:t>collider</a:t>
                          </a:r>
                          <a:r>
                            <a:rPr lang="en-GB" sz="3200" b="0" baseline="0" dirty="0" smtClean="0">
                              <a:solidFill>
                                <a:schemeClr val="bg1"/>
                              </a:solidFill>
                            </a:rPr>
                            <a:t> / test facility</a:t>
                          </a:r>
                          <a:endParaRPr lang="en-GB" sz="32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GB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kumimoji="0" lang="en-GB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GB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kumimoji="0" lang="en-GB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3200" b="0" dirty="0" smtClean="0">
                              <a:solidFill>
                                <a:schemeClr val="bg1"/>
                              </a:solidFill>
                            </a:rPr>
                            <a:t> [nm]</a:t>
                          </a:r>
                          <a:endParaRPr lang="en-GB" sz="32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57531">
                    <a:tc>
                      <a:txBody>
                        <a:bodyPr/>
                        <a:lstStyle/>
                        <a:p>
                          <a:r>
                            <a:rPr lang="en-US" sz="3200" b="0" dirty="0" smtClean="0">
                              <a:solidFill>
                                <a:srgbClr val="006600"/>
                              </a:solidFill>
                            </a:rPr>
                            <a:t>LEP2</a:t>
                          </a:r>
                          <a:endParaRPr lang="en-GB" sz="3200" b="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0" dirty="0" smtClean="0">
                              <a:solidFill>
                                <a:srgbClr val="006600"/>
                              </a:solidFill>
                            </a:rPr>
                            <a:t>3500</a:t>
                          </a:r>
                          <a:endParaRPr lang="en-GB" sz="3200" b="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B050"/>
                              </a:solidFill>
                            </a:rPr>
                            <a:t>KEKB</a:t>
                          </a:r>
                          <a:endParaRPr lang="en-GB" sz="3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B050"/>
                              </a:solidFill>
                            </a:rPr>
                            <a:t>940</a:t>
                          </a:r>
                          <a:endParaRPr lang="en-GB" sz="3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SLC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700 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ATF2, FFTB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41 (</a:t>
                          </a:r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35</a:t>
                          </a:r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), 77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b="1" i="1" dirty="0" err="1" smtClean="0">
                              <a:solidFill>
                                <a:srgbClr val="00B050"/>
                              </a:solidFill>
                            </a:rPr>
                            <a:t>SuperKEKB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50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FCC-</a:t>
                          </a:r>
                          <a:r>
                            <a:rPr lang="en-US" sz="3200" b="1" i="1" dirty="0" err="1" smtClean="0">
                              <a:solidFill>
                                <a:srgbClr val="00B050"/>
                              </a:solidFill>
                            </a:rPr>
                            <a:t>ee</a:t>
                          </a:r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-H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44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ILC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5 – 8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524551"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CLIC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1 – 2 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5172860"/>
                  </p:ext>
                </p:extLst>
              </p:nvPr>
            </p:nvGraphicFramePr>
            <p:xfrm>
              <a:off x="449772" y="999226"/>
              <a:ext cx="6211805" cy="53689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4960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6220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57531">
                    <a:tc>
                      <a:txBody>
                        <a:bodyPr/>
                        <a:lstStyle/>
                        <a:p>
                          <a:r>
                            <a:rPr lang="en-GB" sz="3200" b="0" dirty="0" smtClean="0">
                              <a:solidFill>
                                <a:schemeClr val="bg1"/>
                              </a:solidFill>
                            </a:rPr>
                            <a:t>collider</a:t>
                          </a:r>
                          <a:r>
                            <a:rPr lang="en-GB" sz="3200" b="0" baseline="0" dirty="0" smtClean="0">
                              <a:solidFill>
                                <a:schemeClr val="bg1"/>
                              </a:solidFill>
                            </a:rPr>
                            <a:t> / test facility</a:t>
                          </a:r>
                          <a:endParaRPr lang="en-GB" sz="32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3638" t="-11111" r="-915" b="-747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57531">
                    <a:tc>
                      <a:txBody>
                        <a:bodyPr/>
                        <a:lstStyle/>
                        <a:p>
                          <a:r>
                            <a:rPr lang="en-US" sz="3200" b="0" dirty="0" smtClean="0">
                              <a:solidFill>
                                <a:srgbClr val="006600"/>
                              </a:solidFill>
                            </a:rPr>
                            <a:t>LEP2</a:t>
                          </a:r>
                          <a:endParaRPr lang="en-GB" sz="3200" b="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0" dirty="0" smtClean="0">
                              <a:solidFill>
                                <a:srgbClr val="006600"/>
                              </a:solidFill>
                            </a:rPr>
                            <a:t>3500</a:t>
                          </a:r>
                          <a:endParaRPr lang="en-GB" sz="3200" b="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B050"/>
                              </a:solidFill>
                            </a:rPr>
                            <a:t>KEKB</a:t>
                          </a:r>
                          <a:endParaRPr lang="en-GB" sz="3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B050"/>
                              </a:solidFill>
                            </a:rPr>
                            <a:t>940</a:t>
                          </a:r>
                          <a:endParaRPr lang="en-GB" sz="3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SLC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700 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ATF2, FFTB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41 </a:t>
                          </a:r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(</a:t>
                          </a:r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35</a:t>
                          </a:r>
                          <a:r>
                            <a:rPr lang="en-US" sz="3200" dirty="0" smtClean="0">
                              <a:solidFill>
                                <a:srgbClr val="0000CC"/>
                              </a:solidFill>
                            </a:rPr>
                            <a:t>), 77</a:t>
                          </a:r>
                          <a:endParaRPr lang="en-GB" sz="320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i="1" dirty="0" err="1" smtClean="0">
                              <a:solidFill>
                                <a:srgbClr val="00B050"/>
                              </a:solidFill>
                            </a:rPr>
                            <a:t>SuperKEKB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50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FCC-</a:t>
                          </a:r>
                          <a:r>
                            <a:rPr lang="en-US" sz="3200" b="1" i="1" dirty="0" err="1" smtClean="0">
                              <a:solidFill>
                                <a:srgbClr val="00B050"/>
                              </a:solidFill>
                            </a:rPr>
                            <a:t>ee</a:t>
                          </a:r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-H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i="1" dirty="0" smtClean="0">
                              <a:solidFill>
                                <a:srgbClr val="00B050"/>
                              </a:solidFill>
                            </a:rPr>
                            <a:t>44</a:t>
                          </a:r>
                          <a:endParaRPr lang="en-GB" sz="3200" b="1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ILC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5 – 8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CLIC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i="1" dirty="0" smtClean="0">
                              <a:solidFill>
                                <a:srgbClr val="0000CC"/>
                              </a:solidFill>
                            </a:rPr>
                            <a:t>1 – 2 </a:t>
                          </a:r>
                          <a:endParaRPr lang="en-GB" sz="3200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/>
          <p:cNvSpPr txBox="1"/>
          <p:nvPr/>
        </p:nvSpPr>
        <p:spPr>
          <a:xfrm>
            <a:off x="2728962" y="1711274"/>
            <a:ext cx="10793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achieved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italics: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values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666349" y="2014887"/>
            <a:ext cx="493161" cy="2736696"/>
          </a:xfrm>
          <a:custGeom>
            <a:avLst/>
            <a:gdLst>
              <a:gd name="connsiteX0" fmla="*/ 0 w 690621"/>
              <a:gd name="connsiteY0" fmla="*/ 0 h 1948070"/>
              <a:gd name="connsiteX1" fmla="*/ 689113 w 690621"/>
              <a:gd name="connsiteY1" fmla="*/ 649357 h 1948070"/>
              <a:gd name="connsiteX2" fmla="*/ 198783 w 690621"/>
              <a:gd name="connsiteY2" fmla="*/ 1881809 h 1948070"/>
              <a:gd name="connsiteX3" fmla="*/ 198783 w 690621"/>
              <a:gd name="connsiteY3" fmla="*/ 1881809 h 1948070"/>
              <a:gd name="connsiteX4" fmla="*/ 172278 w 690621"/>
              <a:gd name="connsiteY4" fmla="*/ 1948070 h 194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621" h="1948070">
                <a:moveTo>
                  <a:pt x="0" y="0"/>
                </a:moveTo>
                <a:cubicBezTo>
                  <a:pt x="327991" y="167861"/>
                  <a:pt x="655983" y="335722"/>
                  <a:pt x="689113" y="649357"/>
                </a:cubicBezTo>
                <a:cubicBezTo>
                  <a:pt x="722243" y="962992"/>
                  <a:pt x="198783" y="1881809"/>
                  <a:pt x="198783" y="1881809"/>
                </a:cubicBezTo>
                <a:lnTo>
                  <a:pt x="198783" y="1881809"/>
                </a:lnTo>
                <a:lnTo>
                  <a:pt x="172278" y="1948070"/>
                </a:lnTo>
              </a:path>
            </a:pathLst>
          </a:custGeom>
          <a:noFill/>
          <a:ln w="50800">
            <a:solidFill>
              <a:srgbClr val="0066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8919" y="1288080"/>
            <a:ext cx="141417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cm→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pm→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9770" y="4077072"/>
            <a:ext cx="6216580" cy="1085220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771" y="5156928"/>
            <a:ext cx="6216580" cy="1108092"/>
          </a:xfrm>
          <a:prstGeom prst="rect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 rot="506369">
            <a:off x="6491227" y="3293282"/>
            <a:ext cx="1282537" cy="2336223"/>
          </a:xfrm>
          <a:custGeom>
            <a:avLst/>
            <a:gdLst>
              <a:gd name="connsiteX0" fmla="*/ 0 w 690621"/>
              <a:gd name="connsiteY0" fmla="*/ 0 h 1948070"/>
              <a:gd name="connsiteX1" fmla="*/ 689113 w 690621"/>
              <a:gd name="connsiteY1" fmla="*/ 649357 h 1948070"/>
              <a:gd name="connsiteX2" fmla="*/ 198783 w 690621"/>
              <a:gd name="connsiteY2" fmla="*/ 1881809 h 1948070"/>
              <a:gd name="connsiteX3" fmla="*/ 198783 w 690621"/>
              <a:gd name="connsiteY3" fmla="*/ 1881809 h 1948070"/>
              <a:gd name="connsiteX4" fmla="*/ 172278 w 690621"/>
              <a:gd name="connsiteY4" fmla="*/ 1948070 h 194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621" h="1948070">
                <a:moveTo>
                  <a:pt x="0" y="0"/>
                </a:moveTo>
                <a:cubicBezTo>
                  <a:pt x="327991" y="167861"/>
                  <a:pt x="655983" y="335722"/>
                  <a:pt x="689113" y="649357"/>
                </a:cubicBezTo>
                <a:cubicBezTo>
                  <a:pt x="722243" y="962992"/>
                  <a:pt x="198783" y="1881809"/>
                  <a:pt x="198783" y="1881809"/>
                </a:cubicBezTo>
                <a:lnTo>
                  <a:pt x="198783" y="1881809"/>
                </a:lnTo>
                <a:lnTo>
                  <a:pt x="172278" y="1948070"/>
                </a:lnTo>
              </a:path>
            </a:pathLst>
          </a:custGeom>
          <a:noFill/>
          <a:ln w="50800">
            <a:solidFill>
              <a:srgbClr val="0000CC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4246" y="4437641"/>
            <a:ext cx="14253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1.5 mm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→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0.5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pm→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0.1 pm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 animBg="1"/>
      <p:bldP spid="11" grpId="0" animBg="1"/>
      <p:bldP spid="12" grpId="0" animBg="1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26" y="2282342"/>
            <a:ext cx="8229600" cy="1143000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eam-beam effects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83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h2fig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" y="1899329"/>
            <a:ext cx="7391400" cy="4229100"/>
          </a:xfrm>
          <a:prstGeom prst="rect">
            <a:avLst/>
          </a:prstGeom>
          <a:noFill/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1000" y="766372"/>
            <a:ext cx="84439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schematic of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betatron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oscillation around storage ring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81000" y="1231455"/>
            <a:ext cx="74975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tune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8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x,y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 of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x,y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oscillations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turn</a:t>
            </a:r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>
            <p:extLst/>
          </p:nvPr>
        </p:nvGraphicFramePr>
        <p:xfrm>
          <a:off x="220717" y="5573403"/>
          <a:ext cx="3581400" cy="1110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Equation" r:id="rId5" imgW="1473200" imgH="457200" progId="Equation.3">
                  <p:embed/>
                </p:oleObj>
              </mc:Choice>
              <mc:Fallback>
                <p:oleObj name="Equation" r:id="rId5" imgW="1473200" imgH="457200" progId="Equation.3">
                  <p:embed/>
                  <p:pic>
                    <p:nvPicPr>
                      <p:cNvPr id="512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717" y="5573403"/>
                        <a:ext cx="3581400" cy="11100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19600" y="5805264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focusing elements: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quadrupole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magnets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38500" y="1691148"/>
            <a:ext cx="3810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3700" y="3367548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quadrupole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magnet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(many)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1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06181" name="Object 5"/>
          <p:cNvGraphicFramePr>
            <a:graphicFrameLocks noChangeAspect="1"/>
          </p:cNvGraphicFramePr>
          <p:nvPr>
            <p:extLst/>
          </p:nvPr>
        </p:nvGraphicFramePr>
        <p:xfrm>
          <a:off x="7025949" y="5805264"/>
          <a:ext cx="185763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Equation" r:id="rId7" imgW="1041120" imgH="469800" progId="Equation.3">
                  <p:embed/>
                </p:oleObj>
              </mc:Choice>
              <mc:Fallback>
                <p:oleObj name="Equation" r:id="rId7" imgW="1041120" imgH="469800" progId="Equation.3">
                  <p:embed/>
                  <p:pic>
                    <p:nvPicPr>
                      <p:cNvPr id="30618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5949" y="5805264"/>
                        <a:ext cx="1857632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61336" y="41158"/>
            <a:ext cx="6683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etatron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oscillation &amp; tune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13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nimBg="1" autoUpdateAnimBg="0"/>
      <p:bldP spid="9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43608" y="833191"/>
            <a:ext cx="5685268" cy="4140583"/>
            <a:chOff x="7217182" y="846189"/>
            <a:chExt cx="2102346" cy="1834775"/>
          </a:xfrm>
        </p:grpSpPr>
        <p:pic>
          <p:nvPicPr>
            <p:cNvPr id="13" name="Picture 6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182" y="846189"/>
              <a:ext cx="2102346" cy="183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 bwMode="auto">
            <a:xfrm>
              <a:off x="7682805" y="1854395"/>
              <a:ext cx="537670" cy="49926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47492" name="Text Box 4"/>
          <p:cNvSpPr txBox="1">
            <a:spLocks noChangeArrowheads="1"/>
          </p:cNvSpPr>
          <p:nvPr/>
        </p:nvSpPr>
        <p:spPr bwMode="auto">
          <a:xfrm>
            <a:off x="1805516" y="0"/>
            <a:ext cx="56460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beam-beam tune shift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7495" name="Line 7"/>
          <p:cNvSpPr>
            <a:spLocks noChangeShapeType="1"/>
          </p:cNvSpPr>
          <p:nvPr/>
        </p:nvSpPr>
        <p:spPr bwMode="auto">
          <a:xfrm flipV="1">
            <a:off x="4263950" y="2752130"/>
            <a:ext cx="0" cy="1066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7496" name="Text Box 8"/>
          <p:cNvSpPr txBox="1">
            <a:spLocks noChangeArrowheads="1"/>
          </p:cNvSpPr>
          <p:nvPr/>
        </p:nvSpPr>
        <p:spPr bwMode="auto">
          <a:xfrm>
            <a:off x="2843808" y="2895600"/>
            <a:ext cx="12875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center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opposing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beam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7499" name="Text Box 11"/>
          <p:cNvSpPr txBox="1">
            <a:spLocks noChangeArrowheads="1"/>
          </p:cNvSpPr>
          <p:nvPr/>
        </p:nvSpPr>
        <p:spPr bwMode="auto">
          <a:xfrm>
            <a:off x="0" y="4953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 small amplitude similar to effect of focusing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quadrupole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307202" name="Object 3"/>
          <p:cNvGraphicFramePr>
            <a:graphicFrameLocks noChangeAspect="1"/>
          </p:cNvGraphicFramePr>
          <p:nvPr>
            <p:extLst/>
          </p:nvPr>
        </p:nvGraphicFramePr>
        <p:xfrm>
          <a:off x="1349375" y="5394325"/>
          <a:ext cx="6030913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5" imgW="2222280" imgH="469800" progId="Equation.3">
                  <p:embed/>
                </p:oleObj>
              </mc:Choice>
              <mc:Fallback>
                <p:oleObj name="Equation" r:id="rId5" imgW="2222280" imgH="469800" progId="Equation.3">
                  <p:embed/>
                  <p:pic>
                    <p:nvPicPr>
                      <p:cNvPr id="30720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5394325"/>
                        <a:ext cx="6030913" cy="1274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06537" y="6309320"/>
            <a:ext cx="2298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(for head-on collision)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923" y="5414665"/>
            <a:ext cx="3025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eam-beam tune shift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8123" y="1124744"/>
            <a:ext cx="1794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eam-beam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deflection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3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7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47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47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0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5" grpId="0" animBg="1"/>
      <p:bldP spid="447496" grpId="0"/>
      <p:bldP spid="447499" grpId="0"/>
      <p:bldP spid="12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88426"/>
            <a:ext cx="9323512" cy="8001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e</a:t>
            </a:r>
            <a:r>
              <a:rPr lang="en-US" sz="3600" dirty="0" err="1" smtClean="0">
                <a:solidFill>
                  <a:schemeClr val="bg1"/>
                </a:solidFill>
              </a:rPr>
              <a:t>e</a:t>
            </a:r>
            <a:r>
              <a:rPr lang="en-US" sz="3600" dirty="0" smtClean="0">
                <a:solidFill>
                  <a:schemeClr val="bg1"/>
                </a:solidFill>
              </a:rPr>
              <a:t> luminosity w crab waist and its constraints</a:t>
            </a:r>
            <a:endParaRPr lang="en-GB" sz="3600" b="1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486124" y="3921724"/>
                <a:ext cx="9863838" cy="1461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kumimoji="0" lang="en-GB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den>
                      </m:f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sSubSup>
                                <m:sSubSup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𝑝𝑖𝑤</m:t>
                                  </m:r>
                                </m:sub>
                                <m:sup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h𝑔</m:t>
                          </m:r>
                        </m:sub>
                      </m:sSub>
                      <m:d>
                        <m:d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ad>
                                <m:radPr>
                                  <m:degHide m:val="on"/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1+</m:t>
                                  </m:r>
                                  <m:sSubSup>
                                    <m:sSubSup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99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99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99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𝑝𝑖𝑤</m:t>
                                      </m:r>
                                    </m:sub>
                                    <m:sup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99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rad>
                            </m:num>
                            <m:den>
                              <m:sSub>
                                <m:sSub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6124" y="3921724"/>
                <a:ext cx="9863838" cy="146110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796136" y="838140"/>
                <a:ext cx="2643283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𝑆𝑅</m:t>
                          </m:r>
                        </m:sub>
                      </m:sSub>
                      <m:r>
                        <a:rPr kumimoji="0" lang="en-GB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f>
                        <m:f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𝜌</m:t>
                          </m:r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838140"/>
                <a:ext cx="2643283" cy="90486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95536" y="927650"/>
            <a:ext cx="4862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ynchrotron radiation power / beam: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81522" y="1816072"/>
            <a:ext cx="2964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eam-beam tune shift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358958" y="1865497"/>
                <a:ext cx="5975648" cy="2110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𝜉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BBB5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𝜋𝛾</m:t>
                          </m:r>
                        </m:den>
                      </m:f>
                      <m:f>
                        <m:fPr>
                          <m:ctrlP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sSubSup>
                                <m:sSubSupPr>
                                  <m:ctrlPr>
                                    <a:rPr kumimoji="0" lang="en-GB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BBB59">
                                          <a:lumMod val="5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GB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BBB59">
                                          <a:lumMod val="5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GB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BBB59">
                                          <a:lumMod val="5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𝑝𝑖𝑤</m:t>
                                  </m:r>
                                </m:sub>
                                <m:sup>
                                  <m:r>
                                    <a:rPr kumimoji="0" lang="en-GB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BBB59">
                                          <a:lumMod val="5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𝜉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BBB5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𝜋𝛾</m:t>
                          </m:r>
                        </m:den>
                      </m:f>
                      <m:f>
                        <m:fPr>
                          <m:ctrlP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∗2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sSubSup>
                                <m:sSubSupPr>
                                  <m:ctrlPr>
                                    <a:rPr kumimoji="0" lang="en-GB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BBB59">
                                          <a:lumMod val="5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GB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BBB59">
                                          <a:lumMod val="5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GB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BBB59">
                                          <a:lumMod val="5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𝑝𝑖𝑤</m:t>
                                  </m:r>
                                </m:sub>
                                <m:sup>
                                  <m:r>
                                    <a:rPr kumimoji="0" lang="en-GB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9BBB59">
                                          <a:lumMod val="5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958" y="1865497"/>
                <a:ext cx="5975648" cy="21105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307657" y="3031340"/>
                <a:ext cx="2070823" cy="7259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𝑝𝑖𝑤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BBB5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kumimoji="0" lang="en-GB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BBB59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9BBB59">
                                      <a:lumMod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BBB59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&gt;1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57" y="3031340"/>
                <a:ext cx="2070823" cy="7259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131505" y="2920786"/>
            <a:ext cx="1265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Piwinski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6938" y="4151944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uminosity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ight Brace 40"/>
          <p:cNvSpPr/>
          <p:nvPr/>
        </p:nvSpPr>
        <p:spPr>
          <a:xfrm rot="5400000">
            <a:off x="5485881" y="4155090"/>
            <a:ext cx="481824" cy="1973656"/>
          </a:xfrm>
          <a:prstGeom prst="rightBrac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846177" y="5198164"/>
                <a:ext cx="5998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≈1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177" y="5198164"/>
                <a:ext cx="599843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5652120" y="807889"/>
            <a:ext cx="3096344" cy="97200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739965" y="1897117"/>
            <a:ext cx="3101271" cy="1010952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12806" y="1855343"/>
            <a:ext cx="1008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onstant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Curved Right Arrow 57"/>
          <p:cNvSpPr/>
          <p:nvPr/>
        </p:nvSpPr>
        <p:spPr>
          <a:xfrm>
            <a:off x="1187624" y="4813752"/>
            <a:ext cx="720080" cy="149556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1907704" y="5716231"/>
                <a:ext cx="2902509" cy="916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𝑳</m:t>
                      </m:r>
                      <m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GB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</m:t>
                          </m:r>
                        </m:e>
                        <m:sub>
                          <m:r>
                            <a:rPr kumimoji="0" lang="en-GB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𝒍𝒖𝒎</m:t>
                          </m:r>
                        </m:sub>
                      </m:sSub>
                      <m:f>
                        <m:fPr>
                          <m:ctrlPr>
                            <a:rPr kumimoji="0" lang="en-GB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𝑷</m:t>
                              </m:r>
                            </m:e>
                            <m:sub>
                              <m:r>
                                <a:rPr kumimoji="0" lang="en-GB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𝑺𝑹</m:t>
                              </m:r>
                            </m:sub>
                          </m:sSub>
                          <m:r>
                            <a:rPr kumimoji="0" lang="en-GB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𝝆</m:t>
                          </m:r>
                          <m:sSub>
                            <m:sSubPr>
                              <m:ctrlPr>
                                <a:rPr kumimoji="0" lang="en-GB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𝝃</m:t>
                              </m:r>
                            </m:e>
                            <m:sub>
                              <m:r>
                                <a:rPr kumimoji="0" lang="en-GB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𝒚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kumimoji="0" lang="en-GB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𝜷</m:t>
                              </m:r>
                            </m:e>
                            <m:sub>
                              <m:r>
                                <a:rPr kumimoji="0" lang="en-GB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𝒚</m:t>
                              </m:r>
                            </m:sub>
                            <m:sup>
                              <m:r>
                                <a:rPr kumimoji="0" lang="en-GB" sz="24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0" lang="en-GB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𝑬</m:t>
                              </m:r>
                            </m:e>
                            <m:sup>
                              <m:r>
                                <a:rPr kumimoji="0" lang="en-GB" sz="24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5716231"/>
                <a:ext cx="2902509" cy="91691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4932040" y="571623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4891073" y="5900897"/>
                <a:ext cx="3646191" cy="7049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𝑙𝑢𝑚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≡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sSup>
                            <m:s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kumimoji="0" lang="en-GB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≈4×</m:t>
                      </m:r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sup>
                      </m:sSup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TeV</m:t>
                              </m:r>
                            </m:e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m</m:t>
                              </m:r>
                            </m:e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73" y="5900897"/>
                <a:ext cx="3646191" cy="70493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/>
          <p:cNvSpPr/>
          <p:nvPr/>
        </p:nvSpPr>
        <p:spPr>
          <a:xfrm>
            <a:off x="2156815" y="5669214"/>
            <a:ext cx="2415185" cy="10109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08887" y="2499056"/>
            <a:ext cx="1215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aximum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acceptable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 rot="20851662">
            <a:off x="497612" y="4384805"/>
            <a:ext cx="776174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uminosity formula for H, Z, W, t factory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76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55" grpId="0" animBg="1"/>
      <p:bldP spid="56" grpId="0" animBg="1"/>
      <p:bldP spid="57" grpId="0"/>
      <p:bldP spid="58" grpId="0" animBg="1"/>
      <p:bldP spid="59" grpId="0"/>
      <p:bldP spid="60" grpId="0"/>
      <p:bldP spid="61" grpId="0"/>
      <p:bldP spid="62" grpId="0" animBg="1"/>
      <p:bldP spid="63" grpId="0"/>
      <p:bldP spid="6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080" y="255062"/>
            <a:ext cx="8884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beam-beam tune shift for FCC-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330" y="1241669"/>
            <a:ext cx="892716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une shift limit empirically scaled from LEP data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(4 IPs)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480514"/>
              </p:ext>
            </p:extLst>
          </p:nvPr>
        </p:nvGraphicFramePr>
        <p:xfrm>
          <a:off x="424955" y="2043610"/>
          <a:ext cx="3196158" cy="2161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3" imgW="1320480" imgH="888840" progId="Equation.3">
                  <p:embed/>
                </p:oleObj>
              </mc:Choice>
              <mc:Fallback>
                <p:oleObj name="Equation" r:id="rId3" imgW="1320480" imgH="88884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955" y="2043610"/>
                        <a:ext cx="3196158" cy="21610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01" y="2823046"/>
            <a:ext cx="4641170" cy="31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23034" y="4893288"/>
            <a:ext cx="2122451" cy="83099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reasonable agreement  with simulations</a:t>
            </a:r>
            <a:endParaRPr kumimoji="0" lang="en-GB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" y="4441940"/>
            <a:ext cx="357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Assmann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K.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Cornelis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EPAC2000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43876" y="2492611"/>
            <a:ext cx="140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Wenninger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34744" y="5724285"/>
            <a:ext cx="970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White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955" y="6300941"/>
            <a:ext cx="7702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c</a:t>
            </a:r>
            <a:r>
              <a:rPr lang="en-US" sz="2400" dirty="0" smtClean="0">
                <a:solidFill>
                  <a:srgbClr val="0000CC"/>
                </a:solidFill>
              </a:rPr>
              <a:t>rab waist collision scheme allows for even larger tune shifts</a:t>
            </a:r>
            <a:endParaRPr lang="en-GB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9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46" y="370298"/>
            <a:ext cx="7566923" cy="616022"/>
          </a:xfrm>
        </p:spPr>
        <p:txBody>
          <a:bodyPr>
            <a:normAutofit fontScale="90000"/>
          </a:bodyPr>
          <a:lstStyle/>
          <a:p>
            <a:r>
              <a:rPr lang="en-US" dirty="0"/>
              <a:t>l</a:t>
            </a:r>
            <a:r>
              <a:rPr lang="en-US" dirty="0" smtClean="0"/>
              <a:t>inear collider luminosity and parameter </a:t>
            </a:r>
            <a:r>
              <a:rPr lang="en-US" dirty="0"/>
              <a:t>d</a:t>
            </a:r>
            <a:r>
              <a:rPr lang="en-US" dirty="0" smtClean="0"/>
              <a:t>rivers</a:t>
            </a:r>
            <a:endParaRPr lang="en-US" dirty="0"/>
          </a:p>
        </p:txBody>
      </p:sp>
      <p:pic>
        <p:nvPicPr>
          <p:cNvPr id="11" name="Picture 10" descr="p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2852516"/>
            <a:ext cx="4660900" cy="1168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07100" y="4791277"/>
            <a:ext cx="1832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Quality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(+bunch length)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4284812" y="4308102"/>
            <a:ext cx="85377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5325764" y="3944771"/>
            <a:ext cx="784986" cy="5836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V="1">
            <a:off x="6317150" y="4349445"/>
            <a:ext cx="761834" cy="1083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57200" y="5956240"/>
            <a:ext cx="5622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to ensure that we can achieve each parameter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descr="p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431" y="1402737"/>
            <a:ext cx="3909018" cy="11604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7414" y="1542907"/>
            <a:ext cx="265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re-write normal luminosity formula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5465" y="4791277"/>
            <a:ext cx="1630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Luminosity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spectrum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909810" y="4437333"/>
            <a:ext cx="1630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power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Schulte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501232" y="3644780"/>
            <a:ext cx="1172173" cy="8332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00405" y="4459237"/>
            <a:ext cx="1629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isruption </a:t>
            </a:r>
          </a:p>
          <a:p>
            <a:r>
              <a:rPr lang="en-US" sz="2000" dirty="0" smtClean="0"/>
              <a:t>enhancement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0801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20" y="0"/>
            <a:ext cx="7566923" cy="508000"/>
          </a:xfrm>
        </p:spPr>
        <p:txBody>
          <a:bodyPr>
            <a:noAutofit/>
          </a:bodyPr>
          <a:lstStyle/>
          <a:p>
            <a:r>
              <a:rPr lang="en-US" sz="3200" dirty="0"/>
              <a:t>b</a:t>
            </a:r>
            <a:r>
              <a:rPr lang="en-US" sz="3200" dirty="0" smtClean="0"/>
              <a:t>eam-beam effect in linear colliders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Schulte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p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0" y="662935"/>
            <a:ext cx="2870405" cy="71955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1122723" y="613082"/>
            <a:ext cx="584200" cy="734518"/>
          </a:xfrm>
          <a:prstGeom prst="donut">
            <a:avLst>
              <a:gd name="adj" fmla="val 69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12910" y="6273284"/>
            <a:ext cx="168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direction [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 descr="fil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572" y="870821"/>
            <a:ext cx="5084428" cy="255817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20314" y="614925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Beam-beam force off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p3.tiff"/>
          <p:cNvPicPr>
            <a:picLocks noChangeAspect="1"/>
          </p:cNvPicPr>
          <p:nvPr/>
        </p:nvPicPr>
        <p:blipFill rotWithShape="1">
          <a:blip r:embed="rId4"/>
          <a:srcRect t="22521" b="18786"/>
          <a:stretch/>
        </p:blipFill>
        <p:spPr>
          <a:xfrm>
            <a:off x="0" y="1747876"/>
            <a:ext cx="4029955" cy="602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150" y="2706754"/>
            <a:ext cx="379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Dense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beams to reach high luminosity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focus each other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 descr="p1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20" y="3440609"/>
            <a:ext cx="1595120" cy="863600"/>
          </a:xfrm>
          <a:prstGeom prst="rect">
            <a:avLst/>
          </a:prstGeom>
        </p:spPr>
      </p:pic>
      <p:pic>
        <p:nvPicPr>
          <p:cNvPr id="38" name="Picture 37" descr="p3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88" y="5788366"/>
            <a:ext cx="1314450" cy="4554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 rot="16200000">
            <a:off x="3235735" y="2026876"/>
            <a:ext cx="168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direction [nm]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film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9572" y="3710142"/>
            <a:ext cx="5084428" cy="25581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20314" y="3471334"/>
            <a:ext cx="215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Beam-beam force 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p4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3187" y="5820439"/>
            <a:ext cx="1851660" cy="3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6934200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52400" y="152400"/>
            <a:ext cx="8915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beam-beam disruption at the SLC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184775" y="3657600"/>
            <a:ext cx="3044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 highest luminosity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than 100% luminosity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</a:t>
            </a:r>
          </a:p>
        </p:txBody>
      </p:sp>
    </p:spTree>
    <p:extLst>
      <p:ext uri="{BB962C8B-B14F-4D97-AF65-F5344CB8AC3E}">
        <p14:creationId xmlns:p14="http://schemas.microsoft.com/office/powerpoint/2010/main" val="30683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20" y="0"/>
            <a:ext cx="7566923" cy="508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beam-beam effect: </a:t>
            </a:r>
            <a:r>
              <a:rPr lang="en-US" sz="3200" dirty="0" err="1" smtClean="0"/>
              <a:t>beamstrahlung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Schulte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p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0" y="662935"/>
            <a:ext cx="2870405" cy="71955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1122723" y="613082"/>
            <a:ext cx="584200" cy="734518"/>
          </a:xfrm>
          <a:prstGeom prst="donut">
            <a:avLst>
              <a:gd name="adj" fmla="val 69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12910" y="6273284"/>
            <a:ext cx="168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direction [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p3.tiff"/>
          <p:cNvPicPr>
            <a:picLocks noChangeAspect="1"/>
          </p:cNvPicPr>
          <p:nvPr/>
        </p:nvPicPr>
        <p:blipFill rotWithShape="1">
          <a:blip r:embed="rId3"/>
          <a:srcRect t="22521" b="18786"/>
          <a:stretch/>
        </p:blipFill>
        <p:spPr>
          <a:xfrm>
            <a:off x="0" y="1747876"/>
            <a:ext cx="4029955" cy="602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471" y="2643254"/>
            <a:ext cx="3080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Emit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beamstrahlung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luminosity spectrum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 descr="p1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20" y="3440609"/>
            <a:ext cx="1595120" cy="863600"/>
          </a:xfrm>
          <a:prstGeom prst="rect">
            <a:avLst/>
          </a:prstGeom>
        </p:spPr>
      </p:pic>
      <p:pic>
        <p:nvPicPr>
          <p:cNvPr id="38" name="Picture 37" descr="p3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88" y="5788366"/>
            <a:ext cx="1314450" cy="455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20314" y="3471334"/>
            <a:ext cx="215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Beam-beam force 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film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955" y="3735871"/>
            <a:ext cx="5106698" cy="2525529"/>
          </a:xfrm>
          <a:prstGeom prst="rect">
            <a:avLst/>
          </a:prstGeom>
        </p:spPr>
      </p:pic>
      <p:pic>
        <p:nvPicPr>
          <p:cNvPr id="19" name="Picture 18" descr="p1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873" y="4563484"/>
            <a:ext cx="2605027" cy="742950"/>
          </a:xfrm>
          <a:prstGeom prst="rect">
            <a:avLst/>
          </a:prstGeom>
        </p:spPr>
      </p:pic>
      <p:pic>
        <p:nvPicPr>
          <p:cNvPr id="20" name="Picture 19" descr="p4.tiff"/>
          <p:cNvPicPr>
            <a:picLocks noChangeAspect="1"/>
          </p:cNvPicPr>
          <p:nvPr/>
        </p:nvPicPr>
        <p:blipFill rotWithShape="1">
          <a:blip r:embed="rId8"/>
          <a:srcRect b="4325"/>
          <a:stretch/>
        </p:blipFill>
        <p:spPr>
          <a:xfrm>
            <a:off x="3771937" y="557556"/>
            <a:ext cx="5372063" cy="2959253"/>
          </a:xfrm>
          <a:prstGeom prst="rect">
            <a:avLst/>
          </a:prstGeom>
        </p:spPr>
      </p:pic>
      <p:pic>
        <p:nvPicPr>
          <p:cNvPr id="22" name="Picture 21" descr="p4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3187" y="5820439"/>
            <a:ext cx="1851660" cy="3600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3640" y="3274206"/>
            <a:ext cx="217394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Typically aim for O(1)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14400" y="4197536"/>
            <a:ext cx="1479240" cy="564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490138" y="1286211"/>
            <a:ext cx="11737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egraded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nergy </a:t>
            </a:r>
          </a:p>
          <a:p>
            <a:r>
              <a:rPr lang="en-US" sz="2000" dirty="0" smtClean="0"/>
              <a:t>spectrum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819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609600" y="-36017"/>
            <a:ext cx="782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crab-waist crossing for flat beams</a:t>
            </a:r>
          </a:p>
        </p:txBody>
      </p:sp>
      <p:pic>
        <p:nvPicPr>
          <p:cNvPr id="696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004"/>
            <a:ext cx="66865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7" y="3334531"/>
            <a:ext cx="56245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4"/>
          <p:cNvSpPr txBox="1">
            <a:spLocks noChangeArrowheads="1"/>
          </p:cNvSpPr>
          <p:nvPr/>
        </p:nvSpPr>
        <p:spPr bwMode="auto">
          <a:xfrm>
            <a:off x="6477000" y="1042988"/>
            <a:ext cx="25955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regular crossing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4114880"/>
            <a:ext cx="8754641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crab waist 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vertical waist position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varies with horizontal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position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allows for small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GB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GB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for small </a:t>
            </a:r>
            <a:r>
              <a:rPr kumimoji="0" lang="en-GB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kumimoji="0" lang="en-GB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x,y</a:t>
            </a:r>
            <a:endParaRPr kumimoji="0" lang="en-GB" sz="2400" b="0" i="1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avoids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betatron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resonances (→higher  beam-beam tune shift)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9" name="TextBox 6"/>
          <p:cNvSpPr txBox="1">
            <a:spLocks noChangeArrowheads="1"/>
          </p:cNvSpPr>
          <p:nvPr/>
        </p:nvSpPr>
        <p:spPr bwMode="auto">
          <a:xfrm>
            <a:off x="6459538" y="3228975"/>
            <a:ext cx="26128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Raimondi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M. </a:t>
            </a:r>
            <a:r>
              <a:rPr kumimoji="0" lang="en-GB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Zobov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 al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378" y="23504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4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5910" y="0"/>
            <a:ext cx="6640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luminosity vs. energy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5" y="769441"/>
            <a:ext cx="5806964" cy="4066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565" y="6370983"/>
            <a:ext cx="17836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D. Schulte, B. List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97565" y="5034716"/>
            <a:ext cx="8236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Luminosity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versus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c.m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energy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e+e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Higgs Factories.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IPs are assumed for the circular colliders FCC-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CEPC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24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" y="773860"/>
            <a:ext cx="3755962" cy="27047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6044" y="123472"/>
            <a:ext cx="8497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Foreseen integrated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luminosities versus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817" y="589327"/>
            <a:ext cx="4045368" cy="3034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63" y="3719876"/>
            <a:ext cx="3641851" cy="3028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1373" y="1103244"/>
            <a:ext cx="46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27690" y="11032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4914" y="3998844"/>
            <a:ext cx="53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92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889"/>
            <a:ext cx="8867569" cy="471911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 f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igure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 of merit for collider efficiency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宋体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565" y="6400800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. Jensen, M. Seidel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4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64" y="26328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</a:t>
            </a:r>
            <a:r>
              <a:rPr lang="en-US" dirty="0" smtClean="0"/>
              <a:t>hysics operation plans for all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post-LHC colliders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0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9729"/>
            <a:ext cx="9144000" cy="3694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82" y="5215951"/>
            <a:ext cx="6281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years and starting at time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2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565" y="6370983"/>
            <a:ext cx="118026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D. Schulte,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08143" y="489825"/>
            <a:ext cx="7176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timelines of various collider projects, </a:t>
            </a:r>
          </a:p>
        </p:txBody>
      </p:sp>
    </p:spTree>
    <p:extLst>
      <p:ext uri="{BB962C8B-B14F-4D97-AF65-F5344CB8AC3E}">
        <p14:creationId xmlns:p14="http://schemas.microsoft.com/office/powerpoint/2010/main" val="31016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D58E8F-530A-CE40-8AF3-701109BC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68" y="541578"/>
            <a:ext cx="8229600" cy="646634"/>
          </a:xfrm>
        </p:spPr>
        <p:txBody>
          <a:bodyPr>
            <a:normAutofit fontScale="90000"/>
          </a:bodyPr>
          <a:lstStyle/>
          <a:p>
            <a:r>
              <a:rPr lang="en-US" altLang="ja-JP" sz="3600" dirty="0" smtClean="0">
                <a:latin typeface="Century Gothic" panose="020B0502020202020204" pitchFamily="34" charset="0"/>
              </a:rPr>
              <a:t/>
            </a:r>
            <a:br>
              <a:rPr lang="en-US" altLang="ja-JP" sz="3600" dirty="0" smtClean="0">
                <a:latin typeface="Century Gothic" panose="020B0502020202020204" pitchFamily="34" charset="0"/>
              </a:rPr>
            </a:br>
            <a:r>
              <a:rPr lang="en-US" altLang="ja-JP" sz="3600" dirty="0" smtClean="0">
                <a:latin typeface="Century Gothic" panose="020B0502020202020204" pitchFamily="34" charset="0"/>
              </a:rPr>
              <a:t>what is time T</a:t>
            </a:r>
            <a:r>
              <a:rPr lang="en-US" altLang="ja-JP" sz="3600" baseline="-25000" dirty="0" smtClean="0">
                <a:latin typeface="Century Gothic" panose="020B0502020202020204" pitchFamily="34" charset="0"/>
              </a:rPr>
              <a:t>0</a:t>
            </a:r>
            <a:r>
              <a:rPr lang="en-US" altLang="ja-JP" sz="3600" dirty="0" smtClean="0">
                <a:latin typeface="Century Gothic" panose="020B0502020202020204" pitchFamily="34" charset="0"/>
              </a:rPr>
              <a:t>?</a:t>
            </a:r>
            <a:br>
              <a:rPr lang="en-US" altLang="ja-JP" sz="3600" dirty="0" smtClean="0">
                <a:latin typeface="Century Gothic" panose="020B0502020202020204" pitchFamily="34" charset="0"/>
              </a:rPr>
            </a:br>
            <a:r>
              <a:rPr lang="en-US" altLang="ja-JP" sz="2700" dirty="0">
                <a:latin typeface="Century Gothic" panose="020B0502020202020204" pitchFamily="34" charset="0"/>
              </a:rPr>
              <a:t/>
            </a:r>
            <a:br>
              <a:rPr lang="en-US" altLang="ja-JP" sz="2700" dirty="0">
                <a:latin typeface="Century Gothic" panose="020B0502020202020204" pitchFamily="34" charset="0"/>
              </a:rPr>
            </a:br>
            <a:r>
              <a:rPr lang="en-US" altLang="ja-JP" sz="2700" dirty="0" smtClean="0">
                <a:latin typeface="Century Gothic" panose="020B0502020202020204" pitchFamily="34" charset="0"/>
              </a:rPr>
              <a:t>readiness timelines</a:t>
            </a:r>
            <a:endParaRPr kumimoji="1" lang="ja-JP" altLang="en-US" sz="2700" dirty="0">
              <a:latin typeface="Century Gothic" panose="020B0502020202020204" pitchFamily="34" charset="0"/>
            </a:endParaRPr>
          </a:p>
        </p:txBody>
      </p:sp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44DBD454-AEDC-ED40-844D-2203DD4C316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3181" y="1723273"/>
          <a:ext cx="8692220" cy="3543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907">
                  <a:extLst>
                    <a:ext uri="{9D8B030D-6E8A-4147-A177-3AD203B41FA5}">
                      <a16:colId xmlns:a16="http://schemas.microsoft.com/office/drawing/2014/main" val="2183073539"/>
                    </a:ext>
                  </a:extLst>
                </a:gridCol>
                <a:gridCol w="1041337">
                  <a:extLst>
                    <a:ext uri="{9D8B030D-6E8A-4147-A177-3AD203B41FA5}">
                      <a16:colId xmlns:a16="http://schemas.microsoft.com/office/drawing/2014/main" val="3946105079"/>
                    </a:ext>
                  </a:extLst>
                </a:gridCol>
                <a:gridCol w="225597">
                  <a:extLst>
                    <a:ext uri="{9D8B030D-6E8A-4147-A177-3AD203B41FA5}">
                      <a16:colId xmlns:a16="http://schemas.microsoft.com/office/drawing/2014/main" val="1813617358"/>
                    </a:ext>
                  </a:extLst>
                </a:gridCol>
                <a:gridCol w="286560">
                  <a:extLst>
                    <a:ext uri="{9D8B030D-6E8A-4147-A177-3AD203B41FA5}">
                      <a16:colId xmlns:a16="http://schemas.microsoft.com/office/drawing/2014/main" val="303228299"/>
                    </a:ext>
                  </a:extLst>
                </a:gridCol>
                <a:gridCol w="170361">
                  <a:extLst>
                    <a:ext uri="{9D8B030D-6E8A-4147-A177-3AD203B41FA5}">
                      <a16:colId xmlns:a16="http://schemas.microsoft.com/office/drawing/2014/main" val="782258842"/>
                    </a:ext>
                  </a:extLst>
                </a:gridCol>
                <a:gridCol w="412233">
                  <a:extLst>
                    <a:ext uri="{9D8B030D-6E8A-4147-A177-3AD203B41FA5}">
                      <a16:colId xmlns:a16="http://schemas.microsoft.com/office/drawing/2014/main" val="141404824"/>
                    </a:ext>
                  </a:extLst>
                </a:gridCol>
                <a:gridCol w="534023">
                  <a:extLst>
                    <a:ext uri="{9D8B030D-6E8A-4147-A177-3AD203B41FA5}">
                      <a16:colId xmlns:a16="http://schemas.microsoft.com/office/drawing/2014/main" val="3288128908"/>
                    </a:ext>
                  </a:extLst>
                </a:gridCol>
                <a:gridCol w="534023">
                  <a:extLst>
                    <a:ext uri="{9D8B030D-6E8A-4147-A177-3AD203B41FA5}">
                      <a16:colId xmlns:a16="http://schemas.microsoft.com/office/drawing/2014/main" val="3648543007"/>
                    </a:ext>
                  </a:extLst>
                </a:gridCol>
                <a:gridCol w="243578">
                  <a:extLst>
                    <a:ext uri="{9D8B030D-6E8A-4147-A177-3AD203B41FA5}">
                      <a16:colId xmlns:a16="http://schemas.microsoft.com/office/drawing/2014/main" val="1375098152"/>
                    </a:ext>
                  </a:extLst>
                </a:gridCol>
                <a:gridCol w="824467">
                  <a:extLst>
                    <a:ext uri="{9D8B030D-6E8A-4147-A177-3AD203B41FA5}">
                      <a16:colId xmlns:a16="http://schemas.microsoft.com/office/drawing/2014/main" val="868276904"/>
                    </a:ext>
                  </a:extLst>
                </a:gridCol>
                <a:gridCol w="1068044">
                  <a:extLst>
                    <a:ext uri="{9D8B030D-6E8A-4147-A177-3AD203B41FA5}">
                      <a16:colId xmlns:a16="http://schemas.microsoft.com/office/drawing/2014/main" val="3337433433"/>
                    </a:ext>
                  </a:extLst>
                </a:gridCol>
                <a:gridCol w="1068045">
                  <a:extLst>
                    <a:ext uri="{9D8B030D-6E8A-4147-A177-3AD203B41FA5}">
                      <a16:colId xmlns:a16="http://schemas.microsoft.com/office/drawing/2014/main" val="1152114191"/>
                    </a:ext>
                  </a:extLst>
                </a:gridCol>
                <a:gridCol w="235408">
                  <a:extLst>
                    <a:ext uri="{9D8B030D-6E8A-4147-A177-3AD203B41FA5}">
                      <a16:colId xmlns:a16="http://schemas.microsoft.com/office/drawing/2014/main" val="2195375051"/>
                    </a:ext>
                  </a:extLst>
                </a:gridCol>
                <a:gridCol w="832637">
                  <a:extLst>
                    <a:ext uri="{9D8B030D-6E8A-4147-A177-3AD203B41FA5}">
                      <a16:colId xmlns:a16="http://schemas.microsoft.com/office/drawing/2014/main" val="12154703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latin typeface="Helvetica" pitchFamily="2" charset="0"/>
                        </a:rPr>
                        <a:t>Timeline</a:t>
                      </a:r>
                      <a:endParaRPr kumimoji="1" lang="ja-JP" altLang="en-US" sz="15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500" dirty="0">
                          <a:latin typeface="Helvetica" pitchFamily="2" charset="0"/>
                        </a:rPr>
                        <a:t>~ 5</a:t>
                      </a:r>
                      <a:endParaRPr kumimoji="1" lang="ja-JP" altLang="en-US" sz="15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r"/>
                      <a:r>
                        <a:rPr kumimoji="1" lang="en-US" altLang="ja-JP" sz="1500" dirty="0">
                          <a:latin typeface="Helvetica" pitchFamily="2" charset="0"/>
                        </a:rPr>
                        <a:t>~ 10</a:t>
                      </a:r>
                      <a:endParaRPr kumimoji="1" lang="ja-JP" altLang="en-US" sz="15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~ 10</a:t>
                      </a:r>
                      <a:endParaRPr kumimoji="1" lang="ja-JP" altLang="en-US" sz="240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kumimoji="1" lang="en-US" altLang="ja-JP" sz="1500" dirty="0">
                          <a:latin typeface="Helvetica" pitchFamily="2" charset="0"/>
                        </a:rPr>
                        <a:t>~ 15</a:t>
                      </a:r>
                      <a:endParaRPr kumimoji="1" lang="ja-JP" altLang="en-US" sz="15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kumimoji="1" lang="en-US" altLang="ja-JP" sz="1500" dirty="0">
                          <a:latin typeface="Helvetica" pitchFamily="2" charset="0"/>
                        </a:rPr>
                        <a:t>~ 20</a:t>
                      </a:r>
                      <a:endParaRPr kumimoji="1" lang="ja-JP" altLang="en-US" sz="15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500" dirty="0">
                          <a:latin typeface="Helvetica" pitchFamily="2" charset="0"/>
                        </a:rPr>
                        <a:t>~ 25</a:t>
                      </a:r>
                      <a:endParaRPr kumimoji="1" lang="ja-JP" altLang="en-US" sz="15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500" dirty="0">
                          <a:latin typeface="Helvetica" pitchFamily="2" charset="0"/>
                        </a:rPr>
                        <a:t>~ 30</a:t>
                      </a:r>
                      <a:endParaRPr kumimoji="1" lang="ja-JP" altLang="en-US" sz="15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>
                          <a:latin typeface="Helvetica" pitchFamily="2" charset="0"/>
                        </a:rPr>
                        <a:t>~ 35</a:t>
                      </a:r>
                      <a:endParaRPr kumimoji="1" lang="ja-JP" altLang="en-US" sz="18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097045"/>
                  </a:ext>
                </a:extLst>
              </a:tr>
              <a:tr h="334303">
                <a:tc gridSpan="14">
                  <a:txBody>
                    <a:bodyPr/>
                    <a:lstStyle/>
                    <a:p>
                      <a:r>
                        <a:rPr kumimoji="1" lang="en-US" altLang="ja-JP" sz="1500" b="1" dirty="0">
                          <a:latin typeface="Helvetica" pitchFamily="2" charset="0"/>
                        </a:rPr>
                        <a:t>Lepton Colliders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/>
                    </a:p>
                  </a:txBody>
                  <a:tcPr anchor="ctr">
                    <a:gradFill>
                      <a:gsLst>
                        <a:gs pos="93000">
                          <a:schemeClr val="accent3">
                            <a:lumMod val="40000"/>
                            <a:lumOff val="60000"/>
                          </a:schemeClr>
                        </a:gs>
                        <a:gs pos="14000">
                          <a:schemeClr val="accent3">
                            <a:lumMod val="20000"/>
                            <a:lumOff val="80000"/>
                          </a:schemeClr>
                        </a:gs>
                        <a:gs pos="0">
                          <a:srgbClr val="FFFF00"/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/>
                    </a:p>
                  </a:txBody>
                  <a:tcPr anchor="ctr">
                    <a:gradFill>
                      <a:gsLst>
                        <a:gs pos="100000">
                          <a:srgbClr val="FFFF00"/>
                        </a:gs>
                        <a:gs pos="8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8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75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456899"/>
                  </a:ext>
                </a:extLst>
              </a:tr>
              <a:tr h="503425">
                <a:tc>
                  <a:txBody>
                    <a:bodyPr/>
                    <a:lstStyle/>
                    <a:p>
                      <a:r>
                        <a:rPr kumimoji="1" lang="en-US" altLang="ja-JP" sz="1500" dirty="0">
                          <a:latin typeface="Helvetica" pitchFamily="2" charset="0"/>
                        </a:rPr>
                        <a:t>SRF</a:t>
                      </a:r>
                      <a:r>
                        <a:rPr kumimoji="1" lang="en-US" altLang="ja-JP" sz="1800" dirty="0">
                          <a:latin typeface="Helvetica" pitchFamily="2" charset="0"/>
                        </a:rPr>
                        <a:t>-</a:t>
                      </a:r>
                      <a:r>
                        <a:rPr kumimoji="1" lang="en-US" altLang="ja-JP" sz="1200" dirty="0">
                          <a:latin typeface="Helvetica" pitchFamily="2" charset="0"/>
                        </a:rPr>
                        <a:t>LC/CC</a:t>
                      </a:r>
                      <a:endParaRPr kumimoji="1" lang="en-US" altLang="ja-JP" sz="1100" dirty="0">
                        <a:latin typeface="Helvetica" pitchFamily="2" charset="0"/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Helvetica" pitchFamily="2" charset="0"/>
                        </a:rPr>
                        <a:t>Proto/pre-series</a:t>
                      </a:r>
                      <a:endParaRPr kumimoji="1" lang="ja-JP" altLang="en-US" sz="14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93000">
                          <a:schemeClr val="accent3">
                            <a:lumMod val="40000"/>
                            <a:lumOff val="60000"/>
                          </a:schemeClr>
                        </a:gs>
                        <a:gs pos="14000">
                          <a:schemeClr val="accent3">
                            <a:lumMod val="20000"/>
                            <a:lumOff val="80000"/>
                          </a:schemeClr>
                        </a:gs>
                        <a:gs pos="0">
                          <a:srgbClr val="FFFF00"/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Construction</a:t>
                      </a:r>
                      <a:endParaRPr kumimoji="1" lang="ja-JP" altLang="en-US" sz="240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kumimoji="1" lang="en-US" altLang="ja-JP" sz="1500" b="1" dirty="0">
                          <a:solidFill>
                            <a:srgbClr val="00B050"/>
                          </a:solidFill>
                          <a:latin typeface="Helvetica" pitchFamily="2" charset="0"/>
                        </a:rPr>
                        <a:t>Construction</a:t>
                      </a:r>
                      <a:endParaRPr kumimoji="1" lang="ja-JP" altLang="en-US" sz="1200" b="1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Operation</a:t>
                      </a:r>
                      <a:endParaRPr kumimoji="1" lang="ja-JP" altLang="en-US" sz="1500" b="1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100000">
                          <a:srgbClr val="FFFF00"/>
                        </a:gs>
                        <a:gs pos="8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rgbClr val="FFFF00"/>
                          </a:solidFill>
                          <a:latin typeface="Helvetica" pitchFamily="2" charset="0"/>
                        </a:rPr>
                        <a:t>Upgrade</a:t>
                      </a:r>
                      <a:endParaRPr kumimoji="1" lang="ja-JP" altLang="en-US" sz="1500" b="1" dirty="0">
                        <a:solidFill>
                          <a:srgbClr val="FFFF0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8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75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8078304"/>
                  </a:ext>
                </a:extLst>
              </a:tr>
              <a:tr h="503425">
                <a:tc>
                  <a:txBody>
                    <a:bodyPr/>
                    <a:lstStyle/>
                    <a:p>
                      <a:r>
                        <a:rPr kumimoji="1" lang="en-US" altLang="ja-JP" sz="1500" dirty="0">
                          <a:latin typeface="Helvetica" pitchFamily="2" charset="0"/>
                        </a:rPr>
                        <a:t>NRF</a:t>
                      </a:r>
                      <a:r>
                        <a:rPr kumimoji="1" lang="en-US" altLang="ja-JP" sz="1200" dirty="0">
                          <a:latin typeface="Helvetica" pitchFamily="2" charset="0"/>
                        </a:rPr>
                        <a:t>—LC</a:t>
                      </a:r>
                      <a:endParaRPr kumimoji="1" lang="en-US" altLang="ja-JP" sz="1500" dirty="0">
                        <a:latin typeface="Helvetica" pitchFamily="2" charset="0"/>
                      </a:endParaRP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Helvetica" pitchFamily="2" charset="0"/>
                        </a:rPr>
                        <a:t>Proto/pre-series</a:t>
                      </a:r>
                      <a:endParaRPr kumimoji="1" lang="ja-JP" altLang="en-US" sz="14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93000">
                          <a:schemeClr val="accent3">
                            <a:lumMod val="40000"/>
                            <a:lumOff val="60000"/>
                          </a:schemeClr>
                        </a:gs>
                        <a:gs pos="14000">
                          <a:schemeClr val="accent3">
                            <a:lumMod val="20000"/>
                            <a:lumOff val="80000"/>
                          </a:schemeClr>
                        </a:gs>
                        <a:gs pos="0">
                          <a:srgbClr val="FFFF00"/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Construction</a:t>
                      </a:r>
                      <a:endParaRPr kumimoji="1" lang="ja-JP" altLang="en-US" sz="240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Construction</a:t>
                      </a:r>
                      <a:endParaRPr kumimoji="1" lang="ja-JP" altLang="en-US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500" b="1" dirty="0">
                          <a:solidFill>
                            <a:srgbClr val="00B050"/>
                          </a:solidFill>
                          <a:latin typeface="Helvetica" pitchFamily="2" charset="0"/>
                        </a:rPr>
                        <a:t>Construction</a:t>
                      </a:r>
                      <a:endParaRPr kumimoji="1" lang="ja-JP" altLang="en-US" sz="1200" b="1">
                        <a:solidFill>
                          <a:srgbClr val="00B05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Operation</a:t>
                      </a:r>
                      <a:endParaRPr kumimoji="1" lang="ja-JP" altLang="en-US" sz="1500" b="1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100000">
                          <a:srgbClr val="FFFF00"/>
                        </a:gs>
                        <a:gs pos="8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rgbClr val="FFFF00"/>
                          </a:solidFill>
                          <a:latin typeface="Helvetica" pitchFamily="2" charset="0"/>
                        </a:rPr>
                        <a:t>Upgrade</a:t>
                      </a:r>
                      <a:endParaRPr kumimoji="1" lang="ja-JP" altLang="en-US" sz="1500" b="1" dirty="0">
                        <a:solidFill>
                          <a:srgbClr val="FFFF0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8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75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8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75000"/>
                          </a:schemeClr>
                        </a:gs>
                      </a:gsLst>
                      <a:lin ang="108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8666729"/>
                  </a:ext>
                </a:extLst>
              </a:tr>
              <a:tr h="297180">
                <a:tc gridSpan="14">
                  <a:txBody>
                    <a:bodyPr/>
                    <a:lstStyle/>
                    <a:p>
                      <a:r>
                        <a:rPr kumimoji="1" lang="en-US" altLang="ja-JP" sz="1500" b="1" dirty="0">
                          <a:latin typeface="Helvetica" pitchFamily="2" charset="0"/>
                        </a:rPr>
                        <a:t>Hadron </a:t>
                      </a:r>
                      <a:r>
                        <a:rPr kumimoji="1" lang="en-US" altLang="ja-JP" sz="1500" b="1" dirty="0" smtClean="0">
                          <a:latin typeface="Helvetica" pitchFamily="2" charset="0"/>
                        </a:rPr>
                        <a:t>Collider </a:t>
                      </a:r>
                      <a:r>
                        <a:rPr kumimoji="1" lang="en-US" altLang="ja-JP" sz="1500" b="1" dirty="0">
                          <a:latin typeface="Helvetica" pitchFamily="2" charset="0"/>
                        </a:rPr>
                        <a:t>(CC)</a:t>
                      </a:r>
                      <a:endParaRPr kumimoji="1" lang="ja-JP" altLang="en-US" sz="1500" b="1" dirty="0">
                        <a:latin typeface="Helvetica" pitchFamily="2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2159790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kumimoji="1" lang="en-US" altLang="ja-JP" sz="1500" dirty="0">
                          <a:latin typeface="Helvetica" pitchFamily="2" charset="0"/>
                        </a:rPr>
                        <a:t>8~(11)T </a:t>
                      </a:r>
                    </a:p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  </a:t>
                      </a:r>
                      <a:r>
                        <a:rPr kumimoji="1" lang="en-US" altLang="ja-JP" sz="1200" dirty="0" err="1">
                          <a:solidFill>
                            <a:srgbClr val="0070C0"/>
                          </a:solidFill>
                          <a:latin typeface="Helvetica" pitchFamily="2" charset="0"/>
                        </a:rPr>
                        <a:t>NbTi</a:t>
                      </a:r>
                      <a:r>
                        <a:rPr kumimoji="1" lang="en-US" altLang="ja-JP" sz="1200" dirty="0">
                          <a:solidFill>
                            <a:srgbClr val="0070C0"/>
                          </a:solidFill>
                          <a:latin typeface="Helvetica" pitchFamily="2" charset="0"/>
                        </a:rPr>
                        <a:t> /(Nb3Sn)</a:t>
                      </a:r>
                      <a:endParaRPr kumimoji="1" lang="ja-JP" altLang="en-US" sz="1200">
                        <a:solidFill>
                          <a:srgbClr val="0070C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Helvetica" pitchFamily="2" charset="0"/>
                        </a:rPr>
                        <a:t>Proto/pre-series</a:t>
                      </a:r>
                      <a:endParaRPr kumimoji="1" lang="ja-JP" altLang="en-US" sz="14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  <a:gs pos="14000">
                          <a:schemeClr val="accent3">
                            <a:lumMod val="20000"/>
                            <a:lumOff val="80000"/>
                          </a:schemeClr>
                        </a:gs>
                        <a:gs pos="0">
                          <a:srgbClr val="FFFF00"/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kumimoji="1" lang="en-US" altLang="ja-JP" sz="1500" b="1" dirty="0">
                          <a:solidFill>
                            <a:srgbClr val="00B050"/>
                          </a:solidFill>
                          <a:latin typeface="Helvetica" pitchFamily="2" charset="0"/>
                        </a:rPr>
                        <a:t>Construction</a:t>
                      </a:r>
                      <a:endParaRPr kumimoji="1" lang="ja-JP" altLang="en-US" sz="1200" b="1">
                        <a:solidFill>
                          <a:srgbClr val="00B05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Physics Experiment</a:t>
                      </a:r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Operation</a:t>
                      </a:r>
                      <a:endParaRPr kumimoji="1" lang="ja-JP" altLang="en-US" sz="1500" b="1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100000">
                          <a:srgbClr val="FFFF00"/>
                        </a:gs>
                        <a:gs pos="8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Upgrade</a:t>
                      </a:r>
                      <a:endParaRPr kumimoji="1" lang="ja-JP" altLang="en-US" sz="2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8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75000"/>
                          </a:schemeClr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rgbClr val="FFFF00"/>
                          </a:solidFill>
                        </a:rPr>
                        <a:t>Upgrade</a:t>
                      </a:r>
                      <a:endParaRPr kumimoji="1" lang="ja-JP" altLang="en-US" sz="1500" b="1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8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75000"/>
                          </a:schemeClr>
                        </a:gs>
                      </a:gsLst>
                      <a:lin ang="108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9918752"/>
                  </a:ext>
                </a:extLst>
              </a:tr>
              <a:tr h="503425">
                <a:tc>
                  <a:txBody>
                    <a:bodyPr/>
                    <a:lstStyle/>
                    <a:p>
                      <a:r>
                        <a:rPr kumimoji="1" lang="en-US" altLang="ja-JP" sz="1500" dirty="0">
                          <a:latin typeface="Helvetica" pitchFamily="2" charset="0"/>
                        </a:rPr>
                        <a:t>12~14T</a:t>
                      </a:r>
                    </a:p>
                    <a:p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  Nb</a:t>
                      </a:r>
                      <a:r>
                        <a:rPr kumimoji="1" lang="en-US" altLang="ja-JP" sz="1400" baseline="-25000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3</a:t>
                      </a:r>
                      <a:r>
                        <a:rPr kumimoji="1" lang="en-US" altLang="ja-JP" sz="1400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Sn</a:t>
                      </a:r>
                      <a:endParaRPr kumimoji="1" lang="ja-JP" altLang="en-US" sz="1400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Helvetica" pitchFamily="2" charset="0"/>
                        </a:rPr>
                        <a:t>Short-model R&amp;D </a:t>
                      </a:r>
                      <a:endParaRPr kumimoji="1" lang="ja-JP" altLang="en-US" sz="14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84000">
                          <a:schemeClr val="bg1"/>
                        </a:gs>
                        <a:gs pos="29000">
                          <a:schemeClr val="accent3">
                            <a:lumMod val="40000"/>
                            <a:lumOff val="60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/>
                    </a:p>
                  </a:txBody>
                  <a:tcPr anchor="ctr">
                    <a:gradFill>
                      <a:gsLst>
                        <a:gs pos="93000">
                          <a:schemeClr val="bg1"/>
                        </a:gs>
                        <a:gs pos="5000">
                          <a:schemeClr val="accent3">
                            <a:lumMod val="40000"/>
                            <a:lumOff val="60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latin typeface="Helvetica" pitchFamily="2" charset="0"/>
                        </a:rPr>
                        <a:t>Proto/Pre-series </a:t>
                      </a:r>
                      <a:endParaRPr kumimoji="1" lang="ja-JP" altLang="en-US" sz="15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93000">
                          <a:schemeClr val="accent3">
                            <a:lumMod val="40000"/>
                            <a:lumOff val="60000"/>
                          </a:schemeClr>
                        </a:gs>
                        <a:gs pos="15000">
                          <a:schemeClr val="accent3">
                            <a:lumMod val="40000"/>
                            <a:lumOff val="60000"/>
                          </a:schemeClr>
                        </a:gs>
                        <a:gs pos="0">
                          <a:srgbClr val="FFFF00"/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rgbClr val="00B050"/>
                          </a:solidFill>
                          <a:latin typeface="Helvetica" pitchFamily="2" charset="0"/>
                        </a:rPr>
                        <a:t>Construction</a:t>
                      </a:r>
                      <a:endParaRPr kumimoji="1" lang="ja-JP" altLang="en-US" sz="1500" b="1">
                        <a:solidFill>
                          <a:srgbClr val="00B05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kumimoji="1" lang="en-US" altLang="ja-JP" dirty="0"/>
                        <a:t>Construction to Physics Experiment </a:t>
                      </a:r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Operation</a:t>
                      </a:r>
                      <a:endParaRPr kumimoji="1" lang="ja-JP" altLang="en-US" sz="1500" b="1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100000">
                          <a:srgbClr val="FFFF00"/>
                        </a:gs>
                        <a:gs pos="8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2400"/>
                    </a:p>
                  </a:txBody>
                  <a:tcPr anchor="ctr">
                    <a:gradFill>
                      <a:gsLst>
                        <a:gs pos="100000">
                          <a:srgbClr val="FFFF00"/>
                        </a:gs>
                        <a:gs pos="8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108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35938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kumimoji="1" lang="en-US" altLang="ja-JP" sz="1500" dirty="0">
                          <a:latin typeface="Helvetica" pitchFamily="2" charset="0"/>
                        </a:rPr>
                        <a:t>14~16T</a:t>
                      </a:r>
                    </a:p>
                    <a:p>
                      <a:r>
                        <a:rPr kumimoji="1" lang="en-US" altLang="ja-JP" sz="1500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  Nb</a:t>
                      </a:r>
                      <a:r>
                        <a:rPr kumimoji="1" lang="en-US" altLang="ja-JP" sz="1500" baseline="-25000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3</a:t>
                      </a:r>
                      <a:r>
                        <a:rPr kumimoji="1" lang="en-US" altLang="ja-JP" sz="1500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Sn</a:t>
                      </a:r>
                      <a:endParaRPr kumimoji="1" lang="ja-JP" altLang="en-US" sz="1500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latin typeface="Helvetica" pitchFamily="2" charset="0"/>
                        </a:rPr>
                        <a:t>Short-model R&amp;D</a:t>
                      </a:r>
                      <a:endParaRPr kumimoji="1" lang="ja-JP" altLang="en-US" sz="15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93000">
                          <a:schemeClr val="bg1"/>
                        </a:gs>
                        <a:gs pos="11000">
                          <a:schemeClr val="accent3">
                            <a:lumMod val="20000"/>
                            <a:lumOff val="80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latin typeface="Helvetica" pitchFamily="2" charset="0"/>
                        </a:rPr>
                        <a:t>Prototype/Pre-series </a:t>
                      </a:r>
                      <a:endParaRPr kumimoji="1" lang="ja-JP" altLang="en-US" sz="1500"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gradFill>
                      <a:gsLst>
                        <a:gs pos="93000">
                          <a:schemeClr val="accent3">
                            <a:lumMod val="40000"/>
                            <a:lumOff val="60000"/>
                          </a:schemeClr>
                        </a:gs>
                        <a:gs pos="15000">
                          <a:schemeClr val="accent3">
                            <a:lumMod val="40000"/>
                            <a:lumOff val="60000"/>
                          </a:schemeClr>
                        </a:gs>
                        <a:gs pos="0">
                          <a:srgbClr val="FFFF00"/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500" b="1" dirty="0">
                          <a:solidFill>
                            <a:srgbClr val="00B050"/>
                          </a:solidFill>
                          <a:latin typeface="Helvetica" pitchFamily="2" charset="0"/>
                        </a:rPr>
                        <a:t>Construction</a:t>
                      </a:r>
                      <a:endParaRPr kumimoji="1" lang="ja-JP" altLang="en-US" sz="1500" b="1" dirty="0">
                        <a:solidFill>
                          <a:srgbClr val="00B050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kumimoji="1" lang="en-US" altLang="ja-JP" dirty="0"/>
                        <a:t>Construction</a:t>
                      </a:r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240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057641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503C5B-D5B1-DD41-B14E-D4D634355EAC}"/>
              </a:ext>
            </a:extLst>
          </p:cNvPr>
          <p:cNvSpPr txBox="1"/>
          <p:nvPr/>
        </p:nvSpPr>
        <p:spPr>
          <a:xfrm>
            <a:off x="332537" y="5261841"/>
            <a:ext cx="8582862" cy="507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350" dirty="0">
                <a:solidFill>
                  <a:srgbClr val="C00000"/>
                </a:solidFill>
              </a:rPr>
              <a:t>Note: </a:t>
            </a:r>
            <a:r>
              <a:rPr lang="en-US" altLang="ja-JP" sz="1350" b="1" dirty="0"/>
              <a:t>LHC experience</a:t>
            </a:r>
            <a:r>
              <a:rPr lang="en-US" altLang="ja-JP" sz="1350" dirty="0"/>
              <a:t>:  </a:t>
            </a:r>
            <a:r>
              <a:rPr lang="en-US" altLang="ja-JP" sz="1350" b="1" dirty="0" err="1"/>
              <a:t>NbTi</a:t>
            </a:r>
            <a:r>
              <a:rPr lang="en-US" altLang="ja-JP" sz="1350" b="1" dirty="0"/>
              <a:t> (10 T) </a:t>
            </a:r>
            <a:r>
              <a:rPr lang="en-US" altLang="ja-JP" sz="1350" dirty="0"/>
              <a:t>R&amp;D started in 1980’s --&gt;  (</a:t>
            </a:r>
            <a:r>
              <a:rPr lang="en-US" altLang="ja-JP" sz="1350" b="1" dirty="0"/>
              <a:t>8.3 T)</a:t>
            </a:r>
            <a:r>
              <a:rPr lang="en-US" altLang="ja-JP" sz="1350" dirty="0"/>
              <a:t> Production  started in  late 1990’s, in </a:t>
            </a:r>
            <a:r>
              <a:rPr lang="en-US" altLang="ja-JP" sz="1350" b="1" dirty="0">
                <a:solidFill>
                  <a:srgbClr val="0070C0"/>
                </a:solidFill>
              </a:rPr>
              <a:t>~ 15 years </a:t>
            </a:r>
            <a:endParaRPr kumimoji="1" lang="ja-JP" altLang="en-US" sz="135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9215" y="6093296"/>
            <a:ext cx="1656184" cy="33855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6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Yamamoto</a:t>
            </a:r>
            <a:endParaRPr lang="fr-CH" sz="1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181" y="5801667"/>
            <a:ext cx="6778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relative timeline expected for realizing future lepton and hadron colliders (from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Yamamoto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presented at the Open Symposium in Granada, and updated based on the discussion followed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0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06" y="176976"/>
            <a:ext cx="8553494" cy="471997"/>
          </a:xfrm>
        </p:spPr>
        <p:txBody>
          <a:bodyPr>
            <a:noAutofit/>
          </a:bodyPr>
          <a:lstStyle/>
          <a:p>
            <a:r>
              <a:rPr lang="en-US" dirty="0"/>
              <a:t>n</a:t>
            </a:r>
            <a:r>
              <a:rPr lang="en-US" dirty="0" smtClean="0"/>
              <a:t>ext frontier collider summary table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057569"/>
              </p:ext>
            </p:extLst>
          </p:nvPr>
        </p:nvGraphicFramePr>
        <p:xfrm>
          <a:off x="335667" y="899906"/>
          <a:ext cx="8646286" cy="54787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30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39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39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36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Project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Type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Energy</a:t>
                      </a:r>
                    </a:p>
                    <a:p>
                      <a:r>
                        <a:rPr lang="en-US" sz="1600" dirty="0" smtClean="0"/>
                        <a:t>[</a:t>
                      </a:r>
                      <a:r>
                        <a:rPr lang="en-US" sz="1600" dirty="0" err="1" smtClean="0"/>
                        <a:t>TeV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r>
                        <a:rPr lang="en-US" sz="1600" dirty="0" smtClean="0"/>
                        <a:t>. [a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Oper</a:t>
                      </a:r>
                      <a:r>
                        <a:rPr lang="en-US" sz="1600" dirty="0" smtClean="0"/>
                        <a:t>. Time [</a:t>
                      </a:r>
                      <a:r>
                        <a:rPr lang="en-US" sz="1600" dirty="0" err="1" smtClean="0"/>
                        <a:t>y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Power</a:t>
                      </a:r>
                    </a:p>
                    <a:p>
                      <a:r>
                        <a:rPr lang="en-US" sz="1600" dirty="0" smtClean="0"/>
                        <a:t>[MW]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Cost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ILC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0.25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129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upgr</a:t>
                      </a:r>
                      <a:r>
                        <a:rPr lang="en-US" sz="1600" baseline="0" dirty="0" smtClean="0"/>
                        <a:t>. 150-200)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4.8-5.3 GILCU + upgrade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163 (204)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7.98 GILCU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CLIC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0.38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5.9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2.5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(370)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+5.1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(590)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+7.3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CEPC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0.091+0.16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16+2.6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149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5 G$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0.24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5.6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266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FCC-</a:t>
                      </a:r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0.091+0.16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150+10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4+1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259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10.5</a:t>
                      </a:r>
                      <a:r>
                        <a:rPr lang="en-US" sz="1600" baseline="0" dirty="0" smtClean="0"/>
                        <a:t>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0.24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282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0.365 (+0.35)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 (+0.2)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 (+1)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340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+1.1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LHeC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ep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60 / 7000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(+100)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1.75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FCC-</a:t>
                      </a:r>
                      <a:r>
                        <a:rPr lang="en-US" sz="1600" dirty="0" err="1" smtClean="0"/>
                        <a:t>hh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pp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580 (550)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17 GCHF (+7 GCHF)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HE-LHC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pp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7.2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660232" y="6381442"/>
            <a:ext cx="1656184" cy="33855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6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Schulte</a:t>
            </a:r>
            <a:endParaRPr lang="fr-CH" sz="1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667" y="6460342"/>
            <a:ext cx="3045390" cy="33855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GILCU=10</a:t>
            </a:r>
            <a:r>
              <a:rPr lang="fr-CH" sz="1600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fr-CH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ILC </a:t>
            </a:r>
            <a:r>
              <a:rPr lang="fr-CH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r>
              <a:rPr lang="fr-CH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1G$ 2012</a:t>
            </a:r>
            <a:endParaRPr lang="fr-CH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2" y="0"/>
            <a:ext cx="8758805" cy="61881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8722" y="6488668"/>
            <a:ext cx="11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</a:t>
            </a:r>
            <a:r>
              <a:rPr lang="en-US" dirty="0" err="1" smtClean="0"/>
              <a:t>Shiltsev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4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7764" y="2632853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3600" dirty="0" smtClean="0"/>
              <a:t>European Strategy for Particle Physics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3600" dirty="0" smtClean="0"/>
              <a:t> Update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06098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6512" y="-27384"/>
            <a:ext cx="9180512" cy="1008112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j-ea"/>
                <a:cs typeface="+mj-cs"/>
              </a:rPr>
              <a:t>F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NE: “crab waist” collisions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 descr="peak2009"/>
          <p:cNvPicPr>
            <a:picLocks noChangeAspect="1" noChangeArrowheads="1"/>
          </p:cNvPicPr>
          <p:nvPr/>
        </p:nvPicPr>
        <p:blipFill>
          <a:blip r:embed="rId2" cstate="print"/>
          <a:srcRect l="2357" t="14978" r="5571" b="28627"/>
          <a:stretch>
            <a:fillRect/>
          </a:stretch>
        </p:blipFill>
        <p:spPr bwMode="auto">
          <a:xfrm>
            <a:off x="108743" y="1905793"/>
            <a:ext cx="81534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27943" y="1226343"/>
            <a:ext cx="678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Constantia" pitchFamily="18" charset="0"/>
              </a:rPr>
              <a:t>F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 Peak Luminosity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 rot="10800000" flipV="1">
            <a:off x="7057231" y="3563143"/>
            <a:ext cx="1219200" cy="1219200"/>
          </a:xfrm>
          <a:custGeom>
            <a:avLst/>
            <a:gdLst>
              <a:gd name="T0" fmla="*/ 870881 w 21600"/>
              <a:gd name="T1" fmla="*/ 0 h 21600"/>
              <a:gd name="T2" fmla="*/ 522506 w 21600"/>
              <a:gd name="T3" fmla="*/ 406400 h 21600"/>
              <a:gd name="T4" fmla="*/ 0 w 21600"/>
              <a:gd name="T5" fmla="*/ 1016057 h 21600"/>
              <a:gd name="T6" fmla="*/ 522506 w 21600"/>
              <a:gd name="T7" fmla="*/ 1219200 h 21600"/>
              <a:gd name="T8" fmla="*/ 1045013 w 21600"/>
              <a:gd name="T9" fmla="*/ 846667 h 21600"/>
              <a:gd name="T10" fmla="*/ 1219200 w 21600"/>
              <a:gd name="T11" fmla="*/ 4064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FC4E"/>
          </a:solidFill>
          <a:ln w="9525">
            <a:solidFill>
              <a:srgbClr val="FFFC4E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52406" y="4355306"/>
            <a:ext cx="1676400" cy="1015655"/>
          </a:xfrm>
          <a:prstGeom prst="rect">
            <a:avLst/>
          </a:prstGeom>
          <a:solidFill>
            <a:srgbClr val="FFFC4E"/>
          </a:solidFill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C11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CRAB-WAIST Collision Scheme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BC11A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16200000">
            <a:off x="7757319" y="2213768"/>
            <a:ext cx="2089150" cy="4667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Goal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703197" y="6163124"/>
            <a:ext cx="1146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M. 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Zobov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3301" y="5956556"/>
            <a:ext cx="6758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M. </a:t>
            </a:r>
            <a:r>
              <a:rPr lang="en-GB" dirty="0" err="1" smtClean="0"/>
              <a:t>Zobov</a:t>
            </a:r>
            <a:r>
              <a:rPr lang="en-GB" dirty="0" smtClean="0"/>
              <a:t> et al., “Test </a:t>
            </a:r>
            <a:r>
              <a:rPr lang="en-GB" dirty="0"/>
              <a:t>of “Crab-Waist” Collisions at the </a:t>
            </a:r>
            <a:r>
              <a:rPr lang="en-GB" dirty="0" smtClean="0"/>
              <a:t>DAΦNE Φ Factory”, Phys</a:t>
            </a:r>
            <a:r>
              <a:rPr lang="en-GB" dirty="0"/>
              <a:t>. Rev. Lett. 104, 174801 </a:t>
            </a:r>
            <a:r>
              <a:rPr lang="en-GB" dirty="0" smtClean="0"/>
              <a:t>(2010).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31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16" y="0"/>
            <a:ext cx="7886700" cy="1325563"/>
          </a:xfrm>
        </p:spPr>
        <p:txBody>
          <a:bodyPr/>
          <a:lstStyle/>
          <a:p>
            <a:r>
              <a:rPr lang="en-GB" dirty="0" smtClean="0"/>
              <a:t>European </a:t>
            </a:r>
            <a:r>
              <a:rPr lang="en-GB" dirty="0"/>
              <a:t>Particle Physics </a:t>
            </a:r>
            <a:r>
              <a:rPr lang="en-GB" dirty="0" smtClean="0"/>
              <a:t>Strategy Update (EPPSU)- 2019/20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284129"/>
            <a:ext cx="8686800" cy="5051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381442"/>
            <a:ext cx="4824536" cy="33855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fr-CH" sz="16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CH" sz="16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Abramowicz</a:t>
            </a:r>
            <a:r>
              <a:rPr lang="fr-CH" sz="16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Chair of the EPPSU Secretariat</a:t>
            </a:r>
            <a:endParaRPr lang="fr-CH" sz="1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1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030" y="0"/>
            <a:ext cx="7886700" cy="1325563"/>
          </a:xfrm>
        </p:spPr>
        <p:txBody>
          <a:bodyPr/>
          <a:lstStyle/>
          <a:p>
            <a:r>
              <a:rPr lang="en-GB" dirty="0" smtClean="0"/>
              <a:t>EPPSU meeting in Granada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5030" y="1235316"/>
            <a:ext cx="7886700" cy="4351338"/>
          </a:xfrm>
        </p:spPr>
        <p:txBody>
          <a:bodyPr>
            <a:no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Great progress in </a:t>
            </a:r>
            <a:r>
              <a:rPr lang="en-GB" sz="240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GB" sz="2400" dirty="0" smtClean="0">
                <a:solidFill>
                  <a:srgbClr val="FF0000"/>
                </a:solidFill>
              </a:rPr>
              <a:t> physics </a:t>
            </a:r>
            <a:r>
              <a:rPr lang="en-GB" sz="2400" dirty="0" smtClean="0"/>
              <a:t>since 2013 EPPSU at accelerator and non-accelerator</a:t>
            </a:r>
            <a:r>
              <a:rPr lang="en-GB" sz="2400" dirty="0"/>
              <a:t> </a:t>
            </a:r>
            <a:r>
              <a:rPr lang="en-GB" sz="2400" dirty="0" smtClean="0"/>
              <a:t>based facilities. </a:t>
            </a:r>
            <a:r>
              <a:rPr lang="en-GB" sz="2400" dirty="0"/>
              <a:t>E</a:t>
            </a:r>
            <a:r>
              <a:rPr lang="en-GB" sz="2400" dirty="0" smtClean="0"/>
              <a:t>xperiments ongoing to address: </a:t>
            </a:r>
          </a:p>
          <a:p>
            <a:pPr lvl="1"/>
            <a:r>
              <a:rPr lang="en-GB" sz="2000" dirty="0" smtClean="0"/>
              <a:t>order of the </a:t>
            </a:r>
            <a:r>
              <a:rPr lang="en-GB" sz="2000" dirty="0">
                <a:latin typeface="Symbol" panose="05050102010706020507" pitchFamily="18" charset="2"/>
              </a:rPr>
              <a:t>n </a:t>
            </a:r>
            <a:r>
              <a:rPr lang="en-GB" sz="2000" dirty="0" smtClean="0"/>
              <a:t>masses, </a:t>
            </a:r>
          </a:p>
          <a:p>
            <a:pPr lvl="1"/>
            <a:r>
              <a:rPr lang="en-GB" sz="2000" dirty="0" smtClean="0"/>
              <a:t>absolute value of </a:t>
            </a:r>
            <a:r>
              <a:rPr lang="en-GB" sz="2000" dirty="0" smtClean="0">
                <a:latin typeface="Symbol" panose="05050102010706020507" pitchFamily="18" charset="2"/>
              </a:rPr>
              <a:t>n </a:t>
            </a:r>
            <a:r>
              <a:rPr lang="en-GB" sz="2000" dirty="0" smtClean="0"/>
              <a:t>masses, </a:t>
            </a:r>
          </a:p>
          <a:p>
            <a:pPr lvl="1"/>
            <a:r>
              <a:rPr lang="en-GB" sz="2000" dirty="0" smtClean="0">
                <a:latin typeface="Symbol" panose="05050102010706020507" pitchFamily="18" charset="2"/>
              </a:rPr>
              <a:t>n </a:t>
            </a:r>
            <a:r>
              <a:rPr lang="en-GB" sz="2000" dirty="0" smtClean="0"/>
              <a:t>nature (Dirac or </a:t>
            </a:r>
            <a:r>
              <a:rPr lang="en-GB" sz="2000" dirty="0" err="1" smtClean="0"/>
              <a:t>Majorana</a:t>
            </a:r>
            <a:r>
              <a:rPr lang="en-GB" sz="2000" dirty="0" smtClean="0"/>
              <a:t>)</a:t>
            </a:r>
          </a:p>
          <a:p>
            <a:pPr lvl="1"/>
            <a:r>
              <a:rPr lang="en-GB" sz="2000" dirty="0" smtClean="0"/>
              <a:t>existence of sterile neutrinos</a:t>
            </a:r>
          </a:p>
          <a:p>
            <a:pPr lvl="1"/>
            <a:endParaRPr lang="en-GB" sz="2000" dirty="0"/>
          </a:p>
          <a:p>
            <a:r>
              <a:rPr lang="en-GB" sz="2400" dirty="0" smtClean="0">
                <a:solidFill>
                  <a:srgbClr val="FF0000"/>
                </a:solidFill>
              </a:rPr>
              <a:t>Hidden (Dark) sector searches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and identifications of portals to this sector</a:t>
            </a:r>
            <a:r>
              <a:rPr lang="en-GB" sz="2400" dirty="0" smtClean="0"/>
              <a:t>:</a:t>
            </a:r>
          </a:p>
          <a:p>
            <a:pPr lvl="1"/>
            <a:r>
              <a:rPr lang="en-GB" sz="2000" dirty="0" smtClean="0"/>
              <a:t>An increasing number of experiments are extending/focussing their analysis in this area in the LHC (LHC experiments, FASER) and in the SPS North Area (NA62 and its possible extension)</a:t>
            </a:r>
            <a:endParaRPr lang="en-GB" sz="2000" dirty="0"/>
          </a:p>
          <a:p>
            <a:pPr lvl="1"/>
            <a:r>
              <a:rPr lang="en-GB" sz="2000" dirty="0" smtClean="0"/>
              <a:t>New experiments proposed: </a:t>
            </a:r>
            <a:r>
              <a:rPr lang="en-GB" sz="2000" dirty="0" err="1" smtClean="0"/>
              <a:t>SHiP</a:t>
            </a:r>
            <a:r>
              <a:rPr lang="en-GB" sz="2000" dirty="0" smtClean="0"/>
              <a:t> and beam dump facility, e-SPS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50470" y="6400800"/>
            <a:ext cx="11224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Arduini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9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9673" y="133633"/>
            <a:ext cx="7886700" cy="1325563"/>
          </a:xfrm>
        </p:spPr>
        <p:txBody>
          <a:bodyPr/>
          <a:lstStyle/>
          <a:p>
            <a:r>
              <a:rPr lang="en-GB" dirty="0"/>
              <a:t>EPPSU </a:t>
            </a:r>
            <a:r>
              <a:rPr lang="en-GB" dirty="0" smtClean="0"/>
              <a:t>meeting </a:t>
            </a:r>
            <a:r>
              <a:rPr lang="en-GB" dirty="0"/>
              <a:t>in </a:t>
            </a:r>
            <a:r>
              <a:rPr lang="en-GB" dirty="0" smtClean="0"/>
              <a:t>Granada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7474" y="1436833"/>
            <a:ext cx="8631097" cy="4351338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Synergies with </a:t>
            </a:r>
            <a:r>
              <a:rPr lang="en-GB" sz="2400" dirty="0" err="1">
                <a:solidFill>
                  <a:srgbClr val="FF0000"/>
                </a:solidFill>
              </a:rPr>
              <a:t>astro</a:t>
            </a:r>
            <a:r>
              <a:rPr lang="en-GB" sz="2400" dirty="0">
                <a:solidFill>
                  <a:srgbClr val="FF0000"/>
                </a:solidFill>
              </a:rPr>
              <a:t>-particle </a:t>
            </a:r>
            <a:r>
              <a:rPr lang="en-GB" sz="2400" dirty="0" smtClean="0">
                <a:solidFill>
                  <a:srgbClr val="FF0000"/>
                </a:solidFill>
              </a:rPr>
              <a:t>physics</a:t>
            </a:r>
            <a:r>
              <a:rPr lang="en-GB" sz="2400" dirty="0" smtClean="0"/>
              <a:t> highlighted once more:</a:t>
            </a:r>
            <a:endParaRPr lang="en-GB" sz="2400" dirty="0"/>
          </a:p>
          <a:p>
            <a:pPr lvl="1"/>
            <a:r>
              <a:rPr lang="en-GB" sz="2000" dirty="0" smtClean="0"/>
              <a:t>Theory</a:t>
            </a:r>
          </a:p>
          <a:p>
            <a:pPr lvl="1"/>
            <a:r>
              <a:rPr lang="en-GB" sz="2000" dirty="0" smtClean="0"/>
              <a:t>The </a:t>
            </a:r>
            <a:r>
              <a:rPr lang="en-GB" sz="2000" dirty="0"/>
              <a:t>new Einstein Telescope (3</a:t>
            </a:r>
            <a:r>
              <a:rPr lang="en-GB" sz="2000" baseline="30000" dirty="0"/>
              <a:t>rd</a:t>
            </a:r>
            <a:r>
              <a:rPr lang="en-GB" sz="2000" dirty="0"/>
              <a:t> generation underground Gravitational Wave interferometer) has </a:t>
            </a:r>
            <a:r>
              <a:rPr lang="en-GB" sz="2000" dirty="0" smtClean="0"/>
              <a:t>requested </a:t>
            </a:r>
            <a:r>
              <a:rPr lang="en-GB" sz="2000" dirty="0"/>
              <a:t>CERN </a:t>
            </a:r>
            <a:r>
              <a:rPr lang="en-GB" sz="2000" dirty="0" smtClean="0"/>
              <a:t>to </a:t>
            </a:r>
            <a:r>
              <a:rPr lang="en-GB" sz="2000" dirty="0"/>
              <a:t>help on:</a:t>
            </a:r>
          </a:p>
          <a:p>
            <a:pPr lvl="3"/>
            <a:r>
              <a:rPr lang="en-GB" dirty="0"/>
              <a:t>Underground infrastructure, cryogenics</a:t>
            </a:r>
          </a:p>
          <a:p>
            <a:pPr lvl="3"/>
            <a:r>
              <a:rPr lang="en-GB" dirty="0"/>
              <a:t>Vacuum, material and surface science</a:t>
            </a:r>
          </a:p>
          <a:p>
            <a:pPr lvl="3"/>
            <a:r>
              <a:rPr lang="en-GB" dirty="0"/>
              <a:t>Electronics and data acquisition, </a:t>
            </a:r>
            <a:r>
              <a:rPr lang="en-GB" dirty="0" smtClean="0"/>
              <a:t>computing</a:t>
            </a:r>
            <a:endParaRPr lang="en-GB" sz="2400" dirty="0" smtClean="0"/>
          </a:p>
          <a:p>
            <a:r>
              <a:rPr lang="en-GB" sz="2400" dirty="0" smtClean="0">
                <a:solidFill>
                  <a:srgbClr val="FF0000"/>
                </a:solidFill>
              </a:rPr>
              <a:t>Consensus that an </a:t>
            </a:r>
            <a:r>
              <a:rPr lang="en-GB" sz="2400" dirty="0">
                <a:solidFill>
                  <a:srgbClr val="FF0000"/>
                </a:solidFill>
              </a:rPr>
              <a:t>e+-e- collider for precision physics is  </a:t>
            </a:r>
            <a:r>
              <a:rPr lang="en-GB" sz="2400" dirty="0" smtClean="0">
                <a:solidFill>
                  <a:srgbClr val="FF0000"/>
                </a:solidFill>
              </a:rPr>
              <a:t>the next </a:t>
            </a:r>
            <a:r>
              <a:rPr lang="en-GB" sz="2400" dirty="0">
                <a:solidFill>
                  <a:srgbClr val="FF0000"/>
                </a:solidFill>
              </a:rPr>
              <a:t>required step</a:t>
            </a:r>
            <a:r>
              <a:rPr lang="en-GB" sz="2400" dirty="0"/>
              <a:t>:</a:t>
            </a:r>
          </a:p>
          <a:p>
            <a:pPr lvl="1"/>
            <a:r>
              <a:rPr lang="en-GB" sz="2000" dirty="0"/>
              <a:t>Higgs </a:t>
            </a:r>
            <a:r>
              <a:rPr lang="en-GB" sz="2000" dirty="0" smtClean="0"/>
              <a:t>factory </a:t>
            </a:r>
            <a:r>
              <a:rPr lang="en-GB" sz="2000" dirty="0" smtClean="0">
                <a:sym typeface="Wingdings" panose="05000000000000000000" pitchFamily="2" charset="2"/>
              </a:rPr>
              <a:t> Higgs could be one of the portals to the Dark Sector</a:t>
            </a:r>
            <a:endParaRPr lang="en-GB" sz="2000" dirty="0"/>
          </a:p>
          <a:p>
            <a:pPr lvl="1"/>
            <a:r>
              <a:rPr lang="en-GB" sz="2000" dirty="0"/>
              <a:t>t-</a:t>
            </a:r>
            <a:r>
              <a:rPr lang="en-GB" sz="2000" dirty="0" err="1"/>
              <a:t>tbar</a:t>
            </a:r>
            <a:r>
              <a:rPr lang="en-GB" sz="2000" dirty="0"/>
              <a:t> physics</a:t>
            </a:r>
          </a:p>
          <a:p>
            <a:pPr lvl="1"/>
            <a:r>
              <a:rPr lang="en-GB" sz="2000" dirty="0"/>
              <a:t>Providing large event set at the Z-pole (~90 GeV</a:t>
            </a:r>
            <a:r>
              <a:rPr lang="en-GB" sz="2000" dirty="0" smtClean="0"/>
              <a:t>)</a:t>
            </a:r>
            <a:endParaRPr lang="en-GB" sz="2000" dirty="0"/>
          </a:p>
          <a:p>
            <a:r>
              <a:rPr lang="en-GB" sz="2400" dirty="0">
                <a:solidFill>
                  <a:srgbClr val="FF0000"/>
                </a:solidFill>
              </a:rPr>
              <a:t>A hadron collider </a:t>
            </a:r>
            <a:r>
              <a:rPr lang="en-GB" sz="2400" dirty="0" smtClean="0">
                <a:solidFill>
                  <a:srgbClr val="FF0000"/>
                </a:solidFill>
              </a:rPr>
              <a:t>at ~100 </a:t>
            </a:r>
            <a:r>
              <a:rPr lang="en-GB" sz="2400" dirty="0">
                <a:solidFill>
                  <a:srgbClr val="FF0000"/>
                </a:solidFill>
              </a:rPr>
              <a:t>TeV </a:t>
            </a:r>
            <a:r>
              <a:rPr lang="en-GB" sz="2400" dirty="0" err="1">
                <a:solidFill>
                  <a:srgbClr val="FF0000"/>
                </a:solidFill>
              </a:rPr>
              <a:t>C.o.M</a:t>
            </a:r>
            <a:r>
              <a:rPr lang="en-GB" sz="2400" dirty="0">
                <a:solidFill>
                  <a:srgbClr val="FF0000"/>
                </a:solidFill>
              </a:rPr>
              <a:t>. energy is the long term goal</a:t>
            </a:r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50470" y="6400800"/>
            <a:ext cx="11224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Arduini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8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EPSSU longer term perspective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More promising but (by far) less developed and uncertain: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Muon colliders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Plasma </a:t>
            </a:r>
            <a:r>
              <a:rPr lang="en-GB" dirty="0" err="1" smtClean="0">
                <a:solidFill>
                  <a:srgbClr val="FF0000"/>
                </a:solidFill>
              </a:rPr>
              <a:t>wakefield</a:t>
            </a:r>
            <a:r>
              <a:rPr lang="en-GB" dirty="0" smtClean="0">
                <a:solidFill>
                  <a:srgbClr val="FF0000"/>
                </a:solidFill>
              </a:rPr>
              <a:t> acceleration </a:t>
            </a:r>
          </a:p>
          <a:p>
            <a:pPr lvl="1"/>
            <a:r>
              <a:rPr lang="en-GB" dirty="0" smtClean="0"/>
              <a:t>…and their possible combination..</a:t>
            </a:r>
          </a:p>
          <a:p>
            <a:pPr lvl="1"/>
            <a:endParaRPr lang="en-GB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….but they are in this stage since long….</a:t>
            </a:r>
            <a:endParaRPr lang="en-GB" dirty="0">
              <a:solidFill>
                <a:srgbClr val="FF0000"/>
              </a:solidFill>
            </a:endParaRPr>
          </a:p>
          <a:p>
            <a:pPr lvl="1"/>
            <a:endParaRPr lang="en-GB" dirty="0" smtClean="0"/>
          </a:p>
          <a:p>
            <a:r>
              <a:rPr lang="en-GB" dirty="0">
                <a:solidFill>
                  <a:srgbClr val="FF0000"/>
                </a:solidFill>
              </a:rPr>
              <a:t>N</a:t>
            </a:r>
            <a:r>
              <a:rPr lang="en-GB" dirty="0" smtClean="0">
                <a:solidFill>
                  <a:srgbClr val="FF0000"/>
                </a:solidFill>
              </a:rPr>
              <a:t>eed to be studied to assess how realistic the schemes are and to identify the key questions to answer</a:t>
            </a:r>
          </a:p>
          <a:p>
            <a:endParaRPr lang="en-GB" dirty="0"/>
          </a:p>
          <a:p>
            <a:r>
              <a:rPr lang="en-GB" dirty="0" smtClean="0"/>
              <a:t>While for plasma </a:t>
            </a:r>
            <a:r>
              <a:rPr lang="en-GB" dirty="0" err="1" smtClean="0"/>
              <a:t>wakefield</a:t>
            </a:r>
            <a:r>
              <a:rPr lang="en-GB" dirty="0" smtClean="0"/>
              <a:t> acceleration effort is ongoing driven by interest for potential applications, </a:t>
            </a:r>
            <a:r>
              <a:rPr lang="en-GB" dirty="0" smtClean="0">
                <a:solidFill>
                  <a:srgbClr val="FF0000"/>
                </a:solidFill>
              </a:rPr>
              <a:t>muons are of interest only for particle physics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0470" y="6400800"/>
            <a:ext cx="11224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Arduini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5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EPPSU discussions in </a:t>
            </a:r>
            <a:r>
              <a:rPr lang="en-GB" dirty="0" smtClean="0"/>
              <a:t>Granada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05836" y="1340768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Strategy</a:t>
            </a:r>
            <a:r>
              <a:rPr lang="en-GB" sz="1800" dirty="0">
                <a:sym typeface="Wingdings" panose="05000000000000000000" pitchFamily="2" charset="2"/>
              </a:rPr>
              <a:t> = A plan of action designed to achieve a long-term or overall aim</a:t>
            </a:r>
          </a:p>
          <a:p>
            <a:endParaRPr lang="en-GB" sz="1800" dirty="0">
              <a:sym typeface="Wingdings" panose="05000000000000000000" pitchFamily="2" charset="2"/>
            </a:endParaRPr>
          </a:p>
          <a:p>
            <a:r>
              <a:rPr lang="en-GB" sz="1800" dirty="0" smtClean="0">
                <a:sym typeface="Wingdings" panose="05000000000000000000" pitchFamily="2" charset="2"/>
              </a:rPr>
              <a:t>we </a:t>
            </a:r>
            <a:r>
              <a:rPr lang="en-GB" sz="1800" dirty="0">
                <a:sym typeface="Wingdings" panose="05000000000000000000" pitchFamily="2" charset="2"/>
              </a:rPr>
              <a:t>are looking at a </a:t>
            </a: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time scale of several decades</a:t>
            </a:r>
          </a:p>
          <a:p>
            <a:pPr lvl="1"/>
            <a:r>
              <a:rPr lang="en-GB" sz="1600" dirty="0">
                <a:solidFill>
                  <a:srgbClr val="FF0000"/>
                </a:solidFill>
                <a:sym typeface="Wingdings" panose="05000000000000000000" pitchFamily="2" charset="2"/>
              </a:rPr>
              <a:t>Cost but also Upgradeability</a:t>
            </a:r>
            <a:r>
              <a:rPr lang="en-GB" sz="1600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r>
              <a:rPr lang="en-GB" sz="1800" dirty="0" smtClean="0">
                <a:sym typeface="Wingdings" panose="05000000000000000000" pitchFamily="2" charset="2"/>
              </a:rPr>
              <a:t>Whatever </a:t>
            </a:r>
            <a:r>
              <a:rPr lang="en-GB" sz="1800" dirty="0">
                <a:sym typeface="Wingdings" panose="05000000000000000000" pitchFamily="2" charset="2"/>
              </a:rPr>
              <a:t>large scale collider project requires O(1000) accelerator experts -  </a:t>
            </a:r>
            <a:r>
              <a:rPr lang="en-GB" sz="1800" dirty="0" err="1">
                <a:sym typeface="Wingdings" panose="05000000000000000000" pitchFamily="2" charset="2"/>
              </a:rPr>
              <a:t>Oide’s</a:t>
            </a:r>
            <a:r>
              <a:rPr lang="en-GB" sz="1800" dirty="0">
                <a:sym typeface="Wingdings" panose="05000000000000000000" pitchFamily="2" charset="2"/>
              </a:rPr>
              <a:t> principle - out of ~4500 accelerator experts worldwide.</a:t>
            </a:r>
          </a:p>
          <a:p>
            <a:endParaRPr lang="en-GB" sz="1800" dirty="0">
              <a:sym typeface="Wingdings" panose="05000000000000000000" pitchFamily="2" charset="2"/>
            </a:endParaRPr>
          </a:p>
          <a:p>
            <a:r>
              <a:rPr lang="en-GB" sz="1800" dirty="0">
                <a:sym typeface="Wingdings" panose="05000000000000000000" pitchFamily="2" charset="2"/>
              </a:rPr>
              <a:t>Clearly we </a:t>
            </a:r>
            <a:r>
              <a:rPr lang="en-GB" sz="1800" dirty="0" smtClean="0">
                <a:sym typeface="Wingdings" panose="05000000000000000000" pitchFamily="2" charset="2"/>
              </a:rPr>
              <a:t>(CERN) </a:t>
            </a:r>
            <a:r>
              <a:rPr lang="en-GB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need </a:t>
            </a: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to maintain and further develop our expertise in accelerator </a:t>
            </a:r>
            <a:r>
              <a:rPr lang="en-GB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physics/design/technology</a:t>
            </a:r>
            <a:endParaRPr lang="en-GB" sz="1800" dirty="0">
              <a:solidFill>
                <a:srgbClr val="FF0000"/>
              </a:solidFill>
            </a:endParaRPr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4231" y="1702724"/>
            <a:ext cx="3444538" cy="4320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470" y="6400800"/>
            <a:ext cx="11224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Arduini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76794"/>
            <a:ext cx="8783248" cy="664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731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3"/>
            <a:ext cx="9150188" cy="63698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conclusions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9" y="605611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 study develops high-performance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frontier circular colliders for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post-LHC era – input to ESU’19/20</a:t>
            </a:r>
          </a:p>
          <a:p>
            <a:pPr marL="457200" lvl="0"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solidFill>
                  <a:srgbClr val="006600"/>
                </a:solidFill>
              </a:rPr>
              <a:t>c</a:t>
            </a:r>
            <a:r>
              <a:rPr lang="en-GB" sz="2800" b="1" dirty="0" smtClean="0">
                <a:solidFill>
                  <a:srgbClr val="006600"/>
                </a:solidFill>
              </a:rPr>
              <a:t>onsensus </a:t>
            </a:r>
            <a:r>
              <a:rPr lang="en-GB" sz="2800" b="1" dirty="0">
                <a:solidFill>
                  <a:srgbClr val="006600"/>
                </a:solidFill>
              </a:rPr>
              <a:t>that an </a:t>
            </a:r>
            <a:r>
              <a:rPr lang="en-GB" sz="2800" b="1" dirty="0" err="1" smtClean="0">
                <a:solidFill>
                  <a:srgbClr val="006600"/>
                </a:solidFill>
              </a:rPr>
              <a:t>e</a:t>
            </a:r>
            <a:r>
              <a:rPr lang="en-GB" sz="2800" b="1" baseline="30000" dirty="0" err="1" smtClean="0">
                <a:solidFill>
                  <a:srgbClr val="006600"/>
                </a:solidFill>
              </a:rPr>
              <a:t>+</a:t>
            </a:r>
            <a:r>
              <a:rPr lang="en-GB" sz="2800" b="1" dirty="0" err="1" smtClean="0">
                <a:solidFill>
                  <a:srgbClr val="006600"/>
                </a:solidFill>
              </a:rPr>
              <a:t>e</a:t>
            </a:r>
            <a:r>
              <a:rPr lang="en-GB" sz="2800" b="1" baseline="30000" dirty="0" smtClean="0">
                <a:solidFill>
                  <a:srgbClr val="006600"/>
                </a:solidFill>
              </a:rPr>
              <a:t>-</a:t>
            </a:r>
            <a:r>
              <a:rPr lang="en-GB" sz="2800" b="1" dirty="0" smtClean="0">
                <a:solidFill>
                  <a:srgbClr val="006600"/>
                </a:solidFill>
              </a:rPr>
              <a:t> </a:t>
            </a:r>
            <a:r>
              <a:rPr lang="en-GB" sz="2800" b="1" dirty="0">
                <a:solidFill>
                  <a:srgbClr val="006600"/>
                </a:solidFill>
              </a:rPr>
              <a:t>collider for precision physics is the next required step:</a:t>
            </a: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GB" sz="2000" b="1" dirty="0">
                <a:solidFill>
                  <a:srgbClr val="006600"/>
                </a:solidFill>
              </a:rPr>
              <a:t>Higgs factory </a:t>
            </a:r>
            <a:r>
              <a:rPr lang="en-GB" sz="2000" b="1" dirty="0" smtClean="0">
                <a:solidFill>
                  <a:srgbClr val="006600"/>
                </a:solidFill>
              </a:rPr>
              <a:t>→ </a:t>
            </a:r>
            <a:r>
              <a:rPr lang="en-GB" sz="2000" b="1" dirty="0">
                <a:solidFill>
                  <a:srgbClr val="006600"/>
                </a:solidFill>
              </a:rPr>
              <a:t>Higgs could be one of the portals to the Dark Sector</a:t>
            </a: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GB" sz="2000" b="1" dirty="0">
                <a:solidFill>
                  <a:srgbClr val="006600"/>
                </a:solidFill>
              </a:rPr>
              <a:t>t-</a:t>
            </a:r>
            <a:r>
              <a:rPr lang="en-GB" sz="2000" b="1" dirty="0" err="1">
                <a:solidFill>
                  <a:srgbClr val="006600"/>
                </a:solidFill>
              </a:rPr>
              <a:t>tbar</a:t>
            </a:r>
            <a:r>
              <a:rPr lang="en-GB" sz="2000" b="1" dirty="0">
                <a:solidFill>
                  <a:srgbClr val="006600"/>
                </a:solidFill>
              </a:rPr>
              <a:t> physics</a:t>
            </a: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GB" sz="2000" b="1" dirty="0">
                <a:solidFill>
                  <a:srgbClr val="006600"/>
                </a:solidFill>
              </a:rPr>
              <a:t>p</a:t>
            </a:r>
            <a:r>
              <a:rPr lang="en-GB" sz="2000" b="1" dirty="0" smtClean="0">
                <a:solidFill>
                  <a:srgbClr val="006600"/>
                </a:solidFill>
              </a:rPr>
              <a:t>roviding </a:t>
            </a:r>
            <a:r>
              <a:rPr lang="en-GB" sz="2000" b="1" dirty="0">
                <a:solidFill>
                  <a:srgbClr val="006600"/>
                </a:solidFill>
              </a:rPr>
              <a:t>large event set at the Z-pole (~90 GeV</a:t>
            </a:r>
            <a:r>
              <a:rPr lang="en-GB" sz="2000" b="1" dirty="0" smtClean="0">
                <a:solidFill>
                  <a:srgbClr val="006600"/>
                </a:solidFill>
              </a:rPr>
              <a:t>)</a:t>
            </a:r>
            <a:endParaRPr lang="en-GB" sz="2800" b="1" dirty="0" smtClean="0">
              <a:solidFill>
                <a:srgbClr val="006600"/>
              </a:solidFill>
            </a:endParaRPr>
          </a:p>
          <a:p>
            <a:pPr marL="457200" lvl="0"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GB" sz="2800" b="1" dirty="0" smtClean="0">
                <a:solidFill>
                  <a:srgbClr val="006600"/>
                </a:solidFill>
              </a:rPr>
              <a:t>hadron collider in the 100 </a:t>
            </a:r>
            <a:r>
              <a:rPr lang="en-GB" sz="2800" b="1" dirty="0" err="1" smtClean="0">
                <a:solidFill>
                  <a:srgbClr val="006600"/>
                </a:solidFill>
              </a:rPr>
              <a:t>TeV</a:t>
            </a:r>
            <a:r>
              <a:rPr lang="en-GB" sz="2800" b="1" dirty="0" smtClean="0">
                <a:solidFill>
                  <a:srgbClr val="006600"/>
                </a:solidFill>
              </a:rPr>
              <a:t> </a:t>
            </a:r>
            <a:r>
              <a:rPr lang="en-GB" sz="2800" b="1" dirty="0" err="1" smtClean="0">
                <a:solidFill>
                  <a:srgbClr val="006600"/>
                </a:solidFill>
              </a:rPr>
              <a:t>C.o.M</a:t>
            </a:r>
            <a:r>
              <a:rPr lang="en-GB" sz="2800" b="1" dirty="0" smtClean="0">
                <a:solidFill>
                  <a:srgbClr val="006600"/>
                </a:solidFill>
              </a:rPr>
              <a:t>. energy is the long term goal</a:t>
            </a:r>
            <a:endParaRPr kumimoji="0" lang="en-GB" sz="2800" b="1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 panose="020F0502020204030204"/>
              </a:rPr>
              <a:t>coherent strategy needed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 panose="020F0502020204030204"/>
              </a:rPr>
              <a:t>e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ffort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design greener accelerators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b="1" dirty="0">
                <a:solidFill>
                  <a:srgbClr val="0000FF"/>
                </a:solidFill>
                <a:latin typeface="Calibri" panose="020F0502020204030204"/>
              </a:rPr>
              <a:t>a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lot of activity in France, esp.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FCC, also 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</a:rPr>
              <a:t>g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-F., PERLE </a:t>
            </a:r>
            <a:r>
              <a:rPr lang="en-GB" sz="2800" b="1" dirty="0" smtClean="0">
                <a:solidFill>
                  <a:srgbClr val="0000FF"/>
                </a:solidFill>
                <a:latin typeface="Calibri" panose="020F0502020204030204"/>
              </a:rPr>
              <a:t>&amp; 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8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1747"/>
            <a:ext cx="6785540" cy="483209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524678" y="1859792"/>
            <a:ext cx="2833709" cy="107041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58498" y="2329871"/>
            <a:ext cx="330767" cy="598821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761771" y="1827493"/>
            <a:ext cx="977478" cy="5005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811196" y="5991924"/>
            <a:ext cx="1146468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en-GB" sz="1200" dirty="0">
                <a:solidFill>
                  <a:srgbClr val="0C377B"/>
                </a:solidFill>
                <a:latin typeface="Arial"/>
              </a:rPr>
              <a:t>Marica Biagini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10100" y="869754"/>
            <a:ext cx="2803109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de-AT" b="1" i="1" dirty="0">
                <a:solidFill>
                  <a:srgbClr val="0C377B"/>
                </a:solidFill>
                <a:latin typeface="Calibri"/>
              </a:rPr>
              <a:t>B-factories:</a:t>
            </a:r>
            <a:r>
              <a:rPr lang="en-GB" b="1" i="1" dirty="0">
                <a:solidFill>
                  <a:srgbClr val="0C377B"/>
                </a:solidFill>
                <a:latin typeface="Calibri"/>
              </a:rPr>
              <a:t> </a:t>
            </a:r>
            <a:r>
              <a:rPr lang="en-GB" b="1" dirty="0">
                <a:solidFill>
                  <a:srgbClr val="0C377B"/>
                </a:solidFill>
                <a:latin typeface="Calibri"/>
              </a:rPr>
              <a:t>KEKB &amp; PEP-II:</a:t>
            </a:r>
          </a:p>
          <a:p>
            <a:pPr defTabSz="200020">
              <a:defRPr/>
            </a:pPr>
            <a:r>
              <a:rPr lang="en-GB" b="1" dirty="0">
                <a:solidFill>
                  <a:srgbClr val="FF0000"/>
                </a:solidFill>
                <a:latin typeface="Calibri"/>
              </a:rPr>
              <a:t>	double-ring lepton colliders, </a:t>
            </a:r>
          </a:p>
          <a:p>
            <a:pPr defTabSz="200020">
              <a:defRPr/>
            </a:pPr>
            <a:r>
              <a:rPr lang="en-GB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b="1" dirty="0">
                <a:solidFill>
                  <a:srgbClr val="FF0000"/>
                </a:solidFill>
                <a:latin typeface="Calibri"/>
              </a:rPr>
              <a:t>high beam currents,</a:t>
            </a:r>
            <a:endParaRPr lang="en-GB" b="1" dirty="0">
              <a:solidFill>
                <a:srgbClr val="0C377B"/>
              </a:solidFill>
              <a:latin typeface="Calibri"/>
            </a:endParaRPr>
          </a:p>
          <a:p>
            <a:pPr defTabSz="200020">
              <a:defRPr/>
            </a:pPr>
            <a:r>
              <a:rPr lang="en-GB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b="1" dirty="0">
                <a:solidFill>
                  <a:srgbClr val="FF0000"/>
                </a:solidFill>
                <a:latin typeface="Calibri"/>
              </a:rPr>
              <a:t>top-up injection</a:t>
            </a:r>
          </a:p>
          <a:p>
            <a:pPr defTabSz="200020">
              <a:defRPr/>
            </a:pPr>
            <a:r>
              <a:rPr lang="en-GB" sz="900" b="1" dirty="0">
                <a:solidFill>
                  <a:srgbClr val="0C377B"/>
                </a:solidFill>
                <a:latin typeface="Calibri"/>
              </a:rPr>
              <a:t>  </a:t>
            </a:r>
          </a:p>
          <a:p>
            <a:pPr defTabSz="200020">
              <a:defRPr/>
            </a:pPr>
            <a:r>
              <a:rPr lang="en-GB" b="1" dirty="0">
                <a:solidFill>
                  <a:srgbClr val="0C377B"/>
                </a:solidFill>
                <a:latin typeface="Calibri"/>
              </a:rPr>
              <a:t>DAFNE: </a:t>
            </a:r>
            <a:r>
              <a:rPr lang="en-GB" b="1" dirty="0">
                <a:solidFill>
                  <a:srgbClr val="FF0000"/>
                </a:solidFill>
                <a:latin typeface="Calibri"/>
              </a:rPr>
              <a:t>crab waist, double ring</a:t>
            </a:r>
          </a:p>
          <a:p>
            <a:pPr defTabSz="685783">
              <a:defRPr/>
            </a:pPr>
            <a:endParaRPr lang="de-AT" sz="10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de-AT" b="1" i="1" dirty="0" smtClean="0">
                <a:solidFill>
                  <a:srgbClr val="0C377B"/>
                </a:solidFill>
                <a:latin typeface="Calibri"/>
              </a:rPr>
              <a:t>SuperB-factories</a:t>
            </a:r>
            <a:r>
              <a:rPr lang="de-AT" b="1" i="1" dirty="0">
                <a:solidFill>
                  <a:srgbClr val="0C377B"/>
                </a:solidFill>
                <a:latin typeface="Calibri"/>
              </a:rPr>
              <a:t>,</a:t>
            </a:r>
            <a:r>
              <a:rPr lang="en-GB" b="1" i="1" dirty="0">
                <a:solidFill>
                  <a:srgbClr val="0C377B"/>
                </a:solidFill>
                <a:latin typeface="Calibri"/>
              </a:rPr>
              <a:t> </a:t>
            </a:r>
            <a:r>
              <a:rPr lang="en-GB" b="1" dirty="0">
                <a:solidFill>
                  <a:srgbClr val="0C377B"/>
                </a:solidFill>
                <a:latin typeface="Calibri"/>
              </a:rPr>
              <a:t>S-KEKB: </a:t>
            </a:r>
            <a:r>
              <a:rPr lang="en-GB" b="1" dirty="0">
                <a:solidFill>
                  <a:srgbClr val="FF0000"/>
                </a:solidFill>
                <a:latin typeface="Calibri"/>
              </a:rPr>
              <a:t>low 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b="1" baseline="-25000" dirty="0">
                <a:solidFill>
                  <a:srgbClr val="FF0000"/>
                </a:solidFill>
                <a:latin typeface="Calibri"/>
              </a:rPr>
              <a:t>y</a:t>
            </a:r>
            <a:r>
              <a:rPr lang="en-GB" b="1" dirty="0">
                <a:solidFill>
                  <a:srgbClr val="FF0000"/>
                </a:solidFill>
                <a:latin typeface="Calibri"/>
              </a:rPr>
              <a:t>* </a:t>
            </a:r>
          </a:p>
          <a:p>
            <a:pPr defTabSz="685783">
              <a:defRPr/>
            </a:pPr>
            <a:endParaRPr lang="de-AT" sz="10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b="1" dirty="0">
                <a:solidFill>
                  <a:srgbClr val="0C377B"/>
                </a:solidFill>
              </a:rPr>
              <a:t>LEP:  </a:t>
            </a:r>
            <a:r>
              <a:rPr lang="en-GB" b="1" dirty="0">
                <a:solidFill>
                  <a:srgbClr val="FF0000"/>
                </a:solidFill>
              </a:rPr>
              <a:t>high energy</a:t>
            </a:r>
            <a:r>
              <a:rPr lang="en-GB" b="1" dirty="0">
                <a:solidFill>
                  <a:srgbClr val="0C377B"/>
                </a:solidFill>
              </a:rPr>
              <a:t>, SR effects</a:t>
            </a:r>
          </a:p>
          <a:p>
            <a:pPr defTabSz="685783">
              <a:defRPr/>
            </a:pPr>
            <a:endParaRPr lang="en-GB" sz="10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b="1" dirty="0">
                <a:solidFill>
                  <a:srgbClr val="0C377B"/>
                </a:solidFill>
              </a:rPr>
              <a:t>VEPP-4M, LEP: </a:t>
            </a:r>
            <a:r>
              <a:rPr lang="en-GB" b="1" dirty="0">
                <a:solidFill>
                  <a:srgbClr val="FF0000"/>
                </a:solidFill>
              </a:rPr>
              <a:t>precision E calibration </a:t>
            </a:r>
          </a:p>
          <a:p>
            <a:pPr defTabSz="685783">
              <a:defRPr/>
            </a:pPr>
            <a:endParaRPr lang="en-GB" sz="10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b="1" dirty="0">
                <a:solidFill>
                  <a:srgbClr val="0C377B"/>
                </a:solidFill>
                <a:latin typeface="Calibri"/>
              </a:rPr>
              <a:t>KEKB: </a:t>
            </a:r>
            <a:r>
              <a:rPr lang="en-GB" b="1" i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GB" b="1" baseline="30000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GB" b="1" dirty="0">
                <a:solidFill>
                  <a:srgbClr val="FF0000"/>
                </a:solidFill>
                <a:latin typeface="Calibri"/>
              </a:rPr>
              <a:t> source </a:t>
            </a:r>
          </a:p>
          <a:p>
            <a:pPr defTabSz="685783">
              <a:defRPr/>
            </a:pPr>
            <a:endParaRPr lang="en-GB" sz="10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b="1" dirty="0">
                <a:solidFill>
                  <a:srgbClr val="0C377B"/>
                </a:solidFill>
                <a:latin typeface="Calibri"/>
              </a:rPr>
              <a:t>HERA, LEP, RHIC: spin gymnastics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505356"/>
            <a:ext cx="9144000" cy="369332"/>
          </a:xfrm>
          <a:prstGeom prst="rect">
            <a:avLst/>
          </a:prstGeom>
          <a:solidFill>
            <a:srgbClr val="66FF6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 defTabSz="457189"/>
            <a:r>
              <a:rPr lang="en-GB" b="1" dirty="0">
                <a:latin typeface="Calibri"/>
              </a:rPr>
              <a:t>combining successful ingredients of several recent colliders → highest luminosities &amp; energies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10" y="1642827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i="1" dirty="0">
                <a:solidFill>
                  <a:srgbClr val="FF0000"/>
                </a:solidFill>
                <a:latin typeface="Calibri" panose="020F0502020204030204"/>
              </a:rPr>
              <a:t>L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/IP</a:t>
            </a:r>
            <a:endParaRPr lang="en-GB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future circular lepton factories based on proven concepts and techniques from past colliders and light sources</a:t>
            </a:r>
            <a:endParaRPr lang="en-US" sz="225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188415" y="1900530"/>
            <a:ext cx="319148" cy="942061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465830" y="1460872"/>
            <a:ext cx="8051" cy="28070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2946817" y="1850402"/>
            <a:ext cx="404589" cy="1684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767548" y="1666846"/>
            <a:ext cx="848598" cy="35199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109205" y="1346445"/>
            <a:ext cx="366380" cy="1115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625230" y="2329871"/>
            <a:ext cx="1676922" cy="1394511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0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-66881" y="2565514"/>
            <a:ext cx="5132767" cy="448104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similar solutions for 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and CEPC</a:t>
            </a: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9" y="2718658"/>
            <a:ext cx="4266401" cy="3964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7590" y="3747839"/>
            <a:ext cx="657552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FCC</a:t>
            </a:r>
            <a:endParaRPr kumimoji="0" lang="en-GB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96" y="730715"/>
            <a:ext cx="9127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Double ring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with full-energy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top-up booster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ring,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evolved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initial 54 km - single-ring design, practically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the FCC-ee 100 km design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IPs, 2 RF straights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tapering of arc magnet strengths to match local energy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Asymmetric IR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layout to limit SR of incoming beams towards detectors and generate large crossing angle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use of RF systems for both beams at highest energy working point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ttbar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/ZH for FCC-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/CEPC)</a:t>
            </a:r>
          </a:p>
        </p:txBody>
      </p:sp>
    </p:spTree>
    <p:extLst>
      <p:ext uri="{BB962C8B-B14F-4D97-AF65-F5344CB8AC3E}">
        <p14:creationId xmlns:p14="http://schemas.microsoft.com/office/powerpoint/2010/main" val="26717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3142</TotalTime>
  <Words>4410</Words>
  <Application>Microsoft Office PowerPoint</Application>
  <PresentationFormat>On-screen Show (4:3)</PresentationFormat>
  <Paragraphs>1181</Paragraphs>
  <Slides>76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111" baseType="lpstr">
      <vt:lpstr>ＭＳ Ｐゴシック</vt:lpstr>
      <vt:lpstr>宋体</vt:lpstr>
      <vt:lpstr>游ゴシック</vt:lpstr>
      <vt:lpstr>游ゴシック Light</vt:lpstr>
      <vt:lpstr>Arial</vt:lpstr>
      <vt:lpstr>Arial Black</vt:lpstr>
      <vt:lpstr>Arial Unicode MS</vt:lpstr>
      <vt:lpstr>Calibri</vt:lpstr>
      <vt:lpstr>Calibri Light</vt:lpstr>
      <vt:lpstr>Cambria Math</vt:lpstr>
      <vt:lpstr>Century Gothic</vt:lpstr>
      <vt:lpstr>Comic Sans MS</vt:lpstr>
      <vt:lpstr>Constantia</vt:lpstr>
      <vt:lpstr>等线</vt:lpstr>
      <vt:lpstr>Garamond</vt:lpstr>
      <vt:lpstr>Geneva</vt:lpstr>
      <vt:lpstr>Helvetica</vt:lpstr>
      <vt:lpstr>Lucida Grande</vt:lpstr>
      <vt:lpstr>News Gothic MT</vt:lpstr>
      <vt:lpstr>Osaka</vt:lpstr>
      <vt:lpstr>Symbol</vt:lpstr>
      <vt:lpstr>Times New Roman</vt:lpstr>
      <vt:lpstr>Wingdings</vt:lpstr>
      <vt:lpstr>ヒラギノ角ゴ Pro W3</vt:lpstr>
      <vt:lpstr>3_Blank Presentation</vt:lpstr>
      <vt:lpstr>Office Theme</vt:lpstr>
      <vt:lpstr>5_Office Theme</vt:lpstr>
      <vt:lpstr>4_Blank Presentation</vt:lpstr>
      <vt:lpstr>1_Custom Design</vt:lpstr>
      <vt:lpstr>Office 主题</vt:lpstr>
      <vt:lpstr>1_Office Theme</vt:lpstr>
      <vt:lpstr>2_Office Theme</vt:lpstr>
      <vt:lpstr>3_Office Theme</vt:lpstr>
      <vt:lpstr>4_Office Theme</vt:lpstr>
      <vt:lpstr>Equation</vt:lpstr>
      <vt:lpstr>Future Accelerators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ILC</vt:lpstr>
      <vt:lpstr>Main Linac Unit</vt:lpstr>
      <vt:lpstr>PowerPoint Presentation</vt:lpstr>
      <vt:lpstr>ILC Achieved Gradient</vt:lpstr>
      <vt:lpstr>Note: Pulsed Operation</vt:lpstr>
      <vt:lpstr>CLIC</vt:lpstr>
      <vt:lpstr>CLIC Accelerating Structure</vt:lpstr>
      <vt:lpstr>CLIC complex</vt:lpstr>
      <vt:lpstr>PowerPoint Presentation</vt:lpstr>
      <vt:lpstr>PowerPoint Presentation</vt:lpstr>
      <vt:lpstr>PowerPoint Presentation</vt:lpstr>
      <vt:lpstr>PowerPoint Presentation</vt:lpstr>
      <vt:lpstr>green accelerators</vt:lpstr>
      <vt:lpstr>PowerPoint Presentation</vt:lpstr>
      <vt:lpstr>PowerPoint Presentation</vt:lpstr>
      <vt:lpstr>PowerPoint Presentation</vt:lpstr>
      <vt:lpstr>comparison of parameters FCC-ee &amp; ILC</vt:lpstr>
      <vt:lpstr>PowerPoint Presentation</vt:lpstr>
      <vt:lpstr>LHeC: Recirculating Linac with ERL Operation</vt:lpstr>
      <vt:lpstr>PowerPoint Presentation</vt:lpstr>
      <vt:lpstr>FCC-ee ERL upgrade – recent proposal from BNL Green FCC ee w. 10% of R-R power consumption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nanobeam challenge</vt:lpstr>
      <vt:lpstr>PowerPoint Presentation</vt:lpstr>
      <vt:lpstr>PowerPoint Presentation</vt:lpstr>
      <vt:lpstr>vertical rms IP spot size</vt:lpstr>
      <vt:lpstr>beam-beam effects</vt:lpstr>
      <vt:lpstr>PowerPoint Presentation</vt:lpstr>
      <vt:lpstr>PowerPoint Presentation</vt:lpstr>
      <vt:lpstr>ee luminosity w crab waist and its constraints</vt:lpstr>
      <vt:lpstr>PowerPoint Presentation</vt:lpstr>
      <vt:lpstr>linear collider luminosity and parameter drivers</vt:lpstr>
      <vt:lpstr>beam-beam effect in linear colliders</vt:lpstr>
      <vt:lpstr>PowerPoint Presentation</vt:lpstr>
      <vt:lpstr>beam-beam effect: beamstrahlung</vt:lpstr>
      <vt:lpstr>comparison  of e+e- colliders</vt:lpstr>
      <vt:lpstr>PowerPoint Presentation</vt:lpstr>
      <vt:lpstr>PowerPoint Presentation</vt:lpstr>
      <vt:lpstr>PowerPoint Presentation</vt:lpstr>
      <vt:lpstr>physics operation plans for all   post-LHC colliders</vt:lpstr>
      <vt:lpstr>PowerPoint Presentation</vt:lpstr>
      <vt:lpstr> what is time T0?  readiness timelines</vt:lpstr>
      <vt:lpstr>next frontier collider summary table</vt:lpstr>
      <vt:lpstr>PowerPoint Presentation</vt:lpstr>
      <vt:lpstr>PowerPoint Presentation</vt:lpstr>
      <vt:lpstr>European Particle Physics Strategy Update (EPPSU)- 2019/20</vt:lpstr>
      <vt:lpstr>EPPSU meeting in Granada</vt:lpstr>
      <vt:lpstr>EPPSU meeting in Granada</vt:lpstr>
      <vt:lpstr>EPSSU longer term perspective</vt:lpstr>
      <vt:lpstr>EPPSU discussions in Granada 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Frank Zimmermann</cp:lastModifiedBy>
  <cp:revision>154</cp:revision>
  <dcterms:created xsi:type="dcterms:W3CDTF">2018-07-16T11:40:23Z</dcterms:created>
  <dcterms:modified xsi:type="dcterms:W3CDTF">2019-09-02T21:40:06Z</dcterms:modified>
</cp:coreProperties>
</file>