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27"/>
  </p:notesMasterIdLst>
  <p:sldIdLst>
    <p:sldId id="256" r:id="rId2"/>
    <p:sldId id="368" r:id="rId3"/>
    <p:sldId id="323" r:id="rId4"/>
    <p:sldId id="324" r:id="rId5"/>
    <p:sldId id="326" r:id="rId6"/>
    <p:sldId id="334" r:id="rId7"/>
    <p:sldId id="335" r:id="rId8"/>
    <p:sldId id="338" r:id="rId9"/>
    <p:sldId id="369" r:id="rId10"/>
    <p:sldId id="370" r:id="rId11"/>
    <p:sldId id="288" r:id="rId12"/>
    <p:sldId id="337" r:id="rId13"/>
    <p:sldId id="348" r:id="rId14"/>
    <p:sldId id="342" r:id="rId15"/>
    <p:sldId id="344" r:id="rId16"/>
    <p:sldId id="375" r:id="rId17"/>
    <p:sldId id="341" r:id="rId18"/>
    <p:sldId id="356" r:id="rId19"/>
    <p:sldId id="345" r:id="rId20"/>
    <p:sldId id="357" r:id="rId21"/>
    <p:sldId id="373" r:id="rId22"/>
    <p:sldId id="358" r:id="rId23"/>
    <p:sldId id="359" r:id="rId24"/>
    <p:sldId id="376" r:id="rId25"/>
    <p:sldId id="37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2" autoAdjust="0"/>
    <p:restoredTop sz="94612" autoAdjust="0"/>
  </p:normalViewPr>
  <p:slideViewPr>
    <p:cSldViewPr>
      <p:cViewPr varScale="1">
        <p:scale>
          <a:sx n="100" d="100"/>
          <a:sy n="100" d="100"/>
        </p:scale>
        <p:origin x="-130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7C5DB-6716-4AC6-8DE7-8401BCC861F7}" type="datetimeFigureOut">
              <a:rPr lang="en-US" smtClean="0"/>
              <a:pPr/>
              <a:t>10/13/2009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338A9D-1151-4DB4-8EB8-43D17240F0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6FA99-8008-461C-B4BA-38628B573E59}" type="datetime1">
              <a:rPr lang="en-US" smtClean="0"/>
              <a:pPr/>
              <a:t>10/13/2009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A7A5-EBFD-4966-8FDB-1574CADDDC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63A7-7C66-477A-BCA6-70821F713CBA}" type="datetime1">
              <a:rPr lang="en-US" smtClean="0"/>
              <a:pPr/>
              <a:t>10/13/2009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A7A5-EBFD-4966-8FDB-1574CADDDC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7501-695E-4FAA-8841-6A585C8BD070}" type="datetime1">
              <a:rPr lang="en-US" smtClean="0"/>
              <a:pPr/>
              <a:t>10/13/2009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A7A5-EBFD-4966-8FDB-1574CADDDC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C9DBB-A682-44D9-9C96-59C33F6BA22C}" type="datetime1">
              <a:rPr lang="en-US" smtClean="0"/>
              <a:pPr/>
              <a:t>10/13/2009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A7A5-EBFD-4966-8FDB-1574CADDDC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A36A9-70D6-406C-9944-4163E792DE89}" type="datetime1">
              <a:rPr lang="en-US" smtClean="0"/>
              <a:pPr/>
              <a:t>10/13/2009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A7A5-EBFD-4966-8FDB-1574CADDDC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5E159-0286-4486-A262-D5600421A72F}" type="datetime1">
              <a:rPr lang="en-US" smtClean="0"/>
              <a:pPr/>
              <a:t>10/13/2009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A7A5-EBFD-4966-8FDB-1574CADDDC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95F65-46B4-4187-9356-22F89E482B22}" type="datetime1">
              <a:rPr lang="en-US" smtClean="0"/>
              <a:pPr/>
              <a:t>10/13/2009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A7A5-EBFD-4966-8FDB-1574CADDDC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A10AD-9D1A-4502-B435-112497E70E2D}" type="datetime1">
              <a:rPr lang="en-US" smtClean="0"/>
              <a:pPr/>
              <a:t>10/13/2009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A7A5-EBFD-4966-8FDB-1574CADDDC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65556-5BBD-406E-A34A-36B2E5A7E1D0}" type="datetime1">
              <a:rPr lang="en-US" smtClean="0"/>
              <a:pPr/>
              <a:t>10/13/2009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A7A5-EBFD-4966-8FDB-1574CADDDC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E65A0-0271-4B0F-92F2-88CD634B3BF3}" type="datetime1">
              <a:rPr lang="en-US" smtClean="0"/>
              <a:pPr/>
              <a:t>10/13/2009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A7A5-EBFD-4966-8FDB-1574CADDDC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20932-4AF1-45D9-B1CA-20EB0027C814}" type="datetime1">
              <a:rPr lang="en-US" smtClean="0"/>
              <a:pPr/>
              <a:t>10/13/2009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A7A5-EBFD-4966-8FDB-1574CADDDC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274F9-2D0E-48AD-9AB0-A1DB5F3D64FD}" type="datetime1">
              <a:rPr lang="en-US" smtClean="0"/>
              <a:pPr/>
              <a:t>10/13/2009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FA7A5-EBFD-4966-8FDB-1574CADDDC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5728"/>
            <a:ext cx="7772400" cy="2100276"/>
          </a:xfrm>
        </p:spPr>
        <p:txBody>
          <a:bodyPr>
            <a:noAutofit/>
          </a:bodyPr>
          <a:lstStyle/>
          <a:p>
            <a:pPr algn="ctr"/>
            <a:r>
              <a:rPr lang="de-DE" dirty="0" smtClean="0">
                <a:solidFill>
                  <a:srgbClr val="0000FF"/>
                </a:solidFill>
                <a:latin typeface="Comic Sans MS" pitchFamily="66" charset="0"/>
              </a:rPr>
              <a:t>Triggering with ATLAS</a:t>
            </a:r>
            <a:endParaRPr lang="en-US" sz="4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28" y="4319606"/>
            <a:ext cx="6400800" cy="1752600"/>
          </a:xfrm>
        </p:spPr>
        <p:txBody>
          <a:bodyPr>
            <a:normAutofit/>
          </a:bodyPr>
          <a:lstStyle/>
          <a:p>
            <a:r>
              <a:rPr lang="de-DE" sz="2800" dirty="0" smtClean="0">
                <a:solidFill>
                  <a:srgbClr val="0000FF"/>
                </a:solidFill>
                <a:latin typeface="Comic Sans MS" pitchFamily="66" charset="0"/>
              </a:rPr>
              <a:t>Rainer Stamen</a:t>
            </a:r>
          </a:p>
          <a:p>
            <a:r>
              <a:rPr lang="de-DE" sz="2800" dirty="0" smtClean="0">
                <a:solidFill>
                  <a:srgbClr val="0000FF"/>
                </a:solidFill>
                <a:latin typeface="Comic Sans MS" pitchFamily="66" charset="0"/>
              </a:rPr>
              <a:t>Kirchhoff-Institut für Physik</a:t>
            </a:r>
          </a:p>
          <a:p>
            <a:r>
              <a:rPr lang="de-DE" sz="2800" dirty="0" smtClean="0">
                <a:solidFill>
                  <a:srgbClr val="0000FF"/>
                </a:solidFill>
                <a:latin typeface="Comic Sans MS" pitchFamily="66" charset="0"/>
              </a:rPr>
              <a:t>Universität Heidelberg</a:t>
            </a:r>
            <a:endParaRPr lang="en-US" sz="28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1026" name="Picture 2" descr="C:\stamen\atlas\talks\ral_0309\Heidelberg_Uni_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2993851"/>
            <a:ext cx="1643074" cy="164959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009726" y="2571744"/>
            <a:ext cx="50626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dirty="0" smtClean="0">
                <a:latin typeface="Comic Sans MS" pitchFamily="66" charset="0"/>
              </a:rPr>
              <a:t>GDR Terascale @ Heidelberg</a:t>
            </a:r>
          </a:p>
          <a:p>
            <a:pPr algn="ctr"/>
            <a:r>
              <a:rPr lang="de-DE" sz="2800" dirty="0" smtClean="0">
                <a:latin typeface="Comic Sans MS" pitchFamily="66" charset="0"/>
              </a:rPr>
              <a:t> 14.10.2009</a:t>
            </a:r>
            <a:endParaRPr lang="en-US" sz="2800" dirty="0">
              <a:latin typeface="Comic Sans MS" pitchFamily="66" charset="0"/>
            </a:endParaRPr>
          </a:p>
        </p:txBody>
      </p:sp>
      <p:pic>
        <p:nvPicPr>
          <p:cNvPr id="7" name="Picture 6" descr="0803011_05-A4-at-144-dp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2714620"/>
            <a:ext cx="1786461" cy="2143116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A7A5-EBFD-4966-8FDB-1574CADDDC83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00FF"/>
                </a:solidFill>
                <a:latin typeface="Comic Sans MS" pitchFamily="66" charset="0"/>
              </a:rPr>
              <a:t>Level 1 Calorimeter Trigger</a:t>
            </a:r>
            <a:endParaRPr lang="en-US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A7A5-EBFD-4966-8FDB-1574CADDDC83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253998" y="1428736"/>
            <a:ext cx="4032250" cy="3643338"/>
            <a:chOff x="662" y="1067"/>
            <a:chExt cx="2112" cy="1933"/>
          </a:xfrm>
        </p:grpSpPr>
        <p:sp>
          <p:nvSpPr>
            <p:cNvPr id="6" name="AutoShape 20"/>
            <p:cNvSpPr>
              <a:spLocks noChangeArrowheads="1"/>
            </p:cNvSpPr>
            <p:nvPr/>
          </p:nvSpPr>
          <p:spPr bwMode="auto">
            <a:xfrm>
              <a:off x="662" y="1071"/>
              <a:ext cx="2112" cy="1929"/>
            </a:xfrm>
            <a:prstGeom prst="roundRect">
              <a:avLst>
                <a:gd name="adj" fmla="val 2356"/>
              </a:avLst>
            </a:prstGeom>
            <a:solidFill>
              <a:schemeClr val="bg1"/>
            </a:solidFill>
            <a:ln w="19050" algn="ctr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39" y="1276"/>
              <a:ext cx="1553" cy="1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970" y="1067"/>
              <a:ext cx="1497" cy="231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/>
                <a:t>Cluster Processor</a:t>
              </a:r>
            </a:p>
          </p:txBody>
        </p:sp>
      </p:grpSp>
      <p:sp>
        <p:nvSpPr>
          <p:cNvPr id="10" name="Text Box 31"/>
          <p:cNvSpPr txBox="1">
            <a:spLocks noChangeArrowheads="1"/>
          </p:cNvSpPr>
          <p:nvPr/>
        </p:nvSpPr>
        <p:spPr bwMode="auto">
          <a:xfrm rot="16200000">
            <a:off x="5815806" y="3413931"/>
            <a:ext cx="822325" cy="2143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b="1"/>
              <a:t>ECAL+HCAL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4282" y="5455523"/>
            <a:ext cx="88013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de-DE" sz="2400" dirty="0" smtClean="0">
                <a:solidFill>
                  <a:srgbClr val="0000FF"/>
                </a:solidFill>
              </a:rPr>
              <a:t> Sliding Window technique  used to identify electrons, taus and jets</a:t>
            </a:r>
          </a:p>
          <a:p>
            <a:pPr>
              <a:buFontTx/>
              <a:buChar char="-"/>
            </a:pPr>
            <a:r>
              <a:rPr lang="de-DE" sz="2400" dirty="0" smtClean="0">
                <a:solidFill>
                  <a:srgbClr val="0000FF"/>
                </a:solidFill>
              </a:rPr>
              <a:t> Sum up Trigger Towers to determine E</a:t>
            </a:r>
            <a:r>
              <a:rPr lang="de-DE" sz="2400" baseline="-25000" dirty="0" smtClean="0">
                <a:solidFill>
                  <a:srgbClr val="0000FF"/>
                </a:solidFill>
              </a:rPr>
              <a:t>T</a:t>
            </a:r>
            <a:r>
              <a:rPr lang="de-DE" sz="2400" baseline="30000" dirty="0" smtClean="0">
                <a:solidFill>
                  <a:srgbClr val="0000FF"/>
                </a:solidFill>
              </a:rPr>
              <a:t>miss </a:t>
            </a:r>
            <a:r>
              <a:rPr lang="de-DE" sz="2400" dirty="0" smtClean="0">
                <a:solidFill>
                  <a:srgbClr val="0000FF"/>
                </a:solidFill>
              </a:rPr>
              <a:t>and </a:t>
            </a:r>
            <a:r>
              <a:rPr lang="de-DE" sz="2400" dirty="0" smtClean="0">
                <a:solidFill>
                  <a:srgbClr val="0000FF"/>
                </a:solidFill>
              </a:rPr>
              <a:t>E</a:t>
            </a:r>
            <a:r>
              <a:rPr lang="de-DE" sz="2400" baseline="-25000" dirty="0" smtClean="0">
                <a:solidFill>
                  <a:srgbClr val="0000FF"/>
                </a:solidFill>
              </a:rPr>
              <a:t>t</a:t>
            </a:r>
            <a:r>
              <a:rPr lang="de-DE" sz="2400" baseline="30000" dirty="0" smtClean="0">
                <a:solidFill>
                  <a:srgbClr val="0000FF"/>
                </a:solidFill>
              </a:rPr>
              <a:t>sum  </a:t>
            </a:r>
            <a:r>
              <a:rPr lang="de-DE" sz="2400" dirty="0" smtClean="0">
                <a:solidFill>
                  <a:srgbClr val="0000FF"/>
                </a:solidFill>
              </a:rPr>
              <a:t>(no muons incl.)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57224" y="1500174"/>
            <a:ext cx="3000396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utoShape 20"/>
          <p:cNvSpPr>
            <a:spLocks noChangeArrowheads="1"/>
          </p:cNvSpPr>
          <p:nvPr/>
        </p:nvSpPr>
        <p:spPr bwMode="auto">
          <a:xfrm>
            <a:off x="4786314" y="1436275"/>
            <a:ext cx="4032250" cy="3635799"/>
          </a:xfrm>
          <a:prstGeom prst="roundRect">
            <a:avLst>
              <a:gd name="adj" fmla="val 2356"/>
            </a:avLst>
          </a:prstGeom>
          <a:solidFill>
            <a:schemeClr val="bg1"/>
          </a:solidFill>
          <a:ln w="1905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643570" y="1857364"/>
          <a:ext cx="2184402" cy="3108572"/>
        </p:xfrm>
        <a:graphic>
          <a:graphicData uri="http://schemas.openxmlformats.org/presentationml/2006/ole">
            <p:oleObj spid="_x0000_s1026" name="Image" r:id="rId4" imgW="4888889" imgH="6958730" progId="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142976" y="1395699"/>
            <a:ext cx="1908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0000FF"/>
                </a:solidFill>
              </a:rPr>
              <a:t>e/</a:t>
            </a:r>
            <a:r>
              <a:rPr lang="de-DE" sz="2400" dirty="0" smtClean="0">
                <a:solidFill>
                  <a:srgbClr val="0000FF"/>
                </a:solidFill>
                <a:latin typeface="Symbol" pitchFamily="18" charset="2"/>
              </a:rPr>
              <a:t>t </a:t>
            </a:r>
            <a:r>
              <a:rPr lang="de-DE" sz="2400" dirty="0" smtClean="0">
                <a:solidFill>
                  <a:srgbClr val="0000FF"/>
                </a:solidFill>
              </a:rPr>
              <a:t>Algorithm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68869" y="1467137"/>
            <a:ext cx="1846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0000FF"/>
                </a:solidFill>
              </a:rPr>
              <a:t>Jet Algorithm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776365"/>
            <a:ext cx="7072362" cy="5295841"/>
          </a:xfrm>
          <a:prstGeom prst="rect">
            <a:avLst/>
          </a:prstGeom>
          <a:noFill/>
          <a:ln w="18000">
            <a:noFill/>
            <a:round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A7A5-EBFD-4966-8FDB-1574CADDDC8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>
                <a:solidFill>
                  <a:srgbClr val="0000FF"/>
                </a:solidFill>
                <a:latin typeface="Comic Sans MS" pitchFamily="66" charset="0"/>
              </a:rPr>
              <a:t>Jet Trigger efficiencies (MC)</a:t>
            </a:r>
            <a:endParaRPr lang="en-US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440" y="5935824"/>
            <a:ext cx="75018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FF0000"/>
                </a:solidFill>
              </a:rPr>
              <a:t>These are efficiencies which you will see in one or two years from now</a:t>
            </a:r>
          </a:p>
          <a:p>
            <a:r>
              <a:rPr lang="de-DE" sz="2000" dirty="0" smtClean="0">
                <a:solidFill>
                  <a:srgbClr val="FF0000"/>
                </a:solidFill>
              </a:rPr>
              <a:t>At the beginning this will be much worth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00760" y="2357430"/>
            <a:ext cx="2643206" cy="500066"/>
          </a:xfrm>
          <a:prstGeom prst="round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00760" y="2395831"/>
            <a:ext cx="2590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0000FF"/>
                </a:solidFill>
              </a:rPr>
              <a:t>Trigger figure merit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>
                <a:solidFill>
                  <a:srgbClr val="0000FF"/>
                </a:solidFill>
                <a:latin typeface="Comic Sans MS" pitchFamily="66" charset="0"/>
              </a:rPr>
              <a:t>Level 1 Muon-Trigger</a:t>
            </a:r>
            <a:endParaRPr lang="en-US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1026" name="Picture 2" descr="C:\stamen\transfer011106\stamen\old\talks\bonn_241105\Bild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10125"/>
            <a:ext cx="6143668" cy="446208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286512" y="2014357"/>
            <a:ext cx="276498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0000FF"/>
                </a:solidFill>
              </a:rPr>
              <a:t>Predefined patterns </a:t>
            </a:r>
          </a:p>
          <a:p>
            <a:r>
              <a:rPr lang="de-DE" sz="2400" dirty="0" smtClean="0">
                <a:solidFill>
                  <a:srgbClr val="0000FF"/>
                </a:solidFill>
              </a:rPr>
              <a:t> - special Trigger </a:t>
            </a:r>
          </a:p>
          <a:p>
            <a:r>
              <a:rPr lang="de-DE" sz="2400" dirty="0" smtClean="0">
                <a:solidFill>
                  <a:srgbClr val="0000FF"/>
                </a:solidFill>
              </a:rPr>
              <a:t>   layers</a:t>
            </a:r>
          </a:p>
          <a:p>
            <a:r>
              <a:rPr lang="de-DE" sz="2400" dirty="0" smtClean="0">
                <a:solidFill>
                  <a:srgbClr val="0000FF"/>
                </a:solidFill>
              </a:rPr>
              <a:t> - seeded from </a:t>
            </a:r>
          </a:p>
          <a:p>
            <a:r>
              <a:rPr lang="de-DE" sz="2400" dirty="0" smtClean="0">
                <a:solidFill>
                  <a:srgbClr val="0000FF"/>
                </a:solidFill>
              </a:rPr>
              <a:t>   middle layer</a:t>
            </a:r>
          </a:p>
          <a:p>
            <a:r>
              <a:rPr lang="de-DE" sz="2400" dirty="0" smtClean="0">
                <a:solidFill>
                  <a:srgbClr val="0000FF"/>
                </a:solidFill>
              </a:rPr>
              <a:t> - different hardware</a:t>
            </a:r>
          </a:p>
          <a:p>
            <a:r>
              <a:rPr lang="de-DE" sz="2400" dirty="0" smtClean="0">
                <a:solidFill>
                  <a:srgbClr val="0000FF"/>
                </a:solidFill>
              </a:rPr>
              <a:t> - overlap removal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A7A5-EBFD-4966-8FDB-1574CADDDC83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00FF"/>
                </a:solidFill>
                <a:latin typeface="Comic Sans MS" pitchFamily="66" charset="0"/>
              </a:rPr>
              <a:t>Higher-Level-Trigger </a:t>
            </a:r>
            <a:endParaRPr lang="en-US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43362" cy="4525963"/>
          </a:xfrm>
        </p:spPr>
        <p:txBody>
          <a:bodyPr>
            <a:normAutofit fontScale="77500" lnSpcReduction="20000"/>
          </a:bodyPr>
          <a:lstStyle/>
          <a:p>
            <a:r>
              <a:rPr lang="de-DE" dirty="0" smtClean="0">
                <a:solidFill>
                  <a:srgbClr val="0000FF"/>
                </a:solidFill>
              </a:rPr>
              <a:t>Level 1 uses only coarse granularity information</a:t>
            </a:r>
          </a:p>
          <a:p>
            <a:r>
              <a:rPr lang="de-DE" dirty="0" smtClean="0">
                <a:solidFill>
                  <a:srgbClr val="0000FF"/>
                </a:solidFill>
              </a:rPr>
              <a:t>Objects found by Level 1 can still be very much refined using information of finer granularity</a:t>
            </a:r>
          </a:p>
          <a:p>
            <a:r>
              <a:rPr lang="de-DE" dirty="0" smtClean="0">
                <a:solidFill>
                  <a:srgbClr val="0000FF"/>
                </a:solidFill>
              </a:rPr>
              <a:t>Use L1 to guide the reconstruction on HLT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Region of Interest (RoI) </a:t>
            </a:r>
            <a:r>
              <a:rPr lang="de-DE" dirty="0" smtClean="0">
                <a:solidFill>
                  <a:srgbClr val="0000FF"/>
                </a:solidFill>
              </a:rPr>
              <a:t>approach</a:t>
            </a:r>
          </a:p>
          <a:p>
            <a:r>
              <a:rPr lang="de-DE" dirty="0" smtClean="0">
                <a:solidFill>
                  <a:srgbClr val="0000FF"/>
                </a:solidFill>
              </a:rPr>
              <a:t>Only small amount of ressources needed on L2 (2%)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A7A5-EBFD-4966-8FDB-1574CADDDC83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3908" y="1714488"/>
            <a:ext cx="476012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00FF"/>
                </a:solidFill>
                <a:latin typeface="Comic Sans MS" pitchFamily="66" charset="0"/>
              </a:rPr>
              <a:t>HLT Algorithms</a:t>
            </a:r>
            <a:endParaRPr lang="en-US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0491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de-DE" dirty="0" smtClean="0"/>
              <a:t>-&gt; As close to offline as possible, but still fast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909580"/>
            <a:ext cx="8643966" cy="4709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-142908" y="1785926"/>
            <a:ext cx="1071570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1660710">
            <a:off x="447848" y="4013017"/>
            <a:ext cx="5254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FF0000"/>
                </a:solidFill>
              </a:rPr>
              <a:t>Outdated, just for illustrational purpose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A7A5-EBFD-4966-8FDB-1574CADDDC83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>
                <a:solidFill>
                  <a:srgbClr val="0000FF"/>
                </a:solidFill>
                <a:latin typeface="Comic Sans MS" pitchFamily="66" charset="0"/>
              </a:rPr>
              <a:t>Trigger strategy and Trigger menu</a:t>
            </a:r>
            <a:endParaRPr lang="en-US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Bring everything </a:t>
            </a:r>
            <a:r>
              <a:rPr lang="de-DE" dirty="0" smtClean="0"/>
              <a:t>together</a:t>
            </a:r>
            <a:endParaRPr lang="de-DE" dirty="0" smtClean="0"/>
          </a:p>
          <a:p>
            <a:pPr lvl="1"/>
            <a:r>
              <a:rPr lang="de-DE" dirty="0" smtClean="0"/>
              <a:t>Physics selection (importance of signatures)</a:t>
            </a:r>
          </a:p>
          <a:p>
            <a:pPr lvl="1"/>
            <a:r>
              <a:rPr lang="de-DE" dirty="0" smtClean="0"/>
              <a:t>Calibration Triggers</a:t>
            </a:r>
          </a:p>
          <a:p>
            <a:pPr lvl="1"/>
            <a:r>
              <a:rPr lang="de-DE" dirty="0" smtClean="0"/>
              <a:t>Monitor Triggers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A7A5-EBFD-4966-8FDB-1574CADDDC83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00FF"/>
                </a:solidFill>
                <a:latin typeface="Comic Sans MS" pitchFamily="66" charset="0"/>
              </a:rPr>
              <a:t>Trigger Strategy</a:t>
            </a:r>
            <a:endParaRPr lang="en-US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smtClean="0">
                <a:solidFill>
                  <a:srgbClr val="0000FF"/>
                </a:solidFill>
              </a:rPr>
              <a:t>What defines the thresholds?</a:t>
            </a:r>
          </a:p>
          <a:p>
            <a:pPr lvl="1"/>
            <a:r>
              <a:rPr lang="de-DE" dirty="0" smtClean="0"/>
              <a:t>Operational Parameters</a:t>
            </a:r>
          </a:p>
          <a:p>
            <a:pPr lvl="2"/>
            <a:r>
              <a:rPr lang="de-DE" dirty="0" smtClean="0"/>
              <a:t>Rates and stability of data </a:t>
            </a:r>
            <a:r>
              <a:rPr lang="de-DE" dirty="0" smtClean="0"/>
              <a:t>taking</a:t>
            </a:r>
            <a:endParaRPr lang="de-DE" dirty="0" smtClean="0"/>
          </a:p>
          <a:p>
            <a:pPr lvl="1"/>
            <a:r>
              <a:rPr lang="de-DE" dirty="0" smtClean="0"/>
              <a:t>Physics</a:t>
            </a:r>
          </a:p>
          <a:p>
            <a:pPr lvl="2"/>
            <a:r>
              <a:rPr lang="de-DE" dirty="0" smtClean="0"/>
              <a:t>Standard candles (Z,W, incl. </a:t>
            </a:r>
            <a:r>
              <a:rPr lang="de-DE" dirty="0" smtClean="0"/>
              <a:t>Jets, ...)</a:t>
            </a:r>
            <a:endParaRPr lang="de-DE" dirty="0" smtClean="0"/>
          </a:p>
          <a:p>
            <a:pPr lvl="2"/>
            <a:r>
              <a:rPr lang="de-DE" dirty="0" smtClean="0"/>
              <a:t>Higgs (SM Higgs: m</a:t>
            </a:r>
            <a:r>
              <a:rPr lang="de-DE" baseline="-25000" dirty="0" smtClean="0"/>
              <a:t>H</a:t>
            </a:r>
            <a:r>
              <a:rPr lang="de-DE" dirty="0" smtClean="0"/>
              <a:t> &gt; 100 GeV)</a:t>
            </a:r>
          </a:p>
          <a:p>
            <a:pPr lvl="2"/>
            <a:r>
              <a:rPr lang="de-DE" dirty="0" smtClean="0"/>
              <a:t>SUSY, Black Holes, ... </a:t>
            </a:r>
          </a:p>
          <a:p>
            <a:pPr lvl="2"/>
            <a:r>
              <a:rPr lang="de-DE" dirty="0" smtClean="0"/>
              <a:t>B-Physics (at least some)</a:t>
            </a:r>
            <a:endParaRPr lang="de-DE" dirty="0" smtClean="0"/>
          </a:p>
          <a:p>
            <a:r>
              <a:rPr lang="de-DE" dirty="0" smtClean="0">
                <a:solidFill>
                  <a:srgbClr val="0000FF"/>
                </a:solidFill>
              </a:rPr>
              <a:t>How can we ensure to be as open to new physics as possible?</a:t>
            </a:r>
          </a:p>
          <a:p>
            <a:pPr lvl="1"/>
            <a:r>
              <a:rPr lang="de-DE" dirty="0" smtClean="0"/>
              <a:t>Inclusive strategy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A7A5-EBFD-4966-8FDB-1574CADDDC83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>
                <a:solidFill>
                  <a:srgbClr val="0000FF"/>
                </a:solidFill>
                <a:latin typeface="Comic Sans MS" pitchFamily="66" charset="0"/>
              </a:rPr>
              <a:t>Trigger Chains</a:t>
            </a:r>
            <a:endParaRPr lang="en-US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643050"/>
            <a:ext cx="2447925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000892" y="1643050"/>
            <a:ext cx="12322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0000FF"/>
                </a:solidFill>
              </a:rPr>
              <a:t>Hardware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83078" y="2528824"/>
            <a:ext cx="16072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0000FF"/>
                </a:solidFill>
              </a:rPr>
              <a:t>L2 cluster alg.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65229" y="3314642"/>
            <a:ext cx="14249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0000FF"/>
                </a:solidFill>
              </a:rPr>
              <a:t>L2 track alg.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65229" y="4243336"/>
            <a:ext cx="16137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0000FF"/>
                </a:solidFill>
              </a:rPr>
              <a:t>EF cluster alg.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58817" y="5029154"/>
            <a:ext cx="14313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0000FF"/>
                </a:solidFill>
              </a:rPr>
              <a:t>EF track alg.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29454" y="5786454"/>
            <a:ext cx="18546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0000FF"/>
                </a:solidFill>
              </a:rPr>
              <a:t>EF Bremsstrahl. </a:t>
            </a:r>
          </a:p>
          <a:p>
            <a:r>
              <a:rPr lang="de-DE" sz="2000" dirty="0" smtClean="0">
                <a:solidFill>
                  <a:srgbClr val="0000FF"/>
                </a:solidFill>
              </a:rPr>
              <a:t>recovery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2844" y="2155820"/>
            <a:ext cx="413446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de-DE" sz="2400" dirty="0" smtClean="0"/>
              <a:t>The Trigger processes the </a:t>
            </a:r>
          </a:p>
          <a:p>
            <a:r>
              <a:rPr lang="de-DE" sz="2400" dirty="0" smtClean="0"/>
              <a:t>  data in Chains</a:t>
            </a:r>
          </a:p>
          <a:p>
            <a:pPr>
              <a:buFontTx/>
              <a:buChar char="-"/>
            </a:pPr>
            <a:r>
              <a:rPr lang="de-DE" sz="2400" dirty="0" smtClean="0"/>
              <a:t> Decisions are taken after </a:t>
            </a:r>
          </a:p>
          <a:p>
            <a:r>
              <a:rPr lang="de-DE" sz="2400" dirty="0" smtClean="0"/>
              <a:t>  each step and chains/paths </a:t>
            </a:r>
          </a:p>
          <a:p>
            <a:r>
              <a:rPr lang="de-DE" sz="2400" dirty="0" smtClean="0"/>
              <a:t>  are stopped and eventually </a:t>
            </a:r>
          </a:p>
          <a:p>
            <a:r>
              <a:rPr lang="de-DE" sz="2400" dirty="0" smtClean="0"/>
              <a:t>  events are rejected </a:t>
            </a:r>
          </a:p>
          <a:p>
            <a:pPr>
              <a:buFontTx/>
              <a:buChar char="-"/>
            </a:pPr>
            <a:r>
              <a:rPr lang="de-DE" sz="2400" dirty="0" smtClean="0"/>
              <a:t> You gain lots of performance</a:t>
            </a:r>
          </a:p>
          <a:p>
            <a:r>
              <a:rPr lang="de-DE" sz="2400" dirty="0" smtClean="0"/>
              <a:t>   w.r.t a system where you fully </a:t>
            </a:r>
          </a:p>
          <a:p>
            <a:r>
              <a:rPr lang="de-DE" sz="2400" dirty="0" smtClean="0"/>
              <a:t>   reconstruct the event</a:t>
            </a:r>
            <a:endParaRPr lang="en-US" sz="24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A7A5-EBFD-4966-8FDB-1574CADDDC83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00FF"/>
                </a:solidFill>
                <a:latin typeface="Comic Sans MS" pitchFamily="66" charset="0"/>
              </a:rPr>
              <a:t>Trigger Chains</a:t>
            </a:r>
            <a:endParaRPr lang="en-US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C:\stamen\transfer011106\stamen\old\talks\bonn_241105\triggerelements_1.t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62" y="1609744"/>
            <a:ext cx="9848850" cy="45339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A7A5-EBFD-4966-8FDB-1574CADDDC83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00FF"/>
                </a:solidFill>
                <a:latin typeface="Comic Sans MS" pitchFamily="66" charset="0"/>
              </a:rPr>
              <a:t>Trigger menu Level 1 </a:t>
            </a:r>
            <a:endParaRPr lang="en-US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7170" name="Picture 2" descr="C:\stamen\transfer011106\stamen\old\talks\bonn_241105\Bild6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0725" y="1816263"/>
            <a:ext cx="7208861" cy="468457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2910" y="1214422"/>
            <a:ext cx="76365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 smtClean="0">
                <a:solidFill>
                  <a:srgbClr val="FF0000"/>
                </a:solidFill>
              </a:rPr>
              <a:t>Outdated, just for illustration purposes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A7A5-EBFD-4966-8FDB-1574CADDDC83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00FF"/>
                </a:solidFill>
                <a:latin typeface="Comic Sans MS" pitchFamily="66" charset="0"/>
              </a:rPr>
              <a:t>Content</a:t>
            </a:r>
            <a:endParaRPr lang="en-US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Trigger Challenge</a:t>
            </a:r>
          </a:p>
          <a:p>
            <a:r>
              <a:rPr lang="de-DE" dirty="0" smtClean="0"/>
              <a:t>Concepts and Implementation</a:t>
            </a:r>
          </a:p>
          <a:p>
            <a:r>
              <a:rPr lang="de-DE" dirty="0" smtClean="0"/>
              <a:t>The Trigger Strategy</a:t>
            </a:r>
          </a:p>
          <a:p>
            <a:r>
              <a:rPr lang="de-DE" dirty="0" smtClean="0"/>
              <a:t>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A7A5-EBFD-4966-8FDB-1574CADDDC83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00FF"/>
                </a:solidFill>
                <a:latin typeface="Comic Sans MS" pitchFamily="66" charset="0"/>
              </a:rPr>
              <a:t>Trigger menu HLT</a:t>
            </a:r>
            <a:endParaRPr lang="en-US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8194" name="Picture 2" descr="C:\stamen\transfer011106\stamen\old\talks\bonn_241105\Bild7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000240"/>
            <a:ext cx="7199313" cy="43465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2910" y="1214422"/>
            <a:ext cx="76365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 smtClean="0">
                <a:solidFill>
                  <a:srgbClr val="FF0000"/>
                </a:solidFill>
              </a:rPr>
              <a:t>Outdated, just for illustration purposes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A7A5-EBFD-4966-8FDB-1574CADDDC83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>
                <a:solidFill>
                  <a:srgbClr val="0000FF"/>
                </a:solidFill>
                <a:latin typeface="Comic Sans MS" pitchFamily="66" charset="0"/>
              </a:rPr>
              <a:t>Rastafari Diagram of difficulty</a:t>
            </a:r>
            <a:endParaRPr lang="en-US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A7A5-EBFD-4966-8FDB-1574CADDDC83}" type="slidenum">
              <a:rPr lang="en-US" smtClean="0"/>
              <a:pPr/>
              <a:t>21</a:t>
            </a:fld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-2714676" y="1500174"/>
            <a:ext cx="10858576" cy="7072362"/>
            <a:chOff x="-3500494" y="1857364"/>
            <a:chExt cx="10858576" cy="7072362"/>
          </a:xfrm>
        </p:grpSpPr>
        <p:sp>
          <p:nvSpPr>
            <p:cNvPr id="5" name="Rectangle 4"/>
            <p:cNvSpPr/>
            <p:nvPr/>
          </p:nvSpPr>
          <p:spPr>
            <a:xfrm>
              <a:off x="1285852" y="1857364"/>
              <a:ext cx="6072230" cy="4000528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Arc 9"/>
            <p:cNvSpPr/>
            <p:nvPr/>
          </p:nvSpPr>
          <p:spPr>
            <a:xfrm>
              <a:off x="-3500494" y="2786058"/>
              <a:ext cx="9644130" cy="6143668"/>
            </a:xfrm>
            <a:prstGeom prst="arc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Arc 10"/>
            <p:cNvSpPr/>
            <p:nvPr/>
          </p:nvSpPr>
          <p:spPr>
            <a:xfrm>
              <a:off x="-928726" y="3562352"/>
              <a:ext cx="4419632" cy="4581556"/>
            </a:xfrm>
            <a:prstGeom prst="arc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" name="Straight Arrow Connector 8"/>
          <p:cNvCxnSpPr/>
          <p:nvPr/>
        </p:nvCxnSpPr>
        <p:spPr>
          <a:xfrm>
            <a:off x="1785918" y="5784866"/>
            <a:ext cx="6143668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V="1">
            <a:off x="-433422" y="3565526"/>
            <a:ext cx="4429156" cy="952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929322" y="5857892"/>
            <a:ext cx="1994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E</a:t>
            </a:r>
            <a:r>
              <a:rPr lang="de-DE" sz="2800" baseline="-25000" dirty="0" smtClean="0"/>
              <a:t>T</a:t>
            </a:r>
            <a:r>
              <a:rPr lang="de-DE" sz="2800" dirty="0" smtClean="0"/>
              <a:t> of objects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-24891" y="1691334"/>
            <a:ext cx="1882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# of objects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6215074" y="1928802"/>
            <a:ext cx="1614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Black holes</a:t>
            </a:r>
            <a:endParaRPr lang="en-US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455127" y="2467269"/>
            <a:ext cx="831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SUSY</a:t>
            </a:r>
            <a:endParaRPr lang="en-US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669573" y="4681847"/>
            <a:ext cx="1967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Compositness</a:t>
            </a:r>
            <a:endParaRPr lang="en-US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676629" y="4253219"/>
            <a:ext cx="1763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Leptoquarks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00FF"/>
                </a:solidFill>
                <a:latin typeface="Comic Sans MS" pitchFamily="66" charset="0"/>
              </a:rPr>
              <a:t>Trigger rates</a:t>
            </a:r>
            <a:endParaRPr lang="en-US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4" name="Picture 3" descr="Pages from E-18_Eckweiler_Page_1_Image_00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285860"/>
            <a:ext cx="6215106" cy="46280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72264" y="1500174"/>
            <a:ext cx="24645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Overall rate is mostly </a:t>
            </a:r>
          </a:p>
          <a:p>
            <a:r>
              <a:rPr lang="de-DE" sz="2000" dirty="0" smtClean="0"/>
              <a:t>dominated from QCD </a:t>
            </a:r>
          </a:p>
          <a:p>
            <a:r>
              <a:rPr lang="de-DE" sz="2000" dirty="0" smtClean="0"/>
              <a:t>Dijets (not only jet </a:t>
            </a:r>
          </a:p>
          <a:p>
            <a:r>
              <a:rPr lang="de-DE" sz="2000" dirty="0" smtClean="0"/>
              <a:t>triggers)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82153" y="5786454"/>
            <a:ext cx="53471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FF0000"/>
                </a:solidFill>
              </a:rPr>
              <a:t>-&gt; Going to low E</a:t>
            </a:r>
            <a:r>
              <a:rPr lang="de-DE" sz="2400" baseline="-25000" dirty="0" smtClean="0">
                <a:solidFill>
                  <a:srgbClr val="FF0000"/>
                </a:solidFill>
              </a:rPr>
              <a:t>T</a:t>
            </a:r>
            <a:r>
              <a:rPr lang="de-DE" sz="2400" dirty="0" smtClean="0">
                <a:solidFill>
                  <a:srgbClr val="FF0000"/>
                </a:solidFill>
              </a:rPr>
              <a:t> gives huge rates </a:t>
            </a:r>
          </a:p>
          <a:p>
            <a:r>
              <a:rPr lang="de-DE" sz="2400" dirty="0" smtClean="0">
                <a:solidFill>
                  <a:srgbClr val="FF0000"/>
                </a:solidFill>
              </a:rPr>
              <a:t>(What about jet cross sections at low E</a:t>
            </a:r>
            <a:r>
              <a:rPr lang="de-DE" sz="2400" baseline="-25000" dirty="0" smtClean="0">
                <a:solidFill>
                  <a:srgbClr val="FF0000"/>
                </a:solidFill>
              </a:rPr>
              <a:t>T</a:t>
            </a:r>
            <a:r>
              <a:rPr lang="de-DE" sz="2400" dirty="0" smtClean="0">
                <a:solidFill>
                  <a:srgbClr val="FF0000"/>
                </a:solidFill>
              </a:rPr>
              <a:t>?)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A7A5-EBFD-4966-8FDB-1574CADDDC83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00FF"/>
                </a:solidFill>
                <a:latin typeface="Comic Sans MS" pitchFamily="66" charset="0"/>
              </a:rPr>
              <a:t>Prescales</a:t>
            </a:r>
            <a:endParaRPr lang="en-US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20" name="Picture 19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1285861"/>
            <a:ext cx="5829665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2928926" y="1500174"/>
            <a:ext cx="2564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 different lumi scenarios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929322" y="1441724"/>
            <a:ext cx="26466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How to handle high </a:t>
            </a:r>
          </a:p>
          <a:p>
            <a:r>
              <a:rPr lang="de-DE" sz="2000" dirty="0" smtClean="0"/>
              <a:t>rates of low E</a:t>
            </a:r>
            <a:r>
              <a:rPr lang="de-DE" sz="2000" baseline="-25000" dirty="0" smtClean="0"/>
              <a:t>T</a:t>
            </a:r>
            <a:r>
              <a:rPr lang="de-DE" sz="2000" dirty="0" smtClean="0"/>
              <a:t> objects?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5932803" y="2435362"/>
            <a:ext cx="28513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-&gt; introduce low thresh-</a:t>
            </a:r>
          </a:p>
          <a:p>
            <a:r>
              <a:rPr lang="de-DE" sz="2000" dirty="0" smtClean="0"/>
              <a:t>holds and apply prescales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6075679" y="3721246"/>
            <a:ext cx="26251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Prescale P  -&gt; only take </a:t>
            </a:r>
          </a:p>
          <a:p>
            <a:r>
              <a:rPr lang="de-DE" sz="2000" dirty="0" smtClean="0"/>
              <a:t>every Pth event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357158" y="5929330"/>
            <a:ext cx="75482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FF0000"/>
                </a:solidFill>
              </a:rPr>
              <a:t>Powerful tool to keep low ET physics (reduced rate, low effective lumi),</a:t>
            </a:r>
          </a:p>
          <a:p>
            <a:r>
              <a:rPr lang="de-DE" sz="2000" dirty="0" smtClean="0">
                <a:solidFill>
                  <a:srgbClr val="FF0000"/>
                </a:solidFill>
              </a:rPr>
              <a:t>-&gt; calibration triggers, monitor triggers, etc ...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465241" y="3249611"/>
            <a:ext cx="3786214" cy="158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677834" y="3249611"/>
            <a:ext cx="3786214" cy="158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-249271" y="3249611"/>
            <a:ext cx="3786214" cy="158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-750925" y="3249611"/>
            <a:ext cx="3786214" cy="158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-892213" y="3249611"/>
            <a:ext cx="3786214" cy="158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-1106527" y="3249611"/>
            <a:ext cx="3786214" cy="158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357554" y="4641858"/>
            <a:ext cx="571504" cy="158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571736" y="4498982"/>
            <a:ext cx="571504" cy="158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643042" y="4356106"/>
            <a:ext cx="571504" cy="158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142976" y="4143380"/>
            <a:ext cx="571504" cy="158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000100" y="4000504"/>
            <a:ext cx="571504" cy="158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85786" y="3857628"/>
            <a:ext cx="571504" cy="158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357554" y="4643446"/>
            <a:ext cx="1329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unprescaled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914939" y="3488296"/>
            <a:ext cx="1085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prescaled</a:t>
            </a:r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A7A5-EBFD-4966-8FDB-1574CADDDC83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>
                <a:solidFill>
                  <a:srgbClr val="0000FF"/>
                </a:solidFill>
                <a:latin typeface="Comic Sans MS" pitchFamily="66" charset="0"/>
              </a:rPr>
              <a:t>Triggering low E</a:t>
            </a:r>
            <a:r>
              <a:rPr lang="de-DE" baseline="-25000" dirty="0" smtClean="0">
                <a:solidFill>
                  <a:srgbClr val="0000FF"/>
                </a:solidFill>
                <a:latin typeface="Comic Sans MS" pitchFamily="66" charset="0"/>
              </a:rPr>
              <a:t>T</a:t>
            </a:r>
            <a:r>
              <a:rPr lang="de-DE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de-DE" dirty="0" smtClean="0">
                <a:solidFill>
                  <a:srgbClr val="0000FF"/>
                </a:solidFill>
                <a:latin typeface="Comic Sans MS" pitchFamily="66" charset="0"/>
              </a:rPr>
              <a:t>physics </a:t>
            </a:r>
            <a:br>
              <a:rPr lang="de-DE" dirty="0" smtClean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de-DE" dirty="0" smtClean="0">
                <a:solidFill>
                  <a:srgbClr val="0000FF"/>
                </a:solidFill>
                <a:latin typeface="Comic Sans MS" pitchFamily="66" charset="0"/>
              </a:rPr>
              <a:t>(B-physics)</a:t>
            </a:r>
            <a:endParaRPr lang="en-US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85924"/>
          </a:xfrm>
        </p:spPr>
        <p:txBody>
          <a:bodyPr/>
          <a:lstStyle/>
          <a:p>
            <a:r>
              <a:rPr lang="de-DE" dirty="0" smtClean="0"/>
              <a:t>E.g. Hadronic B</a:t>
            </a:r>
            <a:r>
              <a:rPr lang="de-DE" baseline="-25000" dirty="0" smtClean="0"/>
              <a:t>S</a:t>
            </a:r>
            <a:r>
              <a:rPr lang="de-DE" dirty="0" smtClean="0"/>
              <a:t> -&gt; </a:t>
            </a:r>
            <a:r>
              <a:rPr lang="de-DE" dirty="0" smtClean="0">
                <a:latin typeface="Symbol" pitchFamily="18" charset="2"/>
              </a:rPr>
              <a:t>fp </a:t>
            </a:r>
          </a:p>
          <a:p>
            <a:pPr>
              <a:buNone/>
            </a:pPr>
            <a:r>
              <a:rPr lang="de-DE" dirty="0" smtClean="0">
                <a:latin typeface="Symbol" pitchFamily="18" charset="2"/>
              </a:rPr>
              <a:t> </a:t>
            </a:r>
            <a:r>
              <a:rPr lang="de-DE" dirty="0" smtClean="0">
                <a:latin typeface="Symbol" pitchFamily="18" charset="2"/>
              </a:rPr>
              <a:t>  </a:t>
            </a:r>
            <a:r>
              <a:rPr lang="de-DE" dirty="0" smtClean="0"/>
              <a:t>(no chance to trigger on this)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A7A5-EBFD-4966-8FDB-1574CADDDC83}" type="slidenum">
              <a:rPr lang="en-US" smtClean="0"/>
              <a:pPr/>
              <a:t>24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928794" y="3000372"/>
            <a:ext cx="3232038" cy="2176177"/>
            <a:chOff x="2214546" y="3357562"/>
            <a:chExt cx="3232038" cy="2176177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2928926" y="3857628"/>
              <a:ext cx="1714512" cy="100013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3571868" y="4214818"/>
              <a:ext cx="357190" cy="285752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929058" y="3714752"/>
              <a:ext cx="3193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dirty="0" smtClean="0"/>
                <a:t>b</a:t>
              </a:r>
              <a:endParaRPr lang="en-US" sz="20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286116" y="4671964"/>
              <a:ext cx="3193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dirty="0" smtClean="0"/>
                <a:t>b</a:t>
              </a:r>
              <a:endParaRPr lang="en-US" sz="20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86116" y="4429132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_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00628" y="3357562"/>
              <a:ext cx="4459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 smtClean="0"/>
                <a:t>B</a:t>
              </a:r>
              <a:r>
                <a:rPr lang="de-DE" sz="2400" baseline="-25000" dirty="0" smtClean="0"/>
                <a:t>S</a:t>
              </a:r>
              <a:endParaRPr lang="en-US" sz="2400" baseline="-250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214546" y="5072074"/>
              <a:ext cx="8226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 smtClean="0">
                  <a:latin typeface="Symbol" pitchFamily="18" charset="2"/>
                </a:rPr>
                <a:t>m</a:t>
              </a:r>
              <a:r>
                <a:rPr lang="de-DE" sz="2400" dirty="0" smtClean="0">
                  <a:latin typeface="Symbol" pitchFamily="18" charset="2"/>
                </a:rPr>
                <a:t> </a:t>
              </a:r>
              <a:r>
                <a:rPr lang="de-DE" sz="2400" dirty="0" smtClean="0"/>
                <a:t>+ X</a:t>
              </a:r>
              <a:endParaRPr lang="en-US" sz="2400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71472" y="5357826"/>
            <a:ext cx="81921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FF0000"/>
                </a:solidFill>
              </a:rPr>
              <a:t>Do not trigger on your signal but about something which comes </a:t>
            </a:r>
          </a:p>
          <a:p>
            <a:r>
              <a:rPr lang="de-DE" sz="2400" dirty="0" smtClean="0">
                <a:solidFill>
                  <a:srgbClr val="FF0000"/>
                </a:solidFill>
              </a:rPr>
              <a:t>with your signal (similar to VBF for Higgs physics) (small eff.)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00FF"/>
                </a:solidFill>
                <a:latin typeface="Comic Sans MS" pitchFamily="66" charset="0"/>
              </a:rPr>
              <a:t>Summary</a:t>
            </a:r>
            <a:endParaRPr lang="en-US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Trigger is very essential for the experiments</a:t>
            </a:r>
          </a:p>
          <a:p>
            <a:r>
              <a:rPr lang="de-DE" dirty="0" smtClean="0"/>
              <a:t>Trigger is very challenging</a:t>
            </a:r>
          </a:p>
          <a:p>
            <a:r>
              <a:rPr lang="de-DE" dirty="0" smtClean="0"/>
              <a:t>Currently most new physics processes are well covered (unprescaled)</a:t>
            </a:r>
          </a:p>
          <a:p>
            <a:r>
              <a:rPr lang="de-DE" dirty="0" smtClean="0"/>
              <a:t>Concepts for low E</a:t>
            </a:r>
            <a:r>
              <a:rPr lang="de-DE" baseline="-25000" dirty="0" smtClean="0"/>
              <a:t>T</a:t>
            </a:r>
            <a:r>
              <a:rPr lang="de-DE" dirty="0" smtClean="0"/>
              <a:t> high </a:t>
            </a:r>
            <a:r>
              <a:rPr lang="de-DE" dirty="0" smtClean="0">
                <a:latin typeface="Symbol" pitchFamily="18" charset="2"/>
              </a:rPr>
              <a:t>s</a:t>
            </a:r>
            <a:r>
              <a:rPr lang="de-DE" dirty="0" smtClean="0"/>
              <a:t> processes in place</a:t>
            </a:r>
          </a:p>
          <a:p>
            <a:r>
              <a:rPr lang="de-DE" dirty="0" smtClean="0"/>
              <a:t>Concepts for low E</a:t>
            </a:r>
            <a:r>
              <a:rPr lang="de-DE" baseline="-25000" dirty="0" smtClean="0"/>
              <a:t>T</a:t>
            </a:r>
            <a:r>
              <a:rPr lang="de-DE" dirty="0" smtClean="0"/>
              <a:t> small </a:t>
            </a:r>
            <a:r>
              <a:rPr lang="de-DE" dirty="0" smtClean="0">
                <a:latin typeface="Symbol" pitchFamily="18" charset="2"/>
              </a:rPr>
              <a:t>s</a:t>
            </a:r>
            <a:r>
              <a:rPr lang="de-DE" dirty="0" smtClean="0"/>
              <a:t> processes in place (low efficiency)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A7A5-EBFD-4966-8FDB-1574CADDDC83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00FF"/>
                </a:solidFill>
                <a:latin typeface="Comic Sans MS" pitchFamily="66" charset="0"/>
              </a:rPr>
              <a:t>Disclaimer</a:t>
            </a:r>
            <a:endParaRPr lang="en-US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I am talking about ATLAS. Most of what I am going to say also holds for CMS.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Most plots are outdated. The message given by these plots is still valid.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A7A5-EBFD-4966-8FDB-1574CADDDC83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00FF"/>
                </a:solidFill>
                <a:latin typeface="Comic Sans MS" pitchFamily="66" charset="0"/>
              </a:rPr>
              <a:t>The Trigger Challenge</a:t>
            </a:r>
            <a:endParaRPr lang="en-US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37869" y="1500174"/>
            <a:ext cx="2074171" cy="1857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" name="Picture 4" descr="fujitsu4534756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3211" y="5100663"/>
            <a:ext cx="1502046" cy="13287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5786" y="1214422"/>
            <a:ext cx="3484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High luminosity: L</a:t>
            </a:r>
            <a:r>
              <a:rPr lang="de-DE" baseline="-25000" dirty="0" smtClean="0"/>
              <a:t>inst</a:t>
            </a:r>
            <a:r>
              <a:rPr lang="de-DE" dirty="0" smtClean="0"/>
              <a:t> = 10</a:t>
            </a:r>
            <a:r>
              <a:rPr lang="de-DE" baseline="30000" dirty="0" smtClean="0"/>
              <a:t>34</a:t>
            </a:r>
            <a:r>
              <a:rPr lang="de-DE" dirty="0" smtClean="0"/>
              <a:t> cm</a:t>
            </a:r>
            <a:r>
              <a:rPr lang="de-DE" baseline="30000" dirty="0" smtClean="0"/>
              <a:t>-1</a:t>
            </a:r>
            <a:r>
              <a:rPr lang="de-DE" dirty="0" smtClean="0"/>
              <a:t>s</a:t>
            </a:r>
            <a:r>
              <a:rPr lang="de-DE" baseline="30000" dirty="0" smtClean="0"/>
              <a:t>-1</a:t>
            </a:r>
            <a:endParaRPr lang="en-US" baseline="30000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817" y="1571612"/>
            <a:ext cx="4394745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Connector 8"/>
          <p:cNvCxnSpPr/>
          <p:nvPr/>
        </p:nvCxnSpPr>
        <p:spPr>
          <a:xfrm rot="5400000">
            <a:off x="1108051" y="3964785"/>
            <a:ext cx="4500594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786578" y="1285860"/>
            <a:ext cx="231300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0000FF"/>
                </a:solidFill>
              </a:rPr>
              <a:t>ATLAS</a:t>
            </a:r>
          </a:p>
          <a:p>
            <a:r>
              <a:rPr lang="de-DE" sz="2000" dirty="0" smtClean="0"/>
              <a:t>  - 10</a:t>
            </a:r>
            <a:r>
              <a:rPr lang="de-DE" sz="2000" baseline="30000" dirty="0" smtClean="0"/>
              <a:t>8</a:t>
            </a:r>
            <a:r>
              <a:rPr lang="de-DE" sz="2000" dirty="0" smtClean="0"/>
              <a:t> channels</a:t>
            </a:r>
          </a:p>
          <a:p>
            <a:r>
              <a:rPr lang="de-DE" sz="2000" dirty="0" smtClean="0">
                <a:solidFill>
                  <a:srgbClr val="0000FF"/>
                </a:solidFill>
              </a:rPr>
              <a:t>Eventrate</a:t>
            </a:r>
          </a:p>
          <a:p>
            <a:r>
              <a:rPr lang="de-DE" sz="2000" dirty="0" smtClean="0"/>
              <a:t>  - 40 </a:t>
            </a:r>
            <a:r>
              <a:rPr lang="de-DE" sz="2000" dirty="0" smtClean="0"/>
              <a:t>MHz</a:t>
            </a:r>
            <a:endParaRPr lang="de-DE" sz="2000" dirty="0" smtClean="0"/>
          </a:p>
          <a:p>
            <a:r>
              <a:rPr lang="de-DE" sz="2000" dirty="0" smtClean="0"/>
              <a:t>    (20 events per BX)</a:t>
            </a:r>
          </a:p>
          <a:p>
            <a:r>
              <a:rPr lang="de-DE" sz="2000" dirty="0" smtClean="0">
                <a:solidFill>
                  <a:srgbClr val="0000FF"/>
                </a:solidFill>
              </a:rPr>
              <a:t>Datarate</a:t>
            </a:r>
          </a:p>
          <a:p>
            <a:r>
              <a:rPr lang="de-DE" sz="2000" dirty="0" smtClean="0"/>
              <a:t>  </a:t>
            </a:r>
            <a:r>
              <a:rPr lang="de-DE" sz="2000" dirty="0" smtClean="0">
                <a:solidFill>
                  <a:srgbClr val="FF0000"/>
                </a:solidFill>
              </a:rPr>
              <a:t>- 60TB/s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09571" y="5072074"/>
            <a:ext cx="228434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Data Storage (forseen)</a:t>
            </a:r>
          </a:p>
          <a:p>
            <a:r>
              <a:rPr lang="de-DE" dirty="0" smtClean="0"/>
              <a:t>~ 200 Events/s</a:t>
            </a:r>
          </a:p>
          <a:p>
            <a:r>
              <a:rPr lang="de-DE" dirty="0" smtClean="0"/>
              <a:t> ~ 300 MB/s</a:t>
            </a:r>
          </a:p>
          <a:p>
            <a:r>
              <a:rPr lang="de-DE" dirty="0" smtClean="0"/>
              <a:t>(limited by offline</a:t>
            </a:r>
          </a:p>
          <a:p>
            <a:r>
              <a:rPr lang="de-DE" dirty="0" smtClean="0"/>
              <a:t>ressources)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rot="5400000">
            <a:off x="4859340" y="4179099"/>
            <a:ext cx="1500198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038067" y="3786190"/>
            <a:ext cx="28771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FF0000"/>
                </a:solidFill>
              </a:rPr>
              <a:t>Reduction: 1/200 000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rot="10800000" flipV="1">
            <a:off x="928662" y="3857628"/>
            <a:ext cx="3000396" cy="714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A7A5-EBFD-4966-8FDB-1574CADDDC83}" type="slidenum">
              <a:rPr lang="en-US" smtClean="0"/>
              <a:pPr/>
              <a:t>4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 rot="10800000" flipV="1">
            <a:off x="928663" y="2143115"/>
            <a:ext cx="3000396" cy="714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00FF"/>
                </a:solidFill>
                <a:latin typeface="Comic Sans MS" pitchFamily="66" charset="0"/>
              </a:rPr>
              <a:t>Physics Objects</a:t>
            </a:r>
            <a:endParaRPr lang="en-US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1428736"/>
            <a:ext cx="600633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688855" y="1500174"/>
            <a:ext cx="3486404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 smtClean="0">
                <a:solidFill>
                  <a:srgbClr val="0000FF"/>
                </a:solidFill>
              </a:rPr>
              <a:t>Objects needed for </a:t>
            </a:r>
          </a:p>
          <a:p>
            <a:pPr algn="ctr"/>
            <a:r>
              <a:rPr lang="de-DE" sz="2400" dirty="0" smtClean="0">
                <a:solidFill>
                  <a:srgbClr val="0000FF"/>
                </a:solidFill>
              </a:rPr>
              <a:t>event selection</a:t>
            </a:r>
          </a:p>
          <a:p>
            <a:pPr algn="ctr"/>
            <a:r>
              <a:rPr lang="de-DE" sz="2400" dirty="0" smtClean="0">
                <a:solidFill>
                  <a:srgbClr val="0000FF"/>
                </a:solidFill>
              </a:rPr>
              <a:t>-&gt; also needed for Trigger:</a:t>
            </a:r>
          </a:p>
          <a:p>
            <a:r>
              <a:rPr lang="de-DE" sz="2400" dirty="0" smtClean="0"/>
              <a:t>  - Electrons</a:t>
            </a:r>
          </a:p>
          <a:p>
            <a:r>
              <a:rPr lang="de-DE" sz="2400" dirty="0" smtClean="0"/>
              <a:t>  - Photons</a:t>
            </a:r>
          </a:p>
          <a:p>
            <a:r>
              <a:rPr lang="de-DE" sz="2400" dirty="0" smtClean="0"/>
              <a:t>  - Muons</a:t>
            </a:r>
          </a:p>
          <a:p>
            <a:r>
              <a:rPr lang="de-DE" sz="2400" dirty="0" smtClean="0"/>
              <a:t>  - Jets</a:t>
            </a:r>
          </a:p>
          <a:p>
            <a:r>
              <a:rPr lang="de-DE" sz="2400" dirty="0" smtClean="0"/>
              <a:t>  - b-Jets</a:t>
            </a:r>
          </a:p>
          <a:p>
            <a:r>
              <a:rPr lang="de-DE" sz="2400" dirty="0" smtClean="0"/>
              <a:t>  - forward jets </a:t>
            </a:r>
            <a:endParaRPr lang="en-US" sz="2400" dirty="0" smtClean="0"/>
          </a:p>
          <a:p>
            <a:r>
              <a:rPr lang="de-DE" sz="2400" dirty="0" smtClean="0"/>
              <a:t>  - Taus</a:t>
            </a:r>
          </a:p>
          <a:p>
            <a:r>
              <a:rPr lang="de-DE" sz="2400" dirty="0" smtClean="0"/>
              <a:t>  - Missing Energy</a:t>
            </a:r>
          </a:p>
          <a:p>
            <a:r>
              <a:rPr lang="de-DE" sz="2400" dirty="0" smtClean="0"/>
              <a:t>  - (B-physics triggers)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0100" y="6215082"/>
            <a:ext cx="7094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FF0000"/>
                </a:solidFill>
              </a:rPr>
              <a:t>Trigger object close to  offline Physics objects required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A7A5-EBFD-4966-8FDB-1574CADDDC83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00FF"/>
                </a:solidFill>
                <a:latin typeface="Comic Sans MS" pitchFamily="66" charset="0"/>
              </a:rPr>
              <a:t>Realisation</a:t>
            </a:r>
            <a:endParaRPr lang="en-US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Complete data readout not possible      (60TB/s (already with zero supression))</a:t>
            </a:r>
          </a:p>
          <a:p>
            <a:r>
              <a:rPr lang="de-DE" dirty="0" smtClean="0"/>
              <a:t>Need </a:t>
            </a:r>
            <a:r>
              <a:rPr lang="de-DE" dirty="0" smtClean="0">
                <a:solidFill>
                  <a:srgbClr val="0000FF"/>
                </a:solidFill>
              </a:rPr>
              <a:t>quick</a:t>
            </a:r>
            <a:r>
              <a:rPr lang="de-DE" dirty="0" smtClean="0"/>
              <a:t> decision based on </a:t>
            </a:r>
            <a:r>
              <a:rPr lang="de-DE" dirty="0" smtClean="0">
                <a:solidFill>
                  <a:srgbClr val="0000FF"/>
                </a:solidFill>
              </a:rPr>
              <a:t>reduced information</a:t>
            </a:r>
          </a:p>
          <a:p>
            <a:r>
              <a:rPr lang="de-DE" dirty="0" smtClean="0"/>
              <a:t>Then readout data and perform refined </a:t>
            </a:r>
            <a:r>
              <a:rPr lang="de-DE" dirty="0" smtClean="0"/>
              <a:t>decision</a:t>
            </a:r>
          </a:p>
          <a:p>
            <a:r>
              <a:rPr lang="de-DE" b="1" dirty="0" smtClean="0">
                <a:solidFill>
                  <a:srgbClr val="FF0000"/>
                </a:solidFill>
              </a:rPr>
              <a:t>But: Whatever is rejected by the trigger cannot be recovered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A7A5-EBFD-4966-8FDB-1574CADDDC83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00FF"/>
                </a:solidFill>
                <a:latin typeface="Comic Sans MS" pitchFamily="66" charset="0"/>
              </a:rPr>
              <a:t>Trigger Design</a:t>
            </a:r>
            <a:endParaRPr lang="en-US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7159" y="1785926"/>
            <a:ext cx="2571768" cy="428628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00FF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14678" y="1714488"/>
            <a:ext cx="2643207" cy="1285884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214678" y="3286124"/>
            <a:ext cx="2643207" cy="1285884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214678" y="4820205"/>
            <a:ext cx="2643207" cy="1285884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Isosceles Triangle 12"/>
          <p:cNvSpPr/>
          <p:nvPr/>
        </p:nvSpPr>
        <p:spPr>
          <a:xfrm>
            <a:off x="361451" y="1785926"/>
            <a:ext cx="2567475" cy="4286280"/>
          </a:xfrm>
          <a:prstGeom prst="triangle">
            <a:avLst>
              <a:gd name="adj" fmla="val 100000"/>
            </a:avLst>
          </a:prstGeom>
          <a:solidFill>
            <a:srgbClr val="FFFF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18642" y="4800439"/>
            <a:ext cx="22102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           Available</a:t>
            </a:r>
          </a:p>
          <a:p>
            <a:r>
              <a:rPr lang="de-DE" sz="2400" dirty="0" smtClean="0"/>
              <a:t>        ressources</a:t>
            </a:r>
          </a:p>
          <a:p>
            <a:r>
              <a:rPr lang="de-DE" sz="2400" dirty="0" smtClean="0"/>
              <a:t>Prozessing time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3357554" y="1714488"/>
            <a:ext cx="224561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 smtClean="0"/>
              <a:t>Level 1</a:t>
            </a:r>
          </a:p>
          <a:p>
            <a:pPr algn="ctr"/>
            <a:r>
              <a:rPr lang="de-DE" sz="2000" dirty="0" smtClean="0"/>
              <a:t>Hardware</a:t>
            </a:r>
          </a:p>
          <a:p>
            <a:pPr algn="ctr"/>
            <a:r>
              <a:rPr lang="de-DE" sz="2000" dirty="0" smtClean="0"/>
              <a:t>Calorimeter, Muons</a:t>
            </a:r>
          </a:p>
          <a:p>
            <a:pPr algn="ctr"/>
            <a:r>
              <a:rPr lang="de-DE" sz="2000" dirty="0" smtClean="0"/>
              <a:t>(2.5 </a:t>
            </a:r>
            <a:r>
              <a:rPr lang="de-DE" sz="2000" dirty="0" smtClean="0">
                <a:latin typeface="Symbol" pitchFamily="18" charset="2"/>
              </a:rPr>
              <a:t>m</a:t>
            </a:r>
            <a:r>
              <a:rPr lang="de-DE" sz="2000" dirty="0" smtClean="0"/>
              <a:t>s)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3229279" y="3286124"/>
            <a:ext cx="262860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 smtClean="0"/>
              <a:t>Level 2</a:t>
            </a:r>
          </a:p>
          <a:p>
            <a:pPr algn="ctr"/>
            <a:r>
              <a:rPr lang="de-DE" sz="2000" dirty="0" smtClean="0"/>
              <a:t>CPU-Farm</a:t>
            </a:r>
          </a:p>
          <a:p>
            <a:pPr algn="ctr"/>
            <a:r>
              <a:rPr lang="de-DE" sz="2000" dirty="0" smtClean="0"/>
              <a:t>All detector (RoI based)</a:t>
            </a:r>
          </a:p>
          <a:p>
            <a:pPr algn="ctr"/>
            <a:r>
              <a:rPr lang="de-DE" sz="2000" dirty="0" smtClean="0"/>
              <a:t>(~10 ms)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3143240" y="4820205"/>
            <a:ext cx="271055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 smtClean="0"/>
              <a:t>Event Filter</a:t>
            </a:r>
          </a:p>
          <a:p>
            <a:pPr algn="ctr"/>
            <a:r>
              <a:rPr lang="de-DE" sz="2000" dirty="0" smtClean="0"/>
              <a:t>CPU-Farm</a:t>
            </a:r>
          </a:p>
          <a:p>
            <a:pPr algn="ctr"/>
            <a:r>
              <a:rPr lang="de-DE" sz="2000" dirty="0" smtClean="0"/>
              <a:t>All detector </a:t>
            </a:r>
          </a:p>
          <a:p>
            <a:pPr algn="ctr"/>
            <a:r>
              <a:rPr lang="de-DE" sz="2000" dirty="0" smtClean="0"/>
              <a:t>(partly RoI based)   (~1s)</a:t>
            </a:r>
            <a:endParaRPr lang="en-US" sz="2000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A7A5-EBFD-4966-8FDB-1574CADDDC8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4" name="Isosceles Triangle 23"/>
          <p:cNvSpPr/>
          <p:nvPr/>
        </p:nvSpPr>
        <p:spPr>
          <a:xfrm rot="10800000">
            <a:off x="357159" y="1785926"/>
            <a:ext cx="2571768" cy="4286280"/>
          </a:xfrm>
          <a:prstGeom prst="triangle">
            <a:avLst>
              <a:gd name="adj" fmla="val 98887"/>
            </a:avLst>
          </a:prstGeom>
          <a:solidFill>
            <a:srgbClr val="00B05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00035" y="2000240"/>
            <a:ext cx="17636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bg1"/>
                </a:solidFill>
              </a:rPr>
              <a:t>Event rate</a:t>
            </a:r>
          </a:p>
          <a:p>
            <a:r>
              <a:rPr lang="de-DE" sz="2400" dirty="0" smtClean="0">
                <a:solidFill>
                  <a:schemeClr val="bg1"/>
                </a:solidFill>
              </a:rPr>
              <a:t>Data volume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8" name="Picture 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1365273"/>
            <a:ext cx="2428892" cy="213516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" name="Rectangle 29"/>
          <p:cNvSpPr/>
          <p:nvPr/>
        </p:nvSpPr>
        <p:spPr>
          <a:xfrm>
            <a:off x="6856841" y="2786058"/>
            <a:ext cx="1500198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856841" y="2786058"/>
            <a:ext cx="1501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ATLAS-PPr-System</a:t>
            </a:r>
          </a:p>
          <a:p>
            <a:r>
              <a:rPr lang="de-DE" sz="1400" dirty="0" smtClean="0"/>
              <a:t>(KIP Heidelberg)</a:t>
            </a:r>
            <a:endParaRPr lang="en-US" sz="1400" dirty="0"/>
          </a:p>
        </p:txBody>
      </p:sp>
      <p:pic>
        <p:nvPicPr>
          <p:cNvPr id="32" name="Picture 31" descr="ATLAS-HLT-rack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7952" y="4122221"/>
            <a:ext cx="2770322" cy="1164167"/>
          </a:xfrm>
          <a:prstGeom prst="rect">
            <a:avLst/>
          </a:prstGeom>
        </p:spPr>
      </p:pic>
      <p:cxnSp>
        <p:nvCxnSpPr>
          <p:cNvPr id="27" name="Straight Arrow Connector 26"/>
          <p:cNvCxnSpPr/>
          <p:nvPr/>
        </p:nvCxnSpPr>
        <p:spPr>
          <a:xfrm rot="5400000">
            <a:off x="4357686" y="4714884"/>
            <a:ext cx="286546" cy="794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4356892" y="3143248"/>
            <a:ext cx="286546" cy="794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>
            <a:off x="4357686" y="1571612"/>
            <a:ext cx="286546" cy="794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>
            <a:off x="4357686" y="6285726"/>
            <a:ext cx="286546" cy="794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00FF"/>
                </a:solidFill>
                <a:latin typeface="Comic Sans MS" pitchFamily="66" charset="0"/>
              </a:rPr>
              <a:t>Trigger and Data Acquisition</a:t>
            </a:r>
            <a:endParaRPr lang="en-US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304" y="1500174"/>
            <a:ext cx="515095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261021" y="2428868"/>
            <a:ext cx="36686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0000FF"/>
                </a:solidFill>
              </a:rPr>
              <a:t>In Reality the Trigger is </a:t>
            </a:r>
          </a:p>
          <a:p>
            <a:r>
              <a:rPr lang="de-DE" sz="2400" dirty="0" smtClean="0">
                <a:solidFill>
                  <a:srgbClr val="0000FF"/>
                </a:solidFill>
              </a:rPr>
              <a:t>intimately connected with </a:t>
            </a:r>
          </a:p>
          <a:p>
            <a:r>
              <a:rPr lang="de-DE" sz="2400" dirty="0" smtClean="0">
                <a:solidFill>
                  <a:srgbClr val="0000FF"/>
                </a:solidFill>
              </a:rPr>
              <a:t>the Data Acquisition System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A7A5-EBFD-4966-8FDB-1574CADDDC8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546773" y="4143380"/>
            <a:ext cx="26592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FF0000"/>
                </a:solidFill>
              </a:rPr>
              <a:t>ATLAS TDAQ Group:</a:t>
            </a:r>
          </a:p>
          <a:p>
            <a:r>
              <a:rPr lang="de-DE" sz="2400" dirty="0" smtClean="0">
                <a:solidFill>
                  <a:srgbClr val="FF0000"/>
                </a:solidFill>
              </a:rPr>
              <a:t>   ~400 persons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00FF"/>
                </a:solidFill>
                <a:latin typeface="Comic Sans MS" pitchFamily="66" charset="0"/>
              </a:rPr>
              <a:t>Level 1 Calorimeter Trigger</a:t>
            </a:r>
            <a:endParaRPr lang="en-US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A7A5-EBFD-4966-8FDB-1574CADDDC83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357430"/>
            <a:ext cx="5760667" cy="3751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20"/>
          <p:cNvSpPr>
            <a:spLocks noChangeArrowheads="1"/>
          </p:cNvSpPr>
          <p:nvPr/>
        </p:nvSpPr>
        <p:spPr bwMode="auto">
          <a:xfrm>
            <a:off x="3286116" y="6072206"/>
            <a:ext cx="4535488" cy="41395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0000"/>
              </a:lnSpc>
            </a:pPr>
            <a:r>
              <a:rPr lang="en-US" sz="2000" dirty="0">
                <a:latin typeface="+mj-lt"/>
              </a:rPr>
              <a:t>trigger towers map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5786446" y="1785926"/>
            <a:ext cx="2844800" cy="1946275"/>
            <a:chOff x="5759420" y="2332024"/>
            <a:chExt cx="2844800" cy="1946275"/>
          </a:xfrm>
        </p:grpSpPr>
        <p:sp>
          <p:nvSpPr>
            <p:cNvPr id="9" name="Rectangle 51"/>
            <p:cNvSpPr>
              <a:spLocks noChangeArrowheads="1"/>
            </p:cNvSpPr>
            <p:nvPr/>
          </p:nvSpPr>
          <p:spPr bwMode="auto">
            <a:xfrm>
              <a:off x="7181820" y="3508361"/>
              <a:ext cx="1422400" cy="404813"/>
            </a:xfrm>
            <a:prstGeom prst="rect">
              <a:avLst/>
            </a:prstGeom>
            <a:solidFill>
              <a:schemeClr val="bg1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</a:pPr>
              <a:r>
                <a:rPr lang="en-US" sz="1800">
                  <a:solidFill>
                    <a:srgbClr val="FF0000"/>
                  </a:solidFill>
                </a:rPr>
                <a:t>0.1x0.2</a:t>
              </a:r>
            </a:p>
          </p:txBody>
        </p:sp>
        <p:sp>
          <p:nvSpPr>
            <p:cNvPr id="10" name="Rectangle 49"/>
            <p:cNvSpPr>
              <a:spLocks noChangeArrowheads="1"/>
            </p:cNvSpPr>
            <p:nvPr/>
          </p:nvSpPr>
          <p:spPr bwMode="auto">
            <a:xfrm>
              <a:off x="5759420" y="3508361"/>
              <a:ext cx="1422400" cy="404813"/>
            </a:xfrm>
            <a:prstGeom prst="rect">
              <a:avLst/>
            </a:prstGeom>
            <a:solidFill>
              <a:schemeClr val="bg1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</a:pPr>
              <a:r>
                <a:rPr lang="en-US" sz="1600" b="1">
                  <a:sym typeface="Symbol" pitchFamily="18" charset="2"/>
                </a:rPr>
                <a:t>3.1 &lt;||&lt; 3.2</a:t>
              </a:r>
            </a:p>
          </p:txBody>
        </p:sp>
        <p:sp>
          <p:nvSpPr>
            <p:cNvPr id="11" name="Rectangle 33"/>
            <p:cNvSpPr>
              <a:spLocks noChangeArrowheads="1"/>
            </p:cNvSpPr>
            <p:nvPr/>
          </p:nvSpPr>
          <p:spPr bwMode="auto">
            <a:xfrm>
              <a:off x="7181820" y="3913174"/>
              <a:ext cx="1422400" cy="365125"/>
            </a:xfrm>
            <a:prstGeom prst="rect">
              <a:avLst/>
            </a:prstGeom>
            <a:solidFill>
              <a:schemeClr val="bg1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</a:pPr>
              <a:r>
                <a:rPr lang="en-US" sz="1800" dirty="0">
                  <a:solidFill>
                    <a:srgbClr val="FF0000"/>
                  </a:solidFill>
                </a:rPr>
                <a:t>0.4x0.4125</a:t>
              </a:r>
            </a:p>
          </p:txBody>
        </p:sp>
        <p:sp>
          <p:nvSpPr>
            <p:cNvPr id="12" name="Rectangle 32"/>
            <p:cNvSpPr>
              <a:spLocks noChangeArrowheads="1"/>
            </p:cNvSpPr>
            <p:nvPr/>
          </p:nvSpPr>
          <p:spPr bwMode="auto">
            <a:xfrm>
              <a:off x="5759420" y="3913174"/>
              <a:ext cx="1422400" cy="365125"/>
            </a:xfrm>
            <a:prstGeom prst="rect">
              <a:avLst/>
            </a:prstGeom>
            <a:solidFill>
              <a:schemeClr val="bg1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</a:pPr>
              <a:r>
                <a:rPr lang="en-US" sz="1600" b="1">
                  <a:sym typeface="Symbol" pitchFamily="18" charset="2"/>
                </a:rPr>
                <a:t>3.2 &lt;||&lt; 4.9</a:t>
              </a:r>
            </a:p>
          </p:txBody>
        </p:sp>
        <p:sp>
          <p:nvSpPr>
            <p:cNvPr id="13" name="Rectangle 31"/>
            <p:cNvSpPr>
              <a:spLocks noChangeArrowheads="1"/>
            </p:cNvSpPr>
            <p:nvPr/>
          </p:nvSpPr>
          <p:spPr bwMode="auto">
            <a:xfrm>
              <a:off x="7181820" y="3103549"/>
              <a:ext cx="1422400" cy="404813"/>
            </a:xfrm>
            <a:prstGeom prst="rect">
              <a:avLst/>
            </a:prstGeom>
            <a:solidFill>
              <a:schemeClr val="bg1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</a:pPr>
              <a:r>
                <a:rPr lang="en-US" sz="1800">
                  <a:solidFill>
                    <a:srgbClr val="FF0000"/>
                  </a:solidFill>
                </a:rPr>
                <a:t>0.2x0.2</a:t>
              </a:r>
            </a:p>
          </p:txBody>
        </p:sp>
        <p:sp>
          <p:nvSpPr>
            <p:cNvPr id="14" name="Rectangle 30"/>
            <p:cNvSpPr>
              <a:spLocks noChangeArrowheads="1"/>
            </p:cNvSpPr>
            <p:nvPr/>
          </p:nvSpPr>
          <p:spPr bwMode="auto">
            <a:xfrm>
              <a:off x="5759420" y="3103549"/>
              <a:ext cx="1422400" cy="404813"/>
            </a:xfrm>
            <a:prstGeom prst="rect">
              <a:avLst/>
            </a:prstGeom>
            <a:solidFill>
              <a:schemeClr val="bg1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</a:pPr>
              <a:r>
                <a:rPr lang="en-US" sz="1600" b="1">
                  <a:sym typeface="Symbol" pitchFamily="18" charset="2"/>
                </a:rPr>
                <a:t>2.5 &lt;||&lt; 3.1</a:t>
              </a:r>
            </a:p>
          </p:txBody>
        </p:sp>
        <p:sp>
          <p:nvSpPr>
            <p:cNvPr id="15" name="Rectangle 29"/>
            <p:cNvSpPr>
              <a:spLocks noChangeArrowheads="1"/>
            </p:cNvSpPr>
            <p:nvPr/>
          </p:nvSpPr>
          <p:spPr bwMode="auto">
            <a:xfrm>
              <a:off x="7181820" y="2697149"/>
              <a:ext cx="1422400" cy="406400"/>
            </a:xfrm>
            <a:prstGeom prst="rect">
              <a:avLst/>
            </a:prstGeom>
            <a:solidFill>
              <a:schemeClr val="bg1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</a:pPr>
              <a:r>
                <a:rPr lang="en-US" sz="1800">
                  <a:solidFill>
                    <a:srgbClr val="FF0000"/>
                  </a:solidFill>
                </a:rPr>
                <a:t>0.1x0.1</a:t>
              </a:r>
            </a:p>
          </p:txBody>
        </p:sp>
        <p:sp>
          <p:nvSpPr>
            <p:cNvPr id="16" name="Rectangle 28"/>
            <p:cNvSpPr>
              <a:spLocks noChangeArrowheads="1"/>
            </p:cNvSpPr>
            <p:nvPr/>
          </p:nvSpPr>
          <p:spPr bwMode="auto">
            <a:xfrm>
              <a:off x="5759420" y="2697149"/>
              <a:ext cx="1422400" cy="406400"/>
            </a:xfrm>
            <a:prstGeom prst="rect">
              <a:avLst/>
            </a:prstGeom>
            <a:solidFill>
              <a:schemeClr val="bg1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</a:pPr>
              <a:r>
                <a:rPr lang="en-US" sz="1600" b="1">
                  <a:sym typeface="Symbol" pitchFamily="18" charset="2"/>
                </a:rPr>
                <a:t>||&lt; 2.5</a:t>
              </a:r>
            </a:p>
          </p:txBody>
        </p:sp>
        <p:sp>
          <p:nvSpPr>
            <p:cNvPr id="17" name="Rectangle 27"/>
            <p:cNvSpPr>
              <a:spLocks noChangeArrowheads="1"/>
            </p:cNvSpPr>
            <p:nvPr/>
          </p:nvSpPr>
          <p:spPr bwMode="auto">
            <a:xfrm>
              <a:off x="7181820" y="2332024"/>
              <a:ext cx="1422400" cy="365125"/>
            </a:xfrm>
            <a:prstGeom prst="rect">
              <a:avLst/>
            </a:prstGeom>
            <a:solidFill>
              <a:schemeClr val="bg1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</a:pPr>
              <a:r>
                <a:rPr lang="en-US" sz="1800">
                  <a:sym typeface="Symbol" pitchFamily="18" charset="2"/>
                </a:rPr>
                <a:t> x </a:t>
              </a:r>
            </a:p>
          </p:txBody>
        </p:sp>
        <p:sp>
          <p:nvSpPr>
            <p:cNvPr id="18" name="Rectangle 26"/>
            <p:cNvSpPr>
              <a:spLocks noChangeArrowheads="1"/>
            </p:cNvSpPr>
            <p:nvPr/>
          </p:nvSpPr>
          <p:spPr bwMode="auto">
            <a:xfrm>
              <a:off x="5759420" y="2332024"/>
              <a:ext cx="1422400" cy="365125"/>
            </a:xfrm>
            <a:prstGeom prst="rect">
              <a:avLst/>
            </a:prstGeom>
            <a:solidFill>
              <a:schemeClr val="bg1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</a:pPr>
              <a:r>
                <a:rPr lang="en-US" sz="1800" b="1">
                  <a:sym typeface="Symbol" pitchFamily="18" charset="2"/>
                </a:rPr>
                <a:t>Position</a:t>
              </a:r>
            </a:p>
          </p:txBody>
        </p:sp>
        <p:sp>
          <p:nvSpPr>
            <p:cNvPr id="19" name="Line 34"/>
            <p:cNvSpPr>
              <a:spLocks noChangeShapeType="1"/>
            </p:cNvSpPr>
            <p:nvPr/>
          </p:nvSpPr>
          <p:spPr bwMode="auto">
            <a:xfrm>
              <a:off x="5759420" y="2332024"/>
              <a:ext cx="28448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0" name="Line 35"/>
            <p:cNvSpPr>
              <a:spLocks noChangeShapeType="1"/>
            </p:cNvSpPr>
            <p:nvPr/>
          </p:nvSpPr>
          <p:spPr bwMode="auto">
            <a:xfrm>
              <a:off x="5759420" y="2697149"/>
              <a:ext cx="2844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1" name="Line 36"/>
            <p:cNvSpPr>
              <a:spLocks noChangeShapeType="1"/>
            </p:cNvSpPr>
            <p:nvPr/>
          </p:nvSpPr>
          <p:spPr bwMode="auto">
            <a:xfrm>
              <a:off x="5759420" y="3103549"/>
              <a:ext cx="2844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2" name="Line 37"/>
            <p:cNvSpPr>
              <a:spLocks noChangeShapeType="1"/>
            </p:cNvSpPr>
            <p:nvPr/>
          </p:nvSpPr>
          <p:spPr bwMode="auto">
            <a:xfrm>
              <a:off x="5759420" y="3508361"/>
              <a:ext cx="2844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" name="Line 38"/>
            <p:cNvSpPr>
              <a:spLocks noChangeShapeType="1"/>
            </p:cNvSpPr>
            <p:nvPr/>
          </p:nvSpPr>
          <p:spPr bwMode="auto">
            <a:xfrm>
              <a:off x="5759420" y="4278299"/>
              <a:ext cx="28448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4" name="Line 39"/>
            <p:cNvSpPr>
              <a:spLocks noChangeShapeType="1"/>
            </p:cNvSpPr>
            <p:nvPr/>
          </p:nvSpPr>
          <p:spPr bwMode="auto">
            <a:xfrm>
              <a:off x="5759420" y="2332024"/>
              <a:ext cx="0" cy="1946275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5" name="Line 40"/>
            <p:cNvSpPr>
              <a:spLocks noChangeShapeType="1"/>
            </p:cNvSpPr>
            <p:nvPr/>
          </p:nvSpPr>
          <p:spPr bwMode="auto">
            <a:xfrm>
              <a:off x="7181820" y="2332024"/>
              <a:ext cx="0" cy="19462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6" name="Line 41"/>
            <p:cNvSpPr>
              <a:spLocks noChangeShapeType="1"/>
            </p:cNvSpPr>
            <p:nvPr/>
          </p:nvSpPr>
          <p:spPr bwMode="auto">
            <a:xfrm>
              <a:off x="8604220" y="2332024"/>
              <a:ext cx="0" cy="1946275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7" name="Line 50"/>
            <p:cNvSpPr>
              <a:spLocks noChangeShapeType="1"/>
            </p:cNvSpPr>
            <p:nvPr/>
          </p:nvSpPr>
          <p:spPr bwMode="auto">
            <a:xfrm>
              <a:off x="5759420" y="3913174"/>
              <a:ext cx="2844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pic>
        <p:nvPicPr>
          <p:cNvPr id="30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217615"/>
            <a:ext cx="2663825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TextBox 30"/>
          <p:cNvSpPr txBox="1"/>
          <p:nvPr/>
        </p:nvSpPr>
        <p:spPr>
          <a:xfrm>
            <a:off x="214282" y="4286256"/>
            <a:ext cx="299780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0000FF"/>
                </a:solidFill>
              </a:rPr>
              <a:t>Reduced Granularity</a:t>
            </a:r>
          </a:p>
          <a:p>
            <a:r>
              <a:rPr lang="de-DE" sz="2400" dirty="0" smtClean="0">
                <a:solidFill>
                  <a:srgbClr val="0000FF"/>
                </a:solidFill>
              </a:rPr>
              <a:t> - Trigger Tower</a:t>
            </a:r>
          </a:p>
          <a:p>
            <a:r>
              <a:rPr lang="de-DE" sz="2400" dirty="0" smtClean="0">
                <a:solidFill>
                  <a:srgbClr val="0000FF"/>
                </a:solidFill>
              </a:rPr>
              <a:t> - sum up to 60 </a:t>
            </a:r>
            <a:r>
              <a:rPr lang="de-DE" sz="2400" dirty="0" smtClean="0">
                <a:solidFill>
                  <a:srgbClr val="0000FF"/>
                </a:solidFill>
              </a:rPr>
              <a:t>cells</a:t>
            </a:r>
          </a:p>
          <a:p>
            <a:r>
              <a:rPr lang="de-DE" sz="2400" dirty="0" smtClean="0">
                <a:solidFill>
                  <a:srgbClr val="0000FF"/>
                </a:solidFill>
              </a:rPr>
              <a:t> </a:t>
            </a:r>
            <a:r>
              <a:rPr lang="de-DE" sz="2400" dirty="0" smtClean="0">
                <a:solidFill>
                  <a:srgbClr val="0000FF"/>
                </a:solidFill>
              </a:rPr>
              <a:t>- still finer granularity </a:t>
            </a:r>
          </a:p>
          <a:p>
            <a:r>
              <a:rPr lang="de-DE" sz="2400" dirty="0" smtClean="0">
                <a:solidFill>
                  <a:srgbClr val="0000FF"/>
                </a:solidFill>
              </a:rPr>
              <a:t> </a:t>
            </a:r>
            <a:r>
              <a:rPr lang="de-DE" sz="2400" dirty="0" smtClean="0">
                <a:solidFill>
                  <a:srgbClr val="0000FF"/>
                </a:solidFill>
              </a:rPr>
              <a:t>  than e.g. CDF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1406" y="1702346"/>
            <a:ext cx="1571636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78006" y="1702346"/>
            <a:ext cx="1658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LAr Calorimeter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500826" y="1428736"/>
            <a:ext cx="13576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Granularity</a:t>
            </a:r>
            <a:endParaRPr lang="en-US" sz="2000" dirty="0"/>
          </a:p>
        </p:txBody>
      </p:sp>
      <p:sp>
        <p:nvSpPr>
          <p:cNvPr id="37" name="Rectangle 36"/>
          <p:cNvSpPr/>
          <p:nvPr/>
        </p:nvSpPr>
        <p:spPr>
          <a:xfrm>
            <a:off x="2857488" y="2143116"/>
            <a:ext cx="500066" cy="714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3003876" y="2143116"/>
            <a:ext cx="425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smtClean="0">
                <a:latin typeface="Symbol" pitchFamily="18" charset="2"/>
              </a:rPr>
              <a:t>f</a:t>
            </a:r>
            <a:endParaRPr lang="en-US" sz="3600" dirty="0">
              <a:latin typeface="Symbol" pitchFamily="18" charset="2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429652" y="5429264"/>
            <a:ext cx="500066" cy="714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8394692" y="5357826"/>
            <a:ext cx="463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smtClean="0">
                <a:latin typeface="Symbol" pitchFamily="18" charset="2"/>
              </a:rPr>
              <a:t>h</a:t>
            </a:r>
            <a:endParaRPr lang="en-US" sz="3600" dirty="0">
              <a:latin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24072</TotalTime>
  <Words>908</Words>
  <Application>Microsoft Office PowerPoint</Application>
  <PresentationFormat>On-screen Show (4:3)</PresentationFormat>
  <Paragraphs>228</Paragraphs>
  <Slides>25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Image</vt:lpstr>
      <vt:lpstr>Triggering with ATLAS</vt:lpstr>
      <vt:lpstr>Content</vt:lpstr>
      <vt:lpstr>Disclaimer</vt:lpstr>
      <vt:lpstr>The Trigger Challenge</vt:lpstr>
      <vt:lpstr>Physics Objects</vt:lpstr>
      <vt:lpstr>Realisation</vt:lpstr>
      <vt:lpstr>Trigger Design</vt:lpstr>
      <vt:lpstr>Trigger and Data Acquisition</vt:lpstr>
      <vt:lpstr>Level 1 Calorimeter Trigger</vt:lpstr>
      <vt:lpstr>Level 1 Calorimeter Trigger</vt:lpstr>
      <vt:lpstr>Jet Trigger efficiencies (MC)</vt:lpstr>
      <vt:lpstr>Level 1 Muon-Trigger</vt:lpstr>
      <vt:lpstr>Higher-Level-Trigger </vt:lpstr>
      <vt:lpstr>HLT Algorithms</vt:lpstr>
      <vt:lpstr>Trigger strategy and Trigger menu</vt:lpstr>
      <vt:lpstr>Trigger Strategy</vt:lpstr>
      <vt:lpstr>Trigger Chains</vt:lpstr>
      <vt:lpstr>Trigger Chains</vt:lpstr>
      <vt:lpstr>Trigger menu Level 1 </vt:lpstr>
      <vt:lpstr>Trigger menu HLT</vt:lpstr>
      <vt:lpstr>Rastafari Diagram of difficulty</vt:lpstr>
      <vt:lpstr>Trigger rates</vt:lpstr>
      <vt:lpstr>Prescales</vt:lpstr>
      <vt:lpstr>Triggering low ET physics  (B-physics)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 Beginn einer neuen Ära Die Inbetriebnahme des ATLAS Experiments</dc:title>
  <dc:creator> </dc:creator>
  <cp:lastModifiedBy> </cp:lastModifiedBy>
  <cp:revision>164</cp:revision>
  <dcterms:created xsi:type="dcterms:W3CDTF">2009-06-10T15:19:53Z</dcterms:created>
  <dcterms:modified xsi:type="dcterms:W3CDTF">2009-10-13T19:44:21Z</dcterms:modified>
</cp:coreProperties>
</file>