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2" r:id="rId3"/>
    <p:sldId id="263" r:id="rId4"/>
    <p:sldId id="264" r:id="rId5"/>
    <p:sldId id="265" r:id="rId6"/>
    <p:sldId id="268" r:id="rId7"/>
    <p:sldId id="269" r:id="rId8"/>
    <p:sldId id="266" r:id="rId9"/>
    <p:sldId id="295" r:id="rId10"/>
    <p:sldId id="283" r:id="rId11"/>
    <p:sldId id="297" r:id="rId12"/>
    <p:sldId id="294" r:id="rId13"/>
    <p:sldId id="298" r:id="rId14"/>
    <p:sldId id="299" r:id="rId15"/>
    <p:sldId id="300" r:id="rId16"/>
    <p:sldId id="278" r:id="rId17"/>
    <p:sldId id="301" r:id="rId18"/>
    <p:sldId id="302" r:id="rId19"/>
    <p:sldId id="303" r:id="rId20"/>
    <p:sldId id="304" r:id="rId21"/>
    <p:sldId id="279" r:id="rId22"/>
    <p:sldId id="305" r:id="rId23"/>
    <p:sldId id="280" r:id="rId24"/>
    <p:sldId id="306" r:id="rId25"/>
    <p:sldId id="281" r:id="rId26"/>
    <p:sldId id="270" r:id="rId27"/>
    <p:sldId id="271" r:id="rId28"/>
    <p:sldId id="272" r:id="rId29"/>
    <p:sldId id="273" r:id="rId30"/>
    <p:sldId id="274" r:id="rId31"/>
    <p:sldId id="275" r:id="rId32"/>
    <p:sldId id="285" r:id="rId33"/>
    <p:sldId id="307" r:id="rId34"/>
    <p:sldId id="308" r:id="rId35"/>
    <p:sldId id="288" r:id="rId36"/>
    <p:sldId id="287" r:id="rId37"/>
    <p:sldId id="289" r:id="rId38"/>
    <p:sldId id="286" r:id="rId39"/>
    <p:sldId id="290" r:id="rId40"/>
    <p:sldId id="310" r:id="rId41"/>
    <p:sldId id="309" r:id="rId42"/>
  </p:sldIdLst>
  <p:sldSz cx="9720263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1pPr>
    <a:lvl2pPr marL="45676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2pPr>
    <a:lvl3pPr marL="91352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3pPr>
    <a:lvl4pPr marL="1370291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4pPr>
    <a:lvl5pPr marL="182705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5pPr>
    <a:lvl6pPr marL="2283817" algn="l" defTabSz="456763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6pPr>
    <a:lvl7pPr marL="2740580" algn="l" defTabSz="456763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7pPr>
    <a:lvl8pPr marL="3197342" algn="l" defTabSz="456763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8pPr>
    <a:lvl9pPr marL="3654104" algn="l" defTabSz="456763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738CD8"/>
    <a:srgbClr val="1088FF"/>
    <a:srgbClr val="FFFFFF"/>
    <a:srgbClr val="577994"/>
    <a:srgbClr val="537292"/>
    <a:srgbClr val="577284"/>
    <a:srgbClr val="577195"/>
    <a:srgbClr val="4A6D96"/>
    <a:srgbClr val="4D6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2" autoAdjust="0"/>
    <p:restoredTop sz="94637"/>
  </p:normalViewPr>
  <p:slideViewPr>
    <p:cSldViewPr>
      <p:cViewPr varScale="1">
        <p:scale>
          <a:sx n="108" d="100"/>
          <a:sy n="108" d="100"/>
        </p:scale>
        <p:origin x="1152" y="192"/>
      </p:cViewPr>
      <p:guideLst>
        <p:guide orient="horz" pos="2160"/>
        <p:guide pos="3062"/>
      </p:guideLst>
    </p:cSldViewPr>
  </p:slideViewPr>
  <p:outlineViewPr>
    <p:cViewPr>
      <p:scale>
        <a:sx n="33" d="100"/>
        <a:sy n="33" d="100"/>
      </p:scale>
      <p:origin x="0" y="472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0C9EBE9-B896-1D4D-BB64-620A077F4ECA}" type="datetime1">
              <a:rPr lang="fr-FR"/>
              <a:pPr>
                <a:defRPr/>
              </a:pPr>
              <a:t>25/03/2019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170B811-47A6-A74E-8B8B-27B842F65F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07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685800"/>
            <a:ext cx="4857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6B2CA9-5B1A-AF48-A829-3D476CFC9F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796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676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352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029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70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3817" algn="l" defTabSz="4567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80" algn="l" defTabSz="4567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42" algn="l" defTabSz="4567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04" algn="l" defTabSz="4567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00125" y="685800"/>
            <a:ext cx="485775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6B2CA9-5B1A-AF48-A829-3D476CFC9F92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2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Buttons. Click</a:t>
            </a:r>
            <a:r>
              <a:rPr lang="en-US" baseline="0" dirty="0"/>
              <a:t> on any particle type to display the relevant slide with animations. Clicking again will return to this slide. </a:t>
            </a:r>
          </a:p>
          <a:p>
            <a:r>
              <a:rPr lang="en-US" baseline="0" dirty="0"/>
              <a:t>Recommend putting this slide in the middle of your presentation and putting the other 5 slides at the end. </a:t>
            </a:r>
          </a:p>
          <a:p>
            <a:r>
              <a:rPr lang="en-US" baseline="0" dirty="0"/>
              <a:t>If you have any difficulties, contact </a:t>
            </a:r>
            <a:r>
              <a:rPr lang="en-US" baseline="0" dirty="0" err="1"/>
              <a:t>David.Barney</a:t>
            </a:r>
            <a:r>
              <a:rPr lang="en-US" baseline="0" err="1"/>
              <a:t>@</a:t>
            </a:r>
            <a:r>
              <a:rPr lang="en-US" baseline="0"/>
              <a:t>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: passing</a:t>
            </a:r>
            <a:r>
              <a:rPr lang="en-US" baseline="0" dirty="0"/>
              <a:t> through CMS, bending in the field (both ways, depending on when it is inside or outside of the solenoid) leaving hits in the Tracker layers and the </a:t>
            </a:r>
            <a:r>
              <a:rPr lang="en-US" baseline="0" dirty="0" err="1"/>
              <a:t>muon</a:t>
            </a:r>
            <a:r>
              <a:rPr lang="en-US" baseline="0" dirty="0"/>
              <a:t> chambers before escaping completely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5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Electron: Bending in the magnetic field, leaving hits in the tracker layers</a:t>
            </a:r>
            <a:r>
              <a:rPr lang="en-US" baseline="0" dirty="0"/>
              <a:t> and being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48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Charged hadron: Bends in the magnetic field and leaves signals in the tracker layers; passes through the electromagnetic</a:t>
            </a:r>
            <a:r>
              <a:rPr lang="en-US" baseline="0" dirty="0"/>
              <a:t> calorimeter leaving essentially no signal, and is “stopped” by the hadron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Neutral hadron: Does not bend in the magnetic field and does not leave any signal in the tracker layers; passes through the electromagnetic</a:t>
            </a:r>
            <a:r>
              <a:rPr lang="en-US" baseline="0" dirty="0"/>
              <a:t> calorimeter leaving essentially no signal, and is “stopped” by the hadron calorimeter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6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Photon: passes through</a:t>
            </a:r>
            <a:r>
              <a:rPr lang="en-US" baseline="0" dirty="0"/>
              <a:t> the tracker without bending in the magnetic field or leaving hits, is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6B2CA9-5B1A-AF48-A829-3D476CFC9F92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86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 userDrawn="1"/>
        </p:nvSpPr>
        <p:spPr bwMode="auto">
          <a:xfrm>
            <a:off x="14" y="1905005"/>
            <a:ext cx="7020189" cy="4953000"/>
          </a:xfrm>
          <a:prstGeom prst="rtTriangle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 anchor="ctr"/>
          <a:lstStyle/>
          <a:p>
            <a:pPr algn="ctr" eaLnBrk="0" hangingPunct="0">
              <a:defRPr/>
            </a:pPr>
            <a:endParaRPr lang="en-GB">
              <a:latin typeface="Times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 userDrawn="1"/>
        </p:nvSpPr>
        <p:spPr bwMode="auto">
          <a:xfrm flipH="1">
            <a:off x="4968145" y="1905005"/>
            <a:ext cx="4752129" cy="4953000"/>
          </a:xfrm>
          <a:prstGeom prst="rtTriangle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 anchor="ctr"/>
          <a:lstStyle/>
          <a:p>
            <a:pPr algn="ctr" eaLnBrk="0" hangingPunct="0">
              <a:defRPr/>
            </a:pPr>
            <a:endParaRPr lang="en-GB">
              <a:latin typeface="Times" charset="0"/>
              <a:ea typeface="+mn-ea"/>
              <a:cs typeface="+mn-cs"/>
            </a:endParaRPr>
          </a:p>
        </p:txBody>
      </p:sp>
      <p:grpSp>
        <p:nvGrpSpPr>
          <p:cNvPr id="6" name="Group 17"/>
          <p:cNvGrpSpPr>
            <a:grpSpLocks/>
          </p:cNvGrpSpPr>
          <p:nvPr userDrawn="1"/>
        </p:nvGrpSpPr>
        <p:grpSpPr bwMode="auto">
          <a:xfrm>
            <a:off x="3" y="2"/>
            <a:ext cx="9720263" cy="3638550"/>
            <a:chOff x="0" y="192"/>
            <a:chExt cx="4320" cy="783"/>
          </a:xfrm>
        </p:grpSpPr>
        <p:grpSp>
          <p:nvGrpSpPr>
            <p:cNvPr id="7" name="Group 18"/>
            <p:cNvGrpSpPr>
              <a:grpSpLocks/>
            </p:cNvGrpSpPr>
            <p:nvPr userDrawn="1"/>
          </p:nvGrpSpPr>
          <p:grpSpPr bwMode="auto">
            <a:xfrm>
              <a:off x="3" y="748"/>
              <a:ext cx="4317" cy="139"/>
              <a:chOff x="0" y="768"/>
              <a:chExt cx="5760" cy="197"/>
            </a:xfrm>
          </p:grpSpPr>
          <p:sp>
            <p:nvSpPr>
              <p:cNvPr id="11" name="Rectangle 19"/>
              <p:cNvSpPr>
                <a:spLocks noChangeArrowheads="1"/>
              </p:cNvSpPr>
              <p:nvPr userDrawn="1"/>
            </p:nvSpPr>
            <p:spPr bwMode="auto">
              <a:xfrm flipV="1">
                <a:off x="0" y="780"/>
                <a:ext cx="5760" cy="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20"/>
              <p:cNvSpPr>
                <a:spLocks noChangeArrowheads="1"/>
              </p:cNvSpPr>
              <p:nvPr userDrawn="1"/>
            </p:nvSpPr>
            <p:spPr bwMode="auto">
              <a:xfrm>
                <a:off x="0" y="828"/>
                <a:ext cx="5760" cy="116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tint val="4274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21"/>
              <p:cNvSpPr>
                <a:spLocks noChangeArrowheads="1"/>
              </p:cNvSpPr>
              <p:nvPr userDrawn="1"/>
            </p:nvSpPr>
            <p:spPr bwMode="auto">
              <a:xfrm>
                <a:off x="0" y="768"/>
                <a:ext cx="5760" cy="12"/>
              </a:xfrm>
              <a:prstGeom prst="rect">
                <a:avLst/>
              </a:prstGeom>
              <a:gradFill rotWithShape="0"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gamma/>
                      <a:tint val="5176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22"/>
              <p:cNvSpPr>
                <a:spLocks noChangeArrowheads="1"/>
              </p:cNvSpPr>
              <p:nvPr userDrawn="1"/>
            </p:nvSpPr>
            <p:spPr bwMode="auto">
              <a:xfrm flipV="1">
                <a:off x="0" y="942"/>
                <a:ext cx="5760" cy="23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tint val="42745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 eaLnBrk="0" hangingPunct="0">
                  <a:defRPr/>
                </a:pPr>
                <a:endParaRPr lang="en-GB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23"/>
              <p:cNvSpPr>
                <a:spLocks noChangeArrowheads="1"/>
              </p:cNvSpPr>
              <p:nvPr userDrawn="1"/>
            </p:nvSpPr>
            <p:spPr bwMode="auto">
              <a:xfrm>
                <a:off x="0" y="824"/>
                <a:ext cx="5760" cy="23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24" descr="Bouquet"/>
            <p:cNvSpPr>
              <a:spLocks noChangeArrowheads="1"/>
            </p:cNvSpPr>
            <p:nvPr userDrawn="1"/>
          </p:nvSpPr>
          <p:spPr bwMode="auto">
            <a:xfrm>
              <a:off x="0" y="192"/>
              <a:ext cx="4320" cy="571"/>
            </a:xfrm>
            <a:prstGeom prst="rect">
              <a:avLst/>
            </a:prstGeom>
            <a:blipFill dpi="0" rotWithShape="1">
              <a:blip r:embed="rId2">
                <a:alphaModFix amt="50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9" name="Rectangle 25"/>
            <p:cNvSpPr>
              <a:spLocks noChangeArrowheads="1"/>
            </p:cNvSpPr>
            <p:nvPr userDrawn="1"/>
          </p:nvSpPr>
          <p:spPr bwMode="auto">
            <a:xfrm>
              <a:off x="2" y="903"/>
              <a:ext cx="4318" cy="72"/>
            </a:xfrm>
            <a:prstGeom prst="rect">
              <a:avLst/>
            </a:prstGeom>
            <a:gradFill rotWithShape="1">
              <a:gsLst>
                <a:gs pos="0">
                  <a:srgbClr val="C8BBFF">
                    <a:alpha val="50000"/>
                  </a:srgbClr>
                </a:gs>
                <a:gs pos="100000">
                  <a:srgbClr val="C8BBFF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10" name="Rectangle 26"/>
            <p:cNvSpPr>
              <a:spLocks noChangeArrowheads="1"/>
            </p:cNvSpPr>
            <p:nvPr userDrawn="1"/>
          </p:nvSpPr>
          <p:spPr bwMode="auto">
            <a:xfrm>
              <a:off x="2" y="747"/>
              <a:ext cx="4318" cy="34"/>
            </a:xfrm>
            <a:prstGeom prst="rect">
              <a:avLst/>
            </a:prstGeom>
            <a:gradFill rotWithShape="0">
              <a:gsLst>
                <a:gs pos="0">
                  <a:srgbClr val="C8BBFF">
                    <a:alpha val="50000"/>
                  </a:srgbClr>
                </a:gs>
                <a:gs pos="100000">
                  <a:srgbClr val="C8BB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" y="3470284"/>
            <a:ext cx="9715201" cy="74613"/>
          </a:xfrm>
          <a:prstGeom prst="rect">
            <a:avLst/>
          </a:prstGeom>
          <a:solidFill>
            <a:srgbClr val="777777">
              <a:alpha val="3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 anchor="ctr"/>
          <a:lstStyle/>
          <a:p>
            <a:pPr eaLnBrk="0" hangingPunct="0">
              <a:defRPr/>
            </a:pPr>
            <a:endParaRPr lang="fr-FR">
              <a:latin typeface="Times" charset="0"/>
              <a:ea typeface="+mn-ea"/>
              <a:cs typeface="+mn-cs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324019" y="457202"/>
            <a:ext cx="9072247" cy="17145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noProof="0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540020" y="3714753"/>
            <a:ext cx="8532232" cy="234315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Cliquez pour modifier le style des sous-titres du masque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6016" y="6245227"/>
            <a:ext cx="2268062" cy="476250"/>
          </a:xfrm>
          <a:ln>
            <a:miter lim="800000"/>
            <a:headEnd/>
            <a:tailEnd/>
          </a:ln>
        </p:spPr>
        <p:txBody>
          <a:bodyPr anchor="t"/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3/21/19</a:t>
            </a:r>
            <a:endParaRPr lang="en-US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321099" y="6245227"/>
            <a:ext cx="3078082" cy="47625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dirty="0"/>
              <a:t>F. </a:t>
            </a:r>
            <a:r>
              <a:rPr lang="fr-FR" dirty="0" err="1"/>
              <a:t>Beaudette</a:t>
            </a:r>
            <a:endParaRPr lang="en-US" dirty="0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966190" y="6245227"/>
            <a:ext cx="2268062" cy="476250"/>
          </a:xfrm>
          <a:ln>
            <a:miter lim="800000"/>
            <a:headEnd/>
            <a:tailEnd/>
          </a:ln>
        </p:spPr>
        <p:txBody>
          <a:bodyPr anchor="t"/>
          <a:lstStyle>
            <a:lvl1pPr algn="r"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1E645827-5C47-5F46-9985-C35DA433020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Cliquez</a:t>
            </a:r>
            <a:r>
              <a:rPr lang="en-US" noProof="0" dirty="0"/>
              <a:t> et </a:t>
            </a:r>
            <a:r>
              <a:rPr lang="en-US" noProof="0" dirty="0" err="1"/>
              <a:t>modifiez</a:t>
            </a:r>
            <a:r>
              <a:rPr lang="en-US" noProof="0" dirty="0"/>
              <a:t> </a:t>
            </a:r>
            <a:r>
              <a:rPr lang="en-US" dirty="0"/>
              <a:t>le </a:t>
            </a:r>
            <a:r>
              <a:rPr lang="en-US" dirty="0" err="1"/>
              <a:t>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Cliquez</a:t>
            </a:r>
            <a:r>
              <a:rPr lang="en-US" dirty="0"/>
              <a:t> </a:t>
            </a:r>
            <a:r>
              <a:rPr lang="en-US" noProof="0" dirty="0"/>
              <a:t>pour</a:t>
            </a:r>
            <a:r>
              <a:rPr lang="en-US" dirty="0"/>
              <a:t>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fr-FR" dirty="0"/>
          </a:p>
        </p:txBody>
      </p:sp>
      <p:sp>
        <p:nvSpPr>
          <p:cNvPr id="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fr-FR"/>
              <a:t>3/21/19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E15D6-2BBA-9640-9F66-E48B337484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6"/>
          <p:cNvSpPr>
            <a:spLocks noGrp="1"/>
          </p:cNvSpPr>
          <p:nvPr>
            <p:ph type="ftr" sz="quarter" idx="12"/>
          </p:nvPr>
        </p:nvSpPr>
        <p:spPr>
          <a:xfrm>
            <a:off x="486015" y="6553207"/>
            <a:ext cx="1133755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F. </a:t>
            </a:r>
            <a:r>
              <a:rPr lang="fr-FR" dirty="0" err="1"/>
              <a:t>Beaudette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432012" y="6553200"/>
            <a:ext cx="864023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z="1400">
                <a:solidFill>
                  <a:schemeClr val="tx2"/>
                </a:solidFill>
                <a:latin typeface="Apple Chancery" charset="0"/>
              </a:rPr>
              <a:t>S.Baffioni                                                                                              Masterclass</a:t>
            </a:r>
            <a:endParaRPr lang="en-US" sz="1400">
              <a:solidFill>
                <a:schemeClr val="tx2"/>
              </a:solidFill>
              <a:latin typeface="Apple Chancery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F. Beaudette</a:t>
            </a:r>
            <a:endParaRPr lang="en-US"/>
          </a:p>
        </p:txBody>
      </p:sp>
      <p:sp>
        <p:nvSpPr>
          <p:cNvPr id="4" name="Espace réservé de la date 26"/>
          <p:cNvSpPr>
            <a:spLocks noGrp="1"/>
          </p:cNvSpPr>
          <p:nvPr>
            <p:ph type="dt" sz="half" idx="11"/>
          </p:nvPr>
        </p:nvSpPr>
        <p:spPr>
          <a:xfrm>
            <a:off x="8181222" y="6492876"/>
            <a:ext cx="1053028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3/21/19</a:t>
            </a:r>
          </a:p>
        </p:txBody>
      </p:sp>
      <p:sp>
        <p:nvSpPr>
          <p:cNvPr id="5" name="Espace réservé du numéro de diapositive 27"/>
          <p:cNvSpPr>
            <a:spLocks noGrp="1"/>
          </p:cNvSpPr>
          <p:nvPr>
            <p:ph type="sldNum" sz="quarter" idx="12"/>
          </p:nvPr>
        </p:nvSpPr>
        <p:spPr>
          <a:xfrm>
            <a:off x="2106057" y="6492876"/>
            <a:ext cx="567015" cy="365125"/>
          </a:xfrm>
        </p:spPr>
        <p:txBody>
          <a:bodyPr/>
          <a:lstStyle>
            <a:lvl1pPr>
              <a:defRPr/>
            </a:lvl1pPr>
          </a:lstStyle>
          <a:p>
            <a:fld id="{61414BB7-D522-B94B-AA0B-9E3C1817E26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98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4" y="1905005"/>
            <a:ext cx="7020189" cy="4953000"/>
          </a:xfrm>
          <a:prstGeom prst="rtTriangle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 anchor="ctr"/>
          <a:lstStyle/>
          <a:p>
            <a:pPr algn="ctr" eaLnBrk="0" hangingPunct="0">
              <a:defRPr/>
            </a:pPr>
            <a:endParaRPr lang="en-GB">
              <a:latin typeface="Times" charset="0"/>
              <a:ea typeface="+mn-ea"/>
              <a:cs typeface="+mn-cs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flipH="1">
            <a:off x="4968145" y="1905005"/>
            <a:ext cx="4752129" cy="4953000"/>
          </a:xfrm>
          <a:prstGeom prst="rtTriangle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 anchor="ctr"/>
          <a:lstStyle/>
          <a:p>
            <a:pPr algn="ctr" eaLnBrk="0" hangingPunct="0">
              <a:defRPr/>
            </a:pPr>
            <a:endParaRPr lang="en-GB">
              <a:latin typeface="Times" charset="0"/>
              <a:ea typeface="+mn-ea"/>
              <a:cs typeface="+mn-cs"/>
            </a:endParaRPr>
          </a:p>
        </p:txBody>
      </p:sp>
      <p:grpSp>
        <p:nvGrpSpPr>
          <p:cNvPr id="1028" name="Group 29"/>
          <p:cNvGrpSpPr>
            <a:grpSpLocks/>
          </p:cNvGrpSpPr>
          <p:nvPr/>
        </p:nvGrpSpPr>
        <p:grpSpPr bwMode="auto">
          <a:xfrm rot="10800000">
            <a:off x="52322" y="6491289"/>
            <a:ext cx="9720263" cy="400050"/>
            <a:chOff x="0" y="0"/>
            <a:chExt cx="5760" cy="1104"/>
          </a:xfrm>
        </p:grpSpPr>
        <p:grpSp>
          <p:nvGrpSpPr>
            <p:cNvPr id="1045" name="Group 30"/>
            <p:cNvGrpSpPr>
              <a:grpSpLocks/>
            </p:cNvGrpSpPr>
            <p:nvPr userDrawn="1"/>
          </p:nvGrpSpPr>
          <p:grpSpPr bwMode="auto">
            <a:xfrm>
              <a:off x="4" y="768"/>
              <a:ext cx="5756" cy="240"/>
              <a:chOff x="0" y="768"/>
              <a:chExt cx="5760" cy="197"/>
            </a:xfrm>
          </p:grpSpPr>
          <p:sp>
            <p:nvSpPr>
              <p:cNvPr id="5151" name="Rectangle 31"/>
              <p:cNvSpPr>
                <a:spLocks noChangeArrowheads="1"/>
              </p:cNvSpPr>
              <p:nvPr userDrawn="1"/>
            </p:nvSpPr>
            <p:spPr bwMode="auto">
              <a:xfrm flipV="1">
                <a:off x="36" y="900"/>
                <a:ext cx="5760" cy="5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52" name="Rectangle 32"/>
              <p:cNvSpPr>
                <a:spLocks noChangeArrowheads="1"/>
              </p:cNvSpPr>
              <p:nvPr userDrawn="1"/>
            </p:nvSpPr>
            <p:spPr bwMode="auto">
              <a:xfrm>
                <a:off x="36" y="950"/>
                <a:ext cx="5760" cy="115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tint val="4274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53" name="Rectangle 33"/>
              <p:cNvSpPr>
                <a:spLocks noChangeArrowheads="1"/>
              </p:cNvSpPr>
              <p:nvPr userDrawn="1"/>
            </p:nvSpPr>
            <p:spPr bwMode="auto">
              <a:xfrm>
                <a:off x="36" y="954"/>
                <a:ext cx="5760" cy="11"/>
              </a:xfrm>
              <a:prstGeom prst="rect">
                <a:avLst/>
              </a:prstGeom>
              <a:gradFill rotWithShape="0"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gamma/>
                      <a:tint val="5176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54" name="Rectangle 34"/>
              <p:cNvSpPr>
                <a:spLocks noChangeArrowheads="1"/>
              </p:cNvSpPr>
              <p:nvPr userDrawn="1"/>
            </p:nvSpPr>
            <p:spPr bwMode="auto">
              <a:xfrm flipV="1">
                <a:off x="36" y="1065"/>
                <a:ext cx="5760" cy="2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tint val="42745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GB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55" name="Rectangle 35"/>
              <p:cNvSpPr>
                <a:spLocks noChangeArrowheads="1"/>
              </p:cNvSpPr>
              <p:nvPr userDrawn="1"/>
            </p:nvSpPr>
            <p:spPr bwMode="auto">
              <a:xfrm>
                <a:off x="36" y="947"/>
                <a:ext cx="5760" cy="22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56" name="Rectangle 36" descr="aqbg"/>
            <p:cNvSpPr>
              <a:spLocks noChangeArrowheads="1"/>
            </p:cNvSpPr>
            <p:nvPr userDrawn="1"/>
          </p:nvSpPr>
          <p:spPr bwMode="auto">
            <a:xfrm>
              <a:off x="17" y="145"/>
              <a:ext cx="5760" cy="767"/>
            </a:xfrm>
            <a:prstGeom prst="rect">
              <a:avLst/>
            </a:prstGeom>
            <a:blipFill dpi="0" rotWithShape="1">
              <a:blip r:embed="rId5">
                <a:alphaModFix amt="50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157" name="Rectangle 37"/>
            <p:cNvSpPr>
              <a:spLocks noChangeArrowheads="1"/>
            </p:cNvSpPr>
            <p:nvPr userDrawn="1"/>
          </p:nvSpPr>
          <p:spPr bwMode="auto">
            <a:xfrm>
              <a:off x="20" y="1082"/>
              <a:ext cx="5758" cy="96"/>
            </a:xfrm>
            <a:prstGeom prst="rect">
              <a:avLst/>
            </a:prstGeom>
            <a:gradFill rotWithShape="1">
              <a:gsLst>
                <a:gs pos="0">
                  <a:srgbClr val="777777">
                    <a:alpha val="50000"/>
                  </a:srgbClr>
                </a:gs>
                <a:gs pos="100000">
                  <a:srgbClr val="777777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158" name="Rectangle 38"/>
            <p:cNvSpPr>
              <a:spLocks noChangeArrowheads="1"/>
            </p:cNvSpPr>
            <p:nvPr userDrawn="1"/>
          </p:nvSpPr>
          <p:spPr bwMode="auto">
            <a:xfrm>
              <a:off x="39" y="898"/>
              <a:ext cx="5757" cy="48"/>
            </a:xfrm>
            <a:prstGeom prst="rect">
              <a:avLst/>
            </a:prstGeom>
            <a:solidFill>
              <a:srgbClr val="777777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6015" y="6553207"/>
            <a:ext cx="120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2"/>
                </a:solidFill>
                <a:latin typeface="Apple Chancery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fr-FR" dirty="0"/>
              <a:t>F. </a:t>
            </a:r>
            <a:r>
              <a:rPr lang="fr-FR" dirty="0" err="1"/>
              <a:t>Beaudette</a:t>
            </a:r>
            <a:endParaRPr lang="en-US" dirty="0"/>
          </a:p>
        </p:txBody>
      </p:sp>
      <p:grpSp>
        <p:nvGrpSpPr>
          <p:cNvPr id="1030" name="Group 40"/>
          <p:cNvGrpSpPr>
            <a:grpSpLocks/>
          </p:cNvGrpSpPr>
          <p:nvPr/>
        </p:nvGrpSpPr>
        <p:grpSpPr bwMode="auto">
          <a:xfrm>
            <a:off x="3" y="4"/>
            <a:ext cx="9720263" cy="1219200"/>
            <a:chOff x="0" y="192"/>
            <a:chExt cx="4320" cy="783"/>
          </a:xfrm>
        </p:grpSpPr>
        <p:grpSp>
          <p:nvGrpSpPr>
            <p:cNvPr id="1036" name="Group 8"/>
            <p:cNvGrpSpPr>
              <a:grpSpLocks/>
            </p:cNvGrpSpPr>
            <p:nvPr userDrawn="1"/>
          </p:nvGrpSpPr>
          <p:grpSpPr bwMode="auto">
            <a:xfrm>
              <a:off x="3" y="752"/>
              <a:ext cx="4317" cy="140"/>
              <a:chOff x="0" y="768"/>
              <a:chExt cx="5760" cy="197"/>
            </a:xfrm>
          </p:grpSpPr>
          <p:sp>
            <p:nvSpPr>
              <p:cNvPr id="5129" name="Rectangle 9"/>
              <p:cNvSpPr>
                <a:spLocks noChangeArrowheads="1"/>
              </p:cNvSpPr>
              <p:nvPr userDrawn="1"/>
            </p:nvSpPr>
            <p:spPr bwMode="auto">
              <a:xfrm flipV="1">
                <a:off x="0" y="776"/>
                <a:ext cx="5760" cy="4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30" name="Rectangle 10"/>
              <p:cNvSpPr>
                <a:spLocks noChangeArrowheads="1"/>
              </p:cNvSpPr>
              <p:nvPr userDrawn="1"/>
            </p:nvSpPr>
            <p:spPr bwMode="auto">
              <a:xfrm>
                <a:off x="0" y="826"/>
                <a:ext cx="5760" cy="11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tint val="4274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31" name="Rectangle 11"/>
              <p:cNvSpPr>
                <a:spLocks noChangeArrowheads="1"/>
              </p:cNvSpPr>
              <p:nvPr userDrawn="1"/>
            </p:nvSpPr>
            <p:spPr bwMode="auto">
              <a:xfrm>
                <a:off x="0" y="766"/>
                <a:ext cx="5760" cy="10"/>
              </a:xfrm>
              <a:prstGeom prst="rect">
                <a:avLst/>
              </a:prstGeom>
              <a:gradFill rotWithShape="0"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gamma/>
                      <a:tint val="5176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32" name="Rectangle 12"/>
              <p:cNvSpPr>
                <a:spLocks noChangeArrowheads="1"/>
              </p:cNvSpPr>
              <p:nvPr userDrawn="1"/>
            </p:nvSpPr>
            <p:spPr bwMode="auto">
              <a:xfrm flipV="1">
                <a:off x="0" y="941"/>
                <a:ext cx="5760" cy="24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tint val="42745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 eaLnBrk="0" hangingPunct="0">
                  <a:defRPr/>
                </a:pPr>
                <a:endParaRPr lang="en-GB"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 userDrawn="1"/>
            </p:nvSpPr>
            <p:spPr bwMode="auto">
              <a:xfrm>
                <a:off x="0" y="822"/>
                <a:ext cx="5760" cy="26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latin typeface="Times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34" name="Rectangle 14" descr="Bouquet"/>
            <p:cNvSpPr>
              <a:spLocks noChangeArrowheads="1"/>
            </p:cNvSpPr>
            <p:nvPr userDrawn="1"/>
          </p:nvSpPr>
          <p:spPr bwMode="auto">
            <a:xfrm>
              <a:off x="0" y="192"/>
              <a:ext cx="4320" cy="572"/>
            </a:xfrm>
            <a:prstGeom prst="rect">
              <a:avLst/>
            </a:prstGeom>
            <a:blipFill dpi="0" rotWithShape="1">
              <a:blip r:embed="rId6">
                <a:alphaModFix amt="50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135" name="Rectangle 15"/>
            <p:cNvSpPr>
              <a:spLocks noChangeArrowheads="1"/>
            </p:cNvSpPr>
            <p:nvPr userDrawn="1"/>
          </p:nvSpPr>
          <p:spPr bwMode="auto">
            <a:xfrm>
              <a:off x="2" y="902"/>
              <a:ext cx="4318" cy="75"/>
            </a:xfrm>
            <a:prstGeom prst="rect">
              <a:avLst/>
            </a:prstGeom>
            <a:gradFill rotWithShape="1">
              <a:gsLst>
                <a:gs pos="0">
                  <a:srgbClr val="C8BBFF">
                    <a:alpha val="50000"/>
                  </a:srgbClr>
                </a:gs>
                <a:gs pos="100000">
                  <a:srgbClr val="C8BBFF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5136" name="Rectangle 16"/>
            <p:cNvSpPr>
              <a:spLocks noChangeArrowheads="1"/>
            </p:cNvSpPr>
            <p:nvPr userDrawn="1"/>
          </p:nvSpPr>
          <p:spPr bwMode="auto">
            <a:xfrm>
              <a:off x="2" y="747"/>
              <a:ext cx="4318" cy="37"/>
            </a:xfrm>
            <a:prstGeom prst="rect">
              <a:avLst/>
            </a:prstGeom>
            <a:gradFill rotWithShape="0">
              <a:gsLst>
                <a:gs pos="0">
                  <a:srgbClr val="C8BBFF">
                    <a:alpha val="50000"/>
                  </a:srgbClr>
                </a:gs>
                <a:gs pos="100000">
                  <a:srgbClr val="C8BB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latin typeface="Times" charset="0"/>
                <a:ea typeface="+mn-ea"/>
                <a:cs typeface="+mn-cs"/>
              </a:endParaRPr>
            </a:p>
          </p:txBody>
        </p:sp>
      </p:grp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017" y="1352553"/>
            <a:ext cx="931525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32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29942" y="133354"/>
            <a:ext cx="939625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2"/>
          </p:nvPr>
        </p:nvSpPr>
        <p:spPr>
          <a:xfrm>
            <a:off x="7776216" y="6523060"/>
            <a:ext cx="1215034" cy="365125"/>
          </a:xfrm>
          <a:prstGeom prst="rect">
            <a:avLst/>
          </a:prstGeom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dirty="0">
                <a:solidFill>
                  <a:srgbClr val="0000FF"/>
                </a:solidFill>
                <a:latin typeface="Apple Chancery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fr-FR"/>
              <a:t>3/21/19</a:t>
            </a:r>
            <a:endParaRPr lang="fr-FR" dirty="0"/>
          </a:p>
        </p:txBody>
      </p:sp>
      <p:sp>
        <p:nvSpPr>
          <p:cNvPr id="28" name="Espace réservé du numéro de diapositive 27"/>
          <p:cNvSpPr>
            <a:spLocks noGrp="1"/>
          </p:cNvSpPr>
          <p:nvPr>
            <p:ph type="sldNum" sz="quarter" idx="4"/>
          </p:nvPr>
        </p:nvSpPr>
        <p:spPr>
          <a:xfrm>
            <a:off x="1782052" y="6492899"/>
            <a:ext cx="2268062" cy="365125"/>
          </a:xfrm>
          <a:prstGeom prst="rect">
            <a:avLst/>
          </a:prstGeom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9A9FF3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9A316F5-FC61-B74B-82D5-4178C72F04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9" name="Rectangle 5"/>
          <p:cNvSpPr txBox="1">
            <a:spLocks noChangeArrowheads="1"/>
          </p:cNvSpPr>
          <p:nvPr userDrawn="1"/>
        </p:nvSpPr>
        <p:spPr bwMode="auto">
          <a:xfrm>
            <a:off x="5265148" y="6553207"/>
            <a:ext cx="251106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0" tIns="45677" rIns="91350" bIns="45677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tx2"/>
                </a:solidFill>
                <a:latin typeface="Apple Chancery" charset="0"/>
                <a:ea typeface="ＭＳ Ｐゴシック" charset="-128"/>
                <a:cs typeface="ＭＳ Ｐゴシック" charset="-128"/>
              </a:rPr>
              <a:t>Masterclass</a:t>
            </a:r>
            <a:r>
              <a:rPr lang="en-US" sz="1400" dirty="0">
                <a:solidFill>
                  <a:schemeClr val="tx2"/>
                </a:solidFill>
                <a:latin typeface="Apple Chancery" charset="0"/>
                <a:ea typeface="ＭＳ Ｐゴシック" charset="-128"/>
                <a:cs typeface="ＭＳ Ｐゴシック" charset="-128"/>
              </a:rPr>
              <a:t> - CMS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 cap="none" spc="0">
          <a:ln w="31550" cmpd="sng">
            <a:gradFill>
              <a:gsLst>
                <a:gs pos="70000">
                  <a:schemeClr val="accent6">
                    <a:shade val="50000"/>
                    <a:satMod val="190000"/>
                  </a:schemeClr>
                </a:gs>
                <a:gs pos="0">
                  <a:schemeClr val="accent6">
                    <a:tint val="77000"/>
                    <a:satMod val="180000"/>
                  </a:schemeClr>
                </a:gs>
              </a:gsLst>
              <a:lin ang="5400000"/>
            </a:gradFill>
            <a:prstDash val="solid"/>
          </a:ln>
          <a:solidFill>
            <a:schemeClr val="accent6">
              <a:tint val="15000"/>
              <a:satMod val="200000"/>
            </a:schemeClr>
          </a:solidFill>
          <a:effectLst>
            <a:outerShdw blurRad="50800" dist="40000" dir="5400000" algn="tl" rotWithShape="0">
              <a:srgbClr val="000000">
                <a:shade val="5000"/>
                <a:satMod val="120000"/>
                <a:alpha val="33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6763" algn="ctr" rtl="0" fontAlgn="base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</a:defRPr>
      </a:lvl6pPr>
      <a:lvl7pPr marL="913526" algn="ctr" rtl="0" fontAlgn="base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</a:defRPr>
      </a:lvl8pPr>
      <a:lvl9pPr marL="1827053" algn="ctr" rtl="0" fontAlgn="base">
        <a:spcBef>
          <a:spcPct val="0"/>
        </a:spcBef>
        <a:spcAft>
          <a:spcPct val="0"/>
        </a:spcAft>
        <a:defRPr sz="4400" i="1">
          <a:solidFill>
            <a:schemeClr val="accent2"/>
          </a:solidFill>
          <a:latin typeface="Comic Sans MS" charset="0"/>
        </a:defRPr>
      </a:lvl9pPr>
    </p:titleStyle>
    <p:bodyStyle>
      <a:lvl1pPr marL="342574" indent="-3425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5000"/>
        <a:buFontTx/>
        <a:buBlip>
          <a:blip r:embed="rId7"/>
        </a:buBlip>
        <a:defRPr sz="24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951589" indent="-4187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Webdings" pitchFamily="1" charset="2"/>
        <a:buChar char="^"/>
        <a:defRPr sz="2000">
          <a:solidFill>
            <a:schemeClr val="tx2"/>
          </a:solidFill>
          <a:latin typeface="+mn-lt"/>
          <a:ea typeface="ＭＳ Ｐゴシック" charset="-128"/>
        </a:defRPr>
      </a:lvl2pPr>
      <a:lvl3pPr marL="1324297" indent="-182390" algn="l" rtl="0" eaLnBrk="0" fontAlgn="base" hangingPunct="0">
        <a:spcBef>
          <a:spcPct val="20000"/>
        </a:spcBef>
        <a:spcAft>
          <a:spcPct val="0"/>
        </a:spcAft>
        <a:buClr>
          <a:srgbClr val="97A4FF"/>
        </a:buClr>
        <a:buFont typeface="Times" pitchFamily="1" charset="0"/>
        <a:buChar char="•"/>
        <a:defRPr>
          <a:solidFill>
            <a:srgbClr val="97A4FF"/>
          </a:solidFill>
          <a:latin typeface="+mn-lt"/>
          <a:ea typeface="ＭＳ Ｐゴシック" charset="-128"/>
        </a:defRPr>
      </a:lvl3pPr>
      <a:lvl4pPr marL="1742996" indent="-228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pitchFamily="1" charset="0"/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4pPr>
      <a:lvl5pPr marL="2161695" indent="-22838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1" charset="2"/>
        <a:buChar char="§"/>
        <a:defRPr sz="2000">
          <a:solidFill>
            <a:schemeClr val="tx2"/>
          </a:solidFill>
          <a:latin typeface="+mn-lt"/>
          <a:ea typeface="ＭＳ Ｐゴシック" charset="-128"/>
        </a:defRPr>
      </a:lvl5pPr>
      <a:lvl6pPr marL="2618458" indent="-22838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ＭＳ Ｐゴシック" charset="-128"/>
        </a:defRPr>
      </a:lvl6pPr>
      <a:lvl7pPr marL="3075223" indent="-22838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ＭＳ Ｐゴシック" charset="-128"/>
        </a:defRPr>
      </a:lvl7pPr>
      <a:lvl8pPr marL="3531985" indent="-22838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ＭＳ Ｐゴシック" charset="-128"/>
        </a:defRPr>
      </a:lvl8pPr>
      <a:lvl9pPr marL="3988749" indent="-22838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3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6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3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17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42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04" algn="l" defTabSz="4567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7.gif"/><Relationship Id="rId7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7.gif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baffioni/Documents/steph/llr/masterclass/2011/cms.ppt_media/Run146511_Event504867308_4Muons_Long_Download-1.mov" TargetMode="External"/><Relationship Id="rId1" Type="http://schemas.microsoft.com/office/2007/relationships/media" Target="file://localhost/Users/baffioni/Documents/steph/llr/masterclass/2011/cms.ppt_media/Run146511_Event504867308_4Muons_Long_Download-1.mov" TargetMode="Externa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oodl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899094" y="2852938"/>
            <a:ext cx="5553326" cy="350939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4019" y="454964"/>
            <a:ext cx="9072247" cy="1714500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dirty="0"/>
              <a:t>Un exemple de détecteur : CMS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683" y="3573016"/>
            <a:ext cx="7632848" cy="936104"/>
          </a:xfrm>
        </p:spPr>
        <p:txBody>
          <a:bodyPr/>
          <a:lstStyle/>
          <a:p>
            <a:pPr algn="ctr" eaLnBrk="1" hangingPunct="1">
              <a:buFont typeface="Times" charset="0"/>
              <a:buNone/>
              <a:defRPr/>
            </a:pPr>
            <a:endParaRPr lang="fr-FR" sz="2000" b="1" dirty="0">
              <a:ln>
                <a:solidFill>
                  <a:srgbClr val="3366FF"/>
                </a:solidFill>
              </a:ln>
              <a:ea typeface="+mn-ea"/>
              <a:cs typeface="+mn-cs"/>
            </a:endParaRPr>
          </a:p>
          <a:p>
            <a:pPr algn="ctr" eaLnBrk="1" hangingPunct="1">
              <a:buFont typeface="Times" charset="0"/>
              <a:buNone/>
              <a:defRPr/>
            </a:pPr>
            <a:r>
              <a:rPr lang="fr-FR" sz="2000" b="1" i="1" dirty="0">
                <a:ln>
                  <a:solidFill>
                    <a:srgbClr val="3366FF"/>
                  </a:solidFill>
                </a:ln>
                <a:ea typeface="+mn-ea"/>
                <a:cs typeface="+mn-cs"/>
              </a:rPr>
              <a:t>Florian </a:t>
            </a:r>
            <a:r>
              <a:rPr lang="fr-FR" sz="2000" b="1" i="1" dirty="0" err="1">
                <a:ln>
                  <a:solidFill>
                    <a:srgbClr val="3366FF"/>
                  </a:solidFill>
                </a:ln>
                <a:ea typeface="+mn-ea"/>
                <a:cs typeface="+mn-cs"/>
              </a:rPr>
              <a:t>Beaudette</a:t>
            </a:r>
            <a:r>
              <a:rPr lang="fr-FR" sz="2000" i="1" dirty="0">
                <a:ln>
                  <a:solidFill>
                    <a:srgbClr val="3366FF"/>
                  </a:solidFill>
                </a:ln>
                <a:ea typeface="+mn-ea"/>
                <a:cs typeface="+mn-cs"/>
              </a:rPr>
              <a:t>, 21/03/2019                                    </a:t>
            </a:r>
          </a:p>
        </p:txBody>
      </p:sp>
      <p:pic>
        <p:nvPicPr>
          <p:cNvPr id="13" name="Image 12" descr="CMS-Color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59" y="2825751"/>
            <a:ext cx="409972" cy="409972"/>
          </a:xfrm>
          <a:prstGeom prst="rect">
            <a:avLst/>
          </a:prstGeom>
        </p:spPr>
      </p:pic>
      <p:pic>
        <p:nvPicPr>
          <p:cNvPr id="15" name="Image 14" descr="searchhigg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0" y="1988840"/>
            <a:ext cx="1616822" cy="1595264"/>
          </a:xfrm>
          <a:prstGeom prst="rect">
            <a:avLst/>
          </a:prstGeom>
        </p:spPr>
      </p:pic>
      <p:pic>
        <p:nvPicPr>
          <p:cNvPr id="16" name="Image 15" descr="rie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8" y="1844824"/>
            <a:ext cx="2570503" cy="1728192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26603" y="4365104"/>
            <a:ext cx="8382000" cy="212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Tx/>
              <a:buBlip>
                <a:blip r:embed="rId6"/>
              </a:buBlip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51589" indent="-418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ebdings" pitchFamily="1" charset="2"/>
              <a:buChar char="^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324297" indent="-1823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A4FF"/>
              </a:buClr>
              <a:buFont typeface="Times" pitchFamily="1" charset="0"/>
              <a:buChar char="•"/>
              <a:defRPr>
                <a:solidFill>
                  <a:srgbClr val="97A4FF"/>
                </a:solidFill>
                <a:latin typeface="+mn-lt"/>
                <a:ea typeface="ＭＳ Ｐゴシック" charset="-128"/>
              </a:defRPr>
            </a:lvl3pPr>
            <a:lvl4pPr marL="1742996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" charset="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161695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1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618458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075223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531985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988749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None/>
            </a:pPr>
            <a:endParaRPr lang="fr-FR" dirty="0"/>
          </a:p>
          <a:p>
            <a:r>
              <a:rPr lang="fr-FR" dirty="0"/>
              <a:t> Large Hadron </a:t>
            </a:r>
            <a:r>
              <a:rPr lang="fr-FR" dirty="0" err="1"/>
              <a:t>Collider</a:t>
            </a:r>
            <a:r>
              <a:rPr lang="fr-FR" dirty="0"/>
              <a:t> : LHC</a:t>
            </a:r>
          </a:p>
          <a:p>
            <a:r>
              <a:rPr lang="fr-FR" dirty="0"/>
              <a:t> Compact Muon </a:t>
            </a:r>
            <a:r>
              <a:rPr lang="fr-FR" dirty="0" err="1"/>
              <a:t>Solenoid</a:t>
            </a:r>
            <a:r>
              <a:rPr lang="fr-FR" dirty="0"/>
              <a:t> : CMS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Champ magnétique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18" y="1352553"/>
            <a:ext cx="5346185" cy="4895850"/>
          </a:xfrm>
        </p:spPr>
        <p:txBody>
          <a:bodyPr/>
          <a:lstStyle/>
          <a:p>
            <a:r>
              <a:rPr lang="fr-FR" dirty="0"/>
              <a:t>Principe</a:t>
            </a:r>
          </a:p>
          <a:p>
            <a:pPr marL="952500" lvl="1" indent="-419100">
              <a:buFont typeface="Webdings" charset="0"/>
              <a:buChar char="^"/>
            </a:pPr>
            <a:r>
              <a:rPr lang="fr-FR" dirty="0">
                <a:latin typeface="Helvetica" charset="0"/>
              </a:rPr>
              <a:t>Utilisation d</a:t>
            </a:r>
            <a:r>
              <a:rPr lang="en-US" dirty="0">
                <a:latin typeface="Helvetica" charset="0"/>
              </a:rPr>
              <a:t>’</a:t>
            </a:r>
            <a:r>
              <a:rPr lang="fr-FR" dirty="0">
                <a:latin typeface="Helvetica" charset="0"/>
              </a:rPr>
              <a:t>un champ magnétique pour courber la trajectoire des particules chargées</a:t>
            </a:r>
          </a:p>
          <a:p>
            <a:pPr marL="952500" lvl="1" indent="-419100">
              <a:buFont typeface="Webdings" charset="0"/>
              <a:buChar char="^"/>
            </a:pPr>
            <a:r>
              <a:rPr lang="fr-FR" dirty="0">
                <a:latin typeface="Helvetica" charset="0"/>
              </a:rPr>
              <a:t>Mesure de la quantité de mouvement des particules : plus elle est grande, moins les trajectoires sont courbées</a:t>
            </a:r>
          </a:p>
          <a:p>
            <a:pPr lvl="1"/>
            <a:r>
              <a:rPr lang="fr-FR" dirty="0">
                <a:latin typeface="Helvetica" charset="0"/>
              </a:rPr>
              <a:t>CMS : 3.8 Tesla (100000 </a:t>
            </a:r>
            <a:r>
              <a:rPr lang="fr-FR" dirty="0">
                <a:latin typeface="Helvetica" charset="0"/>
                <a:sym typeface="Symbol" charset="0"/>
              </a:rPr>
              <a:t></a:t>
            </a:r>
            <a:r>
              <a:rPr lang="fr-FR" dirty="0">
                <a:latin typeface="Helvetica" charset="0"/>
              </a:rPr>
              <a:t> le champ magnétique terrestre)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 descr="Phot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9" y="1143000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676400" y="4548336"/>
            <a:ext cx="2133600" cy="1905000"/>
            <a:chOff x="672" y="2400"/>
            <a:chExt cx="3072" cy="2886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672" y="2400"/>
              <a:ext cx="3072" cy="2886"/>
              <a:chOff x="672" y="2400"/>
              <a:chExt cx="3072" cy="2886"/>
            </a:xfrm>
          </p:grpSpPr>
          <p:pic>
            <p:nvPicPr>
              <p:cNvPr id="12" name="Picture 9" descr="TDR_Tracker_larg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400"/>
                <a:ext cx="3072" cy="2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Arc 10"/>
              <p:cNvSpPr>
                <a:spLocks/>
              </p:cNvSpPr>
              <p:nvPr/>
            </p:nvSpPr>
            <p:spPr bwMode="auto">
              <a:xfrm rot="-5400000">
                <a:off x="2064" y="2976"/>
                <a:ext cx="1056" cy="9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2160" y="355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2592" y="302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2976" y="292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2112" y="37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2400" y="31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9" name="Oval 16"/>
              <p:cNvSpPr>
                <a:spLocks noChangeArrowheads="1"/>
              </p:cNvSpPr>
              <p:nvPr/>
            </p:nvSpPr>
            <p:spPr bwMode="auto">
              <a:xfrm>
                <a:off x="2256" y="336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 flipH="1">
              <a:off x="1392" y="4080"/>
              <a:ext cx="62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11" name="Object 2"/>
            <p:cNvGraphicFramePr>
              <a:graphicFrameLocks noChangeAspect="1"/>
            </p:cNvGraphicFramePr>
            <p:nvPr/>
          </p:nvGraphicFramePr>
          <p:xfrm>
            <a:off x="1536" y="3792"/>
            <a:ext cx="263" cy="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" name="Equation" r:id="rId5" imgW="152664" imgH="203420" progId="">
                    <p:embed/>
                  </p:oleObj>
                </mc:Choice>
                <mc:Fallback>
                  <p:oleObj name="Equation" r:id="rId5" imgW="152664" imgH="2034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3792"/>
                          <a:ext cx="263" cy="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6">
            <a:extLst>
              <a:ext uri="{FF2B5EF4-FFF2-40B4-BE49-F238E27FC236}">
                <a16:creationId xmlns:a16="http://schemas.microsoft.com/office/drawing/2014/main" id="{5D886A34-764D-C340-ABFB-2D935777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215" y="5023062"/>
            <a:ext cx="4004444" cy="1008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952500" lvl="1" indent="-419100" eaLnBrk="1" hangingPunct="1">
              <a:spcBef>
                <a:spcPct val="20000"/>
              </a:spcBef>
              <a:buClr>
                <a:schemeClr val="tx2"/>
              </a:buClr>
              <a:buSzPct val="100000"/>
              <a:buFont typeface="Webdings" charset="0"/>
              <a:buChar char="^"/>
            </a:pPr>
            <a:r>
              <a:rPr lang="fr-FR" sz="1800" dirty="0">
                <a:solidFill>
                  <a:schemeClr val="tx2"/>
                </a:solidFill>
                <a:latin typeface="Helvetica" charset="0"/>
              </a:rPr>
              <a:t>Aimant </a:t>
            </a:r>
            <a:r>
              <a:rPr lang="fr-FR" sz="1800" dirty="0" err="1">
                <a:solidFill>
                  <a:schemeClr val="tx2"/>
                </a:solidFill>
                <a:latin typeface="Helvetica" charset="0"/>
              </a:rPr>
              <a:t>supra-conducteur</a:t>
            </a:r>
            <a:endParaRPr lang="fr-FR" sz="1800" dirty="0">
              <a:solidFill>
                <a:schemeClr val="tx2"/>
              </a:solidFill>
              <a:latin typeface="Helvetica" charset="0"/>
            </a:endParaRPr>
          </a:p>
          <a:p>
            <a:pPr marL="952500" lvl="1" indent="-419100" eaLnBrk="1" hangingPunct="1">
              <a:spcBef>
                <a:spcPct val="20000"/>
              </a:spcBef>
              <a:buClr>
                <a:schemeClr val="tx2"/>
              </a:buClr>
              <a:buSzPct val="100000"/>
              <a:buFont typeface="Webdings" charset="0"/>
              <a:buChar char="^"/>
            </a:pPr>
            <a:r>
              <a:rPr lang="fr-FR" sz="1800" dirty="0" err="1">
                <a:solidFill>
                  <a:schemeClr val="tx2"/>
                </a:solidFill>
                <a:latin typeface="Helvetica" charset="0"/>
              </a:rPr>
              <a:t>Intensit</a:t>
            </a:r>
            <a:r>
              <a:rPr lang="en-US" sz="1800" dirty="0" err="1">
                <a:solidFill>
                  <a:schemeClr val="tx2"/>
                </a:solidFill>
                <a:latin typeface="Helvetica" charset="0"/>
              </a:rPr>
              <a:t>é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: ~19000 A</a:t>
            </a:r>
          </a:p>
          <a:p>
            <a:pPr marL="952500" lvl="1" indent="-419100" eaLnBrk="1" hangingPunct="1">
              <a:spcBef>
                <a:spcPct val="20000"/>
              </a:spcBef>
              <a:buClr>
                <a:schemeClr val="tx2"/>
              </a:buClr>
              <a:buSzPct val="100000"/>
              <a:buFont typeface="Webdings" charset="0"/>
              <a:buChar char="^"/>
            </a:pPr>
            <a:r>
              <a:rPr lang="en-US" sz="1800" dirty="0" err="1">
                <a:solidFill>
                  <a:schemeClr val="tx2"/>
                </a:solidFill>
                <a:latin typeface="Helvetica" charset="0"/>
              </a:rPr>
              <a:t>Energie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Helvetica" charset="0"/>
              </a:rPr>
              <a:t>stockée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: 2.5 GJ</a:t>
            </a:r>
            <a:endParaRPr lang="fr-FR" sz="1800" dirty="0">
              <a:solidFill>
                <a:schemeClr val="tx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4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Trajectographe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Particules détectées : toutes les particules chargées (électrons, pions, muons, …)</a:t>
            </a:r>
          </a:p>
          <a:p>
            <a:pPr eaLnBrk="1" hangingPunct="1">
              <a:lnSpc>
                <a:spcPct val="90000"/>
              </a:lnSpc>
            </a:pPr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Principe de détection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latin typeface="Helvetica" charset="0"/>
                <a:ea typeface="ＭＳ Ｐゴシック" charset="0"/>
              </a:rPr>
              <a:t>Ionisation des atomes du milieu par des particules chargées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latin typeface="Helvetica" charset="0"/>
                <a:ea typeface="ＭＳ Ｐゴシック" charset="0"/>
              </a:rPr>
              <a:t>Récupération des charges créées</a:t>
            </a:r>
          </a:p>
          <a:p>
            <a:pPr lvl="1" eaLnBrk="1" hangingPunct="1">
              <a:lnSpc>
                <a:spcPct val="90000"/>
              </a:lnSpc>
            </a:pP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dirty="0">
                <a:latin typeface="Helvetica" charset="0"/>
                <a:ea typeface="ＭＳ Ｐゴシック" charset="0"/>
              </a:rPr>
              <a:t>Plusieurs couches successives </a:t>
            </a:r>
          </a:p>
          <a:p>
            <a:pPr lvl="1" eaLnBrk="1" hangingPunct="1">
              <a:lnSpc>
                <a:spcPct val="90000"/>
              </a:lnSpc>
            </a:pPr>
            <a:r>
              <a:rPr lang="fr-FR">
                <a:latin typeface="Helvetica" charset="0"/>
                <a:ea typeface="ＭＳ Ｐゴシック" charset="0"/>
                <a:sym typeface="Symbol" charset="0"/>
              </a:rPr>
              <a:t></a:t>
            </a:r>
            <a:r>
              <a:rPr lang="fr-FR">
                <a:latin typeface="Helvetica" charset="0"/>
                <a:ea typeface="ＭＳ Ｐゴシック" charset="0"/>
              </a:rPr>
              <a:t> Reconstruction </a:t>
            </a:r>
            <a:r>
              <a:rPr lang="fr-FR" dirty="0">
                <a:latin typeface="Helvetica" charset="0"/>
                <a:ea typeface="ＭＳ Ｐゴシック" charset="0"/>
              </a:rPr>
              <a:t>de la trajectoire de la particule chargée 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 descr="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79" y="3378200"/>
            <a:ext cx="4104111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1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Trajectographe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Trajectographe</a:t>
            </a:r>
            <a:r>
              <a:rPr lang="fr-FR" dirty="0"/>
              <a:t> en silicium (200 m</a:t>
            </a:r>
            <a:r>
              <a:rPr lang="fr-FR" baseline="30000" dirty="0"/>
              <a:t>2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Au plus près des collisions</a:t>
            </a:r>
          </a:p>
          <a:p>
            <a:pPr lvl="1"/>
            <a:r>
              <a:rPr lang="fr-FR" dirty="0"/>
              <a:t>Dans champ magnétique intense 3.8 Tesla</a:t>
            </a:r>
          </a:p>
          <a:p>
            <a:pPr lvl="1"/>
            <a:r>
              <a:rPr lang="fr-FR" dirty="0"/>
              <a:t>&gt; 70 Millions de canaux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 descr="11_06_l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3" y="3117334"/>
            <a:ext cx="4473491" cy="281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n3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64" y="3501008"/>
            <a:ext cx="398039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r 8"/>
          <p:cNvGrpSpPr/>
          <p:nvPr/>
        </p:nvGrpSpPr>
        <p:grpSpPr>
          <a:xfrm>
            <a:off x="6766249" y="1081704"/>
            <a:ext cx="2990426" cy="2088233"/>
            <a:chOff x="3172833" y="2564904"/>
            <a:chExt cx="2990425" cy="2088233"/>
          </a:xfrm>
        </p:grpSpPr>
        <p:pic>
          <p:nvPicPr>
            <p:cNvPr id="10" name="Image 9" descr="img_cms_global_vie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947" y="2564904"/>
              <a:ext cx="2919579" cy="2062446"/>
            </a:xfrm>
            <a:prstGeom prst="rect">
              <a:avLst/>
            </a:prstGeom>
          </p:spPr>
        </p:pic>
        <p:grpSp>
          <p:nvGrpSpPr>
            <p:cNvPr id="11" name="Grouper 10"/>
            <p:cNvGrpSpPr/>
            <p:nvPr/>
          </p:nvGrpSpPr>
          <p:grpSpPr>
            <a:xfrm>
              <a:off x="3172833" y="2564904"/>
              <a:ext cx="2990425" cy="2088233"/>
              <a:chOff x="456310" y="1192262"/>
              <a:chExt cx="7714750" cy="5261074"/>
            </a:xfrm>
          </p:grpSpPr>
          <p:sp>
            <p:nvSpPr>
              <p:cNvPr id="12" name="Forme en L 11"/>
              <p:cNvSpPr/>
              <p:nvPr/>
            </p:nvSpPr>
            <p:spPr bwMode="auto">
              <a:xfrm>
                <a:off x="456310" y="1196752"/>
                <a:ext cx="3540624" cy="5256584"/>
              </a:xfrm>
              <a:prstGeom prst="corner">
                <a:avLst>
                  <a:gd name="adj1" fmla="val 57272"/>
                  <a:gd name="adj2" fmla="val 82304"/>
                </a:avLst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" name="Forme en L 12"/>
              <p:cNvSpPr/>
              <p:nvPr/>
            </p:nvSpPr>
            <p:spPr bwMode="auto">
              <a:xfrm rot="10800000">
                <a:off x="3362946" y="1192262"/>
                <a:ext cx="4808114" cy="5188110"/>
              </a:xfrm>
              <a:prstGeom prst="corner">
                <a:avLst>
                  <a:gd name="adj1" fmla="val 56413"/>
                  <a:gd name="adj2" fmla="val 87398"/>
                </a:avLst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912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Trajectographe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 descr="TO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35" y="2209800"/>
            <a:ext cx="4800600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061000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3" y="1752600"/>
            <a:ext cx="4191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73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Insertion du </a:t>
            </a:r>
            <a:r>
              <a:rPr lang="fr-FR" dirty="0" err="1"/>
              <a:t>trajectographe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7" y="1124744"/>
            <a:ext cx="763284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72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6" descr="crystal-sch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67" y="2538817"/>
            <a:ext cx="2699792" cy="10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électromagnétique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17" y="1196752"/>
            <a:ext cx="9315253" cy="4895850"/>
          </a:xfrm>
        </p:spPr>
        <p:txBody>
          <a:bodyPr/>
          <a:lstStyle/>
          <a:p>
            <a:pPr eaLnBrk="1" hangingPunct="1"/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Particules détectées : électrons (première particule élémentaire découverte) et photons</a:t>
            </a:r>
          </a:p>
          <a:p>
            <a:pPr eaLnBrk="1" hangingPunct="1"/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Principe de détection</a:t>
            </a: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Matériaux très denses : déclenchement d</a:t>
            </a:r>
            <a:r>
              <a:rPr lang="en-US" dirty="0">
                <a:latin typeface="Helvetica" charset="0"/>
                <a:ea typeface="ＭＳ Ｐゴシック" charset="0"/>
              </a:rPr>
              <a:t>’</a:t>
            </a:r>
            <a:r>
              <a:rPr lang="fr-FR" dirty="0">
                <a:latin typeface="Helvetica" charset="0"/>
                <a:ea typeface="ＭＳ Ｐゴシック" charset="0"/>
              </a:rPr>
              <a:t>une cascade 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lectromagn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tique (électrons et photons)</a:t>
            </a: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Scintillateurs : </a:t>
            </a:r>
          </a:p>
          <a:p>
            <a:pPr lvl="2" eaLnBrk="1" hangingPunct="1"/>
            <a:r>
              <a:rPr lang="fr-FR" dirty="0">
                <a:latin typeface="Helvetica" charset="0"/>
                <a:ea typeface="ＭＳ Ｐゴシック" charset="0"/>
              </a:rPr>
              <a:t>Atomes excit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s </a:t>
            </a:r>
            <a:r>
              <a:rPr lang="fr-FR" dirty="0">
                <a:latin typeface="Helvetica" charset="0"/>
                <a:ea typeface="ＭＳ Ｐゴシック" charset="0"/>
                <a:sym typeface="Symbol" charset="0"/>
              </a:rPr>
              <a:t> </a:t>
            </a:r>
            <a:r>
              <a:rPr lang="fr-FR" dirty="0">
                <a:latin typeface="Helvetica" charset="0"/>
                <a:ea typeface="ＭＳ Ｐゴシック" charset="0"/>
              </a:rPr>
              <a:t>émission de lumière</a:t>
            </a:r>
          </a:p>
          <a:p>
            <a:pPr lvl="2" eaLnBrk="1" hangingPunct="1"/>
            <a:r>
              <a:rPr lang="fr-FR" dirty="0">
                <a:latin typeface="Helvetica" charset="0"/>
                <a:ea typeface="ＭＳ Ｐゴシック" charset="0"/>
              </a:rPr>
              <a:t>Récupération de la lumière </a:t>
            </a:r>
            <a:r>
              <a:rPr lang="fr-FR" dirty="0">
                <a:latin typeface="Helvetica" charset="0"/>
                <a:ea typeface="ＭＳ Ｐゴシック" charset="0"/>
                <a:sym typeface="Symbol" charset="0"/>
              </a:rPr>
              <a:t></a:t>
            </a:r>
            <a:r>
              <a:rPr lang="fr-FR" dirty="0">
                <a:latin typeface="Helvetica" charset="0"/>
                <a:ea typeface="ＭＳ Ｐゴシック" charset="0"/>
              </a:rPr>
              <a:t> mesure de l'énergie récoltée par le scintillateur</a:t>
            </a:r>
          </a:p>
          <a:p>
            <a:pPr lvl="2" eaLnBrk="1" hangingPunct="1"/>
            <a:endParaRPr lang="fr-FR" dirty="0">
              <a:latin typeface="Helvetica" charset="0"/>
              <a:ea typeface="ＭＳ Ｐゴシック" charset="0"/>
            </a:endParaRPr>
          </a:p>
          <a:p>
            <a:pPr lvl="2" eaLnBrk="1" hangingPunct="1"/>
            <a:endParaRPr lang="fr-FR" dirty="0">
              <a:latin typeface="Helvetica" charset="0"/>
              <a:ea typeface="ＭＳ Ｐゴシック" charset="0"/>
            </a:endParaRPr>
          </a:p>
          <a:p>
            <a:pPr lvl="2" eaLnBrk="1" hangingPunct="1"/>
            <a:endParaRPr lang="fr-FR" dirty="0">
              <a:latin typeface="Helvetica" charset="0"/>
              <a:ea typeface="ＭＳ Ｐゴシック" charset="0"/>
            </a:endParaRPr>
          </a:p>
          <a:p>
            <a:pPr lvl="2" eaLnBrk="1" hangingPunct="1"/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Perte totale d'énergie de l'électron ou du photon dans le calorimètre 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lectromagn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tique :                                                                                mesure par l'énergie récoltée de l'énergie de la particule incidente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8" name="Picture 12" descr="sc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02199"/>
            <a:ext cx="1397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électromagnétique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412" y="1495456"/>
            <a:ext cx="6912768" cy="1429488"/>
          </a:xfrm>
        </p:spPr>
        <p:txBody>
          <a:bodyPr/>
          <a:lstStyle/>
          <a:p>
            <a:r>
              <a:rPr lang="fr-FR" dirty="0"/>
              <a:t>Détection des électrons et photons</a:t>
            </a:r>
          </a:p>
          <a:p>
            <a:pPr lvl="1"/>
            <a:r>
              <a:rPr lang="fr-FR" dirty="0"/>
              <a:t>Cristaux scintillants de tungstate de plomb (PbWO</a:t>
            </a:r>
            <a:r>
              <a:rPr lang="fr-FR" baseline="-25000" dirty="0"/>
              <a:t>4</a:t>
            </a:r>
            <a:r>
              <a:rPr lang="fr-FR" dirty="0"/>
              <a:t>) 75848</a:t>
            </a:r>
          </a:p>
          <a:p>
            <a:pPr lvl="1"/>
            <a:endParaRPr lang="fr-FR" b="1" dirty="0">
              <a:sym typeface="Wingdings"/>
            </a:endParaRPr>
          </a:p>
          <a:p>
            <a:pPr lvl="1"/>
            <a:endParaRPr lang="fr-FR" b="1" dirty="0">
              <a:sym typeface="Wingdings"/>
            </a:endParaRPr>
          </a:p>
          <a:p>
            <a:pPr marL="532889" lvl="1" indent="0">
              <a:buNone/>
            </a:pPr>
            <a:endParaRPr lang="fr-FR" b="1" dirty="0">
              <a:sym typeface="Wingdings"/>
            </a:endParaRPr>
          </a:p>
          <a:p>
            <a:pPr lvl="1"/>
            <a:endParaRPr lang="fr-FR" dirty="0">
              <a:sym typeface="Wingdings"/>
            </a:endParaRPr>
          </a:p>
          <a:p>
            <a:pPr lvl="1"/>
            <a:endParaRPr lang="fr-FR" dirty="0">
              <a:sym typeface="Wingdings"/>
            </a:endParaRPr>
          </a:p>
          <a:p>
            <a:pPr lvl="1"/>
            <a:endParaRPr lang="fr-FR" dirty="0">
              <a:sym typeface="Wingdings"/>
            </a:endParaRPr>
          </a:p>
          <a:p>
            <a:pPr lvl="1"/>
            <a:endParaRPr lang="fr-FR" dirty="0">
              <a:sym typeface="Wingdings"/>
            </a:endParaRPr>
          </a:p>
          <a:p>
            <a:pPr marL="532889" lvl="1" indent="0">
              <a:buNone/>
            </a:pPr>
            <a:endParaRPr lang="fr-FR" dirty="0">
              <a:sym typeface="Wingdings"/>
            </a:endParaRPr>
          </a:p>
          <a:p>
            <a:pPr marL="532889" lvl="1" indent="0">
              <a:buNone/>
            </a:pPr>
            <a:endParaRPr lang="fr-FR" dirty="0">
              <a:sym typeface="Wingding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4" descr="oreach-2001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6" y="3501008"/>
            <a:ext cx="3357945" cy="223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r 10"/>
          <p:cNvGrpSpPr/>
          <p:nvPr/>
        </p:nvGrpSpPr>
        <p:grpSpPr>
          <a:xfrm>
            <a:off x="6800689" y="1124751"/>
            <a:ext cx="2919579" cy="2088233"/>
            <a:chOff x="3203947" y="2564904"/>
            <a:chExt cx="2919579" cy="2088233"/>
          </a:xfrm>
        </p:grpSpPr>
        <p:pic>
          <p:nvPicPr>
            <p:cNvPr id="12" name="Image 11" descr="img_cms_global_vie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947" y="2564904"/>
              <a:ext cx="2919579" cy="2062446"/>
            </a:xfrm>
            <a:prstGeom prst="rect">
              <a:avLst/>
            </a:prstGeom>
          </p:spPr>
        </p:pic>
        <p:grpSp>
          <p:nvGrpSpPr>
            <p:cNvPr id="13" name="Grouper 12"/>
            <p:cNvGrpSpPr/>
            <p:nvPr/>
          </p:nvGrpSpPr>
          <p:grpSpPr>
            <a:xfrm>
              <a:off x="3211067" y="2564905"/>
              <a:ext cx="2873200" cy="2088232"/>
              <a:chOff x="554952" y="1192265"/>
              <a:chExt cx="7412327" cy="5261071"/>
            </a:xfrm>
          </p:grpSpPr>
          <p:sp>
            <p:nvSpPr>
              <p:cNvPr id="14" name="Forme en L 13"/>
              <p:cNvSpPr/>
              <p:nvPr/>
            </p:nvSpPr>
            <p:spPr bwMode="auto">
              <a:xfrm>
                <a:off x="554952" y="1196752"/>
                <a:ext cx="3672409" cy="5256584"/>
              </a:xfrm>
              <a:prstGeom prst="corner">
                <a:avLst>
                  <a:gd name="adj1" fmla="val 51886"/>
                  <a:gd name="adj2" fmla="val 72374"/>
                </a:avLst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" name="Forme en L 14"/>
              <p:cNvSpPr/>
              <p:nvPr/>
            </p:nvSpPr>
            <p:spPr bwMode="auto">
              <a:xfrm rot="10800000">
                <a:off x="3214750" y="1192265"/>
                <a:ext cx="4752529" cy="5256584"/>
              </a:xfrm>
              <a:prstGeom prst="corner">
                <a:avLst>
                  <a:gd name="adj1" fmla="val 54392"/>
                  <a:gd name="adj2" fmla="val 78716"/>
                </a:avLst>
              </a:prstGeom>
              <a:solidFill>
                <a:schemeClr val="accent1">
                  <a:alpha val="49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 bwMode="auto">
          <a:xfrm rot="2053580">
            <a:off x="7926844" y="2158254"/>
            <a:ext cx="216024" cy="144016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9614" y="4509121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9" name="Picture 10" descr="x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24" y="4699841"/>
            <a:ext cx="2009543" cy="130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 descr="ecal_xtal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522" y="4814920"/>
            <a:ext cx="1193969" cy="1141487"/>
          </a:xfrm>
          <a:prstGeom prst="rect">
            <a:avLst/>
          </a:prstGeom>
        </p:spPr>
      </p:pic>
      <p:grpSp>
        <p:nvGrpSpPr>
          <p:cNvPr id="31" name="Grouper 30"/>
          <p:cNvGrpSpPr/>
          <p:nvPr/>
        </p:nvGrpSpPr>
        <p:grpSpPr>
          <a:xfrm>
            <a:off x="5004147" y="3356992"/>
            <a:ext cx="3024336" cy="1440160"/>
            <a:chOff x="482600" y="1719263"/>
            <a:chExt cx="3581400" cy="1615082"/>
          </a:xfrm>
        </p:grpSpPr>
        <p:pic>
          <p:nvPicPr>
            <p:cNvPr id="32" name="Image 16" descr="crystal-schem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38" y="1719263"/>
              <a:ext cx="3468686" cy="132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Connecteur droit avec flèche 32"/>
            <p:cNvCxnSpPr>
              <a:cxnSpLocks noChangeShapeType="1"/>
            </p:cNvCxnSpPr>
            <p:nvPr/>
          </p:nvCxnSpPr>
          <p:spPr bwMode="auto">
            <a:xfrm flipV="1">
              <a:off x="787400" y="2540000"/>
              <a:ext cx="3276600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482600" y="2063751"/>
              <a:ext cx="1344661" cy="396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i="1" dirty="0"/>
                <a:t>22×22 mm</a:t>
              </a:r>
              <a:r>
                <a:rPr lang="fr-FR" sz="1100" i="1" baseline="30000" dirty="0"/>
                <a:t>2</a:t>
              </a:r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1727200" y="2914650"/>
              <a:ext cx="905629" cy="41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i="1" dirty="0"/>
                <a:t>23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85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électromagnétique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Image 25" descr="ecal-éclaté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9" y="1196752"/>
            <a:ext cx="8033930" cy="511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522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électromagnétique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6" descr="Ecal_inser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1" y="2348880"/>
            <a:ext cx="4624773" cy="37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0707039_01-A4-at-14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47" y="2636912"/>
            <a:ext cx="4500092" cy="301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698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hadronique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17" y="1268760"/>
            <a:ext cx="9315253" cy="4895850"/>
          </a:xfrm>
        </p:spPr>
        <p:txBody>
          <a:bodyPr/>
          <a:lstStyle/>
          <a:p>
            <a:pPr eaLnBrk="1" hangingPunct="1"/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Particules détectées : hadrons (pions, neutrons, quarks sous forme de jets…) </a:t>
            </a:r>
          </a:p>
          <a:p>
            <a:pPr eaLnBrk="1" hangingPunct="1"/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Principe de détection</a:t>
            </a:r>
          </a:p>
          <a:p>
            <a:pPr marL="0" indent="0" eaLnBrk="1" hangingPunct="1">
              <a:buNone/>
            </a:pPr>
            <a:endParaRPr lang="fr-FR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fr-FR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Couches successives : </a:t>
            </a:r>
          </a:p>
          <a:p>
            <a:pPr lvl="2" eaLnBrk="1" hangingPunct="1"/>
            <a:r>
              <a:rPr lang="fr-FR" dirty="0">
                <a:latin typeface="Helvetica" charset="0"/>
                <a:ea typeface="ＭＳ Ｐゴシック" charset="0"/>
              </a:rPr>
              <a:t>matériaux denses (absorbeurs) qui déclenchent une cascade hadronique</a:t>
            </a:r>
          </a:p>
          <a:p>
            <a:pPr lvl="2" eaLnBrk="1" hangingPunct="1"/>
            <a:r>
              <a:rPr lang="fr-FR" dirty="0">
                <a:latin typeface="Helvetica" charset="0"/>
                <a:ea typeface="ＭＳ Ｐゴシック" charset="0"/>
              </a:rPr>
              <a:t>matériaux de détection (scintillateurs) qui récoltent l'énergie</a:t>
            </a:r>
          </a:p>
          <a:p>
            <a:pPr lvl="2" eaLnBrk="1" hangingPunct="1"/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Perte totale d'énergie du hadron dans le                                                                                                         calorimètre 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hadron</a:t>
            </a:r>
            <a:r>
              <a:rPr lang="fr-FR" dirty="0">
                <a:latin typeface="Helvetica" charset="0"/>
                <a:ea typeface="ＭＳ Ｐゴシック" charset="0"/>
              </a:rPr>
              <a:t>ique :                                                                                                  mesure par l'énergie récoltée                                                                                                                         de l'énergie de la particule incidente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4" descr="image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81979" y="4286312"/>
            <a:ext cx="1596354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C2365-017B-9747-A770-F27E1562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974" y="1753459"/>
            <a:ext cx="3728364" cy="18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9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LHC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dfdsf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sp>
        <p:nvSpPr>
          <p:cNvPr id="7" name="Espace réservé du pied de page 2"/>
          <p:cNvSpPr txBox="1">
            <a:spLocks/>
          </p:cNvSpPr>
          <p:nvPr/>
        </p:nvSpPr>
        <p:spPr>
          <a:xfrm>
            <a:off x="406400" y="6553200"/>
            <a:ext cx="8128000" cy="304800"/>
          </a:xfrm>
          <a:prstGeom prst="rect">
            <a:avLst/>
          </a:prstGeom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2pPr>
            <a:lvl3pPr marL="913526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3pPr>
            <a:lvl4pPr marL="1370291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4pPr>
            <a:lvl5pPr marL="1827053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5pPr>
            <a:lvl6pPr marL="457200" algn="l" defTabSz="45676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6pPr>
            <a:lvl7pPr marL="914400" algn="l" defTabSz="45676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7pPr>
            <a:lvl8pPr marL="1371600" algn="l" defTabSz="45676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8pPr>
            <a:lvl9pPr marL="1828800" algn="l" defTabSz="45676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pitchFamily="1" charset="-128"/>
              </a:defRPr>
            </a:lvl9pPr>
          </a:lstStyle>
          <a:p>
            <a:r>
              <a:rPr lang="fr-FR" sz="1400">
                <a:solidFill>
                  <a:schemeClr val="tx2"/>
                </a:solidFill>
                <a:latin typeface="Apple Chancery" charset="0"/>
              </a:rPr>
              <a:t>S.Baffioni                                                                                              Masterclass</a:t>
            </a:r>
            <a:endParaRPr lang="en-US" sz="1400">
              <a:solidFill>
                <a:schemeClr val="tx2"/>
              </a:solidFill>
              <a:latin typeface="Apple Chancery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2255" y="379413"/>
            <a:ext cx="84042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6763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6pPr>
            <a:lvl7pPr marL="913526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7pPr>
            <a:lvl8pPr marL="1370291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8pPr>
            <a:lvl9pPr marL="1827053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9pPr>
          </a:lstStyle>
          <a:p>
            <a:pPr eaLnBrk="1" hangingPunct="1"/>
            <a:r>
              <a:rPr lang="en-GB">
                <a:latin typeface="Apple Chancery" charset="0"/>
                <a:ea typeface="ＭＳ Ｐゴシック" charset="0"/>
                <a:cs typeface="ＭＳ Ｐゴシック" charset="0"/>
              </a:rPr>
              <a:t>Le LHC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319963" y="1530351"/>
            <a:ext cx="184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GB" sz="2800">
              <a:latin typeface="Helvetica" charset="0"/>
            </a:endParaRPr>
          </a:p>
        </p:txBody>
      </p:sp>
      <p:pic>
        <p:nvPicPr>
          <p:cNvPr id="10" name="Picture 4" descr="lep-lhc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" y="0"/>
            <a:ext cx="975565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427101" y="1524010"/>
            <a:ext cx="2473684" cy="2525713"/>
            <a:chOff x="672" y="960"/>
            <a:chExt cx="1667" cy="1591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2" y="1344"/>
              <a:ext cx="1667" cy="12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954" y="960"/>
              <a:ext cx="1124" cy="368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tx2"/>
                  </a:solidFill>
                  <a:latin typeface="Arial" charset="0"/>
                </a:rPr>
                <a:t>LHC : 27 km </a:t>
              </a:r>
            </a:p>
            <a:p>
              <a:pPr algn="ctr" eaLnBrk="0" hangingPunct="0"/>
              <a:r>
                <a:rPr lang="en-US" sz="1600" dirty="0">
                  <a:solidFill>
                    <a:schemeClr val="tx2"/>
                  </a:solidFill>
                  <a:latin typeface="Arial" charset="0"/>
                </a:rPr>
                <a:t>100m sous </a:t>
              </a:r>
              <a:r>
                <a:rPr lang="en-US" sz="1600" dirty="0" err="1">
                  <a:solidFill>
                    <a:schemeClr val="tx2"/>
                  </a:solidFill>
                  <a:latin typeface="Arial" charset="0"/>
                </a:rPr>
                <a:t>terre</a:t>
              </a:r>
              <a:endParaRPr lang="en-US" dirty="0">
                <a:latin typeface="Arial" charset="0"/>
              </a:endParaRPr>
            </a:p>
          </p:txBody>
        </p:sp>
      </p:grp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7538" y="2378075"/>
            <a:ext cx="2635250" cy="19621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5" name="Freeform 10"/>
          <p:cNvSpPr>
            <a:spLocks/>
          </p:cNvSpPr>
          <p:nvPr/>
        </p:nvSpPr>
        <p:spPr bwMode="auto">
          <a:xfrm>
            <a:off x="2847975" y="4572000"/>
            <a:ext cx="357188" cy="304800"/>
          </a:xfrm>
          <a:custGeom>
            <a:avLst/>
            <a:gdLst/>
            <a:ahLst/>
            <a:cxnLst>
              <a:cxn ang="0">
                <a:pos x="245" y="0"/>
              </a:cxn>
              <a:cxn ang="0">
                <a:pos x="0" y="187"/>
              </a:cxn>
            </a:cxnLst>
            <a:rect l="0" t="0" r="r" b="b"/>
            <a:pathLst>
              <a:path w="245" h="187">
                <a:moveTo>
                  <a:pt x="245" y="0"/>
                </a:moveTo>
                <a:lnTo>
                  <a:pt x="0" y="187"/>
                </a:lnTo>
              </a:path>
            </a:pathLst>
          </a:custGeom>
          <a:noFill/>
          <a:ln w="38100" cmpd="sng">
            <a:solidFill>
              <a:schemeClr val="bg1">
                <a:alpha val="75000"/>
              </a:schemeClr>
            </a:solidFill>
            <a:round/>
            <a:headEnd type="none" w="med" len="med"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5341938" y="3810000"/>
            <a:ext cx="355600" cy="254000"/>
          </a:xfrm>
          <a:custGeom>
            <a:avLst/>
            <a:gdLst/>
            <a:ahLst/>
            <a:cxnLst>
              <a:cxn ang="0">
                <a:pos x="213" y="0"/>
              </a:cxn>
              <a:cxn ang="0">
                <a:pos x="0" y="160"/>
              </a:cxn>
            </a:cxnLst>
            <a:rect l="0" t="0" r="r" b="b"/>
            <a:pathLst>
              <a:path w="213" h="160">
                <a:moveTo>
                  <a:pt x="213" y="0"/>
                </a:moveTo>
                <a:lnTo>
                  <a:pt x="0" y="160"/>
                </a:lnTo>
              </a:path>
            </a:pathLst>
          </a:custGeom>
          <a:noFill/>
          <a:ln w="38100" cmpd="sng">
            <a:solidFill>
              <a:schemeClr val="bg1">
                <a:alpha val="75000"/>
              </a:schemeClr>
            </a:solidFill>
            <a:round/>
            <a:headEnd type="triangle" w="med" len="med"/>
            <a:tailEnd type="non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3205163" y="4038600"/>
            <a:ext cx="2278062" cy="641350"/>
          </a:xfrm>
          <a:prstGeom prst="rect">
            <a:avLst/>
          </a:prstGeom>
          <a:solidFill>
            <a:schemeClr val="bg1">
              <a:alpha val="78999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tx2"/>
                </a:solidFill>
                <a:latin typeface="Arial" charset="0"/>
              </a:rPr>
              <a:t>Exp. g</a:t>
            </a:r>
            <a:r>
              <a:rPr lang="en-US" altLang="ja-JP" sz="1800">
                <a:solidFill>
                  <a:schemeClr val="tx2"/>
                </a:solidFill>
                <a:latin typeface="Arial" charset="0"/>
              </a:rPr>
              <a:t>é</a:t>
            </a:r>
            <a:r>
              <a:rPr lang="en-US" sz="1800">
                <a:solidFill>
                  <a:schemeClr val="tx2"/>
                </a:solidFill>
                <a:latin typeface="Arial" charset="0"/>
              </a:rPr>
              <a:t>n</a:t>
            </a:r>
            <a:r>
              <a:rPr lang="en-US" altLang="ja-JP" sz="1800">
                <a:solidFill>
                  <a:schemeClr val="tx2"/>
                </a:solidFill>
                <a:latin typeface="Arial" charset="0"/>
              </a:rPr>
              <a:t>éralistes</a:t>
            </a:r>
            <a:r>
              <a:rPr lang="en-US" sz="1800">
                <a:solidFill>
                  <a:schemeClr val="tx2"/>
                </a:solidFill>
                <a:latin typeface="Arial" charset="0"/>
              </a:rPr>
              <a:t>,</a:t>
            </a:r>
            <a:br>
              <a:rPr lang="en-US" sz="1800">
                <a:solidFill>
                  <a:schemeClr val="tx2"/>
                </a:solidFill>
                <a:latin typeface="Arial" charset="0"/>
              </a:rPr>
            </a:br>
            <a:r>
              <a:rPr lang="en-US" sz="1800">
                <a:solidFill>
                  <a:schemeClr val="tx2"/>
                </a:solidFill>
                <a:latin typeface="Arial" charset="0"/>
              </a:rPr>
              <a:t>pp, ions lourds</a:t>
            </a:r>
            <a:endParaRPr lang="en-US" sz="2800">
              <a:latin typeface="Arial" charset="0"/>
            </a:endParaRP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137408" y="4464621"/>
            <a:ext cx="2919413" cy="2271939"/>
            <a:chOff x="576" y="2880"/>
            <a:chExt cx="1639" cy="1336"/>
          </a:xfrm>
        </p:grpSpPr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768" y="2880"/>
              <a:ext cx="94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624" y="2928"/>
              <a:ext cx="191" cy="14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864" y="2928"/>
              <a:ext cx="1344" cy="14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pic>
          <p:nvPicPr>
            <p:cNvPr id="22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" y="3072"/>
              <a:ext cx="1591" cy="1129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576" y="3844"/>
              <a:ext cx="42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de-CH" sz="2000" b="1">
                  <a:solidFill>
                    <a:srgbClr val="D70E3A"/>
                  </a:solidFill>
                  <a:latin typeface="Arial" charset="0"/>
                </a:rPr>
                <a:t>CMS</a:t>
              </a:r>
              <a:endParaRPr lang="de-CH" sz="2000" b="1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960" y="4080"/>
              <a:ext cx="3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900" b="1">
                  <a:solidFill>
                    <a:srgbClr val="D70E3A"/>
                  </a:solidFill>
                  <a:latin typeface="Arial" charset="0"/>
                </a:rPr>
                <a:t>+TOTEM</a:t>
              </a:r>
              <a:endParaRPr lang="en-US" sz="2000" b="1">
                <a:solidFill>
                  <a:srgbClr val="D70E3A"/>
                </a:solidFill>
                <a:latin typeface="Arial" charset="0"/>
              </a:endParaRPr>
            </a:p>
          </p:txBody>
        </p:sp>
      </p:grp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768980" y="2743200"/>
            <a:ext cx="498475" cy="76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5411788" y="2667001"/>
            <a:ext cx="93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4A94B2"/>
                </a:solidFill>
                <a:latin typeface="Arial" charset="0"/>
              </a:rPr>
              <a:t>ATLAS</a:t>
            </a:r>
          </a:p>
        </p:txBody>
      </p: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6275349" y="4509121"/>
            <a:ext cx="3098974" cy="2058894"/>
            <a:chOff x="3136" y="2928"/>
            <a:chExt cx="2192" cy="1006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3136" y="3120"/>
              <a:ext cx="841" cy="165"/>
            </a:xfrm>
            <a:prstGeom prst="rect">
              <a:avLst/>
            </a:prstGeom>
            <a:solidFill>
              <a:schemeClr val="bg1">
                <a:alpha val="7215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tx2"/>
                  </a:solidFill>
                  <a:latin typeface="Arial" charset="0"/>
                </a:rPr>
                <a:t>Ions lourds</a:t>
              </a:r>
              <a:endParaRPr lang="en-US">
                <a:latin typeface="Arial" charset="0"/>
              </a:endParaRPr>
            </a:p>
          </p:txBody>
        </p:sp>
        <p:grpSp>
          <p:nvGrpSpPr>
            <p:cNvPr id="29" name="Group 24"/>
            <p:cNvGrpSpPr>
              <a:grpSpLocks/>
            </p:cNvGrpSpPr>
            <p:nvPr/>
          </p:nvGrpSpPr>
          <p:grpSpPr bwMode="auto">
            <a:xfrm>
              <a:off x="4032" y="3120"/>
              <a:ext cx="1296" cy="814"/>
              <a:chOff x="2544" y="0"/>
              <a:chExt cx="1296" cy="814"/>
            </a:xfrm>
          </p:grpSpPr>
          <p:pic>
            <p:nvPicPr>
              <p:cNvPr id="33" name="Picture 25" descr="alice_setup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44" y="24"/>
                <a:ext cx="1296" cy="790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34" name="Picture 2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0"/>
                <a:ext cx="17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27"/>
              <p:cNvSpPr>
                <a:spLocks noChangeArrowheads="1"/>
              </p:cNvSpPr>
              <p:nvPr/>
            </p:nvSpPr>
            <p:spPr bwMode="auto">
              <a:xfrm>
                <a:off x="2549" y="639"/>
                <a:ext cx="466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B0043E"/>
                    </a:solidFill>
                    <a:latin typeface="Arial" charset="0"/>
                  </a:rPr>
                  <a:t>ALICE</a:t>
                </a:r>
                <a:endParaRPr lang="en-US" sz="2000" b="1">
                  <a:solidFill>
                    <a:srgbClr val="B0043E"/>
                  </a:solidFill>
                  <a:latin typeface="Arial" charset="0"/>
                </a:endParaRPr>
              </a:p>
            </p:txBody>
          </p:sp>
        </p:grp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 flipV="1">
              <a:off x="5233" y="2976"/>
              <a:ext cx="95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3984" y="2976"/>
              <a:ext cx="1200" cy="1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5184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3276605" y="457200"/>
            <a:ext cx="2079625" cy="2590800"/>
            <a:chOff x="2688" y="528"/>
            <a:chExt cx="1200" cy="1632"/>
          </a:xfrm>
        </p:grpSpPr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2774" y="528"/>
              <a:ext cx="1054" cy="368"/>
            </a:xfrm>
            <a:prstGeom prst="rect">
              <a:avLst/>
            </a:prstGeom>
            <a:solidFill>
              <a:schemeClr val="bg1">
                <a:alpha val="5215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tx2"/>
                  </a:solidFill>
                  <a:latin typeface="Arial" charset="0"/>
                </a:rPr>
                <a:t>pp, physique du B</a:t>
              </a:r>
            </a:p>
            <a:p>
              <a:pPr algn="ctr" eaLnBrk="0" hangingPunct="0"/>
              <a:r>
                <a:rPr lang="en-US" sz="1600">
                  <a:solidFill>
                    <a:schemeClr val="tx2"/>
                  </a:solidFill>
                  <a:latin typeface="Arial" charset="0"/>
                </a:rPr>
                <a:t>Violation de CP</a:t>
              </a:r>
              <a:endParaRPr lang="en-US">
                <a:latin typeface="Arial" charset="0"/>
              </a:endParaRP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>
              <a:off x="2688" y="1776"/>
              <a:ext cx="816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 flipH="1">
              <a:off x="3504" y="1776"/>
              <a:ext cx="384" cy="35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3456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grpSp>
          <p:nvGrpSpPr>
            <p:cNvPr id="41" name="Group 36"/>
            <p:cNvGrpSpPr>
              <a:grpSpLocks/>
            </p:cNvGrpSpPr>
            <p:nvPr/>
          </p:nvGrpSpPr>
          <p:grpSpPr bwMode="auto">
            <a:xfrm>
              <a:off x="2688" y="864"/>
              <a:ext cx="1200" cy="960"/>
              <a:chOff x="3072" y="96"/>
              <a:chExt cx="1200" cy="960"/>
            </a:xfrm>
          </p:grpSpPr>
          <p:sp>
            <p:nvSpPr>
              <p:cNvPr id="42" name="Rectangle 37"/>
              <p:cNvSpPr>
                <a:spLocks noChangeArrowheads="1"/>
              </p:cNvSpPr>
              <p:nvPr/>
            </p:nvSpPr>
            <p:spPr bwMode="auto">
              <a:xfrm>
                <a:off x="3072" y="96"/>
                <a:ext cx="1200" cy="9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FR">
                  <a:ea typeface="+mn-ea"/>
                  <a:cs typeface="+mn-cs"/>
                </a:endParaRPr>
              </a:p>
            </p:txBody>
          </p:sp>
          <p:pic>
            <p:nvPicPr>
              <p:cNvPr id="43" name="Picture 38" descr="LHCb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40"/>
                <a:ext cx="105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39" descr="lhcb_logo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96"/>
                <a:ext cx="336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7" name="Titre 1"/>
          <p:cNvSpPr txBox="1">
            <a:spLocks/>
          </p:cNvSpPr>
          <p:nvPr/>
        </p:nvSpPr>
        <p:spPr bwMode="auto">
          <a:xfrm>
            <a:off x="5292179" y="280070"/>
            <a:ext cx="4428084" cy="91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6763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6pPr>
            <a:lvl7pPr marL="913526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7pPr>
            <a:lvl8pPr marL="1370291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8pPr>
            <a:lvl9pPr marL="1827053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9pPr>
          </a:lstStyle>
          <a:p>
            <a:r>
              <a:rPr lang="fr-FR" dirty="0"/>
              <a:t>LHC</a:t>
            </a:r>
          </a:p>
          <a:p>
            <a:r>
              <a:rPr lang="fr-FR" sz="2800" dirty="0"/>
              <a:t>Large Hadron </a:t>
            </a:r>
            <a:r>
              <a:rPr lang="fr-FR" sz="2800" dirty="0" err="1"/>
              <a:t>Collider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52304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hadronique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 descr="HF_trans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2940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cal-2000-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3" y="1052736"/>
            <a:ext cx="4311912" cy="344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26" descr="hcal-2000-010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6" y="3645024"/>
            <a:ext cx="3545886" cy="283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17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Calorimètre hadronique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18" y="1196752"/>
            <a:ext cx="6570322" cy="4895850"/>
          </a:xfrm>
        </p:spPr>
        <p:txBody>
          <a:bodyPr/>
          <a:lstStyle/>
          <a:p>
            <a:pPr eaLnBrk="1" hangingPunct="1"/>
            <a:endParaRPr lang="fr-FR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10" name="Picture 6" descr="0603041_02-A4-at-14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49" y="2564904"/>
            <a:ext cx="4008725" cy="268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0702013_06-A4-at-14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7" y="2492895"/>
            <a:ext cx="4176464" cy="337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1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Détecteurs à muons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18" y="1485478"/>
            <a:ext cx="5850242" cy="4895850"/>
          </a:xfrm>
        </p:spPr>
        <p:txBody>
          <a:bodyPr/>
          <a:lstStyle/>
          <a:p>
            <a:pPr eaLnBrk="1" hangingPunct="1"/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Particules détectées : muons</a:t>
            </a:r>
          </a:p>
          <a:p>
            <a:pPr eaLnBrk="1" hangingPunct="1"/>
            <a:endParaRPr lang="fr-FR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Principe de détection</a:t>
            </a: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Plusieurs stations qui calculent la trajectoire par ionisation</a:t>
            </a: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Champ magnétique de 2 Tesla au milieu des stations </a:t>
            </a:r>
            <a:r>
              <a:rPr lang="fr-FR" dirty="0">
                <a:latin typeface="Helvetica" charset="0"/>
                <a:ea typeface="ＭＳ Ｐゴシック" charset="0"/>
                <a:sym typeface="Symbol" charset="0"/>
              </a:rPr>
              <a:t> trajectoires courbées, calcul de la quantité de mouvement</a:t>
            </a:r>
            <a:endParaRPr lang="fr-FR" dirty="0">
              <a:latin typeface="Helvetica" charset="0"/>
              <a:ea typeface="ＭＳ Ｐゴシック" charset="0"/>
            </a:endParaRP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Muons interagissent peu : non stopp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s par le détecteur </a:t>
            </a:r>
            <a:r>
              <a:rPr lang="fr-FR" dirty="0">
                <a:latin typeface="Helvetica" charset="0"/>
                <a:ea typeface="ＭＳ Ｐゴシック" charset="0"/>
                <a:sym typeface="Symbol" charset="0"/>
              </a:rPr>
              <a:t></a:t>
            </a:r>
            <a:r>
              <a:rPr lang="fr-FR" dirty="0">
                <a:latin typeface="Helvetica" charset="0"/>
                <a:ea typeface="ＭＳ Ｐゴシック" charset="0"/>
              </a:rPr>
              <a:t> détecteurs 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fr-FR" dirty="0">
                <a:latin typeface="Helvetica" charset="0"/>
                <a:ea typeface="ＭＳ Ｐゴシック" charset="0"/>
              </a:rPr>
              <a:t> muons 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à</a:t>
            </a:r>
            <a:r>
              <a:rPr lang="fr-FR" dirty="0">
                <a:latin typeface="Helvetica" charset="0"/>
                <a:ea typeface="ＭＳ Ｐゴシック" charset="0"/>
              </a:rPr>
              <a:t> l'extérieur des autres sous-d</a:t>
            </a:r>
            <a:r>
              <a:rPr lang="fr-FR" altLang="ja-JP" dirty="0">
                <a:latin typeface="Helvetica" charset="0"/>
                <a:ea typeface="ＭＳ Ｐゴシック" charset="0"/>
                <a:cs typeface="ＭＳ Ｐゴシック" charset="0"/>
              </a:rPr>
              <a:t>é</a:t>
            </a:r>
            <a:r>
              <a:rPr lang="fr-FR" dirty="0">
                <a:latin typeface="Helvetica" charset="0"/>
                <a:ea typeface="ＭＳ Ｐゴシック" charset="0"/>
              </a:rPr>
              <a:t>tecteurs</a:t>
            </a:r>
          </a:p>
          <a:p>
            <a:pPr lvl="1" eaLnBrk="1" hangingPunct="1"/>
            <a:r>
              <a:rPr lang="fr-FR" dirty="0">
                <a:latin typeface="Helvetica" charset="0"/>
                <a:ea typeface="ＭＳ Ｐゴシック" charset="0"/>
              </a:rPr>
              <a:t>Association avec info </a:t>
            </a:r>
            <a:r>
              <a:rPr lang="fr-FR" dirty="0" err="1">
                <a:latin typeface="Helvetica" charset="0"/>
                <a:ea typeface="ＭＳ Ｐゴシック" charset="0"/>
              </a:rPr>
              <a:t>trajectographe</a:t>
            </a:r>
            <a:endParaRPr lang="fr-FR" dirty="0">
              <a:latin typeface="Helvetica" charset="0"/>
              <a:ea typeface="ＭＳ Ｐゴシック" charset="0"/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4" descr="MuS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59" y="1837736"/>
            <a:ext cx="3528392" cy="392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75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Détecteurs à muons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Helvetica" charset="0"/>
                <a:ea typeface="ＭＳ Ｐゴシック" charset="0"/>
                <a:cs typeface="ＭＳ Ｐゴシック" charset="0"/>
              </a:rPr>
              <a:t>Particules détectées : muons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8" descr="YE_lowering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67" y="2229746"/>
            <a:ext cx="5184576" cy="368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RPC_oin_YE1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132856"/>
            <a:ext cx="3347963" cy="393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429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Détecteurs à muons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8" name="Picture 5" descr="oreach-2007-001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71" y="1340768"/>
            <a:ext cx="6756648" cy="506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6515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CMS en fonctionnement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5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b="10484"/>
          <a:stretch>
            <a:fillRect/>
          </a:stretch>
        </p:blipFill>
        <p:spPr>
          <a:xfrm>
            <a:off x="251620" y="908720"/>
            <a:ext cx="9145015" cy="5544616"/>
          </a:xfrm>
        </p:spPr>
      </p:pic>
      <p:sp>
        <p:nvSpPr>
          <p:cNvPr id="9" name="ZoneTexte 8"/>
          <p:cNvSpPr txBox="1"/>
          <p:nvPr/>
        </p:nvSpPr>
        <p:spPr>
          <a:xfrm>
            <a:off x="3635995" y="2492896"/>
            <a:ext cx="5544616" cy="2339102"/>
          </a:xfrm>
          <a:prstGeom prst="rect">
            <a:avLst/>
          </a:prstGeom>
          <a:solidFill>
            <a:srgbClr val="738CD8">
              <a:alpha val="67000"/>
            </a:srgb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rgbClr val="FFFFFF"/>
                </a:solidFill>
                <a:latin typeface="Arial Narrow" pitchFamily="34" charset="0"/>
              </a:rPr>
              <a:t>Prise de données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Nov-déc</a:t>
            </a: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 2009 : 900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GeV</a:t>
            </a: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 et 2.46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endParaRPr lang="fr-FR" sz="1800" dirty="0">
              <a:solidFill>
                <a:srgbClr val="FFFFFF"/>
              </a:solidFill>
              <a:latin typeface="Arial Narrow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2010 - 2011 : 7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endParaRPr lang="fr-FR" sz="1800" dirty="0">
              <a:solidFill>
                <a:srgbClr val="FFFFFF"/>
              </a:solidFill>
              <a:latin typeface="Arial Narrow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2012 : 8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endParaRPr lang="fr-FR" sz="1800" dirty="0">
              <a:solidFill>
                <a:srgbClr val="FFFFFF"/>
              </a:solidFill>
              <a:latin typeface="Arial Narrow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2015 : 13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endParaRPr lang="fr-FR" sz="1800" dirty="0">
              <a:solidFill>
                <a:srgbClr val="FFFFFF"/>
              </a:solidFill>
              <a:latin typeface="Arial Narrow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2016 : 13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endParaRPr lang="fr-FR" sz="1800" dirty="0">
              <a:solidFill>
                <a:srgbClr val="FFFFFF"/>
              </a:solidFill>
              <a:latin typeface="Arial Narrow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2017 : 13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endParaRPr lang="fr-FR" sz="1800" dirty="0">
              <a:solidFill>
                <a:srgbClr val="FFFFFF"/>
              </a:solidFill>
              <a:latin typeface="Arial Narrow" pitchFamily="34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2017 : 13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, très bientôt!</a:t>
            </a:r>
          </a:p>
        </p:txBody>
      </p:sp>
    </p:spTree>
    <p:extLst>
      <p:ext uri="{BB962C8B-B14F-4D97-AF65-F5344CB8AC3E}">
        <p14:creationId xmlns:p14="http://schemas.microsoft.com/office/powerpoint/2010/main" val="329064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720263" cy="6629400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2638107" y="5787836"/>
            <a:ext cx="1613902" cy="35033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394181" y="5794187"/>
            <a:ext cx="1350072" cy="3430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4869109" y="5782268"/>
            <a:ext cx="3475883" cy="3917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387805" y="6214589"/>
            <a:ext cx="3734420" cy="35125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4883471" y="6228099"/>
            <a:ext cx="1536858" cy="3647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708540F-8835-9D47-A671-3A7132DC2E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2822258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720263" cy="6629400"/>
          </a:xfrm>
          <a:prstGeom prst="rect">
            <a:avLst/>
          </a:prstGeom>
        </p:spPr>
      </p:pic>
      <p:pic>
        <p:nvPicPr>
          <p:cNvPr id="7" name="Picture 6" descr="Mu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03" y="1569891"/>
            <a:ext cx="4525641" cy="1788082"/>
          </a:xfrm>
          <a:prstGeom prst="rect">
            <a:avLst/>
          </a:prstGeom>
        </p:spPr>
      </p:pic>
      <p:pic>
        <p:nvPicPr>
          <p:cNvPr id="6" name="Picture 5" descr="Mu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4" y="2092062"/>
            <a:ext cx="8993166" cy="873760"/>
          </a:xfrm>
          <a:prstGeom prst="rect">
            <a:avLst/>
          </a:prstGeom>
        </p:spPr>
      </p:pic>
      <p:pic>
        <p:nvPicPr>
          <p:cNvPr id="11" name="Picture 10" descr="MuonHitsInTrack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5" y="2050921"/>
            <a:ext cx="1769943" cy="532804"/>
          </a:xfrm>
          <a:prstGeom prst="rect">
            <a:avLst/>
          </a:prstGeom>
        </p:spPr>
      </p:pic>
      <p:pic>
        <p:nvPicPr>
          <p:cNvPr id="5" name="Picture 4" descr="MuonKey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0" y="5838925"/>
            <a:ext cx="1483092" cy="240666"/>
          </a:xfrm>
          <a:prstGeom prst="rect">
            <a:avLst/>
          </a:prstGeom>
        </p:spPr>
      </p:pic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0" y="120519"/>
            <a:ext cx="9720263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666640-E20A-BB46-9B11-4A327141CD5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35578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720263" cy="6629400"/>
          </a:xfrm>
          <a:prstGeom prst="rect">
            <a:avLst/>
          </a:prstGeom>
        </p:spPr>
      </p:pic>
      <p:pic>
        <p:nvPicPr>
          <p:cNvPr id="3" name="Picture 2" descr="Elect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3" y="2370662"/>
            <a:ext cx="1407316" cy="526906"/>
          </a:xfrm>
          <a:prstGeom prst="rect">
            <a:avLst/>
          </a:prstGeom>
        </p:spPr>
      </p:pic>
      <p:pic>
        <p:nvPicPr>
          <p:cNvPr id="4" name="Picture 3" descr="Elect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0" y="2358255"/>
            <a:ext cx="1618614" cy="636470"/>
          </a:xfrm>
          <a:prstGeom prst="rect">
            <a:avLst/>
          </a:prstGeom>
        </p:spPr>
      </p:pic>
      <p:pic>
        <p:nvPicPr>
          <p:cNvPr id="5" name="Picture 4" descr="Elect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2" y="5824327"/>
            <a:ext cx="1504523" cy="229283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720263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43BC0D6-0CDF-3A4E-9D7D-86C359BE095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39083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720263" cy="6629400"/>
          </a:xfrm>
          <a:prstGeom prst="rect">
            <a:avLst/>
          </a:prstGeom>
        </p:spPr>
      </p:pic>
      <p:pic>
        <p:nvPicPr>
          <p:cNvPr id="3" name="Picture 2" descr="Charged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3" y="2399548"/>
            <a:ext cx="1976436" cy="862753"/>
          </a:xfrm>
          <a:prstGeom prst="rect">
            <a:avLst/>
          </a:prstGeom>
        </p:spPr>
      </p:pic>
      <p:pic>
        <p:nvPicPr>
          <p:cNvPr id="4" name="Picture 3" descr="Charged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3" y="2362315"/>
            <a:ext cx="2877316" cy="1522108"/>
          </a:xfrm>
          <a:prstGeom prst="rect">
            <a:avLst/>
          </a:prstGeom>
        </p:spPr>
      </p:pic>
      <p:pic>
        <p:nvPicPr>
          <p:cNvPr id="6" name="Picture 5" descr="ChargedHad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16" y="5757196"/>
            <a:ext cx="3465027" cy="404191"/>
          </a:xfrm>
          <a:prstGeom prst="rect">
            <a:avLst/>
          </a:prstGeom>
        </p:spPr>
      </p:pic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0" y="120519"/>
            <a:ext cx="9720263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AA0466-AEF8-7D4D-9655-521207764D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7037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-180428" y="0"/>
            <a:ext cx="9937104" cy="6885384"/>
            <a:chOff x="-180429" y="0"/>
            <a:chExt cx="9937104" cy="6885384"/>
          </a:xfrm>
          <a:solidFill>
            <a:srgbClr val="FFFFFF"/>
          </a:solidFill>
        </p:grpSpPr>
        <p:grpSp>
          <p:nvGrpSpPr>
            <p:cNvPr id="14" name="Grouper 13"/>
            <p:cNvGrpSpPr/>
            <p:nvPr/>
          </p:nvGrpSpPr>
          <p:grpSpPr>
            <a:xfrm>
              <a:off x="-180429" y="0"/>
              <a:ext cx="9937104" cy="6885384"/>
              <a:chOff x="-180429" y="0"/>
              <a:chExt cx="9937104" cy="6885384"/>
            </a:xfrm>
            <a:grpFill/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00090" y="3284984"/>
                <a:ext cx="5256585" cy="3600400"/>
              </a:xfrm>
              <a:prstGeom prst="rect">
                <a:avLst/>
              </a:prstGeom>
              <a:grpFill/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68684" y="0"/>
                <a:ext cx="4379979" cy="328498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0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835" y="4864025"/>
                <a:ext cx="3250916" cy="1993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590" r="-6590"/>
              <a:stretch>
                <a:fillRect/>
              </a:stretch>
            </p:blipFill>
            <p:spPr bwMode="auto">
              <a:xfrm>
                <a:off x="-180429" y="4869160"/>
                <a:ext cx="3024336" cy="198884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itre 1"/>
            <p:cNvSpPr txBox="1">
              <a:spLocks/>
            </p:cNvSpPr>
            <p:nvPr/>
          </p:nvSpPr>
          <p:spPr bwMode="auto">
            <a:xfrm>
              <a:off x="4680519" y="3140968"/>
              <a:ext cx="4428084" cy="916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350" tIns="45677" rIns="91350" bIns="45677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b="1" i="1" cap="none" spc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  <a:ea typeface="ＭＳ Ｐゴシック" charset="-128"/>
                  <a:cs typeface="ＭＳ Ｐゴシック" charset="-128"/>
                </a:defRPr>
              </a:lvl5pPr>
              <a:lvl6pPr marL="456763" algn="ctr" rtl="0" fontAlgn="base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</a:defRPr>
              </a:lvl6pPr>
              <a:lvl7pPr marL="913526" algn="ctr" rtl="0" fontAlgn="base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</a:defRPr>
              </a:lvl7pPr>
              <a:lvl8pPr marL="1370291" algn="ctr" rtl="0" fontAlgn="base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</a:defRPr>
              </a:lvl8pPr>
              <a:lvl9pPr marL="1827053" algn="ctr" rtl="0" fontAlgn="base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accent2"/>
                  </a:solidFill>
                  <a:latin typeface="Comic Sans MS" charset="0"/>
                </a:defRPr>
              </a:lvl9pPr>
            </a:lstStyle>
            <a:p>
              <a:r>
                <a:rPr lang="fr-FR" dirty="0"/>
                <a:t>… au réel</a:t>
              </a:r>
            </a:p>
          </p:txBody>
        </p:sp>
      </p:grpSp>
      <p:pic>
        <p:nvPicPr>
          <p:cNvPr id="7" name="Image 5" descr="imag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54" y="8"/>
            <a:ext cx="5480149" cy="486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 bwMode="auto">
          <a:xfrm>
            <a:off x="539651" y="64046"/>
            <a:ext cx="4176464" cy="91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 cap="none" spc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6763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6pPr>
            <a:lvl7pPr marL="913526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7pPr>
            <a:lvl8pPr marL="1370291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8pPr>
            <a:lvl9pPr marL="1827053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accent2"/>
                </a:solidFill>
                <a:latin typeface="Comic Sans MS" charset="0"/>
              </a:defRPr>
            </a:lvl9pPr>
          </a:lstStyle>
          <a:p>
            <a:r>
              <a:rPr lang="fr-FR" dirty="0"/>
              <a:t>Du virtuel …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1659" y="980728"/>
            <a:ext cx="8892480" cy="2339102"/>
          </a:xfrm>
          <a:prstGeom prst="rect">
            <a:avLst/>
          </a:prstGeom>
          <a:solidFill>
            <a:srgbClr val="738CD8">
              <a:alpha val="67000"/>
            </a:srgb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000" b="1" dirty="0">
                <a:solidFill>
                  <a:srgbClr val="FFFFFF"/>
                </a:solidFill>
                <a:latin typeface="Arial Narrow" pitchFamily="34" charset="0"/>
              </a:rPr>
              <a:t>Une machine au superlatif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27 km de circonférence - 100 m sous terre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9600 aimants supraconducteurs -  Champ magnétique 8.3 Tesla - Refroidissement à l'hélium superfluide à -271°C (1.9 K 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Vide poussé : pression 10 x plus faible que l'atmosphère lunaire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Les protons circulent à 99.9999986% de la vitesse de la lumière (8 </a:t>
            </a:r>
            <a:r>
              <a:rPr lang="fr-FR" sz="1800" dirty="0" err="1">
                <a:solidFill>
                  <a:srgbClr val="FFFFFF"/>
                </a:solidFill>
                <a:latin typeface="Arial Narrow" pitchFamily="34" charset="0"/>
              </a:rPr>
              <a:t>TeV</a:t>
            </a: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 ) - 362 MJ par faisceau - 10 microns aux points de croisement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800" dirty="0">
                <a:solidFill>
                  <a:srgbClr val="FFFFFF"/>
                </a:solidFill>
                <a:latin typeface="Arial Narrow" pitchFamily="34" charset="0"/>
              </a:rPr>
              <a:t>2017 : 8</a:t>
            </a:r>
            <a:r>
              <a:rPr lang="fr-FR" sz="1800" baseline="30000" dirty="0">
                <a:solidFill>
                  <a:srgbClr val="FFFFFF"/>
                </a:solidFill>
              </a:rPr>
              <a:t>ème</a:t>
            </a:r>
            <a:r>
              <a:rPr lang="fr-FR" sz="1800" dirty="0">
                <a:solidFill>
                  <a:srgbClr val="FFFFFF"/>
                </a:solidFill>
              </a:rPr>
              <a:t> démarrage  (2008 - 2009 - 2010 - 2011 - 2012 – 2015 – 2016 -2017)</a:t>
            </a:r>
          </a:p>
        </p:txBody>
      </p:sp>
    </p:spTree>
    <p:extLst>
      <p:ext uri="{BB962C8B-B14F-4D97-AF65-F5344CB8AC3E}">
        <p14:creationId xmlns:p14="http://schemas.microsoft.com/office/powerpoint/2010/main" val="35280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720263" cy="6629400"/>
          </a:xfrm>
          <a:prstGeom prst="rect">
            <a:avLst/>
          </a:prstGeom>
        </p:spPr>
      </p:pic>
      <p:pic>
        <p:nvPicPr>
          <p:cNvPr id="3" name="Picture 2" descr="NeutralHadr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4" y="6246874"/>
            <a:ext cx="3605555" cy="286730"/>
          </a:xfrm>
          <a:prstGeom prst="rect">
            <a:avLst/>
          </a:prstGeom>
        </p:spPr>
      </p:pic>
      <p:pic>
        <p:nvPicPr>
          <p:cNvPr id="4" name="Picture 3" descr="NeutralHadr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3" y="1903776"/>
            <a:ext cx="2121073" cy="597926"/>
          </a:xfrm>
          <a:prstGeom prst="rect">
            <a:avLst/>
          </a:prstGeom>
        </p:spPr>
      </p:pic>
      <p:pic>
        <p:nvPicPr>
          <p:cNvPr id="5" name="Picture 4" descr="NeutralHadr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59" y="1378017"/>
            <a:ext cx="1288198" cy="887536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720263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C7DEA31-0F87-0048-A869-B0B25129DCF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37031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720263" cy="6629400"/>
          </a:xfrm>
          <a:prstGeom prst="rect">
            <a:avLst/>
          </a:prstGeom>
        </p:spPr>
      </p:pic>
      <p:pic>
        <p:nvPicPr>
          <p:cNvPr id="3" name="Picture 2" descr="Phot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1" y="6263143"/>
            <a:ext cx="1436314" cy="233076"/>
          </a:xfrm>
          <a:prstGeom prst="rect">
            <a:avLst/>
          </a:prstGeom>
        </p:spPr>
      </p:pic>
      <p:pic>
        <p:nvPicPr>
          <p:cNvPr id="4" name="Picture 3" descr="Phot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3" y="1813085"/>
            <a:ext cx="1259638" cy="736988"/>
          </a:xfrm>
          <a:prstGeom prst="rect">
            <a:avLst/>
          </a:prstGeom>
        </p:spPr>
      </p:pic>
      <p:pic>
        <p:nvPicPr>
          <p:cNvPr id="5" name="Picture 4" descr="Phot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20" y="1622489"/>
            <a:ext cx="371450" cy="319306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720263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9A433C-33C4-C943-B846-6793A6E11C3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418586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ZZ </a:t>
            </a:r>
            <a:r>
              <a:rPr lang="fr-FR" dirty="0">
                <a:sym typeface="Wingdings"/>
              </a:rPr>
              <a:t> 4μ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Run146511_Event504867308_4Muons_Long_Download-1.mov" descr="/Users/baffioni/Documents/steph/llr/masterclass/2011/cms.ppt_media/Run146511_Event504867308_4Muons_Long_Download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1243"/>
          <a:stretch>
            <a:fillRect/>
          </a:stretch>
        </p:blipFill>
        <p:spPr bwMode="auto">
          <a:xfrm>
            <a:off x="179612" y="1124744"/>
            <a:ext cx="931525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6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ym typeface="Wingdings"/>
              </a:rPr>
              <a:t>Candidat </a:t>
            </a:r>
            <a:r>
              <a:rPr lang="fr-FR" dirty="0"/>
              <a:t>H </a:t>
            </a:r>
            <a:r>
              <a:rPr lang="fr-FR" dirty="0">
                <a:sym typeface="Wingdings"/>
              </a:rPr>
              <a:t> </a:t>
            </a:r>
            <a:r>
              <a:rPr lang="fr-FR" dirty="0" err="1">
                <a:sym typeface="Wingdings"/>
              </a:rPr>
              <a:t>γγ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4" descr="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4503"/>
            <a:ext cx="7924796" cy="550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12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Candidat H </a:t>
            </a:r>
            <a:r>
              <a:rPr lang="fr-FR" dirty="0">
                <a:sym typeface="Wingdings"/>
              </a:rPr>
              <a:t> 2e2μ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10" name="Image 9" descr="eemm_run195099_evt137440354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9" y="1049637"/>
            <a:ext cx="8640960" cy="5532614"/>
          </a:xfrm>
          <a:prstGeom prst="rect">
            <a:avLst/>
          </a:prstGeom>
        </p:spPr>
      </p:pic>
      <p:pic>
        <p:nvPicPr>
          <p:cNvPr id="9" name="Image 8" descr="searchhigg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41" y="3212976"/>
            <a:ext cx="1616822" cy="15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99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Boson de Higgs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6412" y="1298642"/>
            <a:ext cx="6696743" cy="4362606"/>
          </a:xfrm>
        </p:spPr>
        <p:txBody>
          <a:bodyPr/>
          <a:lstStyle/>
          <a:p>
            <a:r>
              <a:rPr lang="fr-FR" dirty="0"/>
              <a:t>1964 : Mécanisme de Brout-</a:t>
            </a:r>
            <a:r>
              <a:rPr lang="fr-FR" dirty="0" err="1"/>
              <a:t>Englert</a:t>
            </a:r>
            <a:r>
              <a:rPr lang="fr-FR" dirty="0"/>
              <a:t>-Higgs</a:t>
            </a:r>
          </a:p>
          <a:p>
            <a:pPr lvl="1"/>
            <a:r>
              <a:rPr lang="fr-FR" dirty="0">
                <a:sym typeface="Wingdings"/>
              </a:rPr>
              <a:t> masse aux bosons W et Z </a:t>
            </a:r>
          </a:p>
          <a:p>
            <a:pPr lvl="1"/>
            <a:r>
              <a:rPr lang="fr-FR" dirty="0">
                <a:sym typeface="Wingdings"/>
              </a:rPr>
              <a:t>Interaction champ  masse aux fermions </a:t>
            </a:r>
          </a:p>
          <a:p>
            <a:pPr lvl="1"/>
            <a:r>
              <a:rPr lang="fr-FR" dirty="0">
                <a:sym typeface="Wingdings"/>
              </a:rPr>
              <a:t> </a:t>
            </a:r>
            <a:r>
              <a:rPr lang="fr-FR" b="1" dirty="0">
                <a:sym typeface="Wingdings"/>
              </a:rPr>
              <a:t>Boson de Higgs </a:t>
            </a:r>
            <a:r>
              <a:rPr lang="fr-FR" dirty="0">
                <a:sym typeface="Wingdings"/>
              </a:rPr>
              <a:t>(excitation du champ)                              </a:t>
            </a:r>
          </a:p>
          <a:p>
            <a:pPr lvl="1"/>
            <a:r>
              <a:rPr lang="fr-FR" dirty="0">
                <a:sym typeface="Wingdings"/>
              </a:rPr>
              <a:t>Masse paramètre libre du modèle standard                                            - Contraintes théoriques:        1 </a:t>
            </a:r>
            <a:r>
              <a:rPr lang="fr-FR" dirty="0" err="1">
                <a:sym typeface="Wingdings"/>
              </a:rPr>
              <a:t>TeV</a:t>
            </a:r>
            <a:endParaRPr lang="fr-FR" dirty="0">
              <a:sym typeface="Wingdings"/>
            </a:endParaRPr>
          </a:p>
          <a:p>
            <a:pPr lvl="1"/>
            <a:endParaRPr lang="fr-FR" dirty="0">
              <a:sym typeface="Wingdings"/>
            </a:endParaRPr>
          </a:p>
          <a:p>
            <a:r>
              <a:rPr lang="fr-FR" dirty="0"/>
              <a:t>2012 : </a:t>
            </a:r>
            <a:r>
              <a:rPr lang="fr-FR" b="1" dirty="0"/>
              <a:t>Découverte</a:t>
            </a:r>
            <a:r>
              <a:rPr lang="fr-FR" dirty="0"/>
              <a:t> d’un nouveau boson</a:t>
            </a:r>
          </a:p>
          <a:p>
            <a:endParaRPr lang="fr-FR" dirty="0"/>
          </a:p>
          <a:p>
            <a:r>
              <a:rPr lang="fr-FR" dirty="0"/>
              <a:t>2015 : Boson de Higgs du modèle standard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8" name="Image 7" descr="the-standard-model-of-particle-physics-timeline_50291a03a39bb_w1500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67" y="1340767"/>
            <a:ext cx="3456384" cy="28618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3627" y="5661248"/>
            <a:ext cx="6120680" cy="576064"/>
          </a:xfrm>
          <a:prstGeom prst="rect">
            <a:avLst/>
          </a:prstGeom>
          <a:solidFill>
            <a:srgbClr val="FFFF66"/>
          </a:solidFill>
          <a:effectLst>
            <a:glow rad="12700">
              <a:schemeClr val="bg1">
                <a:alpha val="57000"/>
              </a:schemeClr>
            </a:glow>
            <a:softEdge rad="76200"/>
          </a:effectLst>
        </p:spPr>
        <p:txBody>
          <a:bodyPr wrap="square" rtlCol="0" anchor="ctr" anchorCtr="0">
            <a:noAutofit/>
          </a:bodyPr>
          <a:lstStyle/>
          <a:p>
            <a:pPr marL="0" lvl="1"/>
            <a:r>
              <a:rPr lang="fr-FR" sz="2000" b="1" dirty="0">
                <a:solidFill>
                  <a:srgbClr val="1822CD"/>
                </a:solidFill>
              </a:rPr>
              <a:t> </a:t>
            </a:r>
            <a:r>
              <a:rPr lang="fr-FR" sz="2000" b="1" dirty="0" err="1">
                <a:solidFill>
                  <a:srgbClr val="1822CD"/>
                </a:solidFill>
              </a:rPr>
              <a:t>m</a:t>
            </a:r>
            <a:r>
              <a:rPr lang="fr-FR" sz="2000" b="1" baseline="-25000" dirty="0" err="1">
                <a:solidFill>
                  <a:srgbClr val="1822CD"/>
                </a:solidFill>
              </a:rPr>
              <a:t>H</a:t>
            </a:r>
            <a:r>
              <a:rPr lang="fr-FR" sz="2000" b="1" dirty="0">
                <a:solidFill>
                  <a:srgbClr val="1822CD"/>
                </a:solidFill>
              </a:rPr>
              <a:t> = 125.09 ± 0.24 </a:t>
            </a:r>
            <a:r>
              <a:rPr lang="fr-FR" sz="2000" dirty="0">
                <a:solidFill>
                  <a:srgbClr val="1822CD"/>
                </a:solidFill>
              </a:rPr>
              <a:t>(±0.21 (stat.) ± 0.11 (</a:t>
            </a:r>
            <a:r>
              <a:rPr lang="fr-FR" sz="2000" dirty="0" err="1">
                <a:solidFill>
                  <a:srgbClr val="1822CD"/>
                </a:solidFill>
              </a:rPr>
              <a:t>syst</a:t>
            </a:r>
            <a:r>
              <a:rPr lang="fr-FR" sz="2000" dirty="0">
                <a:solidFill>
                  <a:srgbClr val="1822CD"/>
                </a:solidFill>
              </a:rPr>
              <a:t>.)) </a:t>
            </a:r>
            <a:r>
              <a:rPr lang="fr-FR" sz="2000" dirty="0" err="1">
                <a:solidFill>
                  <a:srgbClr val="1822CD"/>
                </a:solidFill>
              </a:rPr>
              <a:t>GeV</a:t>
            </a:r>
            <a:r>
              <a:rPr lang="fr-FR" sz="2000" dirty="0">
                <a:solidFill>
                  <a:srgbClr val="1822CD"/>
                </a:solidFill>
              </a:rPr>
              <a:t> </a:t>
            </a:r>
          </a:p>
        </p:txBody>
      </p:sp>
      <p:pic>
        <p:nvPicPr>
          <p:cNvPr id="12" name="Image 11" descr="lesssim.tiff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565"/>
                    </a14:imgEffect>
                    <a14:imgEffect>
                      <a14:saturation sat="1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35" y="3212976"/>
            <a:ext cx="335277" cy="299985"/>
          </a:xfrm>
          <a:prstGeom prst="rect">
            <a:avLst/>
          </a:prstGeom>
        </p:spPr>
      </p:pic>
      <p:pic>
        <p:nvPicPr>
          <p:cNvPr id="6146" name="Picture 2" descr="https://upload.wikimedia.org/wikipedia/commons/thumb/0/00/Standard_Model_of_Elementary_Particles.svg/800px-Standard_Model_of_Elementary_Particles.svg.png">
            <a:extLst>
              <a:ext uri="{FF2B5EF4-FFF2-40B4-BE49-F238E27FC236}">
                <a16:creationId xmlns:a16="http://schemas.microsoft.com/office/drawing/2014/main" id="{4386912E-D0F8-A848-A71E-119EEA3F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79" y="4210903"/>
            <a:ext cx="2328961" cy="223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69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igs_pdf_crosssections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38" y="908720"/>
            <a:ext cx="3913015" cy="55374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événements rares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16" y="1268760"/>
            <a:ext cx="9315253" cy="4895850"/>
          </a:xfrm>
        </p:spPr>
        <p:txBody>
          <a:bodyPr/>
          <a:lstStyle/>
          <a:p>
            <a:r>
              <a:rPr lang="fr-FR" dirty="0"/>
              <a:t>@125 </a:t>
            </a:r>
            <a:r>
              <a:rPr lang="fr-FR" dirty="0" err="1"/>
              <a:t>GeV</a:t>
            </a:r>
            <a:r>
              <a:rPr lang="fr-FR" dirty="0"/>
              <a:t>                                                                                                           ~0.5 </a:t>
            </a:r>
            <a:r>
              <a:rPr lang="fr-FR" dirty="0" err="1"/>
              <a:t>Higgs</a:t>
            </a:r>
            <a:r>
              <a:rPr lang="fr-FR" dirty="0"/>
              <a:t> produits / 10</a:t>
            </a:r>
            <a:r>
              <a:rPr lang="fr-FR" baseline="30000" dirty="0"/>
              <a:t>9</a:t>
            </a:r>
            <a:r>
              <a:rPr lang="fr-FR" dirty="0"/>
              <a:t> collisions</a:t>
            </a:r>
          </a:p>
          <a:p>
            <a:r>
              <a:rPr lang="fr-FR" dirty="0"/>
              <a:t>Chercher une aiguille …</a:t>
            </a:r>
          </a:p>
          <a:p>
            <a:pPr lvl="1"/>
            <a:r>
              <a:rPr lang="fr-FR" dirty="0"/>
              <a:t>Parallélépipède rectangle de                                                                                   1mm ×1mm × 4cm</a:t>
            </a:r>
          </a:p>
          <a:p>
            <a:pPr lvl="1"/>
            <a:r>
              <a:rPr lang="fr-FR" dirty="0"/>
              <a:t>dans une botte de foin de ~80 m</a:t>
            </a:r>
            <a:r>
              <a:rPr lang="fr-FR" baseline="30000" dirty="0"/>
              <a:t>3                                                                                                              </a:t>
            </a:r>
            <a:r>
              <a:rPr lang="fr-FR" dirty="0"/>
              <a:t> (~4.3 m de coté) </a:t>
            </a:r>
            <a:br>
              <a:rPr lang="fr-FR" dirty="0"/>
            </a:br>
            <a:endParaRPr lang="fr-FR" dirty="0"/>
          </a:p>
          <a:p>
            <a:r>
              <a:rPr lang="fr-FR" dirty="0">
                <a:sym typeface="Wingdings"/>
              </a:rPr>
              <a:t>Importance du système de                                                      déclenchement</a:t>
            </a:r>
          </a:p>
          <a:p>
            <a:pPr lvl="1"/>
            <a:r>
              <a:rPr lang="fr-FR" dirty="0">
                <a:sym typeface="Wingdings"/>
              </a:rPr>
              <a:t>Première sélection d’événements</a:t>
            </a:r>
          </a:p>
          <a:p>
            <a:pPr lvl="1"/>
            <a:r>
              <a:rPr lang="fr-FR" dirty="0">
                <a:sym typeface="Wingdings"/>
              </a:rPr>
              <a:t>20 MHz  100 kHz  &lt;1 kHz (2 niveaux)</a:t>
            </a:r>
          </a:p>
          <a:p>
            <a:pPr lvl="1"/>
            <a:r>
              <a:rPr lang="fr-FR" dirty="0">
                <a:sym typeface="Wingdings"/>
              </a:rPr>
              <a:t>+ grille de calcul ~10 </a:t>
            </a:r>
            <a:r>
              <a:rPr lang="fr-FR" dirty="0" err="1">
                <a:sym typeface="Wingdings"/>
              </a:rPr>
              <a:t>PBytes</a:t>
            </a:r>
            <a:r>
              <a:rPr lang="fr-FR" dirty="0">
                <a:sym typeface="Wingdings"/>
              </a:rPr>
              <a:t> /an produits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sp>
        <p:nvSpPr>
          <p:cNvPr id="7" name="Ellipse 6"/>
          <p:cNvSpPr/>
          <p:nvPr/>
        </p:nvSpPr>
        <p:spPr bwMode="auto">
          <a:xfrm flipH="1" flipV="1">
            <a:off x="8419887" y="1844824"/>
            <a:ext cx="75608" cy="75608"/>
          </a:xfrm>
          <a:prstGeom prst="ellipse">
            <a:avLst/>
          </a:prstGeom>
          <a:noFill/>
          <a:ln w="9525" cap="flat" cmpd="sng" algn="ctr">
            <a:solidFill>
              <a:srgbClr val="97A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14" name="Ellipse 13"/>
          <p:cNvSpPr/>
          <p:nvPr/>
        </p:nvSpPr>
        <p:spPr bwMode="auto">
          <a:xfrm flipH="1" flipV="1">
            <a:off x="8316515" y="4496420"/>
            <a:ext cx="75608" cy="75608"/>
          </a:xfrm>
          <a:prstGeom prst="ellipse">
            <a:avLst/>
          </a:prstGeom>
          <a:noFill/>
          <a:ln w="9525" cap="flat" cmpd="sng" algn="ctr">
            <a:solidFill>
              <a:srgbClr val="97A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8333531" y="4540870"/>
            <a:ext cx="72008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97A4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8500790" y="1885080"/>
            <a:ext cx="79200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97A4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Image 8" descr="foi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69" y="3861048"/>
            <a:ext cx="1367609" cy="9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0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Découverte du boson de Higgs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6519008" y="1564777"/>
            <a:ext cx="3168352" cy="4918443"/>
            <a:chOff x="6519007" y="1564775"/>
            <a:chExt cx="3168352" cy="4918443"/>
          </a:xfrm>
        </p:grpSpPr>
        <p:pic>
          <p:nvPicPr>
            <p:cNvPr id="9" name="Image 8" descr="sqr_acls_com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970" y="1564775"/>
              <a:ext cx="2543673" cy="2440289"/>
            </a:xfrm>
            <a:prstGeom prst="rect">
              <a:avLst/>
            </a:prstGeom>
          </p:spPr>
        </p:pic>
        <p:pic>
          <p:nvPicPr>
            <p:cNvPr id="10" name="Image 9" descr="fig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007" y="4297573"/>
              <a:ext cx="3168352" cy="2185645"/>
            </a:xfrm>
            <a:prstGeom prst="rect">
              <a:avLst/>
            </a:prstGeom>
          </p:spPr>
        </p:pic>
      </p:grpSp>
      <p:grpSp>
        <p:nvGrpSpPr>
          <p:cNvPr id="19" name="Grouper 18"/>
          <p:cNvGrpSpPr/>
          <p:nvPr/>
        </p:nvGrpSpPr>
        <p:grpSpPr>
          <a:xfrm>
            <a:off x="3275955" y="1701235"/>
            <a:ext cx="3142436" cy="4766472"/>
            <a:chOff x="3275955" y="1686294"/>
            <a:chExt cx="3142436" cy="4766472"/>
          </a:xfrm>
        </p:grpSpPr>
        <p:pic>
          <p:nvPicPr>
            <p:cNvPr id="7" name="Image 6" descr="ltc_grid_cls_comb_pub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955" y="1686294"/>
              <a:ext cx="3130906" cy="2159813"/>
            </a:xfrm>
            <a:prstGeom prst="rect">
              <a:avLst/>
            </a:prstGeom>
          </p:spPr>
        </p:pic>
        <p:pic>
          <p:nvPicPr>
            <p:cNvPr id="11" name="Image 10" descr="grid_pvala_all_zoom_pub_20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92" y="4293096"/>
              <a:ext cx="3130699" cy="2159670"/>
            </a:xfrm>
            <a:prstGeom prst="rect">
              <a:avLst/>
            </a:prstGeom>
          </p:spPr>
        </p:pic>
      </p:grpSp>
      <p:grpSp>
        <p:nvGrpSpPr>
          <p:cNvPr id="18" name="Grouper 17"/>
          <p:cNvGrpSpPr/>
          <p:nvPr/>
        </p:nvGrpSpPr>
        <p:grpSpPr>
          <a:xfrm>
            <a:off x="107604" y="1701237"/>
            <a:ext cx="3130906" cy="4751531"/>
            <a:chOff x="107603" y="1701235"/>
            <a:chExt cx="3130906" cy="4751531"/>
          </a:xfrm>
        </p:grpSpPr>
        <p:pic>
          <p:nvPicPr>
            <p:cNvPr id="8" name="Image 7" descr="lte_cls_comb_com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3" y="1701235"/>
              <a:ext cx="3130906" cy="2159813"/>
            </a:xfrm>
            <a:prstGeom prst="rect">
              <a:avLst/>
            </a:prstGeom>
          </p:spPr>
        </p:pic>
        <p:pic>
          <p:nvPicPr>
            <p:cNvPr id="12" name="Image 11" descr="pvala_all_zoom_jul201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3" y="4293096"/>
              <a:ext cx="3130699" cy="2159670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>
            <a:off x="683668" y="105273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dirty="0">
                <a:solidFill>
                  <a:schemeClr val="tx2"/>
                </a:solidFill>
                <a:latin typeface="+mn-lt"/>
              </a:rPr>
              <a:t>juillet 2011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924027" y="105273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dirty="0">
                <a:solidFill>
                  <a:schemeClr val="tx2"/>
                </a:solidFill>
                <a:latin typeface="+mn-lt"/>
              </a:rPr>
              <a:t>décembre 2011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948363" y="105273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>
                <a:solidFill>
                  <a:schemeClr val="tx2"/>
                </a:solidFill>
                <a:latin typeface="+mn-lt"/>
              </a:rPr>
              <a:t>4 juillet 2012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331740" y="134076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800" dirty="0">
                <a:solidFill>
                  <a:schemeClr val="accent2"/>
                </a:solidFill>
                <a:latin typeface="+mn-lt"/>
              </a:rPr>
              <a:t>Limites sur la section efficace relative au modèle standard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403747" y="393305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800" dirty="0">
                <a:solidFill>
                  <a:srgbClr val="F06157"/>
                </a:solidFill>
                <a:latin typeface="+mn-lt"/>
              </a:rPr>
              <a:t>Probabilité de fluctuation de fond</a:t>
            </a:r>
          </a:p>
        </p:txBody>
      </p:sp>
      <p:pic>
        <p:nvPicPr>
          <p:cNvPr id="3" name="Image 2" descr="MAC28_HIGGS_BOSON02_wid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6" y="1700808"/>
            <a:ext cx="977957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4728" y="6308586"/>
            <a:ext cx="4988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Conférence de </a:t>
            </a:r>
            <a:r>
              <a:rPr lang="fr-FR" dirty="0" err="1"/>
              <a:t>Moriond</a:t>
            </a:r>
            <a:r>
              <a:rPr lang="fr-FR" dirty="0"/>
              <a:t>, 14 Mars 2013</a:t>
            </a:r>
          </a:p>
        </p:txBody>
      </p:sp>
      <p:pic>
        <p:nvPicPr>
          <p:cNvPr id="5" name="Image 4" descr="tot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9" y="2564912"/>
            <a:ext cx="685843" cy="64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HZZ4l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720263" cy="6858000"/>
          </a:xfrm>
          <a:prstGeom prst="rect">
            <a:avLst/>
          </a:prstGeom>
        </p:spPr>
      </p:pic>
      <p:pic>
        <p:nvPicPr>
          <p:cNvPr id="2" name="Image 1" descr="Capture d’écran 2013-10-08 à 14.26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14" y="1503051"/>
            <a:ext cx="3535993" cy="207897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6C6B08-E879-714E-86FB-B14E47FE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23043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23627" y="1412776"/>
            <a:ext cx="410405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marL="342574" indent="-34257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Tx/>
              <a:buBlip>
                <a:blip r:embed="rId2"/>
              </a:buBlip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51589" indent="-418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ebdings" pitchFamily="1" charset="2"/>
              <a:buChar char="^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324297" indent="-1823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A4FF"/>
              </a:buClr>
              <a:buFont typeface="Times" pitchFamily="1" charset="0"/>
              <a:buChar char="•"/>
              <a:defRPr>
                <a:solidFill>
                  <a:srgbClr val="97A4FF"/>
                </a:solidFill>
                <a:latin typeface="+mn-lt"/>
                <a:ea typeface="ＭＳ Ｐゴシック" charset="-128"/>
              </a:defRPr>
            </a:lvl3pPr>
            <a:lvl4pPr marL="1742996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" charset="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161695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1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618458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075223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531985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988749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dirty="0"/>
              <a:t>Distribution m</a:t>
            </a:r>
            <a:r>
              <a:rPr lang="fr-FR" baseline="-25000" dirty="0"/>
              <a:t>4l</a:t>
            </a:r>
          </a:p>
          <a:p>
            <a:pPr lvl="1"/>
            <a:r>
              <a:rPr lang="fr-FR" dirty="0"/>
              <a:t>Zone basse masse</a:t>
            </a:r>
          </a:p>
          <a:p>
            <a:pPr lvl="1"/>
            <a:r>
              <a:rPr lang="fr-FR" dirty="0"/>
              <a:t>Données + fond attendu</a:t>
            </a:r>
          </a:p>
          <a:p>
            <a:pPr lvl="1"/>
            <a:r>
              <a:rPr lang="fr-FR" i="1" dirty="0"/>
              <a:t>Un-</a:t>
            </a:r>
            <a:r>
              <a:rPr lang="fr-FR" i="1" dirty="0" err="1"/>
              <a:t>Blinded</a:t>
            </a:r>
            <a:endParaRPr lang="fr-FR" i="1" dirty="0"/>
          </a:p>
          <a:p>
            <a:pPr lvl="1"/>
            <a:r>
              <a:rPr lang="fr-FR" dirty="0"/>
              <a:t>Avec </a:t>
            </a:r>
            <a:r>
              <a:rPr lang="en-GB" dirty="0"/>
              <a:t>signal </a:t>
            </a:r>
            <a:r>
              <a:rPr lang="en-GB" dirty="0" err="1"/>
              <a:t>attendu</a:t>
            </a:r>
            <a:r>
              <a:rPr lang="en-GB" dirty="0"/>
              <a:t>                                                                                            </a:t>
            </a:r>
            <a:r>
              <a:rPr lang="en-GB" dirty="0" err="1"/>
              <a:t>m</a:t>
            </a:r>
            <a:r>
              <a:rPr lang="en-GB" baseline="-25000" dirty="0" err="1"/>
              <a:t>H</a:t>
            </a:r>
            <a:r>
              <a:rPr lang="en-GB" dirty="0"/>
              <a:t> = 126 </a:t>
            </a:r>
            <a:r>
              <a:rPr lang="en-GB" dirty="0" err="1"/>
              <a:t>GeV</a:t>
            </a:r>
            <a:endParaRPr lang="en-GB" dirty="0"/>
          </a:p>
        </p:txBody>
      </p:sp>
      <p:pic>
        <p:nvPicPr>
          <p:cNvPr id="20" name="Image 19" descr="ZZMass_7Plus8TeV_70-180_3GeV_NoHigg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843200"/>
            <a:ext cx="4023109" cy="3632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Observation H </a:t>
            </a:r>
            <a:r>
              <a:rPr lang="fr-FR" dirty="0">
                <a:sym typeface="Wingdings"/>
              </a:rPr>
              <a:t> 4l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627" y="1412776"/>
            <a:ext cx="5616624" cy="2952328"/>
          </a:xfrm>
        </p:spPr>
        <p:txBody>
          <a:bodyPr/>
          <a:lstStyle/>
          <a:p>
            <a:r>
              <a:rPr lang="fr-FR" dirty="0"/>
              <a:t>Distribution m</a:t>
            </a:r>
            <a:r>
              <a:rPr lang="fr-FR" baseline="-25000" dirty="0"/>
              <a:t>4l</a:t>
            </a:r>
          </a:p>
          <a:p>
            <a:pPr lvl="1"/>
            <a:r>
              <a:rPr lang="fr-FR" dirty="0"/>
              <a:t>Zone basse masse</a:t>
            </a:r>
          </a:p>
          <a:p>
            <a:pPr lvl="1"/>
            <a:r>
              <a:rPr lang="fr-FR" dirty="0"/>
              <a:t>Seulement données</a:t>
            </a:r>
          </a:p>
          <a:p>
            <a:pPr lvl="1"/>
            <a:r>
              <a:rPr lang="fr-FR" i="1" dirty="0" err="1"/>
              <a:t>Blinded</a:t>
            </a:r>
            <a:endParaRPr lang="fr-FR" i="1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323627" y="1412776"/>
            <a:ext cx="635648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marL="342574" indent="-34257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Tx/>
              <a:buBlip>
                <a:blip r:embed="rId2"/>
              </a:buBlip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51589" indent="-418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ebdings" pitchFamily="1" charset="2"/>
              <a:buChar char="^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324297" indent="-1823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A4FF"/>
              </a:buClr>
              <a:buFont typeface="Times" pitchFamily="1" charset="0"/>
              <a:buChar char="•"/>
              <a:defRPr>
                <a:solidFill>
                  <a:srgbClr val="97A4FF"/>
                </a:solidFill>
                <a:latin typeface="+mn-lt"/>
                <a:ea typeface="ＭＳ Ｐゴシック" charset="-128"/>
              </a:defRPr>
            </a:lvl3pPr>
            <a:lvl4pPr marL="1742996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" charset="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161695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1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618458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075223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531985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988749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dirty="0"/>
              <a:t>Distribution m</a:t>
            </a:r>
            <a:r>
              <a:rPr lang="fr-FR" baseline="-25000" dirty="0"/>
              <a:t>4l</a:t>
            </a:r>
          </a:p>
          <a:p>
            <a:pPr lvl="1"/>
            <a:r>
              <a:rPr lang="fr-FR" dirty="0"/>
              <a:t>Zone basse masse</a:t>
            </a:r>
          </a:p>
          <a:p>
            <a:pPr lvl="1"/>
            <a:r>
              <a:rPr lang="fr-FR" dirty="0"/>
              <a:t>Seulement données</a:t>
            </a:r>
          </a:p>
          <a:p>
            <a:pPr lvl="1"/>
            <a:r>
              <a:rPr lang="fr-FR" i="1" dirty="0"/>
              <a:t>Un-</a:t>
            </a:r>
            <a:r>
              <a:rPr lang="fr-FR" i="1" dirty="0" err="1"/>
              <a:t>Blinded</a:t>
            </a:r>
            <a:endParaRPr lang="fr-FR" i="1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329765" y="1412776"/>
            <a:ext cx="5132346" cy="18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marL="342574" indent="-34257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Tx/>
              <a:buBlip>
                <a:blip r:embed="rId2"/>
              </a:buBlip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51589" indent="-418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ebdings" pitchFamily="1" charset="2"/>
              <a:buChar char="^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324297" indent="-1823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A4FF"/>
              </a:buClr>
              <a:buFont typeface="Times" pitchFamily="1" charset="0"/>
              <a:buChar char="•"/>
              <a:defRPr>
                <a:solidFill>
                  <a:srgbClr val="97A4FF"/>
                </a:solidFill>
                <a:latin typeface="+mn-lt"/>
                <a:ea typeface="ＭＳ Ｐゴシック" charset="-128"/>
              </a:defRPr>
            </a:lvl3pPr>
            <a:lvl4pPr marL="1742996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" charset="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161695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1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618458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075223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531985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988749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dirty="0"/>
              <a:t>Distribution m</a:t>
            </a:r>
            <a:r>
              <a:rPr lang="fr-FR" baseline="-25000" dirty="0"/>
              <a:t>4l</a:t>
            </a:r>
          </a:p>
          <a:p>
            <a:pPr lvl="1"/>
            <a:r>
              <a:rPr lang="fr-FR" dirty="0"/>
              <a:t>Zone basse masse</a:t>
            </a:r>
          </a:p>
          <a:p>
            <a:pPr lvl="1"/>
            <a:r>
              <a:rPr lang="fr-FR" dirty="0"/>
              <a:t>Données + fond attendu</a:t>
            </a:r>
          </a:p>
          <a:p>
            <a:pPr lvl="1"/>
            <a:r>
              <a:rPr lang="fr-FR" i="1" dirty="0"/>
              <a:t>Un-</a:t>
            </a:r>
            <a:r>
              <a:rPr lang="fr-FR" i="1" dirty="0" err="1"/>
              <a:t>Blinded</a:t>
            </a:r>
            <a:endParaRPr lang="fr-FR" i="1" dirty="0"/>
          </a:p>
        </p:txBody>
      </p:sp>
      <p:pic>
        <p:nvPicPr>
          <p:cNvPr id="19" name="Image 18" descr="ZZMass_7Plus8TeV_70-180_3GeV_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843200"/>
            <a:ext cx="4023109" cy="3632200"/>
          </a:xfrm>
          <a:prstGeom prst="rect">
            <a:avLst/>
          </a:prstGeom>
        </p:spPr>
      </p:pic>
      <p:pic>
        <p:nvPicPr>
          <p:cNvPr id="12" name="Image 11" descr="ZZMass_7Plus8TeV_70-180_3GeV.png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9" y="1844824"/>
            <a:ext cx="4024800" cy="3632400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4572100" y="1844824"/>
            <a:ext cx="4023109" cy="3632400"/>
            <a:chOff x="3276000" y="1602000"/>
            <a:chExt cx="3027680" cy="2905760"/>
          </a:xfrm>
        </p:grpSpPr>
        <p:pic>
          <p:nvPicPr>
            <p:cNvPr id="16" name="Image 15" descr="ZZMass_7Plus8TeV_70-180_3GeV_DAT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000" y="1602000"/>
              <a:ext cx="3027680" cy="290576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4597400" y="1758950"/>
              <a:ext cx="653796" cy="2310190"/>
            </a:xfrm>
            <a:prstGeom prst="rect">
              <a:avLst/>
            </a:prstGeom>
            <a:solidFill>
              <a:srgbClr val="C0BFFF"/>
            </a:solidFill>
            <a:ln w="9525" cap="flat" cmpd="sng" algn="ctr">
              <a:solidFill>
                <a:srgbClr val="C0B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39" eaLnBrk="0" hangingPunct="0"/>
              <a:endParaRPr lang="fr-FR">
                <a:latin typeface="Times" charset="0"/>
              </a:endParaRPr>
            </a:p>
          </p:txBody>
        </p:sp>
      </p:grpSp>
      <p:sp>
        <p:nvSpPr>
          <p:cNvPr id="18" name="Rectangle 11"/>
          <p:cNvSpPr>
            <a:spLocks/>
          </p:cNvSpPr>
          <p:nvPr/>
        </p:nvSpPr>
        <p:spPr bwMode="auto">
          <a:xfrm>
            <a:off x="5364187" y="2132858"/>
            <a:ext cx="243007" cy="214303"/>
          </a:xfrm>
          <a:prstGeom prst="rect">
            <a:avLst/>
          </a:prstGeom>
          <a:solidFill>
            <a:srgbClr val="FFFFB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4l</a:t>
            </a:r>
          </a:p>
        </p:txBody>
      </p:sp>
      <p:grpSp>
        <p:nvGrpSpPr>
          <p:cNvPr id="23" name="Grouper 22"/>
          <p:cNvGrpSpPr/>
          <p:nvPr/>
        </p:nvGrpSpPr>
        <p:grpSpPr>
          <a:xfrm>
            <a:off x="2555877" y="3179011"/>
            <a:ext cx="3096343" cy="2626255"/>
            <a:chOff x="1979811" y="3140968"/>
            <a:chExt cx="3096343" cy="2626255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9811" y="4365106"/>
              <a:ext cx="2025525" cy="1402117"/>
            </a:xfrm>
            <a:prstGeom prst="rect">
              <a:avLst/>
            </a:prstGeom>
            <a:ln w="25400">
              <a:solidFill>
                <a:srgbClr val="C0B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Connecteur droit avec flèche 21"/>
            <p:cNvCxnSpPr/>
            <p:nvPr/>
          </p:nvCxnSpPr>
          <p:spPr bwMode="auto">
            <a:xfrm flipV="1">
              <a:off x="3780011" y="3140968"/>
              <a:ext cx="1296143" cy="115212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0B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736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build="p"/>
      <p:bldP spid="13" grpId="0"/>
      <p:bldP spid="13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LHC Accélérateur et collisionneur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524431" y="4077080"/>
            <a:ext cx="129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(25 ns)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699043" y="1412776"/>
            <a:ext cx="8481567" cy="4896544"/>
            <a:chOff x="699039" y="1556792"/>
            <a:chExt cx="8481567" cy="4896544"/>
          </a:xfrm>
        </p:grpSpPr>
        <p:pic>
          <p:nvPicPr>
            <p:cNvPr id="7" name="Picture 5" descr="def evt bi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9039" y="1556792"/>
              <a:ext cx="8265548" cy="4896544"/>
            </a:xfrm>
            <a:prstGeom prst="rect">
              <a:avLst/>
            </a:prstGeom>
            <a:noFill/>
          </p:spPr>
        </p:pic>
        <p:sp>
          <p:nvSpPr>
            <p:cNvPr id="10" name="ZoneTexte 9"/>
            <p:cNvSpPr txBox="1"/>
            <p:nvPr/>
          </p:nvSpPr>
          <p:spPr>
            <a:xfrm>
              <a:off x="6726031" y="1743558"/>
              <a:ext cx="245457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2808 × 2808 paquets</a:t>
              </a:r>
            </a:p>
          </p:txBody>
        </p:sp>
      </p:grpSp>
      <p:sp>
        <p:nvSpPr>
          <p:cNvPr id="13" name="ZoneTexte 9">
            <a:extLst>
              <a:ext uri="{FF2B5EF4-FFF2-40B4-BE49-F238E27FC236}">
                <a16:creationId xmlns:a16="http://schemas.microsoft.com/office/drawing/2014/main" id="{AF121A5C-0A10-E940-9BCE-0571317F5C9A}"/>
              </a:ext>
            </a:extLst>
          </p:cNvPr>
          <p:cNvSpPr txBox="1"/>
          <p:nvPr/>
        </p:nvSpPr>
        <p:spPr>
          <a:xfrm>
            <a:off x="6624088" y="2390146"/>
            <a:ext cx="230425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8 </a:t>
            </a:r>
            <a:r>
              <a:rPr lang="fr-FR" sz="2000" dirty="0" err="1"/>
              <a:t>TeV</a:t>
            </a:r>
            <a:r>
              <a:rPr lang="fr-FR" sz="2000" dirty="0"/>
              <a:t> (8. 10</a:t>
            </a:r>
            <a:r>
              <a:rPr lang="fr-FR" sz="2000" baseline="30000" dirty="0"/>
              <a:t>12</a:t>
            </a:r>
            <a:r>
              <a:rPr lang="fr-FR" sz="2000" dirty="0"/>
              <a:t>eV) 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541246A7-6B67-A649-AFC8-1EC8A21D1834}"/>
              </a:ext>
            </a:extLst>
          </p:cNvPr>
          <p:cNvSpPr txBox="1"/>
          <p:nvPr/>
        </p:nvSpPr>
        <p:spPr>
          <a:xfrm>
            <a:off x="6658551" y="3033558"/>
            <a:ext cx="230425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2. 10</a:t>
            </a:r>
            <a:r>
              <a:rPr lang="fr-FR" sz="2000" baseline="30000" dirty="0"/>
              <a:t>34</a:t>
            </a:r>
            <a:r>
              <a:rPr lang="fr-FR" sz="2000" dirty="0"/>
              <a:t> cm</a:t>
            </a:r>
            <a:r>
              <a:rPr lang="fr-FR" sz="2000" baseline="30000" dirty="0"/>
              <a:t>2</a:t>
            </a:r>
            <a:r>
              <a:rPr lang="fr-FR" sz="2000" dirty="0"/>
              <a:t>s</a:t>
            </a:r>
            <a:r>
              <a:rPr lang="fr-FR" sz="20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974880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3583-3AA2-CE4E-AD68-3671B9ED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Cet </a:t>
            </a:r>
            <a:r>
              <a:rPr lang="fr-FR" dirty="0" err="1"/>
              <a:t>apr</a:t>
            </a:r>
            <a:r>
              <a:rPr lang="en-US" dirty="0" err="1"/>
              <a:t>ès</a:t>
            </a:r>
            <a:r>
              <a:rPr lang="en-US" dirty="0"/>
              <a:t>-midi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F31C2-D808-2B49-ADF2-4F048ECF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867" y="2636912"/>
            <a:ext cx="5405455" cy="2567922"/>
          </a:xfrm>
        </p:spPr>
        <p:txBody>
          <a:bodyPr/>
          <a:lstStyle/>
          <a:p>
            <a:pPr marL="0" indent="0">
              <a:buNone/>
            </a:pPr>
            <a:r>
              <a:rPr lang="fr-FR" sz="4000" dirty="0"/>
              <a:t>Ce sera votre tour 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00F05-E335-7B4D-816F-BE544948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3772518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Image 6" descr="looking_for_higgs_boson___fluorescent_version_by_vladstudio-d57be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1"/>
            <a:ext cx="9720263" cy="68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05011" y="1447800"/>
            <a:ext cx="5589151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marL="342574" indent="-34257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15000"/>
              <a:buFontTx/>
              <a:buBlip>
                <a:blip r:embed="rId2"/>
              </a:buBlip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51589" indent="-418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ebdings" pitchFamily="1" charset="2"/>
              <a:buChar char="^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324297" indent="-18239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A4FF"/>
              </a:buClr>
              <a:buFont typeface="Times" pitchFamily="1" charset="0"/>
              <a:buChar char="•"/>
              <a:defRPr>
                <a:solidFill>
                  <a:srgbClr val="97A4FF"/>
                </a:solidFill>
                <a:latin typeface="+mn-lt"/>
                <a:ea typeface="ＭＳ Ｐゴシック" charset="-128"/>
              </a:defRPr>
            </a:lvl3pPr>
            <a:lvl4pPr marL="1742996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" charset="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161695" indent="-228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1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5pPr>
            <a:lvl6pPr marL="2618458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3075223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3531985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988749" indent="-22838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fr-FR">
                <a:latin typeface="Helvetica" charset="0"/>
                <a:ea typeface="ＭＳ Ｐゴシック" charset="0"/>
                <a:cs typeface="ＭＳ Ｐゴシック" charset="0"/>
              </a:rPr>
              <a:t>Collision </a:t>
            </a:r>
            <a:r>
              <a:rPr lang="fr-FR">
                <a:latin typeface="Helvetica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fr-FR">
                <a:latin typeface="Helvetica" charset="0"/>
                <a:ea typeface="ＭＳ Ｐゴシック" charset="0"/>
                <a:cs typeface="ＭＳ Ｐゴシック" charset="0"/>
              </a:rPr>
              <a:t> création de particules</a:t>
            </a:r>
          </a:p>
          <a:p>
            <a:pPr eaLnBrk="1" hangingPunct="1"/>
            <a:endParaRPr lang="fr-FR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latin typeface="Helvetica" charset="0"/>
                <a:ea typeface="ＭＳ Ｐゴシック" charset="0"/>
                <a:cs typeface="ＭＳ Ｐゴシック" charset="0"/>
              </a:rPr>
              <a:t>But du détecteur </a:t>
            </a:r>
          </a:p>
          <a:p>
            <a:pPr lvl="1" eaLnBrk="1" hangingPunct="1"/>
            <a:r>
              <a:rPr lang="fr-FR">
                <a:latin typeface="Helvetica" charset="0"/>
                <a:ea typeface="ＭＳ Ｐゴシック" charset="0"/>
              </a:rPr>
              <a:t>Identification des particules</a:t>
            </a:r>
          </a:p>
          <a:p>
            <a:pPr lvl="1" eaLnBrk="1" hangingPunct="1"/>
            <a:r>
              <a:rPr lang="fr-FR">
                <a:latin typeface="Helvetica" charset="0"/>
                <a:ea typeface="ＭＳ Ｐゴシック" charset="0"/>
              </a:rPr>
              <a:t>Mesure de leur position, trajectoire, quantité de mouvement, charge, masse</a:t>
            </a:r>
          </a:p>
          <a:p>
            <a:pPr lvl="1" eaLnBrk="1" hangingPunct="1"/>
            <a:r>
              <a:rPr lang="fr-FR">
                <a:latin typeface="Helvetica" charset="0"/>
                <a:ea typeface="ＭＳ Ｐゴシック" charset="0"/>
              </a:rPr>
              <a:t>En général plusieurs sous-couches de détection : une pour chaque type de particule</a:t>
            </a:r>
            <a:endParaRPr lang="fr-FR" dirty="0">
              <a:latin typeface="Helvetica" charset="0"/>
              <a:ea typeface="ＭＳ Ｐゴシック" charset="0"/>
            </a:endParaRPr>
          </a:p>
        </p:txBody>
      </p:sp>
      <p:pic>
        <p:nvPicPr>
          <p:cNvPr id="8" name="Picture 4" descr="TDR_MUON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60" y="2133600"/>
            <a:ext cx="3564096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8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df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11" name="Image 10" descr="colla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39" y="3168510"/>
            <a:ext cx="2843908" cy="2204706"/>
          </a:xfrm>
          <a:prstGeom prst="rect">
            <a:avLst/>
          </a:prstGeom>
        </p:spPr>
      </p:pic>
      <p:pic>
        <p:nvPicPr>
          <p:cNvPr id="12" name="Image 11" descr="img_cms_global_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1" y="978031"/>
            <a:ext cx="5771462" cy="4077072"/>
          </a:xfrm>
          <a:prstGeom prst="rect">
            <a:avLst/>
          </a:prstGeom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-1404565" y="5085186"/>
            <a:ext cx="8208912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fr-FR" sz="2400" dirty="0">
                <a:solidFill>
                  <a:srgbClr val="0000FF"/>
                </a:solidFill>
                <a:latin typeface="Palatino"/>
                <a:cs typeface="Palatino"/>
              </a:rPr>
              <a:t>Projet proposé en 1990</a:t>
            </a:r>
          </a:p>
          <a:p>
            <a:pPr algn="ctr">
              <a:lnSpc>
                <a:spcPct val="120000"/>
              </a:lnSpc>
              <a:defRPr/>
            </a:pPr>
            <a:r>
              <a:rPr lang="fr-FR" sz="2400" dirty="0">
                <a:solidFill>
                  <a:srgbClr val="0000FF"/>
                </a:solidFill>
                <a:latin typeface="Palatino"/>
                <a:cs typeface="Palatino"/>
              </a:rPr>
              <a:t>42 pays, plus de 3800 scientifiques</a:t>
            </a:r>
          </a:p>
          <a:p>
            <a:pPr algn="ctr">
              <a:lnSpc>
                <a:spcPct val="120000"/>
              </a:lnSpc>
              <a:defRPr/>
            </a:pPr>
            <a:r>
              <a:rPr lang="fr-FR" sz="2400" dirty="0">
                <a:solidFill>
                  <a:srgbClr val="0000FF"/>
                </a:solidFill>
                <a:latin typeface="Palatino"/>
                <a:cs typeface="Palatino"/>
              </a:rPr>
              <a:t>30 m de long, 15 m de haut</a:t>
            </a:r>
          </a:p>
        </p:txBody>
      </p:sp>
      <p:pic>
        <p:nvPicPr>
          <p:cNvPr id="10" name="Picture 4" descr="TDR_MUON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51" y="919720"/>
            <a:ext cx="2436296" cy="22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824535" y="5445224"/>
            <a:ext cx="500414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952500" lvl="1" indent="-419100" eaLnBrk="1" hangingPunct="1">
              <a:spcBef>
                <a:spcPct val="20000"/>
              </a:spcBef>
              <a:buClr>
                <a:schemeClr val="tx2"/>
              </a:buClr>
              <a:buSzPct val="100000"/>
              <a:buFont typeface="Webdings" charset="0"/>
              <a:buChar char="^"/>
            </a:pPr>
            <a:r>
              <a:rPr lang="fr-FR" sz="1800" dirty="0">
                <a:solidFill>
                  <a:srgbClr val="F06157"/>
                </a:solidFill>
                <a:latin typeface="Helvetica" charset="0"/>
              </a:rPr>
              <a:t>Détecteur :</a:t>
            </a:r>
            <a:r>
              <a:rPr lang="fr-FR" sz="1800" dirty="0">
                <a:solidFill>
                  <a:schemeClr val="tx2"/>
                </a:solidFill>
                <a:latin typeface="Helvetica" charset="0"/>
              </a:rPr>
              <a:t> réponse rapide, grande granularité (15 M canaux), résistance radiations, herméticité</a:t>
            </a:r>
          </a:p>
        </p:txBody>
      </p:sp>
    </p:spTree>
    <p:extLst>
      <p:ext uri="{BB962C8B-B14F-4D97-AF65-F5344CB8AC3E}">
        <p14:creationId xmlns:p14="http://schemas.microsoft.com/office/powerpoint/2010/main" val="160028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« Compact »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8" descr="bat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" y="1185664"/>
            <a:ext cx="8398107" cy="519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48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27384"/>
            <a:ext cx="9828683" cy="69573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" name="Image 6" descr="C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47" y="-99392"/>
            <a:ext cx="6984776" cy="6984776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C5EA75-D3E6-B846-BD3B-5D03F0A1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</p:spTree>
    <p:extLst>
      <p:ext uri="{BB962C8B-B14F-4D97-AF65-F5344CB8AC3E}">
        <p14:creationId xmlns:p14="http://schemas.microsoft.com/office/powerpoint/2010/main" val="182925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3/21/19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9" y="1219200"/>
            <a:ext cx="8991243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94679"/>
      </p:ext>
    </p:extLst>
  </p:cSld>
  <p:clrMapOvr>
    <a:masterClrMapping/>
  </p:clrMapOvr>
</p:sld>
</file>

<file path=ppt/theme/theme1.xml><?xml version="1.0" encoding="utf-8"?>
<a:theme xmlns:a="http://schemas.openxmlformats.org/drawingml/2006/main" name="New Look">
  <a:themeElements>
    <a:clrScheme name="En-tête grisée 1">
      <a:dk1>
        <a:srgbClr val="000000"/>
      </a:dk1>
      <a:lt1>
        <a:srgbClr val="B3D1F0"/>
      </a:lt1>
      <a:dk2>
        <a:srgbClr val="1822CD"/>
      </a:dk2>
      <a:lt2>
        <a:srgbClr val="000000"/>
      </a:lt2>
      <a:accent1>
        <a:srgbClr val="3568C7"/>
      </a:accent1>
      <a:accent2>
        <a:srgbClr val="F06157"/>
      </a:accent2>
      <a:accent3>
        <a:srgbClr val="D6E5F6"/>
      </a:accent3>
      <a:accent4>
        <a:srgbClr val="000000"/>
      </a:accent4>
      <a:accent5>
        <a:srgbClr val="AEB9E0"/>
      </a:accent5>
      <a:accent6>
        <a:srgbClr val="D9574E"/>
      </a:accent6>
      <a:hlink>
        <a:srgbClr val="FF9218"/>
      </a:hlink>
      <a:folHlink>
        <a:srgbClr val="CCCCCC"/>
      </a:folHlink>
    </a:clrScheme>
    <a:fontScheme name="En-tête grisée">
      <a:majorFont>
        <a:latin typeface="Comic Sans MS"/>
        <a:ea typeface=""/>
        <a:cs typeface=""/>
      </a:majorFont>
      <a:minorFont>
        <a:latin typeface="Helvetic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-tête grisée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-tête grisée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-tête grisée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-tête grisée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-tête grisée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-tête grisée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155783</TotalTime>
  <Words>1154</Words>
  <Application>Microsoft Macintosh PowerPoint</Application>
  <PresentationFormat>Personnalisé</PresentationFormat>
  <Paragraphs>244</Paragraphs>
  <Slides>41</Slides>
  <Notes>8</Notes>
  <HiddenSlides>0</HiddenSlides>
  <MMClips>2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3" baseType="lpstr">
      <vt:lpstr>Apple Chancery</vt:lpstr>
      <vt:lpstr>Arial</vt:lpstr>
      <vt:lpstr>Arial Narrow</vt:lpstr>
      <vt:lpstr>Comic Sans MS</vt:lpstr>
      <vt:lpstr>Helvetica</vt:lpstr>
      <vt:lpstr>Palatino</vt:lpstr>
      <vt:lpstr>Tahoma</vt:lpstr>
      <vt:lpstr>Times</vt:lpstr>
      <vt:lpstr>Webdings</vt:lpstr>
      <vt:lpstr>Wingdings</vt:lpstr>
      <vt:lpstr>New Look</vt:lpstr>
      <vt:lpstr>Equation</vt:lpstr>
      <vt:lpstr>Un exemple de détecteur : CMS</vt:lpstr>
      <vt:lpstr>LHC</vt:lpstr>
      <vt:lpstr>Présentation PowerPoint</vt:lpstr>
      <vt:lpstr>LHC Accélérateur et collisionneur</vt:lpstr>
      <vt:lpstr>Détection</vt:lpstr>
      <vt:lpstr>CMS</vt:lpstr>
      <vt:lpstr>« Compact »</vt:lpstr>
      <vt:lpstr>Présentation PowerPoint</vt:lpstr>
      <vt:lpstr>CMS</vt:lpstr>
      <vt:lpstr>Champ magnétique</vt:lpstr>
      <vt:lpstr>Trajectographe</vt:lpstr>
      <vt:lpstr>Trajectographe</vt:lpstr>
      <vt:lpstr>Trajectographe</vt:lpstr>
      <vt:lpstr>Insertion du trajectographe</vt:lpstr>
      <vt:lpstr>Calorimètre électromagnétique</vt:lpstr>
      <vt:lpstr>Calorimètre électromagnétique</vt:lpstr>
      <vt:lpstr>Calorimètre électromagnétique</vt:lpstr>
      <vt:lpstr>Calorimètre électromagnétique</vt:lpstr>
      <vt:lpstr>Calorimètre hadronique</vt:lpstr>
      <vt:lpstr>Calorimètre hadronique</vt:lpstr>
      <vt:lpstr>Calorimètre hadronique</vt:lpstr>
      <vt:lpstr>Détecteurs à muons</vt:lpstr>
      <vt:lpstr>Détecteurs à muons</vt:lpstr>
      <vt:lpstr>Détecteurs à muons</vt:lpstr>
      <vt:lpstr>CMS en fonctionnement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ZZ  4μ</vt:lpstr>
      <vt:lpstr>Candidat H  γγ</vt:lpstr>
      <vt:lpstr>Candidat H  2e2μ</vt:lpstr>
      <vt:lpstr>Boson de Higgs</vt:lpstr>
      <vt:lpstr>Des événements rares</vt:lpstr>
      <vt:lpstr>Découverte du boson de Higgs</vt:lpstr>
      <vt:lpstr>Présentation PowerPoint</vt:lpstr>
      <vt:lpstr>Observation H  4l </vt:lpstr>
      <vt:lpstr>Cet après-midi</vt:lpstr>
      <vt:lpstr>Présentation PowerPoint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commissioning on 2009 data</dc:title>
  <dc:creator>Baffioni Stephanie</dc:creator>
  <cp:lastModifiedBy>thiebaux@in2p3.fr</cp:lastModifiedBy>
  <cp:revision>1189</cp:revision>
  <cp:lastPrinted>2015-12-16T15:48:41Z</cp:lastPrinted>
  <dcterms:created xsi:type="dcterms:W3CDTF">2012-12-17T13:05:37Z</dcterms:created>
  <dcterms:modified xsi:type="dcterms:W3CDTF">2019-03-25T10:01:09Z</dcterms:modified>
</cp:coreProperties>
</file>