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5"/>
  </p:notesMasterIdLst>
  <p:sldIdLst>
    <p:sldId id="256" r:id="rId2"/>
    <p:sldId id="258" r:id="rId3"/>
    <p:sldId id="262" r:id="rId4"/>
    <p:sldId id="284" r:id="rId5"/>
    <p:sldId id="260" r:id="rId6"/>
    <p:sldId id="266" r:id="rId7"/>
    <p:sldId id="285" r:id="rId8"/>
    <p:sldId id="286" r:id="rId9"/>
    <p:sldId id="263" r:id="rId10"/>
    <p:sldId id="268" r:id="rId11"/>
    <p:sldId id="269" r:id="rId12"/>
    <p:sldId id="270" r:id="rId13"/>
    <p:sldId id="272" r:id="rId14"/>
    <p:sldId id="275" r:id="rId15"/>
    <p:sldId id="277" r:id="rId16"/>
    <p:sldId id="276" r:id="rId17"/>
    <p:sldId id="280" r:id="rId18"/>
    <p:sldId id="281" r:id="rId19"/>
    <p:sldId id="279" r:id="rId20"/>
    <p:sldId id="282" r:id="rId21"/>
    <p:sldId id="292" r:id="rId22"/>
    <p:sldId id="287" r:id="rId23"/>
    <p:sldId id="291" r:id="rId24"/>
    <p:sldId id="294" r:id="rId25"/>
    <p:sldId id="288" r:id="rId26"/>
    <p:sldId id="295" r:id="rId27"/>
    <p:sldId id="296" r:id="rId28"/>
    <p:sldId id="297" r:id="rId29"/>
    <p:sldId id="289" r:id="rId30"/>
    <p:sldId id="290" r:id="rId31"/>
    <p:sldId id="273" r:id="rId32"/>
    <p:sldId id="274" r:id="rId33"/>
    <p:sldId id="293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FF41"/>
    <a:srgbClr val="0000FF"/>
    <a:srgbClr val="BA9478"/>
    <a:srgbClr val="FF1B1B"/>
    <a:srgbClr val="DFCDC0"/>
    <a:srgbClr val="843C0C"/>
    <a:srgbClr val="FF0000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>
        <p:scale>
          <a:sx n="92" d="100"/>
          <a:sy n="92" d="100"/>
        </p:scale>
        <p:origin x="6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EEA02-F511-4843-B260-7D71647D79F1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4DA9E-FD12-49AF-80BE-055C909A1F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10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4DA9E-FD12-49AF-80BE-055C909A1F9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6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FF17D-8E73-424E-AE25-8782EBCDC17A}" type="datetime1">
              <a:rPr lang="fr-FR" smtClean="0"/>
              <a:t>20/05/2019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88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BA0D-A26D-4112-9DAB-EC22E3FF4863}" type="datetime1">
              <a:rPr lang="fr-FR" smtClean="0"/>
              <a:t>20/05/2019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0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CA95-89AB-4C31-A3C6-0E57AF6B0D68}" type="datetime1">
              <a:rPr lang="fr-FR" smtClean="0"/>
              <a:t>20/05/2019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7991-6762-40B7-AC1F-984B2532FF5E}" type="datetime1">
              <a:rPr lang="fr-FR" smtClean="0"/>
              <a:t>20/05/2019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8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4485-C65A-46F8-BB8E-19F3E8FC71D2}" type="datetime1">
              <a:rPr lang="fr-FR" smtClean="0"/>
              <a:t>20/05/2019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34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5B3E-9E2D-4BF9-8585-EDCE0D130686}" type="datetime1">
              <a:rPr lang="fr-FR" smtClean="0"/>
              <a:t>20/05/2019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22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D4CF-16C1-4F3A-AD1B-5C8C93072660}" type="datetime1">
              <a:rPr lang="fr-FR" smtClean="0"/>
              <a:t>20/05/2019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456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8B72-1F48-456B-ADC4-685586A105F7}" type="datetime1">
              <a:rPr lang="fr-FR" smtClean="0"/>
              <a:t>20/05/2019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96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23D2-6B96-46BA-9FEE-E30001E07199}" type="datetime1">
              <a:rPr lang="fr-FR" smtClean="0"/>
              <a:t>20/05/2019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94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711C-9351-4AD6-A309-9D6D5EABCD68}" type="datetime1">
              <a:rPr lang="fr-FR" smtClean="0"/>
              <a:t>20/05/2019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00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AB2B-E97E-4066-9E2F-1719FAB57829}" type="datetime1">
              <a:rPr lang="fr-FR" smtClean="0"/>
              <a:t>20/05/2019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25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24D89-7E4E-436B-A2B5-51ABF4A0C8C7}" type="datetime1">
              <a:rPr lang="fr-FR" smtClean="0"/>
              <a:t>20/05/2019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D6DE4-4667-4779-AD49-14C38C23E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29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2.xml"/><Relationship Id="rId7" Type="http://schemas.openxmlformats.org/officeDocument/2006/relationships/image" Target="../media/image2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tags" Target="../tags/tag14.xml"/><Relationship Id="rId10" Type="http://schemas.openxmlformats.org/officeDocument/2006/relationships/image" Target="../media/image23.png"/><Relationship Id="rId4" Type="http://schemas.openxmlformats.org/officeDocument/2006/relationships/tags" Target="../tags/tag13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20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26.png"/><Relationship Id="rId2" Type="http://schemas.openxmlformats.org/officeDocument/2006/relationships/tags" Target="../tags/tag16.xml"/><Relationship Id="rId16" Type="http://schemas.openxmlformats.org/officeDocument/2006/relationships/image" Target="../media/image24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25.png"/><Relationship Id="rId5" Type="http://schemas.openxmlformats.org/officeDocument/2006/relationships/tags" Target="../tags/tag19.xml"/><Relationship Id="rId15" Type="http://schemas.openxmlformats.org/officeDocument/2006/relationships/image" Target="../media/image28.png"/><Relationship Id="rId10" Type="http://schemas.openxmlformats.org/officeDocument/2006/relationships/image" Target="../media/image21.png"/><Relationship Id="rId4" Type="http://schemas.openxmlformats.org/officeDocument/2006/relationships/tags" Target="../tags/tag1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9.png"/><Relationship Id="rId18" Type="http://schemas.openxmlformats.org/officeDocument/2006/relationships/image" Target="../media/image24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21.png"/><Relationship Id="rId17" Type="http://schemas.openxmlformats.org/officeDocument/2006/relationships/image" Target="../media/image33.png"/><Relationship Id="rId2" Type="http://schemas.openxmlformats.org/officeDocument/2006/relationships/tags" Target="../tags/tag24.xml"/><Relationship Id="rId16" Type="http://schemas.openxmlformats.org/officeDocument/2006/relationships/image" Target="../media/image32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0.png"/><Relationship Id="rId5" Type="http://schemas.openxmlformats.org/officeDocument/2006/relationships/tags" Target="../tags/tag27.xml"/><Relationship Id="rId15" Type="http://schemas.openxmlformats.org/officeDocument/2006/relationships/image" Target="../media/image3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7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3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35.png"/><Relationship Id="rId5" Type="http://schemas.openxmlformats.org/officeDocument/2006/relationships/tags" Target="../tags/tag36.xml"/><Relationship Id="rId15" Type="http://schemas.openxmlformats.org/officeDocument/2006/relationships/image" Target="../media/image39.png"/><Relationship Id="rId10" Type="http://schemas.openxmlformats.org/officeDocument/2006/relationships/image" Target="../media/image24.png"/><Relationship Id="rId4" Type="http://schemas.openxmlformats.org/officeDocument/2006/relationships/tags" Target="../tags/tag35.xml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24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4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43.png"/><Relationship Id="rId5" Type="http://schemas.openxmlformats.org/officeDocument/2006/relationships/tags" Target="../tags/tag46.xml"/><Relationship Id="rId10" Type="http://schemas.openxmlformats.org/officeDocument/2006/relationships/image" Target="../media/image42.png"/><Relationship Id="rId4" Type="http://schemas.openxmlformats.org/officeDocument/2006/relationships/tags" Target="../tags/tag45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image" Target="../media/image24.png"/><Relationship Id="rId26" Type="http://schemas.openxmlformats.org/officeDocument/2006/relationships/image" Target="../media/image52.png"/><Relationship Id="rId3" Type="http://schemas.openxmlformats.org/officeDocument/2006/relationships/tags" Target="../tags/tag50.xml"/><Relationship Id="rId21" Type="http://schemas.openxmlformats.org/officeDocument/2006/relationships/image" Target="../media/image49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image" Target="../media/image47.png"/><Relationship Id="rId25" Type="http://schemas.openxmlformats.org/officeDocument/2006/relationships/image" Target="../media/image43.png"/><Relationship Id="rId2" Type="http://schemas.openxmlformats.org/officeDocument/2006/relationships/tags" Target="../tags/tag49.xml"/><Relationship Id="rId16" Type="http://schemas.openxmlformats.org/officeDocument/2006/relationships/image" Target="../media/image34.png"/><Relationship Id="rId20" Type="http://schemas.openxmlformats.org/officeDocument/2006/relationships/image" Target="../media/image48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51.png"/><Relationship Id="rId5" Type="http://schemas.openxmlformats.org/officeDocument/2006/relationships/tags" Target="../tags/tag5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5.png"/><Relationship Id="rId28" Type="http://schemas.openxmlformats.org/officeDocument/2006/relationships/image" Target="../media/image54.png"/><Relationship Id="rId10" Type="http://schemas.openxmlformats.org/officeDocument/2006/relationships/tags" Target="../tags/tag57.xml"/><Relationship Id="rId19" Type="http://schemas.openxmlformats.org/officeDocument/2006/relationships/image" Target="../media/image38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image" Target="../media/image50.png"/><Relationship Id="rId27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64.xml"/><Relationship Id="rId7" Type="http://schemas.openxmlformats.org/officeDocument/2006/relationships/image" Target="../media/image57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0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63.png"/><Relationship Id="rId26" Type="http://schemas.openxmlformats.org/officeDocument/2006/relationships/image" Target="../media/image70.png"/><Relationship Id="rId3" Type="http://schemas.openxmlformats.org/officeDocument/2006/relationships/tags" Target="../tags/tag69.xml"/><Relationship Id="rId21" Type="http://schemas.openxmlformats.org/officeDocument/2006/relationships/image" Target="../media/image66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image" Target="../media/image62.png"/><Relationship Id="rId25" Type="http://schemas.openxmlformats.org/officeDocument/2006/relationships/image" Target="../media/image69.png"/><Relationship Id="rId2" Type="http://schemas.openxmlformats.org/officeDocument/2006/relationships/tags" Target="../tags/tag68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68.png"/><Relationship Id="rId5" Type="http://schemas.openxmlformats.org/officeDocument/2006/relationships/tags" Target="../tags/tag71.xml"/><Relationship Id="rId15" Type="http://schemas.openxmlformats.org/officeDocument/2006/relationships/image" Target="../media/image60.png"/><Relationship Id="rId23" Type="http://schemas.openxmlformats.org/officeDocument/2006/relationships/image" Target="../media/image15.png"/><Relationship Id="rId10" Type="http://schemas.openxmlformats.org/officeDocument/2006/relationships/tags" Target="../tags/tag76.xml"/><Relationship Id="rId19" Type="http://schemas.openxmlformats.org/officeDocument/2006/relationships/image" Target="../media/image64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image" Target="../media/image62.png"/><Relationship Id="rId26" Type="http://schemas.openxmlformats.org/officeDocument/2006/relationships/image" Target="../media/image74.png"/><Relationship Id="rId3" Type="http://schemas.openxmlformats.org/officeDocument/2006/relationships/tags" Target="../tags/tag82.xml"/><Relationship Id="rId21" Type="http://schemas.openxmlformats.org/officeDocument/2006/relationships/image" Target="../media/image65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image" Target="../media/image61.png"/><Relationship Id="rId25" Type="http://schemas.openxmlformats.org/officeDocument/2006/relationships/image" Target="../media/image15.png"/><Relationship Id="rId2" Type="http://schemas.openxmlformats.org/officeDocument/2006/relationships/tags" Target="../tags/tag81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image" Target="../media/image73.png"/><Relationship Id="rId5" Type="http://schemas.openxmlformats.org/officeDocument/2006/relationships/tags" Target="../tags/tag84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2.png"/><Relationship Id="rId28" Type="http://schemas.openxmlformats.org/officeDocument/2006/relationships/image" Target="../media/image69.png"/><Relationship Id="rId10" Type="http://schemas.openxmlformats.org/officeDocument/2006/relationships/tags" Target="../tags/tag89.xml"/><Relationship Id="rId19" Type="http://schemas.openxmlformats.org/officeDocument/2006/relationships/image" Target="../media/image63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image" Target="../media/image71.png"/><Relationship Id="rId27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96.xml"/><Relationship Id="rId7" Type="http://schemas.openxmlformats.org/officeDocument/2006/relationships/image" Target="../media/image78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image" Target="../media/image43.png"/><Relationship Id="rId26" Type="http://schemas.openxmlformats.org/officeDocument/2006/relationships/image" Target="../media/image90.png"/><Relationship Id="rId3" Type="http://schemas.openxmlformats.org/officeDocument/2006/relationships/tags" Target="../tags/tag99.xml"/><Relationship Id="rId21" Type="http://schemas.openxmlformats.org/officeDocument/2006/relationships/image" Target="../media/image85.png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image" Target="../media/image83.png"/><Relationship Id="rId25" Type="http://schemas.openxmlformats.org/officeDocument/2006/relationships/image" Target="../media/image89.png"/><Relationship Id="rId2" Type="http://schemas.openxmlformats.org/officeDocument/2006/relationships/tags" Target="../tags/tag98.xml"/><Relationship Id="rId16" Type="http://schemas.openxmlformats.org/officeDocument/2006/relationships/image" Target="../media/image82.png"/><Relationship Id="rId20" Type="http://schemas.openxmlformats.org/officeDocument/2006/relationships/image" Target="../media/image80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image" Target="../media/image88.png"/><Relationship Id="rId5" Type="http://schemas.openxmlformats.org/officeDocument/2006/relationships/tags" Target="../tags/tag101.xml"/><Relationship Id="rId15" Type="http://schemas.openxmlformats.org/officeDocument/2006/relationships/image" Target="../media/image81.png"/><Relationship Id="rId23" Type="http://schemas.openxmlformats.org/officeDocument/2006/relationships/image" Target="../media/image87.png"/><Relationship Id="rId10" Type="http://schemas.openxmlformats.org/officeDocument/2006/relationships/tags" Target="../tags/tag106.xml"/><Relationship Id="rId19" Type="http://schemas.openxmlformats.org/officeDocument/2006/relationships/image" Target="../media/image84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43.png"/><Relationship Id="rId18" Type="http://schemas.openxmlformats.org/officeDocument/2006/relationships/image" Target="../media/image95.png"/><Relationship Id="rId3" Type="http://schemas.openxmlformats.org/officeDocument/2006/relationships/tags" Target="../tags/tag112.xml"/><Relationship Id="rId21" Type="http://schemas.openxmlformats.org/officeDocument/2006/relationships/image" Target="../media/image51.png"/><Relationship Id="rId7" Type="http://schemas.openxmlformats.org/officeDocument/2006/relationships/tags" Target="../tags/tag11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94.png"/><Relationship Id="rId2" Type="http://schemas.openxmlformats.org/officeDocument/2006/relationships/tags" Target="../tags/tag111.xml"/><Relationship Id="rId16" Type="http://schemas.openxmlformats.org/officeDocument/2006/relationships/image" Target="../media/image93.png"/><Relationship Id="rId20" Type="http://schemas.openxmlformats.org/officeDocument/2006/relationships/image" Target="../media/image15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image" Target="../media/image92.png"/><Relationship Id="rId23" Type="http://schemas.openxmlformats.org/officeDocument/2006/relationships/image" Target="../media/image98.png"/><Relationship Id="rId10" Type="http://schemas.openxmlformats.org/officeDocument/2006/relationships/tags" Target="../tags/tag119.xml"/><Relationship Id="rId19" Type="http://schemas.openxmlformats.org/officeDocument/2006/relationships/image" Target="../media/image96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91.png"/><Relationship Id="rId22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123.xml"/><Relationship Id="rId7" Type="http://schemas.openxmlformats.org/officeDocument/2006/relationships/image" Target="../media/image101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4.pn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103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51.png"/><Relationship Id="rId5" Type="http://schemas.openxmlformats.org/officeDocument/2006/relationships/tags" Target="../tags/tag128.xml"/><Relationship Id="rId10" Type="http://schemas.openxmlformats.org/officeDocument/2006/relationships/image" Target="../media/image15.png"/><Relationship Id="rId4" Type="http://schemas.openxmlformats.org/officeDocument/2006/relationships/tags" Target="../tags/tag127.xml"/><Relationship Id="rId9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3.png"/><Relationship Id="rId3" Type="http://schemas.openxmlformats.org/officeDocument/2006/relationships/tags" Target="../tags/tag133.xml"/><Relationship Id="rId21" Type="http://schemas.openxmlformats.org/officeDocument/2006/relationships/image" Target="../media/image109.png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image" Target="../media/image51.png"/><Relationship Id="rId2" Type="http://schemas.openxmlformats.org/officeDocument/2006/relationships/tags" Target="../tags/tag132.xml"/><Relationship Id="rId16" Type="http://schemas.openxmlformats.org/officeDocument/2006/relationships/image" Target="../media/image15.png"/><Relationship Id="rId20" Type="http://schemas.openxmlformats.org/officeDocument/2006/relationships/image" Target="../media/image108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image" Target="../media/image97.png"/><Relationship Id="rId5" Type="http://schemas.openxmlformats.org/officeDocument/2006/relationships/tags" Target="../tags/tag135.xml"/><Relationship Id="rId15" Type="http://schemas.openxmlformats.org/officeDocument/2006/relationships/image" Target="../media/image106.png"/><Relationship Id="rId23" Type="http://schemas.openxmlformats.org/officeDocument/2006/relationships/image" Target="../media/image111.png"/><Relationship Id="rId10" Type="http://schemas.openxmlformats.org/officeDocument/2006/relationships/tags" Target="../tags/tag140.xml"/><Relationship Id="rId19" Type="http://schemas.openxmlformats.org/officeDocument/2006/relationships/image" Target="../media/image107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image" Target="../media/image105.png"/><Relationship Id="rId22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4.png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image" Target="../media/image115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image" Target="../media/image114.png"/><Relationship Id="rId5" Type="http://schemas.openxmlformats.org/officeDocument/2006/relationships/tags" Target="../tags/tag147.xml"/><Relationship Id="rId15" Type="http://schemas.openxmlformats.org/officeDocument/2006/relationships/image" Target="../media/image117.png"/><Relationship Id="rId10" Type="http://schemas.openxmlformats.org/officeDocument/2006/relationships/image" Target="../media/image113.png"/><Relationship Id="rId4" Type="http://schemas.openxmlformats.org/officeDocument/2006/relationships/tags" Target="../tags/tag146.xml"/><Relationship Id="rId9" Type="http://schemas.openxmlformats.org/officeDocument/2006/relationships/image" Target="../media/image112.png"/><Relationship Id="rId14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3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../media/image121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120.png"/><Relationship Id="rId5" Type="http://schemas.openxmlformats.org/officeDocument/2006/relationships/tags" Target="../tags/tag154.xml"/><Relationship Id="rId15" Type="http://schemas.openxmlformats.org/officeDocument/2006/relationships/image" Target="../media/image123.png"/><Relationship Id="rId10" Type="http://schemas.openxmlformats.org/officeDocument/2006/relationships/image" Target="../media/image119.png"/><Relationship Id="rId4" Type="http://schemas.openxmlformats.org/officeDocument/2006/relationships/tags" Target="../tags/tag153.xml"/><Relationship Id="rId9" Type="http://schemas.openxmlformats.org/officeDocument/2006/relationships/image" Target="../media/image118.png"/><Relationship Id="rId14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4.PNG"/><Relationship Id="rId5" Type="http://schemas.openxmlformats.org/officeDocument/2006/relationships/tags" Target="../tags/tag7.xml"/><Relationship Id="rId10" Type="http://schemas.openxmlformats.org/officeDocument/2006/relationships/image" Target="../media/image13.png"/><Relationship Id="rId4" Type="http://schemas.openxmlformats.org/officeDocument/2006/relationships/tags" Target="../tags/tag6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cap="small" dirty="0" err="1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Stealth</a:t>
            </a:r>
            <a:r>
              <a:rPr lang="fr-FR" b="1" cap="small" dirty="0" smtClean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Dark Matter</a:t>
            </a:r>
            <a:endParaRPr lang="fr-FR" b="1" cap="small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72685"/>
          </a:xfrm>
        </p:spPr>
        <p:txBody>
          <a:bodyPr/>
          <a:lstStyle/>
          <a:p>
            <a:r>
              <a:rPr lang="fr-FR" b="1" cap="small" dirty="0" smtClean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Cédric Delaunay</a:t>
            </a:r>
          </a:p>
          <a:p>
            <a:r>
              <a:rPr lang="fr-FR" sz="2000" b="1" cap="smal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LAPTh</a:t>
            </a:r>
          </a:p>
          <a:p>
            <a:endParaRPr lang="fr-FR" b="1" cap="small" dirty="0" smtClean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5853934"/>
            <a:ext cx="645487" cy="6454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81" y="5900777"/>
            <a:ext cx="1304844" cy="5518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68824" y="5715012"/>
            <a:ext cx="5138304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fr-FR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IRN </a:t>
            </a:r>
            <a:r>
              <a:rPr lang="fr-FR" b="1" dirty="0" err="1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Terascale</a:t>
            </a:r>
            <a:r>
              <a:rPr lang="fr-FR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meeting </a:t>
            </a:r>
          </a:p>
          <a:p>
            <a:pPr algn="r"/>
            <a:r>
              <a:rPr lang="fr-FR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21</a:t>
            </a:r>
            <a:r>
              <a:rPr lang="fr-FR" b="1" baseline="300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fr-FR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2019</a:t>
            </a:r>
          </a:p>
          <a:p>
            <a:pPr algn="r"/>
            <a:r>
              <a:rPr lang="fr-FR" b="1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Annecy</a:t>
            </a:r>
            <a:endParaRPr lang="fr-FR" b="1" dirty="0">
              <a:solidFill>
                <a:schemeClr val="bg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233475" y="476032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fr-FR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Bélanger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fr-FR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fr-FR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fr-FR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Soreq</a:t>
            </a:r>
            <a:endParaRPr lang="fr-F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fr-F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</a:t>
            </a:r>
            <a:r>
              <a:rPr lang="fr-F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fr-F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progress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64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838200" y="1288474"/>
            <a:ext cx="10721686" cy="680604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 a dark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Higgsed</a:t>
            </a:r>
            <a:r>
              <a:rPr lang="fr-FR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	         charge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sequestered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from the SM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10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Our model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52" y="2145638"/>
            <a:ext cx="2626879" cy="33416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43" y="3858760"/>
            <a:ext cx="8272498" cy="479951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3267941" y="3699164"/>
            <a:ext cx="1288473" cy="830962"/>
          </a:xfrm>
          <a:prstGeom prst="roundRect">
            <a:avLst/>
          </a:prstGeom>
          <a:noFill/>
          <a:ln w="3175">
            <a:solidFill>
              <a:srgbClr val="ED7D3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263155" y="5025993"/>
            <a:ext cx="69831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U(1) gauge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	  =   </a:t>
            </a:r>
            <a:r>
              <a:rPr lang="fr-FR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Dark Matter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candidate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37" y="5565916"/>
            <a:ext cx="2775314" cy="33478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84" y="5154955"/>
            <a:ext cx="373333" cy="262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74" y="1286782"/>
            <a:ext cx="1008000" cy="3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11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Our model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43" y="3858760"/>
            <a:ext cx="8272498" cy="479951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4875063" y="3699164"/>
            <a:ext cx="2679123" cy="830962"/>
          </a:xfrm>
          <a:prstGeom prst="roundRect">
            <a:avLst/>
          </a:prstGeom>
          <a:noFill/>
          <a:ln w="3175">
            <a:solidFill>
              <a:srgbClr val="ED7D3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29" y="6000769"/>
            <a:ext cx="3716401" cy="35208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263155" y="5025993"/>
            <a:ext cx="3962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Vector-like fermion 		 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49" y="5080467"/>
            <a:ext cx="2353067" cy="38613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52" y="2145638"/>
            <a:ext cx="2626879" cy="33416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49" y="5613933"/>
            <a:ext cx="1614629" cy="30171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75" y="5502693"/>
            <a:ext cx="1065260" cy="275778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7303329" y="5080466"/>
            <a:ext cx="4038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anomaly</a:t>
            </a:r>
            <a:r>
              <a:rPr lang="fr-FR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-free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ce réservé du contenu 10"/>
          <p:cNvSpPr>
            <a:spLocks noGrp="1"/>
          </p:cNvSpPr>
          <p:nvPr>
            <p:ph idx="1"/>
          </p:nvPr>
        </p:nvSpPr>
        <p:spPr>
          <a:xfrm>
            <a:off x="838200" y="1288474"/>
            <a:ext cx="10721686" cy="680604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 a dark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Higgsed</a:t>
            </a:r>
            <a:r>
              <a:rPr lang="fr-FR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	         charge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sequestered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from the SM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74" y="1286782"/>
            <a:ext cx="1008000" cy="39771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10" y="5112441"/>
            <a:ext cx="1008000" cy="3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12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Our model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52" y="2145638"/>
            <a:ext cx="2626879" cy="33416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143" y="3858760"/>
            <a:ext cx="8272498" cy="479951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7756810" y="3699164"/>
            <a:ext cx="2649681" cy="830962"/>
          </a:xfrm>
          <a:prstGeom prst="roundRect">
            <a:avLst/>
          </a:prstGeom>
          <a:noFill/>
          <a:ln w="3175">
            <a:solidFill>
              <a:srgbClr val="ED7D3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50" y="4799524"/>
            <a:ext cx="1607887" cy="35621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304719" y="4740243"/>
            <a:ext cx="2034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Scalar singlet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69" y="5216943"/>
            <a:ext cx="1951984" cy="32374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44" y="4851479"/>
            <a:ext cx="3977728" cy="45336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11" y="5676760"/>
            <a:ext cx="2512826" cy="340623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5942961" y="5368689"/>
            <a:ext cx="340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spontaneously</a:t>
            </a:r>
            <a:r>
              <a:rPr lang="fr-FR" sz="2400" dirty="0" smtClean="0">
                <a:latin typeface="Arial "/>
              </a:rPr>
              <a:t> </a:t>
            </a:r>
            <a:r>
              <a:rPr lang="fr-FR" sz="2400" dirty="0" smtClean="0">
                <a:latin typeface="Arial Black" panose="020B0A04020102020204" pitchFamily="34" charset="0"/>
              </a:rPr>
              <a:t>breaks</a:t>
            </a:r>
            <a:endParaRPr lang="fr-FR" sz="2400" baseline="-25000" dirty="0">
              <a:latin typeface="Arial "/>
            </a:endParaRPr>
          </a:p>
        </p:txBody>
      </p:sp>
      <p:pic>
        <p:nvPicPr>
          <p:cNvPr id="26" name="Imag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72" y="5950646"/>
            <a:ext cx="1990857" cy="397714"/>
          </a:xfrm>
          <a:prstGeom prst="rect">
            <a:avLst/>
          </a:prstGeom>
        </p:spPr>
      </p:pic>
      <p:sp>
        <p:nvSpPr>
          <p:cNvPr id="28" name="Espace réservé du contenu 10"/>
          <p:cNvSpPr>
            <a:spLocks noGrp="1"/>
          </p:cNvSpPr>
          <p:nvPr>
            <p:ph idx="1"/>
          </p:nvPr>
        </p:nvSpPr>
        <p:spPr>
          <a:xfrm>
            <a:off x="838200" y="1288474"/>
            <a:ext cx="10721686" cy="680604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 a dark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Higgsed</a:t>
            </a:r>
            <a:r>
              <a:rPr lang="fr-FR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	         charge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sequestered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from the SM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74" y="1286782"/>
            <a:ext cx="1008000" cy="39771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72" y="5427343"/>
            <a:ext cx="1008000" cy="3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0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13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Our model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64" y="2145638"/>
            <a:ext cx="4175758" cy="386424"/>
          </a:xfrm>
          <a:prstGeom prst="rect">
            <a:avLst/>
          </a:prstGeom>
        </p:spPr>
      </p:pic>
      <p:sp>
        <p:nvSpPr>
          <p:cNvPr id="9" name="Espace réservé du contenu 10 2"/>
          <p:cNvSpPr txBox="1">
            <a:spLocks/>
          </p:cNvSpPr>
          <p:nvPr/>
        </p:nvSpPr>
        <p:spPr>
          <a:xfrm>
            <a:off x="838200" y="2860316"/>
            <a:ext cx="10721686" cy="680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us through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renormalizable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portals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371844" y="3699164"/>
            <a:ext cx="2239241" cy="830962"/>
          </a:xfrm>
          <a:prstGeom prst="roundRect">
            <a:avLst/>
          </a:prstGeom>
          <a:noFill/>
          <a:ln w="3175">
            <a:solidFill>
              <a:schemeClr val="accent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contenu 10"/>
          <p:cNvSpPr>
            <a:spLocks noGrp="1"/>
          </p:cNvSpPr>
          <p:nvPr>
            <p:ph idx="1"/>
          </p:nvPr>
        </p:nvSpPr>
        <p:spPr>
          <a:xfrm>
            <a:off x="838200" y="1288474"/>
            <a:ext cx="10721686" cy="680604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 a dark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Higgsed</a:t>
            </a:r>
            <a:r>
              <a:rPr lang="fr-FR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	         charge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sequestered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from the SM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74" y="1286782"/>
            <a:ext cx="1008000" cy="39771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518926" y="4688370"/>
            <a:ext cx="173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Higgs portal</a:t>
            </a:r>
            <a:endParaRPr lang="fr-FR" dirty="0">
              <a:latin typeface="Arial Black" panose="020B0A04020102020204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18" y="3858757"/>
            <a:ext cx="9089250" cy="460718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6339113" y="4603500"/>
            <a:ext cx="4701928" cy="461665"/>
            <a:chOff x="691282" y="5415636"/>
            <a:chExt cx="4701928" cy="461665"/>
          </a:xfrm>
        </p:grpSpPr>
        <p:sp>
          <p:nvSpPr>
            <p:cNvPr id="23" name="ZoneTexte 22"/>
            <p:cNvSpPr txBox="1"/>
            <p:nvPr/>
          </p:nvSpPr>
          <p:spPr>
            <a:xfrm>
              <a:off x="691282" y="5415636"/>
              <a:ext cx="47019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leads to	 -mixing with Higgs,</a:t>
              </a:r>
            </a:p>
          </p:txBody>
        </p:sp>
        <p:pic>
          <p:nvPicPr>
            <p:cNvPr id="16" name="Image 1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312" y="5480858"/>
              <a:ext cx="691200" cy="352000"/>
            </a:xfrm>
            <a:prstGeom prst="rect">
              <a:avLst/>
            </a:prstGeom>
          </p:spPr>
        </p:pic>
      </p:grpSp>
      <p:grpSp>
        <p:nvGrpSpPr>
          <p:cNvPr id="2" name="Groupe 1"/>
          <p:cNvGrpSpPr/>
          <p:nvPr/>
        </p:nvGrpSpPr>
        <p:grpSpPr>
          <a:xfrm>
            <a:off x="1252763" y="5215946"/>
            <a:ext cx="3895618" cy="1200329"/>
            <a:chOff x="6339113" y="4844233"/>
            <a:chExt cx="3895618" cy="1200329"/>
          </a:xfrm>
        </p:grpSpPr>
        <p:pic>
          <p:nvPicPr>
            <p:cNvPr id="20" name="Image 1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076" y="4929564"/>
              <a:ext cx="1265067" cy="349867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6339113" y="4844233"/>
              <a:ext cx="389561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rial" panose="020B0604020202020204" pitchFamily="34" charset="0"/>
                  <a:cs typeface="Arial" panose="020B0604020202020204" pitchFamily="34" charset="0"/>
                </a:rPr>
                <a:t>take   		  in the </a:t>
              </a:r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UV</a:t>
              </a:r>
              <a:endParaRPr lang="fr-FR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IR contribution (	  </a:t>
              </a:r>
              <a:r>
                <a:rPr lang="fr-FR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loop</a:t>
              </a:r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  <a:p>
              <a:r>
                <a:rPr lang="fr-FR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is</a:t>
              </a:r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24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strongly</a:t>
              </a:r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suppressed: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471" y="5286373"/>
              <a:ext cx="599467" cy="352000"/>
            </a:xfrm>
            <a:prstGeom prst="rect">
              <a:avLst/>
            </a:prstGeom>
          </p:spPr>
        </p:pic>
      </p:grpSp>
      <p:pic>
        <p:nvPicPr>
          <p:cNvPr id="28" name="Image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36" y="5535800"/>
            <a:ext cx="3666286" cy="59657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440141" y="5656575"/>
            <a:ext cx="2040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~negligible</a:t>
            </a:r>
            <a:endParaRPr lang="fr-FR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4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14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Our model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64" y="2145638"/>
            <a:ext cx="4175758" cy="386424"/>
          </a:xfrm>
          <a:prstGeom prst="rect">
            <a:avLst/>
          </a:prstGeom>
        </p:spPr>
      </p:pic>
      <p:sp>
        <p:nvSpPr>
          <p:cNvPr id="9" name="Espace réservé du contenu 10 2"/>
          <p:cNvSpPr txBox="1">
            <a:spLocks/>
          </p:cNvSpPr>
          <p:nvPr/>
        </p:nvSpPr>
        <p:spPr>
          <a:xfrm>
            <a:off x="838200" y="2860316"/>
            <a:ext cx="10721686" cy="680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us through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renormalizable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portals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18" y="3858757"/>
            <a:ext cx="9089250" cy="460718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5553940" y="3699164"/>
            <a:ext cx="2239241" cy="830962"/>
          </a:xfrm>
          <a:prstGeom prst="roundRect">
            <a:avLst/>
          </a:prstGeom>
          <a:noFill/>
          <a:ln w="3175">
            <a:solidFill>
              <a:schemeClr val="accent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contenu 10"/>
          <p:cNvSpPr>
            <a:spLocks noGrp="1"/>
          </p:cNvSpPr>
          <p:nvPr>
            <p:ph idx="1"/>
          </p:nvPr>
        </p:nvSpPr>
        <p:spPr>
          <a:xfrm>
            <a:off x="838200" y="1288474"/>
            <a:ext cx="10721686" cy="680604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 a dark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Higgsed</a:t>
            </a:r>
            <a:r>
              <a:rPr lang="fr-FR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	         charge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sequestered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from the SM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74" y="1286782"/>
            <a:ext cx="1008000" cy="39771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354320" y="4688370"/>
            <a:ext cx="2638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Hypercharge portal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     = kinetic mixing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88473"/>
            <a:ext cx="6534150" cy="4888490"/>
          </a:xfrm>
        </p:spPr>
        <p:txBody>
          <a:bodyPr/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constrained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cooling)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the UV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IR contribution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the     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Assuming 			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kinetic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mixing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enough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15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Kinetic mixing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90" y="1779842"/>
            <a:ext cx="5191163" cy="46672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41" y="1895763"/>
            <a:ext cx="880000" cy="26057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59" y="3038991"/>
            <a:ext cx="4508499" cy="46460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34" y="2425702"/>
            <a:ext cx="260267" cy="24106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94" y="3944112"/>
            <a:ext cx="2589105" cy="33874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21730" y="5579918"/>
            <a:ext cx="2618509" cy="311727"/>
          </a:xfrm>
          <a:prstGeom prst="rect">
            <a:avLst/>
          </a:prstGeom>
          <a:solidFill>
            <a:srgbClr val="ED7D31">
              <a:alpha val="21961"/>
            </a:srgbClr>
          </a:solidFill>
          <a:ln>
            <a:solidFill>
              <a:srgbClr val="ED7D3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749892" y="5961422"/>
            <a:ext cx="2125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envisaged</a:t>
            </a:r>
            <a:endParaRPr lang="fr-FR" dirty="0" smtClean="0">
              <a:solidFill>
                <a:srgbClr val="ED7D3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solidFill>
                  <a:srgbClr val="ED7D3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DM mass range</a:t>
            </a:r>
          </a:p>
        </p:txBody>
      </p:sp>
      <p:pic>
        <p:nvPicPr>
          <p:cNvPr id="25" name="Imag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20" y="5196579"/>
            <a:ext cx="3782498" cy="119678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33" y="5023401"/>
            <a:ext cx="992457" cy="295162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607682" y="4896629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	   )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9718046" y="1288473"/>
            <a:ext cx="1834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Redondo-Postma</a:t>
            </a:r>
            <a:endParaRPr lang="fr-FR" sz="14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r"/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0811.0326 [hep-ph]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65820" y="2698964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Holdom</a:t>
            </a:r>
            <a:r>
              <a:rPr lang="fr-FR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‘86</a:t>
            </a:r>
            <a:endParaRPr lang="fr-FR" sz="14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8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16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Our model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64" y="2145638"/>
            <a:ext cx="4175758" cy="386424"/>
          </a:xfrm>
          <a:prstGeom prst="rect">
            <a:avLst/>
          </a:prstGeom>
        </p:spPr>
      </p:pic>
      <p:sp>
        <p:nvSpPr>
          <p:cNvPr id="9" name="Espace réservé du contenu 10 2"/>
          <p:cNvSpPr txBox="1">
            <a:spLocks/>
          </p:cNvSpPr>
          <p:nvPr/>
        </p:nvSpPr>
        <p:spPr>
          <a:xfrm>
            <a:off x="838200" y="2860316"/>
            <a:ext cx="10721686" cy="680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Talking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us through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renormalizable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portals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83" y="3858758"/>
            <a:ext cx="8759133" cy="442844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7902534" y="3699164"/>
            <a:ext cx="2709482" cy="830962"/>
          </a:xfrm>
          <a:prstGeom prst="roundRect">
            <a:avLst/>
          </a:prstGeom>
          <a:noFill/>
          <a:ln w="3175">
            <a:solidFill>
              <a:schemeClr val="accent1"/>
            </a:solidFill>
          </a:ln>
          <a:effectLst>
            <a:glow rad="2286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contenu 10"/>
          <p:cNvSpPr>
            <a:spLocks noGrp="1"/>
          </p:cNvSpPr>
          <p:nvPr>
            <p:ph idx="1"/>
          </p:nvPr>
        </p:nvSpPr>
        <p:spPr>
          <a:xfrm>
            <a:off x="838200" y="1288474"/>
            <a:ext cx="10721686" cy="680604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 a dark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simply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24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Higgsed</a:t>
            </a:r>
            <a:r>
              <a:rPr lang="fr-FR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	         charge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sequestered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from the SM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74" y="1286782"/>
            <a:ext cx="1008000" cy="397714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8286922" y="4682645"/>
            <a:ext cx="2260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RH lepton portal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22236" y="4682645"/>
            <a:ext cx="2989921" cy="461665"/>
            <a:chOff x="633845" y="4977245"/>
            <a:chExt cx="2989921" cy="461665"/>
          </a:xfrm>
        </p:grpSpPr>
        <p:sp>
          <p:nvSpPr>
            <p:cNvPr id="2" name="ZoneTexte 1"/>
            <p:cNvSpPr txBox="1"/>
            <p:nvPr/>
          </p:nvSpPr>
          <p:spPr>
            <a:xfrm>
              <a:off x="633845" y="4977245"/>
              <a:ext cx="2989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mass mixing: </a:t>
              </a:r>
              <a:endParaRPr lang="fr-F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Image 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971" y="5075688"/>
              <a:ext cx="556648" cy="326857"/>
            </a:xfrm>
            <a:prstGeom prst="rect">
              <a:avLst/>
            </a:prstGeom>
          </p:spPr>
        </p:pic>
      </p:grp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10" y="5223160"/>
            <a:ext cx="2895154" cy="5228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17" y="5870591"/>
            <a:ext cx="2095783" cy="59498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63" y="4849337"/>
            <a:ext cx="2454800" cy="204250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48" y="5794876"/>
            <a:ext cx="186709" cy="21376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22" y="5135650"/>
            <a:ext cx="130013" cy="15028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25" y="6351872"/>
            <a:ext cx="247806" cy="22740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88" y="5702109"/>
            <a:ext cx="1277714" cy="2912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5" y="5041527"/>
            <a:ext cx="2290779" cy="156211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02" y="5830593"/>
            <a:ext cx="186709" cy="21376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64" y="5154053"/>
            <a:ext cx="130013" cy="15028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63" y="6345747"/>
            <a:ext cx="130013" cy="15028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776" y="5651854"/>
            <a:ext cx="1428322" cy="341455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6948008" y="6073057"/>
            <a:ext cx="3062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parametrically</a:t>
            </a:r>
            <a:r>
              <a:rPr lang="fr-FR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fr-FR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FR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68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1818742"/>
            <a:ext cx="5191627" cy="436616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11877"/>
            <a:ext cx="10515600" cy="4665086"/>
          </a:xfrm>
        </p:spPr>
        <p:txBody>
          <a:bodyPr/>
          <a:lstStyle/>
          <a:p>
            <a:r>
              <a:rPr lang="fr-FR" dirty="0" smtClean="0">
                <a:latin typeface="Arial Black" panose="020B0A04020102020204" pitchFamily="34" charset="0"/>
              </a:rPr>
              <a:t>Sufficiently long-lived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CMB anisotropies:</a:t>
            </a:r>
            <a:endParaRPr lang="fr-FR" dirty="0" smtClean="0">
              <a:latin typeface="Arial Black" panose="020B0A04020102020204" pitchFamily="34" charset="0"/>
            </a:endParaRPr>
          </a:p>
          <a:p>
            <a:endParaRPr lang="fr-FR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 Black" panose="020B0A04020102020204" pitchFamily="34" charset="0"/>
              </a:rPr>
              <a:t>	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all of DM decays to  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17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DM </a:t>
            </a:r>
            <a:r>
              <a:rPr lang="fr-FR" b="1" dirty="0" err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required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traits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1" y="2091862"/>
            <a:ext cx="2979632" cy="37766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421338" y="2047010"/>
            <a:ext cx="2118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</a:rPr>
              <a:t>a</a:t>
            </a:r>
            <a:r>
              <a:rPr lang="fr-FR" sz="2400" dirty="0" err="1" smtClean="0">
                <a:solidFill>
                  <a:srgbClr val="FF0000"/>
                </a:solidFill>
              </a:rPr>
              <a:t>ge</a:t>
            </a:r>
            <a:r>
              <a:rPr lang="fr-FR" sz="2400" dirty="0" smtClean="0">
                <a:solidFill>
                  <a:srgbClr val="FF0000"/>
                </a:solidFill>
              </a:rPr>
              <a:t> of Universe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83" y="2591956"/>
            <a:ext cx="687391" cy="354591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 flipV="1">
            <a:off x="9663545" y="2005448"/>
            <a:ext cx="0" cy="3845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814" y="5896140"/>
            <a:ext cx="579962" cy="21875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 rot="16200000">
            <a:off x="8660450" y="2750981"/>
            <a:ext cx="163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a</a:t>
            </a:r>
            <a:r>
              <a:rPr lang="fr-FR" dirty="0" err="1" smtClean="0">
                <a:solidFill>
                  <a:srgbClr val="FF0000"/>
                </a:solidFill>
              </a:rPr>
              <a:t>ge</a:t>
            </a:r>
            <a:r>
              <a:rPr lang="fr-FR" dirty="0" smtClean="0">
                <a:solidFill>
                  <a:srgbClr val="FF0000"/>
                </a:solidFill>
              </a:rPr>
              <a:t> of Universe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929525" y="6105857"/>
            <a:ext cx="2989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Poulin-</a:t>
            </a:r>
            <a:r>
              <a:rPr lang="fr-FR" sz="14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Lesgourgues</a:t>
            </a:r>
            <a:r>
              <a:rPr lang="fr-FR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-Serpico</a:t>
            </a:r>
          </a:p>
          <a:p>
            <a:pPr algn="r"/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1610.1005 [</a:t>
            </a:r>
            <a:r>
              <a:rPr lang="fr-FR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-ph]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11877"/>
            <a:ext cx="10515600" cy="5209598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Sufficiently long-lived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CMB anisotropies:</a:t>
            </a:r>
            <a:endParaRPr lang="fr-FR" dirty="0" smtClean="0">
              <a:latin typeface="Arial Black" panose="020B0A04020102020204" pitchFamily="34" charset="0"/>
            </a:endParaRPr>
          </a:p>
          <a:p>
            <a:endParaRPr lang="fr-FR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 Black" panose="020B0A04020102020204" pitchFamily="34" charset="0"/>
              </a:rPr>
              <a:t>	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all of DM decays to  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latin typeface="Arial Black" panose="020B0A04020102020204" pitchFamily="34" charset="0"/>
            </a:endParaRPr>
          </a:p>
          <a:p>
            <a:r>
              <a:rPr lang="fr-FR" dirty="0" smtClean="0">
                <a:latin typeface="Arial Black" panose="020B0A04020102020204" pitchFamily="34" charset="0"/>
              </a:rPr>
              <a:t>Correct relic </a:t>
            </a:r>
            <a:r>
              <a:rPr lang="fr-FR" dirty="0" smtClean="0">
                <a:latin typeface="Arial Black" panose="020B0A04020102020204" pitchFamily="34" charset="0"/>
              </a:rPr>
              <a:t>density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preferably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				        via an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IR-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dominated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lang="fr-FR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fr-FR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fr-FR" dirty="0" smtClean="0">
              <a:latin typeface="Arial Black" panose="020B0A040201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18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DM </a:t>
            </a:r>
            <a:r>
              <a:rPr lang="fr-F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required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traits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1" y="2091862"/>
            <a:ext cx="2979632" cy="37766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421338" y="2047010"/>
            <a:ext cx="2118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</a:rPr>
              <a:t>a</a:t>
            </a:r>
            <a:r>
              <a:rPr lang="fr-FR" sz="2400" dirty="0" err="1" smtClean="0">
                <a:solidFill>
                  <a:srgbClr val="FF0000"/>
                </a:solidFill>
              </a:rPr>
              <a:t>ge</a:t>
            </a:r>
            <a:r>
              <a:rPr lang="fr-FR" sz="2400" dirty="0" smtClean="0">
                <a:solidFill>
                  <a:srgbClr val="FF0000"/>
                </a:solidFill>
              </a:rPr>
              <a:t> of Universe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83" y="2591956"/>
            <a:ext cx="687391" cy="35459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66" y="4404486"/>
            <a:ext cx="3144117" cy="227957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071652" y="449853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DM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44388" y="612662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DM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812796" y="448855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SM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822611" y="616889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SM</a:t>
            </a:r>
            <a:endParaRPr lang="fr-FR" dirty="0">
              <a:latin typeface="Arial Black" panose="020B0A04020102020204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165975" y="4805504"/>
            <a:ext cx="1141985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986956" y="4427722"/>
            <a:ext cx="145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freeze-out</a:t>
            </a:r>
            <a:endParaRPr lang="fr-FR" dirty="0">
              <a:solidFill>
                <a:srgbClr val="00B0F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3243590" y="6150664"/>
            <a:ext cx="114198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267435" y="6188226"/>
            <a:ext cx="127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freeze-in</a:t>
            </a:r>
            <a:endParaRPr lang="fr-FR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08" y="2422391"/>
            <a:ext cx="4645328" cy="3902076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049926" y="508260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316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4059"/>
            <a:ext cx="10515600" cy="4872904"/>
          </a:xfrm>
        </p:spPr>
        <p:txBody>
          <a:bodyPr/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to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forbid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tree-level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Only decays into 	    at one-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19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VDM </a:t>
            </a:r>
            <a:r>
              <a:rPr lang="fr-F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lifetime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27" y="1407391"/>
            <a:ext cx="1582933" cy="339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04" y="1365828"/>
            <a:ext cx="747271" cy="28698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28" y="2400933"/>
            <a:ext cx="1503515" cy="32424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48" y="2225493"/>
            <a:ext cx="4965722" cy="39959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216109" y="2046990"/>
            <a:ext cx="4102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weakest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bound from kinetic mixing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   for</a:t>
            </a:r>
          </a:p>
          <a:p>
            <a:endParaRPr lang="fr-FR" sz="2000" dirty="0"/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3" y="2425291"/>
            <a:ext cx="1846857" cy="29988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06" y="3472124"/>
            <a:ext cx="908800" cy="3114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09" y="4404210"/>
            <a:ext cx="6076991" cy="76867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9113939" y="5441623"/>
            <a:ext cx="2397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Pospelov-Ritz-</a:t>
            </a:r>
            <a:r>
              <a:rPr lang="fr-FR" sz="14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Voloshin</a:t>
            </a:r>
            <a:endParaRPr lang="fr-FR" sz="14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r"/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0807.3279 [hep-ph]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11" y="4151453"/>
            <a:ext cx="3324249" cy="170498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54" y="5093491"/>
            <a:ext cx="186709" cy="2137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09" y="4327259"/>
            <a:ext cx="178018" cy="22041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09" y="4805328"/>
            <a:ext cx="178018" cy="22041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09" y="5387965"/>
            <a:ext cx="178018" cy="2204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84" y="4513047"/>
            <a:ext cx="550169" cy="292281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7023239" y="2708710"/>
            <a:ext cx="4024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scalar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vev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could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close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cutoff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 extra </a:t>
            </a:r>
            <a:r>
              <a:rPr lang="fr-FR" sz="2000" dirty="0" err="1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hierarchy</a:t>
            </a:r>
            <a:r>
              <a:rPr lang="fr-FR" sz="2000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problem</a:t>
            </a:r>
            <a:endParaRPr lang="fr-FR" sz="2000" dirty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10221" y="5307253"/>
            <a:ext cx="4031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suppressed by 3body, dim-8</a:t>
            </a:r>
          </a:p>
          <a:p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accidental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40" y="5742206"/>
            <a:ext cx="1505524" cy="354591"/>
          </a:xfrm>
          <a:prstGeom prst="rect">
            <a:avLst/>
          </a:prstGeom>
        </p:spPr>
      </p:pic>
      <p:sp>
        <p:nvSpPr>
          <p:cNvPr id="28" name="Rectangle à coins arrondis 27"/>
          <p:cNvSpPr/>
          <p:nvPr/>
        </p:nvSpPr>
        <p:spPr>
          <a:xfrm>
            <a:off x="3829050" y="3401011"/>
            <a:ext cx="550719" cy="448822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22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6" grpId="0"/>
      <p:bldP spid="13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478" y="4128076"/>
            <a:ext cx="3958208" cy="242151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2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Dark Matter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299" y="1168977"/>
            <a:ext cx="4159053" cy="23024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6" y="963329"/>
            <a:ext cx="3615700" cy="3101973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 err="1">
                <a:latin typeface="Arial Black" panose="020B0A04020102020204" pitchFamily="34" charset="0"/>
              </a:rPr>
              <a:t>c</a:t>
            </a:r>
            <a:r>
              <a:rPr lang="fr-FR" dirty="0" err="1" smtClean="0">
                <a:latin typeface="Arial Black" panose="020B0A04020102020204" pitchFamily="34" charset="0"/>
              </a:rPr>
              <a:t>ompelling</a:t>
            </a:r>
            <a:endParaRPr lang="fr-FR" dirty="0" smtClean="0">
              <a:latin typeface="Arial Black" panose="020B0A040201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 err="1">
                <a:latin typeface="Arial Black" panose="020B0A04020102020204" pitchFamily="34" charset="0"/>
              </a:rPr>
              <a:t>o</a:t>
            </a:r>
            <a:r>
              <a:rPr lang="fr-FR" dirty="0" err="1" smtClean="0">
                <a:latin typeface="Arial Black" panose="020B0A04020102020204" pitchFamily="34" charset="0"/>
              </a:rPr>
              <a:t>bservational</a:t>
            </a:r>
            <a:r>
              <a:rPr lang="fr-FR" dirty="0" smtClean="0">
                <a:latin typeface="Arial Black" panose="020B0A04020102020204" pitchFamily="34" charset="0"/>
              </a:rPr>
              <a:t> </a:t>
            </a:r>
            <a:endParaRPr lang="fr-FR" dirty="0" smtClean="0">
              <a:latin typeface="Arial Black" panose="020B0A040201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 err="1" smtClean="0">
                <a:latin typeface="Arial Black" panose="020B0A04020102020204" pitchFamily="34" charset="0"/>
              </a:rPr>
              <a:t>evidence</a:t>
            </a:r>
            <a:r>
              <a:rPr lang="fr-FR" dirty="0" smtClean="0">
                <a:latin typeface="Arial Black" panose="020B0A04020102020204" pitchFamily="34" charset="0"/>
              </a:rPr>
              <a:t> </a:t>
            </a:r>
            <a:endParaRPr lang="fr-FR" dirty="0" smtClean="0">
              <a:latin typeface="Arial Black" panose="020B0A040201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through </a:t>
            </a:r>
            <a:r>
              <a:rPr lang="fr-FR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gravity</a:t>
            </a:r>
            <a:endParaRPr lang="fr-FR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FF0000"/>
                </a:solidFill>
                <a:latin typeface="Arial Black" panose="020B0A04020102020204" pitchFamily="34" charset="0"/>
              </a:rPr>
              <a:t>only</a:t>
            </a:r>
            <a:endParaRPr lang="fr-FR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fr-FR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6" y="4229105"/>
            <a:ext cx="3297883" cy="239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4059"/>
            <a:ext cx="10515600" cy="4872904"/>
          </a:xfrm>
        </p:spPr>
        <p:txBody>
          <a:bodyPr/>
          <a:lstStyle/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	        to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forbid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tree-level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Only decays into 	    at one-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20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VDM </a:t>
            </a:r>
            <a:r>
              <a:rPr lang="fr-F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lifetime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27" y="1407391"/>
            <a:ext cx="1582933" cy="339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04" y="1365828"/>
            <a:ext cx="747271" cy="28698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28" y="2400933"/>
            <a:ext cx="1503515" cy="32424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48" y="2225493"/>
            <a:ext cx="4965722" cy="39959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216109" y="2046990"/>
            <a:ext cx="4102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weakest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bound from kinetic mixing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   for</a:t>
            </a:r>
          </a:p>
          <a:p>
            <a:endParaRPr lang="fr-FR" sz="2000" dirty="0"/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63" y="2425291"/>
            <a:ext cx="1846857" cy="29988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06" y="3472124"/>
            <a:ext cx="908800" cy="31146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52" y="4183885"/>
            <a:ext cx="2347990" cy="47142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03" y="4879847"/>
            <a:ext cx="5109334" cy="6250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09" y="4183885"/>
            <a:ext cx="2690832" cy="182405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09" y="5251191"/>
            <a:ext cx="186709" cy="21376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85" y="4183885"/>
            <a:ext cx="158016" cy="1462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77" y="5854374"/>
            <a:ext cx="158016" cy="1462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04" y="4953094"/>
            <a:ext cx="331391" cy="23563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29" y="4660813"/>
            <a:ext cx="550169" cy="29228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023239" y="2708710"/>
            <a:ext cx="4024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scalar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vev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could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close to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cutoff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 extra </a:t>
            </a:r>
            <a:r>
              <a:rPr lang="fr-FR" sz="2000" dirty="0" err="1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hierarchy</a:t>
            </a:r>
            <a:r>
              <a:rPr lang="fr-FR" sz="2000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problem</a:t>
            </a:r>
            <a:endParaRPr lang="fr-FR" sz="2000" dirty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247409" y="5689201"/>
            <a:ext cx="6232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suppressed by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electron/     mass ratio</a:t>
            </a:r>
            <a:endParaRPr lang="fr-FR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82" y="5812615"/>
            <a:ext cx="326857" cy="229791"/>
          </a:xfrm>
          <a:prstGeom prst="rect">
            <a:avLst/>
          </a:prstGeom>
        </p:spPr>
      </p:pic>
      <p:sp>
        <p:nvSpPr>
          <p:cNvPr id="29" name="Rectangle à coins arrondis 28"/>
          <p:cNvSpPr/>
          <p:nvPr/>
        </p:nvSpPr>
        <p:spPr>
          <a:xfrm>
            <a:off x="4358980" y="3401011"/>
            <a:ext cx="550719" cy="448822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6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78" y="3979718"/>
            <a:ext cx="4068729" cy="2538887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21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VDM </a:t>
            </a:r>
            <a:r>
              <a:rPr lang="fr-F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lifetime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9" y="2535587"/>
            <a:ext cx="6349206" cy="40936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3164" y="4292572"/>
            <a:ext cx="5330536" cy="66414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1999" y="3972032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CMB anisotropies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838200" y="1304059"/>
            <a:ext cx="10515600" cy="4872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Thanks to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gauge coupling and lepton mixing parameter, 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DM </a:t>
            </a:r>
            <a:r>
              <a:rPr lang="fr-FR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extremely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 long-lived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00" y="2365225"/>
            <a:ext cx="1626362" cy="3407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35" y="2791416"/>
            <a:ext cx="1210362" cy="28129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48" y="2412864"/>
            <a:ext cx="1785589" cy="27661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622594" y="1898849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benchmark:</a:t>
            </a: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rial Black" panose="020B0A04020102020204" pitchFamily="34" charset="0"/>
              </a:rPr>
              <a:t>VDM freeze-in</a:t>
            </a:r>
            <a:endParaRPr lang="fr-FR" b="1" dirty="0">
              <a:latin typeface="Arial Black" panose="020B0A04020102020204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from dark lepton in-equilibrium decay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8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36" y="3272664"/>
            <a:ext cx="5302770" cy="3312004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352843"/>
            <a:ext cx="10515600" cy="5058347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Assume 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negligible dark </a:t>
            </a:r>
            <a:r>
              <a:rPr lang="fr-FR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abundances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right after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reheating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instantly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reaches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chemical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 equilibrium with SM 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thanks to hypercharge: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While	       ,     decays in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						 thus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slowly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building up DM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When 	        ,    density drops					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  decay quickly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-Hubble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DM freezes in</a:t>
            </a:r>
            <a:endParaRPr lang="fr-FR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93725" y="6195295"/>
            <a:ext cx="2743200" cy="365125"/>
          </a:xfrm>
        </p:spPr>
        <p:txBody>
          <a:bodyPr/>
          <a:lstStyle/>
          <a:p>
            <a:fld id="{9C3D6DE4-4667-4779-AD49-14C38C23EEA2}" type="slidenum">
              <a:rPr lang="fr-FR" smtClean="0"/>
              <a:t>23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VDM production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42" y="1954031"/>
            <a:ext cx="2613237" cy="3245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24" y="1968252"/>
            <a:ext cx="1398552" cy="27535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801033" y="186470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08" y="2467264"/>
            <a:ext cx="280354" cy="260559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26" y="2848621"/>
            <a:ext cx="2625097" cy="34334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67" y="5194977"/>
            <a:ext cx="1374845" cy="21229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52" y="5428822"/>
            <a:ext cx="1153141" cy="252350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 flipV="1">
            <a:off x="9970074" y="3380798"/>
            <a:ext cx="0" cy="269644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408" y="5565667"/>
            <a:ext cx="980448" cy="23101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36920" y="4494710"/>
            <a:ext cx="1057829" cy="34270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527" y="6304099"/>
            <a:ext cx="1485531" cy="344654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73" y="3856041"/>
            <a:ext cx="1278419" cy="34415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39" y="3882016"/>
            <a:ext cx="280354" cy="26055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19" y="4753583"/>
            <a:ext cx="1277867" cy="34133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68" y="4759793"/>
            <a:ext cx="280354" cy="26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7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4059"/>
            <a:ext cx="10515600" cy="4872904"/>
          </a:xfrm>
        </p:spPr>
        <p:txBody>
          <a:bodyPr/>
          <a:lstStyle/>
          <a:p>
            <a:r>
              <a:rPr lang="fr-FR" dirty="0" smtClean="0"/>
              <a:t>Boltzmann </a:t>
            </a:r>
            <a:r>
              <a:rPr lang="fr-FR" dirty="0" err="1" smtClean="0"/>
              <a:t>eq</a:t>
            </a:r>
            <a:r>
              <a:rPr lang="fr-FR" dirty="0" smtClean="0"/>
              <a:t>. </a:t>
            </a:r>
            <a:r>
              <a:rPr lang="fr-FR" dirty="0" err="1" smtClean="0"/>
              <a:t>controled</a:t>
            </a:r>
            <a:r>
              <a:rPr lang="fr-FR" dirty="0" smtClean="0"/>
              <a:t> by      decay width: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Hence</a:t>
            </a:r>
            <a:r>
              <a:rPr lang="fr-FR" dirty="0" smtClean="0"/>
              <a:t>: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24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VDM production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40" y="1388209"/>
            <a:ext cx="280354" cy="2605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49" y="2202408"/>
            <a:ext cx="3162239" cy="63772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169087" y="2190462"/>
            <a:ext cx="2868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</a:t>
            </a:r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</a:t>
            </a:r>
          </a:p>
          <a:p>
            <a:r>
              <a:rPr lang="fr-F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</a:t>
            </a:r>
            <a:r>
              <a:rPr lang="fr-FR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polarization</a:t>
            </a:r>
            <a:endParaRPr lang="fr-F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546" y="3019292"/>
            <a:ext cx="1925738" cy="47414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60" y="1251670"/>
            <a:ext cx="4200533" cy="5312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96" y="3776876"/>
            <a:ext cx="2617143" cy="60342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84" y="4689552"/>
            <a:ext cx="6033500" cy="68614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46" y="1988544"/>
            <a:ext cx="2095515" cy="176213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08" y="2521273"/>
            <a:ext cx="241676" cy="223848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67" y="2158234"/>
            <a:ext cx="187209" cy="21382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40" y="3181203"/>
            <a:ext cx="130361" cy="150329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73" y="2956149"/>
            <a:ext cx="110933" cy="14659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233" y="5714829"/>
            <a:ext cx="1210871" cy="282587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893618" y="5638220"/>
            <a:ext cx="8387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Yukawa corresponding to lepton mixing angle of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fr-FR" sz="24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strongly</a:t>
            </a:r>
            <a:r>
              <a:rPr lang="fr-FR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suppresses</a:t>
            </a:r>
            <a:r>
              <a:rPr lang="fr-FR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visible </a:t>
            </a:r>
            <a:r>
              <a:rPr lang="fr-FR" sz="24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couplings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DM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9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latin typeface="Arial Black" panose="020B0A04020102020204" pitchFamily="34" charset="0"/>
              </a:rPr>
              <a:t>Testing</a:t>
            </a:r>
            <a:r>
              <a:rPr lang="fr-FR" b="1" dirty="0" smtClean="0">
                <a:latin typeface="Arial Black" panose="020B0A04020102020204" pitchFamily="34" charset="0"/>
              </a:rPr>
              <a:t> VDM</a:t>
            </a:r>
            <a:endParaRPr lang="fr-FR" b="1" dirty="0">
              <a:latin typeface="Arial Black" panose="020B0A04020102020204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2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26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Constraints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61" y="1615786"/>
            <a:ext cx="5024665" cy="478348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50" y="6174264"/>
            <a:ext cx="1416380" cy="3445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55073" y="4966857"/>
            <a:ext cx="3070513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35" y="4952075"/>
            <a:ext cx="1376152" cy="28830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326" y="5419666"/>
            <a:ext cx="1510248" cy="232991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660573" y="1311579"/>
            <a:ext cx="16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preliminary</a:t>
            </a:r>
            <a:endParaRPr lang="fr-FR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25191" y="1660131"/>
            <a:ext cx="1023504" cy="4143192"/>
          </a:xfrm>
          <a:prstGeom prst="rect">
            <a:avLst/>
          </a:prstGeom>
          <a:solidFill>
            <a:srgbClr val="843C0C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126417" y="4870046"/>
            <a:ext cx="1085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treaming</a:t>
            </a: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??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2075" y="5041916"/>
            <a:ext cx="3102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BA9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2000" dirty="0" smtClean="0">
                <a:solidFill>
                  <a:srgbClr val="BA9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 long free-streaming</a:t>
            </a:r>
          </a:p>
          <a:p>
            <a:r>
              <a:rPr lang="fr-FR" sz="2000" dirty="0" smtClean="0">
                <a:solidFill>
                  <a:srgbClr val="BA94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structure formation</a:t>
            </a:r>
            <a:endParaRPr lang="fr-FR" sz="2000" dirty="0">
              <a:solidFill>
                <a:srgbClr val="BA94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20712" y="1696300"/>
            <a:ext cx="1907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efficient </a:t>
            </a:r>
          </a:p>
          <a:p>
            <a:r>
              <a:rPr lang="fr-FR" sz="2000" dirty="0" smtClean="0">
                <a:solidFill>
                  <a:srgbClr val="FF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 of stars</a:t>
            </a:r>
            <a:endParaRPr lang="fr-FR" dirty="0">
              <a:solidFill>
                <a:srgbClr val="FF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610600" y="1696300"/>
            <a:ext cx="220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verly</a:t>
            </a:r>
            <a:r>
              <a:rPr lang="fr-F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</a:t>
            </a:r>
          </a:p>
          <a:p>
            <a:r>
              <a:rPr lang="fr-FR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CMB anisotropies</a:t>
            </a:r>
            <a:endParaRPr lang="fr-FR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726632" y="4368496"/>
            <a:ext cx="2698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41F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</a:t>
            </a:r>
            <a:r>
              <a:rPr lang="fr-FR" sz="2000" dirty="0" err="1" smtClean="0">
                <a:solidFill>
                  <a:srgbClr val="41F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fr-FR" sz="2000" dirty="0" smtClean="0">
                <a:solidFill>
                  <a:srgbClr val="41F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diffuse </a:t>
            </a:r>
            <a:r>
              <a:rPr lang="el-GR" sz="2000" dirty="0" smtClean="0">
                <a:solidFill>
                  <a:srgbClr val="41F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fr-FR" sz="2000" dirty="0" smtClean="0">
                <a:solidFill>
                  <a:srgbClr val="41F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-ray</a:t>
            </a:r>
          </a:p>
          <a:p>
            <a:r>
              <a:rPr lang="fr-FR" sz="2000" dirty="0" smtClean="0">
                <a:solidFill>
                  <a:srgbClr val="41F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fr-FR" dirty="0">
              <a:solidFill>
                <a:srgbClr val="41FF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97574"/>
            <a:ext cx="10515600" cy="4982008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DM/electron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 scattering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27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Direct detection prospect?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6" y="2130137"/>
            <a:ext cx="2372285" cy="14863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55" y="2386834"/>
            <a:ext cx="187209" cy="2138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94" y="3269939"/>
            <a:ext cx="130361" cy="15032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33" y="2323548"/>
            <a:ext cx="187209" cy="21382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32" y="3269939"/>
            <a:ext cx="130361" cy="15032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67" y="2615065"/>
            <a:ext cx="130361" cy="15032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14" y="2510782"/>
            <a:ext cx="7213887" cy="72567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902258" y="3345103"/>
            <a:ext cx="322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fr-FR" sz="2400" dirty="0" err="1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Hopeless</a:t>
            </a:r>
            <a:r>
              <a:rPr lang="fr-FR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fr-FR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endParaRPr lang="fr-FR" sz="2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45" y="3140449"/>
            <a:ext cx="241452" cy="279819"/>
          </a:xfrm>
          <a:prstGeom prst="rect">
            <a:avLst/>
          </a:prstGeom>
        </p:spPr>
      </p:pic>
      <p:cxnSp>
        <p:nvCxnSpPr>
          <p:cNvPr id="26" name="Connecteur droit avec flèche 25"/>
          <p:cNvCxnSpPr/>
          <p:nvPr/>
        </p:nvCxnSpPr>
        <p:spPr>
          <a:xfrm flipH="1" flipV="1">
            <a:off x="1902697" y="2919908"/>
            <a:ext cx="149509" cy="264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2355482" y="2919908"/>
            <a:ext cx="142848" cy="224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92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762" y="3698633"/>
            <a:ext cx="2982354" cy="253660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97574"/>
            <a:ext cx="10515600" cy="4982008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DM/electron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 scattering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DM 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absorption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atomic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electrons:</a:t>
            </a:r>
          </a:p>
          <a:p>
            <a:endParaRPr lang="fr-FR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28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Direct detection prospect?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2284" y="6138011"/>
            <a:ext cx="2650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An-Pospelov-Pradler-Ritz </a:t>
            </a:r>
          </a:p>
          <a:p>
            <a:pPr algn="r"/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1412.8378 [hep-ph]</a:t>
            </a:r>
            <a:endParaRPr lang="fr-FR" sz="1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06" y="2130137"/>
            <a:ext cx="2372285" cy="14863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55" y="2386834"/>
            <a:ext cx="187209" cy="21382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94" y="3269939"/>
            <a:ext cx="130361" cy="15032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33" y="2323548"/>
            <a:ext cx="187209" cy="21382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32" y="3269939"/>
            <a:ext cx="130361" cy="15032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46" y="2537376"/>
            <a:ext cx="248470" cy="22747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14" y="2510782"/>
            <a:ext cx="7247774" cy="72911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902258" y="3345103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fr-FR" sz="2400" dirty="0" err="1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Hopeless</a:t>
            </a:r>
            <a:r>
              <a:rPr lang="fr-FR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fr-FR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fr-FR" sz="2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64" y="5064191"/>
            <a:ext cx="2372283" cy="148633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40" y="6250614"/>
            <a:ext cx="130361" cy="15032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06" y="5690601"/>
            <a:ext cx="260689" cy="23351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65" y="5196824"/>
            <a:ext cx="186210" cy="21196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34" y="5177841"/>
            <a:ext cx="3401134" cy="339362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783657" y="4715737"/>
            <a:ext cx="4509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ionisation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signal when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306159" y="5690601"/>
            <a:ext cx="449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Xenon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data put </a:t>
            </a:r>
            <a:r>
              <a:rPr lang="fr-FR" sz="2400" dirty="0" err="1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weak</a:t>
            </a:r>
            <a:r>
              <a:rPr lang="fr-FR" sz="2400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bound </a:t>
            </a:r>
            <a:endParaRPr lang="fr-FR" sz="2400" dirty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79" y="6164991"/>
            <a:ext cx="2329600" cy="370438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26" y="3144118"/>
            <a:ext cx="113929" cy="149308"/>
          </a:xfrm>
          <a:prstGeom prst="rect">
            <a:avLst/>
          </a:prstGeom>
        </p:spPr>
      </p:pic>
      <p:cxnSp>
        <p:nvCxnSpPr>
          <p:cNvPr id="30" name="Connecteur droit avec flèche 29"/>
          <p:cNvCxnSpPr/>
          <p:nvPr/>
        </p:nvCxnSpPr>
        <p:spPr>
          <a:xfrm flipH="1" flipV="1">
            <a:off x="1902698" y="2919909"/>
            <a:ext cx="204048" cy="224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2314552" y="2919908"/>
            <a:ext cx="183778" cy="19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7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5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rial Black" panose="020B0A04020102020204" pitchFamily="34" charset="0"/>
              </a:rPr>
              <a:t>Conclusion</a:t>
            </a:r>
            <a:endParaRPr lang="fr-FR" b="1" dirty="0">
              <a:latin typeface="Arial Black" panose="020B0A040201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29</a:t>
            </a:fld>
            <a:endParaRPr lang="fr-FR"/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6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84014"/>
            <a:ext cx="10515600" cy="4793384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The standard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sz="800" dirty="0" smtClean="0"/>
          </a:p>
          <a:p>
            <a:endParaRPr lang="fr-FR" sz="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DM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made of </a:t>
            </a:r>
            <a:r>
              <a:rPr lang="fr-FR" sz="2400" dirty="0" smtClean="0">
                <a:latin typeface="Arial Black" panose="020B0A04020102020204" pitchFamily="34" charset="0"/>
              </a:rPr>
              <a:t>cold particles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stabilized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fr-F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non-</a:t>
            </a:r>
            <a:r>
              <a:rPr lang="fr-FR" sz="2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gravitational</a:t>
            </a:r>
            <a:r>
              <a:rPr lang="fr-F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interactions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 Black" panose="020B0A04020102020204" pitchFamily="34" charset="0"/>
              </a:rPr>
              <a:t>production in the early Universe  </a:t>
            </a:r>
          </a:p>
          <a:p>
            <a:endParaRPr lang="fr-FR" dirty="0"/>
          </a:p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the basis of all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DM on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through: </a:t>
            </a:r>
          </a:p>
          <a:p>
            <a:endParaRPr lang="fr-FR" sz="800" dirty="0" smtClean="0">
              <a:latin typeface="Arial Black" panose="020B0A040201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detection</a:t>
            </a:r>
            <a:r>
              <a:rPr lang="fr-FR" dirty="0" smtClean="0">
                <a:latin typeface="Arial Black" panose="020B0A040201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or not)</a:t>
            </a:r>
            <a:r>
              <a:rPr lang="fr-FR" dirty="0">
                <a:latin typeface="Arial Black" panose="020B0A04020102020204" pitchFamily="34" charset="0"/>
              </a:rPr>
              <a:t> </a:t>
            </a:r>
            <a:r>
              <a:rPr lang="fr-FR" sz="1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Witten ’85 </a:t>
            </a:r>
            <a:endParaRPr lang="fr-FR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production</a:t>
            </a:r>
            <a:r>
              <a:rPr lang="fr-FR" dirty="0" smtClean="0">
                <a:latin typeface="Arial Black" panose="020B0A040201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at high-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colliders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MET signature)</a:t>
            </a:r>
          </a:p>
          <a:p>
            <a:pPr marL="457200" lvl="1" indent="0">
              <a:buNone/>
            </a:pP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3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DM Theory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392382"/>
            <a:ext cx="10515600" cy="4784581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DM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within the standard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not accessible by </a:t>
            </a:r>
            <a:r>
              <a:rPr lang="fr-FR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known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 detection experiments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proof of existence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where </a:t>
            </a:r>
            <a:r>
              <a:rPr lang="fr-FR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DM </a:t>
            </a:r>
            <a:r>
              <a:rPr lang="fr-FR" dirty="0" err="1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fr-FR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 </a:t>
            </a:r>
            <a:r>
              <a:rPr lang="fr-FR" dirty="0" err="1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sub</a:t>
            </a:r>
            <a:r>
              <a:rPr lang="fr-FR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-MeV decaying vector state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produced by freeze-in through decay of a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heavy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dark lepton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Unless a new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probe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found,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tests these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future </a:t>
            </a:r>
            <a:r>
              <a:rPr lang="fr-FR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null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 direct detection results would leave </a:t>
            </a:r>
            <a:r>
              <a:rPr lang="fr-FR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theorists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 in the dark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presummably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a long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time) about the nature of the dark matter  </a:t>
            </a:r>
          </a:p>
          <a:p>
            <a:pPr marL="0" indent="0">
              <a:buNone/>
            </a:pP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30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Concluding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remarks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 Black" panose="020B0A04020102020204" pitchFamily="34" charset="0"/>
              </a:rPr>
              <a:t>backup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fr-FR" dirty="0" smtClean="0"/>
              <a:t>Finite temperature corrections to the free-</a:t>
            </a:r>
            <a:r>
              <a:rPr lang="fr-FR" dirty="0" err="1" smtClean="0"/>
              <a:t>energy</a:t>
            </a:r>
            <a:r>
              <a:rPr lang="fr-FR" dirty="0" smtClean="0"/>
              <a:t> (	        ):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err="1" smtClean="0"/>
              <a:t>However</a:t>
            </a:r>
            <a:r>
              <a:rPr lang="fr-FR" dirty="0" smtClean="0"/>
              <a:t>     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feebly</a:t>
            </a:r>
            <a:r>
              <a:rPr lang="fr-FR" dirty="0" smtClean="0"/>
              <a:t> coupled to thermal bath </a:t>
            </a:r>
            <a:r>
              <a:rPr lang="fr-FR" dirty="0" err="1" smtClean="0"/>
              <a:t>that</a:t>
            </a:r>
            <a:r>
              <a:rPr lang="fr-FR" dirty="0"/>
              <a:t> </a:t>
            </a:r>
            <a:r>
              <a:rPr lang="fr-FR" dirty="0" err="1" smtClean="0"/>
              <a:t>symmetry</a:t>
            </a:r>
            <a:r>
              <a:rPr lang="fr-FR" dirty="0" smtClean="0"/>
              <a:t> </a:t>
            </a:r>
            <a:r>
              <a:rPr lang="fr-FR" dirty="0" err="1" smtClean="0"/>
              <a:t>restoration</a:t>
            </a:r>
            <a:r>
              <a:rPr lang="fr-FR" dirty="0" smtClean="0"/>
              <a:t> </a:t>
            </a:r>
            <a:r>
              <a:rPr lang="fr-FR" dirty="0" err="1" smtClean="0"/>
              <a:t>requires</a:t>
            </a:r>
            <a:r>
              <a:rPr lang="fr-FR" dirty="0" smtClean="0"/>
              <a:t> ultra-high </a:t>
            </a:r>
            <a:r>
              <a:rPr lang="fr-FR" dirty="0" err="1" smtClean="0"/>
              <a:t>temperatures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32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Dark </a:t>
            </a:r>
            <a:r>
              <a:rPr lang="fr-F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sector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phase transition?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72" y="2560284"/>
            <a:ext cx="7566656" cy="4763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69" y="1947718"/>
            <a:ext cx="1212343" cy="320914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3121518" y="2382959"/>
            <a:ext cx="2110305" cy="830962"/>
          </a:xfrm>
          <a:prstGeom prst="roundRect">
            <a:avLst/>
          </a:prstGeom>
          <a:noFill/>
          <a:ln w="3175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676086" y="3513430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restored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when			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68" y="3513430"/>
            <a:ext cx="2027016" cy="54657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78" y="5442883"/>
            <a:ext cx="3872762" cy="36449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315" y="3630409"/>
            <a:ext cx="873600" cy="34468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72" y="4471971"/>
            <a:ext cx="201143" cy="338286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6053386" y="533274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 Black" panose="020B0A04020102020204" pitchFamily="34" charset="0"/>
              </a:rPr>
              <a:t>→</a:t>
            </a:r>
            <a:endParaRPr lang="fr-FR" dirty="0">
              <a:latin typeface="Arial Black" panose="020B0A04020102020204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90" y="5481034"/>
            <a:ext cx="1983024" cy="3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418359"/>
            <a:ext cx="10872355" cy="4758604"/>
          </a:xfrm>
        </p:spPr>
        <p:txBody>
          <a:bodyPr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Reverse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	   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negligible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since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2-to-2 scattering processes (</a:t>
            </a:r>
            <a:r>
              <a:rPr 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	             , 	           )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subdominant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Late time production from decay after     freezes out 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negligible</a:t>
            </a:r>
            <a:endParaRPr lang="fr-FR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33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VDM production </a:t>
            </a:r>
            <a:r>
              <a:rPr lang="fr-F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details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32" y="1510770"/>
            <a:ext cx="1419106" cy="34771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75" y="1510770"/>
            <a:ext cx="1748571" cy="33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05" y="2082800"/>
            <a:ext cx="1371429" cy="27657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972" y="2082800"/>
            <a:ext cx="1375255" cy="28103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95" y="3029973"/>
            <a:ext cx="280354" cy="26055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79" y="3566233"/>
            <a:ext cx="7214633" cy="43319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222" y="3577801"/>
            <a:ext cx="1737295" cy="41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6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72" y="1839191"/>
            <a:ext cx="4606900" cy="481055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4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Direct detection </a:t>
            </a:r>
            <a:r>
              <a:rPr lang="fr-F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status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655712" y="1675472"/>
            <a:ext cx="2896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Liu-Chen-Ji </a:t>
            </a:r>
            <a:r>
              <a:rPr lang="fr-FR" sz="14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Physics ‘17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9678" y="2011767"/>
            <a:ext cx="4951267" cy="72736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solidFill>
              <a:srgbClr val="FF000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9677" y="3712613"/>
            <a:ext cx="4951268" cy="1197092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74000">
                <a:srgbClr val="FF0000">
                  <a:alpha val="18000"/>
                </a:srgbClr>
              </a:gs>
              <a:gs pos="83000">
                <a:srgbClr val="FF0000">
                  <a:alpha val="25000"/>
                </a:srgbClr>
              </a:gs>
              <a:gs pos="100000">
                <a:srgbClr val="FF0000">
                  <a:alpha val="26000"/>
                </a:srgbClr>
              </a:gs>
            </a:gsLst>
            <a:lin ang="16200000" scaled="1"/>
            <a:tileRect/>
          </a:gradFill>
          <a:ln>
            <a:solidFill>
              <a:srgbClr val="FF0000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838199" y="5372091"/>
            <a:ext cx="6092537" cy="1072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Z exchange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Higgs exchange →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similar fate?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23" y="1918992"/>
            <a:ext cx="253714" cy="25828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51" y="3866108"/>
            <a:ext cx="323216" cy="25825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34" y="2686424"/>
            <a:ext cx="3144117" cy="227957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667159" y="275766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DM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380758" y="2782531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DM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443723" y="4596666"/>
            <a:ext cx="116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nucleus</a:t>
            </a: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282173" y="4507729"/>
            <a:ext cx="116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latin typeface="Arial Black" panose="020B0A04020102020204" pitchFamily="34" charset="0"/>
              </a:rPr>
              <a:t>nucleus</a:t>
            </a:r>
            <a:endParaRPr lang="fr-FR">
              <a:latin typeface="Arial Black" panose="020B0A04020102020204" pitchFamily="34" charset="0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838198" y="1489368"/>
            <a:ext cx="6092537" cy="167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 		         </a:t>
            </a:r>
            <a:r>
              <a:rPr lang="fr-FR" dirty="0" smtClean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DM nuclear scattering</a:t>
            </a:r>
            <a:endParaRPr lang="fr-FR" dirty="0">
              <a:solidFill>
                <a:srgbClr val="00B0F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02" y="2361474"/>
            <a:ext cx="6212595" cy="408565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5</a:t>
            </a:fld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Theory implications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34" y="2841914"/>
            <a:ext cx="1088000" cy="40914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9701193" y="5970045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Arcadi</a:t>
            </a:r>
            <a:r>
              <a:rPr lang="fr-FR" sz="1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et al. </a:t>
            </a:r>
          </a:p>
          <a:p>
            <a:pPr algn="r"/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1703.07364 [hep-ph]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33439" y="2306782"/>
            <a:ext cx="2686050" cy="53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8504122" y="4552588"/>
            <a:ext cx="372342" cy="879477"/>
          </a:xfrm>
          <a:prstGeom prst="ellipse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1" y="6176764"/>
            <a:ext cx="1800533" cy="369067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690996" y="5339033"/>
            <a:ext cx="49980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Cross sections for thermal </a:t>
            </a:r>
            <a:r>
              <a:rPr lang="fr-FR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freeze-out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fr-FR" sz="20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excluded</a:t>
            </a:r>
            <a:r>
              <a:rPr lang="fr-FR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everywhere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 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resonance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19" y="3552541"/>
            <a:ext cx="2136620" cy="155459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12" y="3562931"/>
            <a:ext cx="186210" cy="21196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14" y="4864560"/>
            <a:ext cx="186210" cy="21196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03" y="3503187"/>
            <a:ext cx="576486" cy="29780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07" y="4923288"/>
            <a:ext cx="576486" cy="297808"/>
          </a:xfrm>
          <a:prstGeom prst="rect">
            <a:avLst/>
          </a:prstGeom>
        </p:spPr>
      </p:pic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838200" y="1288473"/>
            <a:ext cx="10515600" cy="4888490"/>
          </a:xfrm>
        </p:spPr>
        <p:txBody>
          <a:bodyPr/>
          <a:lstStyle/>
          <a:p>
            <a:r>
              <a:rPr lang="fr-FR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Null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 results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 all direct detection experiments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repelled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canonical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corner of their parameter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space. 	→ the WIMP </a:t>
            </a:r>
            <a:r>
              <a:rPr lang="fr-FR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needs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 miracle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Higgs portal</a:t>
            </a:r>
          </a:p>
          <a:p>
            <a:pPr marL="0" indent="0">
              <a:buNone/>
            </a:pPr>
            <a:r>
              <a:rPr lang="fr-FR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   	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2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19646"/>
            <a:ext cx="11012632" cy="5330536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Most HEP </a:t>
            </a:r>
            <a:r>
              <a:rPr lang="fr-FR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models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should have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to detection of DM by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The standard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under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siege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time to </a:t>
            </a:r>
            <a:r>
              <a:rPr lang="fr-FR" dirty="0" err="1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learn</a:t>
            </a:r>
            <a:r>
              <a:rPr lang="fr-FR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 </a:t>
            </a:r>
            <a:r>
              <a:rPr lang="fr-FR" dirty="0" err="1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lesson</a:t>
            </a:r>
            <a:r>
              <a:rPr lang="fr-FR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</a:p>
          <a:p>
            <a:endParaRPr lang="fr-FR" dirty="0"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Radical alternatives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pursued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where </a:t>
            </a:r>
            <a:r>
              <a:rPr 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DM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not a particle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fuzzy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DM, 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)axion…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fr-F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DM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only </a:t>
            </a:r>
            <a:r>
              <a:rPr lang="fr-FR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gravitates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produced through         -suppressed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around the end of high-scale inflation </a:t>
            </a:r>
            <a:r>
              <a:rPr lang="fr-FR" sz="1800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Garni-</a:t>
            </a:r>
            <a:r>
              <a:rPr lang="fr-FR" sz="18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Sandora</a:t>
            </a:r>
            <a:r>
              <a:rPr lang="fr-FR" sz="1800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-Sloth</a:t>
            </a:r>
            <a:r>
              <a:rPr lang="fr-FR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1511.03278 [hep-ph]</a:t>
            </a: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DM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made of 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primordial black </a:t>
            </a:r>
            <a:r>
              <a:rPr lang="fr-FR" dirty="0" err="1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holes</a:t>
            </a:r>
            <a:r>
              <a:rPr lang="fr-FR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  <a:r>
              <a:rPr lang="fr-FR" sz="1800" dirty="0" err="1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Hawking</a:t>
            </a:r>
            <a:r>
              <a:rPr lang="fr-FR" sz="1800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’74</a:t>
            </a:r>
          </a:p>
          <a:p>
            <a:endParaRPr lang="fr-FR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change </a:t>
            </a:r>
            <a:r>
              <a:rPr lang="fr-FR" dirty="0" err="1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paradigm</a:t>
            </a:r>
            <a:r>
              <a:rPr lang="fr-FR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i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DM?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6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DM Theory at the </a:t>
            </a:r>
            <a:r>
              <a:rPr lang="fr-F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crossroad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91" y="4181771"/>
            <a:ext cx="549515" cy="2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 particle physics model where DM: </a:t>
            </a:r>
          </a:p>
          <a:p>
            <a:endParaRPr lang="fr-FR" sz="800" dirty="0" smtClean="0"/>
          </a:p>
          <a:p>
            <a:pPr lvl="1">
              <a:buFontTx/>
              <a:buChar char="-"/>
            </a:pP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enjoys</a:t>
            </a:r>
            <a:r>
              <a:rPr lang="fr-FR" dirty="0" smtClean="0"/>
              <a:t> </a:t>
            </a:r>
            <a:r>
              <a:rPr lang="fr-FR" dirty="0" smtClean="0">
                <a:latin typeface="Arial Black" panose="020B0A04020102020204" pitchFamily="34" charset="0"/>
              </a:rPr>
              <a:t>non-</a:t>
            </a:r>
            <a:r>
              <a:rPr lang="fr-FR" dirty="0" err="1" smtClean="0">
                <a:latin typeface="Arial Black" panose="020B0A04020102020204" pitchFamily="34" charset="0"/>
              </a:rPr>
              <a:t>gravitational</a:t>
            </a:r>
            <a:r>
              <a:rPr lang="fr-FR" dirty="0" smtClean="0">
                <a:latin typeface="Arial Black" panose="020B0A04020102020204" pitchFamily="34" charset="0"/>
              </a:rPr>
              <a:t> </a:t>
            </a:r>
            <a:r>
              <a:rPr lang="fr-FR" dirty="0" err="1" smtClean="0">
                <a:latin typeface="Arial Black" panose="020B0A04020102020204" pitchFamily="34" charset="0"/>
              </a:rPr>
              <a:t>couplings</a:t>
            </a:r>
            <a:r>
              <a:rPr lang="fr-FR" dirty="0" smtClean="0">
                <a:latin typeface="Arial Black" panose="020B0A040201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produced through an </a:t>
            </a:r>
            <a:r>
              <a:rPr lang="fr-FR" dirty="0" smtClean="0">
                <a:latin typeface="Arial Black" panose="020B0A04020102020204" pitchFamily="34" charset="0"/>
              </a:rPr>
              <a:t>IR-</a:t>
            </a:r>
            <a:r>
              <a:rPr lang="fr-FR" dirty="0" err="1" smtClean="0">
                <a:latin typeface="Arial Black" panose="020B0A04020102020204" pitchFamily="34" charset="0"/>
              </a:rPr>
              <a:t>dominated</a:t>
            </a:r>
            <a:r>
              <a:rPr lang="fr-FR" dirty="0" smtClean="0">
                <a:latin typeface="Arial Black" panose="020B0A04020102020204" pitchFamily="34" charset="0"/>
              </a:rPr>
              <a:t> mechanism</a:t>
            </a:r>
          </a:p>
          <a:p>
            <a:pPr lvl="1">
              <a:buFontTx/>
              <a:buChar char="-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passes</a:t>
            </a:r>
            <a:r>
              <a:rPr lang="fr-FR" dirty="0" smtClean="0"/>
              <a:t> </a:t>
            </a:r>
            <a:r>
              <a:rPr lang="fr-FR" dirty="0" smtClean="0">
                <a:latin typeface="Arial Black" panose="020B0A04020102020204" pitchFamily="34" charset="0"/>
              </a:rPr>
              <a:t>all constraints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from cosmology and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astrophysics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not accessible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at any detection experiments</a:t>
            </a:r>
          </a:p>
          <a:p>
            <a:pPr lvl="1">
              <a:buFontTx/>
              <a:buChar char="-"/>
            </a:pP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preferably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without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invoking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unnatural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 values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			 of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ad-hoc </a:t>
            </a:r>
            <a:r>
              <a:rPr lang="fr-FR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symmetries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548" y="2036619"/>
            <a:ext cx="2892136" cy="289213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7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Our motivation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7" y="869371"/>
            <a:ext cx="6128905" cy="612890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953988" y="5866547"/>
            <a:ext cx="3955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 Black" panose="020B0A04020102020204" pitchFamily="34" charset="0"/>
              </a:rPr>
              <a:t>and it’s </a:t>
            </a:r>
            <a:r>
              <a:rPr lang="fr-FR" sz="2000" dirty="0" err="1" smtClean="0">
                <a:latin typeface="Arial Black" panose="020B0A04020102020204" pitchFamily="34" charset="0"/>
              </a:rPr>
              <a:t>strickingly</a:t>
            </a:r>
            <a:r>
              <a:rPr lang="fr-FR" sz="2000" dirty="0" smtClean="0">
                <a:latin typeface="Arial Black" panose="020B0A04020102020204" pitchFamily="34" charset="0"/>
              </a:rPr>
              <a:t> simple..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err="1" smtClean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Outline</a:t>
            </a:r>
            <a:endParaRPr lang="fr-FR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3600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Vector </a:t>
            </a:r>
            <a:r>
              <a:rPr lang="fr-FR" sz="3600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Dark </a:t>
            </a:r>
            <a:r>
              <a:rPr lang="fr-FR" sz="3600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Matter</a:t>
            </a:r>
            <a:r>
              <a:rPr lang="fr-FR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fr-FR" sz="3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 simple model</a:t>
            </a:r>
            <a:endParaRPr lang="fr-FR" sz="36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3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Freeze-in through </a:t>
            </a:r>
            <a:r>
              <a:rPr lang="fr-FR" sz="3600" dirty="0" smtClean="0">
                <a:latin typeface="Arial Black" panose="020B0A04020102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decay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3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Constraints and </a:t>
            </a:r>
            <a:r>
              <a:rPr lang="fr-FR" sz="3600" dirty="0" smtClean="0">
                <a:latin typeface="Arial Black" panose="020B0A04020102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(no?) </a:t>
            </a:r>
            <a:r>
              <a:rPr lang="fr-FR" sz="3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signatures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6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rial Black" panose="020B0A04020102020204" pitchFamily="34" charset="0"/>
              </a:rPr>
              <a:t>Vector Dark Matter</a:t>
            </a:r>
            <a:endParaRPr lang="fr-FR" b="1" dirty="0">
              <a:latin typeface="Arial Black" panose="020B0A04020102020204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as a simple model of </a:t>
            </a:r>
            <a:r>
              <a:rPr lang="fr-FR" dirty="0" err="1" smtClean="0"/>
              <a:t>stealth</a:t>
            </a:r>
            <a:r>
              <a:rPr lang="fr-FR" dirty="0" smtClean="0"/>
              <a:t> DM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6DE4-4667-4779-AD49-14C38C23EEA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0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83,23961"/>
  <p:tag name="LATEXADDIN" val="\documentclass{article}&#10;\usepackage{amsmath,color,amssymb}&#10;\pagestyle{empty}&#10;\begin{document}&#10;&#10;$&#10;{\color{black}  &#10;Z&#10;}&#10;$&#10;&#10;&#10;\end{document}"/>
  <p:tag name="IGUANATEXSIZE" val="30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9865"/>
  <p:tag name="ORIGINALWIDTH" val="860,8923"/>
  <p:tag name="LATEXADDIN" val="\documentclass{article}&#10;\usepackage{amsmath,color,amssymb}&#10;\pagestyle{empty}&#10;\begin{document}&#10;&#10;$&#10;{\color{black}  &#10;\mathcal{L}=\mathcal{L}_{\rm SM}{\color{red}+\mathcal{L}_{\rm dark}}}&#10;$&#10;&#10;&#10;\end{document}"/>
  <p:tag name="IGUANATEXSIZE" val="30"/>
  <p:tag name="IGUANATEXCURSOR" val="18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9839"/>
  <p:tag name="ORIGINALWIDTH" val="992,8759"/>
  <p:tag name="LATEXADDIN" val="\documentclass{article}&#10;\usepackage{amsmath,color,amssymb}&#10;\pagestyle{empty}&#10;\begin{document}&#10;&#10;$&#10;{\color{black}  &#10;Y_E(T\lesssim T_R)= Y_{\rm eq}&#10;}&#10;$&#10;&#10;&#10;\end{document}"/>
  <p:tag name="IGUANATEXSIZE" val="26"/>
  <p:tag name="IGUANATEXCURSOR" val="12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675,6655"/>
  <p:tag name="LATEXADDIN" val="\documentclass{article}&#10;\usepackage{amsmath,color,amssymb}&#10;\pagestyle{empty}&#10;\begin{document}&#10;&#10;$&#10;{\color{black}  &#10;M_E=1\,{\rm TeV}&#10;}&#10;$&#10;&#10;&#10;\end{document}"/>
  <p:tag name="IGUANATEXSIZE" val="20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2347"/>
  <p:tag name="ORIGINALWIDTH" val="566,1792"/>
  <p:tag name="LATEXADDIN" val="\documentclass{article}&#10;\usepackage{amsmath,color,amssymb}&#10;\pagestyle{empty}&#10;\begin{document}&#10;&#10;$&#10;{\color{black}  &#10;x_E=10^{-8}&#10;}&#10;$&#10;&#10;&#10;\end{document}"/>
  <p:tag name="IGUANATEXSIZE" val="20"/>
  <p:tag name="IGUANATEXCURSOR" val="12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,7372"/>
  <p:tag name="ORIGINALWIDTH" val="437,9453"/>
  <p:tag name="LATEXADDIN" val="\documentclass{article}&#10;\usepackage{amsmath,color,amssymb}&#10;\pagestyle{empty}&#10;\begin{document}&#10;&#10;$&#10;{\color{red}  &#10;T=m_E&#10;}&#10;$&#10;&#10;&#10;\end{document}"/>
  <p:tag name="IGUANATEXSIZE" val="22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400,4499"/>
  <p:tag name="LATEXADDIN" val="\documentclass{article}&#10;\usepackage{amsmath,color,amssymb}&#10;\pagestyle{empty}&#10;\begin{document}&#10;&#10;$&#10;{\color{black}  &#10;dY_\chi/dx&#10;}&#10;$&#10;&#10;&#10;\end{document}"/>
  <p:tag name="IGUANATEXSIZE" val="26"/>
  <p:tag name="IGUANATEXCURSOR" val="124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561,6797"/>
  <p:tag name="LATEXADDIN" val="\documentclass{article}&#10;\usepackage{amsmath,color,amssymb}&#10;\pagestyle{empty}&#10;\begin{document}&#10;&#10;$&#10;{\color{black}  &#10;x=m_\chi/T&#10;}&#10;$&#10;&#10;&#10;\end{document}"/>
  <p:tag name="IGUANATEXSIZE" val="26"/>
  <p:tag name="IGUANATEXCURSOR" val="124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,985"/>
  <p:tag name="ORIGINALWIDTH" val="449,1938"/>
  <p:tag name="LATEXADDIN" val="\documentclass{article}&#10;\usepackage{amsmath,color,amssymb}&#10;\pagestyle{empty}&#10;\begin{document}&#10;&#10;$&#10;{\color{black}  &#10;T\gtrsim M_E&#10;}&#10;$&#10;&#10;&#10;\end{document}"/>
  <p:tag name="IGUANATEXSIZE" val="28"/>
  <p:tag name="IGUANATEXCURSOR" val="11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91,48859"/>
  <p:tag name="LATEXADDIN" val="\documentclass{article}&#10;\usepackage{amsmath,color,amssymb}&#10;\pagestyle{empty}&#10;\begin{document}&#10;&#10;$&#10;{\color{black}  &#10;E&#10;}&#10;$&#10;&#10;&#10;\end{document}"/>
  <p:tag name="IGUANATEXSIZE" val="30"/>
  <p:tag name="IGUANATEXCURSOR" val="11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,985"/>
  <p:tag name="ORIGINALWIDTH" val="449,1938"/>
  <p:tag name="LATEXADDIN" val="\documentclass{article}&#10;\usepackage{amsmath,color,amssymb}&#10;\pagestyle{empty}&#10;\begin{document}&#10;&#10;$&#10;{\color{black}  &#10;T\lesssim M_E&#10;}&#10;$&#10;&#10;&#10;\end{document}"/>
  <p:tag name="IGUANATEXSIZE" val="28"/>
  <p:tag name="IGUANATEXCURSOR" val="11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91,48859"/>
  <p:tag name="LATEXADDIN" val="\documentclass{article}&#10;\usepackage{amsmath,color,amssymb}&#10;\pagestyle{empty}&#10;\begin{document}&#10;&#10;$&#10;{\color{black}  &#10;E&#10;}&#10;$&#10;&#10;&#10;\end{document}"/>
  <p:tag name="IGUANATEXSIZE" val="30"/>
  <p:tag name="IGUANATEXCURSOR" val="11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,7304"/>
  <p:tag name="ORIGINALWIDTH" val="2713,161"/>
  <p:tag name="LATEXADDIN" val="\documentclass{article}&#10;\usepackage{amsmath,color,amssymb,slashed}&#10;\pagestyle{empty}&#10;\begin{document}&#10;&#10;$&#10;{\color{black}  &#10;\mathcal{L}_{\rm dark} = - \frac{1}{4}\chi_{\mu\nu}^2+\bar E(i\slashed{D}-M_E)E+|D_\mu\phi|^2-V(\phi)&#10;}&#10;$&#10;&#10;&#10;\end{document}"/>
  <p:tag name="IGUANATEXSIZE" val="30"/>
  <p:tag name="IGUANATEXCURSOR" val="16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91,48859"/>
  <p:tag name="LATEXADDIN" val="\documentclass{article}&#10;\usepackage{amsmath,color,amssymb}&#10;\pagestyle{empty}&#10;\begin{document}&#10;&#10;$&#10;{\color{black}  &#10;E&#10;}&#10;$&#10;&#10;&#10;\end{document}"/>
  <p:tag name="IGUANATEXSIZE" val="30"/>
  <p:tag name="IGUANATEXCURSOR" val="11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,7221"/>
  <p:tag name="ORIGINALWIDTH" val="1109,861"/>
  <p:tag name="LATEXADDIN" val="\documentclass{article}&#10;\usepackage{amsmath,color,amssymb}&#10;\pagestyle{empty}&#10;\begin{document}&#10;&#10;$&#10;{\color{black}  &#10;\Gamma_{E\to e\chi} = g_{\chi Ee}^2\frac{{\color{red}M_E^3}}{32\pi {\color{red}m_\chi^2}}&#10;}&#10;$&#10;&#10;&#10;\end{document}"/>
  <p:tag name="IGUANATEXSIZE" val="28"/>
  <p:tag name="IGUANATEXCURSOR" val="16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8,4777"/>
  <p:tag name="ORIGINALWIDTH" val="728,9089"/>
  <p:tag name="LATEXADDIN" val="\documentclass{article}&#10;\usepackage{amsmath,color,amssymb}&#10;\pagestyle{empty}&#10;\begin{document}&#10;&#10;$&#10;{\color{black}  &#10;g_{\chi Ee} \frac{M_E}{m_\chi} =x_e&#10;}&#10;$&#10;&#10;&#10;\end{document}"/>
  <p:tag name="IGUANATEXSIZE" val="26"/>
  <p:tag name="IGUANATEXCURSOR" val="14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,7267"/>
  <p:tag name="ORIGINALWIDTH" val="1476,565"/>
  <p:tag name="LATEXADDIN" val="\documentclass{article}&#10;\usepackage{amsmath,color,amssymb}&#10;\pagestyle{empty}&#10;\begin{document}&#10;&#10;$&#10;{\color{black}  &#10;\frac{dY_\chi}{dT}= \frac{M_E^2}{\pi^2 s H}\Gamma_{E\to e\chi} K_1\left(\frac{M_E}{T}\right)&#10;}&#10;$&#10;&#10;&#10;\end{document}"/>
  <p:tag name="IGUANATEXSIZE" val="28"/>
  <p:tag name="IGUANATEXCURSOR" val="20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,9753"/>
  <p:tag name="ORIGINALWIDTH" val="858,6427"/>
  <p:tag name="LATEXADDIN" val="\documentclass{article}&#10;\usepackage{amsmath,color,amssymb}&#10;\pagestyle{empty}&#10;\begin{document}&#10;&#10;$&#10;{\color{black}  &#10;Y_\chi^{\rm freeze-in} \propto \frac{x_e^2}{M_E}&#10;}&#10;$&#10;&#10;&#10;\end{document}"/>
  <p:tag name="IGUANATEXSIZE" val="30"/>
  <p:tag name="IGUANATEXCURSOR" val="15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977,503"/>
  <p:tag name="LATEXADDIN" val="\documentclass{article}&#10;\usepackage{amsmath,color,amssymb}&#10;\pagestyle{empty}&#10;\begin{document}&#10;&#10;$&#10;{\color{black}  &#10;\Omega_\chi h^2 \approx 0.1\left(\frac{m_\chi}{100\,{\rm keV}}\right)\left(\frac{1\,{\rm TeV}}{M_E}\right)\left({\color{red}\frac{x_e}{10^{-8}}}\right)^2&#10;}&#10;$&#10;&#10;&#10;\end{document}"/>
  <p:tag name="IGUANATEXSIZE" val="30"/>
  <p:tag name="IGUANATEXCURSOR" val="25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91,48859"/>
  <p:tag name="LATEXADDIN" val="\documentclass{article}&#10;\usepackage{amsmath,color,amssymb}&#10;\pagestyle{empty}&#10;\begin{document}&#10;&#10;$&#10;{\color{black}  &#10;E&#10;}&#10;$&#10;&#10;&#10;\end{document}"/>
  <p:tag name="IGUANATEXSIZE" val="26"/>
  <p:tag name="IGUANATEXCURSOR" val="11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70,49118"/>
  <p:tag name="LATEXADDIN" val="\documentclass{article}&#10;\usepackage{amsmath,color,amssymb}&#10;\pagestyle{empty}&#10;\begin{document}&#10;&#10;$&#10;{\color{black}  &#10;\chi&#10;}&#10;$&#10;&#10;&#10;\end{document}"/>
  <p:tag name="IGUANATEXSIZE" val="26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48,74394"/>
  <p:tag name="LATEXADDIN" val="\documentclass{article}&#10;\usepackage{amsmath,color,amssymb}&#10;\pagestyle{empty}&#10;\begin{document}&#10;&#10;$&#10;{\color{black}  &#10;e&#10;}&#10;$&#10;&#10;&#10;\end{document}"/>
  <p:tag name="IGUANATEXSIZE" val="26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,49307"/>
  <p:tag name="ORIGINALWIDTH" val="41,99472"/>
  <p:tag name="LATEXADDIN" val="\documentclass{article}&#10;\usepackage{amsmath,color,amssymb}&#10;\pagestyle{empty}&#10;\begin{document}&#10;&#10;$&#10;{\color{red}  &#10;\epsilon&#10;}&#10;$&#10;&#10;&#10;\end{document}"/>
  <p:tag name="IGUANATEXSIZE" val="26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342"/>
  <p:tag name="ORIGINALWIDTH" val="1050,619"/>
  <p:tag name="LATEXADDIN" val="\documentclass{article}&#10;\usepackage{amsmath,color,amssymb}&#10;\pagestyle{empty}&#10;\begin{document}&#10;&#10;$&#10;{\color{black}  &#10;\chi_{\mu\nu}=\partial_\mu \chi_\nu -\partial_\nu\chi_\mu &#10;}&#10;$&#10;&#10;&#10;\end{document}"/>
  <p:tag name="IGUANATEXSIZE" val="26"/>
  <p:tag name="IGUANATEXCURSOR" val="17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458,1927"/>
  <p:tag name="LATEXADDIN" val="\documentclass{article}&#10;\usepackage{amsmath,color,amssymb}&#10;\pagestyle{empty}&#10;\begin{document}&#10;&#10;$&#10;{\color{red}  &#10;\epsilon \sim 10^{-5}&#10;}&#10;$&#10;&#10;&#10;\end{document}"/>
  <p:tag name="IGUANATEXSIZE" val="26"/>
  <p:tag name="IGUANATEXCURSOR" val="10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535,433"/>
  <p:tag name="LATEXADDIN" val="\documentclass{article}&#10;\usepackage{amsmath,color,amssymb}&#10;\pagestyle{empty}&#10;\begin{document}&#10;&#10;$&#10;{\color{black}  &#10;m_\chi\ [{\rm MeV}]&#10;}&#10;$&#10;&#10;&#10;\end{document}"/>
  <p:tag name="IGUANATEXSIZE" val="26"/>
  <p:tag name="IGUANATEXCURSOR" val="133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9839"/>
  <p:tag name="ORIGINALWIDTH" val="615,6731"/>
  <p:tag name="LATEXADDIN" val="\documentclass{article}&#10;\usepackage{amsmath,color,amssymb}&#10;\pagestyle{empty}&#10;\begin{document}&#10;&#10;$&#10;{\color{black}  &#10;g_X=10^{-10}&#10;}&#10;$&#10;&#10;&#10;\end{document}"/>
  <p:tag name="IGUANATEXSIZE" val="22"/>
  <p:tag name="IGUANATEXCURSOR" val="126"/>
  <p:tag name="TRANSPARENCY" val="Faux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675,6655"/>
  <p:tag name="LATEXADDIN" val="\documentclass{article}&#10;\usepackage{amsmath,color,amssymb}&#10;\pagestyle{empty}&#10;\begin{document}&#10;&#10;$&#10;{\color{black}  &#10;M_E=1\,{\rm TeV}&#10;}&#10;$&#10;&#10;&#10;\end{document}"/>
  <p:tag name="IGUANATEXSIZE" val="22"/>
  <p:tag name="IGUANATEXCURSOR" val="13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70,49118"/>
  <p:tag name="LATEXADDIN" val="\documentclass{article}&#10;\usepackage{amsmath,color,amssymb}&#10;\pagestyle{empty}&#10;\begin{document}&#10;&#10;$&#10;{\color{black}  &#10;\chi&#10;}&#10;$&#10;&#10;&#10;\end{document}"/>
  <p:tag name="IGUANATEXSIZE" val="26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48,74394"/>
  <p:tag name="LATEXADDIN" val="\documentclass{article}&#10;\usepackage{amsmath,color,amssymb}&#10;\pagestyle{empty}&#10;\begin{document}&#10;&#10;$&#10;{\color{black}  &#10;e&#10;}&#10;$&#10;&#10;&#10;\end{document}"/>
  <p:tag name="IGUANATEXSIZE" val="26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70,49118"/>
  <p:tag name="LATEXADDIN" val="\documentclass{article}&#10;\usepackage{amsmath,color,amssymb}&#10;\pagestyle{empty}&#10;\begin{document}&#10;&#10;$&#10;{\color{black}  &#10;\chi&#10;}&#10;$&#10;&#10;&#10;\end{document}"/>
  <p:tag name="IGUANATEXSIZE" val="26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48,74394"/>
  <p:tag name="LATEXADDIN" val="\documentclass{article}&#10;\usepackage{amsmath,color,amssymb}&#10;\pagestyle{empty}&#10;\begin{document}&#10;&#10;$&#10;{\color{black}  &#10;e&#10;}&#10;$&#10;&#10;&#10;\end{document}"/>
  <p:tag name="IGUANATEXSIZE" val="26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48,74394"/>
  <p:tag name="LATEXADDIN" val="\documentclass{article}&#10;\usepackage{amsmath,color,amssymb}&#10;\pagestyle{empty}&#10;\begin{document}&#10;&#10;$&#10;{\color{black}  &#10;e&#10;}&#10;$&#10;&#10;&#10;\end{document}"/>
  <p:tag name="IGUANATEXSIZE" val="26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,2186"/>
  <p:tag name="ORIGINALWIDTH" val="2521,935"/>
  <p:tag name="LATEXADDIN" val="\documentclass{article}&#10;\usepackage{amsmath,color,amssymb}&#10;\pagestyle{empty}&#10;\begin{document}&#10;&#10;$&#10;{\color{black}  &#10;\bar\sigma_e \simeq \frac{g_{\chi ee}^4}{4\pi m_\chi^2}\sim {\color{red}10^{-100}\,{\rm cm}^2}\times\left(\frac{g_{\chi ee}}{10^{-20}}\right)^4\left(\frac{100\,{\rm keV}}{m_\chi}\right)^2&#10;}&#10;$&#10;&#10;&#10;\end{document}"/>
  <p:tag name="IGUANATEXSIZE" val="28"/>
  <p:tag name="IGUANATEXCURSOR" val="20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2385"/>
  <p:tag name="ORIGINALWIDTH" val="131,2336"/>
  <p:tag name="LATEXADDIN" val="\documentclass{article}&#10;\usepackage{amsmath,color,amssymb}&#10;\pagestyle{empty}&#10;\begin{document}&#10;&#10;$&#10;{\color{red}  &#10;\chi_\mu&#10;}&#10;$&#10;&#10;&#10;\end{document}"/>
  <p:tag name="IGUANATEXSIZE" val="28"/>
  <p:tag name="IGUANATEXCURSOR" val="10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89,23882"/>
  <p:tag name="LATEXADDIN" val="\documentclass{article}&#10;\usepackage{amsmath,color,amssymb}&#10;\pagestyle{empty}&#10;\begin{document}&#10;&#10;$&#10;{\color{red}  &#10;\epsilon^2&#10;}&#10;$&#10;&#10;&#10;\end{document}"/>
  <p:tag name="IGUANATEXSIZE" val="26"/>
  <p:tag name="IGUANATEXCURSOR" val="12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70,49118"/>
  <p:tag name="LATEXADDIN" val="\documentclass{article}&#10;\usepackage{amsmath,color,amssymb}&#10;\pagestyle{empty}&#10;\begin{document}&#10;&#10;$&#10;{\color{black}  &#10;\chi&#10;}&#10;$&#10;&#10;&#10;\end{document}"/>
  <p:tag name="IGUANATEXSIZE" val="26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48,74394"/>
  <p:tag name="LATEXADDIN" val="\documentclass{article}&#10;\usepackage{amsmath,color,amssymb}&#10;\pagestyle{empty}&#10;\begin{document}&#10;&#10;$&#10;{\color{black}  &#10;e&#10;}&#10;$&#10;&#10;&#10;\end{document}"/>
  <p:tag name="IGUANATEXSIZE" val="26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70,49118"/>
  <p:tag name="LATEXADDIN" val="\documentclass{article}&#10;\usepackage{amsmath,color,amssymb}&#10;\pagestyle{empty}&#10;\begin{document}&#10;&#10;$&#10;{\color{black}  &#10;\chi&#10;}&#10;$&#10;&#10;&#10;\end{document}"/>
  <p:tag name="IGUANATEXSIZE" val="26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48,74394"/>
  <p:tag name="LATEXADDIN" val="\documentclass{article}&#10;\usepackage{amsmath,color,amssymb}&#10;\pagestyle{empty}&#10;\begin{document}&#10;&#10;$&#10;{\color{black}  &#10;e&#10;}&#10;$&#10;&#10;&#10;\end{document}"/>
  <p:tag name="IGUANATEXSIZE" val="26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91,48859"/>
  <p:tag name="LATEXADDIN" val="\documentclass{article}&#10;\usepackage{amsmath,color,amssymb}&#10;\pagestyle{empty}&#10;\begin{document}&#10;&#10;$&#10;{\color{black}  &#10;E&#10;}&#10;$&#10;&#10;&#10;\end{document}"/>
  <p:tag name="IGUANATEXSIZE" val="26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,9685"/>
  <p:tag name="ORIGINALWIDTH" val="2532,433"/>
  <p:tag name="LATEXADDIN" val="\documentclass{article}&#10;\usepackage{amsmath,color,amssymb}&#10;\pagestyle{empty}&#10;\begin{document}&#10;&#10;$&#10;{\color{black}  &#10;\bar\sigma_e \simeq \frac{g_{\chi Ee}^4m_e^2}{4\pi M_E^4}\sim {\color{red}10^{-107}\,{\rm cm}^2}\times\left(\frac{g_{\chi Ee}}{10^{-15}}\right)^4\left(\frac{1\,{\rm TeV}}{M_E}\right)^4&#10;}&#10;$&#10;&#10;&#10;\end{document}"/>
  <p:tag name="IGUANATEXSIZE" val="28"/>
  <p:tag name="IGUANATEXCURSOR" val="19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48,74394"/>
  <p:tag name="LATEXADDIN" val="\documentclass{article}&#10;\usepackage{amsmath,color,amssymb}&#10;\pagestyle{empty}&#10;\begin{document}&#10;&#10;$&#10;{\color{black}  &#10;e&#10;}&#10;$&#10;&#10;&#10;\end{document}"/>
  <p:tag name="IGUANATEXSIZE" val="26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98914"/>
  <p:tag name="ORIGINALWIDTH" val="95,98803"/>
  <p:tag name="LATEXADDIN" val="\documentclass{article}&#10;\usepackage{amsmath,color,amssymb}&#10;\pagestyle{empty}&#10;\begin{document}&#10;&#10;$&#10;{\color{black}  &#10;e^*&#10;}&#10;$&#10;&#10;&#10;\end{document}"/>
  <p:tag name="IGUANATEXSIZE" val="26"/>
  <p:tag name="IGUANATEXCURSOR" val="11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70,49118"/>
  <p:tag name="LATEXADDIN" val="\documentclass{article}&#10;\usepackage{amsmath,color,amssymb}&#10;\pagestyle{empty}&#10;\begin{document}&#10;&#10;$&#10;{\color{black}  &#10;\chi&#10;}&#10;$&#10;&#10;&#10;\end{document}"/>
  <p:tag name="IGUANATEXSIZE" val="26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330,7086"/>
  <p:tag name="LATEXADDIN" val="\documentclass{article}&#10;\usepackage{amsmath,color,amssymb}&#10;\pagestyle{empty}&#10;\begin{document}&#10;&#10;$&#10;{\color{black}  &#10;{\rm U(1)}_X&#10;}&#10;$&#10;&#10;&#10;\end{document}"/>
  <p:tag name="IGUANATEXSIZE" val="30"/>
  <p:tag name="IGUANATEXCURSOR" val="1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2339"/>
  <p:tag name="ORIGINALWIDTH" val="1286,839"/>
  <p:tag name="LATEXADDIN" val="\documentclass{article}&#10;\usepackage{amsmath,color,amssymb}&#10;\pagestyle{empty}&#10;\begin{document}&#10;&#10;$&#10;{\color{black}  &#10;m_\chi\gtrsim E_{\rm binding}\sim 10\,{\rm keV}&#10;}&#10;$&#10;&#10;&#10;\end{document}"/>
  <p:tag name="IGUANATEXSIZE" val="26"/>
  <p:tag name="IGUANATEXCURSOR" val="16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881,8898"/>
  <p:tag name="LATEXADDIN" val="\documentclass{article}&#10;\usepackage{amsmath,color,amssymb}&#10;\pagestyle{empty}&#10;\begin{document}&#10;&#10;$&#10;{\color{black}  &#10;g_{\chi ee} \lesssim \mathcal{O}(10^{-16})&#10;}&#10;$&#10;&#10;&#10;\end{document}"/>
  <p:tag name="IGUANATEXSIZE" val="26"/>
  <p:tag name="IGUANATEXCURSOR" val="13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,49307"/>
  <p:tag name="ORIGINALWIDTH" val="41,99472"/>
  <p:tag name="LATEXADDIN" val="\documentclass{article}&#10;\usepackage{amsmath,color,amssymb}&#10;\pagestyle{empty}&#10;\begin{document}&#10;&#10;$&#10;{\color{red}  &#10;\epsilon&#10;}&#10;$&#10;&#10;&#10;\end{document}"/>
  <p:tag name="IGUANATEXSIZE" val="26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,4795"/>
  <p:tag name="ORIGINALWIDTH" val="2655,418"/>
  <p:tag name="LATEXADDIN" val="\documentclass{article}&#10;\usepackage{amsmath,color,amssymb}&#10;\pagestyle{empty}&#10;\begin{document}&#10;&#10;$&#10;{\color{black}  &#10;V(\phi)=({\color{red}cT^2}-M_\phi^2)|\phi|^2{\color{red}-\epsilon T |\phi|^{3/2}}+\lambda_\phi({\color{red}\log T})|\phi|^4&#10;}&#10;$&#10;&#10;&#10;\end{document}"/>
  <p:tag name="IGUANATEXSIZE" val="28"/>
  <p:tag name="IGUANATEXCURSOR" val="20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,4848"/>
  <p:tag name="ORIGINALWIDTH" val="458,9426"/>
  <p:tag name="LATEXADDIN" val="\documentclass{article}&#10;\usepackage{amsmath,color,amssymb}&#10;\pagestyle{empty}&#10;\begin{document}&#10;&#10;$&#10;{\color{black}  &#10;T\gg M_\phi&#10;}&#10;$&#10;&#10;&#10;\end{document}"/>
  <p:tag name="IGUANATEXSIZE" val="26"/>
  <p:tag name="IGUANATEXCURSOR" val="12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,2261"/>
  <p:tag name="ORIGINALWIDTH" val="711,661"/>
  <p:tag name="LATEXADDIN" val="\documentclass{article}&#10;\usepackage{amsmath,color,amssymb}&#10;\pagestyle{empty}&#10;\begin{document}&#10;&#10;$&#10;{\color{black}  &#10;T&gt; T_c \simeq \frac{M_{\phi}}{\sqrt{c}}&#10;}&#10;$&#10;&#10;&#10;\end{document}"/>
  <p:tag name="IGUANATEXSIZE" val="28"/>
  <p:tag name="IGUANATEXCURSOR" val="15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,9828"/>
  <p:tag name="ORIGINALWIDTH" val="1466,067"/>
  <p:tag name="LATEXADDIN" val="\documentclass{article}&#10;\usepackage{amsmath,color,amssymb}&#10;\pagestyle{empty}&#10;\begin{document}&#10;&#10;$&#10;{\color{black}  &#10;c= g_X^2 - x_e^2\theta(T-M_E) {\color{red}\ll 1}&#10;}&#10;$&#10;&#10;&#10;\end{document}"/>
  <p:tag name="IGUANATEXSIZE" val="26"/>
  <p:tag name="IGUANATEXCURSOR" val="16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330,7086"/>
  <p:tag name="LATEXADDIN" val="\documentclass{article}&#10;\usepackage{amsmath,color,amssymb}&#10;\pagestyle{empty}&#10;\begin{document}&#10;&#10;$&#10;{\color{black}  &#10;{\rm U(1)}_X&#10;}&#10;$&#10;&#10;&#10;\end{document}"/>
  <p:tag name="IGUANATEXSIZE" val="26"/>
  <p:tag name="IGUANATEXCURSOR" val="1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65,99173"/>
  <p:tag name="LATEXADDIN" val="\documentclass{article}&#10;\usepackage{amsmath,color,amssymb}&#10;\pagestyle{empty}&#10;\begin{document}&#10;&#10;$&#10;{\color{black}  &#10;\phi&#10;}&#10;$&#10;&#10;&#10;\end{document}"/>
  <p:tag name="IGUANATEXSIZE" val="30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9843"/>
  <p:tag name="ORIGINALWIDTH" val="750,6561"/>
  <p:tag name="LATEXADDIN" val="\documentclass{article}&#10;\usepackage{amsmath,color,amssymb}&#10;\pagestyle{empty}&#10;\begin{document}&#10;&#10;$&#10;{\color{black}  &#10;T_c\gg M_\phi\sim \Lambda&#10;}&#10;$&#10;&#10;&#10;\end{document}"/>
  <p:tag name="IGUANATEXSIZE" val="26"/>
  <p:tag name="IGUANATEXCURSOR" val="13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,7304"/>
  <p:tag name="ORIGINALWIDTH" val="2713,161"/>
  <p:tag name="LATEXADDIN" val="\documentclass{article}&#10;\usepackage{amsmath,color,amssymb,slashed}&#10;\pagestyle{empty}&#10;\begin{document}&#10;&#10;$&#10;{\color{black}  &#10;\mathcal{L}_{\rm dark} = - \frac{1}{4}\chi_{\mu\nu}^2+\bar E(i\slashed{D}-M_E)E+|D_\mu\phi|^2-V(\phi)&#10;}&#10;$&#10;&#10;&#10;\end{document}"/>
  <p:tag name="IGUANATEXSIZE" val="30"/>
  <p:tag name="IGUANATEXCURSOR" val="16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,4848"/>
  <p:tag name="ORIGINALWIDTH" val="497,9377"/>
  <p:tag name="LATEXADDIN" val="\documentclass{article}&#10;\usepackage{amsmath,color,amssymb}&#10;\pagestyle{empty}&#10;\begin{document}&#10;&#10;$&#10;{\color{black}  &#10;Y_\chi \ll Y_{\rm eq}&#10;}&#10;$&#10;&#10;&#10;\end{document}"/>
  <p:tag name="IGUANATEXSIZE" val="28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573,6783"/>
  <p:tag name="LATEXADDIN" val="\documentclass{article}&#10;\usepackage{amsmath,color,amssymb}&#10;\pagestyle{empty}&#10;\begin{document}&#10;&#10;$&#10;{\color{black}  &#10;\chi+e\to E&#10;}&#10;$&#10;&#10;&#10;\end{document}"/>
  <p:tag name="IGUANATEXSIZE" val="30"/>
  <p:tag name="IGUANATEXCURSOR" val="12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449,9438"/>
  <p:tag name="LATEXADDIN" val="\documentclass{article}&#10;\usepackage{amsmath,color,amssymb}&#10;\pagestyle{empty}&#10;\begin{document}&#10;&#10;$&#10;{\color{black}  &#10;e\gamma\to e\chi&#10;}&#10;$&#10;&#10;&#10;\end{document}"/>
  <p:tag name="IGUANATEXSIZE" val="30"/>
  <p:tag name="IGUANATEXCURSOR" val="13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449,9438"/>
  <p:tag name="LATEXADDIN" val="\documentclass{article}&#10;\usepackage{amsmath,color,amssymb}&#10;\pagestyle{empty}&#10;\begin{document}&#10;&#10;$&#10;{\color{black}  &#10;ee\to\gamma\chi&#10;}&#10;$&#10;&#10;&#10;\end{document}"/>
  <p:tag name="IGUANATEXSIZE" val="30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91,48859"/>
  <p:tag name="LATEXADDIN" val="\documentclass{article}&#10;\usepackage{amsmath,color,amssymb}&#10;\pagestyle{empty}&#10;\begin{document}&#10;&#10;$&#10;{\color{black}  &#10;E&#10;}&#10;$&#10;&#10;&#10;\end{document}"/>
  <p:tag name="IGUANATEXSIZE" val="30"/>
  <p:tag name="IGUANATEXCURSOR" val="11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3,4795"/>
  <p:tag name="ORIGINALWIDTH" val="2731,158"/>
  <p:tag name="LATEXADDIN" val="\documentclass{article}&#10;\usepackage{amsmath,color,amssymb}&#10;\pagestyle{empty}&#10;\begin{document}&#10;&#10;$&#10;{\color{black}  &#10;Y_\chi^{\rm late} = Y_E^{\rm freeze-out}\sim Y_E(T=M_E/20)\sim \mathcal{O}(10^{-10})&#10;}&#10;$&#10;&#10;&#10;\end{document}"/>
  <p:tag name="IGUANATEXSIZE" val="26"/>
  <p:tag name="IGUANATEXCURSOR" val="15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,2306"/>
  <p:tag name="ORIGINALWIDTH" val="657,6678"/>
  <p:tag name="LATEXADDIN" val="\documentclass{article}&#10;\usepackage{amsmath,color,amssymb}&#10;\pagestyle{empty}&#10;\begin{document}&#10;&#10;$&#10;{\color{red}  &#10;\ll Y_\chi^{\rm freeze-in}&#10;}&#10;$&#10;&#10;&#10;\end{document}"/>
  <p:tag name="IGUANATEXSIZE" val="26"/>
  <p:tag name="IGUANATEXCURSOR" val="13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2336"/>
  <p:tag name="ORIGINALWIDTH" val="1403,075"/>
  <p:tag name="LATEXADDIN" val="\documentclass{article}&#10;\usepackage{amsmath,color,amssymb,slashed}&#10;\pagestyle{empty}&#10;\begin{document}&#10;&#10;$&#10;{\color{black}  &#10;D_\mu = \partial_\mu-ig_X\chi_\mu+ig'B_\mu&#10;}&#10;$&#10;&#10;&#10;\end{document}"/>
  <p:tag name="IGUANATEXSIZE" val="26"/>
  <p:tag name="IGUANATEXCURSOR" val="15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,7331"/>
  <p:tag name="ORIGINALWIDTH" val="827,1466"/>
  <p:tag name="LATEXADDIN" val="\documentclass{article}&#10;\usepackage{amsmath,color,amssymb}&#10;\pagestyle{empty}&#10;\begin{document}&#10;&#10;$&#10;{\color{red}  &#10;E,\bar{E}^c {\color{black}\sim (1,1)_{-1}}&#10;}&#10;$&#10;&#10;&#10;\end{document}"/>
  <p:tag name="IGUANATEXSIZE" val="28"/>
  <p:tag name="IGUANATEXCURSOR" val="15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9865"/>
  <p:tag name="ORIGINALWIDTH" val="860,8923"/>
  <p:tag name="LATEXADDIN" val="\documentclass{article}&#10;\usepackage{amsmath,color,amssymb}&#10;\pagestyle{empty}&#10;\begin{document}&#10;&#10;$&#10;{\color{black}  &#10;\mathcal{L}=\mathcal{L}_{\rm SM}{\color{red}+\mathcal{L}_{\rm dark}}}&#10;$&#10;&#10;&#10;\end{document}"/>
  <p:tag name="IGUANATEXSIZE" val="30"/>
  <p:tag name="IGUANATEXCURSOR" val="18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662,1672"/>
  <p:tag name="LATEXADDIN" val="\documentclass{article}&#10;\usepackage{amsmath,color,amssymb}&#10;\pagestyle{empty}&#10;\begin{document}&#10;&#10;$&#10;{\color{black}  &#10;X(\psi_{\rm SM})=0&#10;}&#10;$&#10;&#10;&#10;\end{document}"/>
  <p:tag name="IGUANATEXSIZE" val="24"/>
  <p:tag name="IGUANATEXCURSOR" val="13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98952"/>
  <p:tag name="ORIGINALWIDTH" val="105,7368"/>
  <p:tag name="LATEXADDIN" val="\documentclass{article}&#10;\usepackage{amsmath,color,amssymb}&#10;\pagestyle{empty}&#10;\begin{document}&#10;&#10;$&#10;{\color{black}  &#10;H&#10;}&#10;$&#10;&#10;&#10;\end{document}"/>
  <p:tag name="IGUANATEXSIZE" val="30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,4871"/>
  <p:tag name="ORIGINALWIDTH" val="402,6997"/>
  <p:tag name="LATEXADDIN" val="\documentclass{article}&#10;\usepackage{amsmath,color,amssymb}&#10;\pagestyle{empty}&#10;\begin{document}&#10;&#10;$&#10;{\color{black}  &#10;X_E=1&#10;}&#10;$&#10;&#10;&#10;\end{document}"/>
  <p:tag name="IGUANATEXSIZE" val="26"/>
  <p:tag name="IGUANATEXCURSOR" val="11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330,7086"/>
  <p:tag name="LATEXADDIN" val="\documentclass{article}&#10;\usepackage{amsmath,color,amssymb}&#10;\pagestyle{empty}&#10;\begin{document}&#10;&#10;$&#10;{\color{black}  &#10;{\rm U(1)}_X&#10;}&#10;$&#10;&#10;&#10;\end{document}"/>
  <p:tag name="IGUANATEXSIZE" val="30"/>
  <p:tag name="IGUANATEXCURSOR" val="1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330,7086"/>
  <p:tag name="LATEXADDIN" val="\documentclass{article}&#10;\usepackage{amsmath,color,amssymb}&#10;\pagestyle{empty}&#10;\begin{document}&#10;&#10;$&#10;{\color{black}  &#10;{\rm U(1)}_X&#10;}&#10;$&#10;&#10;&#10;\end{document}"/>
  <p:tag name="IGUANATEXSIZE" val="30"/>
  <p:tag name="IGUANATEXCURSOR" val="1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9865"/>
  <p:tag name="ORIGINALWIDTH" val="860,8923"/>
  <p:tag name="LATEXADDIN" val="\documentclass{article}&#10;\usepackage{amsmath,color,amssymb}&#10;\pagestyle{empty}&#10;\begin{document}&#10;&#10;$&#10;{\color{black}  &#10;\mathcal{L}=\mathcal{L}_{\rm SM}{\color{red}+\mathcal{L}_{\rm dark}}}&#10;$&#10;&#10;&#10;\end{document}"/>
  <p:tag name="IGUANATEXSIZE" val="30"/>
  <p:tag name="IGUANATEXCURSOR" val="18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,7304"/>
  <p:tag name="ORIGINALWIDTH" val="2713,161"/>
  <p:tag name="LATEXADDIN" val="\documentclass{article}&#10;\usepackage{amsmath,color,amssymb,slashed}&#10;\pagestyle{empty}&#10;\begin{document}&#10;&#10;$&#10;{\color{black}  &#10;\mathcal{L}_{\rm dark} = - \frac{1}{4}\chi_{\mu\nu}^2+\bar E(i\slashed{D}-M_E)E+|D_\mu\phi|^2-V(\phi)&#10;}&#10;$&#10;&#10;&#10;\end{document}"/>
  <p:tag name="IGUANATEXSIZE" val="30"/>
  <p:tag name="IGUANATEXCURSOR" val="16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563,1796"/>
  <p:tag name="LATEXADDIN" val="\documentclass{article}&#10;\usepackage{amsmath,color,amssymb}&#10;\pagestyle{empty}&#10;\begin{document}&#10;&#10;$&#10;{\color{red}  &#10;\phi\ {\color{black}\sim (1,1)_0}&#10;}&#10;$&#10;&#10;&#10;\end{document}"/>
  <p:tag name="IGUANATEXSIZE" val="28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,4848"/>
  <p:tag name="ORIGINALWIDTH" val="737,9077"/>
  <p:tag name="LATEXADDIN" val="\documentclass{article}&#10;\usepackage{amsmath,color,amssymb}&#10;\pagestyle{empty}&#10;\begin{document}&#10;&#10;$&#10;{\color{black}  &#10;X_\phi=X_E=1&#10;}&#10;$&#10;&#10;&#10;\end{document}"/>
  <p:tag name="IGUANATEXSIZE" val="26"/>
  <p:tag name="IGUANATEXCURSOR" val="12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1397,075"/>
  <p:tag name="LATEXADDIN" val="\documentclass{article}&#10;\usepackage{amsmath,color,amssymb}&#10;\pagestyle{empty}&#10;\begin{document}&#10;&#10;$&#10;{\color{black}  &#10;V(\phi)={\color{red}-M_\phi^2}|\phi|^2+\lambda_\phi|\phi|^4&#10;}&#10;$&#10;&#10;&#10;\end{document}"/>
  <p:tag name="IGUANATEXSIZE" val="28"/>
  <p:tag name="IGUANATEXCURSOR" val="14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,7342"/>
  <p:tag name="ORIGINALWIDTH" val="948,6314"/>
  <p:tag name="LATEXADDIN" val="\documentclass{article}&#10;\usepackage{amsmath,color,amssymb,slashed}&#10;\pagestyle{empty}&#10;\begin{document}&#10;&#10;$&#10;{\color{black}  &#10;D_\mu = \partial_\mu-ig_X\chi_\mu}&#10;$&#10;&#10;&#10;\end{document}"/>
  <p:tag name="IGUANATEXSIZE" val="26"/>
  <p:tag name="IGUANATEXCURSOR" val="15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653,1683"/>
  <p:tag name="LATEXADDIN" val="\documentclass{article}&#10;\usepackage{amsmath,color,amssymb}&#10;\pagestyle{empty}&#10;\begin{document}&#10;&#10;$&#10;{\color{black}  &#10;m_\chi = g_X\langle\phi\rangle&#10;}&#10;$&#10;&#10;&#10;\end{document}"/>
  <p:tag name="IGUANATEXSIZE" val="30"/>
  <p:tag name="IGUANATEXCURSOR" val="14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356,9554"/>
  <p:tag name="LATEXADDIN" val="\documentclass{article}&#10;\usepackage{amsmath,color,amssymb}&#10;\pagestyle{empty}&#10;\begin{document}&#10;&#10;$&#10;{\color{black}  &#10;\chi^2|H|^2&#10;}&#10;$&#10;&#10;&#10;\end{document}"/>
  <p:tag name="IGUANATEXSIZE" val="30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330,7086"/>
  <p:tag name="LATEXADDIN" val="\documentclass{article}&#10;\usepackage{amsmath,color,amssymb}&#10;\pagestyle{empty}&#10;\begin{document}&#10;&#10;$&#10;{\color{black}  &#10;{\rm U(1)}_X&#10;}&#10;$&#10;&#10;&#10;\end{document}"/>
  <p:tag name="IGUANATEXSIZE" val="30"/>
  <p:tag name="IGUANATEXCURSOR" val="1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330,7086"/>
  <p:tag name="LATEXADDIN" val="\documentclass{article}&#10;\usepackage{amsmath,color,amssymb}&#10;\pagestyle{empty}&#10;\begin{document}&#10;&#10;$&#10;{\color{black}  &#10;{\rm U(1)}_X&#10;}&#10;$&#10;&#10;&#10;\end{document}"/>
  <p:tag name="IGUANATEXSIZE" val="30"/>
  <p:tag name="IGUANATEXCURSOR" val="1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367,079"/>
  <p:tag name="LATEXADDIN" val="\documentclass{article}&#10;\usepackage{amsmath,color,amssymb}&#10;\pagestyle{empty}&#10;\begin{document}&#10;&#10;$&#10;{\color{black}  &#10;\mathcal{L}=\mathcal{L}_{\rm SM}+\mathcal{L}_{\rm dark}{\color{red}+\mathcal{L}_{\rm portal}}}&#10;$&#10;&#10;&#10;\end{document}"/>
  <p:tag name="IGUANATEXSIZE" val="30"/>
  <p:tag name="IGUANATEXCURSOR" val="20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330,7086"/>
  <p:tag name="LATEXADDIN" val="\documentclass{article}&#10;\usepackage{amsmath,color,amssymb}&#10;\pagestyle{empty}&#10;\begin{document}&#10;&#10;$&#10;{\color{black}  &#10;{\rm U(1)}_X&#10;}&#10;$&#10;&#10;&#10;\end{document}"/>
  <p:tag name="IGUANATEXSIZE" val="30"/>
  <p:tag name="IGUANATEXCURSOR" val="1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,7315"/>
  <p:tag name="ORIGINALWIDTH" val="2977,128"/>
  <p:tag name="LATEXADDIN" val="\documentclass{article}&#10;\usepackage{amsmath,color,amssymb,slashed}&#10;\pagestyle{empty}&#10;\begin{document}&#10;&#10;$&#10;{\color{black}  &#10;-\mathcal{L}_{\rm portal} = \lambda_{\phi H}|\phi|^2|H|^2+\frac{\kappa}{2} \chi_{\mu\nu}B^{\mu\nu}+(x_e\bar E\phi\, e_R+{\rm h.c.})&#10;}&#10;$&#10;&#10;&#10;\end{document}"/>
  <p:tag name="IGUANATEXSIZE" val="30"/>
  <p:tag name="IGUANATEXCURSOR" val="19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,7255"/>
  <p:tag name="ORIGINALWIDTH" val="1202,85"/>
  <p:tag name="LATEXADDIN" val="\documentclass{article}&#10;\usepackage{amsmath,color,amssymb}&#10;\pagestyle{empty}&#10;\begin{document}&#10;&#10;$&#10;{\color{black}  &#10;\lambda_{\phi H}^{\rm IR} \sim \frac{{\color{red}x_e^2}y_e^2}{16\pi^2}\log(m_e/\Lambda)&#10;}&#10;$&#10;&#10;&#10;\end{document}"/>
  <p:tag name="IGUANATEXSIZE" val="30"/>
  <p:tag name="IGUANATEXCURSOR" val="16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9846"/>
  <p:tag name="ORIGINALWIDTH" val="444,6944"/>
  <p:tag name="LATEXADDIN" val="\documentclass{article}&#10;\usepackage{amsmath,color,amssymb}&#10;\pagestyle{empty}&#10;\begin{document}&#10;&#10;$&#10;{\color{black}  &#10;\lambda_{\phi H}=0&#10;}&#10;$&#10;&#10;&#10;\end{document}"/>
  <p:tag name="IGUANATEXSIZE" val="28"/>
  <p:tag name="IGUANATEXCURSOR" val="13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10,7236"/>
  <p:tag name="LATEXADDIN" val="\documentclass{article}&#10;\usepackage{amsmath,color,amssymb}&#10;\pagestyle{empty}&#10;\begin{document}&#10;&#10;$&#10;{\color{black}  &#10;E/e&#10;}&#10;$&#10;&#10;&#10;\end{document}"/>
  <p:tag name="IGUANATEXSIZE" val="28"/>
  <p:tag name="IGUANATEXCURSOR" val="11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42,9696"/>
  <p:tag name="LATEXADDIN" val="\documentclass{article}&#10;\usepackage{amsmath,color,amssymb}&#10;\pagestyle{empty}&#10;\begin{document}&#10;&#10;$&#10;{\color{black}  &#10;\mathcal{O}(1)&#10;}&#10;$&#10;&#10;&#10;\end{document}"/>
  <p:tag name="IGUANATEXSIZE" val="28"/>
  <p:tag name="IGUANATEXCURSOR" val="12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367,079"/>
  <p:tag name="LATEXADDIN" val="\documentclass{article}&#10;\usepackage{amsmath,color,amssymb}&#10;\pagestyle{empty}&#10;\begin{document}&#10;&#10;$&#10;{\color{black}  &#10;\mathcal{L}=\mathcal{L}_{\rm SM}+\mathcal{L}_{\rm dark}{\color{red}+\mathcal{L}_{\rm portal}}}&#10;$&#10;&#10;&#10;\end{document}"/>
  <p:tag name="IGUANATEXSIZE" val="30"/>
  <p:tag name="IGUANATEXCURSOR" val="20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,7338"/>
  <p:tag name="ORIGINALWIDTH" val="632,9208"/>
  <p:tag name="LATEXADDIN" val="\documentclass{article}&#10;\usepackage{amsmath,color,amssymb}&#10;\pagestyle{empty}&#10;\begin{document}&#10;&#10;$&#10;{\color{black}  &#10;m_\chi \approx m_h/2&#10;}&#10;$&#10;&#10;&#10;\end{document}"/>
  <p:tag name="IGUANATEXSIZE" val="28"/>
  <p:tag name="IGUANATEXCURSOR" val="13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,7315"/>
  <p:tag name="ORIGINALWIDTH" val="2977,128"/>
  <p:tag name="LATEXADDIN" val="\documentclass{article}&#10;\usepackage{amsmath,color,amssymb,slashed}&#10;\pagestyle{empty}&#10;\begin{document}&#10;&#10;$&#10;{\color{black}  &#10;-\mathcal{L}_{\rm portal} = \lambda_{\phi H}|\phi|^2|H|^2+\frac{\kappa}{2} \chi_{\mu\nu}B^{\mu\nu}+(x_e\bar E\phi\, e_R+{\rm h.c.})&#10;}&#10;$&#10;&#10;&#10;\end{document}"/>
  <p:tag name="IGUANATEXSIZE" val="30"/>
  <p:tag name="IGUANATEXCURSOR" val="19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330,7086"/>
  <p:tag name="LATEXADDIN" val="\documentclass{article}&#10;\usepackage{amsmath,color,amssymb}&#10;\pagestyle{empty}&#10;\begin{document}&#10;&#10;$&#10;{\color{black}  &#10;{\rm U(1)}_X&#10;}&#10;$&#10;&#10;&#10;\end{document}"/>
  <p:tag name="IGUANATEXSIZE" val="30"/>
  <p:tag name="IGUANATEXCURSOR" val="1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288,7139"/>
  <p:tag name="LATEXADDIN" val="\documentclass{article}&#10;\usepackage{amsmath,color,amssymb}&#10;\pagestyle{empty}&#10;\begin{document}&#10;&#10;$&#10;{\color{black}  &#10;\kappa=0&#10;}&#10;$&#10;&#10;&#10;\end{document}"/>
  <p:tag name="IGUANATEXSIZE" val="30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,4811"/>
  <p:tag name="ORIGINALWIDTH" val="1477,315"/>
  <p:tag name="LATEXADDIN" val="\documentclass{article}&#10;\usepackage{amsmath,color,amssymb}&#10;\pagestyle{empty}&#10;\begin{document}&#10;&#10;$&#10;{\color{black}  &#10;\kappa_{\rm IR} \sim \frac{1}{16\pi^2}{\color{red}g_X}g'\log\left(M_E/\Lambda\right)&#10;}&#10;$&#10;&#10;&#10;\end{document}"/>
  <p:tag name="IGUANATEXSIZE" val="30"/>
  <p:tag name="IGUANATEXCURSOR" val="191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91,48859"/>
  <p:tag name="LATEXADDIN" val="\documentclass{article}&#10;\usepackage{amsmath,color,amssymb}&#10;\pagestyle{empty}&#10;\begin{document}&#10;&#10;$&#10;{\color{black}  &#10;E&#10;}&#10;$&#10;&#10;&#10;\end{document}"/>
  <p:tag name="IGUANATEXSIZE" val="28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2339"/>
  <p:tag name="ORIGINALWIDTH" val="980,1275"/>
  <p:tag name="LATEXADDIN" val="\documentclass{article}&#10;\usepackage{amsmath,color,amssymb}&#10;\pagestyle{empty}&#10;\begin{document}&#10;&#10;$&#10;{\color{black}  &#10;{\rm keV}\lesssim m_\chi\lesssim {\rm MeV}&#10;}&#10;$&#10;&#10;&#10;\end{document}"/>
  <p:tag name="IGUANATEXSIZE" val="26"/>
  <p:tag name="IGUANATEXCURSOR" val="15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1428,571"/>
  <p:tag name="LATEXADDIN" val="\documentclass{article}&#10;\usepackage{amsmath,color,amssymb}&#10;\pagestyle{empty}&#10;\begin{document}&#10;&#10;$&#10;{\color{black}  &#10;g_X\lesssim \left\{\begin{array}{cc}10^{-15}&amp;({\rm MeV})\\&#10;10^{-10}&amp; (100\,{\rm keV})\\ 10^{-12}&amp; ({\rm keV})\end{array}\right.}&#10;$&#10;&#10;&#10;\end{document}"/>
  <p:tag name="IGUANATEXSIZE" val="26"/>
  <p:tag name="IGUANATEXCURSOR" val="14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375,7031"/>
  <p:tag name="LATEXADDIN" val="\documentclass{article}&#10;\usepackage{amsmath,color,amssymb}&#10;\pagestyle{empty}&#10;\begin{document}&#10;&#10;$&#10;{\color{black}  &#10;\log\sim 1&#10;}&#10;$&#10;&#10;&#10;\end{document}"/>
  <p:tag name="IGUANATEXSIZE" val="26"/>
  <p:tag name="IGUANATEXCURSOR" val="12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367,079"/>
  <p:tag name="LATEXADDIN" val="\documentclass{article}&#10;\usepackage{amsmath,color,amssymb}&#10;\pagestyle{empty}&#10;\begin{document}&#10;&#10;$&#10;{\color{black}  &#10;\mathcal{L}=\mathcal{L}_{\rm SM}+\mathcal{L}_{\rm dark}{\color{red}+\mathcal{L}_{\rm portal}}}&#10;$&#10;&#10;&#10;\end{document}"/>
  <p:tag name="IGUANATEXSIZE" val="30"/>
  <p:tag name="IGUANATEXCURSOR" val="20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,4822"/>
  <p:tag name="ORIGINALWIDTH" val="2869,891"/>
  <p:tag name="LATEXADDIN" val="\documentclass{article}&#10;\usepackage{amsmath,color,amssymb,slashed}&#10;\pagestyle{empty}&#10;\begin{document}&#10;&#10;$&#10;{\color{black}  &#10;\mathcal{L}_{\rm portal} = \lambda_{\phi H}|\phi|^2|H|^2+\kappa \chi_{\mu\nu}B^{\mu\nu}+(x_e\bar E\phi\, e_R+{\rm h.c.})&#10;}&#10;$&#10;&#10;&#10;\end{document}"/>
  <p:tag name="IGUANATEXSIZE" val="30"/>
  <p:tag name="IGUANATEXCURSOR" val="2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70,49118"/>
  <p:tag name="LATEXADDIN" val="\documentclass{article}&#10;\usepackage{amsmath,color,amssymb}&#10;\pagestyle{empty}&#10;\begin{document}&#10;&#10;$&#10;{\color{black}  &#10;\chi&#10;}&#10;$&#10;&#10;&#10;\end{document}"/>
  <p:tag name="IGUANATEXSIZE" val="26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,4837"/>
  <p:tag name="ORIGINALWIDTH" val="330,7086"/>
  <p:tag name="LATEXADDIN" val="\documentclass{article}&#10;\usepackage{amsmath,color,amssymb}&#10;\pagestyle{empty}&#10;\begin{document}&#10;&#10;$&#10;{\color{black}  &#10;{\rm U(1)}_X&#10;}&#10;$&#10;&#10;&#10;\end{document}"/>
  <p:tag name="IGUANATEXSIZE" val="30"/>
  <p:tag name="IGUANATEXCURSOR" val="1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,7255"/>
  <p:tag name="ORIGINALWIDTH" val="1092,613"/>
  <p:tag name="LATEXADDIN" val="\documentclass{article}&#10;\usepackage{amsmath,color,amssymb}&#10;\pagestyle{empty}&#10;\begin{document}&#10;&#10;$&#10;{\color{black}  &#10;\theta_R \simeq \frac{x_E\langle\phi\rangle}{\sqrt{2}M_E}\equiv {\color{red}\epsilon}\ll1&#10;}&#10;$&#10;&#10;&#10;\end{document}"/>
  <p:tag name="IGUANATEXSIZE" val="26"/>
  <p:tag name="IGUANATEXCURSOR" val="18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791,901"/>
  <p:tag name="LATEXADDIN" val="\documentclass{article}&#10;\usepackage{amsmath,color,amssymb}&#10;\pagestyle{empty}&#10;\begin{document}&#10;&#10;$&#10;{\color{black}  &#10;\theta_L\sim\mathcal{O}\left(\epsilon\frac{m_e}{M_E}\right)&#10;}&#10;$&#10;&#10;&#10;\end{document}"/>
  <p:tag name="IGUANATEXSIZE" val="26"/>
  <p:tag name="IGUANATEXCURSOR" val="14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70,49118"/>
  <p:tag name="LATEXADDIN" val="\documentclass{article}&#10;\usepackage{amsmath,color,amssymb}&#10;\pagestyle{empty}&#10;\begin{document}&#10;&#10;$&#10;{\color{black}  &#10;\chi&#10;}&#10;$&#10;&#10;&#10;\end{document}"/>
  <p:tag name="IGUANATEXSIZE" val="26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48,74394"/>
  <p:tag name="LATEXADDIN" val="\documentclass{article}&#10;\usepackage{amsmath,color,amssymb}&#10;\pagestyle{empty}&#10;\begin{document}&#10;&#10;$&#10;{\color{black}  &#10;e&#10;}&#10;$&#10;&#10;&#10;\end{document}"/>
  <p:tag name="IGUANATEXSIZE" val="26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91,48859"/>
  <p:tag name="LATEXADDIN" val="\documentclass{article}&#10;\usepackage{amsmath,color,amssymb}&#10;\pagestyle{empty}&#10;\begin{document}&#10;&#10;$&#10;{\color{black}  &#10;E&#10;}&#10;$&#10;&#10;&#10;\end{document}"/>
  <p:tag name="IGUANATEXSIZE" val="26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483,6895"/>
  <p:tag name="LATEXADDIN" val="\documentclass{article}&#10;\usepackage{amsmath,color,amssymb}&#10;\pagestyle{empty}&#10;\begin{document}&#10;&#10;$&#10;{\color{black}  &#10;\simeq g_X{\color{red}\epsilon} P_R&#10;}&#10;$&#10;&#10;&#10;\end{document}"/>
  <p:tag name="IGUANATEXSIZE" val="26"/>
  <p:tag name="IGUANATEXCURSOR" val="14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70,49118"/>
  <p:tag name="LATEXADDIN" val="\documentclass{article}&#10;\usepackage{amsmath,color,amssymb}&#10;\pagestyle{empty}&#10;\begin{document}&#10;&#10;$&#10;{\color{black}  &#10;\chi&#10;}&#10;$&#10;&#10;&#10;\end{document}"/>
  <p:tag name="IGUANATEXSIZE" val="26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48,74394"/>
  <p:tag name="LATEXADDIN" val="\documentclass{article}&#10;\usepackage{amsmath,color,amssymb}&#10;\pagestyle{empty}&#10;\begin{document}&#10;&#10;$&#10;{\color{black}  &#10;e&#10;}&#10;$&#10;&#10;&#10;\end{document}"/>
  <p:tag name="IGUANATEXSIZE" val="26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48,74394"/>
  <p:tag name="LATEXADDIN" val="\documentclass{article}&#10;\usepackage{amsmath,color,amssymb}&#10;\pagestyle{empty}&#10;\begin{document}&#10;&#10;$&#10;{\color{black}  &#10;e&#10;}&#10;$&#10;&#10;&#10;\end{document}"/>
  <p:tag name="IGUANATEXSIZE" val="26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70,49118"/>
  <p:tag name="LATEXADDIN" val="\documentclass{article}&#10;\usepackage{amsmath,color,amssymb}&#10;\pagestyle{empty}&#10;\begin{document}&#10;&#10;$&#10;{\color{black}  &#10;\chi&#10;}&#10;$&#10;&#10;&#10;\end{document}"/>
  <p:tag name="IGUANATEXSIZE" val="26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9839"/>
  <p:tag name="ORIGINALWIDTH" val="539,9325"/>
  <p:tag name="LATEXADDIN" val="\documentclass{article}&#10;\usepackage{amsmath,color,amssymb}&#10;\pagestyle{empty}&#10;\begin{document}&#10;&#10;$&#10;{\color{black}  &#10;\simeq g_X{\color{red}\epsilon^2} P_R&#10;}&#10;$&#10;&#10;&#10;\end{document}"/>
  <p:tag name="IGUANATEXSIZE" val="26"/>
  <p:tag name="IGUANATEXCURSOR" val="14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10,7236"/>
  <p:tag name="LATEXADDIN" val="\documentclass{article}&#10;\usepackage{amsmath,color,amssymb}&#10;\pagestyle{empty}&#10;\begin{document}&#10;&#10;$&#10;{\color{black}  &#10;E/e&#10;}&#10;$&#10;&#10;&#10;\end{document}"/>
  <p:tag name="IGUANATEXSIZE" val="26"/>
  <p:tag name="IGUANATEXCURSOR" val="11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1127,109"/>
  <p:tag name="LATEXADDIN" val="\documentclass{article}&#10;\usepackage{amsmath,color,amssymb}&#10;\pagestyle{empty}&#10;\begin{document}&#10;&#10;$&#10;{\color{black}  &#10;\tau_\chi\gtrsim 10^{24}-10^{25}\,{\rm s}\ {\color{red}\gg}&#10;}&#10;$&#10;&#10;&#10;\end{document}"/>
  <p:tag name="IGUANATEXSIZE" val="26"/>
  <p:tag name="IGUANATEXCURSOR" val="15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260,2175"/>
  <p:tag name="LATEXADDIN" val="\documentclass{article}&#10;\usepackage{amsmath,color,amssymb}&#10;\pagestyle{empty}&#10;\begin{document}&#10;&#10;$&#10;{\color{black}  &#10;e^\pm,\gamma&#10;}&#10;$&#10;&#10;&#10;\end{document}"/>
  <p:tag name="IGUANATEXSIZE" val="26"/>
  <p:tag name="IGUANATEXCURSOR" val="1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284,9644"/>
  <p:tag name="LATEXADDIN" val="\documentclass{article}&#10;\usepackage{amsmath,color,amssymb}&#10;\pagestyle{empty}&#10;\begin{document}&#10;&#10;$&#10;{\color{red}  &#10;10^{17}\,{\rm s}&#10;}&#10;$&#10;&#10;&#10;\end{document}"/>
  <p:tag name="IGUANATEXSIZE" val="20"/>
  <p:tag name="IGUANATEXCURSOR" val="112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9824"/>
  <p:tag name="ORIGINALWIDTH" val="1127,109"/>
  <p:tag name="LATEXADDIN" val="\documentclass{article}&#10;\usepackage{amsmath,color,amssymb}&#10;\pagestyle{empty}&#10;\begin{document}&#10;&#10;$&#10;{\color{black}  &#10;\tau_\chi\gtrsim 10^{24}-10^{25}\,{\rm s}\ {\color{red}\gg}&#10;}&#10;$&#10;&#10;&#10;\end{document}"/>
  <p:tag name="IGUANATEXSIZE" val="26"/>
  <p:tag name="IGUANATEXCURSOR" val="15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260,2175"/>
  <p:tag name="LATEXADDIN" val="\documentclass{article}&#10;\usepackage{amsmath,color,amssymb}&#10;\pagestyle{empty}&#10;\begin{document}&#10;&#10;$&#10;{\color{black}  &#10;e^\pm,\gamma&#10;}&#10;$&#10;&#10;&#10;\end{document}"/>
  <p:tag name="IGUANATEXSIZE" val="26"/>
  <p:tag name="IGUANATEXCURSOR" val="1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,2351"/>
  <p:tag name="ORIGINALWIDTH" val="556,4305"/>
  <p:tag name="LATEXADDIN" val="\documentclass{article}&#10;\usepackage{amsmath,color,amssymb}&#10;\pagestyle{empty}&#10;\begin{document}&#10;&#10;$&#10;{\color{black}  &#10;m_\chi&lt;2m_e&#10;}&#10;$&#10;&#10;&#10;\end{document}"/>
  <p:tag name="IGUANATEXSIZE" val="28"/>
  <p:tag name="IGUANATEXCURSOR" val="12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,4874"/>
  <p:tag name="ORIGINALWIDTH" val="262,4672"/>
  <p:tag name="LATEXADDIN" val="\documentclass{article}&#10;\usepackage{amsmath,color,amssymb}&#10;\pagestyle{empty}&#10;\begin{document}&#10;&#10;$&#10;{\color{black}  &#10;e^+e^-&#10;}&#10;$&#10;&#10;&#10;\end{document}"/>
  <p:tag name="IGUANATEXSIZE" val="28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615,6731"/>
  <p:tag name="LATEXADDIN" val="\documentclass{article}&#10;\usepackage{amsmath,color,amssymb}&#10;\pagestyle{empty}&#10;\begin{document}&#10;&#10;$&#10;{\color{black}  &#10;g_X\lesssim 10^{-10}&#10;}&#10;$&#10;&#10;&#10;\end{document}"/>
  <p:tag name="IGUANATEXSIZE" val="24"/>
  <p:tag name="IGUANATEXCURSOR" val="13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217,4728"/>
  <p:tag name="LATEXADDIN" val="\documentclass{article}&#10;\usepackage{amsmath,color,amssymb}&#10;\pagestyle{empty}&#10;\begin{document}&#10;&#10;$&#10;{\color{black}  &#10;\psi_{\rm SM}&#10;}&#10;$&#10;&#10;&#10;\end{document}"/>
  <p:tag name="IGUANATEXSIZE" val="26"/>
  <p:tag name="IGUANATEXCURSOR" val="11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745,032"/>
  <p:tag name="LATEXADDIN" val="\documentclass{article}&#10;\usepackage{amsmath,color,amssymb}&#10;\pagestyle{empty}&#10;\begin{document}&#10;&#10;$&#10;{\color{black}  &#10;\langle\phi\rangle=m_\chi/g_X \gtrsim 10^{6}\,{\rm GeV}\ {\color{red}\gg m_W} &#10;}&#10;$&#10;&#10;&#10;\end{document}"/>
  <p:tag name="IGUANATEXSIZE" val="28"/>
  <p:tag name="IGUANATEXCURSOR" val="15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9846"/>
  <p:tag name="ORIGINALWIDTH" val="757,4053"/>
  <p:tag name="LATEXADDIN" val="\documentclass{article}&#10;\usepackage{amsmath,color,amssymb}&#10;\pagestyle{empty}&#10;\begin{document}&#10;&#10;$&#10;{\color{black}  &#10;m_\chi =100\,{\rm keV}&#10;}&#10;$&#10;&#10;&#10;\end{document}"/>
  <p:tag name="IGUANATEXSIZE" val="24"/>
  <p:tag name="IGUANATEXCURSOR" val="13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4863"/>
  <p:tag name="ORIGINALWIDTH" val="319,4601"/>
  <p:tag name="LATEXADDIN" val="\documentclass{article}&#10;\usepackage{amsmath,color,amssymb}&#10;\pagestyle{empty}&#10;\begin{document}&#10;&#10;$&#10;{\color{black}  &#10;3\gamma,\nu\nu&#10;}&#10;$&#10;&#10;&#10;\end{document}"/>
  <p:tag name="IGUANATEXSIZE" val="28"/>
  <p:tag name="IGUANATEXCURSOR" val="12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1,2186"/>
  <p:tag name="ORIGINALWIDTH" val="1993,251"/>
  <p:tag name="LATEXADDIN" val="\documentclass{article}&#10;\usepackage{amsmath,color,amssymb}&#10;\pagestyle{empty}&#10;\begin{document}&#10;&#10;$&#10;{\color{black}  &#10;\Gamma_{3\gamma}=\frac{{\color{red}17}\alpha^3m_\chi^9}{{\color{red}2^{9}3^65^3}\pi^4m_e^8}&#10;\left(g_{\chi ee}+g_{\chi EE}\frac{m_e^4}{M_E^4}\right)^2&#10;}&#10;$&#10;&#10;&#10;\end{document}"/>
  <p:tag name="IGUANATEXSIZE" val="30"/>
  <p:tag name="IGUANATEXCURSOR" val="249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70,49118"/>
  <p:tag name="LATEXADDIN" val="\documentclass{article}&#10;\usepackage{amsmath,color,amssymb}&#10;\pagestyle{empty}&#10;\begin{document}&#10;&#10;$&#10;{\color{black}  &#10;\chi&#10;}&#10;$&#10;&#10;&#10;\end{document}"/>
  <p:tag name="IGUANATEXSIZE" val="26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,48969"/>
  <p:tag name="ORIGINALWIDTH" val="66,74165"/>
  <p:tag name="LATEXADDIN" val="\documentclass{article}&#10;\usepackage{amsmath,color,amssymb}&#10;\pagestyle{empty}&#10;\begin{document}&#10;&#10;$&#10;{\color{black}  &#10;\gamma&#10;}&#10;$&#10;&#10;&#10;\end{document}"/>
  <p:tag name="IGUANATEXSIZE" val="26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,48969"/>
  <p:tag name="ORIGINALWIDTH" val="66,74165"/>
  <p:tag name="LATEXADDIN" val="\documentclass{article}&#10;\usepackage{amsmath,color,amssymb}&#10;\pagestyle{empty}&#10;\begin{document}&#10;&#10;$&#10;{\color{black}  &#10;\gamma&#10;}&#10;$&#10;&#10;&#10;\end{document}"/>
  <p:tag name="IGUANATEXSIZE" val="26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,48969"/>
  <p:tag name="ORIGINALWIDTH" val="66,74165"/>
  <p:tag name="LATEXADDIN" val="\documentclass{article}&#10;\usepackage{amsmath,color,amssymb}&#10;\pagestyle{empty}&#10;\begin{document}&#10;&#10;$&#10;{\color{black}  &#10;\gamma&#10;}&#10;$&#10;&#10;&#10;\end{document}"/>
  <p:tag name="IGUANATEXSIZE" val="26"/>
  <p:tag name="IGUANATEXCURSOR" val="12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203,9745"/>
  <p:tag name="LATEXADDIN" val="\documentclass{article}&#10;\usepackage{amsmath,color,amssymb}&#10;\pagestyle{empty}&#10;\begin{document}&#10;&#10;$&#10;{\color{black}  &#10;e,E&#10;}&#10;$&#10;&#10;&#10;\end{document}"/>
  <p:tag name="IGUANATEXSIZE" val="26"/>
  <p:tag name="IGUANATEXCURSOR" val="11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2332"/>
  <p:tag name="ORIGINALWIDTH" val="569,9287"/>
  <p:tag name="LATEXADDIN" val="\documentclass{article}&#10;\usepackage{amsmath,color,amssymb}&#10;\pagestyle{empty}&#10;\begin{document}&#10;&#10;$&#10;{\color{red}  &#10;\sim\mathcal{O}(10^{-6})&#10;}&#10;$&#10;&#10;&#10;\end{document}"/>
  <p:tag name="IGUANATEXSIZE" val="26"/>
  <p:tag name="IGUANATEXCURSOR" val="13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217,4728"/>
  <p:tag name="LATEXADDIN" val="\documentclass{article}&#10;\usepackage{amsmath,color,amssymb}&#10;\pagestyle{empty}&#10;\begin{document}&#10;&#10;$&#10;{\color{black}  &#10;\psi_{\rm SM}&#10;}&#10;$&#10;&#10;&#10;\end{document}"/>
  <p:tag name="IGUANATEXSIZE" val="26"/>
  <p:tag name="IGUANATEXCURSOR" val="11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,2351"/>
  <p:tag name="ORIGINALWIDTH" val="556,4305"/>
  <p:tag name="LATEXADDIN" val="\documentclass{article}&#10;\usepackage{amsmath,color,amssymb}&#10;\pagestyle{empty}&#10;\begin{document}&#10;&#10;$&#10;{\color{black}  &#10;m_\chi&lt;2m_e&#10;}&#10;$&#10;&#10;&#10;\end{document}"/>
  <p:tag name="IGUANATEXSIZE" val="28"/>
  <p:tag name="IGUANATEXCURSOR" val="12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,4874"/>
  <p:tag name="ORIGINALWIDTH" val="262,4672"/>
  <p:tag name="LATEXADDIN" val="\documentclass{article}&#10;\usepackage{amsmath,color,amssymb}&#10;\pagestyle{empty}&#10;\begin{document}&#10;&#10;$&#10;{\color{black}  &#10;e^+e^-&#10;}&#10;$&#10;&#10;&#10;\end{document}"/>
  <p:tag name="IGUANATEXSIZE" val="28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615,6731"/>
  <p:tag name="LATEXADDIN" val="\documentclass{article}&#10;\usepackage{amsmath,color,amssymb}&#10;\pagestyle{empty}&#10;\begin{document}&#10;&#10;$&#10;{\color{black}  &#10;g_X\lesssim 10^{-10}&#10;}&#10;$&#10;&#10;&#10;\end{document}"/>
  <p:tag name="IGUANATEXSIZE" val="24"/>
  <p:tag name="IGUANATEXCURSOR" val="13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745,032"/>
  <p:tag name="LATEXADDIN" val="\documentclass{article}&#10;\usepackage{amsmath,color,amssymb}&#10;\pagestyle{empty}&#10;\begin{document}&#10;&#10;$&#10;{\color{black}  &#10;\langle\phi\rangle=m_\chi/g_X \gtrsim 10^{6}\,{\rm GeV}\ {\color{red}\gg m_W} &#10;}&#10;$&#10;&#10;&#10;\end{document}"/>
  <p:tag name="IGUANATEXSIZE" val="28"/>
  <p:tag name="IGUANATEXCURSOR" val="15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,9846"/>
  <p:tag name="ORIGINALWIDTH" val="757,4053"/>
  <p:tag name="LATEXADDIN" val="\documentclass{article}&#10;\usepackage{amsmath,color,amssymb}&#10;\pagestyle{empty}&#10;\begin{document}&#10;&#10;$&#10;{\color{black}  &#10;m_\chi =100\,{\rm keV}&#10;}&#10;$&#10;&#10;&#10;\end{document}"/>
  <p:tag name="IGUANATEXSIZE" val="24"/>
  <p:tag name="IGUANATEXCURSOR" val="13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4863"/>
  <p:tag name="ORIGINALWIDTH" val="319,4601"/>
  <p:tag name="LATEXADDIN" val="\documentclass{article}&#10;\usepackage{amsmath,color,amssymb}&#10;\pagestyle{empty}&#10;\begin{document}&#10;&#10;$&#10;{\color{black}  &#10;3\gamma,\nu\nu&#10;}&#10;$&#10;&#10;&#10;\end{document}"/>
  <p:tag name="IGUANATEXSIZE" val="28"/>
  <p:tag name="IGUANATEXCURSOR" val="12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2309"/>
  <p:tag name="ORIGINALWIDTH" val="767,1541"/>
  <p:tag name="LATEXADDIN" val="\documentclass{article}&#10;\usepackage{amsmath,color,amssymb}&#10;\pagestyle{empty}&#10;\begin{document}&#10;&#10;$&#10;{\color{black}  &#10;\Gamma_{2\nu} = g_{\chi\nu\nu}^2\frac{m_\chi}{24\pi}&#10;}&#10;$&#10;&#10;&#10;\end{document}"/>
  <p:tag name="IGUANATEXSIZE" val="30"/>
  <p:tag name="IGUANATEXCURSOR" val="12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,7225"/>
  <p:tag name="ORIGINALWIDTH" val="1796,026"/>
  <p:tag name="LATEXADDIN" val="\documentclass{article}&#10;\usepackage{amsmath,color,amssymb}&#10;\pagestyle{empty}&#10;\begin{document}&#10;&#10;$&#10;{\color{black}  &#10;g_{\chi\nu\nu}\simeq\frac{g}{16\pi^2}g_{\chi ee}^2{\color{red}\frac{m_e^2}{m_W^2}}\log(m_e^2/m_W^2)&#10;}&#10;$&#10;&#10;&#10;\end{document}"/>
  <p:tag name="IGUANATEXSIZE" val="28"/>
  <p:tag name="IGUANATEXCURSOR" val="19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70,49118"/>
  <p:tag name="LATEXADDIN" val="\documentclass{article}&#10;\usepackage{amsmath,color,amssymb}&#10;\pagestyle{empty}&#10;\begin{document}&#10;&#10;$&#10;{\color{black}  &#10;\chi&#10;}&#10;$&#10;&#10;&#10;\end{document}"/>
  <p:tag name="IGUANATEXSIZE" val="26"/>
  <p:tag name="IGUANATEXCURSOR" val="11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,74315"/>
  <p:tag name="ORIGINALWIDTH" val="59,2426"/>
  <p:tag name="LATEXADDIN" val="\documentclass{article}&#10;\usepackage{amsmath,color,amssymb}&#10;\pagestyle{empty}&#10;\begin{document}&#10;&#10;$&#10;{\color{black}  &#10;\nu&#10;}&#10;$&#10;&#10;&#10;\end{document}"/>
  <p:tag name="IGUANATEXSIZE" val="26"/>
  <p:tag name="IGUANATEXCURSOR" val="11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207,724"/>
  <p:tag name="LATEXADDIN" val="\documentclass{article}&#10;\usepackage{amsmath,color,amssymb}&#10;\pagestyle{empty}&#10;\begin{document}&#10;&#10;$&#10;{\color{black}  &#10;M_{\rm Pl}&#10;}&#10;$&#10;&#10;&#10;\end{document}"/>
  <p:tag name="IGUANATEXSIZE" val="26"/>
  <p:tag name="IGUANATEXCURSOR" val="114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,74315"/>
  <p:tag name="ORIGINALWIDTH" val="59,2426"/>
  <p:tag name="LATEXADDIN" val="\documentclass{article}&#10;\usepackage{amsmath,color,amssymb}&#10;\pagestyle{empty}&#10;\begin{document}&#10;&#10;$&#10;{\color{black}  &#10;\nu&#10;}&#10;$&#10;&#10;&#10;\end{document}"/>
  <p:tag name="IGUANATEXSIZE" val="26"/>
  <p:tag name="IGUANATEXCURSOR" val="11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98914"/>
  <p:tag name="ORIGINALWIDTH" val="123,7346"/>
  <p:tag name="LATEXADDIN" val="\documentclass{article}&#10;\usepackage{amsmath,color,amssymb}&#10;\pagestyle{empty}&#10;\begin{document}&#10;&#10;$&#10;{\color{black}  &#10;W&#10;}&#10;$&#10;&#10;&#10;\end{document}"/>
  <p:tag name="IGUANATEXSIZE" val="26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203,9745"/>
  <p:tag name="LATEXADDIN" val="\documentclass{article}&#10;\usepackage{amsmath,color,amssymb}&#10;\pagestyle{empty}&#10;\begin{document}&#10;&#10;$&#10;{\color{black}  &#10;e,E&#10;}&#10;$&#10;&#10;&#10;\end{document}"/>
  <p:tag name="IGUANATEXSIZE" val="26"/>
  <p:tag name="IGUANATEXCURSOR" val="117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98914"/>
  <p:tag name="ORIGINALWIDTH" val="123,7346"/>
  <p:tag name="LATEXADDIN" val="\documentclass{article}&#10;\usepackage{amsmath,color,amssymb}&#10;\pagestyle{empty}&#10;\begin{document}&#10;&#10;$&#10;{\color{black}  &#10;W&#10;}&#10;$&#10;&#10;&#10;\end{document}"/>
  <p:tag name="IGUANATEXSIZE" val="26"/>
  <p:tag name="IGUANATEXCURSOR" val="115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,9839"/>
  <p:tag name="ORIGINALWIDTH" val="615,6731"/>
  <p:tag name="LATEXADDIN" val="\documentclass{article}&#10;\usepackage{amsmath,color,amssymb}&#10;\pagestyle{empty}&#10;\begin{document}&#10;&#10;$&#10;{\color{black}  &#10;g_X=10^{-10}&#10;}&#10;$&#10;&#10;&#10;\end{document}"/>
  <p:tag name="IGUANATEXSIZE" val="26"/>
  <p:tag name="IGUANATEXCURSOR" val="126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458,1927"/>
  <p:tag name="LATEXADDIN" val="\documentclass{article}&#10;\usepackage{amsmath,color,amssymb}&#10;\pagestyle{empty}&#10;\begin{document}&#10;&#10;$&#10;{\color{black}  &#10;\epsilon=10^{-5}&#10;}&#10;$&#10;&#10;&#10;\end{document}"/>
  <p:tag name="IGUANATEXSIZE" val="26"/>
  <p:tag name="IGUANATEXCURSOR" val="13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675,6655"/>
  <p:tag name="LATEXADDIN" val="\documentclass{article}&#10;\usepackage{amsmath,color,amssymb}&#10;\pagestyle{empty}&#10;\begin{document}&#10;&#10;$&#10;{\color{black}  &#10;M_E=1\,{\rm TeV}&#10;}&#10;$&#10;&#10;&#10;\end{document}"/>
  <p:tag name="IGUANATEXSIZE" val="26"/>
  <p:tag name="IGUANATEXCURSOR" val="13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,4848"/>
  <p:tag name="ORIGINALWIDTH" val="987,6265"/>
  <p:tag name="LATEXADDIN" val="\documentclass{article}&#10;\usepackage{amsmath,color,amssymb}&#10;\pagestyle{empty}&#10;\begin{document}&#10;&#10;$&#10;{\color{black}  &#10;Y_E=Y_\chi=Y_\phi=0&#10;}&#10;$&#10;&#10;&#10;\end{document}"/>
  <p:tag name="IGUANATEXSIZE" val="26"/>
  <p:tag name="IGUANATEXCURSOR" val="133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529,4338"/>
  <p:tag name="LATEXADDIN" val="\documentclass{article}&#10;\usepackage{amsmath,color,amssymb}&#10;\pagestyle{empty}&#10;\begin{document}&#10;&#10;$&#10;{\color{red}  &#10;T_R\gg m_E&#10;}&#10;$&#10;&#10;&#10;\end{document}"/>
  <p:tag name="IGUANATEXSIZE" val="26"/>
  <p:tag name="IGUANATEXCURSOR" val="108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91,48859"/>
  <p:tag name="LATEXADDIN" val="\documentclass{article}&#10;\usepackage{amsmath,color,amssymb}&#10;\pagestyle{empty}&#10;\begin{document}&#10;&#10;$&#10;{\color{black}  &#10;E&#10;}&#10;$&#10;&#10;&#10;\end{document}"/>
  <p:tag name="IGUANATEXSIZE" val="30"/>
  <p:tag name="IGUANATEXCURSOR" val="110"/>
  <p:tag name="TRANSPARENCY" val="Vrai"/>
  <p:tag name="FILENAME" val=""/>
  <p:tag name="LATEXENGINEID" val="0"/>
  <p:tag name="TEMPFOLDER" val=".\"/>
  <p:tag name="LATEXFORMHEIGHT" val="312"/>
  <p:tag name="LATEXFORMWIDTH" val="384"/>
  <p:tag name="LATEXFORMWRAP" val="Vrai"/>
  <p:tag name="BITMAPVECTOR" val="0"/>
</p:tagLst>
</file>

<file path=ppt/theme/theme1.xml><?xml version="1.0" encoding="utf-8"?>
<a:theme xmlns:a="http://schemas.openxmlformats.org/drawingml/2006/main" name="Thème1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9620A6AC-7707-405E-AAAB-92DAB074C21D}" vid="{C2699740-F934-49DA-920B-5128FAE1741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4860</TotalTime>
  <Words>880</Words>
  <Application>Microsoft Office PowerPoint</Application>
  <PresentationFormat>Grand écran</PresentationFormat>
  <Paragraphs>287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Arial </vt:lpstr>
      <vt:lpstr>Arial Black</vt:lpstr>
      <vt:lpstr>Calibri</vt:lpstr>
      <vt:lpstr>Calibri Light</vt:lpstr>
      <vt:lpstr>Tahoma</vt:lpstr>
      <vt:lpstr>Verdana</vt:lpstr>
      <vt:lpstr>Thème1</vt:lpstr>
      <vt:lpstr>Stealth Dark Matter</vt:lpstr>
      <vt:lpstr>Dark Matter</vt:lpstr>
      <vt:lpstr>DM Theory</vt:lpstr>
      <vt:lpstr>Direct detection status</vt:lpstr>
      <vt:lpstr>Theory implications</vt:lpstr>
      <vt:lpstr>DM Theory at the crossroad</vt:lpstr>
      <vt:lpstr>Our motivation</vt:lpstr>
      <vt:lpstr>Outline</vt:lpstr>
      <vt:lpstr>Vector Dark Matter</vt:lpstr>
      <vt:lpstr>Our model</vt:lpstr>
      <vt:lpstr>Our model</vt:lpstr>
      <vt:lpstr>Our model</vt:lpstr>
      <vt:lpstr>Our model</vt:lpstr>
      <vt:lpstr>Our model</vt:lpstr>
      <vt:lpstr>Kinetic mixing</vt:lpstr>
      <vt:lpstr>Our model</vt:lpstr>
      <vt:lpstr>DM required traits</vt:lpstr>
      <vt:lpstr>DM required traits</vt:lpstr>
      <vt:lpstr>VDM lifetime</vt:lpstr>
      <vt:lpstr>VDM lifetime</vt:lpstr>
      <vt:lpstr>VDM lifetime</vt:lpstr>
      <vt:lpstr>VDM freeze-in</vt:lpstr>
      <vt:lpstr>VDM production</vt:lpstr>
      <vt:lpstr>VDM production</vt:lpstr>
      <vt:lpstr>Testing VDM</vt:lpstr>
      <vt:lpstr>Constraints</vt:lpstr>
      <vt:lpstr>Direct detection prospect?</vt:lpstr>
      <vt:lpstr>Direct detection prospect?</vt:lpstr>
      <vt:lpstr>Conclusion</vt:lpstr>
      <vt:lpstr>Concluding remarks</vt:lpstr>
      <vt:lpstr>backup</vt:lpstr>
      <vt:lpstr>Dark sector phase transition?</vt:lpstr>
      <vt:lpstr>VDM production details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Stealth Dark Matter</dc:title>
  <dc:creator>cedric delaunay</dc:creator>
  <cp:lastModifiedBy>cedric delaunay</cp:lastModifiedBy>
  <cp:revision>136</cp:revision>
  <dcterms:created xsi:type="dcterms:W3CDTF">2019-05-18T01:12:35Z</dcterms:created>
  <dcterms:modified xsi:type="dcterms:W3CDTF">2019-05-21T10:13:59Z</dcterms:modified>
</cp:coreProperties>
</file>