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26" r:id="rId2"/>
    <p:sldMasterId id="2147483763" r:id="rId3"/>
    <p:sldMasterId id="2147483775" r:id="rId4"/>
    <p:sldMasterId id="2147483787" r:id="rId5"/>
    <p:sldMasterId id="2147483801" r:id="rId6"/>
    <p:sldMasterId id="2147483813" r:id="rId7"/>
    <p:sldMasterId id="2147483825" r:id="rId8"/>
    <p:sldMasterId id="2147483839" r:id="rId9"/>
    <p:sldMasterId id="2147483867" r:id="rId10"/>
    <p:sldMasterId id="2147483960" r:id="rId11"/>
  </p:sldMasterIdLst>
  <p:notesMasterIdLst>
    <p:notesMasterId r:id="rId45"/>
  </p:notesMasterIdLst>
  <p:handoutMasterIdLst>
    <p:handoutMasterId r:id="rId46"/>
  </p:handoutMasterIdLst>
  <p:sldIdLst>
    <p:sldId id="358" r:id="rId12"/>
    <p:sldId id="377" r:id="rId13"/>
    <p:sldId id="309" r:id="rId14"/>
    <p:sldId id="322" r:id="rId15"/>
    <p:sldId id="384" r:id="rId16"/>
    <p:sldId id="419" r:id="rId17"/>
    <p:sldId id="348" r:id="rId18"/>
    <p:sldId id="356" r:id="rId19"/>
    <p:sldId id="387" r:id="rId20"/>
    <p:sldId id="351" r:id="rId21"/>
    <p:sldId id="353" r:id="rId22"/>
    <p:sldId id="392" r:id="rId23"/>
    <p:sldId id="393" r:id="rId24"/>
    <p:sldId id="327" r:id="rId25"/>
    <p:sldId id="325" r:id="rId26"/>
    <p:sldId id="333" r:id="rId27"/>
    <p:sldId id="326" r:id="rId28"/>
    <p:sldId id="328" r:id="rId29"/>
    <p:sldId id="329" r:id="rId30"/>
    <p:sldId id="357" r:id="rId31"/>
    <p:sldId id="302" r:id="rId32"/>
    <p:sldId id="385" r:id="rId33"/>
    <p:sldId id="397" r:id="rId34"/>
    <p:sldId id="398" r:id="rId35"/>
    <p:sldId id="411" r:id="rId36"/>
    <p:sldId id="424" r:id="rId37"/>
    <p:sldId id="428" r:id="rId38"/>
    <p:sldId id="425" r:id="rId39"/>
    <p:sldId id="426" r:id="rId40"/>
    <p:sldId id="427" r:id="rId41"/>
    <p:sldId id="443" r:id="rId42"/>
    <p:sldId id="386" r:id="rId43"/>
    <p:sldId id="449" r:id="rId44"/>
  </p:sldIdLst>
  <p:sldSz cx="9144000" cy="6858000" type="screen4x3"/>
  <p:notesSz cx="6858000" cy="9144000"/>
  <p:custDataLst>
    <p:tags r:id="rId47"/>
  </p:custDataLst>
  <p:defaultTextStyle>
    <a:defPPr>
      <a:defRPr lang="de-DE"/>
    </a:defPPr>
    <a:lvl1pPr algn="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41BEFF"/>
    <a:srgbClr val="078781"/>
    <a:srgbClr val="B5CA82"/>
    <a:srgbClr val="91AC6B"/>
    <a:srgbClr val="0099FF"/>
    <a:srgbClr val="CA213F"/>
    <a:srgbClr val="E53418"/>
    <a:srgbClr val="FF8000"/>
    <a:srgbClr val="FF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8" autoAdjust="0"/>
    <p:restoredTop sz="94719" autoAdjust="0"/>
  </p:normalViewPr>
  <p:slideViewPr>
    <p:cSldViewPr snapToGrid="0">
      <p:cViewPr varScale="1">
        <p:scale>
          <a:sx n="104" d="100"/>
          <a:sy n="104" d="100"/>
        </p:scale>
        <p:origin x="12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7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08000" y="169863"/>
            <a:ext cx="337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1698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13946568-7B08-40A1-B2C5-A24810E8614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562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D45A6132-6142-4C1F-8208-3CD81644227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4992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A6132-6142-4C1F-8208-3CD816442272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chemeClr val="bg2"/>
                </a:solidFill>
                <a:latin typeface="Arial" pitchFamily="34" charset="0"/>
              </a:rPr>
              <a:t>Technische Universität München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</a:endParaRPr>
          </a:p>
        </p:txBody>
      </p:sp>
      <p:pic>
        <p:nvPicPr>
          <p:cNvPr id="7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7" y="325441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2" y="1828800"/>
            <a:ext cx="8128000" cy="1295400"/>
          </a:xfrm>
        </p:spPr>
        <p:txBody>
          <a:bodyPr/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2" y="342900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1" y="6400800"/>
            <a:ext cx="7493000" cy="304800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4473"/>
            <a:ext cx="953790" cy="9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Documents and Settings\Shawn Bishop\Desktop\talks\E12_SR_Blau_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53" y="239714"/>
            <a:ext cx="1285876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4F461-7998-4B01-9B83-3E384358442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00091-4AAD-4A02-987A-85E023B77FD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051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02C42-2B01-4E5E-8490-07079565654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5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7A6BC-CA5B-478E-83A5-C49D12658BC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675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9A76E-B79F-4EE5-B2AE-E364DA547507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914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4F461-7998-4B01-9B83-3E384358442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163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4002" y="914400"/>
            <a:ext cx="20320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000" y="914400"/>
            <a:ext cx="59436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9DF3F-7007-4394-851C-C425A4B7EC3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089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8"/>
            <a:ext cx="8229600" cy="5578687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Using Particle Physics to Understand and Image the Earth, L'Aquila  2016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5D00-D633-426F-A3FA-9CE9C2D02D89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327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8"/>
            <a:ext cx="8229600" cy="5578687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Using Particle Physics to Understand and Image the Earth, L'Aquila  2016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5D00-D633-426F-A3FA-9CE9C2D02D89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893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FFFFFF"/>
                </a:solidFill>
                <a:latin typeface="Arial"/>
              </a:rPr>
              <a:t>Technische Universität München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25" descr="C:\Users\Flopc\Desktop\ppt\TUMLogo_oZ_Vollfl_weiss_RGB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5" y="325438"/>
            <a:ext cx="603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2" y="342900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2" descr="C:\Documents and Settings\Shawn Bishop\Desktop\talks\E12_SR_Neg_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8" y="174606"/>
            <a:ext cx="1368425" cy="53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5740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4002" y="914400"/>
            <a:ext cx="20320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000" y="914400"/>
            <a:ext cx="59436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9DF3F-7007-4394-851C-C425A4B7EC3F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06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828800"/>
            <a:ext cx="3987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828800"/>
            <a:ext cx="3987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32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6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9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8000" y="64008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fld id="{104F6F63-796D-4720-973B-C1FCA107E3E5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5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7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50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3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4002" y="914400"/>
            <a:ext cx="20320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000" y="914400"/>
            <a:ext cx="5943600" cy="52578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4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212672" y="479426"/>
            <a:ext cx="1393635" cy="17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72" tIns="34286" rIns="68572" bIns="34286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Technische Universität München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68572" tIns="34286" rIns="68572" bIns="34286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68572" tIns="34286" rIns="68572" bIns="34286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7" y="325440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1" y="1828800"/>
            <a:ext cx="8128000" cy="1295400"/>
          </a:xfrm>
        </p:spPr>
        <p:txBody>
          <a:bodyPr/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1" y="342900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 sz="15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1" y="6400800"/>
            <a:ext cx="7493000" cy="304800"/>
          </a:xfrm>
        </p:spPr>
        <p:txBody>
          <a:bodyPr anchor="t"/>
          <a:lstStyle>
            <a:lvl1pPr algn="ctr"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4472"/>
            <a:ext cx="953790" cy="9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Documents and Settings\Shawn Bishop\Desktop\talks\E12_SR_Blau_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53" y="239714"/>
            <a:ext cx="1285876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974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8"/>
            <a:ext cx="8229600" cy="5578687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Using Particle Physics to Understand and Image the Earth, L'Aquila  2016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5D00-D633-426F-A3FA-9CE9C2D02D89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25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6C6A304-C5B0-46FF-B1C6-B8F674070A71}" type="slidenum">
              <a:rPr lang="de-DE" smtClean="0">
                <a:solidFill>
                  <a:srgbClr val="000000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97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FontTx/>
              <a:buNone/>
              <a:defRPr sz="1500"/>
            </a:lvl1pPr>
            <a:lvl2pPr marL="342860" indent="0">
              <a:buNone/>
              <a:defRPr sz="1350"/>
            </a:lvl2pPr>
            <a:lvl3pPr marL="685720" indent="0">
              <a:buNone/>
              <a:defRPr sz="1200"/>
            </a:lvl3pPr>
            <a:lvl4pPr marL="1028580" indent="0">
              <a:buNone/>
              <a:defRPr sz="1050"/>
            </a:lvl4pPr>
            <a:lvl5pPr marL="1371440" indent="0">
              <a:buNone/>
              <a:defRPr sz="1050"/>
            </a:lvl5pPr>
            <a:lvl6pPr marL="1714300" indent="0">
              <a:buNone/>
              <a:defRPr sz="1050"/>
            </a:lvl6pPr>
            <a:lvl7pPr marL="2057159" indent="0">
              <a:buNone/>
              <a:defRPr sz="1050"/>
            </a:lvl7pPr>
            <a:lvl8pPr marL="2400020" indent="0">
              <a:buNone/>
              <a:defRPr sz="1050"/>
            </a:lvl8pPr>
            <a:lvl9pPr marL="2742879" indent="0">
              <a:buNone/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D258DF62-6B4D-4046-BA72-167F79BD1C93}" type="slidenum">
              <a:rPr lang="de-DE" smtClean="0">
                <a:solidFill>
                  <a:srgbClr val="000000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Chevron 14"/>
          <p:cNvSpPr>
            <a:spLocks noChangeAspect="1"/>
          </p:cNvSpPr>
          <p:nvPr userDrawn="1"/>
        </p:nvSpPr>
        <p:spPr bwMode="auto">
          <a:xfrm>
            <a:off x="463273" y="4048020"/>
            <a:ext cx="317564" cy="308225"/>
          </a:xfrm>
          <a:prstGeom prst="chevron">
            <a:avLst/>
          </a:prstGeom>
          <a:gradFill flip="none" rotWithShape="1">
            <a:gsLst>
              <a:gs pos="1000">
                <a:schemeClr val="tx2"/>
              </a:gs>
              <a:gs pos="12000">
                <a:schemeClr val="tx2"/>
              </a:gs>
              <a:gs pos="34000">
                <a:schemeClr val="tx2"/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0800000" scaled="0"/>
            <a:tileRect/>
          </a:gra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68572" tIns="34286" rIns="68572" bIns="3428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897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407561"/>
            <a:ext cx="3987800" cy="4764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407561"/>
            <a:ext cx="3987800" cy="4764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6BCE66F5-8DC2-45C4-912F-6AC648869F7D}" type="slidenum">
              <a:rPr lang="de-DE" smtClean="0">
                <a:solidFill>
                  <a:srgbClr val="000000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2003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0" indent="0">
              <a:buNone/>
              <a:defRPr sz="1500" b="1"/>
            </a:lvl2pPr>
            <a:lvl3pPr marL="685720" indent="0">
              <a:buNone/>
              <a:defRPr sz="1350" b="1"/>
            </a:lvl3pPr>
            <a:lvl4pPr marL="1028580" indent="0">
              <a:buNone/>
              <a:defRPr sz="1200" b="1"/>
            </a:lvl4pPr>
            <a:lvl5pPr marL="1371440" indent="0">
              <a:buNone/>
              <a:defRPr sz="1200" b="1"/>
            </a:lvl5pPr>
            <a:lvl6pPr marL="1714300" indent="0">
              <a:buNone/>
              <a:defRPr sz="1200" b="1"/>
            </a:lvl6pPr>
            <a:lvl7pPr marL="2057159" indent="0">
              <a:buNone/>
              <a:defRPr sz="1200" b="1"/>
            </a:lvl7pPr>
            <a:lvl8pPr marL="2400020" indent="0">
              <a:buNone/>
              <a:defRPr sz="1200" b="1"/>
            </a:lvl8pPr>
            <a:lvl9pPr marL="274287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0" indent="0">
              <a:buNone/>
              <a:defRPr sz="1500" b="1"/>
            </a:lvl2pPr>
            <a:lvl3pPr marL="685720" indent="0">
              <a:buNone/>
              <a:defRPr sz="1350" b="1"/>
            </a:lvl3pPr>
            <a:lvl4pPr marL="1028580" indent="0">
              <a:buNone/>
              <a:defRPr sz="1200" b="1"/>
            </a:lvl4pPr>
            <a:lvl5pPr marL="1371440" indent="0">
              <a:buNone/>
              <a:defRPr sz="1200" b="1"/>
            </a:lvl5pPr>
            <a:lvl6pPr marL="1714300" indent="0">
              <a:buNone/>
              <a:defRPr sz="1200" b="1"/>
            </a:lvl6pPr>
            <a:lvl7pPr marL="2057159" indent="0">
              <a:buNone/>
              <a:defRPr sz="1200" b="1"/>
            </a:lvl7pPr>
            <a:lvl8pPr marL="2400020" indent="0">
              <a:buNone/>
              <a:defRPr sz="1200" b="1"/>
            </a:lvl8pPr>
            <a:lvl9pPr marL="274287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00FD42B-C918-4FAA-A957-67E7698FB17C}" type="slidenum">
              <a:rPr lang="de-DE" smtClean="0">
                <a:solidFill>
                  <a:srgbClr val="000000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9445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4F00091-4AAD-4A02-987A-85E023B77FD0}" type="slidenum">
              <a:rPr lang="de-DE" smtClean="0">
                <a:solidFill>
                  <a:srgbClr val="000000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22672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1E02C42-2B01-4E5E-8490-07079565654E}" type="slidenum">
              <a:rPr lang="de-DE" smtClean="0">
                <a:solidFill>
                  <a:srgbClr val="000000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78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60" indent="0">
              <a:buNone/>
              <a:defRPr sz="900"/>
            </a:lvl2pPr>
            <a:lvl3pPr marL="685720" indent="0">
              <a:buNone/>
              <a:defRPr sz="750"/>
            </a:lvl3pPr>
            <a:lvl4pPr marL="1028580" indent="0">
              <a:buNone/>
              <a:defRPr sz="675"/>
            </a:lvl4pPr>
            <a:lvl5pPr marL="1371440" indent="0">
              <a:buNone/>
              <a:defRPr sz="675"/>
            </a:lvl5pPr>
            <a:lvl6pPr marL="1714300" indent="0">
              <a:buNone/>
              <a:defRPr sz="675"/>
            </a:lvl6pPr>
            <a:lvl7pPr marL="2057159" indent="0">
              <a:buNone/>
              <a:defRPr sz="675"/>
            </a:lvl7pPr>
            <a:lvl8pPr marL="2400020" indent="0">
              <a:buNone/>
              <a:defRPr sz="675"/>
            </a:lvl8pPr>
            <a:lvl9pPr marL="2742879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1E7A6BC-CA5B-478E-83A5-C49D12658BC9}" type="slidenum">
              <a:rPr lang="de-DE" smtClean="0">
                <a:solidFill>
                  <a:srgbClr val="000000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0160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60" indent="0">
              <a:buNone/>
              <a:defRPr sz="2100"/>
            </a:lvl2pPr>
            <a:lvl3pPr marL="685720" indent="0">
              <a:buNone/>
              <a:defRPr sz="1800"/>
            </a:lvl3pPr>
            <a:lvl4pPr marL="1028580" indent="0">
              <a:buNone/>
              <a:defRPr sz="1500"/>
            </a:lvl4pPr>
            <a:lvl5pPr marL="1371440" indent="0">
              <a:buNone/>
              <a:defRPr sz="1500"/>
            </a:lvl5pPr>
            <a:lvl6pPr marL="1714300" indent="0">
              <a:buNone/>
              <a:defRPr sz="1500"/>
            </a:lvl6pPr>
            <a:lvl7pPr marL="2057159" indent="0">
              <a:buNone/>
              <a:defRPr sz="1500"/>
            </a:lvl7pPr>
            <a:lvl8pPr marL="2400020" indent="0">
              <a:buNone/>
              <a:defRPr sz="1500"/>
            </a:lvl8pPr>
            <a:lvl9pPr marL="2742879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60" indent="0">
              <a:buNone/>
              <a:defRPr sz="900"/>
            </a:lvl2pPr>
            <a:lvl3pPr marL="685720" indent="0">
              <a:buNone/>
              <a:defRPr sz="750"/>
            </a:lvl3pPr>
            <a:lvl4pPr marL="1028580" indent="0">
              <a:buNone/>
              <a:defRPr sz="675"/>
            </a:lvl4pPr>
            <a:lvl5pPr marL="1371440" indent="0">
              <a:buNone/>
              <a:defRPr sz="675"/>
            </a:lvl5pPr>
            <a:lvl6pPr marL="1714300" indent="0">
              <a:buNone/>
              <a:defRPr sz="675"/>
            </a:lvl6pPr>
            <a:lvl7pPr marL="2057159" indent="0">
              <a:buNone/>
              <a:defRPr sz="675"/>
            </a:lvl7pPr>
            <a:lvl8pPr marL="2400020" indent="0">
              <a:buNone/>
              <a:defRPr sz="675"/>
            </a:lvl8pPr>
            <a:lvl9pPr marL="2742879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45D9A76E-B79F-4EE5-B2AE-E364DA547507}" type="slidenum">
              <a:rPr lang="de-DE" smtClean="0">
                <a:solidFill>
                  <a:srgbClr val="000000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7548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604F461-7998-4B01-9B83-3E3843584423}" type="slidenum">
              <a:rPr lang="de-DE" smtClean="0">
                <a:solidFill>
                  <a:srgbClr val="000000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87050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4001" y="914400"/>
            <a:ext cx="20320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000" y="914400"/>
            <a:ext cx="59436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B9DF3F-7007-4394-851C-C425A4B7EC3F}" type="slidenum">
              <a:rPr lang="de-DE" smtClean="0">
                <a:solidFill>
                  <a:srgbClr val="000000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52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8"/>
            <a:ext cx="8229600" cy="5578687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Using Particle Physics to Understand and Image the Earth, L'Aquila  2016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5D00-D633-426F-A3FA-9CE9C2D02D89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7"/>
            <a:ext cx="8229600" cy="5578687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/>
                </a:solidFill>
                <a:latin typeface="Arial"/>
              </a:rPr>
              <a:t>Max Planck Physics Institute,  2016</a:t>
            </a:r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4405D00-D633-426F-A3FA-9CE9C2D02D89}" type="slidenum">
              <a:rPr lang="en-GB" smtClean="0">
                <a:solidFill>
                  <a:prstClr val="white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3636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7"/>
            <a:ext cx="8229600" cy="5578687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/>
                </a:solidFill>
                <a:latin typeface="Arial"/>
              </a:rPr>
              <a:t>Max Planck Physics Institute,  2016</a:t>
            </a:r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4405D00-D633-426F-A3FA-9CE9C2D02D89}" type="slidenum">
              <a:rPr lang="en-GB" smtClean="0">
                <a:solidFill>
                  <a:prstClr val="white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90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FFFFFF"/>
                </a:solidFill>
                <a:latin typeface="Arial"/>
              </a:rPr>
              <a:t>Technische Universität München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25" descr="C:\Users\Flopc\Desktop\ppt\TUMLogo_oZ_Vollfl_weiss_RGB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5" y="325438"/>
            <a:ext cx="603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2" y="342900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2" descr="C:\Documents and Settings\Shawn Bishop\Desktop\talks\E12_SR_Neg_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8" y="174606"/>
            <a:ext cx="1368425" cy="53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828800"/>
            <a:ext cx="3987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828800"/>
            <a:ext cx="3987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C6A304-C5B0-46FF-B1C6-B8F674070A7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8000" y="64008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fld id="{104F6F63-796D-4720-973B-C1FCA107E3E5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4002" y="914400"/>
            <a:ext cx="20320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000" y="914400"/>
            <a:ext cx="5943600" cy="52578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FFFFFF"/>
                </a:solidFill>
                <a:latin typeface="Arial"/>
              </a:rPr>
              <a:t>Technische Universität München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25" descr="C:\Users\Flopc\Desktop\ppt\TUMLogo_oZ_Vollfl_weiss_RGB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5" y="325438"/>
            <a:ext cx="603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2" y="342900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2" descr="C:\Documents and Settings\Shawn Bishop\Desktop\talks\E12_SR_Neg_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8" y="174606"/>
            <a:ext cx="1368425" cy="53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828800"/>
            <a:ext cx="3987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828800"/>
            <a:ext cx="3987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FontTx/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8DF62-6B4D-4046-BA72-167F79BD1C93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5" name="Chevron 14"/>
          <p:cNvSpPr>
            <a:spLocks noChangeAspect="1"/>
          </p:cNvSpPr>
          <p:nvPr userDrawn="1"/>
        </p:nvSpPr>
        <p:spPr bwMode="auto">
          <a:xfrm>
            <a:off x="463273" y="4048022"/>
            <a:ext cx="317564" cy="308225"/>
          </a:xfrm>
          <a:prstGeom prst="chevron">
            <a:avLst/>
          </a:prstGeom>
          <a:gradFill flip="none" rotWithShape="1">
            <a:gsLst>
              <a:gs pos="1000">
                <a:schemeClr val="tx2"/>
              </a:gs>
              <a:gs pos="12000">
                <a:schemeClr val="tx2"/>
              </a:gs>
              <a:gs pos="34000">
                <a:schemeClr val="tx2"/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0800000" scaled="0"/>
            <a:tileRect/>
          </a:gra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8000" y="64008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fld id="{104F6F63-796D-4720-973B-C1FCA107E3E5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4002" y="914400"/>
            <a:ext cx="20320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000" y="914400"/>
            <a:ext cx="5943600" cy="52578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FFFFFF"/>
                </a:solidFill>
                <a:latin typeface="Arial"/>
              </a:rPr>
              <a:t>Technische Universität München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25" descr="C:\Users\Flopc\Desktop\ppt\TUMLogo_oZ_Vollfl_weiss_RGB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5" y="325438"/>
            <a:ext cx="603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2" y="342900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2" descr="C:\Documents and Settings\Shawn Bishop\Desktop\talks\E12_SR_Neg_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8" y="174606"/>
            <a:ext cx="1368425" cy="53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828800"/>
            <a:ext cx="3987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828800"/>
            <a:ext cx="3987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407560"/>
            <a:ext cx="3987800" cy="4764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407560"/>
            <a:ext cx="3987800" cy="4764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E66F5-8DC2-45C4-912F-6AC648869F7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8000" y="64008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fld id="{104F6F63-796D-4720-973B-C1FCA107E3E5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4002" y="914400"/>
            <a:ext cx="20320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000" y="914400"/>
            <a:ext cx="5943600" cy="52578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0065BD"/>
                </a:solidFill>
                <a:latin typeface="Arial" pitchFamily="34" charset="0"/>
              </a:rPr>
              <a:t>Technische Universität München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7" y="325441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2" y="1828800"/>
            <a:ext cx="8128000" cy="1295400"/>
          </a:xfrm>
        </p:spPr>
        <p:txBody>
          <a:bodyPr/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2" y="342900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1" y="6400800"/>
            <a:ext cx="7493000" cy="304800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4473"/>
            <a:ext cx="953790" cy="9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Documents and Settings\Shawn Bishop\Desktop\talks\E12_SR_Blau_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53" y="239714"/>
            <a:ext cx="1285876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3772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C6A304-C5B0-46FF-B1C6-B8F674070A7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7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FontTx/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8DF62-6B4D-4046-BA72-167F79BD1C9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5" name="Chevron 14"/>
          <p:cNvSpPr>
            <a:spLocks noChangeAspect="1"/>
          </p:cNvSpPr>
          <p:nvPr userDrawn="1"/>
        </p:nvSpPr>
        <p:spPr bwMode="auto">
          <a:xfrm>
            <a:off x="463273" y="4048022"/>
            <a:ext cx="317564" cy="308225"/>
          </a:xfrm>
          <a:prstGeom prst="chevron">
            <a:avLst/>
          </a:prstGeom>
          <a:gradFill flip="none" rotWithShape="1">
            <a:gsLst>
              <a:gs pos="1000">
                <a:schemeClr val="tx2"/>
              </a:gs>
              <a:gs pos="12000">
                <a:schemeClr val="tx2"/>
              </a:gs>
              <a:gs pos="34000">
                <a:schemeClr val="tx2"/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0800000" scaled="0"/>
            <a:tileRect/>
          </a:gra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3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FD42B-C918-4FAA-A957-67E7698FB17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407560"/>
            <a:ext cx="3987800" cy="4764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407560"/>
            <a:ext cx="3987800" cy="4764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E66F5-8DC2-45C4-912F-6AC648869F7D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19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FD42B-C918-4FAA-A957-67E7698FB17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53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00091-4AAD-4A02-987A-85E023B77FD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303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02C42-2B01-4E5E-8490-07079565654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98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7A6BC-CA5B-478E-83A5-C49D12658BC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773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9A76E-B79F-4EE5-B2AE-E364DA547507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27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4F461-7998-4B01-9B83-3E384358442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0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4002" y="914400"/>
            <a:ext cx="20320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000" y="914400"/>
            <a:ext cx="59436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9DF3F-7007-4394-851C-C425A4B7EC3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349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8"/>
            <a:ext cx="8229600" cy="5578687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Using Particle Physics to Understand and Image the Earth, L'Aquila  2016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5D00-D633-426F-A3FA-9CE9C2D02D89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19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8"/>
            <a:ext cx="8229600" cy="5578687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Using Particle Physics to Understand and Image the Earth, L'Aquila  2016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5D00-D633-426F-A3FA-9CE9C2D02D89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00091-4AAD-4A02-987A-85E023B77FD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FFFFFF"/>
                </a:solidFill>
                <a:latin typeface="Arial"/>
              </a:rPr>
              <a:t>Technische Universität München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25" descr="C:\Users\Flopc\Desktop\ppt\TUMLogo_oZ_Vollfl_weiss_RGB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5" y="325438"/>
            <a:ext cx="603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2" y="342900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2" descr="C:\Documents and Settings\Shawn Bishop\Desktop\talks\E12_SR_Neg_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8" y="174606"/>
            <a:ext cx="1368425" cy="53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3607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80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828800"/>
            <a:ext cx="3987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828800"/>
            <a:ext cx="3987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88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2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70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8000" y="64008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fld id="{104F6F63-796D-4720-973B-C1FCA107E3E5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12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98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67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5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02C42-2B01-4E5E-8490-07079565654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4002" y="914400"/>
            <a:ext cx="20320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000" y="914400"/>
            <a:ext cx="5943600" cy="52578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707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068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850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929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972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33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757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633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6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7A6BC-CA5B-478E-83A5-C49D12658BC9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13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789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212673" y="479427"/>
            <a:ext cx="1858179" cy="23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0065BD"/>
                </a:solidFill>
                <a:latin typeface="Arial" pitchFamily="34" charset="0"/>
              </a:rPr>
              <a:t>Technische Universität München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8" y="325441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2" y="1828800"/>
            <a:ext cx="8128000" cy="1295400"/>
          </a:xfrm>
        </p:spPr>
        <p:txBody>
          <a:bodyPr/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2" y="342900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1" y="6400800"/>
            <a:ext cx="7493000" cy="304800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4474"/>
            <a:ext cx="953790" cy="9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Documents and Settings\Shawn Bishop\Desktop\talks\E12_SR_Blau_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53" y="239714"/>
            <a:ext cx="1285876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2332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C6A304-C5B0-46FF-B1C6-B8F674070A7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80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FontTx/>
              <a:buNone/>
              <a:defRPr sz="2000"/>
            </a:lvl1pPr>
            <a:lvl2pPr marL="457135" indent="0">
              <a:buNone/>
              <a:defRPr sz="1800"/>
            </a:lvl2pPr>
            <a:lvl3pPr marL="914270" indent="0">
              <a:buNone/>
              <a:defRPr sz="1600"/>
            </a:lvl3pPr>
            <a:lvl4pPr marL="1371406" indent="0">
              <a:buNone/>
              <a:defRPr sz="1400"/>
            </a:lvl4pPr>
            <a:lvl5pPr marL="1828541" indent="0">
              <a:buNone/>
              <a:defRPr sz="1400"/>
            </a:lvl5pPr>
            <a:lvl6pPr marL="2285676" indent="0">
              <a:buNone/>
              <a:defRPr sz="1400"/>
            </a:lvl6pPr>
            <a:lvl7pPr marL="2742810" indent="0">
              <a:buNone/>
              <a:defRPr sz="1400"/>
            </a:lvl7pPr>
            <a:lvl8pPr marL="3199947" indent="0">
              <a:buNone/>
              <a:defRPr sz="1400"/>
            </a:lvl8pPr>
            <a:lvl9pPr marL="3657081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8DF62-6B4D-4046-BA72-167F79BD1C9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5" name="Chevron 14"/>
          <p:cNvSpPr>
            <a:spLocks noChangeAspect="1"/>
          </p:cNvSpPr>
          <p:nvPr userDrawn="1"/>
        </p:nvSpPr>
        <p:spPr bwMode="auto">
          <a:xfrm>
            <a:off x="463273" y="4048022"/>
            <a:ext cx="317564" cy="308225"/>
          </a:xfrm>
          <a:prstGeom prst="chevron">
            <a:avLst/>
          </a:prstGeom>
          <a:gradFill flip="none" rotWithShape="1">
            <a:gsLst>
              <a:gs pos="1000">
                <a:schemeClr val="tx2"/>
              </a:gs>
              <a:gs pos="12000">
                <a:schemeClr val="tx2"/>
              </a:gs>
              <a:gs pos="34000">
                <a:schemeClr val="tx2"/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0800000" scaled="0"/>
            <a:tileRect/>
          </a:gra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defTabSz="914270"/>
            <a:endParaRPr lang="en-GB" sz="20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7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407561"/>
            <a:ext cx="3987800" cy="4764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407561"/>
            <a:ext cx="3987800" cy="4764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E66F5-8DC2-45C4-912F-6AC648869F7D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548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FD42B-C918-4FAA-A957-67E7698FB17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797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00091-4AAD-4A02-987A-85E023B77FD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847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02C42-2B01-4E5E-8490-07079565654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36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0" indent="0">
              <a:buNone/>
              <a:defRPr sz="1000"/>
            </a:lvl3pPr>
            <a:lvl4pPr marL="1371406" indent="0">
              <a:buNone/>
              <a:defRPr sz="900"/>
            </a:lvl4pPr>
            <a:lvl5pPr marL="1828541" indent="0">
              <a:buNone/>
              <a:defRPr sz="900"/>
            </a:lvl5pPr>
            <a:lvl6pPr marL="2285676" indent="0">
              <a:buNone/>
              <a:defRPr sz="900"/>
            </a:lvl6pPr>
            <a:lvl7pPr marL="2742810" indent="0">
              <a:buNone/>
              <a:defRPr sz="900"/>
            </a:lvl7pPr>
            <a:lvl8pPr marL="3199947" indent="0">
              <a:buNone/>
              <a:defRPr sz="900"/>
            </a:lvl8pPr>
            <a:lvl9pPr marL="36570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7A6BC-CA5B-478E-83A5-C49D12658BC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4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9A76E-B79F-4EE5-B2AE-E364DA54750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0" indent="0">
              <a:buNone/>
              <a:defRPr sz="2400"/>
            </a:lvl3pPr>
            <a:lvl4pPr marL="1371406" indent="0">
              <a:buNone/>
              <a:defRPr sz="2000"/>
            </a:lvl4pPr>
            <a:lvl5pPr marL="1828541" indent="0">
              <a:buNone/>
              <a:defRPr sz="2000"/>
            </a:lvl5pPr>
            <a:lvl6pPr marL="2285676" indent="0">
              <a:buNone/>
              <a:defRPr sz="2000"/>
            </a:lvl6pPr>
            <a:lvl7pPr marL="2742810" indent="0">
              <a:buNone/>
              <a:defRPr sz="2000"/>
            </a:lvl7pPr>
            <a:lvl8pPr marL="3199947" indent="0">
              <a:buNone/>
              <a:defRPr sz="2000"/>
            </a:lvl8pPr>
            <a:lvl9pPr marL="3657081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0" indent="0">
              <a:buNone/>
              <a:defRPr sz="1000"/>
            </a:lvl3pPr>
            <a:lvl4pPr marL="1371406" indent="0">
              <a:buNone/>
              <a:defRPr sz="900"/>
            </a:lvl4pPr>
            <a:lvl5pPr marL="1828541" indent="0">
              <a:buNone/>
              <a:defRPr sz="900"/>
            </a:lvl5pPr>
            <a:lvl6pPr marL="2285676" indent="0">
              <a:buNone/>
              <a:defRPr sz="900"/>
            </a:lvl6pPr>
            <a:lvl7pPr marL="2742810" indent="0">
              <a:buNone/>
              <a:defRPr sz="900"/>
            </a:lvl7pPr>
            <a:lvl8pPr marL="3199947" indent="0">
              <a:buNone/>
              <a:defRPr sz="900"/>
            </a:lvl8pPr>
            <a:lvl9pPr marL="36570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9A76E-B79F-4EE5-B2AE-E364DA547507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037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4F461-7998-4B01-9B83-3E384358442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842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4002" y="914400"/>
            <a:ext cx="20320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000" y="914400"/>
            <a:ext cx="59436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9DF3F-7007-4394-851C-C425A4B7EC3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296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9"/>
            <a:ext cx="8229600" cy="5578687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Using Particle Physics to Understand and Image the Earth, L'Aquila  2016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5D00-D633-426F-A3FA-9CE9C2D02D89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97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9"/>
            <a:ext cx="8229600" cy="5578687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Using Particle Physics to Understand and Image the Earth, L'Aquila  2016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05D00-D633-426F-A3FA-9CE9C2D02D89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245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0065BD"/>
                </a:solidFill>
                <a:latin typeface="Arial" pitchFamily="34" charset="0"/>
              </a:rPr>
              <a:t>Technische Universität München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927" y="325441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2" y="1828800"/>
            <a:ext cx="8128000" cy="1295400"/>
          </a:xfrm>
        </p:spPr>
        <p:txBody>
          <a:bodyPr/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2" y="342900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1" y="6400800"/>
            <a:ext cx="7493000" cy="304800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4473"/>
            <a:ext cx="953790" cy="9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Documents and Settings\Shawn Bishop\Desktop\talks\E12_SR_Blau_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53" y="239714"/>
            <a:ext cx="1285876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667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C6A304-C5B0-46FF-B1C6-B8F674070A7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81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FontTx/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8DF62-6B4D-4046-BA72-167F79BD1C9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5" name="Chevron 14"/>
          <p:cNvSpPr>
            <a:spLocks noChangeAspect="1"/>
          </p:cNvSpPr>
          <p:nvPr userDrawn="1"/>
        </p:nvSpPr>
        <p:spPr bwMode="auto">
          <a:xfrm>
            <a:off x="463273" y="4048022"/>
            <a:ext cx="317564" cy="308225"/>
          </a:xfrm>
          <a:prstGeom prst="chevron">
            <a:avLst/>
          </a:prstGeom>
          <a:gradFill flip="none" rotWithShape="1">
            <a:gsLst>
              <a:gs pos="1000">
                <a:schemeClr val="tx2"/>
              </a:gs>
              <a:gs pos="12000">
                <a:schemeClr val="tx2"/>
              </a:gs>
              <a:gs pos="34000">
                <a:schemeClr val="tx2"/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0800000" scaled="0"/>
            <a:tileRect/>
          </a:gra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0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407560"/>
            <a:ext cx="3987800" cy="4764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407560"/>
            <a:ext cx="3987800" cy="4764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E66F5-8DC2-45C4-912F-6AC648869F7D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759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FD42B-C918-4FAA-A957-67E7698FB17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6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2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2" y="708917"/>
            <a:ext cx="812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417834"/>
            <a:ext cx="8128000" cy="475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/>
              <a:t>Using Particle Physics to Understand and Image the Earth, L'Aquila  2016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7B0963F2-3C91-4EC5-B359-9858CB2B4430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chemeClr val="bg2"/>
                </a:solidFill>
                <a:latin typeface="Arial" pitchFamily="34" charset="0"/>
              </a:rPr>
              <a:t>Technische Universität München</a:t>
            </a: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</a:endParaRPr>
          </a:p>
        </p:txBody>
      </p:sp>
      <p:pic>
        <p:nvPicPr>
          <p:cNvPr id="1035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35927" y="325441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864473"/>
            <a:ext cx="953790" cy="9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C:\Documents and Settings\Shawn Bishop\Desktop\talks\E12_SR_Blau_RGB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6953" y="239714"/>
            <a:ext cx="1285876" cy="4572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96" r:id="rId12"/>
    <p:sldLayoutId id="2147483711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400"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400">
          <a:solidFill>
            <a:schemeClr val="tx1"/>
          </a:solidFill>
          <a:latin typeface="+mn-lt"/>
        </a:defRPr>
      </a:lvl3pPr>
      <a:lvl4pPr marL="1562061" indent="-22859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400">
          <a:solidFill>
            <a:schemeClr val="tx1"/>
          </a:solidFill>
          <a:latin typeface="+mn-lt"/>
        </a:defRPr>
      </a:lvl4pPr>
      <a:lvl5pPr marL="1981150" indent="-22859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»"/>
        <a:defRPr sz="1400">
          <a:solidFill>
            <a:schemeClr val="tx1"/>
          </a:solidFill>
          <a:latin typeface="+mn-lt"/>
        </a:defRPr>
      </a:lvl5pPr>
      <a:lvl6pPr marL="2438339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895528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35271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09905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2" y="914400"/>
            <a:ext cx="812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828800"/>
            <a:ext cx="8128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>
                <a:solidFill>
                  <a:srgbClr val="FFFFFF"/>
                </a:solidFill>
                <a:latin typeface="Arial"/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B6CC2E8-B5A2-4D51-9220-8EE7FF432906}" type="slidenum">
              <a:rPr lang="de-DE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FFFFFF"/>
                </a:solidFill>
                <a:latin typeface="Arial"/>
              </a:rPr>
              <a:t>Technische Universität München</a:t>
            </a: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35" name="Picture 25" descr="C:\Users\Flopc\Desktop\ppt\TUMLogo_oZ_Vollfl_weiss_RGB.e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35925" y="325438"/>
            <a:ext cx="603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Documents and Settings\Shawn Bishop\Desktop\talks\E12_SR_Neg_RGB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8598" y="174606"/>
            <a:ext cx="1368425" cy="53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02821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061" indent="-228594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150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339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895528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35271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09905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708917"/>
            <a:ext cx="812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1417835"/>
            <a:ext cx="8128000" cy="475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Max Planck Physics Institute,  2016</a:t>
            </a:r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B0963F2-3C91-4EC5-B359-9858CB2B4430}" type="slidenum">
              <a:rPr lang="de-DE" smtClean="0">
                <a:solidFill>
                  <a:srgbClr val="000000"/>
                </a:solidFill>
                <a:latin typeface="Arial"/>
              </a:rPr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68572" tIns="34286" rIns="68572" bIns="34286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212672" y="479426"/>
            <a:ext cx="1393635" cy="17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72" tIns="34286" rIns="68572" bIns="34286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Technische Universität München</a:t>
            </a: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68572" tIns="34286" rIns="68572" bIns="34286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68572" tIns="34286" rIns="68572" bIns="34286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35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35927" y="325440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864472"/>
            <a:ext cx="953790" cy="9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C:\Documents and Settings\Shawn Bishop\Desktop\talks\E12_SR_Blau_RGB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6953" y="239714"/>
            <a:ext cx="1285876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16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5pPr>
      <a:lvl6pPr marL="34286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6pPr>
      <a:lvl7pPr marL="68572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7pPr>
      <a:lvl8pPr marL="102858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8pPr>
      <a:lvl9pPr marL="137144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" pitchFamily="34" charset="0"/>
        </a:defRPr>
      </a:lvl9pPr>
    </p:titleStyle>
    <p:bodyStyle>
      <a:lvl1pPr marL="257145" indent="-25714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025">
          <a:solidFill>
            <a:schemeClr val="tx1"/>
          </a:solidFill>
          <a:latin typeface="+mn-lt"/>
          <a:ea typeface="+mn-ea"/>
          <a:cs typeface="+mn-cs"/>
        </a:defRPr>
      </a:lvl1pPr>
      <a:lvl2pPr marL="557147" indent="-2142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050">
          <a:solidFill>
            <a:schemeClr val="tx1"/>
          </a:solidFill>
          <a:latin typeface="+mn-lt"/>
        </a:defRPr>
      </a:lvl2pPr>
      <a:lvl3pPr marL="857150" indent="-17143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050">
          <a:solidFill>
            <a:schemeClr val="tx1"/>
          </a:solidFill>
          <a:latin typeface="+mn-lt"/>
        </a:defRPr>
      </a:lvl3pPr>
      <a:lvl4pPr marL="1171439" indent="-17143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050">
          <a:solidFill>
            <a:schemeClr val="tx1"/>
          </a:solidFill>
          <a:latin typeface="+mn-lt"/>
        </a:defRPr>
      </a:lvl4pPr>
      <a:lvl5pPr marL="1485726" indent="-17143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»"/>
        <a:defRPr sz="1050">
          <a:solidFill>
            <a:schemeClr val="tx1"/>
          </a:solidFill>
          <a:latin typeface="+mn-lt"/>
        </a:defRPr>
      </a:lvl5pPr>
      <a:lvl6pPr marL="1828586" indent="-17143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171447" indent="-17143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14306" indent="-17143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857166" indent="-17143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59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79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>
                <a:gamma/>
                <a:shade val="46275"/>
                <a:invGamma/>
              </a:schemeClr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2" y="914400"/>
            <a:ext cx="812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828800"/>
            <a:ext cx="8128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>
                <a:solidFill>
                  <a:srgbClr val="FFFFFF"/>
                </a:solidFill>
                <a:latin typeface="Arial"/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B6CC2E8-B5A2-4D51-9220-8EE7FF432906}" type="slidenum">
              <a:rPr lang="de-DE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FFFFFF"/>
                </a:solidFill>
                <a:latin typeface="Arial"/>
              </a:rPr>
              <a:t>Technische Universität München</a:t>
            </a: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35" name="Picture 25" descr="C:\Users\Flopc\Desktop\ppt\TUMLogo_oZ_Vollfl_weiss_RGB.e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35925" y="325438"/>
            <a:ext cx="603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Documents and Settings\Shawn Bishop\Desktop\talks\E12_SR_Neg_RGB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8598" y="174606"/>
            <a:ext cx="1368425" cy="53975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061" indent="-228594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150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339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895528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35271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09905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2" y="914400"/>
            <a:ext cx="812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828800"/>
            <a:ext cx="8128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>
                <a:solidFill>
                  <a:srgbClr val="FFFFFF"/>
                </a:solidFill>
                <a:latin typeface="Arial"/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B6CC2E8-B5A2-4D51-9220-8EE7FF432906}" type="slidenum">
              <a:rPr lang="de-DE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FFFFFF"/>
                </a:solidFill>
                <a:latin typeface="Arial"/>
              </a:rPr>
              <a:t>Technische Universität München</a:t>
            </a: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35" name="Picture 25" descr="C:\Users\Flopc\Desktop\ppt\TUMLogo_oZ_Vollfl_weiss_RGB.e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35925" y="325438"/>
            <a:ext cx="603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Documents and Settings\Shawn Bishop\Desktop\talks\E12_SR_Neg_RGB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8598" y="174606"/>
            <a:ext cx="1368425" cy="53975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061" indent="-228594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150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339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895528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35271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09905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2" y="914400"/>
            <a:ext cx="812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828800"/>
            <a:ext cx="8128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>
                <a:solidFill>
                  <a:srgbClr val="FFFFFF"/>
                </a:solidFill>
                <a:latin typeface="Arial"/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B6CC2E8-B5A2-4D51-9220-8EE7FF432906}" type="slidenum">
              <a:rPr lang="de-DE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FFFFFF"/>
                </a:solidFill>
                <a:latin typeface="Arial"/>
              </a:rPr>
              <a:t>Technische Universität München</a:t>
            </a: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35" name="Picture 25" descr="C:\Users\Flopc\Desktop\ppt\TUMLogo_oZ_Vollfl_weiss_RGB.e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35925" y="325438"/>
            <a:ext cx="603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Documents and Settings\Shawn Bishop\Desktop\talks\E12_SR_Neg_RGB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8598" y="174606"/>
            <a:ext cx="1368425" cy="53975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061" indent="-228594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150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339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895528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35271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09905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2" y="708917"/>
            <a:ext cx="812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417834"/>
            <a:ext cx="8128000" cy="475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7B0963F2-3C91-4EC5-B359-9858CB2B443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0065BD"/>
                </a:solidFill>
                <a:latin typeface="Arial" pitchFamily="34" charset="0"/>
              </a:rPr>
              <a:t>Technische Universität München</a:t>
            </a: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35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35927" y="325441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864473"/>
            <a:ext cx="953790" cy="9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C:\Documents and Settings\Shawn Bishop\Desktop\talks\E12_SR_Blau_RGB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6953" y="239714"/>
            <a:ext cx="1285876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28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400"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400">
          <a:solidFill>
            <a:schemeClr val="tx1"/>
          </a:solidFill>
          <a:latin typeface="+mn-lt"/>
        </a:defRPr>
      </a:lvl3pPr>
      <a:lvl4pPr marL="1562061" indent="-22859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400">
          <a:solidFill>
            <a:schemeClr val="tx1"/>
          </a:solidFill>
          <a:latin typeface="+mn-lt"/>
        </a:defRPr>
      </a:lvl4pPr>
      <a:lvl5pPr marL="1981150" indent="-22859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»"/>
        <a:defRPr sz="1400">
          <a:solidFill>
            <a:schemeClr val="tx1"/>
          </a:solidFill>
          <a:latin typeface="+mn-lt"/>
        </a:defRPr>
      </a:lvl5pPr>
      <a:lvl6pPr marL="2438339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895528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35271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09905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2" y="914400"/>
            <a:ext cx="812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828800"/>
            <a:ext cx="8128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>
                <a:solidFill>
                  <a:srgbClr val="FFFFFF"/>
                </a:solidFill>
                <a:latin typeface="Arial"/>
              </a:rPr>
              <a:t>Using Particle Physics to Understand and Image the Earth, L'Aquila  2016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B6CC2E8-B5A2-4D51-9220-8EE7FF432906}" type="slidenum">
              <a:rPr lang="de-DE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FFFFFF"/>
                </a:solidFill>
                <a:latin typeface="Arial"/>
              </a:rPr>
              <a:t>Technische Universität München</a:t>
            </a: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35" name="Picture 25" descr="C:\Users\Flopc\Desktop\ppt\TUMLogo_oZ_Vollfl_weiss_RGB.e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35925" y="325438"/>
            <a:ext cx="603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Documents and Settings\Shawn Bishop\Desktop\talks\E12_SR_Neg_RGB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8598" y="174606"/>
            <a:ext cx="1368425" cy="539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5773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562061" indent="-228594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981150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438339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895528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35271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09905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Using Particle Physics to Understand and Image the Earth, L'Aquila  2016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55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2" y="708917"/>
            <a:ext cx="812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417835"/>
            <a:ext cx="8128000" cy="475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7B0963F2-3C91-4EC5-B359-9858CB2B443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212673" y="479427"/>
            <a:ext cx="1858179" cy="23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0065BD"/>
                </a:solidFill>
                <a:latin typeface="Arial" pitchFamily="34" charset="0"/>
              </a:rPr>
              <a:t>Technische Universität München</a:t>
            </a: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91429" tIns="45715" rIns="91429" bIns="45715"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35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35928" y="325441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864474"/>
            <a:ext cx="953790" cy="9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C:\Documents and Settings\Shawn Bishop\Desktop\talks\E12_SR_Blau_RGB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6953" y="239714"/>
            <a:ext cx="1285876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339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135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27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40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541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342851" indent="-342851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742844" indent="-28571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400">
          <a:solidFill>
            <a:schemeClr val="tx1"/>
          </a:solidFill>
          <a:latin typeface="+mn-lt"/>
        </a:defRPr>
      </a:lvl2pPr>
      <a:lvl3pPr marL="1142838" indent="-22856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400">
          <a:solidFill>
            <a:schemeClr val="tx1"/>
          </a:solidFill>
          <a:latin typeface="+mn-lt"/>
        </a:defRPr>
      </a:lvl3pPr>
      <a:lvl4pPr marL="1561880" indent="-22856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400">
          <a:solidFill>
            <a:schemeClr val="tx1"/>
          </a:solidFill>
          <a:latin typeface="+mn-lt"/>
        </a:defRPr>
      </a:lvl4pPr>
      <a:lvl5pPr marL="1980918" indent="-22856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»"/>
        <a:defRPr sz="1400">
          <a:solidFill>
            <a:schemeClr val="tx1"/>
          </a:solidFill>
          <a:latin typeface="+mn-lt"/>
        </a:defRPr>
      </a:lvl5pPr>
      <a:lvl6pPr marL="2438054" indent="-228568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895190" indent="-228568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352324" indent="-228568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09459" indent="-228568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0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1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6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0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7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1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2" y="708917"/>
            <a:ext cx="812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417834"/>
            <a:ext cx="8128000" cy="475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Using Particle Physics to Understand and Image the Earth, L'Aquila 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7B0963F2-3C91-4EC5-B359-9858CB2B443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6212650" y="479425"/>
            <a:ext cx="18582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>
                <a:solidFill>
                  <a:srgbClr val="0065BD"/>
                </a:solidFill>
                <a:latin typeface="Arial" pitchFamily="34" charset="0"/>
              </a:rPr>
              <a:t>Technische Universität München</a:t>
            </a: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35" name="Picture 2" descr="C:\Users\Flopc\Desktop\ppt\TUMLogo_oZ_Vollfl_blau_RGB.em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35927" y="325441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864473"/>
            <a:ext cx="953790" cy="9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C:\Documents and Settings\Shawn Bishop\Desktop\talks\E12_SR_Blau_RGB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6953" y="239714"/>
            <a:ext cx="1285876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0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400"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400">
          <a:solidFill>
            <a:schemeClr val="tx1"/>
          </a:solidFill>
          <a:latin typeface="+mn-lt"/>
        </a:defRPr>
      </a:lvl3pPr>
      <a:lvl4pPr marL="1562061" indent="-22859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400">
          <a:solidFill>
            <a:schemeClr val="tx1"/>
          </a:solidFill>
          <a:latin typeface="+mn-lt"/>
        </a:defRPr>
      </a:lvl4pPr>
      <a:lvl5pPr marL="1981150" indent="-22859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»"/>
        <a:defRPr sz="1400">
          <a:solidFill>
            <a:schemeClr val="tx1"/>
          </a:solidFill>
          <a:latin typeface="+mn-lt"/>
        </a:defRPr>
      </a:lvl5pPr>
      <a:lvl6pPr marL="2438339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895528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35271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09905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file:///C:\Users\drago\Documents\TUM_work\Work\talks\Multicellular%20Magnetotactic%20Bacteria.wmv" TargetMode="External"/><Relationship Id="rId1" Type="http://schemas.microsoft.com/office/2007/relationships/media" Target="file:///C:\Users\drago\Documents\TUM_work\Work\talks\Multicellular%20Magnetotactic%20Bacteria.wmv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8.xml"/><Relationship Id="rId7" Type="http://schemas.openxmlformats.org/officeDocument/2006/relationships/image" Target="../media/image4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3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as.org/cgi/doi/10.1073/pnas.1601040113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1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t="7332" b="7355"/>
          <a:stretch>
            <a:fillRect/>
          </a:stretch>
        </p:blipFill>
        <p:spPr bwMode="auto">
          <a:xfrm>
            <a:off x="1006932" y="740239"/>
            <a:ext cx="7130143" cy="557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1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548681"/>
            <a:ext cx="7772400" cy="3458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rgbClr val="FFFF00"/>
                </a:solidFill>
              </a:rPr>
              <a:t>Supernova-produced </a:t>
            </a:r>
            <a:r>
              <a:rPr lang="en-CA" baseline="30000" dirty="0">
                <a:solidFill>
                  <a:srgbClr val="FFFF00"/>
                </a:solidFill>
              </a:rPr>
              <a:t>60</a:t>
            </a:r>
            <a:r>
              <a:rPr lang="en-CA" dirty="0">
                <a:solidFill>
                  <a:srgbClr val="FFFF00"/>
                </a:solidFill>
              </a:rPr>
              <a:t>Fe found in the terrestrial microfossil record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07259" y="4730797"/>
            <a:ext cx="6929487" cy="1722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solidFill>
                  <a:srgbClr val="FFFF00"/>
                </a:solidFill>
              </a:rPr>
              <a:t>Shawn </a:t>
            </a:r>
            <a:r>
              <a:rPr lang="en-GB" sz="2400" dirty="0">
                <a:solidFill>
                  <a:srgbClr val="FFFF00"/>
                </a:solidFill>
              </a:rPr>
              <a:t>Bishop, </a:t>
            </a:r>
            <a:r>
              <a:rPr lang="en-GB" sz="2400" dirty="0" smtClean="0">
                <a:solidFill>
                  <a:srgbClr val="FFFF00"/>
                </a:solidFill>
              </a:rPr>
              <a:t>TU Munich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5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01041"/>
            <a:ext cx="8128000" cy="420395"/>
          </a:xfrm>
        </p:spPr>
        <p:txBody>
          <a:bodyPr/>
          <a:lstStyle/>
          <a:p>
            <a:r>
              <a:rPr lang="en-GB" u="sng" dirty="0" smtClean="0"/>
              <a:t>The “Trick” for Background Suppression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" y="1159596"/>
            <a:ext cx="5405120" cy="4719320"/>
          </a:xfrm>
        </p:spPr>
        <p:txBody>
          <a:bodyPr/>
          <a:lstStyle/>
          <a:p>
            <a:r>
              <a:rPr lang="en-GB" sz="2400" dirty="0"/>
              <a:t>Magnet selects </a:t>
            </a:r>
            <a:r>
              <a:rPr lang="en-GB" sz="2400" dirty="0" err="1"/>
              <a:t>charge:mass</a:t>
            </a:r>
            <a:r>
              <a:rPr lang="en-GB" sz="2400" dirty="0"/>
              <a:t> ratio</a:t>
            </a:r>
          </a:p>
          <a:p>
            <a:pPr lvl="1"/>
            <a:r>
              <a:rPr lang="en-GB" sz="2000" dirty="0"/>
              <a:t> </a:t>
            </a:r>
          </a:p>
          <a:p>
            <a:endParaRPr lang="en-GB" dirty="0" smtClean="0"/>
          </a:p>
          <a:p>
            <a:r>
              <a:rPr lang="en-GB" sz="2400" dirty="0"/>
              <a:t>For same ion energy from Tandem:</a:t>
            </a:r>
          </a:p>
          <a:p>
            <a:pPr lvl="1"/>
            <a:r>
              <a:rPr lang="en-GB" sz="2000" dirty="0"/>
              <a:t>Kinetic E is same:</a:t>
            </a:r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If masses are same, cannot separate</a:t>
            </a:r>
          </a:p>
          <a:p>
            <a:r>
              <a:rPr lang="en-GB" sz="2400" dirty="0"/>
              <a:t>Magnet filled with few mbar N</a:t>
            </a:r>
            <a:r>
              <a:rPr lang="en-GB" sz="2400" baseline="-25000" dirty="0"/>
              <a:t>2</a:t>
            </a:r>
            <a:r>
              <a:rPr lang="en-GB" sz="2400" dirty="0"/>
              <a:t> gas</a:t>
            </a:r>
          </a:p>
          <a:p>
            <a:pPr lvl="1"/>
            <a:r>
              <a:rPr lang="en-GB" sz="2000" dirty="0"/>
              <a:t>Then, q depends on </a:t>
            </a:r>
            <a:r>
              <a:rPr lang="en-GB" sz="2000" i="1" dirty="0"/>
              <a:t>atomic number</a:t>
            </a:r>
            <a:r>
              <a:rPr lang="en-GB" sz="2000" dirty="0"/>
              <a:t>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10</a:t>
            </a:fld>
            <a:endParaRPr lang="de-DE">
              <a:solidFill>
                <a:srgbClr val="FFFFFF"/>
              </a:solidFill>
            </a:endParaRPr>
          </a:p>
        </p:txBody>
      </p:sp>
      <p:graphicFrame>
        <p:nvGraphicFramePr>
          <p:cNvPr id="35842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872481" y="1826951"/>
          <a:ext cx="3027680" cy="4183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9" name="Dokument" r:id="rId3" imgW="2246760" imgH="3103920" progId="Word.Document.8">
                  <p:embed/>
                </p:oleObj>
              </mc:Choice>
              <mc:Fallback>
                <p:oleObj name="Dokument" r:id="rId3" imgW="2246760" imgH="31039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481" y="1826951"/>
                        <a:ext cx="3027680" cy="4183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639399"/>
              </p:ext>
            </p:extLst>
          </p:nvPr>
        </p:nvGraphicFramePr>
        <p:xfrm>
          <a:off x="1008699" y="1589712"/>
          <a:ext cx="1306512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0" name="Formula" r:id="rId5" imgW="659160" imgH="359640" progId="Equation.Ribbit">
                  <p:embed/>
                </p:oleObj>
              </mc:Choice>
              <mc:Fallback>
                <p:oleObj name="Formula" r:id="rId5" imgW="659160" imgH="35964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699" y="1589712"/>
                        <a:ext cx="1306512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807499"/>
              </p:ext>
            </p:extLst>
          </p:nvPr>
        </p:nvGraphicFramePr>
        <p:xfrm>
          <a:off x="995999" y="3207942"/>
          <a:ext cx="1879600" cy="769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1" name="Formula" r:id="rId7" imgW="950040" imgH="388800" progId="Equation.Ribbit">
                  <p:embed/>
                </p:oleObj>
              </mc:Choice>
              <mc:Fallback>
                <p:oleObj name="Formula" r:id="rId7" imgW="950040" imgH="38880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999" y="3207942"/>
                        <a:ext cx="1879600" cy="7699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191081"/>
              </p:ext>
            </p:extLst>
          </p:nvPr>
        </p:nvGraphicFramePr>
        <p:xfrm>
          <a:off x="2907666" y="5265032"/>
          <a:ext cx="1735139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2" name="Formula" r:id="rId9" imgW="874080" imgH="334080" progId="Equation.Ribbit">
                  <p:embed/>
                </p:oleObj>
              </mc:Choice>
              <mc:Fallback>
                <p:oleObj name="Formula" r:id="rId9" imgW="874080" imgH="33408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7666" y="5265032"/>
                        <a:ext cx="1735139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706306"/>
              </p:ext>
            </p:extLst>
          </p:nvPr>
        </p:nvGraphicFramePr>
        <p:xfrm>
          <a:off x="1140779" y="5443471"/>
          <a:ext cx="14097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3" name="Formula" r:id="rId11" imgW="711360" imgH="194400" progId="Equation.Ribbit">
                  <p:embed/>
                </p:oleObj>
              </mc:Choice>
              <mc:Fallback>
                <p:oleObj name="Formula" r:id="rId11" imgW="711360" imgH="19440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779" y="5443471"/>
                        <a:ext cx="1409700" cy="38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58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2577"/>
            <a:ext cx="8128000" cy="609600"/>
          </a:xfrm>
        </p:spPr>
        <p:txBody>
          <a:bodyPr/>
          <a:lstStyle/>
          <a:p>
            <a:r>
              <a:rPr lang="en-GB" u="sng" dirty="0" smtClean="0"/>
              <a:t>The “Business” End of the AMS Facility</a:t>
            </a:r>
            <a:endParaRPr lang="en-GB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11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12" name="Picture 4" descr="C:\Eigene Dateien\Talks\GSI_04_Koll\gams_magnet.jpgj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603" y="716309"/>
            <a:ext cx="6122900" cy="4900341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 bwMode="auto">
          <a:xfrm>
            <a:off x="1679947" y="4213151"/>
            <a:ext cx="210524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2030821" y="4393905"/>
            <a:ext cx="1467293" cy="400110"/>
          </a:xfrm>
          <a:prstGeom prst="rect">
            <a:avLst/>
          </a:prstGeom>
          <a:solidFill>
            <a:srgbClr val="B5CA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Beam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3902151" y="863895"/>
            <a:ext cx="871871" cy="69111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0821" y="863896"/>
            <a:ext cx="1754372" cy="400110"/>
          </a:xfrm>
          <a:prstGeom prst="rect">
            <a:avLst/>
          </a:prstGeom>
          <a:solidFill>
            <a:srgbClr val="B5CA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Ion Chamber</a:t>
            </a:r>
          </a:p>
        </p:txBody>
      </p:sp>
    </p:spTree>
    <p:extLst>
      <p:ext uri="{BB962C8B-B14F-4D97-AF65-F5344CB8AC3E}">
        <p14:creationId xmlns:p14="http://schemas.microsoft.com/office/powerpoint/2010/main" val="24878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03325" y="0"/>
            <a:ext cx="8128000" cy="609600"/>
          </a:xfrm>
        </p:spPr>
        <p:txBody>
          <a:bodyPr/>
          <a:lstStyle/>
          <a:p>
            <a:r>
              <a:rPr lang="en-US" u="sng" dirty="0" smtClean="0"/>
              <a:t>Segmented Anode Ionization Chamber</a:t>
            </a:r>
            <a:endParaRPr lang="en-US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12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7" y="729352"/>
            <a:ext cx="8220075" cy="549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8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"/>
            <a:ext cx="8128000" cy="609600"/>
          </a:xfrm>
        </p:spPr>
        <p:txBody>
          <a:bodyPr/>
          <a:lstStyle/>
          <a:p>
            <a:r>
              <a:rPr lang="en-GB" u="sng" dirty="0" smtClean="0"/>
              <a:t>Final Particle Identification</a:t>
            </a:r>
            <a:endParaRPr lang="en-GB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987800" cy="4343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13</a:t>
            </a:fld>
            <a:endParaRPr lang="de-DE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917440" y="675640"/>
            <a:ext cx="3921760" cy="4805680"/>
            <a:chOff x="5576888" y="990600"/>
            <a:chExt cx="3186112" cy="5538788"/>
          </a:xfrm>
        </p:grpSpPr>
        <p:pic>
          <p:nvPicPr>
            <p:cNvPr id="24" name="Picture 10" descr="C:\Eigene Dateien\Talks\GSI_04_Koll\Ni_Fe_sep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76888" y="990600"/>
              <a:ext cx="3186112" cy="5538788"/>
            </a:xfrm>
            <a:prstGeom prst="rect">
              <a:avLst/>
            </a:prstGeom>
            <a:noFill/>
          </p:spPr>
        </p:pic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6400800" y="1524000"/>
              <a:ext cx="762000" cy="1143000"/>
            </a:xfrm>
            <a:custGeom>
              <a:avLst/>
              <a:gdLst/>
              <a:ahLst/>
              <a:cxnLst>
                <a:cxn ang="0">
                  <a:pos x="0" y="720"/>
                </a:cxn>
                <a:cxn ang="0">
                  <a:pos x="96" y="336"/>
                </a:cxn>
                <a:cxn ang="0">
                  <a:pos x="144" y="144"/>
                </a:cxn>
                <a:cxn ang="0">
                  <a:pos x="192" y="48"/>
                </a:cxn>
                <a:cxn ang="0">
                  <a:pos x="168" y="54"/>
                </a:cxn>
                <a:cxn ang="0">
                  <a:pos x="168" y="48"/>
                </a:cxn>
                <a:cxn ang="0">
                  <a:pos x="240" y="0"/>
                </a:cxn>
                <a:cxn ang="0">
                  <a:pos x="288" y="0"/>
                </a:cxn>
                <a:cxn ang="0">
                  <a:pos x="336" y="96"/>
                </a:cxn>
                <a:cxn ang="0">
                  <a:pos x="384" y="240"/>
                </a:cxn>
                <a:cxn ang="0">
                  <a:pos x="432" y="480"/>
                </a:cxn>
                <a:cxn ang="0">
                  <a:pos x="480" y="720"/>
                </a:cxn>
                <a:cxn ang="0">
                  <a:pos x="0" y="720"/>
                </a:cxn>
              </a:cxnLst>
              <a:rect l="0" t="0" r="r" b="b"/>
              <a:pathLst>
                <a:path w="480" h="720">
                  <a:moveTo>
                    <a:pt x="0" y="720"/>
                  </a:moveTo>
                  <a:lnTo>
                    <a:pt x="96" y="336"/>
                  </a:lnTo>
                  <a:lnTo>
                    <a:pt x="144" y="144"/>
                  </a:lnTo>
                  <a:cubicBezTo>
                    <a:pt x="160" y="112"/>
                    <a:pt x="183" y="83"/>
                    <a:pt x="192" y="48"/>
                  </a:cubicBezTo>
                  <a:cubicBezTo>
                    <a:pt x="194" y="40"/>
                    <a:pt x="176" y="54"/>
                    <a:pt x="168" y="54"/>
                  </a:cubicBezTo>
                  <a:cubicBezTo>
                    <a:pt x="166" y="54"/>
                    <a:pt x="168" y="50"/>
                    <a:pt x="168" y="48"/>
                  </a:cubicBezTo>
                  <a:lnTo>
                    <a:pt x="240" y="0"/>
                  </a:lnTo>
                  <a:lnTo>
                    <a:pt x="288" y="0"/>
                  </a:lnTo>
                  <a:lnTo>
                    <a:pt x="336" y="96"/>
                  </a:lnTo>
                  <a:lnTo>
                    <a:pt x="384" y="240"/>
                  </a:lnTo>
                  <a:lnTo>
                    <a:pt x="432" y="480"/>
                  </a:lnTo>
                  <a:lnTo>
                    <a:pt x="480" y="720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rgbClr val="00CC99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7467600" y="5181600"/>
              <a:ext cx="838200" cy="1219200"/>
            </a:xfrm>
            <a:custGeom>
              <a:avLst/>
              <a:gdLst/>
              <a:ahLst/>
              <a:cxnLst>
                <a:cxn ang="0">
                  <a:pos x="528" y="768"/>
                </a:cxn>
                <a:cxn ang="0">
                  <a:pos x="480" y="528"/>
                </a:cxn>
                <a:cxn ang="0">
                  <a:pos x="432" y="336"/>
                </a:cxn>
                <a:cxn ang="0">
                  <a:pos x="384" y="192"/>
                </a:cxn>
                <a:cxn ang="0">
                  <a:pos x="336" y="48"/>
                </a:cxn>
                <a:cxn ang="0">
                  <a:pos x="288" y="0"/>
                </a:cxn>
                <a:cxn ang="0">
                  <a:pos x="192" y="48"/>
                </a:cxn>
                <a:cxn ang="0">
                  <a:pos x="144" y="144"/>
                </a:cxn>
                <a:cxn ang="0">
                  <a:pos x="96" y="336"/>
                </a:cxn>
                <a:cxn ang="0">
                  <a:pos x="54" y="570"/>
                </a:cxn>
                <a:cxn ang="0">
                  <a:pos x="48" y="480"/>
                </a:cxn>
                <a:cxn ang="0">
                  <a:pos x="0" y="768"/>
                </a:cxn>
                <a:cxn ang="0">
                  <a:pos x="528" y="768"/>
                </a:cxn>
              </a:cxnLst>
              <a:rect l="0" t="0" r="r" b="b"/>
              <a:pathLst>
                <a:path w="528" h="768">
                  <a:moveTo>
                    <a:pt x="528" y="768"/>
                  </a:moveTo>
                  <a:lnTo>
                    <a:pt x="480" y="528"/>
                  </a:lnTo>
                  <a:lnTo>
                    <a:pt x="432" y="336"/>
                  </a:lnTo>
                  <a:lnTo>
                    <a:pt x="384" y="192"/>
                  </a:lnTo>
                  <a:lnTo>
                    <a:pt x="336" y="48"/>
                  </a:lnTo>
                  <a:lnTo>
                    <a:pt x="288" y="0"/>
                  </a:lnTo>
                  <a:lnTo>
                    <a:pt x="192" y="48"/>
                  </a:lnTo>
                  <a:lnTo>
                    <a:pt x="144" y="144"/>
                  </a:lnTo>
                  <a:lnTo>
                    <a:pt x="96" y="336"/>
                  </a:lnTo>
                  <a:cubicBezTo>
                    <a:pt x="76" y="395"/>
                    <a:pt x="18" y="499"/>
                    <a:pt x="54" y="570"/>
                  </a:cubicBezTo>
                  <a:lnTo>
                    <a:pt x="48" y="480"/>
                  </a:lnTo>
                  <a:lnTo>
                    <a:pt x="0" y="768"/>
                  </a:lnTo>
                  <a:lnTo>
                    <a:pt x="528" y="768"/>
                  </a:lnTo>
                  <a:close/>
                </a:path>
              </a:pathLst>
            </a:custGeom>
            <a:solidFill>
              <a:srgbClr val="00CC99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6629400" y="5029200"/>
              <a:ext cx="762000" cy="1371600"/>
            </a:xfrm>
            <a:custGeom>
              <a:avLst/>
              <a:gdLst/>
              <a:ahLst/>
              <a:cxnLst>
                <a:cxn ang="0">
                  <a:pos x="480" y="864"/>
                </a:cxn>
                <a:cxn ang="0">
                  <a:pos x="384" y="432"/>
                </a:cxn>
                <a:cxn ang="0">
                  <a:pos x="336" y="144"/>
                </a:cxn>
                <a:cxn ang="0">
                  <a:pos x="288" y="48"/>
                </a:cxn>
                <a:cxn ang="0">
                  <a:pos x="240" y="0"/>
                </a:cxn>
                <a:cxn ang="0">
                  <a:pos x="192" y="48"/>
                </a:cxn>
                <a:cxn ang="0">
                  <a:pos x="144" y="240"/>
                </a:cxn>
                <a:cxn ang="0">
                  <a:pos x="96" y="432"/>
                </a:cxn>
                <a:cxn ang="0">
                  <a:pos x="0" y="864"/>
                </a:cxn>
                <a:cxn ang="0">
                  <a:pos x="480" y="864"/>
                </a:cxn>
              </a:cxnLst>
              <a:rect l="0" t="0" r="r" b="b"/>
              <a:pathLst>
                <a:path w="480" h="864">
                  <a:moveTo>
                    <a:pt x="480" y="864"/>
                  </a:moveTo>
                  <a:lnTo>
                    <a:pt x="384" y="432"/>
                  </a:lnTo>
                  <a:lnTo>
                    <a:pt x="336" y="144"/>
                  </a:lnTo>
                  <a:lnTo>
                    <a:pt x="288" y="48"/>
                  </a:lnTo>
                  <a:lnTo>
                    <a:pt x="240" y="0"/>
                  </a:lnTo>
                  <a:lnTo>
                    <a:pt x="192" y="48"/>
                  </a:lnTo>
                  <a:lnTo>
                    <a:pt x="144" y="240"/>
                  </a:lnTo>
                  <a:lnTo>
                    <a:pt x="96" y="432"/>
                  </a:lnTo>
                  <a:lnTo>
                    <a:pt x="0" y="864"/>
                  </a:lnTo>
                  <a:lnTo>
                    <a:pt x="480" y="864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7772400" y="3200400"/>
              <a:ext cx="381000" cy="1295400"/>
            </a:xfrm>
            <a:custGeom>
              <a:avLst/>
              <a:gdLst/>
              <a:ahLst/>
              <a:cxnLst>
                <a:cxn ang="0">
                  <a:pos x="192" y="816"/>
                </a:cxn>
                <a:cxn ang="0">
                  <a:pos x="192" y="480"/>
                </a:cxn>
                <a:cxn ang="0">
                  <a:pos x="144" y="192"/>
                </a:cxn>
                <a:cxn ang="0">
                  <a:pos x="144" y="96"/>
                </a:cxn>
                <a:cxn ang="0">
                  <a:pos x="96" y="0"/>
                </a:cxn>
                <a:cxn ang="0">
                  <a:pos x="48" y="192"/>
                </a:cxn>
                <a:cxn ang="0">
                  <a:pos x="48" y="336"/>
                </a:cxn>
                <a:cxn ang="0">
                  <a:pos x="0" y="816"/>
                </a:cxn>
                <a:cxn ang="0">
                  <a:pos x="240" y="816"/>
                </a:cxn>
              </a:cxnLst>
              <a:rect l="0" t="0" r="r" b="b"/>
              <a:pathLst>
                <a:path w="240" h="816">
                  <a:moveTo>
                    <a:pt x="192" y="816"/>
                  </a:moveTo>
                  <a:lnTo>
                    <a:pt x="192" y="480"/>
                  </a:lnTo>
                  <a:lnTo>
                    <a:pt x="144" y="192"/>
                  </a:lnTo>
                  <a:lnTo>
                    <a:pt x="144" y="96"/>
                  </a:lnTo>
                  <a:lnTo>
                    <a:pt x="96" y="0"/>
                  </a:lnTo>
                  <a:lnTo>
                    <a:pt x="48" y="192"/>
                  </a:lnTo>
                  <a:lnTo>
                    <a:pt x="48" y="336"/>
                  </a:lnTo>
                  <a:lnTo>
                    <a:pt x="0" y="816"/>
                  </a:lnTo>
                  <a:lnTo>
                    <a:pt x="240" y="816"/>
                  </a:lnTo>
                </a:path>
              </a:pathLst>
            </a:custGeom>
            <a:solidFill>
              <a:srgbClr val="00CC99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7448550" y="3124200"/>
              <a:ext cx="457200" cy="1371600"/>
            </a:xfrm>
            <a:custGeom>
              <a:avLst/>
              <a:gdLst/>
              <a:ahLst/>
              <a:cxnLst>
                <a:cxn ang="0">
                  <a:pos x="192" y="816"/>
                </a:cxn>
                <a:cxn ang="0">
                  <a:pos x="192" y="480"/>
                </a:cxn>
                <a:cxn ang="0">
                  <a:pos x="144" y="192"/>
                </a:cxn>
                <a:cxn ang="0">
                  <a:pos x="144" y="96"/>
                </a:cxn>
                <a:cxn ang="0">
                  <a:pos x="96" y="0"/>
                </a:cxn>
                <a:cxn ang="0">
                  <a:pos x="48" y="192"/>
                </a:cxn>
                <a:cxn ang="0">
                  <a:pos x="48" y="336"/>
                </a:cxn>
                <a:cxn ang="0">
                  <a:pos x="0" y="816"/>
                </a:cxn>
                <a:cxn ang="0">
                  <a:pos x="240" y="816"/>
                </a:cxn>
              </a:cxnLst>
              <a:rect l="0" t="0" r="r" b="b"/>
              <a:pathLst>
                <a:path w="240" h="816">
                  <a:moveTo>
                    <a:pt x="192" y="816"/>
                  </a:moveTo>
                  <a:lnTo>
                    <a:pt x="192" y="480"/>
                  </a:lnTo>
                  <a:lnTo>
                    <a:pt x="144" y="192"/>
                  </a:lnTo>
                  <a:lnTo>
                    <a:pt x="144" y="96"/>
                  </a:lnTo>
                  <a:lnTo>
                    <a:pt x="96" y="0"/>
                  </a:lnTo>
                  <a:lnTo>
                    <a:pt x="48" y="192"/>
                  </a:lnTo>
                  <a:lnTo>
                    <a:pt x="48" y="336"/>
                  </a:lnTo>
                  <a:lnTo>
                    <a:pt x="0" y="816"/>
                  </a:lnTo>
                  <a:lnTo>
                    <a:pt x="240" y="816"/>
                  </a:lnTo>
                </a:path>
              </a:pathLst>
            </a:custGeom>
            <a:solidFill>
              <a:srgbClr val="FF000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7348538" y="1371600"/>
              <a:ext cx="762000" cy="1295400"/>
            </a:xfrm>
            <a:custGeom>
              <a:avLst/>
              <a:gdLst/>
              <a:ahLst/>
              <a:cxnLst>
                <a:cxn ang="0">
                  <a:pos x="0" y="720"/>
                </a:cxn>
                <a:cxn ang="0">
                  <a:pos x="96" y="336"/>
                </a:cxn>
                <a:cxn ang="0">
                  <a:pos x="144" y="144"/>
                </a:cxn>
                <a:cxn ang="0">
                  <a:pos x="192" y="48"/>
                </a:cxn>
                <a:cxn ang="0">
                  <a:pos x="168" y="54"/>
                </a:cxn>
                <a:cxn ang="0">
                  <a:pos x="168" y="48"/>
                </a:cxn>
                <a:cxn ang="0">
                  <a:pos x="240" y="0"/>
                </a:cxn>
                <a:cxn ang="0">
                  <a:pos x="288" y="0"/>
                </a:cxn>
                <a:cxn ang="0">
                  <a:pos x="336" y="96"/>
                </a:cxn>
                <a:cxn ang="0">
                  <a:pos x="384" y="240"/>
                </a:cxn>
                <a:cxn ang="0">
                  <a:pos x="432" y="480"/>
                </a:cxn>
                <a:cxn ang="0">
                  <a:pos x="480" y="720"/>
                </a:cxn>
                <a:cxn ang="0">
                  <a:pos x="0" y="720"/>
                </a:cxn>
              </a:cxnLst>
              <a:rect l="0" t="0" r="r" b="b"/>
              <a:pathLst>
                <a:path w="480" h="720">
                  <a:moveTo>
                    <a:pt x="0" y="720"/>
                  </a:moveTo>
                  <a:lnTo>
                    <a:pt x="96" y="336"/>
                  </a:lnTo>
                  <a:lnTo>
                    <a:pt x="144" y="144"/>
                  </a:lnTo>
                  <a:cubicBezTo>
                    <a:pt x="160" y="112"/>
                    <a:pt x="183" y="83"/>
                    <a:pt x="192" y="48"/>
                  </a:cubicBezTo>
                  <a:cubicBezTo>
                    <a:pt x="194" y="40"/>
                    <a:pt x="176" y="54"/>
                    <a:pt x="168" y="54"/>
                  </a:cubicBezTo>
                  <a:cubicBezTo>
                    <a:pt x="166" y="54"/>
                    <a:pt x="168" y="50"/>
                    <a:pt x="168" y="48"/>
                  </a:cubicBezTo>
                  <a:lnTo>
                    <a:pt x="240" y="0"/>
                  </a:lnTo>
                  <a:lnTo>
                    <a:pt x="288" y="0"/>
                  </a:lnTo>
                  <a:lnTo>
                    <a:pt x="336" y="96"/>
                  </a:lnTo>
                  <a:lnTo>
                    <a:pt x="384" y="240"/>
                  </a:lnTo>
                  <a:lnTo>
                    <a:pt x="432" y="480"/>
                  </a:lnTo>
                  <a:lnTo>
                    <a:pt x="480" y="720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2" name="Picture 3" descr="C:\Eigene Dateien\Talks\GSI_04_Koll\ionikammer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2" y="690443"/>
            <a:ext cx="3903899" cy="4795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255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3" y="3873502"/>
            <a:ext cx="7772400" cy="1362075"/>
          </a:xfrm>
        </p:spPr>
        <p:txBody>
          <a:bodyPr/>
          <a:lstStyle/>
          <a:p>
            <a:r>
              <a:rPr lang="en-GB" dirty="0" smtClean="0"/>
              <a:t>Terrestrial </a:t>
            </a:r>
            <a:r>
              <a:rPr lang="en-GB" baseline="30000" dirty="0" smtClean="0"/>
              <a:t>60</a:t>
            </a:r>
            <a:r>
              <a:rPr lang="en-GB" dirty="0" smtClean="0"/>
              <a:t>Fe reservoirs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22313" y="2373316"/>
            <a:ext cx="7772400" cy="1500187"/>
          </a:xfrm>
        </p:spPr>
        <p:txBody>
          <a:bodyPr/>
          <a:lstStyle/>
          <a:p>
            <a:r>
              <a:rPr lang="en-GB" dirty="0" smtClean="0"/>
              <a:t>Where can we look?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66F5-8DC2-45C4-912F-6AC648869F7D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9" name="Picture 8" descr="Y:\home\tu\ams\gams\fotos\VA13.JPG"/>
          <p:cNvPicPr>
            <a:picLocks noChangeAspect="1" noChangeArrowheads="1"/>
          </p:cNvPicPr>
          <p:nvPr/>
        </p:nvPicPr>
        <p:blipFill>
          <a:blip r:embed="rId2" cstate="print"/>
          <a:srcRect l="5926" t="8150" b="15862"/>
          <a:stretch>
            <a:fillRect/>
          </a:stretch>
        </p:blipFill>
        <p:spPr bwMode="auto">
          <a:xfrm>
            <a:off x="261051" y="759375"/>
            <a:ext cx="3808479" cy="1839311"/>
          </a:xfrm>
          <a:prstGeom prst="rect">
            <a:avLst/>
          </a:prstGeom>
          <a:noFill/>
        </p:spPr>
      </p:pic>
      <p:pic>
        <p:nvPicPr>
          <p:cNvPr id="10" name="Content Placeholder 17" descr="core_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4209" y="302653"/>
            <a:ext cx="2017324" cy="3084309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48558" t="5478" r="22206"/>
          <a:stretch>
            <a:fillRect/>
          </a:stretch>
        </p:blipFill>
        <p:spPr bwMode="auto">
          <a:xfrm>
            <a:off x="6726623" y="419174"/>
            <a:ext cx="1839311" cy="2884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08000" y="111760"/>
            <a:ext cx="8128000" cy="609600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FeMn</a:t>
            </a:r>
            <a:r>
              <a:rPr lang="en-GB" dirty="0" smtClean="0"/>
              <a:t> Crust </a:t>
            </a:r>
            <a:r>
              <a:rPr lang="en-GB" baseline="30000" dirty="0" smtClean="0"/>
              <a:t>60</a:t>
            </a:r>
            <a:r>
              <a:rPr lang="en-GB" dirty="0" smtClean="0"/>
              <a:t>Fe Results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11E7A6BC-CA5B-478E-83A5-C49D12658BC9}" type="slidenum">
              <a:rPr lang="de-DE" smtClean="0">
                <a:solidFill>
                  <a:srgbClr val="FFFFFF"/>
                </a:solidFill>
              </a:rPr>
              <a:pPr/>
              <a:t>15</a:t>
            </a:fld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11" name="Picture 8" descr="Y:\home\tu\ams\gams\fotos\VA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5926" t="8150" b="15862"/>
          <a:stretch>
            <a:fillRect/>
          </a:stretch>
        </p:blipFill>
        <p:spPr bwMode="auto">
          <a:xfrm>
            <a:off x="231228" y="777767"/>
            <a:ext cx="3808479" cy="1839311"/>
          </a:xfrm>
          <a:prstGeom prst="rect">
            <a:avLst/>
          </a:prstGeom>
          <a:noFill/>
        </p:spPr>
      </p:pic>
      <p:pic>
        <p:nvPicPr>
          <p:cNvPr id="12" name="Picture 10" descr="pacific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4279" y="88902"/>
            <a:ext cx="2906548" cy="2906548"/>
          </a:xfrm>
          <a:prstGeom prst="rect">
            <a:avLst/>
          </a:prstGeom>
          <a:noFill/>
        </p:spPr>
      </p:pic>
      <p:pic>
        <p:nvPicPr>
          <p:cNvPr id="13" name="Picture 7" descr="U:\Power Point\Graph1.BMP"/>
          <p:cNvPicPr>
            <a:picLocks noChangeAspect="1" noChangeArrowheads="1"/>
          </p:cNvPicPr>
          <p:nvPr/>
        </p:nvPicPr>
        <p:blipFill>
          <a:blip r:embed="rId4" cstate="print"/>
          <a:srcRect l="5604" t="11167" r="11930" b="4274"/>
          <a:stretch>
            <a:fillRect/>
          </a:stretch>
        </p:blipFill>
        <p:spPr bwMode="auto">
          <a:xfrm>
            <a:off x="231234" y="2963914"/>
            <a:ext cx="3792179" cy="2638571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 bwMode="auto">
          <a:xfrm flipV="1">
            <a:off x="3058511" y="851342"/>
            <a:ext cx="3836276" cy="6621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</p:cxnSp>
      <p:grpSp>
        <p:nvGrpSpPr>
          <p:cNvPr id="21" name="Group 13"/>
          <p:cNvGrpSpPr/>
          <p:nvPr/>
        </p:nvGrpSpPr>
        <p:grpSpPr>
          <a:xfrm>
            <a:off x="4939864" y="2974429"/>
            <a:ext cx="4014311" cy="2683629"/>
            <a:chOff x="4246523" y="1785951"/>
            <a:chExt cx="5600706" cy="4000504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246523" y="1785951"/>
              <a:ext cx="5600706" cy="40005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4" name="Straight Arrow Connector 23"/>
            <p:cNvCxnSpPr/>
            <p:nvPr/>
          </p:nvCxnSpPr>
          <p:spPr>
            <a:xfrm rot="5400000">
              <a:off x="6257938" y="4214818"/>
              <a:ext cx="1500198" cy="50006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115193" y="3357561"/>
              <a:ext cx="2410326" cy="41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1" dirty="0">
                  <a:solidFill>
                    <a:srgbClr val="C0504D"/>
                  </a:solidFill>
                  <a:latin typeface="Calibri"/>
                </a:rPr>
                <a:t>t ~ 2.2 </a:t>
              </a:r>
              <a:r>
                <a:rPr lang="en-GB" sz="1200" b="1" dirty="0" err="1">
                  <a:solidFill>
                    <a:srgbClr val="C0504D"/>
                  </a:solidFill>
                  <a:latin typeface="Calibri"/>
                </a:rPr>
                <a:t>Myr</a:t>
              </a:r>
              <a:r>
                <a:rPr lang="en-GB" sz="1200" b="1" dirty="0">
                  <a:solidFill>
                    <a:srgbClr val="C0504D"/>
                  </a:solidFill>
                  <a:latin typeface="Calibri"/>
                </a:rPr>
                <a:t> ago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635890" y="3084503"/>
            <a:ext cx="237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/>
                </a:solidFill>
                <a:latin typeface="Calibri" pitchFamily="34" charset="0"/>
              </a:rPr>
              <a:t>C. </a:t>
            </a:r>
            <a:r>
              <a:rPr lang="en-GB" sz="1200" dirty="0" err="1">
                <a:solidFill>
                  <a:schemeClr val="bg2"/>
                </a:solidFill>
                <a:latin typeface="Calibri" pitchFamily="34" charset="0"/>
              </a:rPr>
              <a:t>Fitoussi</a:t>
            </a:r>
            <a:r>
              <a:rPr lang="en-GB" sz="12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en-GB" sz="1200" dirty="0">
                <a:solidFill>
                  <a:schemeClr val="bg2"/>
                </a:solidFill>
                <a:latin typeface="Calibri"/>
              </a:rPr>
              <a:t>et al, PRL </a:t>
            </a:r>
            <a:r>
              <a:rPr lang="en-GB" sz="1200" b="1" dirty="0">
                <a:solidFill>
                  <a:schemeClr val="bg2"/>
                </a:solidFill>
                <a:latin typeface="Calibri"/>
              </a:rPr>
              <a:t>101 </a:t>
            </a:r>
            <a:r>
              <a:rPr lang="en-GB" sz="1200" dirty="0">
                <a:solidFill>
                  <a:schemeClr val="bg2"/>
                </a:solidFill>
                <a:latin typeface="Calibri"/>
              </a:rPr>
              <a:t>(2008)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/>
                </a:solidFill>
                <a:latin typeface="Calibri" pitchFamily="34" charset="0"/>
              </a:rPr>
              <a:t>K. </a:t>
            </a:r>
            <a:r>
              <a:rPr lang="en-GB" sz="1200" dirty="0" err="1">
                <a:solidFill>
                  <a:schemeClr val="bg2"/>
                </a:solidFill>
                <a:latin typeface="Calibri" pitchFamily="34" charset="0"/>
              </a:rPr>
              <a:t>Knie</a:t>
            </a:r>
            <a:r>
              <a:rPr lang="en-GB" sz="120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en-GB" sz="1200" dirty="0">
                <a:solidFill>
                  <a:schemeClr val="bg2"/>
                </a:solidFill>
                <a:latin typeface="Calibri"/>
              </a:rPr>
              <a:t>et al, PRL </a:t>
            </a:r>
            <a:r>
              <a:rPr lang="en-GB" sz="1200" b="1" dirty="0">
                <a:solidFill>
                  <a:schemeClr val="bg2"/>
                </a:solidFill>
                <a:latin typeface="Calibri"/>
              </a:rPr>
              <a:t>93 </a:t>
            </a:r>
            <a:r>
              <a:rPr lang="en-GB" sz="1200" dirty="0">
                <a:solidFill>
                  <a:schemeClr val="bg2"/>
                </a:solidFill>
                <a:latin typeface="Calibri"/>
              </a:rPr>
              <a:t>(2004)</a:t>
            </a:r>
            <a:endParaRPr lang="en-GB" sz="14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8000" y="140295"/>
            <a:ext cx="8128000" cy="609600"/>
          </a:xfrm>
        </p:spPr>
        <p:txBody>
          <a:bodyPr/>
          <a:lstStyle/>
          <a:p>
            <a:r>
              <a:rPr lang="en-GB" dirty="0" smtClean="0"/>
              <a:t>Results from Ferro-Manganese Crust Findings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" y="749898"/>
            <a:ext cx="9292851" cy="4917481"/>
          </a:xfrm>
        </p:spPr>
        <p:txBody>
          <a:bodyPr/>
          <a:lstStyle/>
          <a:p>
            <a:r>
              <a:rPr lang="en-GB" sz="2400" dirty="0"/>
              <a:t>Terrestrial </a:t>
            </a:r>
            <a:r>
              <a:rPr lang="en-GB" sz="2400" baseline="30000" dirty="0"/>
              <a:t>60</a:t>
            </a:r>
            <a:r>
              <a:rPr lang="en-GB" sz="2400" dirty="0"/>
              <a:t>Fe </a:t>
            </a:r>
            <a:r>
              <a:rPr lang="en-GB" sz="2400" dirty="0" err="1"/>
              <a:t>fluence</a:t>
            </a:r>
            <a:r>
              <a:rPr lang="en-GB" sz="2400" dirty="0"/>
              <a:t> determined as </a:t>
            </a:r>
            <a:r>
              <a:rPr lang="en-GB" sz="2400" dirty="0">
                <a:latin typeface="Symbol" pitchFamily="18" charset="2"/>
              </a:rPr>
              <a:t>f</a:t>
            </a:r>
            <a:r>
              <a:rPr lang="en-GB" sz="2400" baseline="-25000" dirty="0">
                <a:latin typeface="Symbol" pitchFamily="18" charset="2"/>
              </a:rPr>
              <a:t>60</a:t>
            </a:r>
            <a:r>
              <a:rPr lang="en-GB" sz="2400" dirty="0">
                <a:latin typeface="Symbol" pitchFamily="18" charset="2"/>
              </a:rPr>
              <a:t> = </a:t>
            </a:r>
            <a:r>
              <a:rPr lang="en-GB" sz="2400" dirty="0"/>
              <a:t>2.8 x 10</a:t>
            </a:r>
            <a:r>
              <a:rPr lang="en-GB" sz="2400" baseline="30000" dirty="0"/>
              <a:t>8</a:t>
            </a:r>
            <a:r>
              <a:rPr lang="en-GB" sz="2400" dirty="0"/>
              <a:t> atom/cm</a:t>
            </a:r>
            <a:r>
              <a:rPr lang="en-GB" sz="2400" baseline="30000" dirty="0"/>
              <a:t>2</a:t>
            </a:r>
            <a:r>
              <a:rPr lang="en-GB" sz="2400" dirty="0"/>
              <a:t> (after new </a:t>
            </a:r>
            <a:r>
              <a:rPr lang="en-GB" sz="2400" baseline="30000" dirty="0"/>
              <a:t>60</a:t>
            </a:r>
            <a:r>
              <a:rPr lang="en-GB" sz="2400" dirty="0"/>
              <a:t>Fe t</a:t>
            </a:r>
            <a:r>
              <a:rPr lang="en-GB" sz="2400" baseline="-25000" dirty="0"/>
              <a:t>1/2</a:t>
            </a:r>
            <a:r>
              <a:rPr lang="en-GB" sz="2400" dirty="0"/>
              <a:t> correction)</a:t>
            </a:r>
          </a:p>
          <a:p>
            <a:r>
              <a:rPr lang="en-GB" sz="2400" dirty="0" err="1"/>
              <a:t>Fluence</a:t>
            </a:r>
            <a:r>
              <a:rPr lang="en-GB" sz="2400" dirty="0"/>
              <a:t>: </a:t>
            </a:r>
          </a:p>
          <a:p>
            <a:r>
              <a:rPr lang="en-GB" sz="2400" dirty="0"/>
              <a:t>Uptake used was 0.6%, but:</a:t>
            </a:r>
          </a:p>
          <a:p>
            <a:pPr lvl="1"/>
            <a:r>
              <a:rPr lang="en-GB" sz="1700" u="sng" dirty="0"/>
              <a:t>Could be as large as unity (arguments for this not published)</a:t>
            </a:r>
          </a:p>
          <a:p>
            <a:r>
              <a:rPr lang="en-GB" sz="2400" dirty="0"/>
              <a:t>If unity, </a:t>
            </a:r>
            <a:r>
              <a:rPr lang="en-GB" sz="2400" dirty="0" err="1"/>
              <a:t>Knie</a:t>
            </a:r>
            <a:r>
              <a:rPr lang="en-GB" sz="2400" dirty="0"/>
              <a:t> et al. </a:t>
            </a:r>
            <a:r>
              <a:rPr lang="en-GB" sz="2400" dirty="0" err="1"/>
              <a:t>fluence</a:t>
            </a:r>
            <a:r>
              <a:rPr lang="en-GB" sz="2400" dirty="0"/>
              <a:t> reduced by ~165 times</a:t>
            </a:r>
          </a:p>
          <a:p>
            <a:pPr lvl="1"/>
            <a:r>
              <a:rPr lang="en-GB" sz="1700" dirty="0"/>
              <a:t>Distance estimate wrong by ~15</a:t>
            </a:r>
          </a:p>
          <a:p>
            <a:r>
              <a:rPr lang="en-GB" sz="2400" dirty="0"/>
              <a:t>Second attempt made in Norwegian Sea sediment: </a:t>
            </a:r>
            <a:r>
              <a:rPr lang="en-GB" sz="2400" dirty="0" smtClean="0"/>
              <a:t>publication reports no statistically significant signal</a:t>
            </a:r>
            <a:endParaRPr lang="en-GB" sz="1700" dirty="0"/>
          </a:p>
          <a:p>
            <a:r>
              <a:rPr lang="en-GB" sz="2400" dirty="0"/>
              <a:t>Motivated to find a different/new </a:t>
            </a:r>
            <a:r>
              <a:rPr lang="en-GB" sz="2400" baseline="30000" dirty="0"/>
              <a:t>60</a:t>
            </a:r>
            <a:r>
              <a:rPr lang="en-GB" sz="2400" dirty="0"/>
              <a:t>Fe reservoir for cross checking and constraining uncertainties</a:t>
            </a:r>
          </a:p>
          <a:p>
            <a:r>
              <a:rPr lang="en-GB" sz="2400" dirty="0"/>
              <a:t>What is the new reservoir?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16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14" name="Picture 1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900599" y="1820370"/>
            <a:ext cx="1557047" cy="31073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593851"/>
          </a:xfrm>
        </p:spPr>
        <p:txBody>
          <a:bodyPr/>
          <a:lstStyle/>
          <a:p>
            <a:r>
              <a:rPr lang="en-GB" dirty="0" smtClean="0"/>
              <a:t>supernova signature of biogenic origin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 are more things in heaven and earth, Horatio, than are dreamt of in your philosophy. -- Hamlet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17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9" name="Multicellular Magnetotactic Bacteri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 l="8775"/>
          <a:stretch>
            <a:fillRect/>
          </a:stretch>
        </p:blipFill>
        <p:spPr>
          <a:xfrm>
            <a:off x="6205585" y="1338946"/>
            <a:ext cx="2917371" cy="2408545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 l="25922" t="5478" r="22206"/>
          <a:stretch>
            <a:fillRect/>
          </a:stretch>
        </p:blipFill>
        <p:spPr bwMode="auto">
          <a:xfrm>
            <a:off x="0" y="1341457"/>
            <a:ext cx="2648008" cy="234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 cstate="print"/>
          <a:srcRect l="7593" t="1937" r="2037" b="33919"/>
          <a:stretch>
            <a:fillRect/>
          </a:stretch>
        </p:blipFill>
        <p:spPr bwMode="auto">
          <a:xfrm>
            <a:off x="2824480" y="1046416"/>
            <a:ext cx="3180080" cy="265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707711"/>
            <a:ext cx="38862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l="31961" r="17451" b="42099"/>
          <a:stretch>
            <a:fillRect/>
          </a:stretch>
        </p:blipFill>
        <p:spPr bwMode="auto">
          <a:xfrm>
            <a:off x="3440431" y="726759"/>
            <a:ext cx="196596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522"/>
            <a:ext cx="38862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8000" y="36195"/>
            <a:ext cx="8128000" cy="609600"/>
          </a:xfrm>
        </p:spPr>
        <p:txBody>
          <a:bodyPr/>
          <a:lstStyle/>
          <a:p>
            <a:r>
              <a:rPr lang="en-GB" dirty="0" smtClean="0"/>
              <a:t>The Hypothesis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18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5589272"/>
            <a:ext cx="9144000" cy="1268731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1154431"/>
            <a:ext cx="9144000" cy="4434840"/>
          </a:xfrm>
          <a:prstGeom prst="rect">
            <a:avLst/>
          </a:prstGeom>
          <a:gradFill flip="none" rotWithShape="1">
            <a:gsLst>
              <a:gs pos="200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83000">
                <a:srgbClr val="005CBF"/>
              </a:gs>
              <a:gs pos="97000">
                <a:schemeClr val="bg2"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Arial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811" y="6515102"/>
            <a:ext cx="9144000" cy="33528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29551" y="6457891"/>
            <a:ext cx="150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Sediment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08994" y="5715000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Ocean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" y="1931670"/>
            <a:ext cx="6457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dirty="0"/>
              <a:t> Supernova </a:t>
            </a:r>
            <a:r>
              <a:rPr lang="en-GB" baseline="30000" dirty="0"/>
              <a:t>60</a:t>
            </a:r>
            <a:r>
              <a:rPr lang="en-GB" dirty="0"/>
              <a:t>Fe flux arrives in upper atmosphere</a:t>
            </a:r>
          </a:p>
          <a:p>
            <a:pPr lvl="1" algn="l">
              <a:buFont typeface="Arial" pitchFamily="34" charset="0"/>
              <a:buChar char="•"/>
            </a:pPr>
            <a:r>
              <a:rPr lang="en-GB" dirty="0"/>
              <a:t> Molecular, fine grains/dust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57550" y="2720343"/>
            <a:ext cx="5749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dirty="0"/>
              <a:t> Mixes into atmosphere enters Earth’s Fe-cycle</a:t>
            </a:r>
          </a:p>
          <a:p>
            <a:pPr algn="l">
              <a:buFont typeface="Arial" pitchFamily="34" charset="0"/>
              <a:buChar char="•"/>
            </a:pPr>
            <a:r>
              <a:rPr lang="en-GB" dirty="0"/>
              <a:t> SN </a:t>
            </a:r>
            <a:r>
              <a:rPr lang="en-GB" baseline="30000" dirty="0"/>
              <a:t>60</a:t>
            </a:r>
            <a:r>
              <a:rPr lang="en-GB" dirty="0"/>
              <a:t>Fe (and stable Fe) oxidized</a:t>
            </a:r>
          </a:p>
          <a:p>
            <a:pPr algn="l">
              <a:buFont typeface="Arial" pitchFamily="34" charset="0"/>
              <a:buChar char="•"/>
            </a:pPr>
            <a:r>
              <a:rPr lang="en-GB" dirty="0"/>
              <a:t> Forms </a:t>
            </a:r>
            <a:r>
              <a:rPr lang="en-GB" dirty="0" err="1"/>
              <a:t>nano</a:t>
            </a:r>
            <a:r>
              <a:rPr lang="en-GB" dirty="0"/>
              <a:t>-size oxide grains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1451" y="4892042"/>
            <a:ext cx="5920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err="1"/>
              <a:t>Nano</a:t>
            </a:r>
            <a:r>
              <a:rPr lang="en-GB" dirty="0"/>
              <a:t>-oxides reach ocean</a:t>
            </a:r>
          </a:p>
          <a:p>
            <a:pPr algn="l">
              <a:buFont typeface="Arial" pitchFamily="34" charset="0"/>
              <a:buChar char="•"/>
            </a:pPr>
            <a:r>
              <a:rPr lang="en-GB" dirty="0"/>
              <a:t> Rapidly dissolves and re-precipitates</a:t>
            </a:r>
          </a:p>
          <a:p>
            <a:pPr algn="l">
              <a:buFont typeface="Arial" pitchFamily="34" charset="0"/>
              <a:buChar char="•"/>
            </a:pPr>
            <a:r>
              <a:rPr lang="en-GB" dirty="0"/>
              <a:t> Forms poorly crystalline ferric hydroxides (“rust”)</a:t>
            </a:r>
          </a:p>
          <a:p>
            <a:pPr algn="l">
              <a:buFont typeface="Arial" pitchFamily="34" charset="0"/>
              <a:buChar char="•"/>
            </a:pPr>
            <a:r>
              <a:rPr lang="en-GB" dirty="0"/>
              <a:t> Settles into sediment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619" y="725162"/>
            <a:ext cx="520383" cy="63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reeform 18"/>
          <p:cNvSpPr/>
          <p:nvPr/>
        </p:nvSpPr>
        <p:spPr bwMode="auto">
          <a:xfrm>
            <a:off x="3" y="822965"/>
            <a:ext cx="9143999" cy="720089"/>
          </a:xfrm>
          <a:custGeom>
            <a:avLst/>
            <a:gdLst>
              <a:gd name="connsiteX0" fmla="*/ 1771897 w 6469627"/>
              <a:gd name="connsiteY0" fmla="*/ 480060 h 1835801"/>
              <a:gd name="connsiteX1" fmla="*/ 1771897 w 6469627"/>
              <a:gd name="connsiteY1" fmla="*/ 480060 h 1835801"/>
              <a:gd name="connsiteX2" fmla="*/ 1086097 w 6469627"/>
              <a:gd name="connsiteY2" fmla="*/ 491490 h 1835801"/>
              <a:gd name="connsiteX3" fmla="*/ 1028947 w 6469627"/>
              <a:gd name="connsiteY3" fmla="*/ 502920 h 1835801"/>
              <a:gd name="connsiteX4" fmla="*/ 926077 w 6469627"/>
              <a:gd name="connsiteY4" fmla="*/ 514350 h 1835801"/>
              <a:gd name="connsiteX5" fmla="*/ 880357 w 6469627"/>
              <a:gd name="connsiteY5" fmla="*/ 525780 h 1835801"/>
              <a:gd name="connsiteX6" fmla="*/ 811777 w 6469627"/>
              <a:gd name="connsiteY6" fmla="*/ 548640 h 1835801"/>
              <a:gd name="connsiteX7" fmla="*/ 766057 w 6469627"/>
              <a:gd name="connsiteY7" fmla="*/ 560070 h 1835801"/>
              <a:gd name="connsiteX8" fmla="*/ 731767 w 6469627"/>
              <a:gd name="connsiteY8" fmla="*/ 571500 h 1835801"/>
              <a:gd name="connsiteX9" fmla="*/ 640327 w 6469627"/>
              <a:gd name="connsiteY9" fmla="*/ 594360 h 1835801"/>
              <a:gd name="connsiteX10" fmla="*/ 606037 w 6469627"/>
              <a:gd name="connsiteY10" fmla="*/ 628650 h 1835801"/>
              <a:gd name="connsiteX11" fmla="*/ 560317 w 6469627"/>
              <a:gd name="connsiteY11" fmla="*/ 662940 h 1835801"/>
              <a:gd name="connsiteX12" fmla="*/ 503167 w 6469627"/>
              <a:gd name="connsiteY12" fmla="*/ 765810 h 1835801"/>
              <a:gd name="connsiteX13" fmla="*/ 491737 w 6469627"/>
              <a:gd name="connsiteY13" fmla="*/ 857250 h 1835801"/>
              <a:gd name="connsiteX14" fmla="*/ 446017 w 6469627"/>
              <a:gd name="connsiteY14" fmla="*/ 937260 h 1835801"/>
              <a:gd name="connsiteX15" fmla="*/ 423157 w 6469627"/>
              <a:gd name="connsiteY15" fmla="*/ 982980 h 1835801"/>
              <a:gd name="connsiteX16" fmla="*/ 377437 w 6469627"/>
              <a:gd name="connsiteY16" fmla="*/ 1017270 h 1835801"/>
              <a:gd name="connsiteX17" fmla="*/ 263137 w 6469627"/>
              <a:gd name="connsiteY17" fmla="*/ 1131570 h 1835801"/>
              <a:gd name="connsiteX18" fmla="*/ 194557 w 6469627"/>
              <a:gd name="connsiteY18" fmla="*/ 1177290 h 1835801"/>
              <a:gd name="connsiteX19" fmla="*/ 160267 w 6469627"/>
              <a:gd name="connsiteY19" fmla="*/ 1245870 h 1835801"/>
              <a:gd name="connsiteX20" fmla="*/ 148837 w 6469627"/>
              <a:gd name="connsiteY20" fmla="*/ 1280160 h 1835801"/>
              <a:gd name="connsiteX21" fmla="*/ 114547 w 6469627"/>
              <a:gd name="connsiteY21" fmla="*/ 1451610 h 1835801"/>
              <a:gd name="connsiteX22" fmla="*/ 68827 w 6469627"/>
              <a:gd name="connsiteY22" fmla="*/ 1508760 h 1835801"/>
              <a:gd name="connsiteX23" fmla="*/ 45967 w 6469627"/>
              <a:gd name="connsiteY23" fmla="*/ 1554480 h 1835801"/>
              <a:gd name="connsiteX24" fmla="*/ 247 w 6469627"/>
              <a:gd name="connsiteY24" fmla="*/ 1623060 h 1835801"/>
              <a:gd name="connsiteX25" fmla="*/ 11677 w 6469627"/>
              <a:gd name="connsiteY25" fmla="*/ 1691640 h 1835801"/>
              <a:gd name="connsiteX26" fmla="*/ 148837 w 6469627"/>
              <a:gd name="connsiteY26" fmla="*/ 1783080 h 1835801"/>
              <a:gd name="connsiteX27" fmla="*/ 263137 w 6469627"/>
              <a:gd name="connsiteY27" fmla="*/ 1828800 h 1835801"/>
              <a:gd name="connsiteX28" fmla="*/ 560317 w 6469627"/>
              <a:gd name="connsiteY28" fmla="*/ 1817370 h 1835801"/>
              <a:gd name="connsiteX29" fmla="*/ 640327 w 6469627"/>
              <a:gd name="connsiteY29" fmla="*/ 1748790 h 1835801"/>
              <a:gd name="connsiteX30" fmla="*/ 697477 w 6469627"/>
              <a:gd name="connsiteY30" fmla="*/ 1645920 h 1835801"/>
              <a:gd name="connsiteX31" fmla="*/ 731767 w 6469627"/>
              <a:gd name="connsiteY31" fmla="*/ 1531620 h 1835801"/>
              <a:gd name="connsiteX32" fmla="*/ 766057 w 6469627"/>
              <a:gd name="connsiteY32" fmla="*/ 1508760 h 1835801"/>
              <a:gd name="connsiteX33" fmla="*/ 800347 w 6469627"/>
              <a:gd name="connsiteY33" fmla="*/ 1451610 h 1835801"/>
              <a:gd name="connsiteX34" fmla="*/ 834637 w 6469627"/>
              <a:gd name="connsiteY34" fmla="*/ 1428750 h 1835801"/>
              <a:gd name="connsiteX35" fmla="*/ 983227 w 6469627"/>
              <a:gd name="connsiteY35" fmla="*/ 1360170 h 1835801"/>
              <a:gd name="connsiteX36" fmla="*/ 1017517 w 6469627"/>
              <a:gd name="connsiteY36" fmla="*/ 1383030 h 1835801"/>
              <a:gd name="connsiteX37" fmla="*/ 1040377 w 6469627"/>
              <a:gd name="connsiteY37" fmla="*/ 1417320 h 1835801"/>
              <a:gd name="connsiteX38" fmla="*/ 1257547 w 6469627"/>
              <a:gd name="connsiteY38" fmla="*/ 1440180 h 1835801"/>
              <a:gd name="connsiteX39" fmla="*/ 1348987 w 6469627"/>
              <a:gd name="connsiteY39" fmla="*/ 1485900 h 1835801"/>
              <a:gd name="connsiteX40" fmla="*/ 1486147 w 6469627"/>
              <a:gd name="connsiteY40" fmla="*/ 1531620 h 1835801"/>
              <a:gd name="connsiteX41" fmla="*/ 1543297 w 6469627"/>
              <a:gd name="connsiteY41" fmla="*/ 1565910 h 1835801"/>
              <a:gd name="connsiteX42" fmla="*/ 1577587 w 6469627"/>
              <a:gd name="connsiteY42" fmla="*/ 1611630 h 1835801"/>
              <a:gd name="connsiteX43" fmla="*/ 1611877 w 6469627"/>
              <a:gd name="connsiteY43" fmla="*/ 1634490 h 1835801"/>
              <a:gd name="connsiteX44" fmla="*/ 1657597 w 6469627"/>
              <a:gd name="connsiteY44" fmla="*/ 1680210 h 1835801"/>
              <a:gd name="connsiteX45" fmla="*/ 1737607 w 6469627"/>
              <a:gd name="connsiteY45" fmla="*/ 1714500 h 1835801"/>
              <a:gd name="connsiteX46" fmla="*/ 1840477 w 6469627"/>
              <a:gd name="connsiteY46" fmla="*/ 1748790 h 1835801"/>
              <a:gd name="connsiteX47" fmla="*/ 2046217 w 6469627"/>
              <a:gd name="connsiteY47" fmla="*/ 1771650 h 1835801"/>
              <a:gd name="connsiteX48" fmla="*/ 2194807 w 6469627"/>
              <a:gd name="connsiteY48" fmla="*/ 1760220 h 1835801"/>
              <a:gd name="connsiteX49" fmla="*/ 2217667 w 6469627"/>
              <a:gd name="connsiteY49" fmla="*/ 1714500 h 1835801"/>
              <a:gd name="connsiteX50" fmla="*/ 2263387 w 6469627"/>
              <a:gd name="connsiteY50" fmla="*/ 1668780 h 1835801"/>
              <a:gd name="connsiteX51" fmla="*/ 2343397 w 6469627"/>
              <a:gd name="connsiteY51" fmla="*/ 1623060 h 1835801"/>
              <a:gd name="connsiteX52" fmla="*/ 2423407 w 6469627"/>
              <a:gd name="connsiteY52" fmla="*/ 1577340 h 1835801"/>
              <a:gd name="connsiteX53" fmla="*/ 2491987 w 6469627"/>
              <a:gd name="connsiteY53" fmla="*/ 1520190 h 1835801"/>
              <a:gd name="connsiteX54" fmla="*/ 2526277 w 6469627"/>
              <a:gd name="connsiteY54" fmla="*/ 1508760 h 1835801"/>
              <a:gd name="connsiteX55" fmla="*/ 2571997 w 6469627"/>
              <a:gd name="connsiteY55" fmla="*/ 1474470 h 1835801"/>
              <a:gd name="connsiteX56" fmla="*/ 2686297 w 6469627"/>
              <a:gd name="connsiteY56" fmla="*/ 1451610 h 1835801"/>
              <a:gd name="connsiteX57" fmla="*/ 3132067 w 6469627"/>
              <a:gd name="connsiteY57" fmla="*/ 1463040 h 1835801"/>
              <a:gd name="connsiteX58" fmla="*/ 3212077 w 6469627"/>
              <a:gd name="connsiteY58" fmla="*/ 1531620 h 1835801"/>
              <a:gd name="connsiteX59" fmla="*/ 3326377 w 6469627"/>
              <a:gd name="connsiteY59" fmla="*/ 1600200 h 1835801"/>
              <a:gd name="connsiteX60" fmla="*/ 3360667 w 6469627"/>
              <a:gd name="connsiteY60" fmla="*/ 1611630 h 1835801"/>
              <a:gd name="connsiteX61" fmla="*/ 3406387 w 6469627"/>
              <a:gd name="connsiteY61" fmla="*/ 1634490 h 1835801"/>
              <a:gd name="connsiteX62" fmla="*/ 3463537 w 6469627"/>
              <a:gd name="connsiteY62" fmla="*/ 1645920 h 1835801"/>
              <a:gd name="connsiteX63" fmla="*/ 3497827 w 6469627"/>
              <a:gd name="connsiteY63" fmla="*/ 1657350 h 1835801"/>
              <a:gd name="connsiteX64" fmla="*/ 3509257 w 6469627"/>
              <a:gd name="connsiteY64" fmla="*/ 1691640 h 1835801"/>
              <a:gd name="connsiteX65" fmla="*/ 3554977 w 6469627"/>
              <a:gd name="connsiteY65" fmla="*/ 1725930 h 1835801"/>
              <a:gd name="connsiteX66" fmla="*/ 3817867 w 6469627"/>
              <a:gd name="connsiteY66" fmla="*/ 1783080 h 1835801"/>
              <a:gd name="connsiteX67" fmla="*/ 4012177 w 6469627"/>
              <a:gd name="connsiteY67" fmla="*/ 1771650 h 1835801"/>
              <a:gd name="connsiteX68" fmla="*/ 4115047 w 6469627"/>
              <a:gd name="connsiteY68" fmla="*/ 1725930 h 1835801"/>
              <a:gd name="connsiteX69" fmla="*/ 4137907 w 6469627"/>
              <a:gd name="connsiteY69" fmla="*/ 1645920 h 1835801"/>
              <a:gd name="connsiteX70" fmla="*/ 4115047 w 6469627"/>
              <a:gd name="connsiteY70" fmla="*/ 1577340 h 1835801"/>
              <a:gd name="connsiteX71" fmla="*/ 4103617 w 6469627"/>
              <a:gd name="connsiteY71" fmla="*/ 1531620 h 1835801"/>
              <a:gd name="connsiteX72" fmla="*/ 4069327 w 6469627"/>
              <a:gd name="connsiteY72" fmla="*/ 1508760 h 1835801"/>
              <a:gd name="connsiteX73" fmla="*/ 4023607 w 6469627"/>
              <a:gd name="connsiteY73" fmla="*/ 1451610 h 1835801"/>
              <a:gd name="connsiteX74" fmla="*/ 3920737 w 6469627"/>
              <a:gd name="connsiteY74" fmla="*/ 1348740 h 1835801"/>
              <a:gd name="connsiteX75" fmla="*/ 3897877 w 6469627"/>
              <a:gd name="connsiteY75" fmla="*/ 1314450 h 1835801"/>
              <a:gd name="connsiteX76" fmla="*/ 3875017 w 6469627"/>
              <a:gd name="connsiteY76" fmla="*/ 1245870 h 1835801"/>
              <a:gd name="connsiteX77" fmla="*/ 3886447 w 6469627"/>
              <a:gd name="connsiteY77" fmla="*/ 1177290 h 1835801"/>
              <a:gd name="connsiteX78" fmla="*/ 3920737 w 6469627"/>
              <a:gd name="connsiteY78" fmla="*/ 1143000 h 1835801"/>
              <a:gd name="connsiteX79" fmla="*/ 4012177 w 6469627"/>
              <a:gd name="connsiteY79" fmla="*/ 1108710 h 1835801"/>
              <a:gd name="connsiteX80" fmla="*/ 4046467 w 6469627"/>
              <a:gd name="connsiteY80" fmla="*/ 1097280 h 1835801"/>
              <a:gd name="connsiteX81" fmla="*/ 4137907 w 6469627"/>
              <a:gd name="connsiteY81" fmla="*/ 1108710 h 1835801"/>
              <a:gd name="connsiteX82" fmla="*/ 4229347 w 6469627"/>
              <a:gd name="connsiteY82" fmla="*/ 1154430 h 1835801"/>
              <a:gd name="connsiteX83" fmla="*/ 4275067 w 6469627"/>
              <a:gd name="connsiteY83" fmla="*/ 1177290 h 1835801"/>
              <a:gd name="connsiteX84" fmla="*/ 4309357 w 6469627"/>
              <a:gd name="connsiteY84" fmla="*/ 1200150 h 1835801"/>
              <a:gd name="connsiteX85" fmla="*/ 4343647 w 6469627"/>
              <a:gd name="connsiteY85" fmla="*/ 1211580 h 1835801"/>
              <a:gd name="connsiteX86" fmla="*/ 4377937 w 6469627"/>
              <a:gd name="connsiteY86" fmla="*/ 1245870 h 1835801"/>
              <a:gd name="connsiteX87" fmla="*/ 4469377 w 6469627"/>
              <a:gd name="connsiteY87" fmla="*/ 1303020 h 1835801"/>
              <a:gd name="connsiteX88" fmla="*/ 4537957 w 6469627"/>
              <a:gd name="connsiteY88" fmla="*/ 1371600 h 1835801"/>
              <a:gd name="connsiteX89" fmla="*/ 4572247 w 6469627"/>
              <a:gd name="connsiteY89" fmla="*/ 1520190 h 1835801"/>
              <a:gd name="connsiteX90" fmla="*/ 4583677 w 6469627"/>
              <a:gd name="connsiteY90" fmla="*/ 1554480 h 1835801"/>
              <a:gd name="connsiteX91" fmla="*/ 4595107 w 6469627"/>
              <a:gd name="connsiteY91" fmla="*/ 1634490 h 1835801"/>
              <a:gd name="connsiteX92" fmla="*/ 4663687 w 6469627"/>
              <a:gd name="connsiteY92" fmla="*/ 1703070 h 1835801"/>
              <a:gd name="connsiteX93" fmla="*/ 4732267 w 6469627"/>
              <a:gd name="connsiteY93" fmla="*/ 1748790 h 1835801"/>
              <a:gd name="connsiteX94" fmla="*/ 4995157 w 6469627"/>
              <a:gd name="connsiteY94" fmla="*/ 1725930 h 1835801"/>
              <a:gd name="connsiteX95" fmla="*/ 5040877 w 6469627"/>
              <a:gd name="connsiteY95" fmla="*/ 1703070 h 1835801"/>
              <a:gd name="connsiteX96" fmla="*/ 5098027 w 6469627"/>
              <a:gd name="connsiteY96" fmla="*/ 1691640 h 1835801"/>
              <a:gd name="connsiteX97" fmla="*/ 5143747 w 6469627"/>
              <a:gd name="connsiteY97" fmla="*/ 1668780 h 1835801"/>
              <a:gd name="connsiteX98" fmla="*/ 5178037 w 6469627"/>
              <a:gd name="connsiteY98" fmla="*/ 1657350 h 1835801"/>
              <a:gd name="connsiteX99" fmla="*/ 5212327 w 6469627"/>
              <a:gd name="connsiteY99" fmla="*/ 1634490 h 1835801"/>
              <a:gd name="connsiteX100" fmla="*/ 5258047 w 6469627"/>
              <a:gd name="connsiteY100" fmla="*/ 1565910 h 1835801"/>
              <a:gd name="connsiteX101" fmla="*/ 5280907 w 6469627"/>
              <a:gd name="connsiteY101" fmla="*/ 1520190 h 1835801"/>
              <a:gd name="connsiteX102" fmla="*/ 5315197 w 6469627"/>
              <a:gd name="connsiteY102" fmla="*/ 1474470 h 1835801"/>
              <a:gd name="connsiteX103" fmla="*/ 5349487 w 6469627"/>
              <a:gd name="connsiteY103" fmla="*/ 1417320 h 1835801"/>
              <a:gd name="connsiteX104" fmla="*/ 5429497 w 6469627"/>
              <a:gd name="connsiteY104" fmla="*/ 1348740 h 1835801"/>
              <a:gd name="connsiteX105" fmla="*/ 5555227 w 6469627"/>
              <a:gd name="connsiteY105" fmla="*/ 1291590 h 1835801"/>
              <a:gd name="connsiteX106" fmla="*/ 5623807 w 6469627"/>
              <a:gd name="connsiteY106" fmla="*/ 1257300 h 1835801"/>
              <a:gd name="connsiteX107" fmla="*/ 5989567 w 6469627"/>
              <a:gd name="connsiteY107" fmla="*/ 1268730 h 1835801"/>
              <a:gd name="connsiteX108" fmla="*/ 6046717 w 6469627"/>
              <a:gd name="connsiteY108" fmla="*/ 1280160 h 1835801"/>
              <a:gd name="connsiteX109" fmla="*/ 6309607 w 6469627"/>
              <a:gd name="connsiteY109" fmla="*/ 1268730 h 1835801"/>
              <a:gd name="connsiteX110" fmla="*/ 6446767 w 6469627"/>
              <a:gd name="connsiteY110" fmla="*/ 1223010 h 1835801"/>
              <a:gd name="connsiteX111" fmla="*/ 6469627 w 6469627"/>
              <a:gd name="connsiteY111" fmla="*/ 1177290 h 1835801"/>
              <a:gd name="connsiteX112" fmla="*/ 6446767 w 6469627"/>
              <a:gd name="connsiteY112" fmla="*/ 811530 h 1835801"/>
              <a:gd name="connsiteX113" fmla="*/ 6412477 w 6469627"/>
              <a:gd name="connsiteY113" fmla="*/ 777240 h 1835801"/>
              <a:gd name="connsiteX114" fmla="*/ 6343897 w 6469627"/>
              <a:gd name="connsiteY114" fmla="*/ 731520 h 1835801"/>
              <a:gd name="connsiteX115" fmla="*/ 6252457 w 6469627"/>
              <a:gd name="connsiteY115" fmla="*/ 697230 h 1835801"/>
              <a:gd name="connsiteX116" fmla="*/ 6149587 w 6469627"/>
              <a:gd name="connsiteY116" fmla="*/ 662940 h 1835801"/>
              <a:gd name="connsiteX117" fmla="*/ 6069577 w 6469627"/>
              <a:gd name="connsiteY117" fmla="*/ 640080 h 1835801"/>
              <a:gd name="connsiteX118" fmla="*/ 6035287 w 6469627"/>
              <a:gd name="connsiteY118" fmla="*/ 617220 h 1835801"/>
              <a:gd name="connsiteX119" fmla="*/ 6023857 w 6469627"/>
              <a:gd name="connsiteY119" fmla="*/ 582930 h 1835801"/>
              <a:gd name="connsiteX120" fmla="*/ 5989567 w 6469627"/>
              <a:gd name="connsiteY120" fmla="*/ 537210 h 1835801"/>
              <a:gd name="connsiteX121" fmla="*/ 5978137 w 6469627"/>
              <a:gd name="connsiteY121" fmla="*/ 491490 h 1835801"/>
              <a:gd name="connsiteX122" fmla="*/ 5886697 w 6469627"/>
              <a:gd name="connsiteY122" fmla="*/ 434340 h 1835801"/>
              <a:gd name="connsiteX123" fmla="*/ 5806687 w 6469627"/>
              <a:gd name="connsiteY123" fmla="*/ 388620 h 1835801"/>
              <a:gd name="connsiteX124" fmla="*/ 5749537 w 6469627"/>
              <a:gd name="connsiteY124" fmla="*/ 331470 h 1835801"/>
              <a:gd name="connsiteX125" fmla="*/ 5555227 w 6469627"/>
              <a:gd name="connsiteY125" fmla="*/ 354330 h 1835801"/>
              <a:gd name="connsiteX126" fmla="*/ 5452357 w 6469627"/>
              <a:gd name="connsiteY126" fmla="*/ 388620 h 1835801"/>
              <a:gd name="connsiteX127" fmla="*/ 5338057 w 6469627"/>
              <a:gd name="connsiteY127" fmla="*/ 422910 h 1835801"/>
              <a:gd name="connsiteX128" fmla="*/ 5303767 w 6469627"/>
              <a:gd name="connsiteY128" fmla="*/ 445770 h 1835801"/>
              <a:gd name="connsiteX129" fmla="*/ 5212327 w 6469627"/>
              <a:gd name="connsiteY129" fmla="*/ 491490 h 1835801"/>
              <a:gd name="connsiteX130" fmla="*/ 5098027 w 6469627"/>
              <a:gd name="connsiteY130" fmla="*/ 582930 h 1835801"/>
              <a:gd name="connsiteX131" fmla="*/ 5052307 w 6469627"/>
              <a:gd name="connsiteY131" fmla="*/ 594360 h 1835801"/>
              <a:gd name="connsiteX132" fmla="*/ 4857997 w 6469627"/>
              <a:gd name="connsiteY132" fmla="*/ 582930 h 1835801"/>
              <a:gd name="connsiteX133" fmla="*/ 4846567 w 6469627"/>
              <a:gd name="connsiteY133" fmla="*/ 525780 h 1835801"/>
              <a:gd name="connsiteX134" fmla="*/ 4800847 w 6469627"/>
              <a:gd name="connsiteY134" fmla="*/ 491490 h 1835801"/>
              <a:gd name="connsiteX135" fmla="*/ 4652257 w 6469627"/>
              <a:gd name="connsiteY135" fmla="*/ 422910 h 1835801"/>
              <a:gd name="connsiteX136" fmla="*/ 4640827 w 6469627"/>
              <a:gd name="connsiteY136" fmla="*/ 377190 h 1835801"/>
              <a:gd name="connsiteX137" fmla="*/ 4572247 w 6469627"/>
              <a:gd name="connsiteY137" fmla="*/ 308610 h 1835801"/>
              <a:gd name="connsiteX138" fmla="*/ 4537957 w 6469627"/>
              <a:gd name="connsiteY138" fmla="*/ 297180 h 1835801"/>
              <a:gd name="connsiteX139" fmla="*/ 4412227 w 6469627"/>
              <a:gd name="connsiteY139" fmla="*/ 262890 h 1835801"/>
              <a:gd name="connsiteX140" fmla="*/ 4377937 w 6469627"/>
              <a:gd name="connsiteY140" fmla="*/ 251460 h 1835801"/>
              <a:gd name="connsiteX141" fmla="*/ 4332217 w 6469627"/>
              <a:gd name="connsiteY141" fmla="*/ 228600 h 1835801"/>
              <a:gd name="connsiteX142" fmla="*/ 4286497 w 6469627"/>
              <a:gd name="connsiteY142" fmla="*/ 217170 h 1835801"/>
              <a:gd name="connsiteX143" fmla="*/ 4252207 w 6469627"/>
              <a:gd name="connsiteY143" fmla="*/ 194310 h 1835801"/>
              <a:gd name="connsiteX144" fmla="*/ 4023607 w 6469627"/>
              <a:gd name="connsiteY144" fmla="*/ 194310 h 1835801"/>
              <a:gd name="connsiteX145" fmla="*/ 3920737 w 6469627"/>
              <a:gd name="connsiteY145" fmla="*/ 251460 h 1835801"/>
              <a:gd name="connsiteX146" fmla="*/ 3863587 w 6469627"/>
              <a:gd name="connsiteY146" fmla="*/ 274320 h 1835801"/>
              <a:gd name="connsiteX147" fmla="*/ 3829297 w 6469627"/>
              <a:gd name="connsiteY147" fmla="*/ 308610 h 1835801"/>
              <a:gd name="connsiteX148" fmla="*/ 3829297 w 6469627"/>
              <a:gd name="connsiteY148" fmla="*/ 422910 h 1835801"/>
              <a:gd name="connsiteX149" fmla="*/ 3863587 w 6469627"/>
              <a:gd name="connsiteY149" fmla="*/ 468630 h 1835801"/>
              <a:gd name="connsiteX150" fmla="*/ 3886447 w 6469627"/>
              <a:gd name="connsiteY150" fmla="*/ 514350 h 1835801"/>
              <a:gd name="connsiteX151" fmla="*/ 3875017 w 6469627"/>
              <a:gd name="connsiteY151" fmla="*/ 685800 h 1835801"/>
              <a:gd name="connsiteX152" fmla="*/ 3829297 w 6469627"/>
              <a:gd name="connsiteY152" fmla="*/ 720090 h 1835801"/>
              <a:gd name="connsiteX153" fmla="*/ 3795007 w 6469627"/>
              <a:gd name="connsiteY153" fmla="*/ 731520 h 1835801"/>
              <a:gd name="connsiteX154" fmla="*/ 3692137 w 6469627"/>
              <a:gd name="connsiteY154" fmla="*/ 754380 h 1835801"/>
              <a:gd name="connsiteX155" fmla="*/ 3520687 w 6469627"/>
              <a:gd name="connsiteY155" fmla="*/ 742950 h 1835801"/>
              <a:gd name="connsiteX156" fmla="*/ 3463537 w 6469627"/>
              <a:gd name="connsiteY156" fmla="*/ 662940 h 1835801"/>
              <a:gd name="connsiteX157" fmla="*/ 3440677 w 6469627"/>
              <a:gd name="connsiteY157" fmla="*/ 594360 h 1835801"/>
              <a:gd name="connsiteX158" fmla="*/ 3417817 w 6469627"/>
              <a:gd name="connsiteY158" fmla="*/ 365760 h 1835801"/>
              <a:gd name="connsiteX159" fmla="*/ 3406387 w 6469627"/>
              <a:gd name="connsiteY159" fmla="*/ 331470 h 1835801"/>
              <a:gd name="connsiteX160" fmla="*/ 3383527 w 6469627"/>
              <a:gd name="connsiteY160" fmla="*/ 251460 h 1835801"/>
              <a:gd name="connsiteX161" fmla="*/ 3360667 w 6469627"/>
              <a:gd name="connsiteY161" fmla="*/ 205740 h 1835801"/>
              <a:gd name="connsiteX162" fmla="*/ 3303517 w 6469627"/>
              <a:gd name="connsiteY162" fmla="*/ 102870 h 1835801"/>
              <a:gd name="connsiteX163" fmla="*/ 3269227 w 6469627"/>
              <a:gd name="connsiteY163" fmla="*/ 80010 h 1835801"/>
              <a:gd name="connsiteX164" fmla="*/ 3223507 w 6469627"/>
              <a:gd name="connsiteY164" fmla="*/ 68580 h 1835801"/>
              <a:gd name="connsiteX165" fmla="*/ 3189217 w 6469627"/>
              <a:gd name="connsiteY165" fmla="*/ 57150 h 1835801"/>
              <a:gd name="connsiteX166" fmla="*/ 3017767 w 6469627"/>
              <a:gd name="connsiteY166" fmla="*/ 80010 h 1835801"/>
              <a:gd name="connsiteX167" fmla="*/ 2972047 w 6469627"/>
              <a:gd name="connsiteY167" fmla="*/ 91440 h 1835801"/>
              <a:gd name="connsiteX168" fmla="*/ 2914897 w 6469627"/>
              <a:gd name="connsiteY168" fmla="*/ 80010 h 1835801"/>
              <a:gd name="connsiteX169" fmla="*/ 2834887 w 6469627"/>
              <a:gd name="connsiteY169" fmla="*/ 34290 h 1835801"/>
              <a:gd name="connsiteX170" fmla="*/ 2800597 w 6469627"/>
              <a:gd name="connsiteY170" fmla="*/ 11430 h 1835801"/>
              <a:gd name="connsiteX171" fmla="*/ 2754877 w 6469627"/>
              <a:gd name="connsiteY171" fmla="*/ 0 h 1835801"/>
              <a:gd name="connsiteX172" fmla="*/ 2583427 w 6469627"/>
              <a:gd name="connsiteY172" fmla="*/ 57150 h 1835801"/>
              <a:gd name="connsiteX173" fmla="*/ 2491987 w 6469627"/>
              <a:gd name="connsiteY173" fmla="*/ 114300 h 1835801"/>
              <a:gd name="connsiteX174" fmla="*/ 2457697 w 6469627"/>
              <a:gd name="connsiteY174" fmla="*/ 125730 h 1835801"/>
              <a:gd name="connsiteX175" fmla="*/ 2389117 w 6469627"/>
              <a:gd name="connsiteY175" fmla="*/ 182880 h 1835801"/>
              <a:gd name="connsiteX176" fmla="*/ 2377687 w 6469627"/>
              <a:gd name="connsiteY176" fmla="*/ 228600 h 1835801"/>
              <a:gd name="connsiteX177" fmla="*/ 2331967 w 6469627"/>
              <a:gd name="connsiteY177" fmla="*/ 331470 h 1835801"/>
              <a:gd name="connsiteX178" fmla="*/ 2320537 w 6469627"/>
              <a:gd name="connsiteY178" fmla="*/ 388620 h 1835801"/>
              <a:gd name="connsiteX179" fmla="*/ 2297677 w 6469627"/>
              <a:gd name="connsiteY179" fmla="*/ 468630 h 1835801"/>
              <a:gd name="connsiteX180" fmla="*/ 2274817 w 6469627"/>
              <a:gd name="connsiteY180" fmla="*/ 514350 h 1835801"/>
              <a:gd name="connsiteX181" fmla="*/ 2217667 w 6469627"/>
              <a:gd name="connsiteY181" fmla="*/ 582930 h 1835801"/>
              <a:gd name="connsiteX182" fmla="*/ 2183377 w 6469627"/>
              <a:gd name="connsiteY182" fmla="*/ 594360 h 1835801"/>
              <a:gd name="connsiteX183" fmla="*/ 2011927 w 6469627"/>
              <a:gd name="connsiteY183" fmla="*/ 582930 h 1835801"/>
              <a:gd name="connsiteX184" fmla="*/ 1909057 w 6469627"/>
              <a:gd name="connsiteY184" fmla="*/ 548640 h 1835801"/>
              <a:gd name="connsiteX185" fmla="*/ 1874767 w 6469627"/>
              <a:gd name="connsiteY185" fmla="*/ 537210 h 1835801"/>
              <a:gd name="connsiteX186" fmla="*/ 1840477 w 6469627"/>
              <a:gd name="connsiteY186" fmla="*/ 514350 h 1835801"/>
              <a:gd name="connsiteX187" fmla="*/ 1691887 w 6469627"/>
              <a:gd name="connsiteY187" fmla="*/ 491490 h 1835801"/>
              <a:gd name="connsiteX188" fmla="*/ 1417567 w 6469627"/>
              <a:gd name="connsiteY188" fmla="*/ 491490 h 18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6469627" h="1835801">
                <a:moveTo>
                  <a:pt x="1771897" y="480060"/>
                </a:moveTo>
                <a:lnTo>
                  <a:pt x="1771897" y="480060"/>
                </a:lnTo>
                <a:lnTo>
                  <a:pt x="1086097" y="491490"/>
                </a:lnTo>
                <a:cubicBezTo>
                  <a:pt x="1066679" y="492087"/>
                  <a:pt x="1048179" y="500173"/>
                  <a:pt x="1028947" y="502920"/>
                </a:cubicBezTo>
                <a:cubicBezTo>
                  <a:pt x="994793" y="507799"/>
                  <a:pt x="960367" y="510540"/>
                  <a:pt x="926077" y="514350"/>
                </a:cubicBezTo>
                <a:cubicBezTo>
                  <a:pt x="910837" y="518160"/>
                  <a:pt x="895404" y="521266"/>
                  <a:pt x="880357" y="525780"/>
                </a:cubicBezTo>
                <a:cubicBezTo>
                  <a:pt x="857277" y="532704"/>
                  <a:pt x="835154" y="542796"/>
                  <a:pt x="811777" y="548640"/>
                </a:cubicBezTo>
                <a:cubicBezTo>
                  <a:pt x="796537" y="552450"/>
                  <a:pt x="781162" y="555754"/>
                  <a:pt x="766057" y="560070"/>
                </a:cubicBezTo>
                <a:cubicBezTo>
                  <a:pt x="754472" y="563380"/>
                  <a:pt x="743391" y="568330"/>
                  <a:pt x="731767" y="571500"/>
                </a:cubicBezTo>
                <a:cubicBezTo>
                  <a:pt x="701456" y="579767"/>
                  <a:pt x="640327" y="594360"/>
                  <a:pt x="640327" y="594360"/>
                </a:cubicBezTo>
                <a:cubicBezTo>
                  <a:pt x="628897" y="605790"/>
                  <a:pt x="618310" y="618130"/>
                  <a:pt x="606037" y="628650"/>
                </a:cubicBezTo>
                <a:cubicBezTo>
                  <a:pt x="591573" y="641048"/>
                  <a:pt x="572973" y="648702"/>
                  <a:pt x="560317" y="662940"/>
                </a:cubicBezTo>
                <a:cubicBezTo>
                  <a:pt x="518394" y="710103"/>
                  <a:pt x="518689" y="719244"/>
                  <a:pt x="503167" y="765810"/>
                </a:cubicBezTo>
                <a:cubicBezTo>
                  <a:pt x="499357" y="796290"/>
                  <a:pt x="499187" y="827450"/>
                  <a:pt x="491737" y="857250"/>
                </a:cubicBezTo>
                <a:cubicBezTo>
                  <a:pt x="484061" y="887953"/>
                  <a:pt x="461133" y="910806"/>
                  <a:pt x="446017" y="937260"/>
                </a:cubicBezTo>
                <a:cubicBezTo>
                  <a:pt x="437563" y="952054"/>
                  <a:pt x="434246" y="970043"/>
                  <a:pt x="423157" y="982980"/>
                </a:cubicBezTo>
                <a:cubicBezTo>
                  <a:pt x="410759" y="997444"/>
                  <a:pt x="391397" y="1004307"/>
                  <a:pt x="377437" y="1017270"/>
                </a:cubicBezTo>
                <a:cubicBezTo>
                  <a:pt x="337953" y="1053934"/>
                  <a:pt x="301237" y="1093470"/>
                  <a:pt x="263137" y="1131570"/>
                </a:cubicBezTo>
                <a:cubicBezTo>
                  <a:pt x="243710" y="1150997"/>
                  <a:pt x="194557" y="1177290"/>
                  <a:pt x="194557" y="1177290"/>
                </a:cubicBezTo>
                <a:cubicBezTo>
                  <a:pt x="165827" y="1263479"/>
                  <a:pt x="204582" y="1157240"/>
                  <a:pt x="160267" y="1245870"/>
                </a:cubicBezTo>
                <a:cubicBezTo>
                  <a:pt x="154879" y="1256646"/>
                  <a:pt x="152647" y="1268730"/>
                  <a:pt x="148837" y="1280160"/>
                </a:cubicBezTo>
                <a:cubicBezTo>
                  <a:pt x="141282" y="1363261"/>
                  <a:pt x="154033" y="1392381"/>
                  <a:pt x="114547" y="1451610"/>
                </a:cubicBezTo>
                <a:cubicBezTo>
                  <a:pt x="101015" y="1471909"/>
                  <a:pt x="82359" y="1488461"/>
                  <a:pt x="68827" y="1508760"/>
                </a:cubicBezTo>
                <a:cubicBezTo>
                  <a:pt x="59376" y="1522937"/>
                  <a:pt x="54733" y="1539869"/>
                  <a:pt x="45967" y="1554480"/>
                </a:cubicBezTo>
                <a:cubicBezTo>
                  <a:pt x="31832" y="1578039"/>
                  <a:pt x="247" y="1623060"/>
                  <a:pt x="247" y="1623060"/>
                </a:cubicBezTo>
                <a:cubicBezTo>
                  <a:pt x="4057" y="1645920"/>
                  <a:pt x="0" y="1671622"/>
                  <a:pt x="11677" y="1691640"/>
                </a:cubicBezTo>
                <a:cubicBezTo>
                  <a:pt x="61562" y="1777156"/>
                  <a:pt x="76222" y="1750073"/>
                  <a:pt x="148837" y="1783080"/>
                </a:cubicBezTo>
                <a:cubicBezTo>
                  <a:pt x="264822" y="1835801"/>
                  <a:pt x="147320" y="1805637"/>
                  <a:pt x="263137" y="1828800"/>
                </a:cubicBezTo>
                <a:cubicBezTo>
                  <a:pt x="362197" y="1824990"/>
                  <a:pt x="461710" y="1827571"/>
                  <a:pt x="560317" y="1817370"/>
                </a:cubicBezTo>
                <a:cubicBezTo>
                  <a:pt x="579123" y="1815425"/>
                  <a:pt x="637322" y="1752653"/>
                  <a:pt x="640327" y="1748790"/>
                </a:cubicBezTo>
                <a:cubicBezTo>
                  <a:pt x="650863" y="1735244"/>
                  <a:pt x="689624" y="1666862"/>
                  <a:pt x="697477" y="1645920"/>
                </a:cubicBezTo>
                <a:cubicBezTo>
                  <a:pt x="712534" y="1605769"/>
                  <a:pt x="707341" y="1570701"/>
                  <a:pt x="731767" y="1531620"/>
                </a:cubicBezTo>
                <a:cubicBezTo>
                  <a:pt x="739048" y="1519971"/>
                  <a:pt x="754627" y="1516380"/>
                  <a:pt x="766057" y="1508760"/>
                </a:cubicBezTo>
                <a:cubicBezTo>
                  <a:pt x="777487" y="1489710"/>
                  <a:pt x="785889" y="1468478"/>
                  <a:pt x="800347" y="1451610"/>
                </a:cubicBezTo>
                <a:cubicBezTo>
                  <a:pt x="809287" y="1441180"/>
                  <a:pt x="822542" y="1435263"/>
                  <a:pt x="834637" y="1428750"/>
                </a:cubicBezTo>
                <a:cubicBezTo>
                  <a:pt x="936261" y="1374029"/>
                  <a:pt x="915159" y="1382859"/>
                  <a:pt x="983227" y="1360170"/>
                </a:cubicBezTo>
                <a:cubicBezTo>
                  <a:pt x="994657" y="1367790"/>
                  <a:pt x="1007803" y="1373316"/>
                  <a:pt x="1017517" y="1383030"/>
                </a:cubicBezTo>
                <a:cubicBezTo>
                  <a:pt x="1027231" y="1392744"/>
                  <a:pt x="1027013" y="1414138"/>
                  <a:pt x="1040377" y="1417320"/>
                </a:cubicBezTo>
                <a:cubicBezTo>
                  <a:pt x="1111188" y="1434180"/>
                  <a:pt x="1185157" y="1432560"/>
                  <a:pt x="1257547" y="1440180"/>
                </a:cubicBezTo>
                <a:cubicBezTo>
                  <a:pt x="1334871" y="1465955"/>
                  <a:pt x="1241017" y="1431915"/>
                  <a:pt x="1348987" y="1485900"/>
                </a:cubicBezTo>
                <a:cubicBezTo>
                  <a:pt x="1423552" y="1523182"/>
                  <a:pt x="1416146" y="1517620"/>
                  <a:pt x="1486147" y="1531620"/>
                </a:cubicBezTo>
                <a:cubicBezTo>
                  <a:pt x="1505197" y="1543050"/>
                  <a:pt x="1526578" y="1551281"/>
                  <a:pt x="1543297" y="1565910"/>
                </a:cubicBezTo>
                <a:cubicBezTo>
                  <a:pt x="1557634" y="1578455"/>
                  <a:pt x="1564117" y="1598160"/>
                  <a:pt x="1577587" y="1611630"/>
                </a:cubicBezTo>
                <a:cubicBezTo>
                  <a:pt x="1587301" y="1621344"/>
                  <a:pt x="1601447" y="1625550"/>
                  <a:pt x="1611877" y="1634490"/>
                </a:cubicBezTo>
                <a:cubicBezTo>
                  <a:pt x="1628241" y="1648516"/>
                  <a:pt x="1639414" y="1668639"/>
                  <a:pt x="1657597" y="1680210"/>
                </a:cubicBezTo>
                <a:cubicBezTo>
                  <a:pt x="1682077" y="1695788"/>
                  <a:pt x="1710438" y="1704312"/>
                  <a:pt x="1737607" y="1714500"/>
                </a:cubicBezTo>
                <a:cubicBezTo>
                  <a:pt x="1771450" y="1727191"/>
                  <a:pt x="1806187" y="1737360"/>
                  <a:pt x="1840477" y="1748790"/>
                </a:cubicBezTo>
                <a:cubicBezTo>
                  <a:pt x="1854345" y="1753413"/>
                  <a:pt x="2045410" y="1771569"/>
                  <a:pt x="2046217" y="1771650"/>
                </a:cubicBezTo>
                <a:cubicBezTo>
                  <a:pt x="2095747" y="1767840"/>
                  <a:pt x="2147680" y="1775929"/>
                  <a:pt x="2194807" y="1760220"/>
                </a:cubicBezTo>
                <a:cubicBezTo>
                  <a:pt x="2210971" y="1754832"/>
                  <a:pt x="2207444" y="1728131"/>
                  <a:pt x="2217667" y="1714500"/>
                </a:cubicBezTo>
                <a:cubicBezTo>
                  <a:pt x="2230599" y="1697258"/>
                  <a:pt x="2245957" y="1681457"/>
                  <a:pt x="2263387" y="1668780"/>
                </a:cubicBezTo>
                <a:cubicBezTo>
                  <a:pt x="2288229" y="1650713"/>
                  <a:pt x="2317482" y="1639551"/>
                  <a:pt x="2343397" y="1623060"/>
                </a:cubicBezTo>
                <a:cubicBezTo>
                  <a:pt x="2419515" y="1574621"/>
                  <a:pt x="2357915" y="1599171"/>
                  <a:pt x="2423407" y="1577340"/>
                </a:cubicBezTo>
                <a:cubicBezTo>
                  <a:pt x="2448686" y="1552061"/>
                  <a:pt x="2460161" y="1536103"/>
                  <a:pt x="2491987" y="1520190"/>
                </a:cubicBezTo>
                <a:cubicBezTo>
                  <a:pt x="2502763" y="1514802"/>
                  <a:pt x="2514847" y="1512570"/>
                  <a:pt x="2526277" y="1508760"/>
                </a:cubicBezTo>
                <a:cubicBezTo>
                  <a:pt x="2541517" y="1497330"/>
                  <a:pt x="2554057" y="1480877"/>
                  <a:pt x="2571997" y="1474470"/>
                </a:cubicBezTo>
                <a:cubicBezTo>
                  <a:pt x="2608588" y="1461402"/>
                  <a:pt x="2686297" y="1451610"/>
                  <a:pt x="2686297" y="1451610"/>
                </a:cubicBezTo>
                <a:cubicBezTo>
                  <a:pt x="2834887" y="1455420"/>
                  <a:pt x="2983596" y="1455970"/>
                  <a:pt x="3132067" y="1463040"/>
                </a:cubicBezTo>
                <a:cubicBezTo>
                  <a:pt x="3181047" y="1465372"/>
                  <a:pt x="3175948" y="1499104"/>
                  <a:pt x="3212077" y="1531620"/>
                </a:cubicBezTo>
                <a:cubicBezTo>
                  <a:pt x="3236700" y="1553781"/>
                  <a:pt x="3292137" y="1585526"/>
                  <a:pt x="3326377" y="1600200"/>
                </a:cubicBezTo>
                <a:cubicBezTo>
                  <a:pt x="3337451" y="1604946"/>
                  <a:pt x="3349593" y="1606884"/>
                  <a:pt x="3360667" y="1611630"/>
                </a:cubicBezTo>
                <a:cubicBezTo>
                  <a:pt x="3376328" y="1618342"/>
                  <a:pt x="3390223" y="1629102"/>
                  <a:pt x="3406387" y="1634490"/>
                </a:cubicBezTo>
                <a:cubicBezTo>
                  <a:pt x="3424817" y="1640633"/>
                  <a:pt x="3444690" y="1641208"/>
                  <a:pt x="3463537" y="1645920"/>
                </a:cubicBezTo>
                <a:cubicBezTo>
                  <a:pt x="3475226" y="1648842"/>
                  <a:pt x="3486397" y="1653540"/>
                  <a:pt x="3497827" y="1657350"/>
                </a:cubicBezTo>
                <a:cubicBezTo>
                  <a:pt x="3501637" y="1668780"/>
                  <a:pt x="3501544" y="1682384"/>
                  <a:pt x="3509257" y="1691640"/>
                </a:cubicBezTo>
                <a:cubicBezTo>
                  <a:pt x="3521453" y="1706275"/>
                  <a:pt x="3537938" y="1717411"/>
                  <a:pt x="3554977" y="1725930"/>
                </a:cubicBezTo>
                <a:cubicBezTo>
                  <a:pt x="3677482" y="1787183"/>
                  <a:pt x="3674266" y="1772034"/>
                  <a:pt x="3817867" y="1783080"/>
                </a:cubicBezTo>
                <a:cubicBezTo>
                  <a:pt x="3882637" y="1779270"/>
                  <a:pt x="3947890" y="1780416"/>
                  <a:pt x="4012177" y="1771650"/>
                </a:cubicBezTo>
                <a:cubicBezTo>
                  <a:pt x="4032244" y="1768914"/>
                  <a:pt x="4094909" y="1735999"/>
                  <a:pt x="4115047" y="1725930"/>
                </a:cubicBezTo>
                <a:cubicBezTo>
                  <a:pt x="4119590" y="1712300"/>
                  <a:pt x="4139011" y="1656960"/>
                  <a:pt x="4137907" y="1645920"/>
                </a:cubicBezTo>
                <a:cubicBezTo>
                  <a:pt x="4135509" y="1621943"/>
                  <a:pt x="4121971" y="1600420"/>
                  <a:pt x="4115047" y="1577340"/>
                </a:cubicBezTo>
                <a:cubicBezTo>
                  <a:pt x="4110533" y="1562293"/>
                  <a:pt x="4112331" y="1544691"/>
                  <a:pt x="4103617" y="1531620"/>
                </a:cubicBezTo>
                <a:cubicBezTo>
                  <a:pt x="4095997" y="1520190"/>
                  <a:pt x="4079041" y="1518474"/>
                  <a:pt x="4069327" y="1508760"/>
                </a:cubicBezTo>
                <a:cubicBezTo>
                  <a:pt x="4052076" y="1491509"/>
                  <a:pt x="4040207" y="1469487"/>
                  <a:pt x="4023607" y="1451610"/>
                </a:cubicBezTo>
                <a:cubicBezTo>
                  <a:pt x="3990610" y="1416074"/>
                  <a:pt x="3955027" y="1383030"/>
                  <a:pt x="3920737" y="1348740"/>
                </a:cubicBezTo>
                <a:cubicBezTo>
                  <a:pt x="3911023" y="1339026"/>
                  <a:pt x="3903456" y="1327003"/>
                  <a:pt x="3897877" y="1314450"/>
                </a:cubicBezTo>
                <a:cubicBezTo>
                  <a:pt x="3888090" y="1292430"/>
                  <a:pt x="3875017" y="1245870"/>
                  <a:pt x="3875017" y="1245870"/>
                </a:cubicBezTo>
                <a:cubicBezTo>
                  <a:pt x="3878827" y="1223010"/>
                  <a:pt x="3877035" y="1198468"/>
                  <a:pt x="3886447" y="1177290"/>
                </a:cubicBezTo>
                <a:cubicBezTo>
                  <a:pt x="3893012" y="1162519"/>
                  <a:pt x="3907583" y="1152395"/>
                  <a:pt x="3920737" y="1143000"/>
                </a:cubicBezTo>
                <a:cubicBezTo>
                  <a:pt x="3956249" y="1117634"/>
                  <a:pt x="3972292" y="1120106"/>
                  <a:pt x="4012177" y="1108710"/>
                </a:cubicBezTo>
                <a:cubicBezTo>
                  <a:pt x="4023762" y="1105400"/>
                  <a:pt x="4035037" y="1101090"/>
                  <a:pt x="4046467" y="1097280"/>
                </a:cubicBezTo>
                <a:cubicBezTo>
                  <a:pt x="4076947" y="1101090"/>
                  <a:pt x="4108588" y="1099548"/>
                  <a:pt x="4137907" y="1108710"/>
                </a:cubicBezTo>
                <a:cubicBezTo>
                  <a:pt x="4170433" y="1118875"/>
                  <a:pt x="4198867" y="1139190"/>
                  <a:pt x="4229347" y="1154430"/>
                </a:cubicBezTo>
                <a:cubicBezTo>
                  <a:pt x="4244587" y="1162050"/>
                  <a:pt x="4260890" y="1167839"/>
                  <a:pt x="4275067" y="1177290"/>
                </a:cubicBezTo>
                <a:cubicBezTo>
                  <a:pt x="4286497" y="1184910"/>
                  <a:pt x="4297070" y="1194007"/>
                  <a:pt x="4309357" y="1200150"/>
                </a:cubicBezTo>
                <a:cubicBezTo>
                  <a:pt x="4320133" y="1205538"/>
                  <a:pt x="4332217" y="1207770"/>
                  <a:pt x="4343647" y="1211580"/>
                </a:cubicBezTo>
                <a:cubicBezTo>
                  <a:pt x="4355077" y="1223010"/>
                  <a:pt x="4365005" y="1236171"/>
                  <a:pt x="4377937" y="1245870"/>
                </a:cubicBezTo>
                <a:cubicBezTo>
                  <a:pt x="4384753" y="1250982"/>
                  <a:pt x="4455010" y="1290249"/>
                  <a:pt x="4469377" y="1303020"/>
                </a:cubicBezTo>
                <a:cubicBezTo>
                  <a:pt x="4493540" y="1324498"/>
                  <a:pt x="4537957" y="1371600"/>
                  <a:pt x="4537957" y="1371600"/>
                </a:cubicBezTo>
                <a:cubicBezTo>
                  <a:pt x="4551286" y="1438247"/>
                  <a:pt x="4551568" y="1444368"/>
                  <a:pt x="4572247" y="1520190"/>
                </a:cubicBezTo>
                <a:cubicBezTo>
                  <a:pt x="4575417" y="1531814"/>
                  <a:pt x="4579867" y="1543050"/>
                  <a:pt x="4583677" y="1554480"/>
                </a:cubicBezTo>
                <a:cubicBezTo>
                  <a:pt x="4587487" y="1581150"/>
                  <a:pt x="4582334" y="1610769"/>
                  <a:pt x="4595107" y="1634490"/>
                </a:cubicBezTo>
                <a:cubicBezTo>
                  <a:pt x="4610434" y="1662955"/>
                  <a:pt x="4640827" y="1680210"/>
                  <a:pt x="4663687" y="1703070"/>
                </a:cubicBezTo>
                <a:cubicBezTo>
                  <a:pt x="4706496" y="1745879"/>
                  <a:pt x="4682642" y="1732248"/>
                  <a:pt x="4732267" y="1748790"/>
                </a:cubicBezTo>
                <a:cubicBezTo>
                  <a:pt x="4819897" y="1741170"/>
                  <a:pt x="4908146" y="1738821"/>
                  <a:pt x="4995157" y="1725930"/>
                </a:cubicBezTo>
                <a:cubicBezTo>
                  <a:pt x="5012012" y="1723433"/>
                  <a:pt x="5024713" y="1708458"/>
                  <a:pt x="5040877" y="1703070"/>
                </a:cubicBezTo>
                <a:cubicBezTo>
                  <a:pt x="5059307" y="1696927"/>
                  <a:pt x="5078977" y="1695450"/>
                  <a:pt x="5098027" y="1691640"/>
                </a:cubicBezTo>
                <a:cubicBezTo>
                  <a:pt x="5113267" y="1684020"/>
                  <a:pt x="5128086" y="1675492"/>
                  <a:pt x="5143747" y="1668780"/>
                </a:cubicBezTo>
                <a:cubicBezTo>
                  <a:pt x="5154821" y="1664034"/>
                  <a:pt x="5167261" y="1662738"/>
                  <a:pt x="5178037" y="1657350"/>
                </a:cubicBezTo>
                <a:cubicBezTo>
                  <a:pt x="5190324" y="1651207"/>
                  <a:pt x="5200897" y="1642110"/>
                  <a:pt x="5212327" y="1634490"/>
                </a:cubicBezTo>
                <a:cubicBezTo>
                  <a:pt x="5227567" y="1611630"/>
                  <a:pt x="5245760" y="1590484"/>
                  <a:pt x="5258047" y="1565910"/>
                </a:cubicBezTo>
                <a:cubicBezTo>
                  <a:pt x="5265667" y="1550670"/>
                  <a:pt x="5271876" y="1534639"/>
                  <a:pt x="5280907" y="1520190"/>
                </a:cubicBezTo>
                <a:cubicBezTo>
                  <a:pt x="5291003" y="1504036"/>
                  <a:pt x="5304630" y="1490321"/>
                  <a:pt x="5315197" y="1474470"/>
                </a:cubicBezTo>
                <a:cubicBezTo>
                  <a:pt x="5327520" y="1455985"/>
                  <a:pt x="5334543" y="1433758"/>
                  <a:pt x="5349487" y="1417320"/>
                </a:cubicBezTo>
                <a:cubicBezTo>
                  <a:pt x="5373116" y="1391329"/>
                  <a:pt x="5400616" y="1368734"/>
                  <a:pt x="5429497" y="1348740"/>
                </a:cubicBezTo>
                <a:cubicBezTo>
                  <a:pt x="5481888" y="1312470"/>
                  <a:pt x="5502075" y="1318166"/>
                  <a:pt x="5555227" y="1291590"/>
                </a:cubicBezTo>
                <a:cubicBezTo>
                  <a:pt x="5643857" y="1247275"/>
                  <a:pt x="5537618" y="1286030"/>
                  <a:pt x="5623807" y="1257300"/>
                </a:cubicBezTo>
                <a:cubicBezTo>
                  <a:pt x="5745727" y="1261110"/>
                  <a:pt x="5867765" y="1262146"/>
                  <a:pt x="5989567" y="1268730"/>
                </a:cubicBezTo>
                <a:cubicBezTo>
                  <a:pt x="6008966" y="1269779"/>
                  <a:pt x="6027290" y="1280160"/>
                  <a:pt x="6046717" y="1280160"/>
                </a:cubicBezTo>
                <a:cubicBezTo>
                  <a:pt x="6134430" y="1280160"/>
                  <a:pt x="6221977" y="1272540"/>
                  <a:pt x="6309607" y="1268730"/>
                </a:cubicBezTo>
                <a:cubicBezTo>
                  <a:pt x="6337297" y="1262577"/>
                  <a:pt x="6417896" y="1257656"/>
                  <a:pt x="6446767" y="1223010"/>
                </a:cubicBezTo>
                <a:cubicBezTo>
                  <a:pt x="6457675" y="1209920"/>
                  <a:pt x="6462007" y="1192530"/>
                  <a:pt x="6469627" y="1177290"/>
                </a:cubicBezTo>
                <a:cubicBezTo>
                  <a:pt x="6462007" y="1055370"/>
                  <a:pt x="6464043" y="932460"/>
                  <a:pt x="6446767" y="811530"/>
                </a:cubicBezTo>
                <a:cubicBezTo>
                  <a:pt x="6444481" y="795528"/>
                  <a:pt x="6425236" y="787164"/>
                  <a:pt x="6412477" y="777240"/>
                </a:cubicBezTo>
                <a:cubicBezTo>
                  <a:pt x="6390790" y="760372"/>
                  <a:pt x="6368471" y="743807"/>
                  <a:pt x="6343897" y="731520"/>
                </a:cubicBezTo>
                <a:cubicBezTo>
                  <a:pt x="6314781" y="716962"/>
                  <a:pt x="6283154" y="708064"/>
                  <a:pt x="6252457" y="697230"/>
                </a:cubicBezTo>
                <a:cubicBezTo>
                  <a:pt x="6218373" y="685200"/>
                  <a:pt x="6184133" y="673570"/>
                  <a:pt x="6149587" y="662940"/>
                </a:cubicBezTo>
                <a:cubicBezTo>
                  <a:pt x="5963009" y="605531"/>
                  <a:pt x="6217838" y="689500"/>
                  <a:pt x="6069577" y="640080"/>
                </a:cubicBezTo>
                <a:cubicBezTo>
                  <a:pt x="6058147" y="632460"/>
                  <a:pt x="6043869" y="627947"/>
                  <a:pt x="6035287" y="617220"/>
                </a:cubicBezTo>
                <a:cubicBezTo>
                  <a:pt x="6027761" y="607812"/>
                  <a:pt x="6029835" y="593391"/>
                  <a:pt x="6023857" y="582930"/>
                </a:cubicBezTo>
                <a:cubicBezTo>
                  <a:pt x="6014406" y="566390"/>
                  <a:pt x="6000997" y="552450"/>
                  <a:pt x="5989567" y="537210"/>
                </a:cubicBezTo>
                <a:cubicBezTo>
                  <a:pt x="5985757" y="521970"/>
                  <a:pt x="5987268" y="504273"/>
                  <a:pt x="5978137" y="491490"/>
                </a:cubicBezTo>
                <a:cubicBezTo>
                  <a:pt x="5957247" y="462244"/>
                  <a:pt x="5915055" y="452064"/>
                  <a:pt x="5886697" y="434340"/>
                </a:cubicBezTo>
                <a:cubicBezTo>
                  <a:pt x="5807613" y="384913"/>
                  <a:pt x="5874055" y="411076"/>
                  <a:pt x="5806687" y="388620"/>
                </a:cubicBezTo>
                <a:cubicBezTo>
                  <a:pt x="5795257" y="371475"/>
                  <a:pt x="5776207" y="333375"/>
                  <a:pt x="5749537" y="331470"/>
                </a:cubicBezTo>
                <a:cubicBezTo>
                  <a:pt x="5702188" y="328088"/>
                  <a:pt x="5609442" y="345294"/>
                  <a:pt x="5555227" y="354330"/>
                </a:cubicBezTo>
                <a:cubicBezTo>
                  <a:pt x="5520937" y="365760"/>
                  <a:pt x="5487111" y="378690"/>
                  <a:pt x="5452357" y="388620"/>
                </a:cubicBezTo>
                <a:cubicBezTo>
                  <a:pt x="5360762" y="414790"/>
                  <a:pt x="5398661" y="402709"/>
                  <a:pt x="5338057" y="422910"/>
                </a:cubicBezTo>
                <a:cubicBezTo>
                  <a:pt x="5326627" y="430530"/>
                  <a:pt x="5316054" y="439627"/>
                  <a:pt x="5303767" y="445770"/>
                </a:cubicBezTo>
                <a:cubicBezTo>
                  <a:pt x="5228294" y="483507"/>
                  <a:pt x="5316885" y="415448"/>
                  <a:pt x="5212327" y="491490"/>
                </a:cubicBezTo>
                <a:cubicBezTo>
                  <a:pt x="5209742" y="493370"/>
                  <a:pt x="5115935" y="573976"/>
                  <a:pt x="5098027" y="582930"/>
                </a:cubicBezTo>
                <a:cubicBezTo>
                  <a:pt x="5083976" y="589955"/>
                  <a:pt x="5067547" y="590550"/>
                  <a:pt x="5052307" y="594360"/>
                </a:cubicBezTo>
                <a:lnTo>
                  <a:pt x="4857997" y="582930"/>
                </a:lnTo>
                <a:cubicBezTo>
                  <a:pt x="4839567" y="576787"/>
                  <a:pt x="4856863" y="542254"/>
                  <a:pt x="4846567" y="525780"/>
                </a:cubicBezTo>
                <a:cubicBezTo>
                  <a:pt x="4836471" y="509626"/>
                  <a:pt x="4817886" y="500009"/>
                  <a:pt x="4800847" y="491490"/>
                </a:cubicBezTo>
                <a:cubicBezTo>
                  <a:pt x="4597560" y="389846"/>
                  <a:pt x="4746210" y="485546"/>
                  <a:pt x="4652257" y="422910"/>
                </a:cubicBezTo>
                <a:cubicBezTo>
                  <a:pt x="4648447" y="407670"/>
                  <a:pt x="4647852" y="391241"/>
                  <a:pt x="4640827" y="377190"/>
                </a:cubicBezTo>
                <a:cubicBezTo>
                  <a:pt x="4624924" y="345384"/>
                  <a:pt x="4603185" y="324079"/>
                  <a:pt x="4572247" y="308610"/>
                </a:cubicBezTo>
                <a:cubicBezTo>
                  <a:pt x="4561471" y="303222"/>
                  <a:pt x="4549238" y="301410"/>
                  <a:pt x="4537957" y="297180"/>
                </a:cubicBezTo>
                <a:cubicBezTo>
                  <a:pt x="4449849" y="264140"/>
                  <a:pt x="4511708" y="279470"/>
                  <a:pt x="4412227" y="262890"/>
                </a:cubicBezTo>
                <a:cubicBezTo>
                  <a:pt x="4400797" y="259080"/>
                  <a:pt x="4389011" y="256206"/>
                  <a:pt x="4377937" y="251460"/>
                </a:cubicBezTo>
                <a:cubicBezTo>
                  <a:pt x="4362276" y="244748"/>
                  <a:pt x="4348171" y="234583"/>
                  <a:pt x="4332217" y="228600"/>
                </a:cubicBezTo>
                <a:cubicBezTo>
                  <a:pt x="4317508" y="223084"/>
                  <a:pt x="4301737" y="220980"/>
                  <a:pt x="4286497" y="217170"/>
                </a:cubicBezTo>
                <a:cubicBezTo>
                  <a:pt x="4275067" y="209550"/>
                  <a:pt x="4264833" y="199721"/>
                  <a:pt x="4252207" y="194310"/>
                </a:cubicBezTo>
                <a:cubicBezTo>
                  <a:pt x="4185405" y="165680"/>
                  <a:pt x="4073744" y="191176"/>
                  <a:pt x="4023607" y="194310"/>
                </a:cubicBezTo>
                <a:cubicBezTo>
                  <a:pt x="3865119" y="257705"/>
                  <a:pt x="4060538" y="173793"/>
                  <a:pt x="3920737" y="251460"/>
                </a:cubicBezTo>
                <a:cubicBezTo>
                  <a:pt x="3902801" y="261424"/>
                  <a:pt x="3882637" y="266700"/>
                  <a:pt x="3863587" y="274320"/>
                </a:cubicBezTo>
                <a:cubicBezTo>
                  <a:pt x="3852157" y="285750"/>
                  <a:pt x="3837317" y="294575"/>
                  <a:pt x="3829297" y="308610"/>
                </a:cubicBezTo>
                <a:cubicBezTo>
                  <a:pt x="3811041" y="340558"/>
                  <a:pt x="3817062" y="392322"/>
                  <a:pt x="3829297" y="422910"/>
                </a:cubicBezTo>
                <a:cubicBezTo>
                  <a:pt x="3836372" y="440597"/>
                  <a:pt x="3853491" y="452476"/>
                  <a:pt x="3863587" y="468630"/>
                </a:cubicBezTo>
                <a:cubicBezTo>
                  <a:pt x="3872618" y="483079"/>
                  <a:pt x="3878827" y="499110"/>
                  <a:pt x="3886447" y="514350"/>
                </a:cubicBezTo>
                <a:cubicBezTo>
                  <a:pt x="3882637" y="571500"/>
                  <a:pt x="3890347" y="630613"/>
                  <a:pt x="3875017" y="685800"/>
                </a:cubicBezTo>
                <a:cubicBezTo>
                  <a:pt x="3869918" y="704155"/>
                  <a:pt x="3845837" y="710639"/>
                  <a:pt x="3829297" y="720090"/>
                </a:cubicBezTo>
                <a:cubicBezTo>
                  <a:pt x="3818836" y="726068"/>
                  <a:pt x="3806592" y="728210"/>
                  <a:pt x="3795007" y="731520"/>
                </a:cubicBezTo>
                <a:cubicBezTo>
                  <a:pt x="3757343" y="742281"/>
                  <a:pt x="3731420" y="746523"/>
                  <a:pt x="3692137" y="754380"/>
                </a:cubicBezTo>
                <a:cubicBezTo>
                  <a:pt x="3634987" y="750570"/>
                  <a:pt x="3576600" y="755375"/>
                  <a:pt x="3520687" y="742950"/>
                </a:cubicBezTo>
                <a:cubicBezTo>
                  <a:pt x="3496438" y="737561"/>
                  <a:pt x="3470342" y="679953"/>
                  <a:pt x="3463537" y="662940"/>
                </a:cubicBezTo>
                <a:cubicBezTo>
                  <a:pt x="3454588" y="640567"/>
                  <a:pt x="3440677" y="594360"/>
                  <a:pt x="3440677" y="594360"/>
                </a:cubicBezTo>
                <a:cubicBezTo>
                  <a:pt x="3435688" y="529506"/>
                  <a:pt x="3431658" y="434967"/>
                  <a:pt x="3417817" y="365760"/>
                </a:cubicBezTo>
                <a:cubicBezTo>
                  <a:pt x="3415454" y="353946"/>
                  <a:pt x="3409697" y="343055"/>
                  <a:pt x="3406387" y="331470"/>
                </a:cubicBezTo>
                <a:cubicBezTo>
                  <a:pt x="3398101" y="302469"/>
                  <a:pt x="3395272" y="278865"/>
                  <a:pt x="3383527" y="251460"/>
                </a:cubicBezTo>
                <a:cubicBezTo>
                  <a:pt x="3376815" y="235799"/>
                  <a:pt x="3367379" y="221401"/>
                  <a:pt x="3360667" y="205740"/>
                </a:cubicBezTo>
                <a:cubicBezTo>
                  <a:pt x="3343992" y="166831"/>
                  <a:pt x="3348069" y="132571"/>
                  <a:pt x="3303517" y="102870"/>
                </a:cubicBezTo>
                <a:cubicBezTo>
                  <a:pt x="3292087" y="95250"/>
                  <a:pt x="3281853" y="85421"/>
                  <a:pt x="3269227" y="80010"/>
                </a:cubicBezTo>
                <a:cubicBezTo>
                  <a:pt x="3254788" y="73822"/>
                  <a:pt x="3238612" y="72896"/>
                  <a:pt x="3223507" y="68580"/>
                </a:cubicBezTo>
                <a:cubicBezTo>
                  <a:pt x="3211922" y="65270"/>
                  <a:pt x="3200647" y="60960"/>
                  <a:pt x="3189217" y="57150"/>
                </a:cubicBezTo>
                <a:cubicBezTo>
                  <a:pt x="3132067" y="64770"/>
                  <a:pt x="3074717" y="71018"/>
                  <a:pt x="3017767" y="80010"/>
                </a:cubicBezTo>
                <a:cubicBezTo>
                  <a:pt x="3002250" y="82460"/>
                  <a:pt x="2987756" y="91440"/>
                  <a:pt x="2972047" y="91440"/>
                </a:cubicBezTo>
                <a:cubicBezTo>
                  <a:pt x="2952620" y="91440"/>
                  <a:pt x="2933947" y="83820"/>
                  <a:pt x="2914897" y="80010"/>
                </a:cubicBezTo>
                <a:cubicBezTo>
                  <a:pt x="2831355" y="24315"/>
                  <a:pt x="2936399" y="92297"/>
                  <a:pt x="2834887" y="34290"/>
                </a:cubicBezTo>
                <a:cubicBezTo>
                  <a:pt x="2822960" y="27474"/>
                  <a:pt x="2813223" y="16841"/>
                  <a:pt x="2800597" y="11430"/>
                </a:cubicBezTo>
                <a:cubicBezTo>
                  <a:pt x="2786158" y="5242"/>
                  <a:pt x="2770117" y="3810"/>
                  <a:pt x="2754877" y="0"/>
                </a:cubicBezTo>
                <a:cubicBezTo>
                  <a:pt x="2657489" y="19478"/>
                  <a:pt x="2715765" y="4215"/>
                  <a:pt x="2583427" y="57150"/>
                </a:cubicBezTo>
                <a:cubicBezTo>
                  <a:pt x="2510110" y="86477"/>
                  <a:pt x="2547475" y="86556"/>
                  <a:pt x="2491987" y="114300"/>
                </a:cubicBezTo>
                <a:cubicBezTo>
                  <a:pt x="2481211" y="119688"/>
                  <a:pt x="2469127" y="121920"/>
                  <a:pt x="2457697" y="125730"/>
                </a:cubicBezTo>
                <a:cubicBezTo>
                  <a:pt x="2435847" y="140297"/>
                  <a:pt x="2402657" y="159186"/>
                  <a:pt x="2389117" y="182880"/>
                </a:cubicBezTo>
                <a:cubicBezTo>
                  <a:pt x="2381323" y="196519"/>
                  <a:pt x="2383203" y="213891"/>
                  <a:pt x="2377687" y="228600"/>
                </a:cubicBezTo>
                <a:cubicBezTo>
                  <a:pt x="2343915" y="318659"/>
                  <a:pt x="2363246" y="227206"/>
                  <a:pt x="2331967" y="331470"/>
                </a:cubicBezTo>
                <a:cubicBezTo>
                  <a:pt x="2326385" y="350078"/>
                  <a:pt x="2324751" y="369655"/>
                  <a:pt x="2320537" y="388620"/>
                </a:cubicBezTo>
                <a:cubicBezTo>
                  <a:pt x="2316075" y="408698"/>
                  <a:pt x="2306489" y="448069"/>
                  <a:pt x="2297677" y="468630"/>
                </a:cubicBezTo>
                <a:cubicBezTo>
                  <a:pt x="2290965" y="484291"/>
                  <a:pt x="2283271" y="499556"/>
                  <a:pt x="2274817" y="514350"/>
                </a:cubicBezTo>
                <a:cubicBezTo>
                  <a:pt x="2261842" y="537057"/>
                  <a:pt x="2239489" y="568382"/>
                  <a:pt x="2217667" y="582930"/>
                </a:cubicBezTo>
                <a:cubicBezTo>
                  <a:pt x="2207642" y="589613"/>
                  <a:pt x="2194807" y="590550"/>
                  <a:pt x="2183377" y="594360"/>
                </a:cubicBezTo>
                <a:cubicBezTo>
                  <a:pt x="2126227" y="590550"/>
                  <a:pt x="2068628" y="591030"/>
                  <a:pt x="2011927" y="582930"/>
                </a:cubicBezTo>
                <a:lnTo>
                  <a:pt x="1909057" y="548640"/>
                </a:lnTo>
                <a:lnTo>
                  <a:pt x="1874767" y="537210"/>
                </a:lnTo>
                <a:cubicBezTo>
                  <a:pt x="1863337" y="529590"/>
                  <a:pt x="1853030" y="519929"/>
                  <a:pt x="1840477" y="514350"/>
                </a:cubicBezTo>
                <a:cubicBezTo>
                  <a:pt x="1770066" y="483056"/>
                  <a:pt x="1770017" y="491490"/>
                  <a:pt x="1691887" y="491490"/>
                </a:cubicBezTo>
                <a:lnTo>
                  <a:pt x="1417567" y="491490"/>
                </a:ln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0.41505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9" presetClass="emph" presetSubtype="0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41505 L 5.55556E-7 0.7483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9" presetClass="emph" presetSubtype="0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19" grpId="0" animBg="1"/>
      <p:bldP spid="19" grpId="1" animBg="1"/>
      <p:bldP spid="19" grpId="2" animBg="1"/>
      <p:bldP spid="19" grpId="3" animBg="1"/>
      <p:bldP spid="19" grpId="4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5251"/>
            <a:ext cx="8128000" cy="609600"/>
          </a:xfrm>
        </p:spPr>
        <p:txBody>
          <a:bodyPr/>
          <a:lstStyle/>
          <a:p>
            <a:r>
              <a:rPr lang="en-GB" dirty="0" err="1" smtClean="0"/>
              <a:t>Magnetotactic</a:t>
            </a:r>
            <a:r>
              <a:rPr lang="en-GB" dirty="0" smtClean="0"/>
              <a:t> Bacteria: The Essentials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0782" y="735331"/>
            <a:ext cx="8487411" cy="4960620"/>
          </a:xfrm>
        </p:spPr>
        <p:txBody>
          <a:bodyPr/>
          <a:lstStyle/>
          <a:p>
            <a:r>
              <a:rPr lang="en-GB" sz="2400" dirty="0"/>
              <a:t>Form ~90 nm sized magnetic crystals of </a:t>
            </a:r>
            <a:r>
              <a:rPr lang="en-GB" sz="2400" b="1" dirty="0"/>
              <a:t>magnetite: Fe</a:t>
            </a:r>
            <a:r>
              <a:rPr lang="en-GB" sz="2400" b="1" baseline="-25000" dirty="0"/>
              <a:t>3</a:t>
            </a:r>
            <a:r>
              <a:rPr lang="en-GB" sz="2400" b="1" dirty="0"/>
              <a:t>O</a:t>
            </a:r>
            <a:r>
              <a:rPr lang="en-GB" sz="2400" b="1" baseline="-25000" dirty="0"/>
              <a:t>4</a:t>
            </a:r>
            <a:endParaRPr lang="en-GB" sz="2400" baseline="-25000" dirty="0"/>
          </a:p>
          <a:p>
            <a:r>
              <a:rPr lang="en-GB" sz="2400" dirty="0"/>
              <a:t>Live in sediment just below the surface-water interface</a:t>
            </a:r>
          </a:p>
          <a:p>
            <a:r>
              <a:rPr lang="en-GB" sz="2400" dirty="0"/>
              <a:t>Process ferric hydroxide </a:t>
            </a:r>
            <a:r>
              <a:rPr lang="en-GB" sz="2400" dirty="0" err="1"/>
              <a:t>nano</a:t>
            </a:r>
            <a:r>
              <a:rPr lang="en-GB" sz="2400" dirty="0"/>
              <a:t>-grains into </a:t>
            </a:r>
            <a:r>
              <a:rPr lang="en-GB" sz="2400" dirty="0" err="1"/>
              <a:t>magnetosomes</a:t>
            </a:r>
            <a:endParaRPr lang="en-GB" sz="2400" dirty="0"/>
          </a:p>
          <a:p>
            <a:r>
              <a:rPr lang="en-GB" sz="2400" dirty="0"/>
              <a:t>Bulk Fe phases from detrital sources not the primary Fe source 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 err="1">
                <a:sym typeface="Wingdings" pitchFamily="2" charset="2"/>
              </a:rPr>
              <a:t>magnetosomes</a:t>
            </a:r>
            <a:r>
              <a:rPr lang="en-GB" sz="2400" dirty="0">
                <a:sym typeface="Wingdings" pitchFamily="2" charset="2"/>
              </a:rPr>
              <a:t> effectively sequester </a:t>
            </a:r>
            <a:r>
              <a:rPr lang="en-GB" sz="2400" baseline="30000" dirty="0">
                <a:sym typeface="Wingdings" pitchFamily="2" charset="2"/>
              </a:rPr>
              <a:t>60</a:t>
            </a:r>
            <a:r>
              <a:rPr lang="en-GB" sz="2400" dirty="0">
                <a:sym typeface="Wingdings" pitchFamily="2" charset="2"/>
              </a:rPr>
              <a:t>Fe</a:t>
            </a:r>
          </a:p>
          <a:p>
            <a:r>
              <a:rPr lang="en-GB" sz="2400" dirty="0">
                <a:sym typeface="Wingdings" pitchFamily="2" charset="2"/>
              </a:rPr>
              <a:t>Bacteria co-move with sediment-water interface as it grows</a:t>
            </a:r>
          </a:p>
          <a:p>
            <a:r>
              <a:rPr lang="en-GB" sz="2400" dirty="0" err="1">
                <a:sym typeface="Wingdings" pitchFamily="2" charset="2"/>
              </a:rPr>
              <a:t>Magnetosomes</a:t>
            </a:r>
            <a:r>
              <a:rPr lang="en-GB" sz="2400" dirty="0">
                <a:sym typeface="Wingdings" pitchFamily="2" charset="2"/>
              </a:rPr>
              <a:t> become “</a:t>
            </a:r>
            <a:r>
              <a:rPr lang="en-GB" sz="2400" dirty="0" err="1">
                <a:sym typeface="Wingdings" pitchFamily="2" charset="2"/>
              </a:rPr>
              <a:t>magnetofossils</a:t>
            </a:r>
            <a:r>
              <a:rPr lang="en-GB" sz="2400" dirty="0">
                <a:sym typeface="Wingdings" pitchFamily="2" charset="2"/>
              </a:rPr>
              <a:t>”</a:t>
            </a:r>
          </a:p>
          <a:p>
            <a:r>
              <a:rPr lang="en-GB" sz="2400" dirty="0">
                <a:sym typeface="Wingdings" pitchFamily="2" charset="2"/>
              </a:rPr>
              <a:t>Any </a:t>
            </a:r>
            <a:r>
              <a:rPr lang="en-GB" sz="2400" baseline="30000" dirty="0">
                <a:sym typeface="Wingdings" pitchFamily="2" charset="2"/>
              </a:rPr>
              <a:t>60</a:t>
            </a:r>
            <a:r>
              <a:rPr lang="en-GB" sz="2400" dirty="0">
                <a:sym typeface="Wingdings" pitchFamily="2" charset="2"/>
              </a:rPr>
              <a:t>Fe is “locked” inside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50714" r="49302"/>
          <a:stretch>
            <a:fillRect/>
          </a:stretch>
        </p:blipFill>
        <p:spPr bwMode="auto">
          <a:xfrm>
            <a:off x="6241313" y="3750822"/>
            <a:ext cx="2902688" cy="206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187063" y="5378023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150 </a:t>
            </a:r>
            <a:r>
              <a:rPr lang="en-GB" dirty="0" err="1"/>
              <a:t>Myr</a:t>
            </a:r>
            <a:r>
              <a:rPr lang="en-GB" dirty="0"/>
              <a:t> BP</a:t>
            </a:r>
          </a:p>
        </p:txBody>
      </p:sp>
      <p:pic>
        <p:nvPicPr>
          <p:cNvPr id="8" name="Picture 2" descr="http://www.alicesastroinfo.com/wp-content/uploads/2009/12/magnetotact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1" y="4569390"/>
            <a:ext cx="1137036" cy="124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889" y="1328737"/>
            <a:ext cx="6683125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in Nature are Elements Beyond Fe-Peak Made?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A304-C5B0-46FF-B1C6-B8F674070A71}" type="slidenum">
              <a:rPr lang="de-DE" smtClean="0"/>
              <a:pPr/>
              <a:t>2</a:t>
            </a:fld>
            <a:endParaRPr lang="de-DE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3633779" y="3043250"/>
            <a:ext cx="928695" cy="3571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19596" y="2686059"/>
            <a:ext cx="3483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accent6"/>
                </a:solidFill>
              </a:rPr>
              <a:t>Iron-group abundance peak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4026688" y="4079099"/>
            <a:ext cx="1643075" cy="158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91035" y="3257563"/>
            <a:ext cx="71438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91035" y="4900637"/>
            <a:ext cx="71438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77481" y="3670546"/>
            <a:ext cx="2557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chemeClr val="accent1"/>
                </a:solidFill>
              </a:rPr>
              <a:t>~5 or 6 order drop in </a:t>
            </a:r>
          </a:p>
          <a:p>
            <a:pPr algn="l"/>
            <a:r>
              <a:rPr lang="en-GB" sz="1600" dirty="0">
                <a:solidFill>
                  <a:schemeClr val="accent1"/>
                </a:solidFill>
              </a:rPr>
              <a:t>abundance from Fe-group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7624082" y="5144388"/>
            <a:ext cx="312884" cy="797443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really extracting these from the “dirt”?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2" name="Picture 2" descr="E:\Grant Apps\DFG_apps\60Fe\renewal\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3" y="750113"/>
            <a:ext cx="3053625" cy="37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96571" y="66675"/>
            <a:ext cx="8128000" cy="609600"/>
          </a:xfrm>
        </p:spPr>
        <p:txBody>
          <a:bodyPr/>
          <a:lstStyle/>
          <a:p>
            <a:r>
              <a:rPr lang="en-GB" dirty="0" smtClean="0"/>
              <a:t>Ocean Drill Core Samples</a:t>
            </a:r>
            <a:endParaRPr lang="en-GB" dirty="0"/>
          </a:p>
        </p:txBody>
      </p:sp>
      <p:sp>
        <p:nvSpPr>
          <p:cNvPr id="23" name="Content Placeholder 22"/>
          <p:cNvSpPr>
            <a:spLocks noGrp="1"/>
          </p:cNvSpPr>
          <p:nvPr>
            <p:ph sz="half" idx="1"/>
          </p:nvPr>
        </p:nvSpPr>
        <p:spPr>
          <a:xfrm>
            <a:off x="508000" y="638176"/>
            <a:ext cx="5069840" cy="5086351"/>
          </a:xfrm>
        </p:spPr>
        <p:txBody>
          <a:bodyPr/>
          <a:lstStyle/>
          <a:p>
            <a:r>
              <a:rPr lang="en-GB" sz="2000" dirty="0"/>
              <a:t>Core 848, leg 138, equatorial Pacific</a:t>
            </a:r>
          </a:p>
          <a:p>
            <a:r>
              <a:rPr lang="en-GB" sz="2000" dirty="0"/>
              <a:t>Water depth: 3870 m</a:t>
            </a:r>
          </a:p>
          <a:p>
            <a:r>
              <a:rPr lang="en-GB" sz="2000" dirty="0"/>
              <a:t>Predominantly Calcium-carbonate (80%) and SiO</a:t>
            </a:r>
            <a:r>
              <a:rPr lang="en-GB" sz="2000" baseline="-25000" dirty="0"/>
              <a:t>2</a:t>
            </a:r>
            <a:r>
              <a:rPr lang="en-GB" sz="2000" dirty="0"/>
              <a:t> (20%)</a:t>
            </a:r>
          </a:p>
          <a:p>
            <a:r>
              <a:rPr lang="en-GB" sz="2000" dirty="0"/>
              <a:t>Column height obtained: 0 – 3.3 </a:t>
            </a:r>
            <a:r>
              <a:rPr lang="en-GB" sz="2000" dirty="0" err="1"/>
              <a:t>Myr</a:t>
            </a:r>
            <a:r>
              <a:rPr lang="en-GB" sz="2000" dirty="0"/>
              <a:t> BP</a:t>
            </a:r>
          </a:p>
          <a:p>
            <a:r>
              <a:rPr lang="en-GB" sz="2000" dirty="0"/>
              <a:t>Location: reduces </a:t>
            </a:r>
            <a:r>
              <a:rPr lang="en-GB" sz="2000" dirty="0" err="1"/>
              <a:t>detrital</a:t>
            </a:r>
            <a:r>
              <a:rPr lang="en-GB" sz="2000" dirty="0"/>
              <a:t> Fe inputs from continental run-off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6A304-C5B0-46FF-B1C6-B8F674070A71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1029" name="Picture 5" descr="C:\Documents and Settings\Shawn Bishop\Desktop\talks\core4.jpg"/>
          <p:cNvPicPr>
            <a:picLocks noChangeAspect="1" noChangeArrowheads="1"/>
          </p:cNvPicPr>
          <p:nvPr/>
        </p:nvPicPr>
        <p:blipFill>
          <a:blip r:embed="rId2" cstate="print"/>
          <a:srcRect l="17092" r="9569" b="4158"/>
          <a:stretch>
            <a:fillRect/>
          </a:stretch>
        </p:blipFill>
        <p:spPr bwMode="auto">
          <a:xfrm>
            <a:off x="5818793" y="3287935"/>
            <a:ext cx="3121572" cy="2549575"/>
          </a:xfrm>
          <a:prstGeom prst="rect">
            <a:avLst/>
          </a:prstGeom>
          <a:noFill/>
        </p:spPr>
      </p:pic>
      <p:pic>
        <p:nvPicPr>
          <p:cNvPr id="1026" name="Picture 2" descr="C:\Documents and Settings\Shawn Bishop\Desktop\talks\core1.jpg"/>
          <p:cNvPicPr>
            <a:picLocks noChangeAspect="1" noChangeArrowheads="1"/>
          </p:cNvPicPr>
          <p:nvPr/>
        </p:nvPicPr>
        <p:blipFill>
          <a:blip r:embed="rId3" cstate="print"/>
          <a:srcRect l="8359" t="1285" r="6757" b="32521"/>
          <a:stretch>
            <a:fillRect/>
          </a:stretch>
        </p:blipFill>
        <p:spPr bwMode="auto">
          <a:xfrm>
            <a:off x="186668" y="3324228"/>
            <a:ext cx="5089075" cy="2480311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5908610" y="250827"/>
            <a:ext cx="2906548" cy="2906548"/>
            <a:chOff x="5554279" y="698501"/>
            <a:chExt cx="2906548" cy="2906548"/>
          </a:xfrm>
        </p:grpSpPr>
        <p:pic>
          <p:nvPicPr>
            <p:cNvPr id="16" name="Picture 10" descr="pacifi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54279" y="698501"/>
              <a:ext cx="2906548" cy="2906548"/>
            </a:xfrm>
            <a:prstGeom prst="rect">
              <a:avLst/>
            </a:prstGeom>
            <a:noFill/>
          </p:spPr>
        </p:pic>
        <p:sp>
          <p:nvSpPr>
            <p:cNvPr id="12" name="Isosceles Triangle 11"/>
            <p:cNvSpPr/>
            <p:nvPr/>
          </p:nvSpPr>
          <p:spPr bwMode="auto">
            <a:xfrm>
              <a:off x="7680960" y="1600200"/>
              <a:ext cx="102870" cy="125730"/>
            </a:xfrm>
            <a:prstGeom prst="triangl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Arial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589521" y="1346835"/>
            <a:ext cx="121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900" dirty="0"/>
              <a:t>Core 848, leg 138, </a:t>
            </a:r>
          </a:p>
          <a:p>
            <a:pPr algn="l"/>
            <a:r>
              <a:rPr lang="en-GB" sz="900" dirty="0"/>
              <a:t>3870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55755"/>
            <a:ext cx="8128000" cy="471297"/>
          </a:xfrm>
        </p:spPr>
        <p:txBody>
          <a:bodyPr/>
          <a:lstStyle/>
          <a:p>
            <a:r>
              <a:rPr lang="en-US" dirty="0" smtClean="0"/>
              <a:t>First Order Reversal Curves (FORC’s)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A304-C5B0-46FF-B1C6-B8F674070A71}" type="slidenum">
              <a:rPr lang="de-DE" smtClean="0">
                <a:solidFill>
                  <a:srgbClr val="000000"/>
                </a:solidFill>
              </a:rPr>
              <a:pPr/>
              <a:t>22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" y="1078210"/>
            <a:ext cx="3278060" cy="230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8"/>
          <a:stretch/>
        </p:blipFill>
        <p:spPr bwMode="auto">
          <a:xfrm>
            <a:off x="5558635" y="3676106"/>
            <a:ext cx="3326663" cy="246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29" y="4738758"/>
            <a:ext cx="2698443" cy="51445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36920" y="1133531"/>
            <a:ext cx="3962811" cy="2175244"/>
            <a:chOff x="4936917" y="1133531"/>
            <a:chExt cx="3962811" cy="217524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932" y="1133531"/>
              <a:ext cx="3730796" cy="2175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5333126" y="2367376"/>
              <a:ext cx="154172" cy="2243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816960" y="2287108"/>
              <a:ext cx="154172" cy="2243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96975" y="2181382"/>
              <a:ext cx="606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36917" y="2221154"/>
              <a:ext cx="606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r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44872" y="3935766"/>
            <a:ext cx="3169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</a:rPr>
              <a:t>Each curve has it’s </a:t>
            </a:r>
            <a:r>
              <a:rPr lang="en-US" sz="1400" b="1" dirty="0">
                <a:solidFill>
                  <a:srgbClr val="259EFF"/>
                </a:solidFill>
              </a:rPr>
              <a:t>associated H</a:t>
            </a:r>
            <a:r>
              <a:rPr lang="en-US" sz="1400" b="1" baseline="-25000" dirty="0">
                <a:solidFill>
                  <a:srgbClr val="259EFF"/>
                </a:solidFill>
              </a:rPr>
              <a:t>r</a:t>
            </a:r>
            <a:r>
              <a:rPr lang="en-US" sz="1400" dirty="0">
                <a:solidFill>
                  <a:srgbClr val="000000"/>
                </a:solidFill>
              </a:rPr>
              <a:t>.  With grid in (</a:t>
            </a:r>
            <a:r>
              <a:rPr lang="en-US" sz="1400" dirty="0" err="1">
                <a:solidFill>
                  <a:srgbClr val="000000"/>
                </a:solidFill>
              </a:rPr>
              <a:t>H</a:t>
            </a:r>
            <a:r>
              <a:rPr lang="en-US" sz="1400" baseline="-25000" dirty="0" err="1">
                <a:solidFill>
                  <a:srgbClr val="000000"/>
                </a:solidFill>
              </a:rPr>
              <a:t>r</a:t>
            </a:r>
            <a:r>
              <a:rPr lang="en-US" sz="1400" dirty="0" err="1">
                <a:solidFill>
                  <a:srgbClr val="000000"/>
                </a:solidFill>
              </a:rPr>
              <a:t>,H</a:t>
            </a:r>
            <a:r>
              <a:rPr lang="en-US" sz="1400" dirty="0">
                <a:solidFill>
                  <a:srgbClr val="000000"/>
                </a:solidFill>
              </a:rPr>
              <a:t>), one makes the mixed derivative.</a:t>
            </a:r>
          </a:p>
        </p:txBody>
      </p:sp>
      <p:sp>
        <p:nvSpPr>
          <p:cNvPr id="12" name="Right Arrow 11"/>
          <p:cNvSpPr/>
          <p:nvPr/>
        </p:nvSpPr>
        <p:spPr bwMode="auto">
          <a:xfrm>
            <a:off x="3625703" y="1414131"/>
            <a:ext cx="1431584" cy="43225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5400000">
            <a:off x="6160789" y="3169238"/>
            <a:ext cx="851168" cy="43225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586375" y="4444412"/>
            <a:ext cx="324791" cy="355167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87881" y="2214450"/>
            <a:ext cx="180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Reversal field =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4" y="3980778"/>
            <a:ext cx="3157169" cy="195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ight Arrow 24"/>
          <p:cNvSpPr/>
          <p:nvPr/>
        </p:nvSpPr>
        <p:spPr bwMode="auto">
          <a:xfrm rot="10800000">
            <a:off x="3348388" y="4088973"/>
            <a:ext cx="851168" cy="43225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99" y="6008763"/>
            <a:ext cx="1591020" cy="209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" y="3729094"/>
            <a:ext cx="1596335" cy="2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27892"/>
            <a:ext cx="8128000" cy="609600"/>
          </a:xfrm>
        </p:spPr>
        <p:txBody>
          <a:bodyPr/>
          <a:lstStyle/>
          <a:p>
            <a:r>
              <a:rPr lang="en-GB" dirty="0" err="1" smtClean="0"/>
              <a:t>knie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A304-C5B0-46FF-B1C6-B8F674070A71}" type="slidenum">
              <a:rPr lang="de-DE" smtClean="0">
                <a:solidFill>
                  <a:srgbClr val="000000"/>
                </a:solidFill>
              </a:rPr>
              <a:pPr/>
              <a:t>23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7" y="209553"/>
            <a:ext cx="5171571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4059037"/>
            <a:ext cx="316992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7" y="2"/>
            <a:ext cx="3376613" cy="364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98" y="3714754"/>
            <a:ext cx="3714940" cy="272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153" y="657226"/>
            <a:ext cx="45815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l">
              <a:buFont typeface="Wingdings" panose="05000000000000000000" pitchFamily="2" charset="2"/>
              <a:buChar char="§"/>
            </a:pPr>
            <a:r>
              <a:rPr lang="en-US" dirty="0"/>
              <a:t>Lake sediment sample with living bacteria within</a:t>
            </a:r>
          </a:p>
          <a:p>
            <a:pPr marL="342891" indent="-342891" algn="l">
              <a:buFont typeface="Wingdings" panose="05000000000000000000" pitchFamily="2" charset="2"/>
              <a:buChar char="§"/>
            </a:pPr>
            <a:r>
              <a:rPr lang="en-US" dirty="0"/>
              <a:t>Central ridge: “fingerprint” of </a:t>
            </a:r>
            <a:r>
              <a:rPr lang="en-US" dirty="0" err="1"/>
              <a:t>magnetosomes</a:t>
            </a:r>
            <a:endParaRPr lang="en-US" dirty="0"/>
          </a:p>
          <a:p>
            <a:pPr marL="342891" indent="-342891" algn="l">
              <a:buFont typeface="Wingdings" panose="05000000000000000000" pitchFamily="2" charset="2"/>
              <a:buChar char="§"/>
            </a:pPr>
            <a:r>
              <a:rPr lang="en-US" dirty="0"/>
              <a:t>Projection of ridge onto </a:t>
            </a:r>
            <a:r>
              <a:rPr lang="en-US" dirty="0" err="1"/>
              <a:t>Hc</a:t>
            </a:r>
            <a:r>
              <a:rPr lang="en-US" dirty="0"/>
              <a:t> axis allows a 3-component model to fit the data</a:t>
            </a:r>
          </a:p>
          <a:p>
            <a:pPr marL="342891" indent="-342891" algn="l">
              <a:buFont typeface="Wingdings" panose="05000000000000000000" pitchFamily="2" charset="2"/>
              <a:buChar char="§"/>
            </a:pPr>
            <a:endParaRPr lang="en-US" dirty="0"/>
          </a:p>
          <a:p>
            <a:pPr marL="342891" indent="-342891" algn="l">
              <a:buFont typeface="Wingdings" panose="05000000000000000000" pitchFamily="2" charset="2"/>
              <a:buChar char="§"/>
            </a:pPr>
            <a:endParaRPr lang="en-US" dirty="0"/>
          </a:p>
          <a:p>
            <a:pPr marL="342891" indent="-342891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</a:rPr>
              <a:t>Biogenic hard</a:t>
            </a:r>
          </a:p>
          <a:p>
            <a:pPr marL="342891" indent="-342891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50"/>
                </a:solidFill>
              </a:rPr>
              <a:t>Biogenic soft</a:t>
            </a:r>
          </a:p>
          <a:p>
            <a:pPr marL="342891" indent="-342891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Extracellular</a:t>
            </a:r>
          </a:p>
          <a:p>
            <a:pPr marL="342891" indent="-342891" algn="l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342891" indent="-342891" algn="l">
              <a:buFont typeface="Wingdings" panose="05000000000000000000" pitchFamily="2" charset="2"/>
              <a:buChar char="§"/>
            </a:pPr>
            <a:r>
              <a:rPr lang="en-US" dirty="0"/>
              <a:t>What does this look like with our sediment samples in which we hope there are </a:t>
            </a:r>
            <a:r>
              <a:rPr lang="en-US" dirty="0" err="1"/>
              <a:t>magnetofossils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98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3592"/>
            <a:ext cx="8128000" cy="609600"/>
          </a:xfrm>
        </p:spPr>
        <p:txBody>
          <a:bodyPr/>
          <a:lstStyle/>
          <a:p>
            <a:r>
              <a:rPr lang="en-US" dirty="0" smtClean="0"/>
              <a:t>FORC’s of Our Sediment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A304-C5B0-46FF-B1C6-B8F674070A71}" type="slidenum">
              <a:rPr lang="de-DE" smtClean="0">
                <a:solidFill>
                  <a:srgbClr val="000000"/>
                </a:solidFill>
              </a:rPr>
              <a:pPr/>
              <a:t>24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09395"/>
            <a:ext cx="5991225" cy="316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42719"/>
            <a:ext cx="2971800" cy="318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6" y="3786188"/>
            <a:ext cx="3603223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6051151" y="542720"/>
            <a:ext cx="2995613" cy="31147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529266" y="3328884"/>
            <a:ext cx="3614737" cy="31147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4133851"/>
            <a:ext cx="57721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 dirty="0"/>
              <a:t>Untreated</a:t>
            </a:r>
            <a:r>
              <a:rPr lang="en-US" dirty="0"/>
              <a:t>			</a:t>
            </a:r>
            <a:r>
              <a:rPr lang="en-US" u="sng" dirty="0"/>
              <a:t>Treated</a:t>
            </a:r>
          </a:p>
          <a:p>
            <a:pPr algn="l"/>
            <a:endParaRPr lang="en-US" sz="1600" dirty="0"/>
          </a:p>
          <a:p>
            <a:pPr marL="285744" indent="-285744" algn="l">
              <a:buFont typeface="Arial" panose="020B0604020202020204" pitchFamily="34" charset="0"/>
              <a:buChar char="•"/>
            </a:pPr>
            <a:r>
              <a:rPr lang="en-US" sz="1600" dirty="0"/>
              <a:t>3% by mass Fe			60% from mag.</a:t>
            </a:r>
          </a:p>
          <a:p>
            <a:pPr marL="285744" indent="-285744" algn="l">
              <a:buFont typeface="Arial" panose="020B0604020202020204" pitchFamily="34" charset="0"/>
              <a:buChar char="•"/>
            </a:pPr>
            <a:r>
              <a:rPr lang="en-US" sz="1600" dirty="0"/>
              <a:t>60 ppm SD Iron			minerals</a:t>
            </a:r>
          </a:p>
          <a:p>
            <a:pPr marL="285744" indent="-285744" algn="l">
              <a:buFont typeface="Arial" panose="020B0604020202020204" pitchFamily="34" charset="0"/>
              <a:buChar char="•"/>
            </a:pPr>
            <a:r>
              <a:rPr lang="en-US" sz="1600" dirty="0"/>
              <a:t>Approx. 3% Fe in mag.		&gt; 27% from bacteria</a:t>
            </a:r>
          </a:p>
          <a:p>
            <a:pPr algn="l"/>
            <a:r>
              <a:rPr lang="en-US" sz="1600" dirty="0"/>
              <a:t> minerals (biogenic and others) 	&lt; 6% from primary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P. Ludwig et al., Glob. Plan. Change </a:t>
            </a:r>
            <a:r>
              <a:rPr lang="en-US" sz="1600" b="1" dirty="0"/>
              <a:t>110</a:t>
            </a:r>
            <a:r>
              <a:rPr lang="en-US" sz="1600" dirty="0"/>
              <a:t> (2013)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1177745"/>
            <a:ext cx="87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/>
              <a:t>=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995613" y="542720"/>
            <a:ext cx="2995613" cy="31147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6076" y="1177745"/>
            <a:ext cx="87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5155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/>
      <p:bldP spid="9" grpId="0"/>
      <p:bldP spid="7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6CC2E8-B5A2-4D51-9220-8EE7FF432906}" type="slidenum">
              <a:rPr lang="de-DE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10130" r="20618" b="12190"/>
          <a:stretch/>
        </p:blipFill>
        <p:spPr bwMode="auto">
          <a:xfrm>
            <a:off x="-25749" y="134075"/>
            <a:ext cx="9169751" cy="552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83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51" y="-52828"/>
            <a:ext cx="3613150" cy="381681"/>
          </a:xfrm>
        </p:spPr>
        <p:txBody>
          <a:bodyPr>
            <a:normAutofit fontScale="90000"/>
          </a:bodyPr>
          <a:lstStyle/>
          <a:p>
            <a:r>
              <a:rPr lang="en-GB" baseline="30000" dirty="0" smtClean="0"/>
              <a:t>60</a:t>
            </a:r>
            <a:r>
              <a:rPr lang="en-GB" dirty="0" smtClean="0"/>
              <a:t>Fe found in biogenic reservoir</a:t>
            </a:r>
            <a:endParaRPr lang="en-GB" dirty="0"/>
          </a:p>
        </p:txBody>
      </p:sp>
      <p:pic>
        <p:nvPicPr>
          <p:cNvPr id="7" name="Content Placeholder 6" descr="PNAS-2016-Ludwig-9232-7.pdf - Adobe Acrobat Reader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17176" r="66939" b="56703"/>
          <a:stretch/>
        </p:blipFill>
        <p:spPr>
          <a:xfrm>
            <a:off x="4880932" y="-52829"/>
            <a:ext cx="4263068" cy="214400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917" y="328855"/>
            <a:ext cx="4380372" cy="3677295"/>
          </a:xfrm>
        </p:spPr>
        <p:txBody>
          <a:bodyPr/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baseline="30000" dirty="0"/>
              <a:t>60</a:t>
            </a:r>
            <a:r>
              <a:rPr lang="en-GB" sz="1500" dirty="0"/>
              <a:t>Fe found in two Pacific Ocean sediment cores (848 and 851)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dirty="0"/>
              <a:t>Sed. Rate is well characterized; time profile of signal resolved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dirty="0"/>
              <a:t>Onset of signal coincides with </a:t>
            </a:r>
            <a:r>
              <a:rPr lang="en-GB" sz="1500" dirty="0" err="1"/>
              <a:t>Plio</a:t>
            </a:r>
            <a:r>
              <a:rPr lang="en-GB" sz="1500" dirty="0"/>
              <a:t>-Pleistocene boundary; marine extinction event occurred and global cooling period began at that same time. 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dirty="0"/>
              <a:t>Mere coincidence, or a causal connection?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b="1" dirty="0"/>
              <a:t>What other cool things could bacteria be doing in geology for astrophysics?</a:t>
            </a:r>
          </a:p>
        </p:txBody>
      </p:sp>
      <p:pic>
        <p:nvPicPr>
          <p:cNvPr id="8" name="Picture 7" descr="PNAS-2016-Ludwig-9232-7.pdf - Adobe Acrobat Reader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24119" r="38513" b="34356"/>
          <a:stretch/>
        </p:blipFill>
        <p:spPr>
          <a:xfrm>
            <a:off x="141645" y="3051625"/>
            <a:ext cx="5186009" cy="2034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6939" y="2166407"/>
            <a:ext cx="191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P. Ludwig et al., PNAS </a:t>
            </a:r>
            <a:r>
              <a:rPr lang="en-GB" sz="900" b="1" dirty="0"/>
              <a:t>113</a:t>
            </a:r>
            <a:r>
              <a:rPr lang="en-GB" sz="900" dirty="0"/>
              <a:t> (2016)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634129" y="763441"/>
            <a:ext cx="50321" cy="891540"/>
          </a:xfrm>
          <a:prstGeom prst="rect">
            <a:avLst/>
          </a:prstGeom>
          <a:solidFill>
            <a:schemeClr val="accent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83"/>
            <a:endParaRPr lang="en-GB" sz="1500"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34128" y="850796"/>
            <a:ext cx="100012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 err="1">
                <a:solidFill>
                  <a:schemeClr val="accent1"/>
                </a:solidFill>
              </a:rPr>
              <a:t>Plio</a:t>
            </a:r>
            <a:r>
              <a:rPr lang="en-GB" sz="825" dirty="0">
                <a:solidFill>
                  <a:schemeClr val="accent1"/>
                </a:solidFill>
              </a:rPr>
              <a:t>-Pleistocene marine extinction</a:t>
            </a:r>
          </a:p>
        </p:txBody>
      </p:sp>
      <p:pic>
        <p:nvPicPr>
          <p:cNvPr id="3" name="Picture 2" descr="PNAS-2016-Ludwig-9232-7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223" r="27014" b="45061"/>
          <a:stretch/>
        </p:blipFill>
        <p:spPr>
          <a:xfrm>
            <a:off x="5327651" y="2374158"/>
            <a:ext cx="3683583" cy="236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EE0C0-206A-4ABA-8B09-B17F2FB096B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24" t="15823" r="21466" b="4624"/>
          <a:stretch/>
        </p:blipFill>
        <p:spPr>
          <a:xfrm>
            <a:off x="-8469" y="491066"/>
            <a:ext cx="9144000" cy="52858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51622" y="154906"/>
            <a:ext cx="4601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dirty="0">
                <a:latin typeface="AdvOT118e7927"/>
                <a:hlinkClick r:id="rId3"/>
              </a:rPr>
              <a:t>www.pnas.org/cgi/doi/10.1073/pnas.1601040113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9798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ture17196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4" t="22321" r="38039" b="44208"/>
          <a:stretch/>
        </p:blipFill>
        <p:spPr>
          <a:xfrm>
            <a:off x="201522" y="708871"/>
            <a:ext cx="3617011" cy="2446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-1512"/>
            <a:ext cx="3008313" cy="439016"/>
          </a:xfrm>
        </p:spPr>
        <p:txBody>
          <a:bodyPr/>
          <a:lstStyle/>
          <a:p>
            <a:r>
              <a:rPr lang="en-GB" dirty="0" smtClean="0"/>
              <a:t>2016: The Year of </a:t>
            </a:r>
            <a:r>
              <a:rPr lang="en-GB" baseline="30000" dirty="0" smtClean="0"/>
              <a:t>60</a:t>
            </a:r>
            <a:r>
              <a:rPr lang="en-GB" dirty="0" smtClean="0"/>
              <a:t>Fe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04406" y="454955"/>
            <a:ext cx="240029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1" dirty="0"/>
              <a:t>A. </a:t>
            </a:r>
            <a:r>
              <a:rPr lang="en-GB" sz="1051" dirty="0" err="1"/>
              <a:t>Wallner</a:t>
            </a:r>
            <a:r>
              <a:rPr lang="en-GB" sz="1051" dirty="0"/>
              <a:t> et al., Nature </a:t>
            </a:r>
            <a:r>
              <a:rPr lang="en-GB" sz="1051" b="1" dirty="0"/>
              <a:t>532</a:t>
            </a:r>
            <a:r>
              <a:rPr lang="en-GB" sz="1051" dirty="0"/>
              <a:t> (2016)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3" y="326850"/>
            <a:ext cx="3456039" cy="31557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16516" y="384677"/>
            <a:ext cx="1540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L. </a:t>
            </a:r>
            <a:r>
              <a:rPr lang="en-GB" sz="1100" dirty="0" err="1"/>
              <a:t>Fimiani</a:t>
            </a:r>
            <a:r>
              <a:rPr lang="en-GB" sz="1100" dirty="0"/>
              <a:t> et al., PRL </a:t>
            </a:r>
            <a:r>
              <a:rPr lang="en-GB" sz="1100" b="1" dirty="0"/>
              <a:t>116</a:t>
            </a:r>
            <a:r>
              <a:rPr lang="en-GB" sz="1100" dirty="0"/>
              <a:t> (2016)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075" y="4783573"/>
            <a:ext cx="4185903" cy="19430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56649" y="4575822"/>
            <a:ext cx="2529776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1" dirty="0"/>
              <a:t>W. R. </a:t>
            </a:r>
            <a:r>
              <a:rPr lang="en-GB" sz="1051" dirty="0" err="1"/>
              <a:t>Binns</a:t>
            </a:r>
            <a:r>
              <a:rPr lang="en-GB" sz="1051" dirty="0"/>
              <a:t> et al., Science (2016)</a:t>
            </a:r>
          </a:p>
        </p:txBody>
      </p:sp>
      <p:pic>
        <p:nvPicPr>
          <p:cNvPr id="3" name="Picture 2" descr="binns_60fe_cosmics.pdf - Adobe Acrobat Reader DC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23815" r="26754" b="28780"/>
          <a:stretch/>
        </p:blipFill>
        <p:spPr>
          <a:xfrm>
            <a:off x="2669987" y="3159330"/>
            <a:ext cx="3803991" cy="1483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3975" y="-2211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Lunar </a:t>
            </a:r>
            <a:r>
              <a:rPr lang="en-GB" sz="1800" dirty="0" err="1"/>
              <a:t>Regolith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60114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504" y="168378"/>
            <a:ext cx="3581277" cy="932291"/>
          </a:xfrm>
        </p:spPr>
        <p:txBody>
          <a:bodyPr>
            <a:noAutofit/>
          </a:bodyPr>
          <a:lstStyle/>
          <a:p>
            <a:r>
              <a:rPr lang="en-GB" sz="2400" dirty="0"/>
              <a:t>More on cosmic rays: One supernova, or more?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1" y="4943861"/>
            <a:ext cx="3136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500" dirty="0"/>
              <a:t>M. </a:t>
            </a:r>
            <a:r>
              <a:rPr lang="en-GB" sz="1500" dirty="0" err="1"/>
              <a:t>Kachelrieß</a:t>
            </a:r>
            <a:r>
              <a:rPr lang="en-GB" sz="1500" dirty="0"/>
              <a:t>, et al., PRL </a:t>
            </a:r>
            <a:r>
              <a:rPr lang="en-GB" sz="1500" b="1" dirty="0"/>
              <a:t>115</a:t>
            </a:r>
            <a:r>
              <a:rPr lang="en-GB" sz="1500" dirty="0"/>
              <a:t>, 2015</a:t>
            </a:r>
            <a:endParaRPr lang="en-GB" sz="1500" dirty="0">
              <a:solidFill>
                <a:srgbClr val="FF0000"/>
              </a:solidFill>
            </a:endParaRPr>
          </a:p>
        </p:txBody>
      </p:sp>
      <p:pic>
        <p:nvPicPr>
          <p:cNvPr id="5" name="Picture 4" descr="PhysRevLett.115.181103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t="13651" r="56438" b="1124"/>
          <a:stretch/>
        </p:blipFill>
        <p:spPr>
          <a:xfrm>
            <a:off x="4042314" y="3"/>
            <a:ext cx="5025489" cy="6258153"/>
          </a:xfrm>
          <a:prstGeom prst="rect">
            <a:avLst/>
          </a:prstGeom>
        </p:spPr>
      </p:pic>
      <p:pic>
        <p:nvPicPr>
          <p:cNvPr id="9" name="Picture 8" descr="PhysRevLett.115.181103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58329" r="56301" b="6084"/>
          <a:stretch/>
        </p:blipFill>
        <p:spPr>
          <a:xfrm>
            <a:off x="190502" y="1836440"/>
            <a:ext cx="3546729" cy="180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0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e 28"/>
          <p:cNvSpPr>
            <a:spLocks noChangeAspect="1"/>
          </p:cNvSpPr>
          <p:nvPr/>
        </p:nvSpPr>
        <p:spPr>
          <a:xfrm rot="16200000">
            <a:off x="-3022703" y="3830644"/>
            <a:ext cx="6036458" cy="6036458"/>
          </a:xfrm>
          <a:prstGeom prst="pie">
            <a:avLst>
              <a:gd name="adj1" fmla="val 482"/>
              <a:gd name="adj2" fmla="val 541867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508000" y="70743"/>
            <a:ext cx="8128000" cy="609600"/>
          </a:xfrm>
        </p:spPr>
        <p:txBody>
          <a:bodyPr/>
          <a:lstStyle/>
          <a:p>
            <a:r>
              <a:rPr lang="en-GB" dirty="0" smtClean="0"/>
              <a:t>Cosmic Sites of </a:t>
            </a:r>
            <a:r>
              <a:rPr lang="en-GB" baseline="30000" dirty="0" smtClean="0"/>
              <a:t>60</a:t>
            </a:r>
            <a:r>
              <a:rPr lang="en-GB" dirty="0" smtClean="0"/>
              <a:t>Fe Production</a:t>
            </a:r>
            <a:endParaRPr lang="en-GB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508000" y="779660"/>
            <a:ext cx="8128000" cy="2845823"/>
          </a:xfrm>
        </p:spPr>
        <p:txBody>
          <a:bodyPr/>
          <a:lstStyle/>
          <a:p>
            <a:r>
              <a:rPr lang="en-GB" sz="2000" dirty="0"/>
              <a:t>Stars with masses &gt; 10 solar masses</a:t>
            </a:r>
          </a:p>
          <a:p>
            <a:r>
              <a:rPr lang="en-GB" sz="2000" dirty="0"/>
              <a:t>Conclusion of core He-burning 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dirty="0"/>
              <a:t>He-burning shell </a:t>
            </a:r>
            <a:r>
              <a:rPr lang="en-GB" sz="2000" dirty="0">
                <a:sym typeface="Wingdings" pitchFamily="2" charset="2"/>
              </a:rPr>
              <a:t> T ~ 4 x 10</a:t>
            </a:r>
            <a:r>
              <a:rPr lang="en-GB" sz="2000" baseline="30000" dirty="0">
                <a:sym typeface="Wingdings" pitchFamily="2" charset="2"/>
              </a:rPr>
              <a:t>8</a:t>
            </a:r>
            <a:endParaRPr lang="en-GB" sz="2000" baseline="30000" dirty="0"/>
          </a:p>
          <a:p>
            <a:r>
              <a:rPr lang="en-GB" sz="2000" dirty="0"/>
              <a:t>Temp. drives the reaction sequence:</a:t>
            </a:r>
          </a:p>
          <a:p>
            <a:r>
              <a:rPr lang="en-GB" sz="2000" dirty="0"/>
              <a:t>Followed by: </a:t>
            </a:r>
          </a:p>
          <a:p>
            <a:r>
              <a:rPr lang="en-GB" sz="2000" dirty="0"/>
              <a:t>Free neutrons drive an s-process in the shell 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baseline="30000" dirty="0"/>
              <a:t>60</a:t>
            </a:r>
            <a:r>
              <a:rPr lang="en-GB" sz="2000" dirty="0"/>
              <a:t>Fe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5E6A0-87C8-4AE9-968C-01E6CF11428E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22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14450" y="6532605"/>
            <a:ext cx="203097" cy="178664"/>
          </a:xfrm>
          <a:prstGeom prst="rect">
            <a:avLst/>
          </a:prstGeom>
          <a:noFill/>
          <a:ln/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28596" y="0"/>
            <a:ext cx="8229600" cy="800064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GB" sz="44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21" name="Freeform 20"/>
          <p:cNvSpPr/>
          <p:nvPr/>
        </p:nvSpPr>
        <p:spPr>
          <a:xfrm rot="19921069">
            <a:off x="1255011" y="4770251"/>
            <a:ext cx="1027815" cy="733645"/>
          </a:xfrm>
          <a:custGeom>
            <a:avLst/>
            <a:gdLst>
              <a:gd name="connsiteX0" fmla="*/ 797442 w 1027814"/>
              <a:gd name="connsiteY0" fmla="*/ 99236 h 733645"/>
              <a:gd name="connsiteX1" fmla="*/ 1010093 w 1027814"/>
              <a:gd name="connsiteY1" fmla="*/ 290623 h 733645"/>
              <a:gd name="connsiteX2" fmla="*/ 903768 w 1027814"/>
              <a:gd name="connsiteY2" fmla="*/ 567069 h 733645"/>
              <a:gd name="connsiteX3" fmla="*/ 510363 w 1027814"/>
              <a:gd name="connsiteY3" fmla="*/ 726557 h 733645"/>
              <a:gd name="connsiteX4" fmla="*/ 148856 w 1027814"/>
              <a:gd name="connsiteY4" fmla="*/ 609599 h 733645"/>
              <a:gd name="connsiteX5" fmla="*/ 31898 w 1027814"/>
              <a:gd name="connsiteY5" fmla="*/ 290623 h 733645"/>
              <a:gd name="connsiteX6" fmla="*/ 340242 w 1027814"/>
              <a:gd name="connsiteY6" fmla="*/ 46074 h 733645"/>
              <a:gd name="connsiteX7" fmla="*/ 627321 w 1027814"/>
              <a:gd name="connsiteY7" fmla="*/ 14176 h 733645"/>
              <a:gd name="connsiteX8" fmla="*/ 701749 w 1027814"/>
              <a:gd name="connsiteY8" fmla="*/ 46074 h 73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814" h="733645">
                <a:moveTo>
                  <a:pt x="797442" y="99236"/>
                </a:moveTo>
                <a:cubicBezTo>
                  <a:pt x="894907" y="155943"/>
                  <a:pt x="992372" y="212651"/>
                  <a:pt x="1010093" y="290623"/>
                </a:cubicBezTo>
                <a:cubicBezTo>
                  <a:pt x="1027814" y="368595"/>
                  <a:pt x="987056" y="494413"/>
                  <a:pt x="903768" y="567069"/>
                </a:cubicBezTo>
                <a:cubicBezTo>
                  <a:pt x="820480" y="639725"/>
                  <a:pt x="636182" y="719469"/>
                  <a:pt x="510363" y="726557"/>
                </a:cubicBezTo>
                <a:cubicBezTo>
                  <a:pt x="384544" y="733645"/>
                  <a:pt x="228600" y="682255"/>
                  <a:pt x="148856" y="609599"/>
                </a:cubicBezTo>
                <a:cubicBezTo>
                  <a:pt x="69112" y="536943"/>
                  <a:pt x="0" y="384544"/>
                  <a:pt x="31898" y="290623"/>
                </a:cubicBezTo>
                <a:cubicBezTo>
                  <a:pt x="63796" y="196702"/>
                  <a:pt x="241005" y="92148"/>
                  <a:pt x="340242" y="46074"/>
                </a:cubicBezTo>
                <a:cubicBezTo>
                  <a:pt x="439479" y="0"/>
                  <a:pt x="567070" y="14176"/>
                  <a:pt x="627321" y="14176"/>
                </a:cubicBezTo>
                <a:cubicBezTo>
                  <a:pt x="687572" y="14176"/>
                  <a:pt x="694660" y="30125"/>
                  <a:pt x="701749" y="46074"/>
                </a:cubicBezTo>
              </a:path>
            </a:pathLst>
          </a:cu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e 24"/>
          <p:cNvSpPr>
            <a:spLocks noChangeAspect="1"/>
          </p:cNvSpPr>
          <p:nvPr/>
        </p:nvSpPr>
        <p:spPr>
          <a:xfrm rot="16200000">
            <a:off x="-1965394" y="4910906"/>
            <a:ext cx="3894187" cy="3894187"/>
          </a:xfrm>
          <a:prstGeom prst="pie">
            <a:avLst>
              <a:gd name="adj1" fmla="val 482"/>
              <a:gd name="adj2" fmla="val 540528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 rot="18310182">
            <a:off x="183928" y="4108928"/>
            <a:ext cx="1027815" cy="733645"/>
          </a:xfrm>
          <a:custGeom>
            <a:avLst/>
            <a:gdLst>
              <a:gd name="connsiteX0" fmla="*/ 797442 w 1027814"/>
              <a:gd name="connsiteY0" fmla="*/ 99236 h 733645"/>
              <a:gd name="connsiteX1" fmla="*/ 1010093 w 1027814"/>
              <a:gd name="connsiteY1" fmla="*/ 290623 h 733645"/>
              <a:gd name="connsiteX2" fmla="*/ 903768 w 1027814"/>
              <a:gd name="connsiteY2" fmla="*/ 567069 h 733645"/>
              <a:gd name="connsiteX3" fmla="*/ 510363 w 1027814"/>
              <a:gd name="connsiteY3" fmla="*/ 726557 h 733645"/>
              <a:gd name="connsiteX4" fmla="*/ 148856 w 1027814"/>
              <a:gd name="connsiteY4" fmla="*/ 609599 h 733645"/>
              <a:gd name="connsiteX5" fmla="*/ 31898 w 1027814"/>
              <a:gd name="connsiteY5" fmla="*/ 290623 h 733645"/>
              <a:gd name="connsiteX6" fmla="*/ 340242 w 1027814"/>
              <a:gd name="connsiteY6" fmla="*/ 46074 h 733645"/>
              <a:gd name="connsiteX7" fmla="*/ 627321 w 1027814"/>
              <a:gd name="connsiteY7" fmla="*/ 14176 h 733645"/>
              <a:gd name="connsiteX8" fmla="*/ 701749 w 1027814"/>
              <a:gd name="connsiteY8" fmla="*/ 46074 h 73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814" h="733645">
                <a:moveTo>
                  <a:pt x="797442" y="99236"/>
                </a:moveTo>
                <a:cubicBezTo>
                  <a:pt x="894907" y="155943"/>
                  <a:pt x="992372" y="212651"/>
                  <a:pt x="1010093" y="290623"/>
                </a:cubicBezTo>
                <a:cubicBezTo>
                  <a:pt x="1027814" y="368595"/>
                  <a:pt x="987056" y="494413"/>
                  <a:pt x="903768" y="567069"/>
                </a:cubicBezTo>
                <a:cubicBezTo>
                  <a:pt x="820480" y="639725"/>
                  <a:pt x="636182" y="719469"/>
                  <a:pt x="510363" y="726557"/>
                </a:cubicBezTo>
                <a:cubicBezTo>
                  <a:pt x="384544" y="733645"/>
                  <a:pt x="228600" y="682255"/>
                  <a:pt x="148856" y="609599"/>
                </a:cubicBezTo>
                <a:cubicBezTo>
                  <a:pt x="69112" y="536943"/>
                  <a:pt x="0" y="384544"/>
                  <a:pt x="31898" y="290623"/>
                </a:cubicBezTo>
                <a:cubicBezTo>
                  <a:pt x="63796" y="196702"/>
                  <a:pt x="241005" y="92148"/>
                  <a:pt x="340242" y="46074"/>
                </a:cubicBezTo>
                <a:cubicBezTo>
                  <a:pt x="439479" y="0"/>
                  <a:pt x="567070" y="14176"/>
                  <a:pt x="627321" y="14176"/>
                </a:cubicBezTo>
                <a:cubicBezTo>
                  <a:pt x="687572" y="14176"/>
                  <a:pt x="694660" y="30125"/>
                  <a:pt x="701749" y="46074"/>
                </a:cubicBezTo>
              </a:path>
            </a:pathLst>
          </a:cu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 23"/>
          <p:cNvSpPr/>
          <p:nvPr/>
        </p:nvSpPr>
        <p:spPr>
          <a:xfrm rot="21362760">
            <a:off x="1917443" y="6041985"/>
            <a:ext cx="1027815" cy="733645"/>
          </a:xfrm>
          <a:custGeom>
            <a:avLst/>
            <a:gdLst>
              <a:gd name="connsiteX0" fmla="*/ 797442 w 1027814"/>
              <a:gd name="connsiteY0" fmla="*/ 99236 h 733645"/>
              <a:gd name="connsiteX1" fmla="*/ 1010093 w 1027814"/>
              <a:gd name="connsiteY1" fmla="*/ 290623 h 733645"/>
              <a:gd name="connsiteX2" fmla="*/ 903768 w 1027814"/>
              <a:gd name="connsiteY2" fmla="*/ 567069 h 733645"/>
              <a:gd name="connsiteX3" fmla="*/ 510363 w 1027814"/>
              <a:gd name="connsiteY3" fmla="*/ 726557 h 733645"/>
              <a:gd name="connsiteX4" fmla="*/ 148856 w 1027814"/>
              <a:gd name="connsiteY4" fmla="*/ 609599 h 733645"/>
              <a:gd name="connsiteX5" fmla="*/ 31898 w 1027814"/>
              <a:gd name="connsiteY5" fmla="*/ 290623 h 733645"/>
              <a:gd name="connsiteX6" fmla="*/ 340242 w 1027814"/>
              <a:gd name="connsiteY6" fmla="*/ 46074 h 733645"/>
              <a:gd name="connsiteX7" fmla="*/ 627321 w 1027814"/>
              <a:gd name="connsiteY7" fmla="*/ 14176 h 733645"/>
              <a:gd name="connsiteX8" fmla="*/ 701749 w 1027814"/>
              <a:gd name="connsiteY8" fmla="*/ 46074 h 73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814" h="733645">
                <a:moveTo>
                  <a:pt x="797442" y="99236"/>
                </a:moveTo>
                <a:cubicBezTo>
                  <a:pt x="894907" y="155943"/>
                  <a:pt x="992372" y="212651"/>
                  <a:pt x="1010093" y="290623"/>
                </a:cubicBezTo>
                <a:cubicBezTo>
                  <a:pt x="1027814" y="368595"/>
                  <a:pt x="987056" y="494413"/>
                  <a:pt x="903768" y="567069"/>
                </a:cubicBezTo>
                <a:cubicBezTo>
                  <a:pt x="820480" y="639725"/>
                  <a:pt x="636182" y="719469"/>
                  <a:pt x="510363" y="726557"/>
                </a:cubicBezTo>
                <a:cubicBezTo>
                  <a:pt x="384544" y="733645"/>
                  <a:pt x="228600" y="682255"/>
                  <a:pt x="148856" y="609599"/>
                </a:cubicBezTo>
                <a:cubicBezTo>
                  <a:pt x="69112" y="536943"/>
                  <a:pt x="0" y="384544"/>
                  <a:pt x="31898" y="290623"/>
                </a:cubicBezTo>
                <a:cubicBezTo>
                  <a:pt x="63796" y="196702"/>
                  <a:pt x="241005" y="92148"/>
                  <a:pt x="340242" y="46074"/>
                </a:cubicBezTo>
                <a:cubicBezTo>
                  <a:pt x="439479" y="0"/>
                  <a:pt x="567070" y="14176"/>
                  <a:pt x="627321" y="14176"/>
                </a:cubicBezTo>
                <a:cubicBezTo>
                  <a:pt x="687572" y="14176"/>
                  <a:pt x="694660" y="30125"/>
                  <a:pt x="701749" y="46074"/>
                </a:cubicBezTo>
              </a:path>
            </a:pathLst>
          </a:cu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ie 27"/>
          <p:cNvSpPr>
            <a:spLocks noChangeAspect="1"/>
          </p:cNvSpPr>
          <p:nvPr/>
        </p:nvSpPr>
        <p:spPr>
          <a:xfrm rot="16200000">
            <a:off x="-1679642" y="5218137"/>
            <a:ext cx="3322683" cy="3322683"/>
          </a:xfrm>
          <a:prstGeom prst="pie">
            <a:avLst>
              <a:gd name="adj1" fmla="val 482"/>
              <a:gd name="adj2" fmla="val 54052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9570" y="6141981"/>
            <a:ext cx="982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C &amp; O</a:t>
            </a:r>
          </a:p>
        </p:txBody>
      </p:sp>
      <p:sp>
        <p:nvSpPr>
          <p:cNvPr id="32" name="TextBox 31"/>
          <p:cNvSpPr txBox="1"/>
          <p:nvPr/>
        </p:nvSpPr>
        <p:spPr>
          <a:xfrm rot="885415">
            <a:off x="-65199" y="4977804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 Shell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37415" y="5603359"/>
            <a:ext cx="1839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H Envelope</a:t>
            </a:r>
          </a:p>
        </p:txBody>
      </p:sp>
      <p:pic>
        <p:nvPicPr>
          <p:cNvPr id="37" name="Picture 3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0366" y="1586007"/>
            <a:ext cx="3607315" cy="304800"/>
          </a:xfrm>
          <a:prstGeom prst="rect">
            <a:avLst/>
          </a:prstGeom>
          <a:noFill/>
        </p:spPr>
      </p:pic>
      <p:pic>
        <p:nvPicPr>
          <p:cNvPr id="39" name="Picture 3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6055" y="1937245"/>
            <a:ext cx="1726695" cy="304800"/>
          </a:xfrm>
          <a:prstGeom prst="rect">
            <a:avLst/>
          </a:prstGeom>
          <a:noFill/>
        </p:spPr>
      </p:pic>
      <p:sp>
        <p:nvSpPr>
          <p:cNvPr id="40" name="Content Placeholder 26"/>
          <p:cNvSpPr txBox="1">
            <a:spLocks/>
          </p:cNvSpPr>
          <p:nvPr/>
        </p:nvSpPr>
        <p:spPr bwMode="auto">
          <a:xfrm>
            <a:off x="2248251" y="2694144"/>
            <a:ext cx="6162159" cy="205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891" indent="-342891" algn="l" eaLnBrk="1" hangingPunct="1"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en-GB" kern="0" baseline="30000" dirty="0">
                <a:latin typeface="+mn-lt"/>
              </a:rPr>
              <a:t>12</a:t>
            </a:r>
            <a:r>
              <a:rPr lang="en-GB" kern="0" dirty="0">
                <a:latin typeface="+mn-lt"/>
              </a:rPr>
              <a:t>C(</a:t>
            </a:r>
            <a:r>
              <a:rPr lang="en-GB" kern="0" baseline="30000" dirty="0">
                <a:latin typeface="+mn-lt"/>
              </a:rPr>
              <a:t>12</a:t>
            </a:r>
            <a:r>
              <a:rPr lang="en-GB" kern="0" dirty="0">
                <a:latin typeface="+mn-lt"/>
              </a:rPr>
              <a:t>C,</a:t>
            </a:r>
            <a:r>
              <a:rPr lang="en-GB" kern="0" dirty="0">
                <a:latin typeface="Symbol" pitchFamily="18" charset="2"/>
              </a:rPr>
              <a:t>a</a:t>
            </a:r>
            <a:r>
              <a:rPr lang="en-GB" kern="0" dirty="0">
                <a:latin typeface="+mn-lt"/>
              </a:rPr>
              <a:t>)</a:t>
            </a:r>
            <a:r>
              <a:rPr lang="en-GB" kern="0" baseline="30000" dirty="0">
                <a:latin typeface="+mn-lt"/>
              </a:rPr>
              <a:t>20</a:t>
            </a:r>
            <a:r>
              <a:rPr lang="en-GB" kern="0" dirty="0">
                <a:latin typeface="+mn-lt"/>
              </a:rPr>
              <a:t>Ne occurs in core</a:t>
            </a:r>
          </a:p>
          <a:p>
            <a:pPr marL="342891" indent="-342891" algn="l" eaLnBrk="1" hangingPunct="1"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en-GB" kern="0" dirty="0">
                <a:latin typeface="+mn-lt"/>
              </a:rPr>
              <a:t>Free </a:t>
            </a:r>
            <a:r>
              <a:rPr lang="en-GB" kern="0" dirty="0" err="1">
                <a:latin typeface="Symbol" pitchFamily="18" charset="2"/>
              </a:rPr>
              <a:t>a</a:t>
            </a:r>
            <a:r>
              <a:rPr lang="en-GB" kern="0" dirty="0" err="1">
                <a:latin typeface="+mn-lt"/>
              </a:rPr>
              <a:t>’s</a:t>
            </a:r>
            <a:r>
              <a:rPr lang="en-GB" kern="0" dirty="0">
                <a:latin typeface="+mn-lt"/>
              </a:rPr>
              <a:t> undergo reaction sequence above </a:t>
            </a:r>
            <a:r>
              <a:rPr lang="en-GB" kern="0" dirty="0">
                <a:latin typeface="+mn-lt"/>
                <a:sym typeface="Wingdings" pitchFamily="2" charset="2"/>
              </a:rPr>
              <a:t> </a:t>
            </a:r>
            <a:r>
              <a:rPr lang="en-GB" kern="0" baseline="30000" dirty="0">
                <a:latin typeface="+mn-lt"/>
                <a:sym typeface="Wingdings" pitchFamily="2" charset="2"/>
              </a:rPr>
              <a:t>60</a:t>
            </a:r>
            <a:r>
              <a:rPr lang="en-GB" kern="0" dirty="0">
                <a:latin typeface="+mn-lt"/>
                <a:sym typeface="Wingdings" pitchFamily="2" charset="2"/>
              </a:rPr>
              <a:t>Fe production</a:t>
            </a:r>
            <a:endParaRPr lang="en-GB" kern="0" dirty="0">
              <a:latin typeface="+mn-lt"/>
            </a:endParaRPr>
          </a:p>
          <a:p>
            <a:pPr marL="342891" indent="-342891" algn="l" eaLnBrk="1" hangingPunct="1"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en-GB" kern="0" dirty="0">
                <a:latin typeface="+mn-lt"/>
              </a:rPr>
              <a:t>Convection carries </a:t>
            </a:r>
            <a:r>
              <a:rPr lang="en-GB" kern="0" baseline="30000" dirty="0">
                <a:latin typeface="+mn-lt"/>
              </a:rPr>
              <a:t>60</a:t>
            </a:r>
            <a:r>
              <a:rPr lang="en-GB" kern="0" dirty="0">
                <a:latin typeface="+mn-lt"/>
              </a:rPr>
              <a:t>Fe to lower temperatures, so that some survives against further n-capture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57699"/>
            <a:ext cx="3365499" cy="6016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Detection of </a:t>
            </a:r>
            <a:r>
              <a:rPr lang="en-GB" baseline="30000" dirty="0" smtClean="0"/>
              <a:t>244</a:t>
            </a:r>
            <a:r>
              <a:rPr lang="en-GB" dirty="0" smtClean="0"/>
              <a:t>Pu and </a:t>
            </a:r>
            <a:r>
              <a:rPr lang="en-GB" baseline="30000" dirty="0" smtClean="0"/>
              <a:t>247</a:t>
            </a:r>
            <a:r>
              <a:rPr lang="en-GB" dirty="0" smtClean="0"/>
              <a:t>Cm in cosmic rays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303" y="867830"/>
            <a:ext cx="3581399" cy="3965975"/>
          </a:xfrm>
        </p:spPr>
        <p:txBody>
          <a:bodyPr/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dirty="0"/>
              <a:t>Satellite mission carrying stacks of Lexan sheets stop cosmic ray particles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dirty="0"/>
              <a:t>High energy, high Z </a:t>
            </a:r>
            <a:r>
              <a:rPr lang="en-GB" sz="1500" dirty="0" err="1"/>
              <a:t>cosmics</a:t>
            </a:r>
            <a:r>
              <a:rPr lang="en-GB" sz="1500" dirty="0"/>
              <a:t> produce tracks in Lexan (think of “fission tracks”)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dirty="0"/>
              <a:t>Lexan retrieved and etched in the lab. 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dirty="0"/>
              <a:t>Difference in etching rate between bulk Lexan and cosmic-ray track is a measure of ionization damage done along track </a:t>
            </a:r>
            <a:r>
              <a:rPr lang="en-GB" sz="1500" dirty="0">
                <a:sym typeface="Wingdings" panose="05000000000000000000" pitchFamily="2" charset="2"/>
              </a:rPr>
              <a:t> leads to Z and velocity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i="1" dirty="0">
                <a:sym typeface="Wingdings" panose="05000000000000000000" pitchFamily="2" charset="2"/>
              </a:rPr>
              <a:t>“…results are consistent with…source material which is mainly ordinary ISM with some recent contamination by freshly synthesized material.</a:t>
            </a:r>
            <a:r>
              <a:rPr lang="en-GB" sz="1500" dirty="0">
                <a:sym typeface="Wingdings" panose="05000000000000000000" pitchFamily="2" charset="2"/>
              </a:rPr>
              <a:t>”</a:t>
            </a:r>
            <a:endParaRPr lang="en-GB" sz="1500" dirty="0"/>
          </a:p>
        </p:txBody>
      </p:sp>
      <p:pic>
        <p:nvPicPr>
          <p:cNvPr id="7" name="Picture 6" descr="Donnelly_2012_ApJ_747_40-1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7" t="17408" r="22877" b="8024"/>
          <a:stretch/>
        </p:blipFill>
        <p:spPr>
          <a:xfrm>
            <a:off x="3822701" y="304793"/>
            <a:ext cx="5275556" cy="4902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6991" y="5174878"/>
            <a:ext cx="30209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J. Donnelly et al., </a:t>
            </a:r>
            <a:r>
              <a:rPr lang="en-GB" sz="1500" dirty="0" err="1"/>
              <a:t>ApJ</a:t>
            </a:r>
            <a:r>
              <a:rPr lang="en-GB" sz="1500" dirty="0"/>
              <a:t> </a:t>
            </a:r>
            <a:r>
              <a:rPr lang="en-GB" sz="1500" b="1" dirty="0"/>
              <a:t>747</a:t>
            </a:r>
            <a:r>
              <a:rPr lang="en-GB" sz="1500" dirty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1814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60325"/>
            <a:ext cx="3956048" cy="568325"/>
          </a:xfrm>
        </p:spPr>
        <p:txBody>
          <a:bodyPr/>
          <a:lstStyle/>
          <a:p>
            <a:r>
              <a:rPr lang="en-GB" sz="1800" dirty="0"/>
              <a:t>“Curious Curie” and Curium</a:t>
            </a:r>
          </a:p>
        </p:txBody>
      </p:sp>
      <p:pic>
        <p:nvPicPr>
          <p:cNvPr id="7" name="Content Placeholder 6" descr="tissot2016.pdf - Adobe Acrobat Reader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4" t="23958" r="26586" b="29589"/>
          <a:stretch/>
        </p:blipFill>
        <p:spPr>
          <a:xfrm>
            <a:off x="5057775" y="176078"/>
            <a:ext cx="4022725" cy="361164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7" y="628649"/>
            <a:ext cx="4311649" cy="5619751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baseline="30000" dirty="0"/>
              <a:t>247</a:t>
            </a:r>
            <a:r>
              <a:rPr lang="en-GB" sz="1600" dirty="0"/>
              <a:t>Cm (half life 15.6 </a:t>
            </a:r>
            <a:r>
              <a:rPr lang="en-GB" sz="1600" dirty="0" err="1"/>
              <a:t>Myr</a:t>
            </a:r>
            <a:r>
              <a:rPr lang="en-GB" sz="1600" dirty="0"/>
              <a:t>) alpha-chain decays to </a:t>
            </a:r>
            <a:r>
              <a:rPr lang="en-GB" sz="1600" baseline="30000" dirty="0"/>
              <a:t>235</a:t>
            </a:r>
            <a:r>
              <a:rPr lang="en-GB" sz="1600" dirty="0"/>
              <a:t>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/>
              <a:t>Very recent measurements of </a:t>
            </a:r>
            <a:r>
              <a:rPr lang="en-GB" sz="1600" baseline="30000" dirty="0"/>
              <a:t>235</a:t>
            </a:r>
            <a:r>
              <a:rPr lang="en-GB" sz="1600" dirty="0"/>
              <a:t>U excess in CAIs (Ca-Al-rich Inclusion) from Allende meteorite lead to a larger initial abundance of </a:t>
            </a:r>
            <a:r>
              <a:rPr lang="en-GB" sz="1600" baseline="30000" dirty="0"/>
              <a:t>247</a:t>
            </a:r>
            <a:r>
              <a:rPr lang="en-GB" sz="1600" dirty="0"/>
              <a:t>Cm in Early Solar System (ESS)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/>
              <a:t>New initial </a:t>
            </a:r>
            <a:r>
              <a:rPr lang="en-GB" sz="1600" baseline="30000" dirty="0"/>
              <a:t>247</a:t>
            </a:r>
            <a:r>
              <a:rPr lang="en-GB" sz="1600" dirty="0"/>
              <a:t>Cm abundance, when now combined with ESS initial </a:t>
            </a:r>
            <a:r>
              <a:rPr lang="en-GB" sz="1600" baseline="30000" dirty="0"/>
              <a:t>129</a:t>
            </a:r>
            <a:r>
              <a:rPr lang="en-GB" sz="1600" dirty="0"/>
              <a:t>I and </a:t>
            </a:r>
            <a:r>
              <a:rPr lang="en-GB" sz="1600" baseline="30000" dirty="0"/>
              <a:t>244</a:t>
            </a:r>
            <a:r>
              <a:rPr lang="en-GB" sz="1600" dirty="0"/>
              <a:t>Pu abundances all fit to a model curve of a common “free decay interval” </a:t>
            </a:r>
            <a:r>
              <a:rPr lang="en-GB" sz="1600" dirty="0">
                <a:latin typeface="Symbol" panose="05050102010706020507" pitchFamily="18" charset="2"/>
              </a:rPr>
              <a:t>D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600" dirty="0">
              <a:latin typeface="Symbol" panose="05050102010706020507" pitchFamily="18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latin typeface="Symbol" panose="05050102010706020507" pitchFamily="18" charset="2"/>
              </a:rPr>
              <a:t>D</a:t>
            </a:r>
            <a:r>
              <a:rPr lang="en-GB" sz="1600" dirty="0"/>
              <a:t> represents the time interval between last nucleosynthetic event producing these elements and their subsequent entrainment into ESS objects (such as CAI’s)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00"/>
                </a:solidFill>
              </a:rPr>
              <a:t>Implication: </a:t>
            </a:r>
            <a:r>
              <a:rPr lang="en-GB" sz="1600" b="1" baseline="30000" dirty="0">
                <a:solidFill>
                  <a:srgbClr val="FF0000"/>
                </a:solidFill>
              </a:rPr>
              <a:t>129</a:t>
            </a:r>
            <a:r>
              <a:rPr lang="en-GB" sz="1600" b="1" dirty="0">
                <a:solidFill>
                  <a:srgbClr val="FF0000"/>
                </a:solidFill>
              </a:rPr>
              <a:t>I, </a:t>
            </a:r>
            <a:r>
              <a:rPr lang="en-GB" sz="1600" b="1" baseline="30000" dirty="0">
                <a:solidFill>
                  <a:srgbClr val="FF0000"/>
                </a:solidFill>
              </a:rPr>
              <a:t>244</a:t>
            </a:r>
            <a:r>
              <a:rPr lang="en-GB" sz="1600" b="1" dirty="0">
                <a:solidFill>
                  <a:srgbClr val="FF0000"/>
                </a:solidFill>
              </a:rPr>
              <a:t>Pu, </a:t>
            </a:r>
            <a:r>
              <a:rPr lang="en-GB" sz="1600" b="1" baseline="30000" dirty="0">
                <a:solidFill>
                  <a:srgbClr val="FF0000"/>
                </a:solidFill>
              </a:rPr>
              <a:t>247</a:t>
            </a:r>
            <a:r>
              <a:rPr lang="en-GB" sz="1600" b="1" dirty="0">
                <a:solidFill>
                  <a:srgbClr val="FF0000"/>
                </a:solidFill>
              </a:rPr>
              <a:t>Cm all co-produced in a common r-process event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5280" y="-16706"/>
            <a:ext cx="2655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F. L. H. </a:t>
            </a:r>
            <a:r>
              <a:rPr lang="en-GB" sz="1200" dirty="0" err="1">
                <a:solidFill>
                  <a:srgbClr val="000000"/>
                </a:solidFill>
                <a:latin typeface="Arial"/>
              </a:rPr>
              <a:t>Tissot</a:t>
            </a:r>
            <a:r>
              <a:rPr lang="en-GB" sz="1200" dirty="0">
                <a:solidFill>
                  <a:srgbClr val="000000"/>
                </a:solidFill>
                <a:latin typeface="Arial"/>
              </a:rPr>
              <a:t> et al., Sci. Adv. (2016)</a:t>
            </a:r>
          </a:p>
        </p:txBody>
      </p:sp>
      <p:pic>
        <p:nvPicPr>
          <p:cNvPr id="4098" name="Picture 2" descr="https://news.uchicago.edu/sites/default/files/images/image/20160304/ojafxhwqzk2890820160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87" y="3841733"/>
            <a:ext cx="4276313" cy="21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 bwMode="auto">
          <a:xfrm>
            <a:off x="7365285" y="4071178"/>
            <a:ext cx="1416050" cy="112947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5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7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928" y="0"/>
            <a:ext cx="2473325" cy="609600"/>
          </a:xfrm>
        </p:spPr>
        <p:txBody>
          <a:bodyPr/>
          <a:lstStyle/>
          <a:p>
            <a:pPr algn="ctr"/>
            <a:r>
              <a:rPr lang="en-US" dirty="0" smtClean="0"/>
              <a:t>Summary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8000" y="819153"/>
            <a:ext cx="8128000" cy="5191125"/>
          </a:xfrm>
        </p:spPr>
        <p:txBody>
          <a:bodyPr/>
          <a:lstStyle/>
          <a:p>
            <a:r>
              <a:rPr lang="en-US" sz="2400" dirty="0"/>
              <a:t>Supernova signal residing in a biogenic reservoir</a:t>
            </a:r>
          </a:p>
          <a:p>
            <a:r>
              <a:rPr lang="en-US" sz="2400" dirty="0"/>
              <a:t>First time-resolved SN signal transiting solar system</a:t>
            </a:r>
          </a:p>
          <a:p>
            <a:pPr lvl="1"/>
            <a:r>
              <a:rPr lang="en-US" sz="1700" dirty="0"/>
              <a:t>Does the time profile map the density profile of that material?</a:t>
            </a:r>
          </a:p>
          <a:p>
            <a:pPr lvl="1"/>
            <a:r>
              <a:rPr lang="en-US" sz="1700" dirty="0"/>
              <a:t>Width of ~800 </a:t>
            </a:r>
            <a:r>
              <a:rPr lang="en-US" sz="1700" dirty="0" err="1" smtClean="0"/>
              <a:t>kyr</a:t>
            </a:r>
            <a:endParaRPr lang="en-US" sz="1700" dirty="0"/>
          </a:p>
          <a:p>
            <a:pPr lvl="1"/>
            <a:r>
              <a:rPr lang="en-US" sz="1700" dirty="0"/>
              <a:t>Is the shape determined by dynamics of supernova ejecta with interstellar medium?</a:t>
            </a:r>
          </a:p>
          <a:p>
            <a:pPr lvl="1"/>
            <a:r>
              <a:rPr lang="en-US" sz="1700" dirty="0"/>
              <a:t>Is the shape determined by terrestrial “residence times?</a:t>
            </a:r>
          </a:p>
          <a:p>
            <a:pPr lvl="1"/>
            <a:r>
              <a:rPr lang="en-US" sz="1700" dirty="0"/>
              <a:t>Combination of these both?</a:t>
            </a:r>
          </a:p>
          <a:p>
            <a:pPr lvl="1"/>
            <a:r>
              <a:rPr lang="en-US" sz="1700" dirty="0"/>
              <a:t>More than 1 supernova to explain the width?</a:t>
            </a:r>
          </a:p>
          <a:p>
            <a:pPr lvl="1"/>
            <a:endParaRPr lang="en-US" sz="1700" dirty="0"/>
          </a:p>
          <a:p>
            <a:r>
              <a:rPr lang="en-US" sz="2400" dirty="0"/>
              <a:t>What’s next? r-process only isotope coincident in geological-time with </a:t>
            </a:r>
            <a:r>
              <a:rPr lang="en-US" sz="2400" baseline="30000" dirty="0"/>
              <a:t>60</a:t>
            </a:r>
            <a:r>
              <a:rPr lang="en-US" sz="2400" dirty="0"/>
              <a:t>Fe:</a:t>
            </a: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00091-4AAD-4A02-987A-85E023B77FD0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8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Remainder of presentation redacted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Not for public consumption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A304-C5B0-46FF-B1C6-B8F674070A71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453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8000" y="24131"/>
            <a:ext cx="8128000" cy="609600"/>
          </a:xfrm>
        </p:spPr>
        <p:txBody>
          <a:bodyPr/>
          <a:lstStyle/>
          <a:p>
            <a:r>
              <a:rPr lang="en-GB" dirty="0" smtClean="0"/>
              <a:t>Core Collapse Supernova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1653" y="877571"/>
            <a:ext cx="5496560" cy="4627880"/>
          </a:xfrm>
        </p:spPr>
        <p:txBody>
          <a:bodyPr/>
          <a:lstStyle/>
          <a:p>
            <a:r>
              <a:rPr lang="en-GB" sz="2400" dirty="0"/>
              <a:t>Shock wave from core bounce slams into carbon and He shells</a:t>
            </a:r>
          </a:p>
          <a:p>
            <a:r>
              <a:rPr lang="en-GB" sz="2400" dirty="0"/>
              <a:t>Shells are shock heated</a:t>
            </a:r>
          </a:p>
          <a:p>
            <a:pPr lvl="1"/>
            <a:r>
              <a:rPr lang="en-GB" sz="2000" dirty="0"/>
              <a:t>Heating drives the                           reaction to faster rate</a:t>
            </a:r>
          </a:p>
          <a:p>
            <a:pPr lvl="1"/>
            <a:r>
              <a:rPr lang="en-GB" sz="2000" dirty="0"/>
              <a:t>Shells are also expanding (explosively)</a:t>
            </a:r>
          </a:p>
          <a:p>
            <a:pPr lvl="1"/>
            <a:r>
              <a:rPr lang="en-GB" sz="2000" dirty="0"/>
              <a:t>Neutron capture process as before occurs, but much faster</a:t>
            </a:r>
          </a:p>
          <a:p>
            <a:pPr lvl="1"/>
            <a:r>
              <a:rPr lang="en-GB" sz="2000" dirty="0"/>
              <a:t>Neutron capture rates are comparable, or faster, than expansion rate of shell</a:t>
            </a:r>
          </a:p>
          <a:p>
            <a:r>
              <a:rPr lang="en-GB" sz="2400" baseline="30000" dirty="0"/>
              <a:t>60</a:t>
            </a:r>
            <a:r>
              <a:rPr lang="en-GB" sz="2400" dirty="0"/>
              <a:t>Fe synthesized in these shells ejected into space (5000 km/s)</a:t>
            </a:r>
          </a:p>
          <a:p>
            <a:pPr lvl="1"/>
            <a:endParaRPr lang="en-GB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4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5318" t="7036" r="7543" b="6646"/>
          <a:stretch>
            <a:fillRect/>
          </a:stretch>
        </p:blipFill>
        <p:spPr bwMode="auto">
          <a:xfrm>
            <a:off x="6246336" y="3054998"/>
            <a:ext cx="2446551" cy="242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1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371235"/>
              </p:ext>
            </p:extLst>
          </p:nvPr>
        </p:nvGraphicFramePr>
        <p:xfrm>
          <a:off x="3096151" y="2169163"/>
          <a:ext cx="1677988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3" name="Formula" r:id="rId4" imgW="987120" imgH="193320" progId="Equation.Ribbit">
                  <p:embed/>
                </p:oleObj>
              </mc:Choice>
              <mc:Fallback>
                <p:oleObj name="Formula" r:id="rId4" imgW="987120" imgH="193320" progId="Equation.Ribbi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6151" y="2169163"/>
                        <a:ext cx="1677988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Content Placeholder 9" descr="limongi_60fe_yiel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6360" y="44052"/>
            <a:ext cx="3761799" cy="2861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27884" y="109147"/>
            <a:ext cx="2892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bg2"/>
                </a:solidFill>
              </a:rPr>
              <a:t>M. </a:t>
            </a:r>
            <a:r>
              <a:rPr lang="en-GB" sz="1200" dirty="0" err="1">
                <a:solidFill>
                  <a:schemeClr val="bg2"/>
                </a:solidFill>
              </a:rPr>
              <a:t>Limongi</a:t>
            </a:r>
            <a:r>
              <a:rPr lang="en-GB" sz="1200" dirty="0">
                <a:solidFill>
                  <a:schemeClr val="bg2"/>
                </a:solidFill>
              </a:rPr>
              <a:t> et al., </a:t>
            </a:r>
            <a:r>
              <a:rPr lang="en-GB" sz="1200" dirty="0" err="1">
                <a:solidFill>
                  <a:schemeClr val="bg2"/>
                </a:solidFill>
              </a:rPr>
              <a:t>ApJ</a:t>
            </a:r>
            <a:r>
              <a:rPr lang="en-GB" sz="1200" dirty="0">
                <a:solidFill>
                  <a:schemeClr val="bg2"/>
                </a:solidFill>
              </a:rPr>
              <a:t>. </a:t>
            </a:r>
            <a:r>
              <a:rPr lang="en-GB" sz="1200" b="1" dirty="0">
                <a:solidFill>
                  <a:schemeClr val="bg2"/>
                </a:solidFill>
              </a:rPr>
              <a:t>647</a:t>
            </a:r>
            <a:r>
              <a:rPr lang="en-GB" sz="1200" dirty="0">
                <a:solidFill>
                  <a:schemeClr val="bg2"/>
                </a:solidFill>
              </a:rPr>
              <a:t>:483,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georg_60fe_decayf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288"/>
          <a:stretch>
            <a:fillRect/>
          </a:stretch>
        </p:blipFill>
        <p:spPr>
          <a:xfrm>
            <a:off x="5044829" y="166058"/>
            <a:ext cx="4019165" cy="4354777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82714"/>
            <a:ext cx="5200650" cy="554990"/>
          </a:xfrm>
        </p:spPr>
        <p:txBody>
          <a:bodyPr/>
          <a:lstStyle/>
          <a:p>
            <a:r>
              <a:rPr lang="en-GB" sz="2400" baseline="30000" dirty="0"/>
              <a:t>60</a:t>
            </a:r>
            <a:r>
              <a:rPr lang="en-GB" sz="2400" dirty="0"/>
              <a:t>Fe Astrophysics Points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DF62-6B4D-4046-BA72-167F79BD1C93}" type="slidenum">
              <a:rPr lang="de-DE" smtClean="0">
                <a:solidFill>
                  <a:srgbClr val="000000"/>
                </a:solidFill>
              </a:rPr>
              <a:pPr/>
              <a:t>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2333" y="150860"/>
            <a:ext cx="2984915" cy="24621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l"/>
            <a:r>
              <a:rPr lang="en-GB" sz="1000" dirty="0">
                <a:solidFill>
                  <a:srgbClr val="000000"/>
                </a:solidFill>
              </a:rPr>
              <a:t>G. </a:t>
            </a:r>
            <a:r>
              <a:rPr lang="en-GB" sz="1000" dirty="0" err="1">
                <a:solidFill>
                  <a:srgbClr val="000000"/>
                </a:solidFill>
              </a:rPr>
              <a:t>Rugel</a:t>
            </a:r>
            <a:r>
              <a:rPr lang="en-GB" sz="1000" dirty="0">
                <a:solidFill>
                  <a:srgbClr val="000000"/>
                </a:solidFill>
              </a:rPr>
              <a:t> et al., PRL </a:t>
            </a:r>
            <a:r>
              <a:rPr lang="en-GB" sz="1000" b="1" dirty="0">
                <a:solidFill>
                  <a:srgbClr val="000000"/>
                </a:solidFill>
              </a:rPr>
              <a:t>103</a:t>
            </a:r>
            <a:r>
              <a:rPr lang="en-GB" sz="1000" dirty="0">
                <a:solidFill>
                  <a:srgbClr val="000000"/>
                </a:solidFill>
              </a:rPr>
              <a:t> (2009)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890978" y="808083"/>
            <a:ext cx="691116" cy="5401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3" name="Content Placeholder 10" descr="integral_fe_spect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7326" y="1322651"/>
            <a:ext cx="5158175" cy="192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2" y="416356"/>
            <a:ext cx="5380075" cy="46910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sz="1600" dirty="0"/>
              <a:t>Half-life = 2.62 </a:t>
            </a:r>
            <a:r>
              <a:rPr lang="en-GB" sz="1600" dirty="0" err="1"/>
              <a:t>Myr</a:t>
            </a:r>
            <a:endParaRPr lang="en-GB" dirty="0"/>
          </a:p>
          <a:p>
            <a:pPr>
              <a:buFont typeface="Arial" pitchFamily="34" charset="0"/>
              <a:buChar char="•"/>
            </a:pPr>
            <a:r>
              <a:rPr lang="en-GB" sz="1600" dirty="0"/>
              <a:t>Gamma-rays observed with INTEGRAL satellite of   European Space Agency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8" y="3236121"/>
            <a:ext cx="3792771" cy="24621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Wang et al., Astron. &amp; </a:t>
            </a:r>
            <a:r>
              <a:rPr lang="en-US" sz="1000" dirty="0" err="1">
                <a:solidFill>
                  <a:srgbClr val="000000"/>
                </a:solidFill>
              </a:rPr>
              <a:t>Astrophys</a:t>
            </a:r>
            <a:r>
              <a:rPr lang="en-US" sz="1000" dirty="0">
                <a:solidFill>
                  <a:srgbClr val="000000"/>
                </a:solidFill>
              </a:rPr>
              <a:t>. </a:t>
            </a:r>
            <a:r>
              <a:rPr lang="en-US" sz="1000" b="1" dirty="0">
                <a:solidFill>
                  <a:srgbClr val="000000"/>
                </a:solidFill>
              </a:rPr>
              <a:t>469</a:t>
            </a:r>
            <a:r>
              <a:rPr lang="en-US" sz="1000" dirty="0">
                <a:solidFill>
                  <a:srgbClr val="000000"/>
                </a:solidFill>
              </a:rPr>
              <a:t> (2007)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523799" y="2851527"/>
            <a:ext cx="556592" cy="291975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spcCol="0" rtlCol="0" anchor="t" anchorCtr="0" compatLnSpc="1">
            <a:prstTxWarp prst="textNoShape">
              <a:avLst/>
            </a:prstTxWarp>
          </a:bodyPr>
          <a:lstStyle/>
          <a:p>
            <a:pPr defTabSz="914270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259545" y="3882556"/>
            <a:ext cx="613577" cy="2919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spcCol="0" rtlCol="0" anchor="t" anchorCtr="0" compatLnSpc="1">
            <a:prstTxWarp prst="textNoShape">
              <a:avLst/>
            </a:prstTxWarp>
          </a:bodyPr>
          <a:lstStyle/>
          <a:p>
            <a:pPr defTabSz="914270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8102383" y="1818496"/>
            <a:ext cx="190831" cy="206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spcCol="0" rtlCol="0" anchor="t" anchorCtr="0" compatLnSpc="1">
            <a:prstTxWarp prst="textNoShape">
              <a:avLst/>
            </a:prstTxWarp>
          </a:bodyPr>
          <a:lstStyle/>
          <a:p>
            <a:pPr defTabSz="914270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8103707" y="3882555"/>
            <a:ext cx="190831" cy="39052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spcCol="0" rtlCol="0" anchor="t" anchorCtr="0" compatLnSpc="1">
            <a:prstTxWarp prst="textNoShape">
              <a:avLst/>
            </a:prstTxWarp>
          </a:bodyPr>
          <a:lstStyle/>
          <a:p>
            <a:pPr defTabSz="914270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6937868" y="1082551"/>
            <a:ext cx="190831" cy="160589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spcCol="0" rtlCol="0" anchor="t" anchorCtr="0" compatLnSpc="1">
            <a:prstTxWarp prst="textNoShape">
              <a:avLst/>
            </a:prstTxWarp>
          </a:bodyPr>
          <a:lstStyle/>
          <a:p>
            <a:pPr defTabSz="914270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50" y="3565408"/>
            <a:ext cx="3430339" cy="208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Arrow Connector 19"/>
          <p:cNvCxnSpPr/>
          <p:nvPr/>
        </p:nvCxnSpPr>
        <p:spPr bwMode="auto">
          <a:xfrm>
            <a:off x="6392849" y="766062"/>
            <a:ext cx="545016" cy="3164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7578609" y="1243136"/>
            <a:ext cx="523773" cy="5753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1749288" y="1818498"/>
            <a:ext cx="15903" cy="11790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4295031" y="1759973"/>
            <a:ext cx="0" cy="12375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0" name="Text Placeholder 7"/>
          <p:cNvSpPr txBox="1">
            <a:spLocks/>
          </p:cNvSpPr>
          <p:nvPr/>
        </p:nvSpPr>
        <p:spPr bwMode="auto">
          <a:xfrm>
            <a:off x="4156332" y="3612635"/>
            <a:ext cx="3182725" cy="203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65BD"/>
              </a:buClr>
              <a:buFont typeface="Arial" pitchFamily="34" charset="0"/>
              <a:buChar char="•"/>
            </a:pPr>
            <a:r>
              <a:rPr lang="en-GB" kern="0" dirty="0">
                <a:solidFill>
                  <a:srgbClr val="000000"/>
                </a:solidFill>
              </a:rPr>
              <a:t> </a:t>
            </a:r>
            <a:r>
              <a:rPr lang="en-GB" kern="0" baseline="30000" dirty="0">
                <a:solidFill>
                  <a:srgbClr val="000000"/>
                </a:solidFill>
              </a:rPr>
              <a:t>60</a:t>
            </a:r>
            <a:r>
              <a:rPr lang="en-GB" kern="0" dirty="0">
                <a:solidFill>
                  <a:srgbClr val="000000"/>
                </a:solidFill>
              </a:rPr>
              <a:t>Fe data obtained from observing same region as </a:t>
            </a:r>
            <a:r>
              <a:rPr lang="en-GB" kern="0" baseline="30000" dirty="0">
                <a:solidFill>
                  <a:srgbClr val="000000"/>
                </a:solidFill>
              </a:rPr>
              <a:t>26</a:t>
            </a:r>
            <a:r>
              <a:rPr lang="en-GB" kern="0" dirty="0">
                <a:solidFill>
                  <a:srgbClr val="000000"/>
                </a:solidFill>
              </a:rPr>
              <a:t>Al</a:t>
            </a:r>
          </a:p>
          <a:p>
            <a:pPr>
              <a:buClr>
                <a:srgbClr val="0065BD"/>
              </a:buClr>
              <a:buFont typeface="Arial" pitchFamily="34" charset="0"/>
              <a:buChar char="•"/>
            </a:pPr>
            <a:r>
              <a:rPr lang="en-GB" kern="0" dirty="0">
                <a:solidFill>
                  <a:srgbClr val="000000"/>
                </a:solidFill>
              </a:rPr>
              <a:t> </a:t>
            </a:r>
            <a:r>
              <a:rPr lang="en-GB" kern="0" baseline="30000" dirty="0">
                <a:solidFill>
                  <a:srgbClr val="000000"/>
                </a:solidFill>
              </a:rPr>
              <a:t>26</a:t>
            </a:r>
            <a:r>
              <a:rPr lang="en-GB" kern="0" dirty="0">
                <a:solidFill>
                  <a:srgbClr val="000000"/>
                </a:solidFill>
              </a:rPr>
              <a:t>Al also known to be produced in massive stars that become supernovae</a:t>
            </a:r>
          </a:p>
          <a:p>
            <a:pPr>
              <a:buClr>
                <a:srgbClr val="0065BD"/>
              </a:buClr>
              <a:buFont typeface="Arial" pitchFamily="34" charset="0"/>
              <a:buChar char="•"/>
            </a:pPr>
            <a:r>
              <a:rPr lang="en-GB" kern="0" dirty="0">
                <a:solidFill>
                  <a:srgbClr val="000000"/>
                </a:solidFill>
              </a:rPr>
              <a:t> Finding </a:t>
            </a:r>
            <a:r>
              <a:rPr lang="en-GB" kern="0" baseline="30000" dirty="0">
                <a:solidFill>
                  <a:srgbClr val="000000"/>
                </a:solidFill>
              </a:rPr>
              <a:t>60</a:t>
            </a:r>
            <a:r>
              <a:rPr lang="en-GB" kern="0" dirty="0">
                <a:solidFill>
                  <a:srgbClr val="000000"/>
                </a:solidFill>
              </a:rPr>
              <a:t>Fe in same places as </a:t>
            </a:r>
            <a:r>
              <a:rPr lang="en-GB" kern="0" baseline="30000" dirty="0">
                <a:solidFill>
                  <a:srgbClr val="000000"/>
                </a:solidFill>
              </a:rPr>
              <a:t>26</a:t>
            </a:r>
            <a:r>
              <a:rPr lang="en-GB" kern="0" dirty="0">
                <a:solidFill>
                  <a:srgbClr val="000000"/>
                </a:solidFill>
              </a:rPr>
              <a:t>Al =&gt; observational confirmation </a:t>
            </a:r>
            <a:r>
              <a:rPr lang="en-GB" kern="0" baseline="30000" dirty="0">
                <a:solidFill>
                  <a:srgbClr val="000000"/>
                </a:solidFill>
              </a:rPr>
              <a:t>60</a:t>
            </a:r>
            <a:r>
              <a:rPr lang="en-GB" kern="0" dirty="0">
                <a:solidFill>
                  <a:srgbClr val="000000"/>
                </a:solidFill>
              </a:rPr>
              <a:t>Fe comes from massive stars and SN</a:t>
            </a:r>
          </a:p>
        </p:txBody>
      </p:sp>
    </p:spTree>
    <p:extLst>
      <p:ext uri="{BB962C8B-B14F-4D97-AF65-F5344CB8AC3E}">
        <p14:creationId xmlns:p14="http://schemas.microsoft.com/office/powerpoint/2010/main" val="34414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7A6BC-CA5B-478E-83A5-C49D12658BC9}" type="slidenum">
              <a:rPr lang="de-DE" smtClean="0">
                <a:solidFill>
                  <a:srgbClr val="000000"/>
                </a:solidFill>
              </a:rPr>
              <a:pPr/>
              <a:t>6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Picture 6" descr="0704.3895v1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27904" r="28500" b="11395"/>
          <a:stretch/>
        </p:blipFill>
        <p:spPr>
          <a:xfrm>
            <a:off x="1223011" y="595810"/>
            <a:ext cx="6675120" cy="4795345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217170" y="40818"/>
            <a:ext cx="5200651" cy="55499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14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29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44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58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kern="0" dirty="0"/>
              <a:t>Combined data give 4.9 </a:t>
            </a:r>
            <a:r>
              <a:rPr lang="en-GB" kern="0" dirty="0">
                <a:latin typeface="Symbol" panose="05050102010706020507" pitchFamily="18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6303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ruehm\vortrag\DPG2000\beschleuniger.tif"/>
          <p:cNvPicPr>
            <a:picLocks noChangeAspect="1" noChangeArrowheads="1"/>
          </p:cNvPicPr>
          <p:nvPr/>
        </p:nvPicPr>
        <p:blipFill>
          <a:blip r:embed="rId2" cstate="print"/>
          <a:srcRect r="8223"/>
          <a:stretch>
            <a:fillRect/>
          </a:stretch>
        </p:blipFill>
        <p:spPr bwMode="auto">
          <a:xfrm>
            <a:off x="0" y="-428625"/>
            <a:ext cx="9144000" cy="73628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mass spectrometry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How to Find a Needle in the Haystack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7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00432"/>
            <a:ext cx="8128000" cy="609600"/>
          </a:xfrm>
        </p:spPr>
        <p:txBody>
          <a:bodyPr/>
          <a:lstStyle/>
          <a:p>
            <a:r>
              <a:rPr lang="en-GB" u="sng" dirty="0" smtClean="0"/>
              <a:t>AMS Facility: Schematic</a:t>
            </a:r>
            <a:endParaRPr lang="en-GB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8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17" y="1146685"/>
            <a:ext cx="6969139" cy="511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90880"/>
            <a:ext cx="8128000" cy="609600"/>
          </a:xfrm>
        </p:spPr>
        <p:txBody>
          <a:bodyPr/>
          <a:lstStyle/>
          <a:p>
            <a:r>
              <a:rPr lang="en-GB" u="sng" baseline="30000" dirty="0" smtClean="0"/>
              <a:t>60</a:t>
            </a:r>
            <a:r>
              <a:rPr lang="en-GB" u="sng" dirty="0" smtClean="0"/>
              <a:t>Ni Isobaric Contamination in AMS</a:t>
            </a:r>
            <a:endParaRPr lang="en-GB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CC2E8-B5A2-4D51-9220-8EE7FF432906}" type="slidenum">
              <a:rPr lang="de-DE" smtClean="0">
                <a:solidFill>
                  <a:srgbClr val="FFFFFF"/>
                </a:solidFill>
              </a:rPr>
              <a:pPr/>
              <a:t>9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46082" name="Picture 2" descr="C:\Documents and Settings\Shawn Bishop\Desktop\talks\fe60_sproc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6407" y="2148033"/>
            <a:ext cx="6591300" cy="32893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 bwMode="auto">
          <a:xfrm>
            <a:off x="4636148" y="1329292"/>
            <a:ext cx="792000" cy="833928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6149" y="1363706"/>
            <a:ext cx="74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aseline="30000" dirty="0">
                <a:solidFill>
                  <a:schemeClr val="bg2"/>
                </a:solidFill>
              </a:rPr>
              <a:t>60</a:t>
            </a:r>
            <a:r>
              <a:rPr lang="en-US" sz="1800" dirty="0">
                <a:solidFill>
                  <a:schemeClr val="bg2"/>
                </a:solidFill>
              </a:rPr>
              <a:t>Ni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460047" y="1315707"/>
            <a:ext cx="792000" cy="833928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6401" y="1376925"/>
            <a:ext cx="74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aseline="30000" dirty="0">
                <a:solidFill>
                  <a:schemeClr val="bg2"/>
                </a:solidFill>
              </a:rPr>
              <a:t>61</a:t>
            </a:r>
            <a:r>
              <a:rPr lang="en-US" sz="1800" dirty="0">
                <a:solidFill>
                  <a:schemeClr val="bg2"/>
                </a:solidFill>
              </a:rPr>
              <a:t>Ni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6288444" y="1329292"/>
            <a:ext cx="792000" cy="833928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88445" y="1363706"/>
            <a:ext cx="74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aseline="30000" dirty="0">
                <a:solidFill>
                  <a:schemeClr val="bg2"/>
                </a:solidFill>
              </a:rPr>
              <a:t>62</a:t>
            </a:r>
            <a:r>
              <a:rPr lang="en-US" sz="1800" dirty="0">
                <a:solidFill>
                  <a:schemeClr val="bg2"/>
                </a:solidFill>
              </a:rPr>
              <a:t>Ni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542281" y="1217621"/>
            <a:ext cx="917769" cy="105727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204297" y="2827346"/>
            <a:ext cx="917769" cy="1057275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6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HAWN20BISHOP@8KFJPOSU1B8BCLTW" val="33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_i  template TPT1  env TPENV1  fore 0  back 16777215  eqnno 9"/>
  <p:tag name="FILENAME" val="TP_tmp"/>
  <p:tag name="ORIGWIDTH" val="8"/>
  <p:tag name="PICTUREFILESIZE" val="14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^{14}\mbox{N}(\alpha,\gamma)^{18}\mbox{F}(\beta^{+}\nu)^{18}\mbox{O}(\alpha,\gamma)^{22}\mbox{Ne}  template TPT1  env TPENV1  fore 0  back 16777215  eqnno 1"/>
  <p:tag name="FILENAME" val="TP_tmp"/>
  <p:tag name="ORIGWIDTH" val="142"/>
  <p:tag name="PICTUREFILESIZE" val="113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^{22}\mbox{Ne}(\alpha,n)^{25}\mbox{Mg}  template TPT1  env TPENV1  fore 0  back 16777215  eqnno 2"/>
  <p:tag name="FILENAME" val="TP_tmp"/>
  <p:tag name="ORIGWIDTH" val="68"/>
  <p:tag name="PICTUREFILESIZE" val="65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hi_{60} \propto1/ U_{Fe}  template TPT1  env TPENV2  fore 0  back 16777215  eqnno 2"/>
  <p:tag name="FILENAME" val="TP_tmp"/>
  <p:tag name="ORIGWIDTH" val="55"/>
  <p:tag name="PICTUREFILESIZE" val="44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displaymath}&#10;\rho(H_r , H) = - \frac{1}{2}\frac{\partial^2 M(H_r , H)}{\partial H_r \partial H}&#10;\end{displaymath}&#10;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displaymath}&#10;H_c \equiv (H-H_r )/2&#10;\end{displaymath}&#10;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displaymath}&#10;H_u \equiv (H+H_r )/2&#10;\end{displaymath}&#10;&#10;&#10;\end{document}"/>
  <p:tag name="IGUANATEXSIZE" val="20"/>
</p:tagLst>
</file>

<file path=ppt/theme/theme1.xml><?xml version="1.0" encoding="utf-8"?>
<a:theme xmlns:a="http://schemas.openxmlformats.org/drawingml/2006/main" name="TUM_Vorlage_weiss">
  <a:themeElements>
    <a:clrScheme name="Custom 1">
      <a:dk1>
        <a:srgbClr val="000000"/>
      </a:dk1>
      <a:lt1>
        <a:srgbClr val="FFFFFF"/>
      </a:lt1>
      <a:dk2>
        <a:srgbClr val="005293"/>
      </a:dk2>
      <a:lt2>
        <a:srgbClr val="0065BD"/>
      </a:lt2>
      <a:accent1>
        <a:srgbClr val="259EFF"/>
      </a:accent1>
      <a:accent2>
        <a:srgbClr val="E37222"/>
      </a:accent2>
      <a:accent3>
        <a:srgbClr val="FFFFFF"/>
      </a:accent3>
      <a:accent4>
        <a:srgbClr val="000000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5293"/>
        </a:dk2>
        <a:lt2>
          <a:srgbClr val="0065BD"/>
        </a:lt2>
        <a:accent1>
          <a:srgbClr val="A2AD00"/>
        </a:accent1>
        <a:accent2>
          <a:srgbClr val="E37222"/>
        </a:accent2>
        <a:accent3>
          <a:srgbClr val="FFFFFF"/>
        </a:accent3>
        <a:accent4>
          <a:srgbClr val="000000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TUM_Vorlage_grau">
  <a:themeElements>
    <a:clrScheme name="Leere Präsentation 1">
      <a:dk1>
        <a:srgbClr val="000000"/>
      </a:dk1>
      <a:lt1>
        <a:srgbClr val="FFFFFF"/>
      </a:lt1>
      <a:dk2>
        <a:srgbClr val="0065BD"/>
      </a:dk2>
      <a:lt2>
        <a:srgbClr val="005293"/>
      </a:lt2>
      <a:accent1>
        <a:srgbClr val="A2AD00"/>
      </a:accent1>
      <a:accent2>
        <a:srgbClr val="E37222"/>
      </a:accent2>
      <a:accent3>
        <a:srgbClr val="AAB8DB"/>
      </a:accent3>
      <a:accent4>
        <a:srgbClr val="DADADA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65BD"/>
        </a:dk2>
        <a:lt2>
          <a:srgbClr val="005293"/>
        </a:lt2>
        <a:accent1>
          <a:srgbClr val="A2AD00"/>
        </a:accent1>
        <a:accent2>
          <a:srgbClr val="E37222"/>
        </a:accent2>
        <a:accent3>
          <a:srgbClr val="AAB8DB"/>
        </a:accent3>
        <a:accent4>
          <a:srgbClr val="DADADA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TUM_Vorlage_weiss">
  <a:themeElements>
    <a:clrScheme name="Custom 1">
      <a:dk1>
        <a:srgbClr val="000000"/>
      </a:dk1>
      <a:lt1>
        <a:srgbClr val="FFFFFF"/>
      </a:lt1>
      <a:dk2>
        <a:srgbClr val="005293"/>
      </a:dk2>
      <a:lt2>
        <a:srgbClr val="0065BD"/>
      </a:lt2>
      <a:accent1>
        <a:srgbClr val="259EFF"/>
      </a:accent1>
      <a:accent2>
        <a:srgbClr val="E37222"/>
      </a:accent2>
      <a:accent3>
        <a:srgbClr val="FFFFFF"/>
      </a:accent3>
      <a:accent4>
        <a:srgbClr val="000000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5293"/>
        </a:dk2>
        <a:lt2>
          <a:srgbClr val="0065BD"/>
        </a:lt2>
        <a:accent1>
          <a:srgbClr val="A2AD00"/>
        </a:accent1>
        <a:accent2>
          <a:srgbClr val="E37222"/>
        </a:accent2>
        <a:accent3>
          <a:srgbClr val="FFFFFF"/>
        </a:accent3>
        <a:accent4>
          <a:srgbClr val="000000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UM_Vorlage_grau">
  <a:themeElements>
    <a:clrScheme name="Leere Präsentation 1">
      <a:dk1>
        <a:srgbClr val="000000"/>
      </a:dk1>
      <a:lt1>
        <a:srgbClr val="FFFFFF"/>
      </a:lt1>
      <a:dk2>
        <a:srgbClr val="0065BD"/>
      </a:dk2>
      <a:lt2>
        <a:srgbClr val="005293"/>
      </a:lt2>
      <a:accent1>
        <a:srgbClr val="A2AD00"/>
      </a:accent1>
      <a:accent2>
        <a:srgbClr val="E37222"/>
      </a:accent2>
      <a:accent3>
        <a:srgbClr val="AAB8DB"/>
      </a:accent3>
      <a:accent4>
        <a:srgbClr val="DADADA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65BD"/>
        </a:dk2>
        <a:lt2>
          <a:srgbClr val="005293"/>
        </a:lt2>
        <a:accent1>
          <a:srgbClr val="A2AD00"/>
        </a:accent1>
        <a:accent2>
          <a:srgbClr val="E37222"/>
        </a:accent2>
        <a:accent3>
          <a:srgbClr val="AAB8DB"/>
        </a:accent3>
        <a:accent4>
          <a:srgbClr val="DADADA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UM_Vorlage_grau">
  <a:themeElements>
    <a:clrScheme name="Leere Präsentation 1">
      <a:dk1>
        <a:srgbClr val="000000"/>
      </a:dk1>
      <a:lt1>
        <a:srgbClr val="FFFFFF"/>
      </a:lt1>
      <a:dk2>
        <a:srgbClr val="0065BD"/>
      </a:dk2>
      <a:lt2>
        <a:srgbClr val="005293"/>
      </a:lt2>
      <a:accent1>
        <a:srgbClr val="A2AD00"/>
      </a:accent1>
      <a:accent2>
        <a:srgbClr val="E37222"/>
      </a:accent2>
      <a:accent3>
        <a:srgbClr val="AAB8DB"/>
      </a:accent3>
      <a:accent4>
        <a:srgbClr val="DADADA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65BD"/>
        </a:dk2>
        <a:lt2>
          <a:srgbClr val="005293"/>
        </a:lt2>
        <a:accent1>
          <a:srgbClr val="A2AD00"/>
        </a:accent1>
        <a:accent2>
          <a:srgbClr val="E37222"/>
        </a:accent2>
        <a:accent3>
          <a:srgbClr val="AAB8DB"/>
        </a:accent3>
        <a:accent4>
          <a:srgbClr val="DADADA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UM_Vorlage_grau">
  <a:themeElements>
    <a:clrScheme name="Leere Präsentation 1">
      <a:dk1>
        <a:srgbClr val="000000"/>
      </a:dk1>
      <a:lt1>
        <a:srgbClr val="FFFFFF"/>
      </a:lt1>
      <a:dk2>
        <a:srgbClr val="0065BD"/>
      </a:dk2>
      <a:lt2>
        <a:srgbClr val="005293"/>
      </a:lt2>
      <a:accent1>
        <a:srgbClr val="A2AD00"/>
      </a:accent1>
      <a:accent2>
        <a:srgbClr val="E37222"/>
      </a:accent2>
      <a:accent3>
        <a:srgbClr val="AAB8DB"/>
      </a:accent3>
      <a:accent4>
        <a:srgbClr val="DADADA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65BD"/>
        </a:dk2>
        <a:lt2>
          <a:srgbClr val="005293"/>
        </a:lt2>
        <a:accent1>
          <a:srgbClr val="A2AD00"/>
        </a:accent1>
        <a:accent2>
          <a:srgbClr val="E37222"/>
        </a:accent2>
        <a:accent3>
          <a:srgbClr val="AAB8DB"/>
        </a:accent3>
        <a:accent4>
          <a:srgbClr val="DADADA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UM_Vorlage_weiss">
  <a:themeElements>
    <a:clrScheme name="Custom 1">
      <a:dk1>
        <a:srgbClr val="000000"/>
      </a:dk1>
      <a:lt1>
        <a:srgbClr val="FFFFFF"/>
      </a:lt1>
      <a:dk2>
        <a:srgbClr val="005293"/>
      </a:dk2>
      <a:lt2>
        <a:srgbClr val="0065BD"/>
      </a:lt2>
      <a:accent1>
        <a:srgbClr val="259EFF"/>
      </a:accent1>
      <a:accent2>
        <a:srgbClr val="E37222"/>
      </a:accent2>
      <a:accent3>
        <a:srgbClr val="FFFFFF"/>
      </a:accent3>
      <a:accent4>
        <a:srgbClr val="000000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5293"/>
        </a:dk2>
        <a:lt2>
          <a:srgbClr val="0065BD"/>
        </a:lt2>
        <a:accent1>
          <a:srgbClr val="A2AD00"/>
        </a:accent1>
        <a:accent2>
          <a:srgbClr val="E37222"/>
        </a:accent2>
        <a:accent3>
          <a:srgbClr val="FFFFFF"/>
        </a:accent3>
        <a:accent4>
          <a:srgbClr val="000000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TUM_Vorlage_grau">
  <a:themeElements>
    <a:clrScheme name="Leere Präsentation 1">
      <a:dk1>
        <a:srgbClr val="000000"/>
      </a:dk1>
      <a:lt1>
        <a:srgbClr val="FFFFFF"/>
      </a:lt1>
      <a:dk2>
        <a:srgbClr val="0065BD"/>
      </a:dk2>
      <a:lt2>
        <a:srgbClr val="005293"/>
      </a:lt2>
      <a:accent1>
        <a:srgbClr val="A2AD00"/>
      </a:accent1>
      <a:accent2>
        <a:srgbClr val="E37222"/>
      </a:accent2>
      <a:accent3>
        <a:srgbClr val="AAB8DB"/>
      </a:accent3>
      <a:accent4>
        <a:srgbClr val="DADADA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65BD"/>
        </a:dk2>
        <a:lt2>
          <a:srgbClr val="005293"/>
        </a:lt2>
        <a:accent1>
          <a:srgbClr val="A2AD00"/>
        </a:accent1>
        <a:accent2>
          <a:srgbClr val="E37222"/>
        </a:accent2>
        <a:accent3>
          <a:srgbClr val="AAB8DB"/>
        </a:accent3>
        <a:accent4>
          <a:srgbClr val="DADADA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TUM_Vorlage_weiss">
  <a:themeElements>
    <a:clrScheme name="Custom 1">
      <a:dk1>
        <a:srgbClr val="000000"/>
      </a:dk1>
      <a:lt1>
        <a:srgbClr val="FFFFFF"/>
      </a:lt1>
      <a:dk2>
        <a:srgbClr val="005293"/>
      </a:dk2>
      <a:lt2>
        <a:srgbClr val="0065BD"/>
      </a:lt2>
      <a:accent1>
        <a:srgbClr val="259EFF"/>
      </a:accent1>
      <a:accent2>
        <a:srgbClr val="E37222"/>
      </a:accent2>
      <a:accent3>
        <a:srgbClr val="FFFFFF"/>
      </a:accent3>
      <a:accent4>
        <a:srgbClr val="000000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5293"/>
        </a:dk2>
        <a:lt2>
          <a:srgbClr val="0065BD"/>
        </a:lt2>
        <a:accent1>
          <a:srgbClr val="A2AD00"/>
        </a:accent1>
        <a:accent2>
          <a:srgbClr val="E37222"/>
        </a:accent2>
        <a:accent3>
          <a:srgbClr val="FFFFFF"/>
        </a:accent3>
        <a:accent4>
          <a:srgbClr val="000000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TUM_Vorlage_weiss">
  <a:themeElements>
    <a:clrScheme name="Custom 1">
      <a:dk1>
        <a:srgbClr val="000000"/>
      </a:dk1>
      <a:lt1>
        <a:srgbClr val="FFFFFF"/>
      </a:lt1>
      <a:dk2>
        <a:srgbClr val="005293"/>
      </a:dk2>
      <a:lt2>
        <a:srgbClr val="0065BD"/>
      </a:lt2>
      <a:accent1>
        <a:srgbClr val="259EFF"/>
      </a:accent1>
      <a:accent2>
        <a:srgbClr val="E37222"/>
      </a:accent2>
      <a:accent3>
        <a:srgbClr val="FFFFFF"/>
      </a:accent3>
      <a:accent4>
        <a:srgbClr val="000000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5293"/>
        </a:dk2>
        <a:lt2>
          <a:srgbClr val="0065BD"/>
        </a:lt2>
        <a:accent1>
          <a:srgbClr val="A2AD00"/>
        </a:accent1>
        <a:accent2>
          <a:srgbClr val="E37222"/>
        </a:accent2>
        <a:accent3>
          <a:srgbClr val="FFFFFF"/>
        </a:accent3>
        <a:accent4>
          <a:srgbClr val="000000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16659</TotalTime>
  <Words>1319</Words>
  <Application>Microsoft Office PowerPoint</Application>
  <PresentationFormat>On-screen Show (4:3)</PresentationFormat>
  <Paragraphs>211</Paragraphs>
  <Slides>33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AdvOT118e7927</vt:lpstr>
      <vt:lpstr>Arial</vt:lpstr>
      <vt:lpstr>Calibri</vt:lpstr>
      <vt:lpstr>Symbol</vt:lpstr>
      <vt:lpstr>Wingdings</vt:lpstr>
      <vt:lpstr>TUM_Vorlage_weiss</vt:lpstr>
      <vt:lpstr>1_TUM_Vorlage_grau</vt:lpstr>
      <vt:lpstr>2_TUM_Vorlage_grau</vt:lpstr>
      <vt:lpstr>3_TUM_Vorlage_grau</vt:lpstr>
      <vt:lpstr>1_TUM_Vorlage_weiss</vt:lpstr>
      <vt:lpstr>4_TUM_Vorlage_grau</vt:lpstr>
      <vt:lpstr>Larissa-Design</vt:lpstr>
      <vt:lpstr>2_TUM_Vorlage_weiss</vt:lpstr>
      <vt:lpstr>3_TUM_Vorlage_weiss</vt:lpstr>
      <vt:lpstr>5_TUM_Vorlage_grau</vt:lpstr>
      <vt:lpstr>8_TUM_Vorlage_weiss</vt:lpstr>
      <vt:lpstr>Formula</vt:lpstr>
      <vt:lpstr>Dokument</vt:lpstr>
      <vt:lpstr>PowerPoint Presentation</vt:lpstr>
      <vt:lpstr>Where in Nature are Elements Beyond Fe-Peak Made?</vt:lpstr>
      <vt:lpstr>Cosmic Sites of 60Fe Production</vt:lpstr>
      <vt:lpstr>Core Collapse Supernova</vt:lpstr>
      <vt:lpstr>60Fe Astrophysics Points </vt:lpstr>
      <vt:lpstr>PowerPoint Presentation</vt:lpstr>
      <vt:lpstr>Accelerator mass spectrometry</vt:lpstr>
      <vt:lpstr>AMS Facility: Schematic</vt:lpstr>
      <vt:lpstr>60Ni Isobaric Contamination in AMS</vt:lpstr>
      <vt:lpstr>The “Trick” for Background Suppression</vt:lpstr>
      <vt:lpstr>The “Business” End of the AMS Facility</vt:lpstr>
      <vt:lpstr>Segmented Anode Ionization Chamber</vt:lpstr>
      <vt:lpstr>Final Particle Identification</vt:lpstr>
      <vt:lpstr>Terrestrial 60Fe reservoirs</vt:lpstr>
      <vt:lpstr>The FeMn Crust 60Fe Results</vt:lpstr>
      <vt:lpstr>Results from Ferro-Manganese Crust Findings</vt:lpstr>
      <vt:lpstr>supernova signature of biogenic origin</vt:lpstr>
      <vt:lpstr>The Hypothesis</vt:lpstr>
      <vt:lpstr>Magnetotactic Bacteria: The Essentials</vt:lpstr>
      <vt:lpstr>Are we really extracting these from the “dirt”?</vt:lpstr>
      <vt:lpstr>Ocean Drill Core Samples</vt:lpstr>
      <vt:lpstr>First Order Reversal Curves (FORC’s)</vt:lpstr>
      <vt:lpstr>knie</vt:lpstr>
      <vt:lpstr>FORC’s of Our Sediment</vt:lpstr>
      <vt:lpstr>PowerPoint Presentation</vt:lpstr>
      <vt:lpstr>60Fe found in biogenic reservoir</vt:lpstr>
      <vt:lpstr>PowerPoint Presentation</vt:lpstr>
      <vt:lpstr>2016: The Year of 60Fe</vt:lpstr>
      <vt:lpstr>More on cosmic rays: One supernova, or more?</vt:lpstr>
      <vt:lpstr>Detection of 244Pu and 247Cm in cosmic rays</vt:lpstr>
      <vt:lpstr>“Curious Curie” and Curium</vt:lpstr>
      <vt:lpstr>Summary</vt:lpstr>
      <vt:lpstr>Remainder of presentation redacted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Shawn Bishop</dc:creator>
  <cp:lastModifiedBy>Shawn Bishop</cp:lastModifiedBy>
  <cp:revision>1281</cp:revision>
  <dcterms:created xsi:type="dcterms:W3CDTF">2009-05-07T17:17:39Z</dcterms:created>
  <dcterms:modified xsi:type="dcterms:W3CDTF">2019-04-02T09:13:43Z</dcterms:modified>
</cp:coreProperties>
</file>