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3"/>
  </p:notesMasterIdLst>
  <p:handoutMasterIdLst>
    <p:handoutMasterId r:id="rId24"/>
  </p:handoutMasterIdLst>
  <p:sldIdLst>
    <p:sldId id="258" r:id="rId5"/>
    <p:sldId id="306" r:id="rId6"/>
    <p:sldId id="316" r:id="rId7"/>
    <p:sldId id="307" r:id="rId8"/>
    <p:sldId id="308" r:id="rId9"/>
    <p:sldId id="313" r:id="rId10"/>
    <p:sldId id="310" r:id="rId11"/>
    <p:sldId id="311" r:id="rId12"/>
    <p:sldId id="314" r:id="rId13"/>
    <p:sldId id="260" r:id="rId14"/>
    <p:sldId id="261" r:id="rId15"/>
    <p:sldId id="263" r:id="rId16"/>
    <p:sldId id="264" r:id="rId17"/>
    <p:sldId id="283" r:id="rId18"/>
    <p:sldId id="293" r:id="rId19"/>
    <p:sldId id="317" r:id="rId20"/>
    <p:sldId id="319" r:id="rId21"/>
    <p:sldId id="298" r:id="rId22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3" autoAdjust="0"/>
    <p:restoredTop sz="89831" autoAdjust="0"/>
  </p:normalViewPr>
  <p:slideViewPr>
    <p:cSldViewPr snapToGrid="0">
      <p:cViewPr>
        <p:scale>
          <a:sx n="139" d="100"/>
          <a:sy n="139" d="100"/>
        </p:scale>
        <p:origin x="-80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8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49313995206"/>
          <c:y val="0.0442607300531104"/>
          <c:w val="0.716974333135433"/>
          <c:h val="0.9178015013299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69.0</c:v>
                </c:pt>
                <c:pt idx="1">
                  <c:v>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49313995206"/>
          <c:y val="0.0442607300531104"/>
          <c:w val="0.716974333135433"/>
          <c:h val="0.9178015013299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dPt>
            <c:idx val="0"/>
            <c:bubble3D val="0"/>
            <c:explosion val="17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26.0</c:v>
                </c:pt>
                <c:pt idx="1">
                  <c:v>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49313995206"/>
          <c:y val="0.0442607300531104"/>
          <c:w val="0.716974333135433"/>
          <c:h val="0.9178015013299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explosion val="14"/>
            <c:spPr>
              <a:noFill/>
              <a:ln>
                <a:noFill/>
              </a:ln>
              <a:effectLst/>
            </c:spPr>
          </c:dPt>
          <c:dPt>
            <c:idx val="1"/>
            <c:bubble3D val="0"/>
            <c:explosion val="1"/>
            <c:spPr>
              <a:solidFill>
                <a:srgbClr val="0098DB"/>
              </a:solidFill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95.0</c:v>
                </c:pt>
                <c:pt idx="1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104253983786"/>
          <c:y val="0.0453355816492551"/>
          <c:w val="0.638165633502271"/>
          <c:h val="0.832089904405277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11271831331183"/>
                  <c:y val="0.15166252553232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Catalogue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7876181626172"/>
                  <c:y val="-0.18433368783005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Level 2 </a:t>
                    </a:r>
                    <a:r>
                      <a:rPr lang="en-US" sz="1200" b="1" dirty="0"/>
                      <a:t>Imaging
39%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6940743301361"/>
                  <c:y val="0.039033028935204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Spectra
44%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Sheet1!$A$4:$A$6</c:f>
              <c:strCache>
                <c:ptCount val="3"/>
                <c:pt idx="0">
                  <c:v>Catalogue</c:v>
                </c:pt>
                <c:pt idx="1">
                  <c:v>L2 Imaging</c:v>
                </c:pt>
                <c:pt idx="2">
                  <c:v>Spectra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1.5</c:v>
                </c:pt>
                <c:pt idx="1">
                  <c:v>3.5</c:v>
                </c:pt>
                <c:pt idx="2">
                  <c:v>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05/02/19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CLIENT LAYER: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MAL-GUI:</a:t>
            </a:r>
            <a:r>
              <a:rPr lang="en-US" baseline="0" dirty="0" smtClean="0"/>
              <a:t> Metadata Access Layer </a:t>
            </a:r>
            <a:r>
              <a:rPr lang="en-US" dirty="0" smtClean="0"/>
              <a:t>Graphical User Interface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SKY-GUI: Sky Graphical User Interface</a:t>
            </a:r>
          </a:p>
          <a:p>
            <a:r>
              <a:rPr lang="en-US" dirty="0" smtClean="0"/>
              <a:t>SPE-GUI: Spectra Graphical User Interface</a:t>
            </a:r>
          </a:p>
          <a:p>
            <a:r>
              <a:rPr lang="en-US" dirty="0" smtClean="0"/>
              <a:t>SAS-CLI</a:t>
            </a:r>
            <a:r>
              <a:rPr lang="en-US" baseline="0" dirty="0" smtClean="0"/>
              <a:t>: Command Line Interface</a:t>
            </a:r>
          </a:p>
          <a:p>
            <a:endParaRPr lang="en-US" dirty="0" smtClean="0"/>
          </a:p>
          <a:p>
            <a:r>
              <a:rPr lang="en-US" dirty="0" smtClean="0"/>
              <a:t>SERVER LAYER:</a:t>
            </a:r>
          </a:p>
          <a:p>
            <a:r>
              <a:rPr lang="en-US" dirty="0" smtClean="0"/>
              <a:t>SAS-MAL: SAS Metadata</a:t>
            </a:r>
            <a:r>
              <a:rPr lang="en-US" baseline="0" dirty="0" smtClean="0"/>
              <a:t> Access Layer</a:t>
            </a:r>
            <a:endParaRPr lang="en-US" dirty="0" smtClean="0"/>
          </a:p>
          <a:p>
            <a:r>
              <a:rPr lang="en-US" dirty="0" smtClean="0"/>
              <a:t>SAS-SPE:</a:t>
            </a:r>
            <a:r>
              <a:rPr lang="en-US" baseline="0" dirty="0" smtClean="0"/>
              <a:t> SAS Spectra</a:t>
            </a:r>
            <a:endParaRPr lang="en-US" dirty="0" smtClean="0"/>
          </a:p>
          <a:p>
            <a:r>
              <a:rPr lang="en-US" dirty="0" smtClean="0"/>
              <a:t>SAS-SKY: SAS Sky</a:t>
            </a:r>
          </a:p>
          <a:p>
            <a:endParaRPr lang="en-US" dirty="0" smtClean="0"/>
          </a:p>
          <a:p>
            <a:r>
              <a:rPr lang="en-US" dirty="0" smtClean="0"/>
              <a:t>SAS-DAS:</a:t>
            </a:r>
            <a:r>
              <a:rPr lang="en-US" baseline="0" dirty="0" smtClean="0"/>
              <a:t> Data Access Service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LAYER:</a:t>
            </a:r>
          </a:p>
          <a:p>
            <a:r>
              <a:rPr lang="en-US" baseline="0" dirty="0" smtClean="0"/>
              <a:t>SAS-ST: SAS Statistics</a:t>
            </a:r>
          </a:p>
          <a:p>
            <a:r>
              <a:rPr lang="en-US" baseline="0" dirty="0" smtClean="0"/>
              <a:t>SAS-INGEST: SAS Ingest</a:t>
            </a:r>
          </a:p>
          <a:p>
            <a:r>
              <a:rPr lang="en-US" baseline="0" dirty="0" smtClean="0"/>
              <a:t>SAS-</a:t>
            </a:r>
            <a:r>
              <a:rPr lang="en-US" baseline="0" dirty="0" err="1" smtClean="0"/>
              <a:t>Hmaps</a:t>
            </a:r>
            <a:r>
              <a:rPr lang="en-US" baseline="0" dirty="0" smtClean="0"/>
              <a:t> Gen: </a:t>
            </a:r>
            <a:r>
              <a:rPr lang="en-US" baseline="0" dirty="0" err="1" smtClean="0"/>
              <a:t>HiPS</a:t>
            </a:r>
            <a:r>
              <a:rPr lang="en-US" baseline="0" dirty="0" smtClean="0"/>
              <a:t> Maps Generator</a:t>
            </a:r>
          </a:p>
          <a:p>
            <a:r>
              <a:rPr lang="en-US" baseline="0" dirty="0" smtClean="0"/>
              <a:t>SAS-MDR-SEDM: Metadata Access Layer for SEDM</a:t>
            </a:r>
          </a:p>
          <a:p>
            <a:r>
              <a:rPr lang="en-US" baseline="0" dirty="0" smtClean="0"/>
              <a:t>SAS-MDR-CAT: Metadata Access Layer for Catalogues</a:t>
            </a:r>
          </a:p>
          <a:p>
            <a:r>
              <a:rPr lang="en-US" baseline="0" dirty="0" smtClean="0"/>
              <a:t>SAS-PS: SAS Product Storage</a:t>
            </a:r>
          </a:p>
          <a:p>
            <a:r>
              <a:rPr lang="en-US" baseline="0" dirty="0" smtClean="0"/>
              <a:t>SAS-SA: SAS Storage Area</a:t>
            </a:r>
          </a:p>
          <a:p>
            <a:r>
              <a:rPr lang="en-US" baseline="0" dirty="0" smtClean="0"/>
              <a:t>SAS-MTS: SAS Metadata Transfer Layer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2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5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anaconda.org</a:t>
            </a:r>
            <a:r>
              <a:rPr lang="en-US" dirty="0" smtClean="0"/>
              <a:t>/</a:t>
            </a:r>
            <a:r>
              <a:rPr lang="en-US" dirty="0" err="1" smtClean="0"/>
              <a:t>conda</a:t>
            </a:r>
            <a:r>
              <a:rPr lang="en-US" dirty="0" smtClean="0"/>
              <a:t>-forge/</a:t>
            </a:r>
            <a:r>
              <a:rPr lang="en-US" dirty="0" err="1" smtClean="0"/>
              <a:t>sparkmagic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4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s-ES_tradnl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_tradnl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s-ES_tradnl" dirty="0" smtClean="0"/>
              <a:t>Click to edit Master text styles</a:t>
            </a:r>
          </a:p>
          <a:p>
            <a:pPr lvl="1"/>
            <a:r>
              <a:rPr lang="es-ES_tradnl" dirty="0" smtClean="0"/>
              <a:t>Second level</a:t>
            </a:r>
          </a:p>
          <a:p>
            <a:pPr lvl="2"/>
            <a:r>
              <a:rPr lang="es-ES_tradnl" dirty="0" smtClean="0"/>
              <a:t>Third level</a:t>
            </a:r>
          </a:p>
          <a:p>
            <a:pPr lvl="3"/>
            <a:r>
              <a:rPr lang="es-ES_tradnl" dirty="0" smtClean="0"/>
              <a:t>Fourth level</a:t>
            </a:r>
          </a:p>
          <a:p>
            <a:pPr lvl="4"/>
            <a:r>
              <a:rPr lang="es-ES_tradnl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s-ES_tradnl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dirty="0" smtClean="0"/>
              <a:t>Click to edit Master text styles</a:t>
            </a:r>
          </a:p>
          <a:p>
            <a:pPr lvl="1"/>
            <a:r>
              <a:rPr lang="es-ES_tradnl" noProof="0" dirty="0" smtClean="0"/>
              <a:t>Second level</a:t>
            </a:r>
          </a:p>
          <a:p>
            <a:pPr lvl="2"/>
            <a:r>
              <a:rPr lang="es-ES_tradnl" noProof="0" dirty="0" smtClean="0"/>
              <a:t>Third level</a:t>
            </a:r>
          </a:p>
          <a:p>
            <a:pPr lvl="3"/>
            <a:r>
              <a:rPr lang="es-ES_tradnl" noProof="0" dirty="0" smtClean="0"/>
              <a:t>Fourth level</a:t>
            </a:r>
          </a:p>
          <a:p>
            <a:pPr lvl="4"/>
            <a:r>
              <a:rPr lang="es-ES_tradnl" noProof="0" dirty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s-ES_tradnl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dirty="0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noProof="0" dirty="0" smtClean="0"/>
              <a:t>Click to edit Master text styles</a:t>
            </a:r>
          </a:p>
          <a:p>
            <a:pPr lvl="1"/>
            <a:r>
              <a:rPr lang="es-ES_tradnl" noProof="0" dirty="0" smtClean="0"/>
              <a:t>Second level</a:t>
            </a:r>
          </a:p>
          <a:p>
            <a:pPr lvl="2"/>
            <a:r>
              <a:rPr lang="es-ES_tradnl" noProof="0" dirty="0" smtClean="0"/>
              <a:t>Third level</a:t>
            </a:r>
          </a:p>
          <a:p>
            <a:pPr lvl="3"/>
            <a:r>
              <a:rPr lang="es-ES_tradnl" noProof="0" dirty="0" smtClean="0"/>
              <a:t>Fourth level</a:t>
            </a:r>
          </a:p>
          <a:p>
            <a:pPr lvl="4"/>
            <a:r>
              <a:rPr lang="es-ES_tradnl" noProof="0" dirty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s-ES_tradnl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s-ES_tradnl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Click to edit Master text styles</a:t>
            </a:r>
          </a:p>
          <a:p>
            <a:pPr lvl="1"/>
            <a:r>
              <a:rPr lang="es-ES_tradnl" dirty="0" smtClean="0"/>
              <a:t>Second level</a:t>
            </a:r>
          </a:p>
          <a:p>
            <a:pPr lvl="2"/>
            <a:r>
              <a:rPr lang="es-ES_tradnl" dirty="0" smtClean="0"/>
              <a:t>Third level</a:t>
            </a:r>
          </a:p>
          <a:p>
            <a:pPr lvl="3"/>
            <a:r>
              <a:rPr lang="es-ES_tradnl" dirty="0" smtClean="0"/>
              <a:t>Fourth level</a:t>
            </a:r>
          </a:p>
          <a:p>
            <a:pPr lvl="4"/>
            <a:r>
              <a:rPr lang="es-ES_tradnl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dirty="0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ESA | 06/02/2019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6635" y="2914650"/>
            <a:ext cx="8213303" cy="118324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B. </a:t>
            </a:r>
            <a:r>
              <a:rPr lang="en-US" dirty="0" err="1" smtClean="0">
                <a:solidFill>
                  <a:srgbClr val="FFFFFF"/>
                </a:solidFill>
              </a:rPr>
              <a:t>Altieri</a:t>
            </a:r>
            <a:r>
              <a:rPr lang="en-US" dirty="0" smtClean="0">
                <a:solidFill>
                  <a:srgbClr val="FFFFFF"/>
                </a:solidFill>
              </a:rPr>
              <a:t>, Euclid Archive Scientist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S. Nieto, P. de </a:t>
            </a:r>
            <a:r>
              <a:rPr lang="en-US" dirty="0" err="1" smtClean="0">
                <a:solidFill>
                  <a:srgbClr val="FFFFFF"/>
                </a:solidFill>
              </a:rPr>
              <a:t>Teodoro</a:t>
            </a:r>
            <a:r>
              <a:rPr lang="en-US" dirty="0" smtClean="0">
                <a:solidFill>
                  <a:srgbClr val="FFFFFF"/>
                </a:solidFill>
              </a:rPr>
              <a:t>, E. </a:t>
            </a:r>
            <a:r>
              <a:rPr lang="en-US" dirty="0" err="1" smtClean="0">
                <a:solidFill>
                  <a:srgbClr val="FFFFFF"/>
                </a:solidFill>
              </a:rPr>
              <a:t>Racero</a:t>
            </a:r>
            <a:r>
              <a:rPr lang="en-US" dirty="0" smtClean="0">
                <a:solidFill>
                  <a:srgbClr val="FFFFFF"/>
                </a:solidFill>
              </a:rPr>
              <a:t> and </a:t>
            </a:r>
            <a:r>
              <a:rPr lang="en-US" dirty="0" err="1" smtClean="0">
                <a:solidFill>
                  <a:srgbClr val="FFFFFF"/>
                </a:solidFill>
              </a:rPr>
              <a:t>F.Giordano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from ESDC Team @ESAC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7375" y="1856095"/>
            <a:ext cx="7947025" cy="58477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Euclid Scientific Archive System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5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</a:t>
            </a:r>
            <a:r>
              <a:rPr lang="en-US" dirty="0" err="1" smtClean="0"/>
              <a:t>PoC</a:t>
            </a:r>
            <a:r>
              <a:rPr lang="en-US" dirty="0" smtClean="0"/>
              <a:t>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SAS storage estimation (6 years mission)</a:t>
            </a:r>
          </a:p>
          <a:p>
            <a:pPr marL="1095750" lvl="1" indent="-285750">
              <a:buFont typeface="Arial"/>
              <a:buChar char="•"/>
            </a:pPr>
            <a:r>
              <a:rPr lang="it-IT" b="1" dirty="0" smtClean="0"/>
              <a:t>10PB</a:t>
            </a:r>
          </a:p>
          <a:p>
            <a:pPr>
              <a:buFont typeface="Arial"/>
              <a:buChar char="•"/>
            </a:pPr>
            <a:endParaRPr lang="it-IT" sz="800" dirty="0" smtClean="0"/>
          </a:p>
          <a:p>
            <a:pPr>
              <a:buFont typeface="Arial"/>
              <a:buChar char="•"/>
            </a:pPr>
            <a:r>
              <a:rPr lang="it-IT" dirty="0" smtClean="0"/>
              <a:t>Data </a:t>
            </a:r>
            <a:r>
              <a:rPr lang="it-IT" dirty="0" err="1" smtClean="0"/>
              <a:t>heterogeneity</a:t>
            </a:r>
            <a:endParaRPr lang="it-IT" dirty="0" smtClean="0"/>
          </a:p>
          <a:p>
            <a:pPr marL="1095750" lvl="1" indent="-285750">
              <a:buFont typeface="Arial"/>
              <a:buChar char="•"/>
            </a:pPr>
            <a:r>
              <a:rPr lang="it-IT" dirty="0" err="1" smtClean="0"/>
              <a:t>Metadata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endParaRPr lang="it-IT" dirty="0" smtClean="0"/>
          </a:p>
          <a:p>
            <a:pPr marL="1095750" lvl="1" indent="-285750">
              <a:buFont typeface="Arial"/>
              <a:buChar char="•"/>
            </a:pPr>
            <a:r>
              <a:rPr lang="it-IT" dirty="0" smtClean="0"/>
              <a:t>Images</a:t>
            </a:r>
          </a:p>
          <a:p>
            <a:pPr marL="1095750" lvl="1" indent="-285750">
              <a:buFont typeface="Arial"/>
              <a:buChar char="•"/>
            </a:pPr>
            <a:r>
              <a:rPr lang="it-IT" dirty="0" err="1" smtClean="0"/>
              <a:t>Spectra</a:t>
            </a: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Science Use Cases: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/>
              <a:t>Big catalogue analysis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/>
              <a:t>Source extraction on images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/>
              <a:t>Machine 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6543" y="243325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 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397124"/>
              </p:ext>
            </p:extLst>
          </p:nvPr>
        </p:nvGraphicFramePr>
        <p:xfrm>
          <a:off x="4085389" y="1477799"/>
          <a:ext cx="5788527" cy="332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38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/>
              <a:buChar char="•"/>
            </a:pPr>
            <a:r>
              <a:rPr lang="en-US" dirty="0" smtClean="0"/>
              <a:t>Framework for large scale cluster computing in Big Data contexts</a:t>
            </a:r>
          </a:p>
          <a:p>
            <a:pPr algn="just">
              <a:buFont typeface="Arial"/>
              <a:buChar char="•"/>
            </a:pPr>
            <a:r>
              <a:rPr lang="en-US" dirty="0"/>
              <a:t>Open source platform with big and active </a:t>
            </a:r>
            <a:r>
              <a:rPr lang="en-US" dirty="0" smtClean="0"/>
              <a:t>community</a:t>
            </a:r>
          </a:p>
          <a:p>
            <a:pPr algn="just">
              <a:buFont typeface="Arial"/>
              <a:buChar char="•"/>
            </a:pPr>
            <a:r>
              <a:rPr lang="en-US" dirty="0" smtClean="0"/>
              <a:t>Written in </a:t>
            </a:r>
            <a:r>
              <a:rPr lang="en-US" dirty="0" err="1" smtClean="0"/>
              <a:t>Scala</a:t>
            </a:r>
            <a:r>
              <a:rPr lang="en-US" dirty="0" smtClean="0"/>
              <a:t> with </a:t>
            </a:r>
            <a:r>
              <a:rPr lang="en-US" dirty="0" err="1" smtClean="0"/>
              <a:t>multilanguage</a:t>
            </a:r>
            <a:r>
              <a:rPr lang="en-US" dirty="0" smtClean="0"/>
              <a:t> API support for </a:t>
            </a:r>
            <a:r>
              <a:rPr lang="en-US" b="1" dirty="0" smtClean="0"/>
              <a:t>Python</a:t>
            </a:r>
            <a:r>
              <a:rPr lang="en-US" dirty="0" smtClean="0"/>
              <a:t>, </a:t>
            </a:r>
            <a:r>
              <a:rPr lang="en-US" b="1" dirty="0" smtClean="0"/>
              <a:t>Java</a:t>
            </a:r>
            <a:r>
              <a:rPr lang="en-US" dirty="0" smtClean="0"/>
              <a:t> and R</a:t>
            </a:r>
          </a:p>
          <a:p>
            <a:pPr algn="just">
              <a:buFont typeface="Arial"/>
              <a:buChar char="•"/>
            </a:pPr>
            <a:r>
              <a:rPr lang="en-US" dirty="0" smtClean="0"/>
              <a:t>Platform of platforms:</a:t>
            </a:r>
          </a:p>
          <a:p>
            <a:pPr marL="1152900" lvl="1" indent="-342900" algn="just">
              <a:buFont typeface="Arial"/>
              <a:buChar char="•"/>
            </a:pPr>
            <a:r>
              <a:rPr lang="en-US" dirty="0" smtClean="0"/>
              <a:t>Machine Learning, SQL-like, Streaming and Graphs</a:t>
            </a:r>
          </a:p>
          <a:p>
            <a:pPr marL="0" indent="0" algn="ctr">
              <a:buNone/>
            </a:pPr>
            <a:endParaRPr lang="en-US" dirty="0" smtClean="0"/>
          </a:p>
          <a:p>
            <a:pPr algn="just"/>
            <a:endParaRPr lang="en-US" dirty="0" smtClean="0"/>
          </a:p>
        </p:txBody>
      </p:sp>
      <p:pic>
        <p:nvPicPr>
          <p:cNvPr id="4" name="Picture 3" descr="Screen Shot 2018-11-08 at 18.28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30" y="2587439"/>
            <a:ext cx="3918664" cy="19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1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rk-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43" y="1150539"/>
            <a:ext cx="5863119" cy="3397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24" y="869345"/>
            <a:ext cx="6783873" cy="3556292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Spark v2.3.1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Spark </a:t>
            </a:r>
            <a:r>
              <a:rPr lang="en-US" sz="2000" dirty="0" smtClean="0"/>
              <a:t>virtual infrastructure</a:t>
            </a:r>
            <a:r>
              <a:rPr lang="en-US" sz="2000" dirty="0" smtClean="0"/>
              <a:t>:</a:t>
            </a:r>
          </a:p>
          <a:p>
            <a:pPr marL="1152900" lvl="1" indent="-342900">
              <a:buFont typeface="Arial"/>
              <a:buChar char="•"/>
            </a:pPr>
            <a:r>
              <a:rPr lang="en-US" sz="2000" dirty="0" smtClean="0"/>
              <a:t>Master: 24GB and 8 Cores</a:t>
            </a:r>
          </a:p>
          <a:p>
            <a:pPr marL="1152900" lvl="1" indent="-342900">
              <a:buFont typeface="Arial"/>
              <a:buChar char="•"/>
            </a:pPr>
            <a:r>
              <a:rPr lang="en-US" sz="2000" dirty="0" smtClean="0"/>
              <a:t>6 Workers: 48 Cores 180 GB RAM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Standalone mode</a:t>
            </a:r>
          </a:p>
          <a:p>
            <a:pPr marL="1152900" lvl="1" indent="-342900">
              <a:buFont typeface="Arial"/>
              <a:buChar char="•"/>
            </a:pPr>
            <a:r>
              <a:rPr lang="en-US" sz="2000" dirty="0" smtClean="0"/>
              <a:t>No YARN, MESOS</a:t>
            </a:r>
          </a:p>
          <a:p>
            <a:pPr>
              <a:buFont typeface="Arial"/>
              <a:buChar char="•"/>
            </a:pPr>
            <a:r>
              <a:rPr lang="en-US" sz="2000" dirty="0"/>
              <a:t>Shared NFS storage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JupyterHub</a:t>
            </a:r>
            <a:r>
              <a:rPr lang="en-US" sz="2000" dirty="0" smtClean="0"/>
              <a:t> server</a:t>
            </a:r>
          </a:p>
          <a:p>
            <a:pPr marL="1152900" lvl="1" indent="-342900">
              <a:buFont typeface="Arial"/>
              <a:buChar char="•"/>
            </a:pPr>
            <a:r>
              <a:rPr lang="en-US" sz="2000" dirty="0" err="1" smtClean="0"/>
              <a:t>PySpark</a:t>
            </a:r>
            <a:r>
              <a:rPr lang="en-US" sz="2000" dirty="0" smtClean="0"/>
              <a:t> </a:t>
            </a:r>
            <a:r>
              <a:rPr lang="en-US" sz="2000" dirty="0" smtClean="0"/>
              <a:t>kernel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3584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400" dirty="0"/>
              <a:t>Simulated catalogue of 2.9TB spited in CSV chunks</a:t>
            </a:r>
          </a:p>
          <a:p>
            <a:pPr marL="1152900" lvl="1" indent="-342900">
              <a:buFont typeface="Arial"/>
              <a:buChar char="•"/>
            </a:pPr>
            <a:r>
              <a:rPr lang="en-US" sz="1400" b="1" dirty="0"/>
              <a:t>2.7 billion rows </a:t>
            </a:r>
            <a:r>
              <a:rPr lang="en-US" sz="1400" b="1" dirty="0" err="1"/>
              <a:t>aprox</a:t>
            </a:r>
            <a:r>
              <a:rPr lang="en-US" sz="1400" b="1" dirty="0"/>
              <a:t>. and 119 columns</a:t>
            </a:r>
          </a:p>
          <a:p>
            <a:pPr marL="1152900" lvl="1" indent="-342900">
              <a:buFont typeface="Arial"/>
              <a:buChar char="•"/>
            </a:pPr>
            <a:r>
              <a:rPr lang="en-US" sz="1400" dirty="0"/>
              <a:t>Each CSV chunk (10.5GB) contains 10M </a:t>
            </a:r>
            <a:r>
              <a:rPr lang="en-US" sz="1400" dirty="0" smtClean="0"/>
              <a:t>rows</a:t>
            </a:r>
          </a:p>
          <a:p>
            <a:pPr marL="1152900" lvl="1" indent="-342900">
              <a:buFont typeface="Arial"/>
              <a:buChar char="•"/>
            </a:pPr>
            <a:r>
              <a:rPr lang="en-US" sz="1400" dirty="0"/>
              <a:t>10.5GB/128MB = 85 partitions by default (</a:t>
            </a:r>
            <a:r>
              <a:rPr lang="en-US" sz="1400" dirty="0" err="1"/>
              <a:t>maxPartitionBytes</a:t>
            </a:r>
            <a:r>
              <a:rPr lang="en-US" sz="1400" dirty="0"/>
              <a:t>)</a:t>
            </a:r>
          </a:p>
          <a:p>
            <a:pPr marL="1152900" lvl="1" indent="-342900">
              <a:buFont typeface="Arial"/>
              <a:buChar char="•"/>
            </a:pPr>
            <a:r>
              <a:rPr lang="en-US" sz="1400" dirty="0" smtClean="0"/>
              <a:t>Snappy </a:t>
            </a:r>
            <a:r>
              <a:rPr lang="en-US" sz="1400" dirty="0"/>
              <a:t>compression: size savings 26%</a:t>
            </a:r>
          </a:p>
          <a:p>
            <a:pPr marL="343787">
              <a:buFont typeface="Arial"/>
              <a:buChar char="•"/>
            </a:pPr>
            <a:r>
              <a:rPr lang="en-US" sz="1400" dirty="0" smtClean="0"/>
              <a:t>Bulk CSV2Parquet </a:t>
            </a:r>
            <a:r>
              <a:rPr lang="en-US" sz="1400" dirty="0"/>
              <a:t>migration </a:t>
            </a:r>
            <a:r>
              <a:rPr lang="en-US" sz="1400" dirty="0" smtClean="0"/>
              <a:t>~7h</a:t>
            </a:r>
            <a:endParaRPr lang="en-US" sz="1400" dirty="0"/>
          </a:p>
        </p:txBody>
      </p:sp>
      <p:pic>
        <p:nvPicPr>
          <p:cNvPr id="4" name="Picture 3" descr="Screen Shot 2018-10-28 at 11.5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84" y="2195806"/>
            <a:ext cx="4686878" cy="2402025"/>
          </a:xfrm>
          <a:prstGeom prst="rect">
            <a:avLst/>
          </a:prstGeom>
        </p:spPr>
      </p:pic>
      <p:pic>
        <p:nvPicPr>
          <p:cNvPr id="5" name="Picture 4" descr="row-column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8" y="3415984"/>
            <a:ext cx="3709190" cy="11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0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SparkSQL</a:t>
            </a:r>
            <a:r>
              <a:rPr lang="en-US" dirty="0" smtClean="0"/>
              <a:t> </a:t>
            </a:r>
            <a:r>
              <a:rPr lang="en-US" dirty="0" smtClean="0"/>
              <a:t>Test: </a:t>
            </a:r>
            <a:r>
              <a:rPr lang="en-US" dirty="0" smtClean="0"/>
              <a:t>Parametric search +</a:t>
            </a:r>
            <a:r>
              <a:rPr lang="en-US" dirty="0" err="1" smtClean="0"/>
              <a:t>OrderBy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i="1" dirty="0" err="1">
                <a:solidFill>
                  <a:srgbClr val="008000"/>
                </a:solidFill>
              </a:rPr>
              <a:t>dfp.createOrReplaceTempView</a:t>
            </a:r>
            <a:r>
              <a:rPr lang="en-US" sz="1200" i="1" dirty="0">
                <a:solidFill>
                  <a:srgbClr val="008000"/>
                </a:solidFill>
              </a:rPr>
              <a:t>("Table")</a:t>
            </a:r>
          </a:p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#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SQL Query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selection</a:t>
            </a:r>
            <a:endParaRPr lang="en-US" sz="1200" i="1" dirty="0" smtClean="0">
              <a:solidFill>
                <a:srgbClr val="008000"/>
              </a:solidFill>
            </a:endParaRPr>
          </a:p>
          <a:p>
            <a:r>
              <a:rPr lang="en-US" sz="1200" i="1" dirty="0" smtClean="0">
                <a:solidFill>
                  <a:srgbClr val="008000"/>
                </a:solidFill>
              </a:rPr>
              <a:t>query</a:t>
            </a:r>
            <a:r>
              <a:rPr lang="en-US" sz="1200" i="1" dirty="0" smtClean="0">
                <a:solidFill>
                  <a:srgbClr val="008000"/>
                </a:solidFill>
              </a:rPr>
              <a:t> = </a:t>
            </a:r>
            <a:r>
              <a:rPr lang="en-US" sz="1200" i="1" dirty="0" err="1" smtClean="0">
                <a:solidFill>
                  <a:srgbClr val="008000"/>
                </a:solidFill>
              </a:rPr>
              <a:t>sqlContext.sql</a:t>
            </a:r>
            <a:r>
              <a:rPr lang="en-US" sz="1200" i="1" dirty="0" smtClean="0">
                <a:solidFill>
                  <a:srgbClr val="008000"/>
                </a:solidFill>
              </a:rPr>
              <a:t>("SELECT * \</a:t>
            </a:r>
          </a:p>
          <a:p>
            <a:r>
              <a:rPr lang="en-US" sz="1200" i="1" dirty="0" smtClean="0">
                <a:solidFill>
                  <a:srgbClr val="008000"/>
                </a:solidFill>
              </a:rPr>
              <a:t>    FROM TABLE \</a:t>
            </a:r>
          </a:p>
          <a:p>
            <a:r>
              <a:rPr lang="en-US" sz="1200" i="1" dirty="0" smtClean="0">
                <a:solidFill>
                  <a:srgbClr val="008000"/>
                </a:solidFill>
              </a:rPr>
              <a:t>    WHERE </a:t>
            </a:r>
            <a:r>
              <a:rPr lang="en-US" sz="1200" i="1" dirty="0" err="1" smtClean="0">
                <a:solidFill>
                  <a:srgbClr val="008000"/>
                </a:solidFill>
              </a:rPr>
              <a:t>ra_gal</a:t>
            </a:r>
            <a:r>
              <a:rPr lang="en-US" sz="1200" i="1" dirty="0" smtClean="0">
                <a:solidFill>
                  <a:srgbClr val="008000"/>
                </a:solidFill>
              </a:rPr>
              <a:t> &gt; 48 AND </a:t>
            </a:r>
            <a:r>
              <a:rPr lang="en-US" sz="1200" i="1" dirty="0" err="1" smtClean="0">
                <a:solidFill>
                  <a:srgbClr val="008000"/>
                </a:solidFill>
              </a:rPr>
              <a:t>ra_gal</a:t>
            </a:r>
            <a:r>
              <a:rPr lang="en-US" sz="1200" i="1" dirty="0" smtClean="0">
                <a:solidFill>
                  <a:srgbClr val="008000"/>
                </a:solidFill>
              </a:rPr>
              <a:t> &lt; </a:t>
            </a:r>
            <a:r>
              <a:rPr lang="en-US" sz="1200" i="1" dirty="0" smtClean="0">
                <a:solidFill>
                  <a:srgbClr val="008000"/>
                </a:solidFill>
              </a:rPr>
              <a:t>50 </a:t>
            </a:r>
            <a:r>
              <a:rPr lang="en-US" sz="1200" i="1" dirty="0" smtClean="0">
                <a:solidFill>
                  <a:srgbClr val="008000"/>
                </a:solidFill>
              </a:rPr>
              <a:t>AND </a:t>
            </a:r>
            <a:r>
              <a:rPr lang="en-US" sz="1200" i="1" dirty="0" err="1" smtClean="0">
                <a:solidFill>
                  <a:srgbClr val="008000"/>
                </a:solidFill>
              </a:rPr>
              <a:t>dec_gal</a:t>
            </a:r>
            <a:r>
              <a:rPr lang="en-US" sz="1200" i="1" dirty="0" smtClean="0">
                <a:solidFill>
                  <a:srgbClr val="008000"/>
                </a:solidFill>
              </a:rPr>
              <a:t> &gt; 8 AND </a:t>
            </a:r>
            <a:r>
              <a:rPr lang="en-US" sz="1200" i="1" dirty="0" err="1" smtClean="0">
                <a:solidFill>
                  <a:srgbClr val="008000"/>
                </a:solidFill>
              </a:rPr>
              <a:t>dec_gal</a:t>
            </a:r>
            <a:r>
              <a:rPr lang="en-US" sz="1200" i="1" dirty="0" smtClean="0">
                <a:solidFill>
                  <a:srgbClr val="008000"/>
                </a:solidFill>
              </a:rPr>
              <a:t> &lt; 12 AND (</a:t>
            </a:r>
            <a:r>
              <a:rPr lang="en-US" sz="1200" i="1" dirty="0" err="1" smtClean="0">
                <a:solidFill>
                  <a:srgbClr val="008000"/>
                </a:solidFill>
              </a:rPr>
              <a:t>euclid_nisp_y</a:t>
            </a:r>
            <a:r>
              <a:rPr lang="en-US" sz="1200" i="1" dirty="0" smtClean="0">
                <a:solidFill>
                  <a:srgbClr val="008000"/>
                </a:solidFill>
              </a:rPr>
              <a:t> - </a:t>
            </a:r>
            <a:r>
              <a:rPr lang="en-US" sz="1200" i="1" dirty="0" err="1" smtClean="0">
                <a:solidFill>
                  <a:srgbClr val="008000"/>
                </a:solidFill>
              </a:rPr>
              <a:t>euclid_nisp_h</a:t>
            </a:r>
            <a:r>
              <a:rPr lang="en-US" sz="1200" i="1" dirty="0" smtClean="0">
                <a:solidFill>
                  <a:srgbClr val="008000"/>
                </a:solidFill>
              </a:rPr>
              <a:t>) &lt; 2”)</a:t>
            </a:r>
            <a:r>
              <a:rPr lang="en-US" sz="1200" b="1" i="1" dirty="0" smtClean="0">
                <a:solidFill>
                  <a:srgbClr val="008000"/>
                </a:solidFill>
              </a:rPr>
              <a:t>.</a:t>
            </a:r>
            <a:r>
              <a:rPr lang="en-US" sz="1200" b="1" i="1" dirty="0" err="1" smtClean="0">
                <a:solidFill>
                  <a:srgbClr val="008000"/>
                </a:solidFill>
              </a:rPr>
              <a:t>orderBy</a:t>
            </a:r>
            <a:r>
              <a:rPr lang="en-US" sz="1200" b="1" i="1" dirty="0" smtClean="0">
                <a:solidFill>
                  <a:srgbClr val="008000"/>
                </a:solidFill>
              </a:rPr>
              <a:t>("</a:t>
            </a:r>
            <a:r>
              <a:rPr lang="en-US" sz="1200" b="1" i="1" dirty="0" err="1" smtClean="0">
                <a:solidFill>
                  <a:srgbClr val="008000"/>
                </a:solidFill>
              </a:rPr>
              <a:t>galaxy_id</a:t>
            </a:r>
            <a:r>
              <a:rPr lang="en-US" sz="1200" b="1" i="1" dirty="0" smtClean="0">
                <a:solidFill>
                  <a:srgbClr val="008000"/>
                </a:solidFill>
              </a:rPr>
              <a:t>”)</a:t>
            </a:r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 smtClean="0"/>
              <a:t>Test on </a:t>
            </a:r>
            <a:r>
              <a:rPr lang="hr-HR" sz="1200" b="1" dirty="0"/>
              <a:t>2.7 Billion </a:t>
            </a:r>
            <a:r>
              <a:rPr lang="en-US" sz="1200" b="1" dirty="0" smtClean="0"/>
              <a:t>rows</a:t>
            </a:r>
            <a:endParaRPr lang="en-US" sz="1200" dirty="0" smtClean="0"/>
          </a:p>
          <a:p>
            <a:r>
              <a:rPr lang="mr-IN" sz="1200" dirty="0"/>
              <a:t>elapsedTime =&gt; 141883 (2.4 min</a:t>
            </a:r>
            <a:r>
              <a:rPr lang="mr-IN" sz="1200" dirty="0" smtClean="0"/>
              <a:t>)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dirty="0"/>
              <a:t>Test </a:t>
            </a:r>
            <a:r>
              <a:rPr lang="en-US" sz="1200" b="1" dirty="0" smtClean="0"/>
              <a:t>on </a:t>
            </a:r>
            <a:r>
              <a:rPr lang="hr-HR" sz="1200" b="1" dirty="0"/>
              <a:t>2.7 Billion </a:t>
            </a:r>
            <a:r>
              <a:rPr lang="en-US" sz="1200" b="1" dirty="0" smtClean="0"/>
              <a:t>rows</a:t>
            </a:r>
            <a:endParaRPr lang="en-US" sz="1200" dirty="0" smtClean="0"/>
          </a:p>
          <a:p>
            <a:r>
              <a:rPr lang="en-US" sz="1200" dirty="0" err="1" smtClean="0"/>
              <a:t>elapsedTime</a:t>
            </a:r>
            <a:r>
              <a:rPr lang="en-US" sz="1200" dirty="0" smtClean="0"/>
              <a:t> </a:t>
            </a:r>
            <a:r>
              <a:rPr lang="en-US" sz="1200" dirty="0"/>
              <a:t>=&gt; 471366 (7.9 min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53891" y="3658374"/>
            <a:ext cx="302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 amounts to </a:t>
            </a:r>
            <a:r>
              <a:rPr lang="en-US" dirty="0"/>
              <a:t>~</a:t>
            </a:r>
            <a:r>
              <a:rPr lang="en-US" dirty="0" smtClean="0"/>
              <a:t>90%</a:t>
            </a:r>
          </a:p>
          <a:p>
            <a:r>
              <a:rPr lang="en-US" dirty="0" smtClean="0"/>
              <a:t>CPU time is </a:t>
            </a:r>
            <a:r>
              <a:rPr lang="en-US" dirty="0"/>
              <a:t>~</a:t>
            </a:r>
            <a:r>
              <a:rPr lang="en-US" dirty="0" smtClean="0"/>
              <a:t>10%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6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JupyterLab</a:t>
            </a:r>
            <a:r>
              <a:rPr lang="en-US" dirty="0" smtClean="0"/>
              <a:t>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Interactive analysis through </a:t>
            </a:r>
            <a:r>
              <a:rPr lang="en-US" sz="1400" dirty="0" err="1" smtClean="0"/>
              <a:t>JupyterLab</a:t>
            </a:r>
            <a:endParaRPr lang="en-US" sz="1400" dirty="0" smtClean="0"/>
          </a:p>
          <a:p>
            <a:pPr lvl="1"/>
            <a:r>
              <a:rPr lang="en-US" sz="1400" dirty="0" err="1" smtClean="0"/>
              <a:t>PySpark</a:t>
            </a:r>
            <a:r>
              <a:rPr lang="en-US" sz="1400" dirty="0" smtClean="0"/>
              <a:t> kernel - tested</a:t>
            </a:r>
          </a:p>
          <a:p>
            <a:pPr lvl="1"/>
            <a:r>
              <a:rPr lang="en-US" sz="1400" dirty="0" smtClean="0"/>
              <a:t>Apache </a:t>
            </a:r>
            <a:r>
              <a:rPr lang="en-US" sz="1400" dirty="0" err="1" smtClean="0"/>
              <a:t>Toree</a:t>
            </a:r>
            <a:endParaRPr lang="en-US" sz="1400" dirty="0" smtClean="0"/>
          </a:p>
          <a:p>
            <a:r>
              <a:rPr lang="en-US" sz="1400" dirty="0" smtClean="0"/>
              <a:t>Dynamic resource allocation is needed</a:t>
            </a:r>
          </a:p>
          <a:p>
            <a:pPr lvl="1"/>
            <a:r>
              <a:rPr lang="en-US" sz="1400" dirty="0" err="1" smtClean="0"/>
              <a:t>spark.dynamicAllocation.enabled</a:t>
            </a:r>
            <a:endParaRPr lang="en-US" sz="1400" dirty="0" smtClean="0"/>
          </a:p>
          <a:p>
            <a:r>
              <a:rPr lang="en-US" sz="1400" dirty="0" smtClean="0"/>
              <a:t>Livy </a:t>
            </a:r>
            <a:r>
              <a:rPr lang="en-US" sz="1400" dirty="0"/>
              <a:t>– a REST based Spark interface to run statements, </a:t>
            </a:r>
            <a:r>
              <a:rPr lang="en-US" sz="1400" dirty="0" smtClean="0"/>
              <a:t>jobs </a:t>
            </a:r>
            <a:r>
              <a:rPr lang="en-US" sz="1400" dirty="0"/>
              <a:t>and applications</a:t>
            </a:r>
            <a:endParaRPr lang="en-US" sz="1400" dirty="0" smtClean="0"/>
          </a:p>
          <a:p>
            <a:pPr lvl="1"/>
            <a:r>
              <a:rPr lang="en-US" sz="1400" dirty="0"/>
              <a:t>Using programmatic API</a:t>
            </a:r>
          </a:p>
          <a:p>
            <a:pPr lvl="1"/>
            <a:r>
              <a:rPr lang="en-US" sz="1400" dirty="0"/>
              <a:t>Running interactive statements through REST API</a:t>
            </a:r>
          </a:p>
          <a:p>
            <a:pPr lvl="1"/>
            <a:r>
              <a:rPr lang="en-US" sz="1400" dirty="0"/>
              <a:t>Submitting batch applications with REST API</a:t>
            </a:r>
          </a:p>
        </p:txBody>
      </p:sp>
      <p:pic>
        <p:nvPicPr>
          <p:cNvPr id="5" name="Picture 4" descr="sp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69" y="1046757"/>
            <a:ext cx="2955031" cy="1190054"/>
          </a:xfrm>
          <a:prstGeom prst="rect">
            <a:avLst/>
          </a:prstGeom>
        </p:spPr>
      </p:pic>
      <p:pic>
        <p:nvPicPr>
          <p:cNvPr id="4" name="Picture 3" descr="livy-jupyter-sp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39" y="3359462"/>
            <a:ext cx="5615529" cy="14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Shared NFS </a:t>
            </a:r>
            <a:r>
              <a:rPr lang="en-US" sz="2000" dirty="0"/>
              <a:t>storage is a </a:t>
            </a:r>
            <a:r>
              <a:rPr lang="en-US" sz="2000" dirty="0" smtClean="0"/>
              <a:t>bottleneck</a:t>
            </a:r>
            <a:endParaRPr lang="en-US" sz="2000" dirty="0"/>
          </a:p>
          <a:p>
            <a:r>
              <a:rPr lang="en-US" sz="2000" dirty="0"/>
              <a:t>Less overall IO to do, meaning jobs run faster</a:t>
            </a:r>
          </a:p>
          <a:p>
            <a:r>
              <a:rPr lang="en-US" sz="2000" dirty="0" smtClean="0"/>
              <a:t>Dynamic resource allocation is needed</a:t>
            </a:r>
          </a:p>
          <a:p>
            <a:r>
              <a:rPr lang="en-US" sz="2000" dirty="0" smtClean="0"/>
              <a:t>Cache </a:t>
            </a:r>
            <a:r>
              <a:rPr lang="en-US" sz="2000" dirty="0" smtClean="0"/>
              <a:t>(in memory) results after filtering to continue working boosts </a:t>
            </a:r>
            <a:r>
              <a:rPr lang="en-US" sz="2000" dirty="0" smtClean="0"/>
              <a:t>performance</a:t>
            </a:r>
          </a:p>
          <a:p>
            <a:r>
              <a:rPr lang="en-US" sz="2000" dirty="0" smtClean="0"/>
              <a:t>Lack of Astronomical APIs for Spark: cone search, </a:t>
            </a:r>
            <a:r>
              <a:rPr lang="en-US" sz="2000" dirty="0" err="1" smtClean="0"/>
              <a:t>Xmatch</a:t>
            </a:r>
            <a:r>
              <a:rPr lang="en-US" sz="2000" dirty="0"/>
              <a:t>,</a:t>
            </a:r>
            <a:r>
              <a:rPr lang="en-US" sz="2000" dirty="0" smtClean="0"/>
              <a:t> ADQL</a:t>
            </a:r>
            <a:endParaRPr lang="en-US" sz="2000" dirty="0" smtClean="0"/>
          </a:p>
          <a:p>
            <a:r>
              <a:rPr lang="en-US" sz="2000" dirty="0" smtClean="0"/>
              <a:t>Difficult to debug errors from </a:t>
            </a:r>
            <a:r>
              <a:rPr lang="en-US" sz="2000" dirty="0" err="1" smtClean="0"/>
              <a:t>Jupyter</a:t>
            </a:r>
            <a:r>
              <a:rPr lang="en-US" sz="2000" dirty="0" smtClean="0"/>
              <a:t> Notebook</a:t>
            </a:r>
            <a:endParaRPr lang="en-US" sz="2000" dirty="0" smtClean="0"/>
          </a:p>
          <a:p>
            <a:r>
              <a:rPr lang="en-US" sz="2000" dirty="0" smtClean="0"/>
              <a:t>Interactive monitoring: spark job progress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5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v0.9 (by May 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Official </a:t>
            </a:r>
            <a:r>
              <a:rPr lang="en-US" dirty="0"/>
              <a:t>participation in SC456 challenge; Ingestion of SC456 and EXT (DES and </a:t>
            </a:r>
            <a:r>
              <a:rPr lang="en-US" dirty="0" err="1"/>
              <a:t>KiDS</a:t>
            </a:r>
            <a:r>
              <a:rPr lang="en-US" dirty="0"/>
              <a:t>) products; new SEDM compliant with products schema; Integration </a:t>
            </a:r>
            <a:r>
              <a:rPr lang="en-US" dirty="0" err="1"/>
              <a:t>Plotr</a:t>
            </a:r>
            <a:r>
              <a:rPr lang="en-US" dirty="0"/>
              <a:t> tool in SAS for fast plotting of result; Cut-out service on FITS images; Processing environment close to SAS (</a:t>
            </a:r>
            <a:r>
              <a:rPr lang="en-US" dirty="0" err="1" smtClean="0"/>
              <a:t>JupyterLab</a:t>
            </a:r>
            <a:r>
              <a:rPr lang="en-US" dirty="0" smtClean="0"/>
              <a:t>)</a:t>
            </a:r>
            <a:r>
              <a:rPr lang="en-US" dirty="0"/>
              <a:t>; Merge of Catalogue form and TAP form in GUI; A&amp;A layer to all SAS interfaces; Interface between SAS and DPS based on F</a:t>
            </a:r>
            <a:r>
              <a:rPr lang="en-US" dirty="0" smtClean="0"/>
              <a:t>ield </a:t>
            </a:r>
            <a:r>
              <a:rPr lang="en-US" dirty="0"/>
              <a:t>Id.</a:t>
            </a:r>
          </a:p>
          <a:p>
            <a:pPr>
              <a:buFont typeface="Arial"/>
              <a:buChar char="•"/>
            </a:pPr>
            <a:endParaRPr lang="en-US" sz="1200" dirty="0"/>
          </a:p>
          <a:p>
            <a:pPr algn="just">
              <a:buFont typeface="Arial"/>
              <a:buChar char="•"/>
            </a:pPr>
            <a:r>
              <a:rPr lang="en-US" dirty="0"/>
              <a:t>Data Processing System (DPS) planned work</a:t>
            </a:r>
            <a:r>
              <a:rPr lang="en-US" dirty="0" smtClean="0"/>
              <a:t>: Maintenance </a:t>
            </a:r>
            <a:r>
              <a:rPr lang="en-US" dirty="0"/>
              <a:t>of DPS services for ingestion, query, processing and data retrieval (DSS); Maintenance of Oracle databases and infrastructure; Support for testing; Participation in SC456 as </a:t>
            </a:r>
            <a:r>
              <a:rPr lang="en-US" dirty="0" err="1"/>
              <a:t>Master@ESAC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7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Thanks for your attention</a:t>
            </a:r>
            <a:endParaRPr lang="en-US" sz="2000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9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 Mission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4770456" cy="3823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1.2m telescope, L2 orbit</a:t>
            </a:r>
          </a:p>
          <a:p>
            <a:pPr>
              <a:buFont typeface="Arial"/>
              <a:buChar char="•"/>
            </a:pPr>
            <a:r>
              <a:rPr lang="en-US" dirty="0"/>
              <a:t>6 years mission duration</a:t>
            </a:r>
          </a:p>
          <a:p>
            <a:pPr>
              <a:buFont typeface="Arial"/>
              <a:buChar char="•"/>
            </a:pPr>
            <a:r>
              <a:rPr lang="en-US" dirty="0"/>
              <a:t>Map the sky in 1 optical band, 3 NIR bands and NIR slit-less spectroscopy</a:t>
            </a:r>
          </a:p>
          <a:p>
            <a:pPr>
              <a:buFont typeface="Arial"/>
              <a:buChar char="•"/>
            </a:pPr>
            <a:r>
              <a:rPr lang="en-US" dirty="0"/>
              <a:t>Launch on Soyuz in </a:t>
            </a:r>
            <a:r>
              <a:rPr lang="en-US" dirty="0" smtClean="0"/>
              <a:t>Q2 </a:t>
            </a:r>
            <a:r>
              <a:rPr lang="en-US" dirty="0"/>
              <a:t>2022</a:t>
            </a:r>
          </a:p>
          <a:p>
            <a:pPr algn="just">
              <a:buFont typeface="Arial"/>
              <a:buChar char="•"/>
            </a:pPr>
            <a:r>
              <a:rPr lang="en-US" b="1" dirty="0" smtClean="0"/>
              <a:t>ESA</a:t>
            </a:r>
            <a:r>
              <a:rPr lang="en-US" dirty="0" smtClean="0"/>
              <a:t> </a:t>
            </a:r>
            <a:r>
              <a:rPr lang="en-US" dirty="0"/>
              <a:t>is responsible for the mission. </a:t>
            </a:r>
          </a:p>
          <a:p>
            <a:pPr algn="just">
              <a:buFont typeface="Arial"/>
              <a:buChar char="•"/>
            </a:pPr>
            <a:r>
              <a:rPr lang="en-US" dirty="0"/>
              <a:t>The </a:t>
            </a:r>
            <a:r>
              <a:rPr lang="en-US" b="1" dirty="0"/>
              <a:t>Euclid Consortium </a:t>
            </a:r>
            <a:r>
              <a:rPr lang="en-US" dirty="0"/>
              <a:t>will supply ESA with the instruments and most of the SGS.</a:t>
            </a:r>
          </a:p>
          <a:p>
            <a:pPr>
              <a:buFont typeface="Arial"/>
              <a:buChar char="•"/>
            </a:pPr>
            <a:r>
              <a:rPr lang="en-US" dirty="0"/>
              <a:t>Euclid Consortium &amp; Other teams</a:t>
            </a:r>
          </a:p>
          <a:p>
            <a:pPr marL="1095750" lvl="1" indent="-285750">
              <a:buFont typeface="Arial"/>
              <a:buChar char="•"/>
            </a:pPr>
            <a:r>
              <a:rPr lang="en-US" altLang="nl-NL" dirty="0"/>
              <a:t>15 countries, 130 institutes, </a:t>
            </a:r>
          </a:p>
          <a:p>
            <a:pPr marL="1093788" lvl="1" indent="-285750">
              <a:buFont typeface="Arial"/>
              <a:buChar char="•"/>
            </a:pPr>
            <a:r>
              <a:rPr lang="en-US" altLang="nl-NL" dirty="0" smtClean="0"/>
              <a:t> </a:t>
            </a:r>
            <a:r>
              <a:rPr lang="en-US" altLang="nl-NL" dirty="0"/>
              <a:t>1300 consortium members </a:t>
            </a:r>
            <a:r>
              <a:rPr lang="en-US" altLang="nl-NL" dirty="0" smtClean="0"/>
              <a:t>and 700 </a:t>
            </a:r>
            <a:r>
              <a:rPr lang="en-US" altLang="nl-NL" dirty="0"/>
              <a:t>scientists </a:t>
            </a:r>
          </a:p>
          <a:p>
            <a:endParaRPr lang="en-US" dirty="0"/>
          </a:p>
        </p:txBody>
      </p:sp>
      <p:graphicFrame>
        <p:nvGraphicFramePr>
          <p:cNvPr id="11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414275"/>
              </p:ext>
            </p:extLst>
          </p:nvPr>
        </p:nvGraphicFramePr>
        <p:xfrm>
          <a:off x="4515256" y="591092"/>
          <a:ext cx="4309062" cy="442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822635"/>
              </p:ext>
            </p:extLst>
          </p:nvPr>
        </p:nvGraphicFramePr>
        <p:xfrm>
          <a:off x="4713015" y="720812"/>
          <a:ext cx="4309062" cy="442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728026"/>
              </p:ext>
            </p:extLst>
          </p:nvPr>
        </p:nvGraphicFramePr>
        <p:xfrm>
          <a:off x="4511790" y="652785"/>
          <a:ext cx="4282674" cy="429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91722" y="2156043"/>
            <a:ext cx="14147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Dark Matter </a:t>
            </a:r>
          </a:p>
          <a:p>
            <a:pPr algn="ctr"/>
            <a:r>
              <a:rPr lang="en-US" dirty="0" smtClean="0"/>
              <a:t>26%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75267" y="2954835"/>
            <a:ext cx="14657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Dark Energy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69%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55984" y="720813"/>
            <a:ext cx="18197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Ordinary Matter </a:t>
            </a:r>
          </a:p>
          <a:p>
            <a:pPr algn="ctr"/>
            <a:r>
              <a:rPr lang="en-US" sz="1600" dirty="0"/>
              <a:t>5</a:t>
            </a:r>
            <a:r>
              <a:rPr lang="en-US" sz="1600" dirty="0" smtClean="0"/>
              <a:t>%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01747" y="885936"/>
            <a:ext cx="170094" cy="35154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60500" y="874594"/>
            <a:ext cx="351529" cy="1134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9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 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2594806" cy="3823200"/>
          </a:xfrm>
        </p:spPr>
        <p:txBody>
          <a:bodyPr/>
          <a:lstStyle/>
          <a:p>
            <a:pPr indent="0"/>
            <a:r>
              <a:rPr lang="en-US" sz="1100" dirty="0" smtClean="0"/>
              <a:t>VIS: images + catalogue</a:t>
            </a:r>
          </a:p>
          <a:p>
            <a:pPr indent="0"/>
            <a:r>
              <a:rPr lang="en-US" sz="1100" dirty="0" smtClean="0"/>
              <a:t>NIR: images </a:t>
            </a:r>
            <a:r>
              <a:rPr lang="en-US" sz="1100" dirty="0"/>
              <a:t>+ catalogue</a:t>
            </a:r>
          </a:p>
          <a:p>
            <a:pPr indent="0"/>
            <a:r>
              <a:rPr lang="en-US" sz="1100" dirty="0" smtClean="0"/>
              <a:t>MER: Mosaic image + catalogue</a:t>
            </a:r>
          </a:p>
          <a:p>
            <a:pPr indent="0"/>
            <a:r>
              <a:rPr lang="en-US" sz="1100" dirty="0" smtClean="0"/>
              <a:t>SIR: 1D + 2D Spectrum</a:t>
            </a:r>
          </a:p>
          <a:p>
            <a:pPr indent="0"/>
            <a:r>
              <a:rPr lang="en-US" sz="1100" dirty="0" smtClean="0"/>
              <a:t>SPE: </a:t>
            </a:r>
            <a:r>
              <a:rPr lang="en-US" sz="1100" dirty="0"/>
              <a:t>SPE Redshifts measurements 	</a:t>
            </a:r>
          </a:p>
          <a:p>
            <a:pPr indent="0"/>
            <a:r>
              <a:rPr lang="en-US" sz="1100" dirty="0" smtClean="0"/>
              <a:t>PHZ: </a:t>
            </a:r>
            <a:r>
              <a:rPr lang="en-US" sz="1100" dirty="0"/>
              <a:t>Photometric redshifts </a:t>
            </a:r>
          </a:p>
          <a:p>
            <a:pPr indent="0"/>
            <a:r>
              <a:rPr lang="en-US" sz="1100" dirty="0" smtClean="0"/>
              <a:t>SHE: </a:t>
            </a:r>
            <a:r>
              <a:rPr lang="en-US" sz="1100" dirty="0"/>
              <a:t>Shear </a:t>
            </a:r>
            <a:r>
              <a:rPr lang="en-US" sz="1100" dirty="0" smtClean="0"/>
              <a:t>measurement</a:t>
            </a:r>
          </a:p>
          <a:p>
            <a:pPr indent="0"/>
            <a:r>
              <a:rPr lang="en-US" sz="1100" dirty="0" smtClean="0"/>
              <a:t>LE3: Final scientific </a:t>
            </a:r>
            <a:r>
              <a:rPr lang="en-US" sz="1100" dirty="0" smtClean="0"/>
              <a:t>products</a:t>
            </a:r>
            <a:endParaRPr lang="en-US" sz="1100" dirty="0" smtClean="0"/>
          </a:p>
          <a:p>
            <a:pPr indent="0"/>
            <a:endParaRPr lang="en-US" sz="1000" dirty="0"/>
          </a:p>
        </p:txBody>
      </p:sp>
      <p:pic>
        <p:nvPicPr>
          <p:cNvPr id="6" name="Picture 5" descr="Euclid GS Pipeline - Horizontal - Elargi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07" y="843431"/>
            <a:ext cx="6658835" cy="36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8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SGS and EAS Overall Architecture</a:t>
            </a:r>
          </a:p>
        </p:txBody>
      </p:sp>
      <p:pic>
        <p:nvPicPr>
          <p:cNvPr id="160" name="Picture 159" descr="EAS_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8" y="565084"/>
            <a:ext cx="6574344" cy="40218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919" y="2763945"/>
            <a:ext cx="3055262" cy="2029386"/>
          </a:xfrm>
        </p:spPr>
        <p:txBody>
          <a:bodyPr/>
          <a:lstStyle/>
          <a:p>
            <a:r>
              <a:rPr lang="en-GB" sz="1000" u="sng" dirty="0">
                <a:solidFill>
                  <a:schemeClr val="tx1"/>
                </a:solidFill>
              </a:rPr>
              <a:t>SAS Components:</a:t>
            </a:r>
          </a:p>
          <a:p>
            <a:r>
              <a:rPr lang="en-GB" sz="1000" b="1" dirty="0">
                <a:solidFill>
                  <a:schemeClr val="tx1"/>
                </a:solidFill>
              </a:rPr>
              <a:t>SAS-MAL</a:t>
            </a:r>
            <a:r>
              <a:rPr lang="en-GB" sz="1000" dirty="0">
                <a:solidFill>
                  <a:schemeClr val="tx1"/>
                </a:solidFill>
              </a:rPr>
              <a:t>: Metadata Access Service</a:t>
            </a:r>
          </a:p>
          <a:p>
            <a:r>
              <a:rPr lang="en-GB" sz="1000" b="1" dirty="0">
                <a:solidFill>
                  <a:schemeClr val="tx1"/>
                </a:solidFill>
              </a:rPr>
              <a:t>SAS-MDR</a:t>
            </a:r>
            <a:r>
              <a:rPr lang="en-GB" sz="1000" dirty="0">
                <a:solidFill>
                  <a:schemeClr val="tx1"/>
                </a:solidFill>
              </a:rPr>
              <a:t>: Metadata Repository</a:t>
            </a:r>
          </a:p>
          <a:p>
            <a:r>
              <a:rPr lang="en-GB" sz="1000" b="1" dirty="0">
                <a:solidFill>
                  <a:schemeClr val="tx1"/>
                </a:solidFill>
              </a:rPr>
              <a:t>SAS-MTS</a:t>
            </a:r>
            <a:r>
              <a:rPr lang="en-GB" sz="1000" dirty="0">
                <a:solidFill>
                  <a:schemeClr val="tx1"/>
                </a:solidFill>
              </a:rPr>
              <a:t>: Metadata Transfer Service</a:t>
            </a:r>
          </a:p>
          <a:p>
            <a:r>
              <a:rPr lang="en-GB" sz="1000" b="1" dirty="0">
                <a:solidFill>
                  <a:schemeClr val="tx1"/>
                </a:solidFill>
              </a:rPr>
              <a:t>SAS-AUS</a:t>
            </a:r>
            <a:r>
              <a:rPr lang="en-GB" sz="1000" dirty="0">
                <a:solidFill>
                  <a:schemeClr val="tx1"/>
                </a:solidFill>
              </a:rPr>
              <a:t>: Archive User Services</a:t>
            </a:r>
          </a:p>
          <a:p>
            <a:r>
              <a:rPr lang="en-GB" sz="1000" b="1" dirty="0">
                <a:solidFill>
                  <a:schemeClr val="tx1"/>
                </a:solidFill>
              </a:rPr>
              <a:t>SAS-CLI</a:t>
            </a:r>
            <a:r>
              <a:rPr lang="en-GB" sz="1000" dirty="0">
                <a:solidFill>
                  <a:schemeClr val="tx1"/>
                </a:solidFill>
              </a:rPr>
              <a:t>: Command Line Interface</a:t>
            </a:r>
          </a:p>
          <a:p>
            <a:r>
              <a:rPr lang="en-GB" sz="1000" b="1" dirty="0">
                <a:solidFill>
                  <a:schemeClr val="tx1"/>
                </a:solidFill>
              </a:rPr>
              <a:t>SAS-GUI</a:t>
            </a:r>
            <a:r>
              <a:rPr lang="en-GB" sz="1000" dirty="0">
                <a:solidFill>
                  <a:schemeClr val="tx1"/>
                </a:solidFill>
              </a:rPr>
              <a:t>: Graphical User Interface</a:t>
            </a:r>
          </a:p>
          <a:p>
            <a:r>
              <a:rPr lang="en-GB" sz="1000" b="1" dirty="0">
                <a:solidFill>
                  <a:schemeClr val="tx1"/>
                </a:solidFill>
              </a:rPr>
              <a:t>SEDM</a:t>
            </a:r>
            <a:r>
              <a:rPr lang="en-GB" sz="1000" dirty="0">
                <a:solidFill>
                  <a:schemeClr val="tx1"/>
                </a:solidFill>
              </a:rPr>
              <a:t>: Science </a:t>
            </a:r>
            <a:r>
              <a:rPr lang="en-GB" sz="1000" dirty="0" smtClean="0">
                <a:solidFill>
                  <a:schemeClr val="tx1"/>
                </a:solidFill>
              </a:rPr>
              <a:t>Exploitation Data </a:t>
            </a:r>
            <a:r>
              <a:rPr lang="en-GB" sz="1000" dirty="0">
                <a:solidFill>
                  <a:schemeClr val="tx1"/>
                </a:solidFill>
              </a:rPr>
              <a:t>Model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824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clid_C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87" y="659054"/>
            <a:ext cx="3879636" cy="4102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 DR Estimations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79815"/>
            <a:ext cx="8748000" cy="3823200"/>
          </a:xfrm>
        </p:spPr>
        <p:txBody>
          <a:bodyPr/>
          <a:lstStyle/>
          <a:p>
            <a:pPr marL="285750" lvl="1" indent="-285750">
              <a:buFont typeface="Arial"/>
              <a:buChar char="•"/>
            </a:pPr>
            <a:r>
              <a:rPr lang="en-US" sz="1300" dirty="0"/>
              <a:t>~</a:t>
            </a:r>
            <a:r>
              <a:rPr lang="en-US" sz="1300" dirty="0" smtClean="0"/>
              <a:t>45000 </a:t>
            </a:r>
            <a:r>
              <a:rPr lang="en-US" sz="1300" dirty="0"/>
              <a:t>observations in 6 years mission</a:t>
            </a:r>
          </a:p>
          <a:p>
            <a:pPr>
              <a:buFont typeface="Arial"/>
              <a:buChar char="•"/>
            </a:pPr>
            <a:r>
              <a:rPr lang="en-US" sz="1300" dirty="0"/>
              <a:t>Wide survey (15000 deg2)</a:t>
            </a:r>
          </a:p>
          <a:p>
            <a:pPr marL="1095750" lvl="1" indent="-285750">
              <a:buFont typeface="Arial"/>
              <a:buChar char="•"/>
            </a:pPr>
            <a:r>
              <a:rPr lang="en-US" sz="1300" dirty="0"/>
              <a:t>Catalogue: ~268TB</a:t>
            </a:r>
          </a:p>
          <a:p>
            <a:pPr marL="1693350" lvl="2" indent="-285750">
              <a:buFont typeface="Arial"/>
              <a:buChar char="•"/>
            </a:pPr>
            <a:r>
              <a:rPr lang="en-US" sz="1300" dirty="0"/>
              <a:t>VIS, NIR, MER: 8.4TB</a:t>
            </a:r>
          </a:p>
          <a:p>
            <a:pPr marL="1693350" lvl="2" indent="-285750">
              <a:buFont typeface="Arial"/>
              <a:buChar char="•"/>
            </a:pPr>
            <a:r>
              <a:rPr lang="en-US" sz="1300" dirty="0"/>
              <a:t>SPE columns: 40.6TB</a:t>
            </a:r>
          </a:p>
          <a:p>
            <a:pPr marL="1693350" lvl="2" indent="-285750">
              <a:buFont typeface="Arial"/>
              <a:buChar char="•"/>
            </a:pPr>
            <a:r>
              <a:rPr lang="en-US" sz="1300" dirty="0"/>
              <a:t>PHZ columns: 31.4TB</a:t>
            </a:r>
          </a:p>
          <a:p>
            <a:pPr marL="1693350" lvl="2" indent="-285750">
              <a:buFont typeface="Arial"/>
              <a:buChar char="•"/>
            </a:pPr>
            <a:r>
              <a:rPr lang="en-US" sz="1300" dirty="0"/>
              <a:t>SHE columns: 188TB</a:t>
            </a:r>
          </a:p>
          <a:p>
            <a:pPr marL="1095750" lvl="1" indent="-285750">
              <a:buFont typeface="Arial"/>
              <a:buChar char="•"/>
            </a:pPr>
            <a:r>
              <a:rPr lang="en-US" sz="1300" dirty="0" smtClean="0"/>
              <a:t>VIS </a:t>
            </a:r>
            <a:r>
              <a:rPr lang="en-US" sz="1300" dirty="0"/>
              <a:t>and NISP imaging: ~3.5PB</a:t>
            </a:r>
          </a:p>
          <a:p>
            <a:pPr marL="1693350" lvl="2" indent="-285750">
              <a:buFont typeface="Arial"/>
              <a:buChar char="•"/>
            </a:pPr>
            <a:r>
              <a:rPr lang="en-US" sz="1300" dirty="0"/>
              <a:t>VIS: 3PB (570TB per year)</a:t>
            </a:r>
          </a:p>
          <a:p>
            <a:pPr marL="1693350" lvl="2" indent="-285750">
              <a:buFont typeface="Arial"/>
              <a:buChar char="•"/>
            </a:pPr>
            <a:r>
              <a:rPr lang="en-US" sz="1300" dirty="0"/>
              <a:t>NIR: 0.5PB (90TB per year)</a:t>
            </a:r>
          </a:p>
          <a:p>
            <a:pPr marL="1095750" lvl="1" indent="-285750">
              <a:buFont typeface="Arial"/>
              <a:buChar char="•"/>
            </a:pPr>
            <a:r>
              <a:rPr lang="en-US" sz="1300" dirty="0"/>
              <a:t>Spectra: 3.22PB (600TB per year)</a:t>
            </a:r>
            <a:endParaRPr lang="en-US" sz="1300" dirty="0" smtClean="0"/>
          </a:p>
          <a:p>
            <a:pPr marL="1095750" lvl="1" indent="-285750">
              <a:buFont typeface="Arial"/>
              <a:buChar char="•"/>
            </a:pPr>
            <a:r>
              <a:rPr lang="en-US" sz="1300" dirty="0" smtClean="0"/>
              <a:t>Other </a:t>
            </a:r>
            <a:r>
              <a:rPr lang="en-US" sz="1300" dirty="0"/>
              <a:t>archive products, </a:t>
            </a:r>
            <a:r>
              <a:rPr lang="en-US" sz="1300" dirty="0" err="1"/>
              <a:t>HiPS</a:t>
            </a:r>
            <a:r>
              <a:rPr lang="en-US" sz="1300" dirty="0"/>
              <a:t> maps: 0.5PB*</a:t>
            </a:r>
          </a:p>
          <a:p>
            <a:pPr marL="1095750" lvl="1" indent="-285750">
              <a:buFont typeface="Arial"/>
              <a:buChar char="•"/>
            </a:pPr>
            <a:r>
              <a:rPr lang="en-US" sz="1300" dirty="0"/>
              <a:t>Excluded external catalogues: DES, </a:t>
            </a:r>
            <a:r>
              <a:rPr lang="en-US" sz="1300" dirty="0" err="1"/>
              <a:t>KiDS</a:t>
            </a:r>
            <a:r>
              <a:rPr lang="en-US" sz="1300" dirty="0"/>
              <a:t>, etc.</a:t>
            </a:r>
          </a:p>
          <a:p>
            <a:pPr>
              <a:buFont typeface="Arial"/>
              <a:buChar char="•"/>
            </a:pPr>
            <a:r>
              <a:rPr lang="en-US" sz="1300" dirty="0"/>
              <a:t>Deep survey (40 deg2 and 2 times deeper than WS)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11959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Component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3" y="511745"/>
            <a:ext cx="8615869" cy="4025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1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IVOA Standards in Euclid 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3874351" cy="3823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200" dirty="0" smtClean="0"/>
              <a:t>SEDM based on VODM Standards: </a:t>
            </a:r>
          </a:p>
          <a:p>
            <a:pPr lvl="1">
              <a:buFont typeface="Arial"/>
              <a:buChar char="•"/>
            </a:pPr>
            <a:r>
              <a:rPr lang="en-US" sz="1200" dirty="0"/>
              <a:t> </a:t>
            </a:r>
            <a:r>
              <a:rPr lang="en-US" sz="1200" dirty="0" err="1" smtClean="0"/>
              <a:t>ObsCore</a:t>
            </a:r>
            <a:r>
              <a:rPr lang="en-US" sz="1200" dirty="0" smtClean="0"/>
              <a:t> DM</a:t>
            </a:r>
          </a:p>
          <a:p>
            <a:pPr lvl="1">
              <a:buFont typeface="Arial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Provenance DM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TAP</a:t>
            </a:r>
            <a:r>
              <a:rPr lang="en-US" sz="1200" dirty="0"/>
              <a:t>+ </a:t>
            </a:r>
            <a:r>
              <a:rPr lang="en-US" sz="1200" dirty="0" smtClean="0"/>
              <a:t>(Table Access Protocol)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ADQL (Astronomical Data Query Lang.)</a:t>
            </a: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 smtClean="0"/>
              <a:t>UWS (Universal Worker Service)</a:t>
            </a: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 smtClean="0"/>
              <a:t>VOSpace (Virtual Observatory space)</a:t>
            </a: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 err="1" smtClean="0"/>
              <a:t>HiPS</a:t>
            </a:r>
            <a:r>
              <a:rPr lang="en-US" sz="1200" dirty="0" smtClean="0"/>
              <a:t> (Hierarchical Progressive Survey)</a:t>
            </a: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 smtClean="0"/>
              <a:t>SAMP (Simple Application Messaging Prot.) </a:t>
            </a: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 smtClean="0"/>
              <a:t>SIAP (Simple Image Access Prot.)</a:t>
            </a:r>
          </a:p>
          <a:p>
            <a:pPr>
              <a:buFont typeface="Arial"/>
              <a:buChar char="•"/>
            </a:pPr>
            <a:r>
              <a:rPr lang="en-US" sz="1200" dirty="0" err="1" smtClean="0"/>
              <a:t>DataLink</a:t>
            </a: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 smtClean="0"/>
              <a:t>Euclid SEDM evolves as of ECDM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SEDM v0.6 is based on ECDM 1.6.7</a:t>
            </a:r>
            <a:endParaRPr lang="en-US" sz="1200" dirty="0"/>
          </a:p>
        </p:txBody>
      </p:sp>
      <p:pic>
        <p:nvPicPr>
          <p:cNvPr id="4" name="Picture 3" descr="SEDM_060_201806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44" y="622142"/>
            <a:ext cx="5216256" cy="39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 SAS v0.8 (Feb. 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1500" dirty="0"/>
              <a:t>Current version v0.8: 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 Ingestion </a:t>
            </a:r>
            <a:r>
              <a:rPr lang="en-US" sz="1500" dirty="0"/>
              <a:t>of SC3 L2 data: Maps, Catalogue and Intermediate products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 Simulated </a:t>
            </a:r>
            <a:r>
              <a:rPr lang="en-US" sz="1500" dirty="0"/>
              <a:t>catalogue of 2.7 Billion sources (30% of the final catalogue)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 Catalogue </a:t>
            </a:r>
            <a:r>
              <a:rPr lang="en-US" sz="1500" dirty="0"/>
              <a:t>searches similar to Gaia archive (TAP+ with ADQL)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 Products </a:t>
            </a:r>
            <a:r>
              <a:rPr lang="en-US" sz="1500" dirty="0"/>
              <a:t>download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 Sky </a:t>
            </a:r>
            <a:r>
              <a:rPr lang="en-US" sz="1500" dirty="0"/>
              <a:t>exploration:</a:t>
            </a:r>
          </a:p>
          <a:p>
            <a:pPr lvl="2">
              <a:buFont typeface="Arial" charset="0"/>
              <a:buChar char="•"/>
            </a:pPr>
            <a:r>
              <a:rPr lang="en-US" sz="1500" dirty="0" smtClean="0"/>
              <a:t> Maps </a:t>
            </a:r>
            <a:r>
              <a:rPr lang="en-US" sz="1500" dirty="0"/>
              <a:t>visualization</a:t>
            </a:r>
          </a:p>
          <a:p>
            <a:pPr lvl="2">
              <a:buFont typeface="Arial" charset="0"/>
              <a:buChar char="•"/>
            </a:pPr>
            <a:r>
              <a:rPr lang="en-US" sz="1500" dirty="0" smtClean="0"/>
              <a:t> Overlay </a:t>
            </a:r>
            <a:r>
              <a:rPr lang="en-US" sz="1500" dirty="0"/>
              <a:t>of Catalogues and Query results</a:t>
            </a:r>
          </a:p>
          <a:p>
            <a:pPr lvl="2">
              <a:buFont typeface="Arial" charset="0"/>
              <a:buChar char="•"/>
            </a:pPr>
            <a:r>
              <a:rPr lang="en-US" sz="1500" dirty="0" smtClean="0"/>
              <a:t> Footprints </a:t>
            </a:r>
            <a:r>
              <a:rPr lang="en-US" sz="1500" dirty="0"/>
              <a:t>overlay for Observations and Mosaics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 </a:t>
            </a:r>
            <a:r>
              <a:rPr lang="en-US" sz="1500" dirty="0" err="1" smtClean="0"/>
              <a:t>GreenPlum</a:t>
            </a:r>
            <a:r>
              <a:rPr lang="en-US" sz="1500" dirty="0" smtClean="0"/>
              <a:t> </a:t>
            </a:r>
            <a:r>
              <a:rPr lang="en-US" sz="1500" dirty="0" err="1"/>
              <a:t>PoC</a:t>
            </a:r>
            <a:r>
              <a:rPr lang="en-US" sz="1500" dirty="0"/>
              <a:t> (presentation by P. de </a:t>
            </a:r>
            <a:r>
              <a:rPr lang="en-US" sz="1500" dirty="0" err="1"/>
              <a:t>Teodoro</a:t>
            </a:r>
            <a:r>
              <a:rPr lang="en-US" sz="1500" dirty="0"/>
              <a:t>)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 On</a:t>
            </a:r>
            <a:r>
              <a:rPr lang="en-US" sz="1500" dirty="0"/>
              <a:t>-going projects:</a:t>
            </a:r>
          </a:p>
          <a:p>
            <a:pPr lvl="2">
              <a:buFont typeface="Arial" charset="0"/>
              <a:buChar char="•"/>
            </a:pPr>
            <a:r>
              <a:rPr lang="en-US" sz="1500" dirty="0" smtClean="0"/>
              <a:t> Spark </a:t>
            </a:r>
            <a:r>
              <a:rPr lang="en-US" sz="1500" dirty="0" err="1"/>
              <a:t>PoC</a:t>
            </a:r>
            <a:r>
              <a:rPr lang="en-US" sz="1500" dirty="0"/>
              <a:t> for massive catalogue/images </a:t>
            </a:r>
            <a:r>
              <a:rPr lang="en-US" sz="1500" dirty="0" smtClean="0"/>
              <a:t>exploitation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8665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v0.8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creenshot 2019-02-04 at 19.0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9" y="834164"/>
            <a:ext cx="5351889" cy="352785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shot 2019-02-04 at 19.02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91" y="832010"/>
            <a:ext cx="5377787" cy="353801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96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2760952-b3bb-408f-ace6-eb1e07642b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16-9.potx</Template>
  <TotalTime>8552</TotalTime>
  <Words>1155</Words>
  <Application>Microsoft Macintosh PowerPoint</Application>
  <PresentationFormat>On-screen Show (16:9)</PresentationFormat>
  <Paragraphs>196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ESA Presentation 16-9</vt:lpstr>
      <vt:lpstr>Euclid Scientific Archive System</vt:lpstr>
      <vt:lpstr>Euclid Mission Overview</vt:lpstr>
      <vt:lpstr>Euclid Data Flow</vt:lpstr>
      <vt:lpstr>SGS and EAS Overall Architecture</vt:lpstr>
      <vt:lpstr>Euclid DR Estimations</vt:lpstr>
      <vt:lpstr>SAS Component Diagram</vt:lpstr>
      <vt:lpstr>IVOA Standards in Euclid SAS</vt:lpstr>
      <vt:lpstr>Euclid SAS v0.8 (Feb. 2019)</vt:lpstr>
      <vt:lpstr>SAS v0.8</vt:lpstr>
      <vt:lpstr>Spark PoC: Motivation</vt:lpstr>
      <vt:lpstr>Apache Spark</vt:lpstr>
      <vt:lpstr>Spark cluster</vt:lpstr>
      <vt:lpstr>Datasets</vt:lpstr>
      <vt:lpstr>SparkSQL Test: Parametric search +OrderBy</vt:lpstr>
      <vt:lpstr>JupyterLab connection</vt:lpstr>
      <vt:lpstr>Conclusions</vt:lpstr>
      <vt:lpstr>SAS v0.9 (by May 2019)</vt:lpstr>
      <vt:lpstr>Questions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snieto</cp:lastModifiedBy>
  <cp:revision>740</cp:revision>
  <cp:lastPrinted>2018-11-09T04:53:35Z</cp:lastPrinted>
  <dcterms:created xsi:type="dcterms:W3CDTF">2009-03-03T09:28:14Z</dcterms:created>
  <dcterms:modified xsi:type="dcterms:W3CDTF">2019-02-06T10:53:33Z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