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40" r:id="rId2"/>
    <p:sldId id="341" r:id="rId3"/>
    <p:sldId id="344" r:id="rId4"/>
    <p:sldId id="342" r:id="rId5"/>
    <p:sldId id="346" r:id="rId6"/>
    <p:sldId id="345" r:id="rId7"/>
    <p:sldId id="377" r:id="rId8"/>
    <p:sldId id="379" r:id="rId9"/>
    <p:sldId id="380" r:id="rId10"/>
    <p:sldId id="382" r:id="rId11"/>
    <p:sldId id="383" r:id="rId12"/>
    <p:sldId id="384" r:id="rId13"/>
    <p:sldId id="385" r:id="rId14"/>
    <p:sldId id="394" r:id="rId15"/>
    <p:sldId id="396" r:id="rId16"/>
    <p:sldId id="389" r:id="rId17"/>
    <p:sldId id="330" r:id="rId18"/>
    <p:sldId id="349" r:id="rId19"/>
    <p:sldId id="351" r:id="rId20"/>
    <p:sldId id="354" r:id="rId21"/>
    <p:sldId id="357" r:id="rId22"/>
    <p:sldId id="358" r:id="rId23"/>
    <p:sldId id="391" r:id="rId24"/>
    <p:sldId id="353" r:id="rId25"/>
    <p:sldId id="387" r:id="rId26"/>
    <p:sldId id="348" r:id="rId27"/>
    <p:sldId id="371" r:id="rId28"/>
    <p:sldId id="365" r:id="rId29"/>
    <p:sldId id="366" r:id="rId30"/>
    <p:sldId id="386" r:id="rId31"/>
    <p:sldId id="369" r:id="rId32"/>
    <p:sldId id="367" r:id="rId33"/>
    <p:sldId id="368" r:id="rId34"/>
    <p:sldId id="397" r:id="rId35"/>
    <p:sldId id="372" r:id="rId36"/>
    <p:sldId id="374" r:id="rId37"/>
    <p:sldId id="373" r:id="rId38"/>
    <p:sldId id="375" r:id="rId39"/>
    <p:sldId id="376" r:id="rId40"/>
    <p:sldId id="388" r:id="rId41"/>
    <p:sldId id="390" r:id="rId42"/>
    <p:sldId id="350" r:id="rId43"/>
    <p:sldId id="393" r:id="rId44"/>
    <p:sldId id="392" r:id="rId45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86451" autoAdjust="0"/>
  </p:normalViewPr>
  <p:slideViewPr>
    <p:cSldViewPr>
      <p:cViewPr varScale="1">
        <p:scale>
          <a:sx n="125" d="100"/>
          <a:sy n="125" d="100"/>
        </p:scale>
        <p:origin x="120" y="240"/>
      </p:cViewPr>
      <p:guideLst/>
    </p:cSldViewPr>
  </p:slideViewPr>
  <p:outlineViewPr>
    <p:cViewPr>
      <p:scale>
        <a:sx n="33" d="100"/>
        <a:sy n="33" d="100"/>
      </p:scale>
      <p:origin x="0" y="-10062"/>
    </p:cViewPr>
  </p:outlineViewPr>
  <p:notesTextViewPr>
    <p:cViewPr>
      <p:scale>
        <a:sx n="1" d="1"/>
        <a:sy n="1" d="1"/>
      </p:scale>
      <p:origin x="0" y="0"/>
    </p:cViewPr>
  </p:notesTextViewPr>
  <p:gridSpacing cx="36576" cy="3657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BD092-AEB6-45F4-8E98-5FC945B8818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D6343-958E-4D87-95A6-00C076ABD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63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210A8-7199-4480-8262-E5AF9ADF389C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4ED70-022C-4BF8-A2C8-1C2F7B7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9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3E39-5822-4DC5-A28D-6335C26B67E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9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41832"/>
            <a:ext cx="9144000" cy="2387600"/>
          </a:xfrm>
        </p:spPr>
        <p:txBody>
          <a:bodyPr anchor="b">
            <a:noAutofit/>
          </a:bodyPr>
          <a:lstStyle>
            <a:lvl1pPr algn="ctr">
              <a:defRPr sz="7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32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426454"/>
            <a:ext cx="2743200" cy="365125"/>
          </a:xfrm>
          <a:prstGeom prst="rect">
            <a:avLst/>
          </a:prstGeom>
        </p:spPr>
        <p:txBody>
          <a:bodyPr/>
          <a:lstStyle/>
          <a:p>
            <a:fld id="{A0FCA31D-E8B1-4848-89F1-F80707880C98}" type="datetime1">
              <a:rPr lang="en-US" smtClean="0"/>
              <a:t>10/31/2018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2464" y="642886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54BB9EF-B2D7-41AC-8AC4-CD1CB8051C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73A1A-A529-4468-BC9C-C4AF74F71EEF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D605F-0E82-451F-9747-5A4A0987B50F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64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ounded Rectangle 29"/>
          <p:cNvSpPr/>
          <p:nvPr/>
        </p:nvSpPr>
        <p:spPr bwMode="white">
          <a:xfrm>
            <a:off x="7213600" y="5476502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5575085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77EE62-433B-4946-9DAF-CDEC94AA5C9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32" y="5701440"/>
            <a:ext cx="3035808" cy="10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3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64008"/>
            <a:ext cx="12033504" cy="804672"/>
          </a:xfrm>
        </p:spPr>
        <p:txBody>
          <a:bodyPr/>
          <a:lstStyle>
            <a:lvl1pPr>
              <a:defRPr b="1" u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12033504" cy="5391397"/>
          </a:xfrm>
        </p:spPr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79832" y="6411214"/>
            <a:ext cx="2743200" cy="365125"/>
          </a:xfrm>
          <a:prstGeom prst="rect">
            <a:avLst/>
          </a:prstGeom>
        </p:spPr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2464" y="642886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54BB9EF-B2D7-41AC-8AC4-CD1CB8051C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70688" y="722376"/>
            <a:ext cx="10971276" cy="1409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10252" r="69212" b="11147"/>
          <a:stretch/>
        </p:blipFill>
        <p:spPr>
          <a:xfrm>
            <a:off x="11289792" y="64008"/>
            <a:ext cx="804672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45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B4E5DF-BD5B-4005-9EA4-FE8A9620A5B5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6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F88680-7AF1-45BB-8C66-9FB4A765B61C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9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48F54-44A6-4832-ABC9-C816A6D7AAF0}" type="datetime1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8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1D0F9-A864-40D9-8860-44968C99591B}" type="datetime1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8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D0326E-90B6-443A-9776-92746D38B571}" type="datetime1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4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EEDF6E-648C-4DF2-A39E-194DC1F09DB9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2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D2A3AE-213E-46F7-AECD-A2ED8E5D013F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BB9EF-B2D7-41AC-8AC4-CD1CB805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0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" y="64008"/>
            <a:ext cx="11975592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" y="905255"/>
            <a:ext cx="11975592" cy="5376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16" y="5943600"/>
            <a:ext cx="1770888" cy="85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70688" y="6281928"/>
            <a:ext cx="10021824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44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07264" y="722376"/>
            <a:ext cx="11848985" cy="252374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8000" b="1" i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0" y="186504"/>
            <a:ext cx="1577340" cy="587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6384" y="1234440"/>
            <a:ext cx="6876288" cy="3291840"/>
          </a:xfrm>
        </p:spPr>
        <p:txBody>
          <a:bodyPr>
            <a:noAutofit/>
          </a:bodyPr>
          <a:lstStyle/>
          <a:p>
            <a:pPr algn="r"/>
            <a:r>
              <a:rPr lang="it-IT" sz="80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sz="80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80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MITUTOYO Laser scanner </a:t>
            </a:r>
            <a:br>
              <a:rPr lang="it-IT" sz="80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80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Unige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Sébastien MICHAL</a:t>
            </a:r>
          </a:p>
          <a:p>
            <a:endParaRPr lang="de-CH" u="sng" dirty="0" smtClean="0"/>
          </a:p>
          <a:p>
            <a:r>
              <a:rPr lang="de-CH" dirty="0" smtClean="0"/>
              <a:t>05</a:t>
            </a:r>
            <a:r>
              <a:rPr lang="de-CH" baseline="30000" dirty="0" smtClean="0"/>
              <a:t>th</a:t>
            </a:r>
            <a:r>
              <a:rPr lang="de-CH" dirty="0" smtClean="0"/>
              <a:t> </a:t>
            </a:r>
            <a:r>
              <a:rPr lang="de-CH" dirty="0" smtClean="0"/>
              <a:t>Nov</a:t>
            </a:r>
            <a:r>
              <a:rPr lang="de-CH" dirty="0" smtClean="0"/>
              <a:t>ember </a:t>
            </a:r>
            <a:r>
              <a:rPr lang="de-CH" dirty="0" smtClean="0"/>
              <a:t>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612807"/>
            <a:ext cx="2766886" cy="497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4864608" cy="5391397"/>
          </a:xfrm>
        </p:spPr>
        <p:txBody>
          <a:bodyPr/>
          <a:lstStyle/>
          <a:p>
            <a:r>
              <a:rPr lang="fr-CH" dirty="0" err="1" smtClean="0"/>
              <a:t>Processing</a:t>
            </a:r>
            <a:r>
              <a:rPr lang="fr-CH" dirty="0" smtClean="0"/>
              <a:t> of cloud</a:t>
            </a:r>
          </a:p>
          <a:p>
            <a:pPr lvl="1"/>
            <a:r>
              <a:rPr lang="fr-CH" dirty="0" err="1" smtClean="0"/>
              <a:t>Selection</a:t>
            </a:r>
            <a:r>
              <a:rPr lang="fr-CH" dirty="0" smtClean="0"/>
              <a:t> of points</a:t>
            </a:r>
          </a:p>
          <a:p>
            <a:pPr lvl="1"/>
            <a:r>
              <a:rPr lang="fr-CH" dirty="0" err="1" smtClean="0"/>
              <a:t>Define</a:t>
            </a:r>
            <a:r>
              <a:rPr lang="fr-CH" dirty="0" smtClean="0"/>
              <a:t> </a:t>
            </a:r>
            <a:r>
              <a:rPr lang="fr-CH" dirty="0" err="1" smtClean="0"/>
              <a:t>reference</a:t>
            </a:r>
            <a:r>
              <a:rPr lang="fr-CH" dirty="0" smtClean="0"/>
              <a:t> </a:t>
            </a:r>
            <a:r>
              <a:rPr lang="fr-CH" dirty="0" err="1" smtClean="0"/>
              <a:t>features</a:t>
            </a:r>
            <a:r>
              <a:rPr lang="fr-CH" dirty="0" smtClean="0"/>
              <a:t> </a:t>
            </a:r>
          </a:p>
          <a:p>
            <a:pPr lvl="2"/>
            <a:r>
              <a:rPr lang="fr-CH" dirty="0" err="1" smtClean="0"/>
              <a:t>same</a:t>
            </a:r>
            <a:r>
              <a:rPr lang="fr-CH" dirty="0" smtClean="0"/>
              <a:t> as CAD model</a:t>
            </a:r>
          </a:p>
          <a:p>
            <a:r>
              <a:rPr lang="fr-CH" dirty="0" err="1" smtClean="0"/>
              <a:t>Alignment</a:t>
            </a:r>
            <a:r>
              <a:rPr lang="fr-CH" dirty="0" smtClean="0"/>
              <a:t> of cloud </a:t>
            </a:r>
            <a:r>
              <a:rPr lang="fr-CH" dirty="0" err="1" smtClean="0"/>
              <a:t>wrt</a:t>
            </a:r>
            <a:r>
              <a:rPr lang="fr-CH" dirty="0" smtClean="0"/>
              <a:t> to CAD</a:t>
            </a:r>
          </a:p>
          <a:p>
            <a:pPr lvl="1"/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dirty="0" err="1" smtClean="0"/>
              <a:t>features</a:t>
            </a:r>
            <a:endParaRPr lang="fr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16" y="870204"/>
            <a:ext cx="3657600" cy="2726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560" y="3192009"/>
            <a:ext cx="3657600" cy="2720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771" y="3748859"/>
            <a:ext cx="3657600" cy="2488705"/>
          </a:xfrm>
          <a:prstGeom prst="rect">
            <a:avLst/>
          </a:prstGeom>
        </p:spPr>
      </p:pic>
      <p:pic>
        <p:nvPicPr>
          <p:cNvPr id="9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41556" flipH="1" flipV="1">
            <a:off x="8031427" y="2412014"/>
            <a:ext cx="1469909" cy="14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57782" flipH="1" flipV="1">
            <a:off x="6560779" y="4355477"/>
            <a:ext cx="1469909" cy="14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67020" y="245602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002060"/>
                </a:solidFill>
              </a:rPr>
              <a:t>Selection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5010" y="5400532"/>
            <a:ext cx="102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002060"/>
                </a:solidFill>
              </a:rPr>
              <a:t>Aligment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66381" y="1348184"/>
            <a:ext cx="3430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Majority of points between marble</a:t>
            </a:r>
          </a:p>
          <a:p>
            <a:r>
              <a:rPr lang="en-US" i="1" dirty="0" smtClean="0">
                <a:solidFill>
                  <a:srgbClr val="002060"/>
                </a:solidFill>
              </a:rPr>
              <a:t> table and sample rejected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9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Comparison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" y="1344168"/>
            <a:ext cx="6400800" cy="455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 t="33856" r="25548" b="23613"/>
          <a:stretch/>
        </p:blipFill>
        <p:spPr>
          <a:xfrm>
            <a:off x="7193280" y="2221992"/>
            <a:ext cx="4722451" cy="23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4707636" cy="5391397"/>
          </a:xfrm>
        </p:spPr>
        <p:txBody>
          <a:bodyPr/>
          <a:lstStyle/>
          <a:p>
            <a:r>
              <a:rPr lang="fr-CH" dirty="0" smtClean="0"/>
              <a:t>More </a:t>
            </a:r>
            <a:r>
              <a:rPr lang="fr-CH" dirty="0" err="1" smtClean="0"/>
              <a:t>detailled</a:t>
            </a:r>
            <a:r>
              <a:rPr lang="fr-CH" dirty="0" smtClean="0"/>
              <a:t> </a:t>
            </a:r>
            <a:r>
              <a:rPr lang="fr-CH" dirty="0" err="1" smtClean="0"/>
              <a:t>comparison</a:t>
            </a:r>
            <a:endParaRPr lang="fr-CH" dirty="0" smtClean="0"/>
          </a:p>
          <a:p>
            <a:pPr lvl="1"/>
            <a:r>
              <a:rPr lang="fr-CH" dirty="0" err="1" smtClean="0"/>
              <a:t>Edge</a:t>
            </a:r>
            <a:r>
              <a:rPr lang="fr-CH" dirty="0" smtClean="0"/>
              <a:t> </a:t>
            </a:r>
            <a:r>
              <a:rPr lang="fr-CH" dirty="0" err="1" smtClean="0"/>
              <a:t>effects</a:t>
            </a:r>
            <a:endParaRPr lang="fr-CH" dirty="0" smtClean="0"/>
          </a:p>
          <a:p>
            <a:pPr lvl="2"/>
            <a:r>
              <a:rPr lang="fr-CH" dirty="0" err="1" smtClean="0"/>
              <a:t>reflection</a:t>
            </a:r>
            <a:endParaRPr lang="fr-CH" dirty="0" smtClean="0"/>
          </a:p>
          <a:p>
            <a:pPr lvl="1"/>
            <a:r>
              <a:rPr lang="fr-CH" dirty="0" smtClean="0"/>
              <a:t>Is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bow</a:t>
            </a:r>
            <a:r>
              <a:rPr lang="fr-CH" dirty="0" smtClean="0"/>
              <a:t> at top surface real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596" y="868680"/>
            <a:ext cx="7315200" cy="5200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12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err="1" smtClean="0"/>
              <a:t>detailled</a:t>
            </a:r>
            <a:r>
              <a:rPr lang="en-US" dirty="0" smtClean="0"/>
              <a:t> comparison</a:t>
            </a:r>
          </a:p>
          <a:p>
            <a:pPr lvl="1"/>
            <a:r>
              <a:rPr lang="en-US" dirty="0" smtClean="0"/>
              <a:t>Bow measured at ~ 40 µm</a:t>
            </a:r>
          </a:p>
          <a:p>
            <a:pPr lvl="2"/>
            <a:r>
              <a:rPr lang="en-US" dirty="0" smtClean="0"/>
              <a:t>Shim is rocking</a:t>
            </a:r>
          </a:p>
          <a:p>
            <a:pPr lvl="1"/>
            <a:r>
              <a:rPr lang="en-US" dirty="0" smtClean="0"/>
              <a:t>Max deviation is ~40 µm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24981"/>
          <a:stretch/>
        </p:blipFill>
        <p:spPr>
          <a:xfrm>
            <a:off x="3412236" y="3099816"/>
            <a:ext cx="5486400" cy="2926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8" b="24716"/>
          <a:stretch/>
        </p:blipFill>
        <p:spPr>
          <a:xfrm>
            <a:off x="9570720" y="1527048"/>
            <a:ext cx="2286000" cy="2633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1562" b="26133"/>
          <a:stretch/>
        </p:blipFill>
        <p:spPr>
          <a:xfrm>
            <a:off x="362712" y="2551176"/>
            <a:ext cx="2377440" cy="3547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6" b="22890"/>
          <a:stretch/>
        </p:blipFill>
        <p:spPr>
          <a:xfrm>
            <a:off x="5003292" y="155448"/>
            <a:ext cx="2286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6364224" cy="5391397"/>
          </a:xfrm>
        </p:spPr>
        <p:txBody>
          <a:bodyPr/>
          <a:lstStyle/>
          <a:p>
            <a:r>
              <a:rPr lang="en-US" dirty="0" smtClean="0"/>
              <a:t>Same shim has been paint in black to assess impact of emissivity in measurement</a:t>
            </a:r>
          </a:p>
          <a:p>
            <a:pPr lvl="1"/>
            <a:r>
              <a:rPr lang="fr-CH" dirty="0" err="1" smtClean="0"/>
              <a:t>Shim</a:t>
            </a:r>
            <a:r>
              <a:rPr lang="fr-CH" dirty="0" smtClean="0"/>
              <a:t> up </a:t>
            </a:r>
            <a:r>
              <a:rPr lang="fr-CH" dirty="0" err="1" smtClean="0"/>
              <a:t>side</a:t>
            </a:r>
            <a:r>
              <a:rPr lang="fr-CH" dirty="0" smtClean="0"/>
              <a:t> down compare to </a:t>
            </a:r>
            <a:r>
              <a:rPr lang="fr-CH" dirty="0" err="1" smtClean="0"/>
              <a:t>previous</a:t>
            </a:r>
            <a:r>
              <a:rPr lang="fr-CH" dirty="0" smtClean="0"/>
              <a:t> </a:t>
            </a:r>
            <a:r>
              <a:rPr lang="fr-CH" dirty="0" err="1" smtClean="0"/>
              <a:t>metrology</a:t>
            </a:r>
            <a:endParaRPr lang="fr-CH" dirty="0" smtClean="0"/>
          </a:p>
          <a:p>
            <a:pPr lvl="2"/>
            <a:r>
              <a:rPr lang="fr-CH" dirty="0" smtClean="0"/>
              <a:t>Inverse </a:t>
            </a:r>
            <a:r>
              <a:rPr lang="fr-CH" dirty="0" err="1" smtClean="0"/>
              <a:t>bow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11/2/2018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6"/>
          <a:stretch/>
        </p:blipFill>
        <p:spPr>
          <a:xfrm>
            <a:off x="6425184" y="975230"/>
            <a:ext cx="3494395" cy="503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5486400" cy="5391397"/>
          </a:xfrm>
        </p:spPr>
        <p:txBody>
          <a:bodyPr/>
          <a:lstStyle/>
          <a:p>
            <a:r>
              <a:rPr lang="fr-CH" dirty="0" smtClean="0"/>
              <a:t>More </a:t>
            </a:r>
            <a:r>
              <a:rPr lang="fr-CH" dirty="0" err="1" smtClean="0"/>
              <a:t>detailled</a:t>
            </a:r>
            <a:r>
              <a:rPr lang="fr-CH" dirty="0" smtClean="0"/>
              <a:t> </a:t>
            </a:r>
            <a:r>
              <a:rPr lang="fr-CH" dirty="0" err="1" smtClean="0"/>
              <a:t>comparison</a:t>
            </a:r>
            <a:endParaRPr lang="fr-CH" dirty="0" smtClean="0"/>
          </a:p>
          <a:p>
            <a:pPr lvl="1"/>
            <a:r>
              <a:rPr lang="fr-CH" dirty="0" err="1" smtClean="0"/>
              <a:t>Same</a:t>
            </a:r>
            <a:r>
              <a:rPr lang="fr-CH" dirty="0" smtClean="0"/>
              <a:t> </a:t>
            </a:r>
            <a:r>
              <a:rPr lang="fr-CH" dirty="0" err="1" smtClean="0"/>
              <a:t>bow</a:t>
            </a:r>
            <a:r>
              <a:rPr lang="fr-CH" dirty="0" smtClean="0"/>
              <a:t> amplitude on top surface</a:t>
            </a:r>
          </a:p>
          <a:p>
            <a:pPr lvl="1"/>
            <a:r>
              <a:rPr lang="fr-CH" dirty="0" err="1" smtClean="0"/>
              <a:t>Similar</a:t>
            </a:r>
            <a:r>
              <a:rPr lang="fr-CH" dirty="0" smtClean="0"/>
              <a:t> </a:t>
            </a:r>
            <a:r>
              <a:rPr lang="fr-CH" dirty="0" err="1" smtClean="0"/>
              <a:t>precision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11/2/2018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60" y="1161288"/>
            <a:ext cx="6400800" cy="4556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8"/>
          <a:stretch/>
        </p:blipFill>
        <p:spPr>
          <a:xfrm>
            <a:off x="382524" y="2389119"/>
            <a:ext cx="2286000" cy="3328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3"/>
          <a:stretch/>
        </p:blipFill>
        <p:spPr>
          <a:xfrm>
            <a:off x="2804160" y="2386071"/>
            <a:ext cx="2286000" cy="333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OB Local support</a:t>
            </a:r>
            <a:br>
              <a:rPr lang="fr-CH" dirty="0" smtClean="0"/>
            </a:br>
            <a:r>
              <a:rPr lang="fr-CH" dirty="0" err="1" smtClean="0"/>
              <a:t>Demonstrator</a:t>
            </a:r>
            <a:r>
              <a:rPr lang="fr-CH" dirty="0" smtClean="0"/>
              <a:t> longeron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Final demonstrator: </a:t>
            </a:r>
            <a:r>
              <a:rPr lang="de-CH" dirty="0" smtClean="0"/>
              <a:t>bare </a:t>
            </a:r>
            <a:r>
              <a:rPr lang="de-CH" dirty="0" smtClean="0"/>
              <a:t>functional </a:t>
            </a:r>
            <a:r>
              <a:rPr lang="de-CH" dirty="0" smtClean="0"/>
              <a:t>longeron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Functional longeron:</a:t>
            </a:r>
          </a:p>
          <a:p>
            <a:pPr lvl="1"/>
            <a:r>
              <a:rPr lang="de-CH" dirty="0" smtClean="0"/>
              <a:t>2 cooling lines</a:t>
            </a:r>
          </a:p>
          <a:p>
            <a:pPr lvl="2"/>
            <a:r>
              <a:rPr lang="de-CH" dirty="0" smtClean="0"/>
              <a:t>28 Barrel blocks</a:t>
            </a:r>
          </a:p>
          <a:p>
            <a:pPr lvl="2"/>
            <a:r>
              <a:rPr lang="de-CH" dirty="0" smtClean="0"/>
              <a:t>64 tilted blocks</a:t>
            </a:r>
          </a:p>
          <a:p>
            <a:pPr lvl="1"/>
            <a:r>
              <a:rPr lang="de-CH" dirty="0" smtClean="0"/>
              <a:t>CRFP components</a:t>
            </a:r>
          </a:p>
          <a:p>
            <a:pPr lvl="2"/>
            <a:r>
              <a:rPr lang="de-CH" dirty="0" smtClean="0"/>
              <a:t>Truss assembly</a:t>
            </a:r>
          </a:p>
          <a:p>
            <a:pPr lvl="3"/>
            <a:r>
              <a:rPr lang="de-CH" dirty="0" smtClean="0"/>
              <a:t>CERN</a:t>
            </a:r>
          </a:p>
          <a:p>
            <a:pPr lvl="2"/>
            <a:r>
              <a:rPr lang="de-CH" dirty="0" smtClean="0"/>
              <a:t>2 x end supports</a:t>
            </a:r>
          </a:p>
          <a:p>
            <a:pPr lvl="2"/>
            <a:r>
              <a:rPr lang="de-CH" dirty="0" smtClean="0"/>
              <a:t>6 x interface block</a:t>
            </a:r>
          </a:p>
          <a:p>
            <a:pPr marL="0" indent="0">
              <a:buNone/>
            </a:pP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73411"/>
            <a:ext cx="8455848" cy="47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9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Bare functional </a:t>
            </a:r>
            <a:r>
              <a:rPr lang="de-CH" dirty="0" smtClean="0"/>
              <a:t>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Several full length scans</a:t>
            </a:r>
            <a:r>
              <a:rPr lang="de-CH" dirty="0" smtClean="0"/>
              <a:t>: </a:t>
            </a:r>
            <a:endParaRPr lang="de-CH" dirty="0"/>
          </a:p>
          <a:p>
            <a:pPr lvl="1"/>
            <a:r>
              <a:rPr lang="de-CH" dirty="0" smtClean="0"/>
              <a:t>Top, Left and right 45 and 90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36" y="1110622"/>
            <a:ext cx="2753063" cy="4891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1964" b="30323"/>
          <a:stretch/>
        </p:blipFill>
        <p:spPr>
          <a:xfrm>
            <a:off x="646176" y="4351715"/>
            <a:ext cx="7315200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3" t="9458" r="2393" b="15793"/>
          <a:stretch/>
        </p:blipFill>
        <p:spPr>
          <a:xfrm>
            <a:off x="2180508" y="978408"/>
            <a:ext cx="6695268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5423480" cy="5391397"/>
          </a:xfrm>
        </p:spPr>
        <p:txBody>
          <a:bodyPr/>
          <a:lstStyle/>
          <a:p>
            <a:r>
              <a:rPr lang="de-CH" dirty="0" smtClean="0"/>
              <a:t>Alignement with CAD</a:t>
            </a:r>
          </a:p>
          <a:p>
            <a:pPr lvl="1"/>
            <a:r>
              <a:rPr lang="de-CH" dirty="0"/>
              <a:t>Alignement using BB block functional surfaces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40" y="1237140"/>
            <a:ext cx="6400800" cy="4522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84" y="2295144"/>
            <a:ext cx="3208317" cy="35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metrology tool is needed to perform the quality control of local support for the ITK project</a:t>
            </a:r>
          </a:p>
          <a:p>
            <a:pPr lvl="1"/>
            <a:r>
              <a:rPr lang="en-US" dirty="0" smtClean="0"/>
              <a:t>Envelope verification of objects up:</a:t>
            </a:r>
          </a:p>
          <a:p>
            <a:pPr lvl="2"/>
            <a:r>
              <a:rPr lang="en-US" dirty="0" smtClean="0"/>
              <a:t>2300 x 60 x 60 mm</a:t>
            </a:r>
            <a:r>
              <a:rPr lang="en-US" baseline="30000" dirty="0" smtClean="0"/>
              <a:t>3</a:t>
            </a:r>
            <a:r>
              <a:rPr lang="en-US" dirty="0" smtClean="0"/>
              <a:t> (SLIM v1)</a:t>
            </a:r>
          </a:p>
          <a:p>
            <a:pPr lvl="2"/>
            <a:r>
              <a:rPr lang="en-US" dirty="0" smtClean="0"/>
              <a:t>800 x 60 x 60 mm</a:t>
            </a:r>
            <a:r>
              <a:rPr lang="en-US" baseline="30000" dirty="0" smtClean="0"/>
              <a:t>3</a:t>
            </a:r>
            <a:r>
              <a:rPr lang="en-US" dirty="0" smtClean="0"/>
              <a:t> (pixel OB longeron)</a:t>
            </a:r>
          </a:p>
          <a:p>
            <a:pPr lvl="2"/>
            <a:r>
              <a:rPr lang="en-US" dirty="0" smtClean="0"/>
              <a:t>500 x 300 x 30 mm</a:t>
            </a:r>
            <a:r>
              <a:rPr lang="en-US" baseline="30000" dirty="0" smtClean="0"/>
              <a:t>3</a:t>
            </a:r>
            <a:r>
              <a:rPr lang="en-US" dirty="0" smtClean="0"/>
              <a:t> (pixel OB inclined ring</a:t>
            </a:r>
            <a:r>
              <a:rPr lang="en-US" dirty="0" smtClean="0"/>
              <a:t>)</a:t>
            </a:r>
          </a:p>
          <a:p>
            <a:pPr lvl="2"/>
            <a:r>
              <a:rPr lang="fr-CH" dirty="0" smtClean="0"/>
              <a:t>700 x 700 x 350 (L4 </a:t>
            </a:r>
            <a:r>
              <a:rPr lang="fr-CH" dirty="0" err="1" smtClean="0"/>
              <a:t>inclined</a:t>
            </a:r>
            <a:r>
              <a:rPr lang="fr-CH" dirty="0" smtClean="0"/>
              <a:t> unit)</a:t>
            </a:r>
            <a:endParaRPr lang="en-US" dirty="0" smtClean="0"/>
          </a:p>
          <a:p>
            <a:pPr lvl="1"/>
            <a:r>
              <a:rPr lang="en-US" dirty="0" smtClean="0"/>
              <a:t>QC </a:t>
            </a:r>
            <a:r>
              <a:rPr lang="en-US" dirty="0" smtClean="0"/>
              <a:t>performed on a limited time</a:t>
            </a:r>
          </a:p>
          <a:p>
            <a:pPr lvl="2"/>
            <a:r>
              <a:rPr lang="en-US" dirty="0" smtClean="0"/>
              <a:t>200 </a:t>
            </a:r>
            <a:r>
              <a:rPr lang="en-US" dirty="0" smtClean="0"/>
              <a:t>functional local supports to qualify in several step</a:t>
            </a:r>
          </a:p>
          <a:p>
            <a:pPr lvl="3"/>
            <a:r>
              <a:rPr lang="fr-CH" dirty="0" err="1" smtClean="0"/>
              <a:t>Bare</a:t>
            </a:r>
            <a:r>
              <a:rPr lang="fr-CH" dirty="0" smtClean="0"/>
              <a:t> </a:t>
            </a:r>
            <a:r>
              <a:rPr lang="fr-CH" dirty="0" err="1" smtClean="0"/>
              <a:t>trusses</a:t>
            </a:r>
            <a:r>
              <a:rPr lang="fr-CH" dirty="0" smtClean="0"/>
              <a:t> and rings + end supports / </a:t>
            </a:r>
            <a:r>
              <a:rPr lang="fr-CH" dirty="0" err="1" smtClean="0"/>
              <a:t>brackets</a:t>
            </a:r>
            <a:endParaRPr lang="fr-CH" dirty="0" smtClean="0"/>
          </a:p>
          <a:p>
            <a:pPr lvl="3"/>
            <a:r>
              <a:rPr lang="fr-CH" dirty="0" err="1" smtClean="0"/>
              <a:t>Functional</a:t>
            </a:r>
            <a:r>
              <a:rPr lang="fr-CH" dirty="0" smtClean="0"/>
              <a:t> local supports</a:t>
            </a:r>
          </a:p>
          <a:p>
            <a:pPr lvl="3"/>
            <a:r>
              <a:rPr lang="fr-CH" dirty="0" err="1" smtClean="0"/>
              <a:t>Loaded</a:t>
            </a:r>
            <a:r>
              <a:rPr lang="fr-CH" dirty="0" smtClean="0"/>
              <a:t> local </a:t>
            </a:r>
            <a:r>
              <a:rPr lang="fr-CH" dirty="0" smtClean="0"/>
              <a:t>supports</a:t>
            </a:r>
          </a:p>
          <a:p>
            <a:pPr lvl="2"/>
            <a:r>
              <a:rPr lang="fr-CH" dirty="0" smtClean="0"/>
              <a:t>12 </a:t>
            </a:r>
            <a:r>
              <a:rPr lang="fr-CH" dirty="0" err="1" smtClean="0"/>
              <a:t>Inclined</a:t>
            </a:r>
            <a:r>
              <a:rPr lang="fr-CH" dirty="0" smtClean="0"/>
              <a:t> </a:t>
            </a:r>
            <a:r>
              <a:rPr lang="fr-CH" dirty="0" err="1" smtClean="0"/>
              <a:t>units</a:t>
            </a:r>
            <a:endParaRPr lang="en-US" dirty="0" smtClean="0"/>
          </a:p>
          <a:p>
            <a:pPr lvl="1"/>
            <a:r>
              <a:rPr lang="en-US" dirty="0" smtClean="0"/>
              <a:t>Repeatability of the metrology process</a:t>
            </a:r>
          </a:p>
          <a:p>
            <a:pPr lvl="2"/>
            <a:r>
              <a:rPr lang="en-US" dirty="0" smtClean="0"/>
              <a:t>Automating</a:t>
            </a:r>
            <a:endParaRPr lang="en-US" dirty="0" smtClean="0"/>
          </a:p>
          <a:p>
            <a:pPr lvl="1"/>
            <a:r>
              <a:rPr lang="en-US" dirty="0" smtClean="0"/>
              <a:t>Contactless process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Totality of central base blocks perfectly positioned</a:t>
            </a: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44168"/>
            <a:ext cx="6400800" cy="4520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7997952" y="2295145"/>
            <a:ext cx="2487168" cy="950975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9321E0-6993-43AE-9D3C-3CFB3FE01720}"/>
              </a:ext>
            </a:extLst>
          </p:cNvPr>
          <p:cNvSpPr txBox="1">
            <a:spLocks/>
          </p:cNvSpPr>
          <p:nvPr/>
        </p:nvSpPr>
        <p:spPr>
          <a:xfrm>
            <a:off x="9176004" y="2691647"/>
            <a:ext cx="2581656" cy="554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GB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blocks</a:t>
            </a:r>
            <a:endParaRPr lang="en-GB" sz="2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 flipH="1" flipV="1">
            <a:off x="1377696" y="2514601"/>
            <a:ext cx="3896106" cy="1353312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B9321E0-6993-43AE-9D3C-3CFB3FE01720}"/>
              </a:ext>
            </a:extLst>
          </p:cNvPr>
          <p:cNvSpPr txBox="1">
            <a:spLocks/>
          </p:cNvSpPr>
          <p:nvPr/>
        </p:nvSpPr>
        <p:spPr>
          <a:xfrm>
            <a:off x="-25146" y="1960128"/>
            <a:ext cx="2581656" cy="554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tilted base blocks</a:t>
            </a:r>
            <a:endParaRPr lang="en-GB" sz="2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1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Outer edges of BB better positioned</a:t>
            </a:r>
          </a:p>
          <a:p>
            <a:pPr lvl="1"/>
            <a:r>
              <a:rPr lang="de-CH" dirty="0" smtClean="0"/>
              <a:t>Clamping</a:t>
            </a:r>
          </a:p>
          <a:p>
            <a:r>
              <a:rPr lang="de-CH" dirty="0" smtClean="0"/>
              <a:t>Overall twist on tilted CL</a:t>
            </a:r>
          </a:p>
          <a:p>
            <a:pPr lvl="1"/>
            <a:r>
              <a:rPr lang="de-CH" dirty="0" smtClean="0"/>
              <a:t>More visible on X- side</a:t>
            </a: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088" y="1269185"/>
            <a:ext cx="6362435" cy="4520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 flipH="1" flipV="1">
            <a:off x="6661139" y="2177391"/>
            <a:ext cx="2616079" cy="1469234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1139" y="1746504"/>
            <a:ext cx="1015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chemeClr val="bg1"/>
                </a:solidFill>
              </a:rPr>
              <a:t>Clamps</a:t>
            </a:r>
            <a:endParaRPr lang="en-US" sz="2200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37733" r="11180" b="15865"/>
          <a:stretch/>
        </p:blipFill>
        <p:spPr>
          <a:xfrm>
            <a:off x="2731008" y="2740760"/>
            <a:ext cx="2704528" cy="31821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 flipH="1" flipV="1">
            <a:off x="6754368" y="2185416"/>
            <a:ext cx="1553586" cy="1095449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CAD model not up to date</a:t>
            </a:r>
          </a:p>
          <a:p>
            <a:r>
              <a:rPr lang="de-CH" dirty="0" smtClean="0"/>
              <a:t>Pipe extremities bent</a:t>
            </a:r>
          </a:p>
          <a:p>
            <a:r>
              <a:rPr lang="de-CH" dirty="0" smtClean="0"/>
              <a:t>Threaded insert rotated</a:t>
            </a:r>
          </a:p>
          <a:p>
            <a:pPr lvl="1"/>
            <a:r>
              <a:rPr lang="de-CH" dirty="0" smtClean="0"/>
              <a:t>Not impacting functionallity</a:t>
            </a: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1" y="1128910"/>
            <a:ext cx="6362435" cy="4490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 flipH="1" flipV="1">
            <a:off x="7888224" y="1663389"/>
            <a:ext cx="1889831" cy="1034092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1760" y="1232501"/>
            <a:ext cx="29411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chemeClr val="bg1"/>
                </a:solidFill>
              </a:rPr>
              <a:t>CAD model not accurate</a:t>
            </a:r>
            <a:endParaRPr lang="en-US" sz="2200" i="1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flipH="1" flipV="1">
            <a:off x="6352031" y="3307930"/>
            <a:ext cx="1233617" cy="428803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465" y="2877044"/>
            <a:ext cx="1369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chemeClr val="bg1"/>
                </a:solidFill>
              </a:rPr>
              <a:t>Bent pipes</a:t>
            </a:r>
            <a:endParaRPr lang="en-US" sz="2200" i="1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flipH="1" flipV="1">
            <a:off x="6132575" y="3307930"/>
            <a:ext cx="2477201" cy="653092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5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References</a:t>
            </a:r>
            <a:r>
              <a:rPr lang="fr-CH" dirty="0" smtClean="0"/>
              <a:t> </a:t>
            </a:r>
            <a:r>
              <a:rPr lang="fr-CH" dirty="0" err="1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8119872" cy="5391397"/>
          </a:xfrm>
        </p:spPr>
        <p:txBody>
          <a:bodyPr/>
          <a:lstStyle/>
          <a:p>
            <a:r>
              <a:rPr lang="en-US" dirty="0" smtClean="0"/>
              <a:t>First scan trial already provides important feedbacks but:</a:t>
            </a:r>
          </a:p>
          <a:p>
            <a:pPr lvl="1"/>
            <a:r>
              <a:rPr lang="en-US" dirty="0" smtClean="0"/>
              <a:t>Alignment done with 4 planes extracted by cloud of :</a:t>
            </a:r>
          </a:p>
          <a:p>
            <a:pPr lvl="2"/>
            <a:r>
              <a:rPr lang="en-US" dirty="0" smtClean="0"/>
              <a:t>14 barrel BB X+</a:t>
            </a:r>
          </a:p>
          <a:p>
            <a:pPr lvl="2"/>
            <a:r>
              <a:rPr lang="en-US" dirty="0" smtClean="0"/>
              <a:t>14 barrel BB X-</a:t>
            </a:r>
          </a:p>
          <a:p>
            <a:pPr lvl="2"/>
            <a:r>
              <a:rPr lang="en-US" dirty="0" smtClean="0"/>
              <a:t>32 tilted BB X+</a:t>
            </a:r>
          </a:p>
          <a:p>
            <a:pPr lvl="2"/>
            <a:r>
              <a:rPr lang="en-US" dirty="0" smtClean="0"/>
              <a:t>32 tilted BB X-</a:t>
            </a:r>
          </a:p>
          <a:p>
            <a:pPr lvl="1"/>
            <a:r>
              <a:rPr lang="en-US" dirty="0" smtClean="0"/>
              <a:t>Introducing misalignment of the local support</a:t>
            </a:r>
          </a:p>
          <a:p>
            <a:r>
              <a:rPr lang="en-US" dirty="0" smtClean="0"/>
              <a:t>Target is to quantify local support’s deformations using perfect boundary conditions</a:t>
            </a:r>
          </a:p>
          <a:p>
            <a:pPr lvl="1"/>
            <a:r>
              <a:rPr lang="en-US" dirty="0" smtClean="0"/>
              <a:t>Precise references surfaces mandatory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6111" y="1093858"/>
            <a:ext cx="3963711" cy="438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Bare functional longeron on reference blocks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01" y="795338"/>
            <a:ext cx="9588286" cy="53911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SCANNING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65632" y="1707866"/>
            <a:ext cx="1572768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CAD model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5632" y="3210112"/>
            <a:ext cx="16002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SCANNING PROCESS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3568" y="5163462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solidFill>
                  <a:srgbClr val="FFC000"/>
                </a:solidFill>
              </a:rPr>
              <a:t>Laser </a:t>
            </a:r>
            <a:r>
              <a:rPr lang="fr-CH" sz="1400" dirty="0" err="1" smtClean="0">
                <a:solidFill>
                  <a:srgbClr val="FFC000"/>
                </a:solidFill>
              </a:rPr>
              <a:t>parameters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18944" y="5169558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solidFill>
                  <a:srgbClr val="FFC000"/>
                </a:solidFill>
              </a:rPr>
              <a:t>Macro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436864" y="2664672"/>
            <a:ext cx="155448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ALIGNMENT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393680" y="4130039"/>
            <a:ext cx="1591056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COMPARISON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9" name="Elbow Connector 18"/>
          <p:cNvCxnSpPr>
            <a:stCxn id="11" idx="0"/>
            <a:endCxn id="9" idx="2"/>
          </p:cNvCxnSpPr>
          <p:nvPr/>
        </p:nvCxnSpPr>
        <p:spPr>
          <a:xfrm rot="16200000" flipV="1">
            <a:off x="1776431" y="4013813"/>
            <a:ext cx="1045046" cy="1266444"/>
          </a:xfrm>
          <a:prstGeom prst="bentConnector3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0" idx="0"/>
            <a:endCxn id="9" idx="2"/>
          </p:cNvCxnSpPr>
          <p:nvPr/>
        </p:nvCxnSpPr>
        <p:spPr>
          <a:xfrm rot="5400000" flipH="1" flipV="1">
            <a:off x="846791" y="4344521"/>
            <a:ext cx="1038950" cy="598932"/>
          </a:xfrm>
          <a:prstGeom prst="bentConnector3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3563112" y="3209544"/>
            <a:ext cx="1618487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POINT OF CLOUD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8" name="Elbow Connector 27"/>
          <p:cNvCxnSpPr>
            <a:stCxn id="9" idx="3"/>
            <a:endCxn id="26" idx="1"/>
          </p:cNvCxnSpPr>
          <p:nvPr/>
        </p:nvCxnSpPr>
        <p:spPr>
          <a:xfrm flipV="1">
            <a:off x="2465832" y="3666744"/>
            <a:ext cx="1097280" cy="568"/>
          </a:xfrm>
          <a:prstGeom prst="bentConnector3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364480" y="942131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>
                <a:solidFill>
                  <a:srgbClr val="FFC000"/>
                </a:solidFill>
              </a:rPr>
              <a:t>References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34" name="Elbow Connector 33"/>
          <p:cNvCxnSpPr>
            <a:stCxn id="6" idx="3"/>
            <a:endCxn id="12" idx="1"/>
          </p:cNvCxnSpPr>
          <p:nvPr/>
        </p:nvCxnSpPr>
        <p:spPr>
          <a:xfrm>
            <a:off x="2438400" y="2165066"/>
            <a:ext cx="5998464" cy="956806"/>
          </a:xfrm>
          <a:prstGeom prst="bentConnector3">
            <a:avLst>
              <a:gd name="adj1" fmla="val 50000"/>
            </a:avLst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6" idx="3"/>
            <a:endCxn id="12" idx="1"/>
          </p:cNvCxnSpPr>
          <p:nvPr/>
        </p:nvCxnSpPr>
        <p:spPr>
          <a:xfrm flipV="1">
            <a:off x="5181599" y="3121872"/>
            <a:ext cx="3255265" cy="544872"/>
          </a:xfrm>
          <a:prstGeom prst="bentConnector3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2" idx="3"/>
            <a:endCxn id="13" idx="1"/>
          </p:cNvCxnSpPr>
          <p:nvPr/>
        </p:nvCxnSpPr>
        <p:spPr>
          <a:xfrm>
            <a:off x="9991344" y="3121872"/>
            <a:ext cx="402336" cy="1465367"/>
          </a:xfrm>
          <a:prstGeom prst="bentConnector3">
            <a:avLst>
              <a:gd name="adj1" fmla="val 50000"/>
            </a:avLst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4468367" y="5169558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>
                <a:solidFill>
                  <a:srgbClr val="FFC000"/>
                </a:solidFill>
              </a:rPr>
              <a:t>Filters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3" name="Elbow Connector 42"/>
          <p:cNvCxnSpPr>
            <a:stCxn id="41" idx="0"/>
            <a:endCxn id="26" idx="2"/>
          </p:cNvCxnSpPr>
          <p:nvPr/>
        </p:nvCxnSpPr>
        <p:spPr>
          <a:xfrm rot="16200000" flipV="1">
            <a:off x="4254171" y="4242129"/>
            <a:ext cx="1045614" cy="809243"/>
          </a:xfrm>
          <a:prstGeom prst="bentConnector3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708648" y="4343834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>
                <a:solidFill>
                  <a:srgbClr val="FFC000"/>
                </a:solidFill>
              </a:rPr>
              <a:t>References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5" name="Elbow Connector 44"/>
          <p:cNvCxnSpPr>
            <a:stCxn id="6" idx="3"/>
            <a:endCxn id="32" idx="1"/>
          </p:cNvCxnSpPr>
          <p:nvPr/>
        </p:nvCxnSpPr>
        <p:spPr>
          <a:xfrm flipV="1">
            <a:off x="2438400" y="1242284"/>
            <a:ext cx="2926080" cy="922782"/>
          </a:xfrm>
          <a:prstGeom prst="bentConnector3">
            <a:avLst>
              <a:gd name="adj1" fmla="val 50000"/>
            </a:avLst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32" idx="3"/>
            <a:endCxn id="12" idx="0"/>
          </p:cNvCxnSpPr>
          <p:nvPr/>
        </p:nvCxnSpPr>
        <p:spPr>
          <a:xfrm>
            <a:off x="6790944" y="1242284"/>
            <a:ext cx="2423160" cy="1422388"/>
          </a:xfrm>
          <a:prstGeom prst="bentConnector2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26" idx="3"/>
            <a:endCxn id="44" idx="1"/>
          </p:cNvCxnSpPr>
          <p:nvPr/>
        </p:nvCxnSpPr>
        <p:spPr>
          <a:xfrm>
            <a:off x="5181599" y="3666744"/>
            <a:ext cx="1527049" cy="977243"/>
          </a:xfrm>
          <a:prstGeom prst="bentConnector3">
            <a:avLst>
              <a:gd name="adj1" fmla="val 50000"/>
            </a:avLst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44" idx="3"/>
            <a:endCxn id="12" idx="2"/>
          </p:cNvCxnSpPr>
          <p:nvPr/>
        </p:nvCxnSpPr>
        <p:spPr>
          <a:xfrm flipV="1">
            <a:off x="8135112" y="3579072"/>
            <a:ext cx="1078992" cy="1064915"/>
          </a:xfrm>
          <a:prstGeom prst="bentConnector2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6278880" y="1966786"/>
            <a:ext cx="1554480" cy="9144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Reference </a:t>
            </a:r>
            <a:r>
              <a:rPr lang="fr-CH" dirty="0" err="1" smtClean="0">
                <a:solidFill>
                  <a:srgbClr val="0070C0"/>
                </a:solidFill>
              </a:rPr>
              <a:t>jig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76" name="Elbow Connector 75"/>
          <p:cNvCxnSpPr>
            <a:stCxn id="75" idx="2"/>
            <a:endCxn id="44" idx="0"/>
          </p:cNvCxnSpPr>
          <p:nvPr/>
        </p:nvCxnSpPr>
        <p:spPr>
          <a:xfrm rot="16200000" flipH="1">
            <a:off x="6507676" y="3429630"/>
            <a:ext cx="1462648" cy="36576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75" idx="0"/>
            <a:endCxn id="32" idx="2"/>
          </p:cNvCxnSpPr>
          <p:nvPr/>
        </p:nvCxnSpPr>
        <p:spPr>
          <a:xfrm rot="16200000" flipV="1">
            <a:off x="6354742" y="1265408"/>
            <a:ext cx="424349" cy="978408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4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Aluminium blocks from jig: perfect positioning</a:t>
            </a:r>
          </a:p>
          <a:p>
            <a:r>
              <a:rPr lang="de-CH" dirty="0" smtClean="0"/>
              <a:t>Used as reference for alignment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 smtClean="0"/>
          </a:p>
          <a:p>
            <a:r>
              <a:rPr lang="de-CH" dirty="0" smtClean="0"/>
              <a:t>X-check with mechanical sensing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7715" y="2344293"/>
            <a:ext cx="4572000" cy="257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04" y="1348740"/>
            <a:ext cx="3657600" cy="25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Side 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1234440"/>
            <a:ext cx="6206260" cy="4439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 flipH="1">
            <a:off x="4507155" y="3454107"/>
            <a:ext cx="1792224" cy="936696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5610" y="3959916"/>
            <a:ext cx="23096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Reference surfaces</a:t>
            </a:r>
            <a:endParaRPr lang="en-US" sz="2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7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Reference surfaces perfectly aligned:</a:t>
            </a: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01" y="1417320"/>
            <a:ext cx="6286180" cy="4490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8217408" y="2295143"/>
            <a:ext cx="1865376" cy="694945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69991" y="2990088"/>
            <a:ext cx="26781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Nominal position (ref)</a:t>
            </a:r>
            <a:endParaRPr lang="en-US" sz="2200" i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" y="3509330"/>
            <a:ext cx="26781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Nominal position (ref)</a:t>
            </a:r>
            <a:endParaRPr lang="en-US" sz="2200" i="1" dirty="0">
              <a:solidFill>
                <a:srgbClr val="00206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flipH="1" flipV="1">
            <a:off x="1889760" y="3966716"/>
            <a:ext cx="1280160" cy="775976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Barrel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01" y="1417673"/>
            <a:ext cx="6286180" cy="4490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7764108" y="2701143"/>
            <a:ext cx="1865376" cy="694945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31459" y="2626647"/>
            <a:ext cx="2944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X+ very close to nominal</a:t>
            </a:r>
            <a:br>
              <a:rPr lang="de-CH" sz="2200" i="1" dirty="0" smtClean="0">
                <a:solidFill>
                  <a:srgbClr val="002060"/>
                </a:solidFill>
              </a:rPr>
            </a:br>
            <a:r>
              <a:rPr lang="de-CH" sz="2200" i="1" dirty="0" smtClean="0">
                <a:solidFill>
                  <a:srgbClr val="002060"/>
                </a:solidFill>
              </a:rPr>
              <a:t>- 130 µm</a:t>
            </a:r>
            <a:endParaRPr lang="en-US" sz="2200" i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366" y="2075688"/>
            <a:ext cx="1073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Twist X-</a:t>
            </a:r>
            <a:endParaRPr lang="en-US" sz="2200" i="1" dirty="0">
              <a:solidFill>
                <a:srgbClr val="00206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flipH="1" flipV="1">
            <a:off x="911352" y="2462118"/>
            <a:ext cx="3685032" cy="1369217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464307" y="4096561"/>
            <a:ext cx="2737858" cy="694945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10543" y="4791506"/>
            <a:ext cx="2303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Sandwich inflates</a:t>
            </a:r>
            <a:br>
              <a:rPr lang="de-CH" sz="2200" i="1" dirty="0" smtClean="0">
                <a:solidFill>
                  <a:srgbClr val="002060"/>
                </a:solidFill>
              </a:rPr>
            </a:br>
            <a:r>
              <a:rPr lang="de-CH" sz="2200" i="1" dirty="0" smtClean="0">
                <a:solidFill>
                  <a:srgbClr val="002060"/>
                </a:solidFill>
              </a:rPr>
              <a:t>(machining for</a:t>
            </a:r>
          </a:p>
          <a:p>
            <a:r>
              <a:rPr lang="de-CH" sz="2200" i="1" dirty="0" smtClean="0">
                <a:solidFill>
                  <a:srgbClr val="002060"/>
                </a:solidFill>
              </a:rPr>
              <a:t>bolted connection)</a:t>
            </a:r>
            <a:endParaRPr lang="en-US" sz="2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8692536" cy="5391397"/>
          </a:xfrm>
        </p:spPr>
        <p:txBody>
          <a:bodyPr/>
          <a:lstStyle/>
          <a:p>
            <a:r>
              <a:rPr lang="en-US" dirty="0" smtClean="0"/>
              <a:t>Previous ATLAS metrology were using high camera</a:t>
            </a:r>
          </a:p>
          <a:p>
            <a:pPr lvl="1"/>
            <a:r>
              <a:rPr lang="en-US" dirty="0" smtClean="0"/>
              <a:t>IBL metrology</a:t>
            </a:r>
            <a:endParaRPr lang="en-US" dirty="0" smtClean="0"/>
          </a:p>
          <a:p>
            <a:pPr lvl="1"/>
            <a:r>
              <a:rPr lang="en-US" dirty="0" smtClean="0"/>
              <a:t>Not possible with tilted modules</a:t>
            </a:r>
          </a:p>
          <a:p>
            <a:r>
              <a:rPr lang="en-US" dirty="0" smtClean="0"/>
              <a:t>The laser scanner solution proposed by Mitutoyo is fulfilling such requirements</a:t>
            </a:r>
          </a:p>
          <a:p>
            <a:pPr lvl="1"/>
            <a:r>
              <a:rPr lang="en-US" dirty="0" smtClean="0"/>
              <a:t>Possible inclination of the metrology head by 7.5 ° steps</a:t>
            </a:r>
          </a:p>
          <a:p>
            <a:pPr lvl="1"/>
            <a:r>
              <a:rPr lang="fr-CH" dirty="0" err="1" smtClean="0"/>
              <a:t>Fully</a:t>
            </a:r>
            <a:r>
              <a:rPr lang="fr-CH" dirty="0" smtClean="0"/>
              <a:t> </a:t>
            </a:r>
            <a:r>
              <a:rPr lang="fr-CH" dirty="0" err="1" smtClean="0"/>
              <a:t>automated</a:t>
            </a:r>
            <a:r>
              <a:rPr lang="fr-CH" dirty="0" smtClean="0"/>
              <a:t> scanning </a:t>
            </a:r>
            <a:r>
              <a:rPr lang="fr-CH" dirty="0" err="1" smtClean="0"/>
              <a:t>process</a:t>
            </a:r>
            <a:endParaRPr lang="fr-CH" dirty="0" smtClean="0"/>
          </a:p>
          <a:p>
            <a:pPr lvl="1"/>
            <a:r>
              <a:rPr lang="fr-CH" dirty="0" smtClean="0"/>
              <a:t>Post </a:t>
            </a:r>
            <a:r>
              <a:rPr lang="fr-CH" dirty="0" err="1" smtClean="0"/>
              <a:t>processing</a:t>
            </a:r>
            <a:r>
              <a:rPr lang="fr-CH" dirty="0" smtClean="0"/>
              <a:t>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also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automated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6" descr="http://dpnc.unige.ch/atlas/upgrade/IBL/StaveLoading/Stave0B/Metrology/IMG_3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4308" y="1674388"/>
            <a:ext cx="4936962" cy="3545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5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Final demonstrator: functional longeron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5084064" cy="5391397"/>
          </a:xfrm>
        </p:spPr>
        <p:txBody>
          <a:bodyPr/>
          <a:lstStyle/>
          <a:p>
            <a:r>
              <a:rPr lang="de-CH" dirty="0" smtClean="0"/>
              <a:t>Soldering done with insulation </a:t>
            </a:r>
            <a:r>
              <a:rPr lang="de-CH" dirty="0" smtClean="0"/>
              <a:t>foils</a:t>
            </a:r>
          </a:p>
          <a:p>
            <a:pPr lvl="1"/>
            <a:r>
              <a:rPr lang="de-CH" dirty="0"/>
              <a:t>L</a:t>
            </a:r>
            <a:r>
              <a:rPr lang="de-CH" dirty="0" smtClean="0"/>
              <a:t>imit heat dissipation on tooling</a:t>
            </a:r>
            <a:endParaRPr lang="de-CH" dirty="0" smtClean="0"/>
          </a:p>
          <a:p>
            <a:pPr lvl="1"/>
            <a:r>
              <a:rPr lang="de-CH" dirty="0" smtClean="0"/>
              <a:t>130 </a:t>
            </a:r>
            <a:r>
              <a:rPr lang="de-CH" dirty="0" smtClean="0"/>
              <a:t>µm thick</a:t>
            </a:r>
          </a:p>
          <a:p>
            <a:pPr lvl="1"/>
            <a:r>
              <a:rPr lang="de-CH" dirty="0" smtClean="0"/>
              <a:t>Not implemented in CAD tooling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7"/>
          <a:stretch/>
        </p:blipFill>
        <p:spPr>
          <a:xfrm>
            <a:off x="5071872" y="1332990"/>
            <a:ext cx="6858000" cy="43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Barrel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89" y="1443069"/>
            <a:ext cx="6219003" cy="4439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98366" y="2075688"/>
            <a:ext cx="1073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Twist X-</a:t>
            </a:r>
            <a:endParaRPr lang="en-US" sz="2200" i="1" dirty="0">
              <a:solidFill>
                <a:srgbClr val="00206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flipH="1" flipV="1">
            <a:off x="911352" y="2462118"/>
            <a:ext cx="3685032" cy="1369217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8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Inclined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01" y="1424062"/>
            <a:ext cx="6286180" cy="447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3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Barrel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01" y="1443069"/>
            <a:ext cx="6286180" cy="4439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7522464" y="2626647"/>
            <a:ext cx="2107020" cy="769441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10860" y="3447293"/>
            <a:ext cx="23096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Reference surfaces</a:t>
            </a:r>
            <a:endParaRPr lang="en-US" sz="2200" i="1" dirty="0">
              <a:solidFill>
                <a:srgbClr val="00206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827520" y="3172969"/>
            <a:ext cx="3438144" cy="1316736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41536" y="4513591"/>
            <a:ext cx="27412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Inclination of top edge</a:t>
            </a:r>
            <a:endParaRPr lang="en-US" sz="2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Functional longeron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Optical control:</a:t>
            </a:r>
          </a:p>
          <a:p>
            <a:pPr lvl="1"/>
            <a:r>
              <a:rPr lang="de-CH" dirty="0" smtClean="0"/>
              <a:t>We have seen after assembly that the end supports are not corretly positioned</a:t>
            </a:r>
          </a:p>
          <a:p>
            <a:pPr lvl="1"/>
            <a:r>
              <a:rPr lang="de-CH" dirty="0" smtClean="0"/>
              <a:t>Discrepancy between assembly tool and bonding tool for inserts</a:t>
            </a:r>
          </a:p>
          <a:p>
            <a:pPr lvl="2"/>
            <a:r>
              <a:rPr lang="de-CH" dirty="0" smtClean="0"/>
              <a:t>7mm nominal</a:t>
            </a:r>
          </a:p>
          <a:p>
            <a:pPr lvl="2"/>
            <a:r>
              <a:rPr lang="de-CH" dirty="0" smtClean="0"/>
              <a:t>7.5 mm in bonding tool for inserts</a:t>
            </a:r>
            <a:endParaRPr lang="en-US" dirty="0" smtClean="0"/>
          </a:p>
          <a:p>
            <a:pPr marL="0" indent="0">
              <a:buNone/>
            </a:pPr>
            <a:r>
              <a:rPr lang="de-CH" dirty="0" smtClean="0">
                <a:sym typeface="Wingdings" panose="05000000000000000000" pitchFamily="2" charset="2"/>
              </a:rPr>
              <a:t> Tilting of end </a:t>
            </a:r>
            <a:r>
              <a:rPr lang="de-CH" dirty="0" smtClean="0">
                <a:sym typeface="Wingdings" panose="05000000000000000000" pitchFamily="2" charset="2"/>
              </a:rPr>
              <a:t>supports wrt longeron</a:t>
            </a: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11/5/2018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56" y="3282696"/>
            <a:ext cx="6400800" cy="263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408" y="2148840"/>
            <a:ext cx="2743200" cy="3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Barrel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42" y="1443069"/>
            <a:ext cx="6225898" cy="4439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7705344" y="2471851"/>
            <a:ext cx="2107020" cy="769441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10860" y="2810405"/>
            <a:ext cx="23096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Reference surfaces</a:t>
            </a:r>
            <a:endParaRPr lang="en-US" sz="2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Functional </a:t>
            </a:r>
            <a:r>
              <a:rPr lang="de-CH" dirty="0" smtClean="0"/>
              <a:t>integrated longeron </a:t>
            </a:r>
            <a:r>
              <a:rPr lang="de-CH" dirty="0" smtClean="0"/>
              <a:t>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Same bondary conditions</a:t>
            </a:r>
          </a:p>
          <a:p>
            <a:r>
              <a:rPr lang="de-CH" dirty="0" smtClean="0"/>
              <a:t>Bare barrel and inclined </a:t>
            </a:r>
            <a:r>
              <a:rPr lang="de-CH" dirty="0" smtClean="0"/>
              <a:t>cells integrated</a:t>
            </a:r>
          </a:p>
          <a:p>
            <a:pPr lvl="1"/>
            <a:r>
              <a:rPr lang="de-CH" dirty="0" smtClean="0"/>
              <a:t>2 barrel and 2 inclined on side A</a:t>
            </a: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60" y="1052826"/>
            <a:ext cx="2743200" cy="487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2" t="14526" r="2394" b="9459"/>
          <a:stretch/>
        </p:blipFill>
        <p:spPr>
          <a:xfrm>
            <a:off x="370076" y="2493090"/>
            <a:ext cx="8286244" cy="3752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765" b="44299"/>
          <a:stretch/>
        </p:blipFill>
        <p:spPr>
          <a:xfrm>
            <a:off x="320881" y="2018049"/>
            <a:ext cx="8628047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8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Create «flyouts» at critical locations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42" y="1447237"/>
            <a:ext cx="6225898" cy="443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/>
          <p:cNvSpPr/>
          <p:nvPr/>
        </p:nvSpPr>
        <p:spPr>
          <a:xfrm flipV="1">
            <a:off x="8253984" y="1861811"/>
            <a:ext cx="2011680" cy="699068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2298" y="1384756"/>
            <a:ext cx="23096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200" i="1" dirty="0" smtClean="0">
                <a:solidFill>
                  <a:srgbClr val="002060"/>
                </a:solidFill>
              </a:rPr>
              <a:t>Reference surfaces</a:t>
            </a:r>
            <a:endParaRPr lang="en-US" sz="2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Barrel cells</a:t>
            </a:r>
          </a:p>
          <a:p>
            <a:pPr lvl="1"/>
            <a:r>
              <a:rPr lang="de-CH" dirty="0" smtClean="0"/>
              <a:t>Expected tilting </a:t>
            </a:r>
            <a:r>
              <a:rPr lang="de-CH" dirty="0" smtClean="0"/>
              <a:t>of </a:t>
            </a:r>
            <a:r>
              <a:rPr lang="de-CH" dirty="0" smtClean="0"/>
              <a:t>cells</a:t>
            </a:r>
          </a:p>
          <a:p>
            <a:pPr lvl="2"/>
            <a:r>
              <a:rPr lang="de-CH" dirty="0" smtClean="0"/>
              <a:t>1 screw per cell on outer side</a:t>
            </a: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4" y="1197864"/>
            <a:ext cx="6225898" cy="4412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7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Bare functional longeron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5669280" cy="5391397"/>
          </a:xfrm>
        </p:spPr>
        <p:txBody>
          <a:bodyPr/>
          <a:lstStyle/>
          <a:p>
            <a:r>
              <a:rPr lang="de-CH" dirty="0" smtClean="0"/>
              <a:t>Inclined cells</a:t>
            </a:r>
          </a:p>
          <a:p>
            <a:pPr lvl="1"/>
            <a:r>
              <a:rPr lang="de-CH" dirty="0" smtClean="0"/>
              <a:t>Tilting of </a:t>
            </a:r>
            <a:r>
              <a:rPr lang="de-CH" dirty="0" smtClean="0"/>
              <a:t>the X- cell following base block</a:t>
            </a:r>
          </a:p>
          <a:p>
            <a:pPr lvl="1"/>
            <a:r>
              <a:rPr lang="de-CH" dirty="0" smtClean="0"/>
              <a:t>X+ cell is ok</a:t>
            </a:r>
            <a:endParaRPr lang="de-CH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1284795"/>
            <a:ext cx="6182881" cy="4412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8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MITUTOYO LASER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laser scanner solution proposed by Mitutoyo is </a:t>
            </a:r>
            <a:r>
              <a:rPr lang="en-US" dirty="0" err="1" smtClean="0"/>
              <a:t>fullfilling</a:t>
            </a:r>
            <a:r>
              <a:rPr lang="en-US" dirty="0" smtClean="0"/>
              <a:t> such requirement</a:t>
            </a:r>
          </a:p>
          <a:p>
            <a:pPr lvl="1"/>
            <a:r>
              <a:rPr lang="en-US" dirty="0" err="1" smtClean="0"/>
              <a:t>SurfaceMeasure</a:t>
            </a:r>
            <a:r>
              <a:rPr lang="en-US" dirty="0" smtClean="0"/>
              <a:t> 606: good compromise between precision, scanning volume, price and speed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" y="2054253"/>
            <a:ext cx="5669280" cy="399741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17776" y="1940427"/>
            <a:ext cx="1243584" cy="27066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40000"/>
          <a:stretch/>
        </p:blipFill>
        <p:spPr>
          <a:xfrm>
            <a:off x="6077712" y="2157144"/>
            <a:ext cx="2907792" cy="2668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57" y="4052958"/>
            <a:ext cx="1123702" cy="2020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64" y="1819656"/>
            <a:ext cx="2252539" cy="40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8193024" cy="5391397"/>
          </a:xfrm>
        </p:spPr>
        <p:txBody>
          <a:bodyPr/>
          <a:lstStyle/>
          <a:p>
            <a:r>
              <a:rPr lang="en-US" dirty="0" smtClean="0"/>
              <a:t>Scanner precision is estimated to be ~ 40 µm for parts with emissivity equivalent to stainless steel (</a:t>
            </a:r>
            <a:r>
              <a:rPr lang="en-US" sz="3200" dirty="0" smtClean="0"/>
              <a:t>~ </a:t>
            </a:r>
            <a:r>
              <a:rPr lang="en-US" dirty="0" smtClean="0"/>
              <a:t>0.3) up to emissivity of black paint (~0.9)</a:t>
            </a:r>
          </a:p>
          <a:p>
            <a:pPr lvl="1"/>
            <a:r>
              <a:rPr lang="en-US" dirty="0" smtClean="0"/>
              <a:t>Similar results observed on simple </a:t>
            </a:r>
          </a:p>
          <a:p>
            <a:pPr lvl="1"/>
            <a:r>
              <a:rPr lang="en-US" dirty="0" smtClean="0"/>
              <a:t>Precision good enough for local support qualification and control</a:t>
            </a:r>
          </a:p>
          <a:p>
            <a:r>
              <a:rPr lang="en-US" dirty="0" smtClean="0"/>
              <a:t>OB local supports</a:t>
            </a:r>
          </a:p>
          <a:p>
            <a:pPr lvl="1"/>
            <a:r>
              <a:rPr lang="en-US" dirty="0" smtClean="0"/>
              <a:t>3d laser scanner tool is providing QC information we are needing.</a:t>
            </a:r>
          </a:p>
          <a:p>
            <a:pPr lvl="2"/>
            <a:r>
              <a:rPr lang="en-US" dirty="0" smtClean="0"/>
              <a:t>Control the correct assembly procedure or tool</a:t>
            </a:r>
          </a:p>
          <a:p>
            <a:pPr lvl="3"/>
            <a:r>
              <a:rPr lang="fr-CH" dirty="0" smtClean="0"/>
              <a:t>Scan of </a:t>
            </a:r>
            <a:r>
              <a:rPr lang="fr-CH" dirty="0" err="1" smtClean="0"/>
              <a:t>tool</a:t>
            </a:r>
            <a:r>
              <a:rPr lang="fr-CH" dirty="0" smtClean="0"/>
              <a:t> to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performed</a:t>
            </a:r>
            <a:endParaRPr lang="en-US" dirty="0" smtClean="0"/>
          </a:p>
          <a:p>
            <a:pPr lvl="2"/>
            <a:r>
              <a:rPr lang="en-US" dirty="0" smtClean="0"/>
              <a:t>Qualify envelopes</a:t>
            </a:r>
          </a:p>
          <a:p>
            <a:pPr lvl="3"/>
            <a:r>
              <a:rPr lang="en-US" dirty="0" smtClean="0"/>
              <a:t>Functional local supports</a:t>
            </a:r>
          </a:p>
          <a:p>
            <a:pPr lvl="3"/>
            <a:r>
              <a:rPr lang="en-US" dirty="0" smtClean="0"/>
              <a:t>Integrated local supports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 t="33856" r="25548" b="23613"/>
          <a:stretch/>
        </p:blipFill>
        <p:spPr>
          <a:xfrm>
            <a:off x="8345424" y="1014984"/>
            <a:ext cx="3657600" cy="18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But </a:t>
            </a:r>
            <a:r>
              <a:rPr lang="de-CH" dirty="0"/>
              <a:t>solid </a:t>
            </a:r>
            <a:r>
              <a:rPr lang="de-CH" u="sng" dirty="0" smtClean="0"/>
              <a:t>references surfaces</a:t>
            </a:r>
            <a:r>
              <a:rPr lang="de-CH" dirty="0" smtClean="0"/>
              <a:t> </a:t>
            </a:r>
            <a:r>
              <a:rPr lang="de-CH" dirty="0"/>
              <a:t>are mandatory to have useful outputs from the scan</a:t>
            </a:r>
          </a:p>
          <a:p>
            <a:r>
              <a:rPr lang="de-CH" dirty="0" smtClean="0">
                <a:sym typeface="Wingdings" panose="05000000000000000000" pitchFamily="2" charset="2"/>
              </a:rPr>
              <a:t> </a:t>
            </a:r>
            <a:r>
              <a:rPr lang="de-CH" dirty="0" smtClean="0"/>
              <a:t>Reference jig mandatory for scan of  </a:t>
            </a:r>
            <a:r>
              <a:rPr lang="de-CH" dirty="0"/>
              <a:t>functional local </a:t>
            </a:r>
            <a:r>
              <a:rPr lang="de-CH" dirty="0" smtClean="0"/>
              <a:t>support</a:t>
            </a:r>
            <a:endParaRPr lang="de-CH" dirty="0"/>
          </a:p>
          <a:p>
            <a:pPr lvl="1"/>
            <a:r>
              <a:rPr lang="de-CH" dirty="0"/>
              <a:t>Perfect support </a:t>
            </a:r>
            <a:r>
              <a:rPr lang="de-CH" dirty="0" smtClean="0"/>
              <a:t>conditions </a:t>
            </a:r>
            <a:r>
              <a:rPr lang="de-CH" dirty="0"/>
              <a:t>as in the detector</a:t>
            </a:r>
            <a:r>
              <a:rPr lang="de-CH" dirty="0" smtClean="0"/>
              <a:t>.</a:t>
            </a:r>
          </a:p>
          <a:p>
            <a:pPr lvl="1"/>
            <a:r>
              <a:rPr lang="de-CH" dirty="0" smtClean="0"/>
              <a:t>Optimal emissivity if possible</a:t>
            </a:r>
          </a:p>
          <a:p>
            <a:pPr lvl="2"/>
            <a:r>
              <a:rPr lang="de-CH" dirty="0" smtClean="0"/>
              <a:t>Prototyping material</a:t>
            </a:r>
            <a:endParaRPr lang="de-CH" dirty="0"/>
          </a:p>
          <a:p>
            <a:pPr lvl="1"/>
            <a:r>
              <a:rPr lang="de-CH" dirty="0" smtClean="0"/>
              <a:t>Mechanical metrology </a:t>
            </a:r>
            <a:r>
              <a:rPr lang="de-CH" dirty="0"/>
              <a:t>of </a:t>
            </a:r>
            <a:r>
              <a:rPr lang="de-CH" dirty="0" smtClean="0"/>
              <a:t>jig reference surfaces</a:t>
            </a:r>
          </a:p>
          <a:p>
            <a:pPr lvl="2"/>
            <a:r>
              <a:rPr lang="de-CH" dirty="0" smtClean="0"/>
              <a:t>Input for CAD model</a:t>
            </a:r>
          </a:p>
          <a:p>
            <a:r>
              <a:rPr lang="de-CH" dirty="0"/>
              <a:t>Metrology of </a:t>
            </a:r>
            <a:r>
              <a:rPr lang="de-CH" dirty="0" smtClean="0"/>
              <a:t>bare functional </a:t>
            </a:r>
            <a:r>
              <a:rPr lang="de-CH" dirty="0"/>
              <a:t>local support on its HF is not mandatory</a:t>
            </a:r>
          </a:p>
          <a:p>
            <a:endParaRPr lang="fr-CH" dirty="0"/>
          </a:p>
          <a:p>
            <a:pPr marL="457200" lvl="1" indent="0">
              <a:buNone/>
            </a:pPr>
            <a:endParaRPr lang="de-CH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" y="795528"/>
            <a:ext cx="9318949" cy="5391397"/>
          </a:xfrm>
        </p:spPr>
        <p:txBody>
          <a:bodyPr>
            <a:normAutofit/>
          </a:bodyPr>
          <a:lstStyle/>
          <a:p>
            <a:r>
              <a:rPr lang="en-US" dirty="0" smtClean="0"/>
              <a:t>Current assembly precision of LS not satisfactory </a:t>
            </a:r>
          </a:p>
          <a:p>
            <a:pPr lvl="1"/>
            <a:r>
              <a:rPr lang="en-US" dirty="0" smtClean="0"/>
              <a:t>Metrology of the various parts before starting assembly</a:t>
            </a:r>
          </a:p>
          <a:p>
            <a:pPr lvl="2"/>
            <a:r>
              <a:rPr lang="en-US" dirty="0" smtClean="0"/>
              <a:t>Identify non conformity</a:t>
            </a:r>
          </a:p>
          <a:p>
            <a:pPr lvl="1"/>
            <a:r>
              <a:rPr lang="en-US" dirty="0" smtClean="0"/>
              <a:t>Nominal thickness of the </a:t>
            </a:r>
            <a:r>
              <a:rPr lang="en-US" dirty="0" err="1"/>
              <a:t>N</a:t>
            </a:r>
            <a:r>
              <a:rPr lang="en-US" dirty="0" err="1" smtClean="0"/>
              <a:t>omex</a:t>
            </a:r>
            <a:r>
              <a:rPr lang="en-US" dirty="0" smtClean="0"/>
              <a:t> sheets will be implemented in the tool design: base block in nominally position</a:t>
            </a:r>
          </a:p>
          <a:p>
            <a:pPr lvl="1"/>
            <a:r>
              <a:rPr lang="en-US" dirty="0" smtClean="0"/>
              <a:t>Clamping of block is mandatory</a:t>
            </a:r>
          </a:p>
          <a:p>
            <a:pPr lvl="2"/>
            <a:r>
              <a:rPr lang="en-US" dirty="0" smtClean="0"/>
              <a:t>Pipes are deformed after coating</a:t>
            </a:r>
          </a:p>
          <a:p>
            <a:pPr lvl="2"/>
            <a:r>
              <a:rPr lang="en-US" dirty="0" smtClean="0"/>
              <a:t>Shoulder screws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04" y="2698136"/>
            <a:ext cx="1796427" cy="3193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660" r="27807"/>
          <a:stretch/>
        </p:blipFill>
        <p:spPr>
          <a:xfrm rot="5400000">
            <a:off x="5648510" y="2713466"/>
            <a:ext cx="2991824" cy="3633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80" y="3824518"/>
            <a:ext cx="4090088" cy="2311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36905"/>
          <a:stretch/>
        </p:blipFill>
        <p:spPr>
          <a:xfrm>
            <a:off x="9379909" y="887801"/>
            <a:ext cx="2359422" cy="15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9107424" cy="5391397"/>
          </a:xfrm>
        </p:spPr>
        <p:txBody>
          <a:bodyPr>
            <a:normAutofit/>
          </a:bodyPr>
          <a:lstStyle/>
          <a:p>
            <a:r>
              <a:rPr lang="de-CH" dirty="0" smtClean="0"/>
              <a:t>Scan </a:t>
            </a:r>
            <a:r>
              <a:rPr lang="de-CH" dirty="0" smtClean="0"/>
              <a:t>of integrated local support extremely important</a:t>
            </a:r>
          </a:p>
          <a:p>
            <a:pPr lvl="1"/>
            <a:r>
              <a:rPr lang="de-CH" dirty="0" smtClean="0"/>
              <a:t>Envelope qualification</a:t>
            </a:r>
          </a:p>
          <a:p>
            <a:pPr lvl="1"/>
            <a:r>
              <a:rPr lang="de-CH" dirty="0" smtClean="0"/>
              <a:t>Wich </a:t>
            </a:r>
            <a:r>
              <a:rPr lang="de-CH" dirty="0" smtClean="0"/>
              <a:t>reference surfaces could </a:t>
            </a:r>
            <a:r>
              <a:rPr lang="de-CH" dirty="0" smtClean="0"/>
              <a:t>we use </a:t>
            </a:r>
            <a:r>
              <a:rPr lang="de-CH" dirty="0" smtClean="0"/>
              <a:t>?</a:t>
            </a:r>
          </a:p>
          <a:p>
            <a:pPr lvl="2"/>
            <a:r>
              <a:rPr lang="de-CH" dirty="0" smtClean="0"/>
              <a:t>Reference Jig ?</a:t>
            </a:r>
          </a:p>
          <a:p>
            <a:pPr lvl="3"/>
            <a:r>
              <a:rPr lang="de-CH" dirty="0" smtClean="0"/>
              <a:t>Transfer of loaded LS on jig risky</a:t>
            </a:r>
          </a:p>
          <a:p>
            <a:pPr lvl="2"/>
            <a:r>
              <a:rPr lang="de-CH" dirty="0" smtClean="0"/>
              <a:t>HF precise enough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TO BE TESTED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795528"/>
            <a:ext cx="6803136" cy="5391397"/>
          </a:xfrm>
        </p:spPr>
        <p:txBody>
          <a:bodyPr/>
          <a:lstStyle/>
          <a:p>
            <a:r>
              <a:rPr lang="fr-CH" dirty="0" smtClean="0"/>
              <a:t>Control of </a:t>
            </a:r>
            <a:r>
              <a:rPr lang="fr-CH" dirty="0" err="1" smtClean="0"/>
              <a:t>loaded</a:t>
            </a:r>
            <a:r>
              <a:rPr lang="fr-CH" dirty="0" smtClean="0"/>
              <a:t> local supports </a:t>
            </a:r>
            <a:r>
              <a:rPr lang="fr-CH" dirty="0" err="1" smtClean="0"/>
              <a:t>envelopes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module </a:t>
            </a:r>
            <a:r>
              <a:rPr lang="fr-CH" dirty="0" err="1" smtClean="0"/>
              <a:t>assembly</a:t>
            </a:r>
            <a:endParaRPr lang="fr-CH" dirty="0" smtClean="0"/>
          </a:p>
          <a:p>
            <a:pPr lvl="1"/>
            <a:r>
              <a:rPr lang="fr-CH" dirty="0" smtClean="0"/>
              <a:t>More </a:t>
            </a:r>
            <a:r>
              <a:rPr lang="fr-CH" dirty="0" err="1" smtClean="0"/>
              <a:t>difficult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</a:t>
            </a:r>
            <a:r>
              <a:rPr lang="fr-CH" dirty="0" err="1" smtClean="0"/>
              <a:t>bare</a:t>
            </a:r>
            <a:r>
              <a:rPr lang="fr-CH" dirty="0" smtClean="0"/>
              <a:t> </a:t>
            </a:r>
            <a:r>
              <a:rPr lang="fr-CH" dirty="0" err="1" smtClean="0"/>
              <a:t>cells</a:t>
            </a:r>
            <a:endParaRPr lang="fr-CH" dirty="0" smtClean="0"/>
          </a:p>
          <a:p>
            <a:r>
              <a:rPr lang="fr-CH" dirty="0" err="1" smtClean="0"/>
              <a:t>With</a:t>
            </a:r>
            <a:r>
              <a:rPr lang="fr-CH" dirty="0" smtClean="0"/>
              <a:t> services</a:t>
            </a:r>
          </a:p>
          <a:p>
            <a:pPr lvl="1"/>
            <a:r>
              <a:rPr lang="fr-CH" dirty="0" err="1" smtClean="0"/>
              <a:t>Big</a:t>
            </a:r>
            <a:r>
              <a:rPr lang="fr-CH" dirty="0" smtClean="0"/>
              <a:t> variations </a:t>
            </a:r>
            <a:r>
              <a:rPr lang="fr-CH" dirty="0" err="1" smtClean="0"/>
              <a:t>expected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respect to nominal CAD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/>
          <a:stretch/>
        </p:blipFill>
        <p:spPr>
          <a:xfrm>
            <a:off x="6864096" y="941832"/>
            <a:ext cx="5083440" cy="3941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/>
          <a:stretch/>
        </p:blipFill>
        <p:spPr>
          <a:xfrm>
            <a:off x="6864096" y="3648456"/>
            <a:ext cx="4352544" cy="233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SCANNING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65632" y="1707866"/>
            <a:ext cx="1572768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CAD model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5632" y="3210112"/>
            <a:ext cx="16002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SCANNING PROCESS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3568" y="5163462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solidFill>
                  <a:srgbClr val="FFC000"/>
                </a:solidFill>
              </a:rPr>
              <a:t>Laser </a:t>
            </a:r>
            <a:r>
              <a:rPr lang="fr-CH" sz="1400" dirty="0" err="1" smtClean="0">
                <a:solidFill>
                  <a:srgbClr val="FFC000"/>
                </a:solidFill>
              </a:rPr>
              <a:t>parameters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18944" y="5169558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solidFill>
                  <a:srgbClr val="FFC000"/>
                </a:solidFill>
              </a:rPr>
              <a:t>Macro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41920" y="2633689"/>
            <a:ext cx="155448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ALIGNMENT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009632" y="4130039"/>
            <a:ext cx="1591056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COMPARISON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9" name="Elbow Connector 18"/>
          <p:cNvCxnSpPr>
            <a:stCxn id="11" idx="0"/>
            <a:endCxn id="9" idx="2"/>
          </p:cNvCxnSpPr>
          <p:nvPr/>
        </p:nvCxnSpPr>
        <p:spPr>
          <a:xfrm rot="16200000" flipV="1">
            <a:off x="1776431" y="4013813"/>
            <a:ext cx="1045046" cy="1266444"/>
          </a:xfrm>
          <a:prstGeom prst="bentConnector3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0" idx="0"/>
            <a:endCxn id="9" idx="2"/>
          </p:cNvCxnSpPr>
          <p:nvPr/>
        </p:nvCxnSpPr>
        <p:spPr>
          <a:xfrm rot="5400000" flipH="1" flipV="1">
            <a:off x="846791" y="4344521"/>
            <a:ext cx="1038950" cy="598932"/>
          </a:xfrm>
          <a:prstGeom prst="bentConnector3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3563112" y="3209544"/>
            <a:ext cx="1618487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POINT OF CLOUD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8" name="Elbow Connector 27"/>
          <p:cNvCxnSpPr>
            <a:stCxn id="9" idx="3"/>
            <a:endCxn id="26" idx="1"/>
          </p:cNvCxnSpPr>
          <p:nvPr/>
        </p:nvCxnSpPr>
        <p:spPr>
          <a:xfrm flipV="1">
            <a:off x="2465832" y="3666744"/>
            <a:ext cx="1097280" cy="568"/>
          </a:xfrm>
          <a:prstGeom prst="bentConnector3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748527" y="916567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>
                <a:solidFill>
                  <a:srgbClr val="FFC000"/>
                </a:solidFill>
              </a:rPr>
              <a:t>References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34" name="Elbow Connector 33"/>
          <p:cNvCxnSpPr>
            <a:stCxn id="6" idx="3"/>
          </p:cNvCxnSpPr>
          <p:nvPr/>
        </p:nvCxnSpPr>
        <p:spPr>
          <a:xfrm>
            <a:off x="2438400" y="2165066"/>
            <a:ext cx="5303520" cy="678718"/>
          </a:xfrm>
          <a:prstGeom prst="bentConnector3">
            <a:avLst>
              <a:gd name="adj1" fmla="val 50000"/>
            </a:avLst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6" idx="3"/>
          </p:cNvCxnSpPr>
          <p:nvPr/>
        </p:nvCxnSpPr>
        <p:spPr>
          <a:xfrm flipV="1">
            <a:off x="5181599" y="3282696"/>
            <a:ext cx="2560321" cy="384048"/>
          </a:xfrm>
          <a:prstGeom prst="bentConnector3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2" idx="3"/>
            <a:endCxn id="13" idx="1"/>
          </p:cNvCxnSpPr>
          <p:nvPr/>
        </p:nvCxnSpPr>
        <p:spPr>
          <a:xfrm>
            <a:off x="9296400" y="3090889"/>
            <a:ext cx="713232" cy="1496350"/>
          </a:xfrm>
          <a:prstGeom prst="bentConnector3">
            <a:avLst>
              <a:gd name="adj1" fmla="val 50000"/>
            </a:avLst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4468367" y="5169558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>
                <a:solidFill>
                  <a:srgbClr val="FFC000"/>
                </a:solidFill>
              </a:rPr>
              <a:t>Filters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3" name="Elbow Connector 42"/>
          <p:cNvCxnSpPr>
            <a:stCxn id="41" idx="0"/>
            <a:endCxn id="26" idx="2"/>
          </p:cNvCxnSpPr>
          <p:nvPr/>
        </p:nvCxnSpPr>
        <p:spPr>
          <a:xfrm rot="16200000" flipV="1">
            <a:off x="4254171" y="4242129"/>
            <a:ext cx="1045614" cy="809243"/>
          </a:xfrm>
          <a:prstGeom prst="bentConnector3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32" idx="1"/>
          </p:cNvCxnSpPr>
          <p:nvPr/>
        </p:nvCxnSpPr>
        <p:spPr>
          <a:xfrm flipV="1">
            <a:off x="2438400" y="1216720"/>
            <a:ext cx="3310127" cy="948346"/>
          </a:xfrm>
          <a:prstGeom prst="bentConnector3">
            <a:avLst>
              <a:gd name="adj1" fmla="val 50000"/>
            </a:avLst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32" idx="3"/>
            <a:endCxn id="12" idx="0"/>
          </p:cNvCxnSpPr>
          <p:nvPr/>
        </p:nvCxnSpPr>
        <p:spPr>
          <a:xfrm>
            <a:off x="7174991" y="1216720"/>
            <a:ext cx="1344169" cy="1416969"/>
          </a:xfrm>
          <a:prstGeom prst="bentConnector2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26" idx="3"/>
            <a:endCxn id="125" idx="1"/>
          </p:cNvCxnSpPr>
          <p:nvPr/>
        </p:nvCxnSpPr>
        <p:spPr>
          <a:xfrm>
            <a:off x="5181599" y="3666744"/>
            <a:ext cx="1618489" cy="919278"/>
          </a:xfrm>
          <a:prstGeom prst="bentConnector3">
            <a:avLst>
              <a:gd name="adj1" fmla="val 50000"/>
            </a:avLst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ounded Rectangle 124"/>
          <p:cNvSpPr/>
          <p:nvPr/>
        </p:nvSpPr>
        <p:spPr>
          <a:xfrm>
            <a:off x="6800088" y="4285869"/>
            <a:ext cx="1426464" cy="600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>
                <a:solidFill>
                  <a:srgbClr val="FFC000"/>
                </a:solidFill>
              </a:rPr>
              <a:t>References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127" name="Elbow Connector 126"/>
          <p:cNvCxnSpPr>
            <a:stCxn id="125" idx="3"/>
            <a:endCxn id="12" idx="2"/>
          </p:cNvCxnSpPr>
          <p:nvPr/>
        </p:nvCxnSpPr>
        <p:spPr>
          <a:xfrm flipV="1">
            <a:off x="8226552" y="3548089"/>
            <a:ext cx="292608" cy="1037933"/>
          </a:xfrm>
          <a:prstGeom prst="bentConnector2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err="1" smtClean="0"/>
              <a:t>Practical</a:t>
            </a:r>
            <a:r>
              <a:rPr lang="fr-CH" smtClean="0"/>
              <a:t> </a:t>
            </a:r>
            <a:r>
              <a:rPr lang="fr-CH" smtClean="0"/>
              <a:t>exemples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Simple exemple to look at </a:t>
            </a:r>
            <a:r>
              <a:rPr lang="fr-CH" dirty="0" err="1" smtClean="0"/>
              <a:t>various</a:t>
            </a:r>
            <a:r>
              <a:rPr lang="fr-CH" dirty="0" smtClean="0"/>
              <a:t> </a:t>
            </a:r>
            <a:r>
              <a:rPr lang="fr-CH" dirty="0" err="1" smtClean="0"/>
              <a:t>steps</a:t>
            </a:r>
            <a:r>
              <a:rPr lang="fr-CH" dirty="0" smtClean="0"/>
              <a:t> and </a:t>
            </a:r>
            <a:r>
              <a:rPr lang="fr-CH" dirty="0" err="1" smtClean="0"/>
              <a:t>assess</a:t>
            </a:r>
            <a:r>
              <a:rPr lang="fr-CH" dirty="0" smtClean="0"/>
              <a:t> scanner </a:t>
            </a:r>
            <a:r>
              <a:rPr lang="fr-CH" dirty="0" err="1" smtClean="0"/>
              <a:t>precision</a:t>
            </a:r>
            <a:endParaRPr lang="fr-CH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3" y="2075688"/>
            <a:ext cx="6728701" cy="3784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08" y="1374390"/>
            <a:ext cx="2420564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CAD model</a:t>
            </a:r>
          </a:p>
          <a:p>
            <a:pPr lvl="1"/>
            <a:r>
              <a:rPr lang="en-US" dirty="0" smtClean="0"/>
              <a:t>6 x 24 x 100 mm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Coordinate system of CAD set as global CS</a:t>
            </a:r>
          </a:p>
          <a:p>
            <a:r>
              <a:rPr lang="en-US" dirty="0" smtClean="0"/>
              <a:t>Reference features on CAD model</a:t>
            </a:r>
          </a:p>
          <a:p>
            <a:pPr lvl="1"/>
            <a:r>
              <a:rPr lang="en-US" dirty="0" smtClean="0"/>
              <a:t>Alignment of points cloud with respect to CAD </a:t>
            </a:r>
          </a:p>
          <a:p>
            <a:pPr lvl="1"/>
            <a:r>
              <a:rPr lang="en-US" u="sng" dirty="0" smtClean="0"/>
              <a:t>Reference surfaces !!</a:t>
            </a:r>
          </a:p>
          <a:p>
            <a:pPr lvl="2"/>
            <a:r>
              <a:rPr lang="en-US" dirty="0" smtClean="0"/>
              <a:t>Choice of references will drive the outcome of the metrology process</a:t>
            </a:r>
          </a:p>
          <a:p>
            <a:pPr lvl="2"/>
            <a:r>
              <a:rPr lang="en-US" dirty="0" smtClean="0"/>
              <a:t>Alignment must be performed using surfaces as precise as possible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736" y="978408"/>
            <a:ext cx="3657600" cy="2141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5797" b="10943"/>
          <a:stretch/>
        </p:blipFill>
        <p:spPr>
          <a:xfrm>
            <a:off x="4047744" y="4160520"/>
            <a:ext cx="3657600" cy="1901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3451"/>
          <a:stretch/>
        </p:blipFill>
        <p:spPr>
          <a:xfrm>
            <a:off x="8985504" y="4160520"/>
            <a:ext cx="2219325" cy="160934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461760" y="4818888"/>
            <a:ext cx="2816352" cy="877823"/>
          </a:xfrm>
          <a:custGeom>
            <a:avLst/>
            <a:gdLst>
              <a:gd name="connsiteX0" fmla="*/ 2904564 w 2904564"/>
              <a:gd name="connsiteY0" fmla="*/ 764989 h 764989"/>
              <a:gd name="connsiteX1" fmla="*/ 1267012 w 2904564"/>
              <a:gd name="connsiteY1" fmla="*/ 764989 h 764989"/>
              <a:gd name="connsiteX2" fmla="*/ 0 w 2904564"/>
              <a:gd name="connsiteY2" fmla="*/ 0 h 7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64" h="764989">
                <a:moveTo>
                  <a:pt x="2904564" y="764989"/>
                </a:moveTo>
                <a:lnTo>
                  <a:pt x="1267012" y="76498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C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Calibrated</a:t>
            </a:r>
            <a:r>
              <a:rPr lang="fr-CH" dirty="0" smtClean="0"/>
              <a:t> </a:t>
            </a:r>
            <a:r>
              <a:rPr lang="fr-CH" dirty="0" err="1" smtClean="0"/>
              <a:t>shim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Parameters of scan</a:t>
            </a:r>
          </a:p>
          <a:p>
            <a:pPr lvl="1"/>
            <a:r>
              <a:rPr lang="en-US" dirty="0" smtClean="0"/>
              <a:t>Laser parameters</a:t>
            </a:r>
          </a:p>
          <a:p>
            <a:pPr lvl="1"/>
            <a:r>
              <a:rPr lang="en-US" dirty="0" smtClean="0"/>
              <a:t>Define head orientation and scan paths</a:t>
            </a:r>
          </a:p>
          <a:p>
            <a:r>
              <a:rPr lang="en-US" dirty="0" smtClean="0"/>
              <a:t>Scan of the object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77C0-2BFE-4E90-8C33-AE4AD7CABBA9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BB9EF-B2D7-41AC-8AC4-CD1CB8051C6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654" y="1103141"/>
            <a:ext cx="3042793" cy="4483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26124" r="24461" b="23613"/>
          <a:stretch/>
        </p:blipFill>
        <p:spPr>
          <a:xfrm>
            <a:off x="6219374" y="868680"/>
            <a:ext cx="2570167" cy="15361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09262" y="879606"/>
            <a:ext cx="0" cy="14886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ROJETS1_2018_11_01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7968" y="2608708"/>
            <a:ext cx="6254496" cy="35181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77696" y="2622424"/>
            <a:ext cx="248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Fully automatize process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4064" y="5742024"/>
            <a:ext cx="27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Speed x4 (real time = 4’23”)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8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20562</TotalTime>
  <Words>1199</Words>
  <Application>Microsoft Office PowerPoint</Application>
  <PresentationFormat>Widescreen</PresentationFormat>
  <Paragraphs>337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Office Theme</vt:lpstr>
      <vt:lpstr>  MITUTOYO Laser scanner  at Unige</vt:lpstr>
      <vt:lpstr>INTRODUCTION</vt:lpstr>
      <vt:lpstr>INTRODUCTION</vt:lpstr>
      <vt:lpstr>MITUTOYO LASER SCANNER</vt:lpstr>
      <vt:lpstr>SCANNING PROCESS</vt:lpstr>
      <vt:lpstr>Practical exemples</vt:lpstr>
      <vt:lpstr>Calibrated shim</vt:lpstr>
      <vt:lpstr>Calibrated shim</vt:lpstr>
      <vt:lpstr>Calibrated shim</vt:lpstr>
      <vt:lpstr>Calibrated shim</vt:lpstr>
      <vt:lpstr>Calibrated shim</vt:lpstr>
      <vt:lpstr>Calibrated shim</vt:lpstr>
      <vt:lpstr>Calibrated shim</vt:lpstr>
      <vt:lpstr>Calibrated shim</vt:lpstr>
      <vt:lpstr>Calibrated shim</vt:lpstr>
      <vt:lpstr>OB Local support Demonstrator longeron</vt:lpstr>
      <vt:lpstr>Final demonstrator: bare functional longeron</vt:lpstr>
      <vt:lpstr>Bare functional longeron scanning</vt:lpstr>
      <vt:lpstr>Bare functional longeron scanning</vt:lpstr>
      <vt:lpstr>Bare functional longeron scanning</vt:lpstr>
      <vt:lpstr>Bare functional longeron scanning</vt:lpstr>
      <vt:lpstr>Bare functional longeron scanning</vt:lpstr>
      <vt:lpstr>References features</vt:lpstr>
      <vt:lpstr>Bare functional longeron on reference blocks</vt:lpstr>
      <vt:lpstr>SCANNING PROCESS</vt:lpstr>
      <vt:lpstr>Functional longeron scanning</vt:lpstr>
      <vt:lpstr>Bare functional longeron scanning</vt:lpstr>
      <vt:lpstr>Bare functional longeron scanning</vt:lpstr>
      <vt:lpstr>Bare functional longeron scanning</vt:lpstr>
      <vt:lpstr>Final demonstrator: functional longeron</vt:lpstr>
      <vt:lpstr>Bare functional longeron scanning</vt:lpstr>
      <vt:lpstr>Bare functional longeron scanning</vt:lpstr>
      <vt:lpstr>Bare functional longeron scanning</vt:lpstr>
      <vt:lpstr>Functional longeron assembly</vt:lpstr>
      <vt:lpstr>Bare functional longeron scanning</vt:lpstr>
      <vt:lpstr>Functional integrated longeron scanning</vt:lpstr>
      <vt:lpstr>Bare functional longeron scanning</vt:lpstr>
      <vt:lpstr>Bare functional longeron scanning</vt:lpstr>
      <vt:lpstr>Bare functional longeron scanning</vt:lpstr>
      <vt:lpstr>SUMMARY</vt:lpstr>
      <vt:lpstr>SUMMARY</vt:lpstr>
      <vt:lpstr>SUMMARY</vt:lpstr>
      <vt:lpstr>SUMMARY</vt:lpstr>
      <vt:lpstr>TO BE TESTED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Unige mechanic</dc:title>
  <dc:creator>Sebastien Michal</dc:creator>
  <cp:lastModifiedBy>Sebastien Michal</cp:lastModifiedBy>
  <cp:revision>862</cp:revision>
  <cp:lastPrinted>2018-08-07T11:30:21Z</cp:lastPrinted>
  <dcterms:created xsi:type="dcterms:W3CDTF">2017-09-05T09:14:19Z</dcterms:created>
  <dcterms:modified xsi:type="dcterms:W3CDTF">2018-11-05T10:01:13Z</dcterms:modified>
</cp:coreProperties>
</file>