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6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-85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19/02/19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ZoneTexte 6"/>
          <p:cNvSpPr txBox="1"/>
          <p:nvPr userDrawn="1"/>
        </p:nvSpPr>
        <p:spPr>
          <a:xfrm>
            <a:off x="6156176" y="6581001"/>
            <a:ext cx="24711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Réunion</a:t>
            </a:r>
            <a:r>
              <a:rPr lang="fr-FR" sz="1200" baseline="0" dirty="0" smtClean="0"/>
              <a:t> Ressources – 2018 – Février</a:t>
            </a:r>
            <a:endParaRPr lang="fr-FR" sz="1200" dirty="0"/>
          </a:p>
        </p:txBody>
      </p:sp>
      <p:sp>
        <p:nvSpPr>
          <p:cNvPr id="8" name="ZoneTexte 7"/>
          <p:cNvSpPr txBox="1"/>
          <p:nvPr userDrawn="1"/>
        </p:nvSpPr>
        <p:spPr>
          <a:xfrm>
            <a:off x="8727734" y="6581000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B66B3AF7-95B4-464F-88AF-2C184C44564D}" type="slidenum">
              <a:rPr lang="fr-FR" sz="1200" smtClean="0"/>
              <a:t>‹#›</a:t>
            </a:fld>
            <a:endParaRPr lang="fr-FR" sz="1200" dirty="0"/>
          </a:p>
        </p:txBody>
      </p:sp>
      <p:sp>
        <p:nvSpPr>
          <p:cNvPr id="9" name="ZoneTexte 8"/>
          <p:cNvSpPr txBox="1"/>
          <p:nvPr userDrawn="1"/>
        </p:nvSpPr>
        <p:spPr>
          <a:xfrm>
            <a:off x="0" y="6580211"/>
            <a:ext cx="1131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Nom du projet</a:t>
            </a:r>
            <a:r>
              <a:rPr lang="fr-FR" sz="1200" baseline="0" dirty="0" smtClean="0"/>
              <a:t> </a:t>
            </a:r>
            <a:endParaRPr lang="fr-FR" sz="120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605810"/>
            <a:ext cx="9144000" cy="209487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585" y="1018514"/>
            <a:ext cx="9144000" cy="64807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6997258" y="1020255"/>
            <a:ext cx="2146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600" dirty="0" smtClean="0">
                <a:latin typeface="Bauhaus 93" panose="04030905020B02020C02" pitchFamily="82" charset="0"/>
              </a:rPr>
              <a:t>T2K -&gt; HK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658685" y="1844824"/>
            <a:ext cx="3294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b="1" dirty="0" smtClean="0"/>
              <a:t>Référent(s) : B. Popov/C. </a:t>
            </a:r>
            <a:r>
              <a:rPr lang="fr-FR" b="1" dirty="0" err="1" smtClean="0"/>
              <a:t>Giganti</a:t>
            </a:r>
            <a:endParaRPr lang="fr-FR" b="1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0" y="-3413"/>
            <a:ext cx="9365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chemeClr val="bg1">
                    <a:lumMod val="65000"/>
                  </a:schemeClr>
                </a:solidFill>
                <a:latin typeface="Bauhaus 93" panose="04030905020B02020C02" pitchFamily="82" charset="0"/>
              </a:rPr>
              <a:t>Annexe « Prospective »                       02/2019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90097" y="2852936"/>
            <a:ext cx="8784976" cy="57554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Résumé de la contribution : </a:t>
            </a:r>
            <a:r>
              <a:rPr lang="fr-FR" sz="1600" dirty="0" smtClean="0"/>
              <a:t>nature des engagements envisagés, besoins en compétences, principales échéances</a:t>
            </a:r>
          </a:p>
          <a:p>
            <a:r>
              <a:rPr lang="fr-FR" sz="1600" dirty="0" smtClean="0"/>
              <a:t>Contributions envisagées en mécanique et électronique pour les nouveaux détecteurs de </a:t>
            </a:r>
            <a:r>
              <a:rPr lang="fr-FR" sz="1600" dirty="0" err="1" smtClean="0"/>
              <a:t>Cherenkov</a:t>
            </a:r>
            <a:r>
              <a:rPr lang="fr-FR" sz="1600" dirty="0" smtClean="0"/>
              <a:t> à eau (HK et détecteur intermédiaire type </a:t>
            </a:r>
            <a:r>
              <a:rPr lang="fr-FR" sz="1600" dirty="0" err="1" smtClean="0"/>
              <a:t>NuPRISM</a:t>
            </a:r>
            <a:r>
              <a:rPr lang="fr-FR" sz="1600" dirty="0" smtClean="0"/>
              <a:t>).</a:t>
            </a:r>
          </a:p>
          <a:p>
            <a:r>
              <a:rPr lang="fr-FR" sz="1600" dirty="0" smtClean="0"/>
              <a:t>Electronique: synchronisation des PMT (type white-</a:t>
            </a:r>
            <a:r>
              <a:rPr lang="fr-FR" sz="1600" dirty="0" err="1" smtClean="0"/>
              <a:t>rabbit</a:t>
            </a:r>
            <a:r>
              <a:rPr lang="fr-FR" sz="1600" dirty="0" smtClean="0"/>
              <a:t> ou autre), distribution d’horloges, logique de trigger</a:t>
            </a:r>
          </a:p>
          <a:p>
            <a:r>
              <a:rPr lang="fr-FR" sz="1600" dirty="0" smtClean="0">
                <a:solidFill>
                  <a:srgbClr val="FF0000"/>
                </a:solidFill>
              </a:rPr>
              <a:t>Première échéance: été 2019</a:t>
            </a:r>
            <a:r>
              <a:rPr lang="fr-FR" sz="1600" dirty="0" smtClean="0"/>
              <a:t>, où le principe des contributions nationales devra être formulé. Ce qui suppose un travail d’étude sur les questions d’électronique précédentes, d’ici à </a:t>
            </a:r>
            <a:r>
              <a:rPr lang="fr-FR" sz="1600" dirty="0" smtClean="0"/>
              <a:t>l’été (meeting franco-japonais en avril).</a:t>
            </a:r>
            <a:endParaRPr lang="fr-FR" sz="1600" dirty="0" smtClean="0"/>
          </a:p>
          <a:p>
            <a:r>
              <a:rPr lang="fr-FR" sz="1600" dirty="0" smtClean="0"/>
              <a:t>Mise en place d’une installation de test de </a:t>
            </a:r>
            <a:r>
              <a:rPr lang="fr-FR" sz="1600" dirty="0" err="1" smtClean="0"/>
              <a:t>multiPMT</a:t>
            </a:r>
            <a:r>
              <a:rPr lang="fr-FR" sz="1600" dirty="0" smtClean="0"/>
              <a:t> dans la cuve MEMPHINO de l’APC (contribution mécanique)</a:t>
            </a:r>
          </a:p>
          <a:p>
            <a:r>
              <a:rPr lang="fr-FR" sz="1600" dirty="0" smtClean="0"/>
              <a:t>Développement -&gt; 2025</a:t>
            </a:r>
          </a:p>
          <a:p>
            <a:r>
              <a:rPr lang="fr-FR" sz="1600" dirty="0" smtClean="0"/>
              <a:t>Production et installation: 2026</a:t>
            </a:r>
            <a:endParaRPr lang="fr-FR" sz="1600" dirty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</p:txBody>
      </p:sp>
      <p:sp>
        <p:nvSpPr>
          <p:cNvPr id="10" name="ZoneTexte 9"/>
          <p:cNvSpPr txBox="1"/>
          <p:nvPr/>
        </p:nvSpPr>
        <p:spPr>
          <a:xfrm>
            <a:off x="26256" y="548680"/>
            <a:ext cx="2687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dirty="0" smtClean="0"/>
              <a:t>Pour les projets de projets</a:t>
            </a:r>
          </a:p>
        </p:txBody>
      </p:sp>
    </p:spTree>
    <p:extLst>
      <p:ext uri="{BB962C8B-B14F-4D97-AF65-F5344CB8AC3E}">
        <p14:creationId xmlns:p14="http://schemas.microsoft.com/office/powerpoint/2010/main" val="2542427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Contribution 1 : description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679703"/>
              </p:ext>
            </p:extLst>
          </p:nvPr>
        </p:nvGraphicFramePr>
        <p:xfrm>
          <a:off x="197214" y="764704"/>
          <a:ext cx="8784976" cy="20015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03801"/>
                <a:gridCol w="1867880"/>
                <a:gridCol w="2213295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Phase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Période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Compétences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Phase</a:t>
                      </a:r>
                      <a:r>
                        <a:rPr lang="fr-FR" sz="1400" baseline="0" dirty="0" smtClean="0"/>
                        <a:t> 0: définition du projet français (électronique)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2019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Synchronisation, horloges, FPGA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Phase 1:</a:t>
                      </a:r>
                      <a:r>
                        <a:rPr lang="fr-FR" sz="1400" baseline="0" dirty="0" smtClean="0"/>
                        <a:t> R&amp;D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2020-2024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Phase 2: production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2025-2026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Phase 3: installation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96653"/>
              </p:ext>
            </p:extLst>
          </p:nvPr>
        </p:nvGraphicFramePr>
        <p:xfrm>
          <a:off x="251520" y="2852936"/>
          <a:ext cx="7870820" cy="2956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7082"/>
                <a:gridCol w="787082"/>
                <a:gridCol w="787082"/>
                <a:gridCol w="787082"/>
                <a:gridCol w="787082"/>
                <a:gridCol w="787082"/>
                <a:gridCol w="787082"/>
                <a:gridCol w="787082"/>
                <a:gridCol w="787082"/>
                <a:gridCol w="787082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2027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0" dirty="0" smtClean="0"/>
                        <a:t>Phase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Definition</a:t>
                      </a:r>
                      <a:r>
                        <a:rPr lang="fr-FR" sz="1400" dirty="0" smtClean="0"/>
                        <a:t> projet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R&amp;D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R&amp;D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proto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preprod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preprod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prod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prod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commissioning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FTE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0.2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/>
                        <a:t>FTE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0.5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1.0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1.0</a:t>
                      </a:r>
                      <a:endParaRPr lang="fr-F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/>
                        <a:t>FTE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0.3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0" dirty="0" smtClean="0"/>
                        <a:t>CDD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b="0" dirty="0" smtClean="0"/>
                        <a:t>ϕ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0.5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251520" y="5877272"/>
            <a:ext cx="80525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Si la d</a:t>
            </a:r>
            <a:r>
              <a:rPr lang="fr-FR" sz="1400" dirty="0" smtClean="0"/>
              <a:t>éfinition du projet aboutit dans les 6 mois qui viennent avec prise en charge de la synchronisation/white </a:t>
            </a:r>
            <a:r>
              <a:rPr lang="fr-FR" sz="1400" dirty="0" err="1" smtClean="0"/>
              <a:t>rabbit</a:t>
            </a:r>
            <a:r>
              <a:rPr lang="fr-FR" sz="1400" dirty="0"/>
              <a:t> </a:t>
            </a:r>
            <a:r>
              <a:rPr lang="fr-FR" sz="1400" dirty="0" smtClean="0"/>
              <a:t>par le LPNHE, la R&amp;D des 2 années suivantes nécessiterait au moins 1 FTE E (discussions en cours avec S. </a:t>
            </a:r>
            <a:r>
              <a:rPr lang="fr-FR" sz="1400" dirty="0" err="1" smtClean="0"/>
              <a:t>Russo</a:t>
            </a:r>
            <a:r>
              <a:rPr lang="fr-FR" sz="1400" dirty="0" smtClean="0"/>
              <a:t>, V. Voisin)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064930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Demandes spéciales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288017"/>
              </p:ext>
            </p:extLst>
          </p:nvPr>
        </p:nvGraphicFramePr>
        <p:xfrm>
          <a:off x="179512" y="2348880"/>
          <a:ext cx="878226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/>
                <a:gridCol w="1944216"/>
                <a:gridCol w="179749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FFC000"/>
                          </a:solidFill>
                        </a:rPr>
                        <a:t>Matériel existant / Adaptation des Locaux</a:t>
                      </a:r>
                      <a:endParaRPr lang="fr-FR" sz="14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Conflits potentiels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Dates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345764"/>
              </p:ext>
            </p:extLst>
          </p:nvPr>
        </p:nvGraphicFramePr>
        <p:xfrm>
          <a:off x="179512" y="3645024"/>
          <a:ext cx="878226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2568"/>
                <a:gridCol w="1872208"/>
                <a:gridCol w="179749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FFC000"/>
                          </a:solidFill>
                        </a:rPr>
                        <a:t>Divers</a:t>
                      </a:r>
                      <a:endParaRPr lang="fr-FR" sz="14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Coûts estimé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Dates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001921"/>
              </p:ext>
            </p:extLst>
          </p:nvPr>
        </p:nvGraphicFramePr>
        <p:xfrm>
          <a:off x="179512" y="980728"/>
          <a:ext cx="878226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/>
                <a:gridCol w="1944216"/>
                <a:gridCol w="179749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FFC000"/>
                          </a:solidFill>
                        </a:rPr>
                        <a:t>Nouveau Matériel pour les</a:t>
                      </a:r>
                      <a:r>
                        <a:rPr lang="fr-FR" sz="1400" baseline="0" dirty="0" smtClean="0">
                          <a:solidFill>
                            <a:srgbClr val="FFC000"/>
                          </a:solidFill>
                        </a:rPr>
                        <a:t> travaux préliminaires</a:t>
                      </a:r>
                      <a:endParaRPr lang="fr-FR" sz="14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Coûts estimé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Dates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78818" y="5085184"/>
            <a:ext cx="8784976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Observations :</a:t>
            </a:r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702896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310</Words>
  <Application>Microsoft Macintosh PowerPoint</Application>
  <PresentationFormat>Présentation à l'écran (4:3)</PresentationFormat>
  <Paragraphs>75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Contribution 1 : description</vt:lpstr>
      <vt:lpstr>Demandes spéciales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Remi CORNAT</dc:creator>
  <cp:lastModifiedBy>Jacques Dumarchez</cp:lastModifiedBy>
  <cp:revision>42</cp:revision>
  <dcterms:created xsi:type="dcterms:W3CDTF">2017-09-29T07:32:29Z</dcterms:created>
  <dcterms:modified xsi:type="dcterms:W3CDTF">2019-02-19T09:54:29Z</dcterms:modified>
</cp:coreProperties>
</file>