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ZoneTexte 6"/>
          <p:cNvSpPr txBox="1"/>
          <p:nvPr userDrawn="1"/>
        </p:nvSpPr>
        <p:spPr>
          <a:xfrm>
            <a:off x="6156176" y="6581001"/>
            <a:ext cx="2471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Réunion</a:t>
            </a:r>
            <a:r>
              <a:rPr lang="fr-FR" sz="1200" baseline="0" dirty="0" smtClean="0"/>
              <a:t> Ressources – 2018 – Février</a:t>
            </a:r>
            <a:endParaRPr lang="fr-FR" sz="1200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727734" y="6581000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6B3AF7-95B4-464F-88AF-2C184C44564D}" type="slidenum">
              <a:rPr lang="fr-FR" sz="1200" smtClean="0"/>
              <a:t>‹#›</a:t>
            </a:fld>
            <a:endParaRPr lang="fr-FR" sz="1200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0" y="6580211"/>
            <a:ext cx="1131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Nom du projet</a:t>
            </a:r>
            <a:r>
              <a:rPr lang="fr-FR" sz="1200" baseline="0" dirty="0" smtClean="0"/>
              <a:t> </a:t>
            </a:r>
            <a:endParaRPr lang="fr-FR" sz="12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05810"/>
            <a:ext cx="9144000" cy="2094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585" y="1018514"/>
            <a:ext cx="9144000" cy="64807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997258" y="1020255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600" dirty="0" smtClean="0">
                <a:latin typeface="Bauhaus 93" panose="04030905020B02020C02" pitchFamily="82" charset="0"/>
              </a:rPr>
              <a:t>T2K -&gt; HK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658685" y="1844824"/>
            <a:ext cx="329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 smtClean="0"/>
              <a:t>Référent(s) : B. Popov/C. </a:t>
            </a:r>
            <a:r>
              <a:rPr lang="fr-FR" b="1" dirty="0" err="1" smtClean="0"/>
              <a:t>Giganti</a:t>
            </a:r>
            <a:endParaRPr lang="fr-FR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0" y="-3413"/>
            <a:ext cx="9365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>
                    <a:lumMod val="65000"/>
                  </a:schemeClr>
                </a:solidFill>
                <a:latin typeface="Bauhaus 93" panose="04030905020B02020C02" pitchFamily="82" charset="0"/>
              </a:rPr>
              <a:t>Annexe « Prospective »                       02/2019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097" y="2852936"/>
            <a:ext cx="8784976" cy="57554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Résumé de la contribution : </a:t>
            </a:r>
            <a:r>
              <a:rPr lang="fr-FR" sz="1600" dirty="0" smtClean="0"/>
              <a:t>nature des engagements envisagés, besoins en compétences, principales échéances</a:t>
            </a:r>
          </a:p>
          <a:p>
            <a:r>
              <a:rPr lang="fr-FR" sz="1600" dirty="0" smtClean="0"/>
              <a:t>Contributions envisagées en mécanique et électronique pour les nouveaux détecteurs de </a:t>
            </a:r>
            <a:r>
              <a:rPr lang="fr-FR" sz="1600" dirty="0" err="1" smtClean="0"/>
              <a:t>Cherenkov</a:t>
            </a:r>
            <a:r>
              <a:rPr lang="fr-FR" sz="1600" dirty="0" smtClean="0"/>
              <a:t> à eau (HK et détecteur intermédiaire type </a:t>
            </a:r>
            <a:r>
              <a:rPr lang="fr-FR" sz="1600" dirty="0" err="1" smtClean="0"/>
              <a:t>NuPRISM</a:t>
            </a:r>
            <a:r>
              <a:rPr lang="fr-FR" sz="1600" dirty="0" smtClean="0"/>
              <a:t>).</a:t>
            </a:r>
          </a:p>
          <a:p>
            <a:r>
              <a:rPr lang="fr-FR" sz="1600" dirty="0" smtClean="0"/>
              <a:t>Electronique: synchronisation des PMT (type white-</a:t>
            </a:r>
            <a:r>
              <a:rPr lang="fr-FR" sz="1600" dirty="0" err="1" smtClean="0"/>
              <a:t>rabbit</a:t>
            </a:r>
            <a:r>
              <a:rPr lang="fr-FR" sz="1600" dirty="0" smtClean="0"/>
              <a:t> ou autre), distribution d’horloges, logique de trigger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Première échéance: été 2019</a:t>
            </a:r>
            <a:r>
              <a:rPr lang="fr-FR" sz="1600" dirty="0" smtClean="0"/>
              <a:t>, où le principe des contributions nationales devra être formulé. Ce qui suppose un travail d’étude sur les questions d’électronique précédentes, d’ici à </a:t>
            </a:r>
            <a:r>
              <a:rPr lang="fr-FR" sz="1600" dirty="0" smtClean="0"/>
              <a:t>l’été (meeting franco-japonais en avril).</a:t>
            </a:r>
            <a:endParaRPr lang="fr-FR" sz="1600" dirty="0" smtClean="0"/>
          </a:p>
          <a:p>
            <a:r>
              <a:rPr lang="fr-FR" sz="1600" dirty="0" smtClean="0"/>
              <a:t>Mise en place d’une installation de test de </a:t>
            </a:r>
            <a:r>
              <a:rPr lang="fr-FR" sz="1600" dirty="0" err="1" smtClean="0"/>
              <a:t>multiPMT</a:t>
            </a:r>
            <a:r>
              <a:rPr lang="fr-FR" sz="1600" dirty="0" smtClean="0"/>
              <a:t> dans la cuve MEMPHINO de l’APC (contribution mécanique)</a:t>
            </a:r>
          </a:p>
          <a:p>
            <a:r>
              <a:rPr lang="fr-FR" sz="1600" dirty="0" smtClean="0"/>
              <a:t>Développement -&gt; 2025</a:t>
            </a:r>
          </a:p>
          <a:p>
            <a:r>
              <a:rPr lang="fr-FR" sz="1600" dirty="0" smtClean="0"/>
              <a:t>Production et installation: 2026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26256" y="548680"/>
            <a:ext cx="268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Pour les projets de projets</a:t>
            </a:r>
          </a:p>
        </p:txBody>
      </p:sp>
    </p:spTree>
    <p:extLst>
      <p:ext uri="{BB962C8B-B14F-4D97-AF65-F5344CB8AC3E}">
        <p14:creationId xmlns:p14="http://schemas.microsoft.com/office/powerpoint/2010/main" val="25424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Contribution 1 : description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679703"/>
              </p:ext>
            </p:extLst>
          </p:nvPr>
        </p:nvGraphicFramePr>
        <p:xfrm>
          <a:off x="197214" y="764704"/>
          <a:ext cx="8784976" cy="20015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03801"/>
                <a:gridCol w="1867880"/>
                <a:gridCol w="22132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Période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Compétences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</a:t>
                      </a:r>
                      <a:r>
                        <a:rPr lang="fr-FR" sz="1400" baseline="0" dirty="0" smtClean="0"/>
                        <a:t> 0: définition du projet français (électronique)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Synchronisation, horloges, FPGA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 1:</a:t>
                      </a:r>
                      <a:r>
                        <a:rPr lang="fr-FR" sz="1400" baseline="0" dirty="0" smtClean="0"/>
                        <a:t> R&amp;D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2020-2024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 2: production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2025-2026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 3: installation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6653"/>
              </p:ext>
            </p:extLst>
          </p:nvPr>
        </p:nvGraphicFramePr>
        <p:xfrm>
          <a:off x="251520" y="2852936"/>
          <a:ext cx="7870820" cy="295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082"/>
                <a:gridCol w="787082"/>
                <a:gridCol w="787082"/>
                <a:gridCol w="787082"/>
                <a:gridCol w="787082"/>
                <a:gridCol w="787082"/>
                <a:gridCol w="787082"/>
                <a:gridCol w="787082"/>
                <a:gridCol w="787082"/>
                <a:gridCol w="78708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 smtClean="0"/>
                        <a:t>Phase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Definition</a:t>
                      </a:r>
                      <a:r>
                        <a:rPr lang="fr-FR" sz="1400" dirty="0" smtClean="0"/>
                        <a:t> projet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R&amp;D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R&amp;D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proto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preprod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preprod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commissioning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FTE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FTE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FTE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 smtClean="0"/>
                        <a:t>CDD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 smtClean="0"/>
                        <a:t>ϕ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51520" y="5877272"/>
            <a:ext cx="8052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Si la d</a:t>
            </a:r>
            <a:r>
              <a:rPr lang="fr-FR" sz="1400" dirty="0" smtClean="0"/>
              <a:t>éfinition du projet aboutit dans les 6 mois qui viennent avec prise en charge de la synchronisation/white </a:t>
            </a:r>
            <a:r>
              <a:rPr lang="fr-FR" sz="1400" dirty="0" err="1" smtClean="0"/>
              <a:t>rabbit</a:t>
            </a:r>
            <a:r>
              <a:rPr lang="fr-FR" sz="1400" dirty="0"/>
              <a:t> </a:t>
            </a:r>
            <a:r>
              <a:rPr lang="fr-FR" sz="1400" dirty="0" smtClean="0"/>
              <a:t>par le LPNHE, la R&amp;D des 2 années suivantes nécessiterait au moins 1 FTE E (discussions en cours avec S. </a:t>
            </a:r>
            <a:r>
              <a:rPr lang="fr-FR" sz="1400" dirty="0" err="1" smtClean="0"/>
              <a:t>Russo</a:t>
            </a:r>
            <a:r>
              <a:rPr lang="fr-FR" sz="1400" dirty="0" smtClean="0"/>
              <a:t>, V. Voisin)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6493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Demandes spéciales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88017"/>
              </p:ext>
            </p:extLst>
          </p:nvPr>
        </p:nvGraphicFramePr>
        <p:xfrm>
          <a:off x="179512" y="2348880"/>
          <a:ext cx="87822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Matériel existant / Adaptation des Locaux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Conflits potentiels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45764"/>
              </p:ext>
            </p:extLst>
          </p:nvPr>
        </p:nvGraphicFramePr>
        <p:xfrm>
          <a:off x="179512" y="3645024"/>
          <a:ext cx="87822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872208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Divers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Coûts estimé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01921"/>
              </p:ext>
            </p:extLst>
          </p:nvPr>
        </p:nvGraphicFramePr>
        <p:xfrm>
          <a:off x="179512" y="980728"/>
          <a:ext cx="87822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Nouveau Matériel pour les</a:t>
                      </a:r>
                      <a:r>
                        <a:rPr lang="fr-FR" sz="1400" baseline="0" dirty="0" smtClean="0">
                          <a:solidFill>
                            <a:srgbClr val="FFC000"/>
                          </a:solidFill>
                        </a:rPr>
                        <a:t> travaux préliminaires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Coûts estimé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78818" y="5085184"/>
            <a:ext cx="8784976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Observations :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70289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310</Words>
  <Application>Microsoft Macintosh PowerPoint</Application>
  <PresentationFormat>Présentation à l'écran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Contribution 1 : description</vt:lpstr>
      <vt:lpstr>Demandes spéciales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Remi CORNAT</dc:creator>
  <cp:lastModifiedBy>Jacques Dumarchez</cp:lastModifiedBy>
  <cp:revision>42</cp:revision>
  <dcterms:created xsi:type="dcterms:W3CDTF">2017-09-29T07:32:29Z</dcterms:created>
  <dcterms:modified xsi:type="dcterms:W3CDTF">2019-02-19T09:54:29Z</dcterms:modified>
</cp:coreProperties>
</file>