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7772400" cy="10058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96145-6B95-7C4E-8AF4-96CC1D02ECE3}" type="datetime1">
              <a:rPr lang="fr-FR" smtClean="0"/>
              <a:t>19/02/19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T2K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B9DC5-AF2D-004F-B126-B865F3D59E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5723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27A00-5819-BD43-8FAF-EA780946EB26}" type="datetime1">
              <a:rPr lang="fr-FR" smtClean="0"/>
              <a:t>19/02/19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T2K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FD15E-E7BD-144F-BC0D-30F992F040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5635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FD15E-E7BD-144F-BC0D-30F992F040F8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T2K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3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FD15E-E7BD-144F-BC0D-30F992F040F8}" type="slidenum">
              <a:rPr lang="fr-FR" smtClean="0"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T2K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89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9" name="Image 3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9" name="Image 7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2018 – Septembre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C6F2C52E-1C38-4172-B761-3A4633F7EC16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projet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2018 – Septembre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86B10A42-80A6-4CA7-8DC2-A5C2F650DBD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projet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Notice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23640" y="692640"/>
            <a:ext cx="8640360" cy="325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Découper le projet en workpackages (WP) ayant 1 livrable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livrable constitue l’engagement du laboratoire auprès du projet/manip/collaboration sous une forme facile à appréhender (un lot de cartes livrées, un ensemble de pièces installées, un logiciel déployé) et peut faire l’objet d’une analyse et d’une décision indépendante des autres WP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Décrire chaque WP avec quelques étapes significatives mettant en avant la nature du travail, les compétences nécessaires et les échéances contractuelles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Le(s) critère(s) de réussite permettent de déterminer quand un WP est FINI = 0 FTE attribué, sauf support long terme à préciser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Planning grossier mais à « long » terme pour pérennité/visibilité des affectations de ressources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51640" y="4653000"/>
            <a:ext cx="8640360" cy="1187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Clair et concis vaut mieux que fouillis et détaillé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Garder un niveau de détail élevé pour la gestion interne du projet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projet simple peut ne comporter qu’un seul WP avec 1 ou 2 étapes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326160" y="6093360"/>
            <a:ext cx="6840720" cy="4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Exemple : demandes HGTD, slides 19 et suivants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https://indico.in2p3.fr/event/16747/contributions/57952/attachments/45681/56883/LPNHEmeca-HGTD-lacour-081217.pdf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informatique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intégration de la lecture des nouvelles TPC dans la DAQ de ND280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79640" y="4653000"/>
            <a:ext cx="8784360" cy="576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3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24" name="Table 5"/>
          <p:cNvGraphicFramePr/>
          <p:nvPr>
            <p:extLst>
              <p:ext uri="{D42A27DB-BD31-4B8C-83A1-F6EECF244321}">
                <p14:modId xmlns:p14="http://schemas.microsoft.com/office/powerpoint/2010/main" val="2695973212"/>
              </p:ext>
            </p:extLst>
          </p:nvPr>
        </p:nvGraphicFramePr>
        <p:xfrm>
          <a:off x="179640" y="1628640"/>
          <a:ext cx="6095520" cy="1706879"/>
        </p:xfrm>
        <a:graphic>
          <a:graphicData uri="http://schemas.openxmlformats.org/drawingml/2006/table">
            <a:tbl>
              <a:tblPr/>
              <a:tblGrid>
                <a:gridCol w="3816360"/>
                <a:gridCol w="936000"/>
                <a:gridCol w="13431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d’un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nouvelles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TPC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Cern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avec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FEC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Développement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d’une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DAQ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basée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sur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Linux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embarqué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 la DAQ de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Table 1"/>
          <p:cNvGraphicFramePr/>
          <p:nvPr/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26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[Y..Y+2]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D.Terront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Table 1"/>
          <p:cNvGraphicFramePr/>
          <p:nvPr/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31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[Y+3..Y+5]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Demandes spéciales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179640" y="764640"/>
          <a:ext cx="8781840" cy="1591079"/>
        </p:xfrm>
        <a:graphic>
          <a:graphicData uri="http://schemas.openxmlformats.org/drawingml/2006/table">
            <a:tbl>
              <a:tblPr/>
              <a:tblGrid>
                <a:gridCol w="6272640"/>
                <a:gridCol w="1296000"/>
                <a:gridCol w="121320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Nouveau Matériel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Origine Budget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Cout estimé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" name="Table 3"/>
          <p:cNvGraphicFramePr/>
          <p:nvPr/>
        </p:nvGraphicFramePr>
        <p:xfrm>
          <a:off x="179640" y="2565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Matériel existant / Locaux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Conflits potentiels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Table 4"/>
          <p:cNvGraphicFramePr/>
          <p:nvPr/>
        </p:nvGraphicFramePr>
        <p:xfrm>
          <a:off x="179640" y="3861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Postes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Nature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Table 5"/>
          <p:cNvGraphicFramePr/>
          <p:nvPr/>
        </p:nvGraphicFramePr>
        <p:xfrm>
          <a:off x="179640" y="5229360"/>
          <a:ext cx="8781840" cy="164795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Divers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Coûts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Pour info: demande à l’IN2P3 de prévoir le coût de la maintenance régulière de l’alimentation électrique de l’aimant de T2K par le constructeur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15 keuros / 2ans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À partir de 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(tous les 2 ans)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Bilan post réunion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91040" y="3835800"/>
            <a:ext cx="8200080" cy="146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Globalement un peu plus de ressources allouées que demandées sauf en informatique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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Prendre contact avec Diego pour l’informer des besoins futurs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Pas de planification au delà de fin 2021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1" name="Picture 4"/>
          <p:cNvPicPr/>
          <p:nvPr/>
        </p:nvPicPr>
        <p:blipFill>
          <a:blip r:embed="rId3"/>
          <a:stretch/>
        </p:blipFill>
        <p:spPr>
          <a:xfrm>
            <a:off x="11160" y="639360"/>
            <a:ext cx="4583880" cy="2755080"/>
          </a:xfrm>
          <a:prstGeom prst="rect">
            <a:avLst/>
          </a:prstGeom>
          <a:ln>
            <a:noFill/>
          </a:ln>
        </p:spPr>
      </p:pic>
      <p:pic>
        <p:nvPicPr>
          <p:cNvPr id="142" name="Picture 5"/>
          <p:cNvPicPr/>
          <p:nvPr/>
        </p:nvPicPr>
        <p:blipFill>
          <a:blip r:embed="rId4"/>
          <a:stretch/>
        </p:blipFill>
        <p:spPr>
          <a:xfrm>
            <a:off x="4572000" y="630000"/>
            <a:ext cx="4583880" cy="2755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Bilan post réunion : personnes &amp; profils d’affectation envisagés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4" name="Picture 2"/>
          <p:cNvPicPr/>
          <p:nvPr/>
        </p:nvPicPr>
        <p:blipFill>
          <a:blip r:embed="rId2"/>
          <a:stretch/>
        </p:blipFill>
        <p:spPr>
          <a:xfrm>
            <a:off x="1527120" y="1059120"/>
            <a:ext cx="10029240" cy="208800"/>
          </a:xfrm>
          <a:prstGeom prst="rect">
            <a:avLst/>
          </a:prstGeom>
          <a:ln>
            <a:noFill/>
          </a:ln>
        </p:spPr>
      </p:pic>
      <p:sp>
        <p:nvSpPr>
          <p:cNvPr id="145" name="CustomShape 2"/>
          <p:cNvSpPr/>
          <p:nvPr/>
        </p:nvSpPr>
        <p:spPr>
          <a:xfrm>
            <a:off x="543600" y="2430720"/>
            <a:ext cx="11376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[</a:t>
            </a:r>
            <a:r>
              <a:rPr lang="ru-RU" sz="1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M|E|I]initiales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46440" y="587520"/>
            <a:ext cx="1665000" cy="45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Vert : sur-affectation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Rouge : sous-affectation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552240" y="4755600"/>
            <a:ext cx="3391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…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8" name="Picture 2"/>
          <p:cNvPicPr/>
          <p:nvPr/>
        </p:nvPicPr>
        <p:blipFill>
          <a:blip r:embed="rId3"/>
          <a:stretch/>
        </p:blipFill>
        <p:spPr>
          <a:xfrm>
            <a:off x="786240" y="2781000"/>
            <a:ext cx="4217400" cy="1321560"/>
          </a:xfrm>
          <a:prstGeom prst="rect">
            <a:avLst/>
          </a:prstGeom>
          <a:ln>
            <a:noFill/>
          </a:ln>
        </p:spPr>
      </p:pic>
      <p:pic>
        <p:nvPicPr>
          <p:cNvPr id="149" name="Picture 3"/>
          <p:cNvPicPr/>
          <p:nvPr/>
        </p:nvPicPr>
        <p:blipFill>
          <a:blip r:embed="rId4"/>
          <a:stretch/>
        </p:blipFill>
        <p:spPr>
          <a:xfrm>
            <a:off x="-18000" y="1340640"/>
            <a:ext cx="6533280" cy="88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440" y="1018440"/>
            <a:ext cx="9143280" cy="6472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7731360" y="1020240"/>
            <a:ext cx="14335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T2K-II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5285880" y="1869120"/>
            <a:ext cx="36432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Scientifique : B. Popov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Technique : JM Parraud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275400" y="3121200"/>
            <a:ext cx="308232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Résumé liste des WP/livrables (exemple)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88" name="Table 5"/>
          <p:cNvGraphicFramePr/>
          <p:nvPr>
            <p:extLst>
              <p:ext uri="{D42A27DB-BD31-4B8C-83A1-F6EECF244321}">
                <p14:modId xmlns:p14="http://schemas.microsoft.com/office/powerpoint/2010/main" val="3946360516"/>
              </p:ext>
            </p:extLst>
          </p:nvPr>
        </p:nvGraphicFramePr>
        <p:xfrm>
          <a:off x="323640" y="3364200"/>
          <a:ext cx="8712720" cy="1482480"/>
        </p:xfrm>
        <a:graphic>
          <a:graphicData uri="http://schemas.openxmlformats.org/drawingml/2006/table">
            <a:tbl>
              <a:tblPr/>
              <a:tblGrid>
                <a:gridCol w="6336360"/>
                <a:gridCol w="1152000"/>
                <a:gridCol w="1224360"/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WP/Livrables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Echéance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 d’électronique front end des nouvelles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Conception, fabrication et installation du système de suspension des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la DAQ du détecteur proche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sp>
        <p:nvSpPr>
          <p:cNvPr id="89" name="CustomShape 6"/>
          <p:cNvSpPr/>
          <p:nvPr/>
        </p:nvSpPr>
        <p:spPr>
          <a:xfrm>
            <a:off x="322200" y="-3240"/>
            <a:ext cx="88218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Réunions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Ressource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             </a:t>
            </a:r>
            <a:r>
              <a:rPr lang="ru-RU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0</a:t>
            </a:r>
            <a:r>
              <a:rPr lang="en-US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2</a:t>
            </a:r>
            <a:r>
              <a:rPr lang="ru-RU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/201</a:t>
            </a:r>
            <a:r>
              <a:rPr lang="en-US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9</a:t>
            </a:r>
            <a:r>
              <a:rPr lang="ru-RU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Projet : description libre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23640" y="1340640"/>
            <a:ext cx="8712360" cy="36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Science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des oscillations de neutrinos et recherche de violation de CP dans le secteur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Leptonique dans les expériences T2K et T2HK au Japon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Contextes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T2K upgrade: construction de 2 TPC horizontales pour l’amélioration de l’acceptance du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détecteur proche (qui sera aussi le détecteur proche de T2HK)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Calendrier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2018-2021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Construction de nouvelles TPC: le groupe du LPNHE participe à production de l’électronique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front-end, au système de suspension des TPC et à l’acquisition (DAQ).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d’une contribution possible vers l’électronique de HK.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79640" y="692640"/>
            <a:ext cx="880200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Electronique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Résumé des opérations techniques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1280" y="459396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</a:t>
            </a:r>
            <a:r>
              <a:rPr lang="ru-RU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engagements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contractuels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collaboration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avec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Calvet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coordinateur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Ressources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financières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disponibles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9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proto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années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suivantes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sera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’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IN2P3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hauteur de 400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kEuros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3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(pour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l’ensemble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l’upgrade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IN2P3),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mais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le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profil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dépense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n’est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pas encore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arrêté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Chips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AFTER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fournis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existant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nombre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suffisant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6444360" y="1412640"/>
            <a:ext cx="2537280" cy="2036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6" name="Table 5"/>
          <p:cNvGraphicFramePr/>
          <p:nvPr>
            <p:extLst>
              <p:ext uri="{D42A27DB-BD31-4B8C-83A1-F6EECF244321}">
                <p14:modId xmlns:p14="http://schemas.microsoft.com/office/powerpoint/2010/main" val="1058283375"/>
              </p:ext>
            </p:extLst>
          </p:nvPr>
        </p:nvGraphicFramePr>
        <p:xfrm>
          <a:off x="205200" y="1340640"/>
          <a:ext cx="6095520" cy="3505199"/>
        </p:xfrm>
        <a:graphic>
          <a:graphicData uri="http://schemas.openxmlformats.org/drawingml/2006/table">
            <a:tbl>
              <a:tblPr/>
              <a:tblGrid>
                <a:gridCol w="3263760"/>
                <a:gridCol w="1296000"/>
                <a:gridCol w="15357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Choix du connecteur entre carte et détecteur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03/2018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 et production d’une maquette de carte front-end (FEC) des nouvelles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12/2018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627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Modification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2eme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prototype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Support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mécanique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pour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refroidissement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blindage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EM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Tests du prototype avec chaîne complète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Production de 80 cartes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Banc de test chez le producteur (fourni par la Pologne?)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657181043"/>
              </p:ext>
            </p:extLst>
          </p:nvPr>
        </p:nvGraphicFramePr>
        <p:xfrm>
          <a:off x="323640" y="1143000"/>
          <a:ext cx="5152320" cy="278568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&gt;0.5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J.M.Parraud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F.Toussenel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E.Pierre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+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Y.Orain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1677904152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0.3</a:t>
                      </a:r>
                      <a:endParaRPr lang="fr-FR" sz="14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0.3</a:t>
                      </a:r>
                      <a:endParaRPr lang="fr-FR" sz="14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mécanique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la suspension des nouvelles TPC dans l’aimant de ND280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79640" y="4653000"/>
            <a:ext cx="8784360" cy="576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0" name="Table 5"/>
          <p:cNvGraphicFramePr/>
          <p:nvPr>
            <p:extLst>
              <p:ext uri="{D42A27DB-BD31-4B8C-83A1-F6EECF244321}">
                <p14:modId xmlns:p14="http://schemas.microsoft.com/office/powerpoint/2010/main" val="727018012"/>
              </p:ext>
            </p:extLst>
          </p:nvPr>
        </p:nvGraphicFramePr>
        <p:xfrm>
          <a:off x="179640" y="1628640"/>
          <a:ext cx="6095520" cy="1950719"/>
        </p:xfrm>
        <a:graphic>
          <a:graphicData uri="http://schemas.openxmlformats.org/drawingml/2006/table">
            <a:tbl>
              <a:tblPr/>
              <a:tblGrid>
                <a:gridCol w="3816360"/>
                <a:gridCol w="936000"/>
                <a:gridCol w="13431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Collecte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information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,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élaboration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projet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10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Design du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schéma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d’intégration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des nouveaux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détecteurs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fabrication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pièces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suspension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TPC?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Table 1"/>
          <p:cNvGraphicFramePr/>
          <p:nvPr/>
        </p:nvGraphicFramePr>
        <p:xfrm>
          <a:off x="323640" y="1143000"/>
          <a:ext cx="5152320" cy="281016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12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W.Ceria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et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partir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du 1er mars avec le nouveau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mécanicien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Table 1"/>
          <p:cNvGraphicFramePr/>
          <p:nvPr/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17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7551</TotalTime>
  <Words>1240</Words>
  <Application>Microsoft Macintosh PowerPoint</Application>
  <PresentationFormat>Présentation à l'écran (4:3)</PresentationFormat>
  <Paragraphs>356</Paragraphs>
  <Slides>15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Remi CORNAT</dc:creator>
  <dc:description/>
  <cp:lastModifiedBy>Jacques Dumarchez</cp:lastModifiedBy>
  <cp:revision>69</cp:revision>
  <dcterms:created xsi:type="dcterms:W3CDTF">2017-09-29T07:32:29Z</dcterms:created>
  <dcterms:modified xsi:type="dcterms:W3CDTF">2019-02-19T09:24:27Z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