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4" r:id="rId3"/>
    <p:sldId id="281" r:id="rId4"/>
    <p:sldId id="299" r:id="rId5"/>
    <p:sldId id="327" r:id="rId6"/>
    <p:sldId id="333" r:id="rId7"/>
    <p:sldId id="329" r:id="rId8"/>
    <p:sldId id="341" r:id="rId9"/>
    <p:sldId id="343" r:id="rId10"/>
    <p:sldId id="337" r:id="rId11"/>
    <p:sldId id="342" r:id="rId12"/>
    <p:sldId id="336" r:id="rId13"/>
  </p:sldIdLst>
  <p:sldSz cx="12192000" cy="6858000"/>
  <p:notesSz cx="6670675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4D4A0B-52AE-41BC-810D-55D21FE2BEA2}">
          <p14:sldIdLst>
            <p14:sldId id="256"/>
            <p14:sldId id="344"/>
            <p14:sldId id="281"/>
            <p14:sldId id="299"/>
            <p14:sldId id="327"/>
            <p14:sldId id="333"/>
            <p14:sldId id="329"/>
            <p14:sldId id="341"/>
            <p14:sldId id="343"/>
            <p14:sldId id="337"/>
            <p14:sldId id="342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62"/>
    <a:srgbClr val="29D13D"/>
    <a:srgbClr val="A5CBAE"/>
    <a:srgbClr val="54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29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864" y="82"/>
      </p:cViewPr>
      <p:guideLst/>
    </p:cSldViewPr>
  </p:slideViewPr>
  <p:outlineViewPr>
    <p:cViewPr>
      <p:scale>
        <a:sx n="33" d="100"/>
        <a:sy n="33" d="100"/>
      </p:scale>
      <p:origin x="0" y="-122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D46C4-BC21-488B-BD42-C1B35BDFD8A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380538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68E71-3212-4770-AFE0-A33E382FBE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F75E-F4C2-40E7-B3F1-0A29BCE0A27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52975"/>
            <a:ext cx="5337175" cy="3887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380538"/>
            <a:ext cx="28908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F7B50-2692-4550-A81E-54143DE4032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F763-B6D2-4CDD-BC1A-598455DC9EA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9645" y="6315635"/>
            <a:ext cx="7797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6E66-BE65-4F70-914A-ED7EBFF89D18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930F-7CC1-4D62-A8EC-648031F75BF1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781-1CBD-45AD-AD57-A0D15309F815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5A33-1522-44E2-B679-B08EA7E9D433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4A41-923A-4C7B-9FD9-CE78EF64A374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B0B0-1C3B-462D-B61E-8540F3A27FE8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E37F-FA53-4305-A167-25085A9E6984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7CAC-27EA-4817-9FA9-6834ACC46798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4322" y="6315635"/>
            <a:ext cx="7797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412C-F511-4F0B-9000-A0DAA789E157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794" y="6262392"/>
            <a:ext cx="7797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6AFB-E088-481A-8DA8-249CD09F8BE3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4727" y="6315635"/>
            <a:ext cx="7797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589-4B93-4394-94A5-CF5224C71CCD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331-BFF4-474D-B41E-B01FE7662CFD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A7CD-79C8-4F5B-A376-CF33B953654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FBE6-98ED-4C5C-AF76-6C229935E801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2383-CF6F-4FF0-AD74-5D45A7656957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2AA9-25A4-4A49-83CB-0378AF6BEEBC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DecaLog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Conseil Scientifique LLR – Février 2019</a:t>
            </a:r>
            <a:br>
              <a:rPr lang="fr-FR" dirty="0" smtClean="0"/>
            </a:br>
            <a:r>
              <a:rPr lang="fr-FR" dirty="0" smtClean="0"/>
              <a:t>Service Informatique LLR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23" y="428725"/>
            <a:ext cx="2095681" cy="954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90" y="159872"/>
            <a:ext cx="1365664" cy="12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Projets LLR / </a:t>
            </a:r>
            <a:r>
              <a:rPr lang="fr-FR" dirty="0" err="1" smtClean="0"/>
              <a:t>DecaLog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Projets LLR dans le périmètre (ou voisinage) de </a:t>
            </a:r>
            <a:r>
              <a:rPr lang="fr-FR" sz="2700" dirty="0" err="1"/>
              <a:t>DecaLog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415105" y="1905000"/>
            <a:ext cx="4865621" cy="46347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200" b="1" dirty="0" smtClean="0"/>
              <a:t>MEM </a:t>
            </a:r>
            <a:r>
              <a:rPr lang="fr-FR" sz="2200" b="1" dirty="0" err="1" smtClean="0"/>
              <a:t>GPUs</a:t>
            </a:r>
            <a:r>
              <a:rPr lang="fr-FR" sz="2200" b="1" dirty="0" smtClean="0"/>
              <a:t> </a:t>
            </a:r>
          </a:p>
          <a:p>
            <a:pPr marL="0" indent="0">
              <a:buNone/>
            </a:pPr>
            <a:r>
              <a:rPr lang="fr-FR" sz="1900" dirty="0" smtClean="0"/>
              <a:t>Florian, Alex, Arnaud, Gilles</a:t>
            </a:r>
          </a:p>
          <a:p>
            <a:r>
              <a:rPr lang="fr-FR" sz="2200" dirty="0" smtClean="0"/>
              <a:t>Exploitation : 3</a:t>
            </a:r>
            <a:r>
              <a:rPr lang="fr-FR" sz="2200" baseline="30000" dirty="0" smtClean="0"/>
              <a:t>ième</a:t>
            </a:r>
            <a:r>
              <a:rPr lang="fr-FR" sz="2200" dirty="0" smtClean="0"/>
              <a:t> thèse (Cristina) - </a:t>
            </a:r>
            <a:r>
              <a:rPr lang="fr-FR" sz="2200" i="1" dirty="0" err="1" smtClean="0"/>
              <a:t>ttH</a:t>
            </a:r>
            <a:endParaRPr lang="fr-FR" sz="2200" i="1" dirty="0" smtClean="0"/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endParaRPr lang="fr-FR" sz="2200" dirty="0" smtClean="0"/>
          </a:p>
          <a:p>
            <a:r>
              <a:rPr lang="fr-FR" sz="2200" dirty="0" smtClean="0"/>
              <a:t>LLR « expert » de ces analyses MEM pour CMS</a:t>
            </a:r>
          </a:p>
          <a:p>
            <a:r>
              <a:rPr lang="fr-FR" sz="2200" dirty="0" smtClean="0"/>
              <a:t>Améliorations (extension à la </a:t>
            </a:r>
            <a:r>
              <a:rPr lang="fr-FR" sz="2200" dirty="0" err="1" smtClean="0"/>
              <a:t>gen</a:t>
            </a:r>
            <a:r>
              <a:rPr lang="fr-FR" sz="2200" dirty="0" smtClean="0"/>
              <a:t>. </a:t>
            </a:r>
            <a:r>
              <a:rPr lang="fr-FR" sz="2200" dirty="0"/>
              <a:t>c</a:t>
            </a:r>
            <a:r>
              <a:rPr lang="fr-FR" sz="2200" dirty="0" smtClean="0"/>
              <a:t>ode)</a:t>
            </a:r>
          </a:p>
          <a:p>
            <a:r>
              <a:rPr lang="fr-FR" sz="2200" dirty="0" smtClean="0"/>
              <a:t>Contribution pour l’effort HL-LHC</a:t>
            </a:r>
          </a:p>
          <a:p>
            <a:endParaRPr lang="fr-FR" sz="2200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424863" y="2126222"/>
            <a:ext cx="5079748" cy="39586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Plates-formes</a:t>
            </a:r>
            <a:endParaRPr lang="fr-FR" b="1" dirty="0"/>
          </a:p>
          <a:p>
            <a:r>
              <a:rPr lang="fr-FR" spc="-1" dirty="0" smtClean="0">
                <a:solidFill>
                  <a:schemeClr val="tx1"/>
                </a:solidFill>
              </a:rPr>
              <a:t>ACP </a:t>
            </a:r>
            <a:r>
              <a:rPr lang="fr-FR" spc="-1" dirty="0">
                <a:solidFill>
                  <a:schemeClr val="tx1"/>
                </a:solidFill>
              </a:rPr>
              <a:t>«</a:t>
            </a:r>
            <a:r>
              <a:rPr lang="fr-FR" spc="-1" dirty="0"/>
              <a:t> </a:t>
            </a:r>
            <a:r>
              <a:rPr lang="fr-FR" spc="-1" dirty="0" err="1"/>
              <a:t>Accelerated</a:t>
            </a:r>
            <a:r>
              <a:rPr lang="fr-FR" spc="-1" dirty="0"/>
              <a:t> </a:t>
            </a:r>
            <a:r>
              <a:rPr lang="fr-FR" spc="-1" dirty="0" err="1"/>
              <a:t>Computing</a:t>
            </a:r>
            <a:r>
              <a:rPr lang="fr-FR" spc="-1" dirty="0"/>
              <a:t> for </a:t>
            </a:r>
            <a:r>
              <a:rPr lang="fr-FR" spc="-1" dirty="0" err="1"/>
              <a:t>Physics</a:t>
            </a:r>
            <a:r>
              <a:rPr lang="fr-FR" spc="-1" dirty="0"/>
              <a:t> », projet du </a:t>
            </a:r>
            <a:r>
              <a:rPr lang="fr-FR" spc="-1" dirty="0" err="1"/>
              <a:t>labex</a:t>
            </a:r>
            <a:r>
              <a:rPr lang="fr-FR" spc="-1" dirty="0"/>
              <a:t> P2IO </a:t>
            </a:r>
            <a:r>
              <a:rPr lang="fr-FR" spc="-1" dirty="0" smtClean="0"/>
              <a:t>(porteur LLR/GG):</a:t>
            </a:r>
            <a:endParaRPr lang="fr-FR" spc="-1" dirty="0"/>
          </a:p>
          <a:p>
            <a:pPr marL="573300">
              <a:buFont typeface="Arial" panose="020B0604020202020204" pitchFamily="34" charset="0"/>
              <a:buChar char="•"/>
            </a:pPr>
            <a:r>
              <a:rPr lang="fr-FR" spc="-1" dirty="0"/>
              <a:t>serveur (mai 2018) avec les récents processeurs </a:t>
            </a:r>
            <a:r>
              <a:rPr lang="fr-FR" spc="-1" dirty="0">
                <a:latin typeface="Courier New" panose="02070309020205020404" pitchFamily="49" charset="0"/>
                <a:cs typeface="Courier New" panose="02070309020205020404" pitchFamily="49" charset="0"/>
              </a:rPr>
              <a:t>Intel </a:t>
            </a:r>
            <a:r>
              <a:rPr lang="fr-FR" spc="-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SkyLake</a:t>
            </a:r>
            <a:r>
              <a:rPr lang="fr-FR" spc="-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pc="-1" dirty="0"/>
              <a:t>+ </a:t>
            </a:r>
            <a:r>
              <a:rPr lang="fr-FR" spc="-1" dirty="0" err="1"/>
              <a:t>GPUs</a:t>
            </a:r>
            <a:r>
              <a:rPr lang="fr-FR" spc="-1" dirty="0"/>
              <a:t> </a:t>
            </a:r>
            <a:r>
              <a:rPr lang="fr-FR" spc="-1" dirty="0">
                <a:latin typeface="Courier New" panose="02070309020205020404" pitchFamily="49" charset="0"/>
                <a:cs typeface="Courier New" panose="02070309020205020404" pitchFamily="49" charset="0"/>
              </a:rPr>
              <a:t>Volta 100</a:t>
            </a:r>
            <a:r>
              <a:rPr lang="fr-FR" spc="-1" dirty="0"/>
              <a:t> </a:t>
            </a:r>
            <a:r>
              <a:rPr lang="fr-FR" spc="-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NVidia</a:t>
            </a:r>
            <a:r>
              <a:rPr lang="fr-FR" spc="-1" dirty="0"/>
              <a:t>. </a:t>
            </a:r>
          </a:p>
          <a:p>
            <a:pPr marL="573300">
              <a:buFont typeface="Arial" panose="020B0604020202020204" pitchFamily="34" charset="0"/>
              <a:buChar char="•"/>
            </a:pPr>
            <a:r>
              <a:rPr lang="fr-FR" spc="-1" dirty="0"/>
              <a:t>bientôt étendu à un serveur </a:t>
            </a:r>
            <a:r>
              <a:rPr lang="fr-FR" spc="-1" dirty="0">
                <a:latin typeface="Courier New" panose="02070309020205020404" pitchFamily="49" charset="0"/>
                <a:cs typeface="Courier New" panose="02070309020205020404" pitchFamily="49" charset="0"/>
              </a:rPr>
              <a:t>AMD</a:t>
            </a:r>
            <a:r>
              <a:rPr lang="fr-FR" spc="-1" dirty="0"/>
              <a:t> équipé de </a:t>
            </a:r>
            <a:r>
              <a:rPr lang="fr-FR" spc="-1" dirty="0">
                <a:latin typeface="Courier New" panose="02070309020205020404" pitchFamily="49" charset="0"/>
                <a:cs typeface="Courier New" panose="02070309020205020404" pitchFamily="49" charset="0"/>
              </a:rPr>
              <a:t>FPGA</a:t>
            </a:r>
            <a:r>
              <a:rPr lang="fr-FR" spc="-1" dirty="0"/>
              <a:t>. </a:t>
            </a:r>
            <a:endParaRPr lang="fr-FR" spc="-1" dirty="0" smtClean="0"/>
          </a:p>
          <a:p>
            <a:pPr marL="573300">
              <a:buFont typeface="Arial" panose="020B0604020202020204" pitchFamily="34" charset="0"/>
              <a:buChar char="•"/>
            </a:pPr>
            <a:r>
              <a:rPr lang="fr-FR" spc="-1" dirty="0" smtClean="0"/>
              <a:t>un </a:t>
            </a:r>
            <a:r>
              <a:rPr lang="fr-FR" spc="-1" dirty="0"/>
              <a:t>laboratoire idéal pour </a:t>
            </a:r>
            <a:r>
              <a:rPr lang="fr-FR" spc="-1" dirty="0" err="1"/>
              <a:t>DecaLog</a:t>
            </a:r>
            <a:r>
              <a:rPr lang="fr-FR" spc="-1" dirty="0"/>
              <a:t>  (Reprises, </a:t>
            </a:r>
            <a:r>
              <a:rPr lang="fr-FR" spc="-1" dirty="0" err="1"/>
              <a:t>ComputeOps</a:t>
            </a:r>
            <a:r>
              <a:rPr lang="fr-FR" spc="-1" dirty="0"/>
              <a:t>)</a:t>
            </a:r>
          </a:p>
          <a:p>
            <a:pPr marL="573300">
              <a:buFont typeface="Arial" panose="020B0604020202020204" pitchFamily="34" charset="0"/>
              <a:buChar char="•"/>
            </a:pPr>
            <a:r>
              <a:rPr lang="fr-FR" spc="-1" dirty="0"/>
              <a:t>Point fort : excellente réactivité (Andrea  &amp; Pascale)</a:t>
            </a:r>
          </a:p>
          <a:p>
            <a:pPr marL="573300">
              <a:buFont typeface="Arial" panose="020B0604020202020204" pitchFamily="34" charset="0"/>
              <a:buChar char="•"/>
            </a:pPr>
            <a:r>
              <a:rPr lang="fr-FR" spc="-1" dirty="0"/>
              <a:t>… indispensable pour GSOC’18 et projets </a:t>
            </a:r>
            <a:r>
              <a:rPr lang="fr-FR" spc="-1" dirty="0" smtClean="0"/>
              <a:t>ACP / </a:t>
            </a:r>
            <a:r>
              <a:rPr lang="fr-FR" spc="-1" dirty="0" err="1"/>
              <a:t>D</a:t>
            </a:r>
            <a:r>
              <a:rPr lang="fr-FR" spc="-1" dirty="0" err="1" smtClean="0"/>
              <a:t>ecaLog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15215" y="693387"/>
            <a:ext cx="18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entury Gothic" panose="020B0502020202020204"/>
              </a:rPr>
              <a:t>LLR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0226"/>
              </p:ext>
            </p:extLst>
          </p:nvPr>
        </p:nvGraphicFramePr>
        <p:xfrm>
          <a:off x="235413" y="2895744"/>
          <a:ext cx="3229353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9394">
                  <a:extLst>
                    <a:ext uri="{9D8B030D-6E8A-4147-A177-3AD203B41FA5}">
                      <a16:colId xmlns:a16="http://schemas.microsoft.com/office/drawing/2014/main" val="4187043691"/>
                    </a:ext>
                  </a:extLst>
                </a:gridCol>
                <a:gridCol w="1779959">
                  <a:extLst>
                    <a:ext uri="{9D8B030D-6E8A-4147-A177-3AD203B41FA5}">
                      <a16:colId xmlns:a16="http://schemas.microsoft.com/office/drawing/2014/main" val="580356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Configuration</a:t>
                      </a:r>
                      <a:r>
                        <a:rPr lang="fr-FR" sz="1400" baseline="0" dirty="0" smtClean="0"/>
                        <a:t> matérielle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Tps Calcul (2395 </a:t>
                      </a:r>
                      <a:r>
                        <a:rPr lang="fr-FR" sz="1600" dirty="0" err="1" smtClean="0"/>
                        <a:t>ev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33095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 </a:t>
                      </a:r>
                      <a:r>
                        <a:rPr lang="fr-FR" sz="1600" dirty="0" err="1" smtClean="0"/>
                        <a:t>coeur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55 jours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52422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96 </a:t>
                      </a:r>
                      <a:r>
                        <a:rPr lang="fr-FR" sz="1600" dirty="0" err="1" smtClean="0"/>
                        <a:t>coeurs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14 heures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06988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 </a:t>
                      </a:r>
                      <a:r>
                        <a:rPr lang="fr-FR" sz="1600" dirty="0" err="1" smtClean="0"/>
                        <a:t>GPUs</a:t>
                      </a:r>
                      <a:r>
                        <a:rPr lang="fr-FR" sz="1600" dirty="0" smtClean="0"/>
                        <a:t> (K80)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</a:t>
                      </a:r>
                      <a:r>
                        <a:rPr lang="fr-FR" sz="1600" baseline="0" dirty="0" smtClean="0"/>
                        <a:t> 2 heures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707595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32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GPUs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~ 500 secondes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36829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03" y="2932688"/>
            <a:ext cx="2473803" cy="19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LLR / </a:t>
            </a:r>
            <a:r>
              <a:rPr lang="fr-FR" dirty="0" err="1" smtClean="0"/>
              <a:t>Decalog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5033815" y="3430385"/>
            <a:ext cx="4313864" cy="4182035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374300" y="1744493"/>
            <a:ext cx="5130311" cy="47976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Monté en puissance du Machine Learning / </a:t>
            </a:r>
            <a:r>
              <a:rPr lang="fr-FR" b="1" dirty="0" err="1" smtClean="0"/>
              <a:t>Deep</a:t>
            </a:r>
            <a:r>
              <a:rPr lang="fr-FR" b="1" dirty="0" smtClean="0"/>
              <a:t> Learning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Motivation</a:t>
            </a:r>
          </a:p>
          <a:p>
            <a:r>
              <a:rPr lang="fr-FR" dirty="0" smtClean="0"/>
              <a:t>HEP CHEP’18 : session entière ML (4jours) ML</a:t>
            </a:r>
          </a:p>
          <a:p>
            <a:r>
              <a:rPr lang="fr-FR" dirty="0" smtClean="0"/>
              <a:t>« prendre le train en marche »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Activités - Orientés DL « Vision »</a:t>
            </a:r>
          </a:p>
          <a:p>
            <a:r>
              <a:rPr lang="fr-FR" dirty="0" smtClean="0"/>
              <a:t>Sept. 2017 (conteneur, IA/ML)</a:t>
            </a:r>
          </a:p>
          <a:p>
            <a:r>
              <a:rPr lang="fr-FR" dirty="0" smtClean="0"/>
              <a:t>GSOC’18 (Google </a:t>
            </a:r>
            <a:r>
              <a:rPr lang="fr-FR" dirty="0" err="1" smtClean="0"/>
              <a:t>Summer</a:t>
            </a:r>
            <a:r>
              <a:rPr lang="fr-FR" dirty="0" smtClean="0"/>
              <a:t> of Code) A. Kumar pour HGCAL (Florian, Artur, Arnaud, Andrea &amp; Gilles)</a:t>
            </a:r>
          </a:p>
          <a:p>
            <a:r>
              <a:rPr lang="fr-FR" dirty="0" smtClean="0"/>
              <a:t>« Online » (Fred, Floris, J.-B.) pour les systèmes de déclenchement HGCAL</a:t>
            </a:r>
          </a:p>
          <a:p>
            <a:r>
              <a:rPr lang="fr-FR" dirty="0" smtClean="0"/>
              <a:t>Détection d’anomalies pour la validation des e</a:t>
            </a:r>
            <a:r>
              <a:rPr lang="fr-FR" baseline="30000" dirty="0" smtClean="0"/>
              <a:t>-</a:t>
            </a:r>
            <a:r>
              <a:rPr lang="fr-FR" dirty="0" smtClean="0"/>
              <a:t> (Florian, Arnaud)</a:t>
            </a:r>
          </a:p>
          <a:p>
            <a:r>
              <a:rPr lang="fr-FR" dirty="0" smtClean="0"/>
              <a:t>Electronique évolution des </a:t>
            </a:r>
            <a:r>
              <a:rPr lang="fr-FR" dirty="0" err="1" smtClean="0"/>
              <a:t>FPGAs</a:t>
            </a:r>
            <a:r>
              <a:rPr lang="fr-FR" dirty="0" smtClean="0"/>
              <a:t> vers IA (block vectoriels) – Thierry, Laura – Technologies pour </a:t>
            </a:r>
            <a:r>
              <a:rPr lang="fr-FR" dirty="0" err="1" smtClean="0"/>
              <a:t>TensorRT</a:t>
            </a:r>
            <a:endParaRPr lang="fr-FR" dirty="0" smtClean="0"/>
          </a:p>
          <a:p>
            <a:r>
              <a:rPr lang="fr-FR" dirty="0" smtClean="0"/>
              <a:t>Fin 2018 –  2/3 présentations DL  regroupant SE, SI et CMS (Gilles)</a:t>
            </a:r>
          </a:p>
          <a:p>
            <a:r>
              <a:rPr lang="fr-FR" dirty="0" smtClean="0"/>
              <a:t>J.-B., réunions régulières (tous 15 jours) </a:t>
            </a:r>
          </a:p>
          <a:p>
            <a:r>
              <a:rPr lang="fr-FR" dirty="0" smtClean="0"/>
              <a:t>GSOC’19, Généralisation d’un modèle « Object </a:t>
            </a:r>
            <a:r>
              <a:rPr lang="fr-FR" dirty="0" err="1" smtClean="0"/>
              <a:t>Detection</a:t>
            </a:r>
            <a:r>
              <a:rPr lang="fr-FR" dirty="0" smtClean="0"/>
              <a:t> », généralisation à la 3D.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63" y="2294572"/>
            <a:ext cx="4544431" cy="14868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21979" y="1648241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GSOC’18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dirty="0" err="1" smtClean="0">
                <a:solidFill>
                  <a:srgbClr val="0070C0"/>
                </a:solidFill>
              </a:rPr>
              <a:t>HAhRD</a:t>
            </a:r>
            <a:r>
              <a:rPr lang="fr-FR" dirty="0" smtClean="0">
                <a:solidFill>
                  <a:srgbClr val="0070C0"/>
                </a:solidFill>
              </a:rPr>
              <a:t> (LLR)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sz="1600" dirty="0" smtClean="0">
                <a:solidFill>
                  <a:srgbClr val="0070C0"/>
                </a:solidFill>
              </a:rPr>
              <a:t>généralisation </a:t>
            </a:r>
            <a:r>
              <a:rPr lang="fr-FR" sz="1600" dirty="0" err="1" smtClean="0">
                <a:solidFill>
                  <a:srgbClr val="0070C0"/>
                </a:solidFill>
              </a:rPr>
              <a:t>AlexNet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(</a:t>
            </a:r>
            <a:r>
              <a:rPr lang="fr-FR" sz="1600" dirty="0" smtClean="0">
                <a:solidFill>
                  <a:srgbClr val="0070C0"/>
                </a:solidFill>
              </a:rPr>
              <a:t>2012) </a:t>
            </a:r>
            <a:r>
              <a:rPr lang="fr-FR" sz="1600" dirty="0">
                <a:solidFill>
                  <a:srgbClr val="0070C0"/>
                </a:solidFill>
              </a:rPr>
              <a:t>3D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689" y="3762431"/>
            <a:ext cx="392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GSOC’19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dirty="0" err="1" smtClean="0">
                <a:solidFill>
                  <a:srgbClr val="0070C0"/>
                </a:solidFill>
              </a:rPr>
              <a:t>HAhRD</a:t>
            </a:r>
            <a:r>
              <a:rPr lang="fr-FR" dirty="0" smtClean="0">
                <a:solidFill>
                  <a:srgbClr val="0070C0"/>
                </a:solidFill>
              </a:rPr>
              <a:t> (LLR)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sz="1600" dirty="0" smtClean="0">
                <a:solidFill>
                  <a:srgbClr val="0070C0"/>
                </a:solidFill>
              </a:rPr>
              <a:t>généralisation </a:t>
            </a:r>
            <a:r>
              <a:rPr lang="fr-FR" sz="1600" dirty="0" err="1" smtClean="0">
                <a:solidFill>
                  <a:srgbClr val="0070C0"/>
                </a:solidFill>
              </a:rPr>
              <a:t>Mask</a:t>
            </a:r>
            <a:r>
              <a:rPr lang="fr-FR" sz="1600" dirty="0" smtClean="0">
                <a:solidFill>
                  <a:srgbClr val="0070C0"/>
                </a:solidFill>
              </a:rPr>
              <a:t> R-CNN (2017) </a:t>
            </a:r>
            <a:r>
              <a:rPr lang="fr-FR" sz="1600" dirty="0">
                <a:solidFill>
                  <a:srgbClr val="0070C0"/>
                </a:solidFill>
              </a:rPr>
              <a:t>3D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215" y="693387"/>
            <a:ext cx="18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entury Gothic" panose="020B0502020202020204"/>
              </a:rPr>
              <a:t>LLR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0524" t="16895" r="3582" b="3941"/>
          <a:stretch/>
        </p:blipFill>
        <p:spPr>
          <a:xfrm>
            <a:off x="1154063" y="4376678"/>
            <a:ext cx="4148051" cy="16126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1779" r="428" b="5895"/>
          <a:stretch/>
        </p:blipFill>
        <p:spPr>
          <a:xfrm>
            <a:off x="2239478" y="5633476"/>
            <a:ext cx="3598729" cy="9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 smtClean="0"/>
              <a:t>DecaLog</a:t>
            </a:r>
            <a:endParaRPr lang="fr-FR" b="1" dirty="0" smtClean="0"/>
          </a:p>
          <a:p>
            <a:r>
              <a:rPr lang="fr-FR" dirty="0" smtClean="0"/>
              <a:t>Focalisations sur des projets des laboratoires</a:t>
            </a:r>
          </a:p>
          <a:p>
            <a:r>
              <a:rPr lang="fr-FR" dirty="0" smtClean="0"/>
              <a:t>Structurer, fédérer autour de thématiques communes</a:t>
            </a:r>
          </a:p>
          <a:p>
            <a:r>
              <a:rPr lang="fr-FR" dirty="0" smtClean="0"/>
              <a:t>Demande de moyen pour ACP (2020)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LLR</a:t>
            </a:r>
          </a:p>
          <a:p>
            <a:r>
              <a:rPr lang="fr-FR" dirty="0" smtClean="0"/>
              <a:t>Avancées (MEM, DL) grâce à l’implications des physiciens (thésards)</a:t>
            </a:r>
          </a:p>
          <a:p>
            <a:r>
              <a:rPr lang="fr-FR" dirty="0" smtClean="0"/>
              <a:t>… ne pas tarder … à consolider </a:t>
            </a:r>
          </a:p>
          <a:p>
            <a:r>
              <a:rPr lang="fr-FR" dirty="0" smtClean="0"/>
              <a:t>Rester avec des objectifs concrets et visibles</a:t>
            </a:r>
          </a:p>
          <a:p>
            <a:r>
              <a:rPr lang="fr-FR" dirty="0" smtClean="0"/>
              <a:t>Visite au LLR V. Beckmann, P-E </a:t>
            </a:r>
            <a:r>
              <a:rPr lang="fr-FR" dirty="0" err="1" smtClean="0"/>
              <a:t>Macchi</a:t>
            </a:r>
            <a:r>
              <a:rPr lang="fr-FR" dirty="0" smtClean="0"/>
              <a:t> (T2, et ACP)</a:t>
            </a:r>
          </a:p>
          <a:p>
            <a:r>
              <a:rPr lang="fr-FR" dirty="0" smtClean="0"/>
              <a:t>Manque de RH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br>
              <a:rPr lang="fr-FR" dirty="0" smtClean="0"/>
            </a:br>
            <a:r>
              <a:rPr lang="fr-FR" sz="2800" dirty="0" smtClean="0"/>
              <a:t>Remerciements</a:t>
            </a:r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CS, pour l’opportunité de parler d’autre chose que du « Support »</a:t>
            </a:r>
          </a:p>
          <a:p>
            <a:r>
              <a:rPr lang="fr-FR" dirty="0" smtClean="0"/>
              <a:t>Andrea, Fred, Julien et Michel pour les efforts pour protéger nos services informatiques et pour la longue opération de reconstruction (2 mois) de toutes les machines/services, suite aux intrusions sur nos systèmes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1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400" b="1" dirty="0" err="1" smtClean="0"/>
              <a:t>DecaLog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4179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Motivations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Les 2 </a:t>
            </a:r>
            <a:r>
              <a:rPr lang="en-US" dirty="0" err="1" smtClean="0"/>
              <a:t>projets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Activités</a:t>
            </a:r>
            <a:endParaRPr lang="en-US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021" y="3186225"/>
            <a:ext cx="187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Century Gothic" panose="020B0502020202020204"/>
              </a:rPr>
              <a:t>DecaLog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58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Master-Project </a:t>
            </a:r>
            <a:r>
              <a:rPr lang="en-US" dirty="0" err="1" smtClean="0"/>
              <a:t>DecaLog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92924" y="1684283"/>
            <a:ext cx="4313864" cy="4631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Contexte &amp; historique</a:t>
            </a:r>
          </a:p>
          <a:p>
            <a:r>
              <a:rPr lang="fr-FR" dirty="0" smtClean="0"/>
              <a:t>Activités HPC du LLR avec David C.  de créer une </a:t>
            </a:r>
            <a:r>
              <a:rPr lang="fr-FR" i="1" dirty="0" smtClean="0"/>
              <a:t>communauté </a:t>
            </a:r>
            <a:r>
              <a:rPr lang="fr-FR" dirty="0" smtClean="0"/>
              <a:t>HPC  IN2P3</a:t>
            </a:r>
          </a:p>
          <a:p>
            <a:r>
              <a:rPr lang="fr-FR" dirty="0" smtClean="0"/>
              <a:t>2016 -  DAS « Calcul &amp; données », appel à </a:t>
            </a:r>
            <a:r>
              <a:rPr lang="fr-FR" dirty="0" smtClean="0">
                <a:solidFill>
                  <a:schemeClr val="tx1"/>
                </a:solidFill>
              </a:rPr>
              <a:t>projets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>
                <a:solidFill>
                  <a:srgbClr val="0070C0"/>
                </a:solidFill>
              </a:rPr>
              <a:t>R&amp;D transverse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2016 - Ecole IN2P3 parallélismes et </a:t>
            </a:r>
            <a:r>
              <a:rPr lang="fr-FR" dirty="0" err="1" smtClean="0"/>
              <a:t>GPUs</a:t>
            </a:r>
            <a:r>
              <a:rPr lang="fr-FR" dirty="0" smtClean="0"/>
              <a:t> au LLR</a:t>
            </a:r>
          </a:p>
          <a:p>
            <a:r>
              <a:rPr lang="fr-FR" dirty="0" smtClean="0"/>
              <a:t>2017 (fin) soumission de projet </a:t>
            </a:r>
            <a:r>
              <a:rPr lang="fr-FR" dirty="0" err="1" smtClean="0"/>
              <a:t>DecaLog</a:t>
            </a:r>
            <a:r>
              <a:rPr lang="fr-FR" dirty="0" smtClean="0"/>
              <a:t> – coup de pouce de la direction + expérience HPC du LLR</a:t>
            </a:r>
          </a:p>
          <a:p>
            <a:pPr lvl="1"/>
            <a:r>
              <a:rPr lang="fr-FR" dirty="0" smtClean="0"/>
              <a:t>SMILEI (Galop)</a:t>
            </a:r>
          </a:p>
          <a:p>
            <a:pPr lvl="1"/>
            <a:r>
              <a:rPr lang="fr-FR" dirty="0" smtClean="0"/>
              <a:t>Code MEM sur </a:t>
            </a:r>
            <a:r>
              <a:rPr lang="fr-FR" dirty="0" err="1" smtClean="0"/>
              <a:t>GPUs</a:t>
            </a:r>
            <a:r>
              <a:rPr lang="fr-FR" dirty="0" smtClean="0"/>
              <a:t> (CMS)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01784" y="1659409"/>
            <a:ext cx="4792710" cy="4656226"/>
          </a:xfrm>
        </p:spPr>
        <p:txBody>
          <a:bodyPr>
            <a:noAutofit/>
          </a:bodyPr>
          <a:lstStyle/>
          <a:p>
            <a:pPr marL="0" lvl="0" indent="0">
              <a:buClr>
                <a:srgbClr val="353535"/>
              </a:buClr>
              <a:buNone/>
            </a:pPr>
            <a:r>
              <a:rPr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Idées regrouper les experts (isolés) </a:t>
            </a: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sur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sujets de pointe en informatique</a:t>
            </a:r>
          </a:p>
          <a:p>
            <a:pPr lvl="0">
              <a:buClr>
                <a:srgbClr val="353535"/>
              </a:buClr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Performances &amp; portabilité</a:t>
            </a:r>
          </a:p>
          <a:p>
            <a:pPr lvl="0">
              <a:buClr>
                <a:srgbClr val="353535"/>
              </a:buClr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Nouvelles technologies</a:t>
            </a:r>
          </a:p>
          <a:p>
            <a:pPr lvl="0">
              <a:buClr>
                <a:srgbClr val="353535"/>
              </a:buClr>
            </a:pP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Impact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 nos grandes expériences</a:t>
            </a:r>
          </a:p>
          <a:p>
            <a:pPr lvl="0">
              <a:buClr>
                <a:srgbClr val="353535"/>
              </a:buClr>
            </a:pP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Échanger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nos expertises, nos expériences, les méthodes </a:t>
            </a:r>
          </a:p>
          <a:p>
            <a:pPr lvl="0">
              <a:buClr>
                <a:srgbClr val="353535"/>
              </a:buClr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 possible travailler en commun</a:t>
            </a:r>
          </a:p>
          <a:p>
            <a:pPr lvl="0">
              <a:buClr>
                <a:srgbClr val="353535"/>
              </a:buClr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Diffuser les connaissances, nos 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expériences</a:t>
            </a:r>
            <a:b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Publier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organiser des workshops, …</a:t>
            </a:r>
          </a:p>
          <a:p>
            <a:pPr marL="0" lvl="0" indent="0">
              <a:buClr>
                <a:srgbClr val="353535"/>
              </a:buClr>
              <a:buNone/>
            </a:pPr>
            <a:r>
              <a:rPr lang="fr-FR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Organisation</a:t>
            </a:r>
            <a:endParaRPr lang="fr-F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Visioconférences mensuelles</a:t>
            </a:r>
            <a:endParaRPr lang="fr-F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Réunion en face à face (~2x2)</a:t>
            </a:r>
          </a:p>
          <a:p>
            <a:pPr lvl="0">
              <a:buClr>
                <a:srgbClr val="353535"/>
              </a:buClr>
            </a:pP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Projets : </a:t>
            </a:r>
            <a:r>
              <a:rPr lang="fr-FR" sz="1400" i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ComputeOps</a:t>
            </a:r>
            <a:r>
              <a:rPr lang="fr-F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fr-FR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Reprises</a:t>
            </a:r>
            <a:endParaRPr lang="fr-FR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-32084" y="763867"/>
            <a:ext cx="187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prstClr val="white"/>
                </a:solidFill>
                <a:latin typeface="Century Gothic" panose="020B0502020202020204"/>
              </a:rPr>
              <a:t>Master-Project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90" y="159872"/>
            <a:ext cx="1365664" cy="12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2947" y="522217"/>
            <a:ext cx="8911687" cy="1280890"/>
          </a:xfrm>
        </p:spPr>
        <p:txBody>
          <a:bodyPr/>
          <a:lstStyle/>
          <a:p>
            <a:r>
              <a:rPr lang="fr-FR" dirty="0" smtClean="0"/>
              <a:t>Projet </a:t>
            </a:r>
            <a:r>
              <a:rPr lang="fr-FR" dirty="0" err="1" smtClean="0"/>
              <a:t>ComputeOps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79513" y="1846741"/>
            <a:ext cx="4825098" cy="459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err="1" smtClean="0"/>
              <a:t>ComputeOps</a:t>
            </a:r>
            <a:r>
              <a:rPr lang="fr-FR" b="1" dirty="0" smtClean="0"/>
              <a:t> (Cécile Cavet/APC)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Conteneur</a:t>
            </a:r>
            <a:r>
              <a:rPr lang="fr-FR" dirty="0" smtClean="0"/>
              <a:t> : évolution technologique des MV vers des « machines </a:t>
            </a:r>
            <a:r>
              <a:rPr lang="fr-FR" dirty="0"/>
              <a:t>virtuelles </a:t>
            </a:r>
            <a:r>
              <a:rPr lang="fr-FR" dirty="0" smtClean="0"/>
              <a:t>légères ». </a:t>
            </a:r>
          </a:p>
          <a:p>
            <a:pPr marL="0" indent="0">
              <a:buNone/>
            </a:pPr>
            <a:r>
              <a:rPr lang="fr-FR" dirty="0"/>
              <a:t>C</a:t>
            </a:r>
            <a:r>
              <a:rPr lang="fr-FR" dirty="0" smtClean="0"/>
              <a:t>ontexte </a:t>
            </a:r>
            <a:r>
              <a:rPr lang="fr-FR" dirty="0"/>
              <a:t>d'exécution </a:t>
            </a:r>
            <a:r>
              <a:rPr lang="fr-FR" dirty="0" smtClean="0"/>
              <a:t>que l’on enrichie sans  l'intervention </a:t>
            </a:r>
            <a:r>
              <a:rPr lang="fr-FR" dirty="0"/>
              <a:t>d'un </a:t>
            </a:r>
            <a:r>
              <a:rPr lang="fr-FR" dirty="0" smtClean="0"/>
              <a:t>administrateur(Docker)</a:t>
            </a:r>
            <a:endParaRPr lang="fr-FR" dirty="0"/>
          </a:p>
          <a:p>
            <a:r>
              <a:rPr lang="fr-FR" dirty="0"/>
              <a:t>Comparer les différentes technologies de conteneurs (docker, rocket, </a:t>
            </a:r>
            <a:r>
              <a:rPr lang="fr-FR" dirty="0" err="1"/>
              <a:t>lxd</a:t>
            </a:r>
            <a:r>
              <a:rPr lang="fr-FR" dirty="0"/>
              <a:t>, </a:t>
            </a:r>
            <a:r>
              <a:rPr lang="fr-FR" dirty="0" err="1"/>
              <a:t>udocker</a:t>
            </a:r>
            <a:r>
              <a:rPr lang="fr-FR" dirty="0"/>
              <a:t>, </a:t>
            </a:r>
            <a:r>
              <a:rPr lang="fr-FR" dirty="0" err="1"/>
              <a:t>singularity</a:t>
            </a:r>
            <a:r>
              <a:rPr lang="fr-FR" dirty="0"/>
              <a:t>, </a:t>
            </a:r>
            <a:r>
              <a:rPr lang="fr-FR" dirty="0" err="1"/>
              <a:t>shifter</a:t>
            </a:r>
            <a:r>
              <a:rPr lang="fr-FR" dirty="0"/>
              <a:t>) : </a:t>
            </a:r>
            <a:r>
              <a:rPr lang="fr-FR" dirty="0" smtClean="0">
                <a:solidFill>
                  <a:srgbClr val="0070C0"/>
                </a:solidFill>
              </a:rPr>
              <a:t>effets </a:t>
            </a:r>
            <a:r>
              <a:rPr lang="fr-FR" dirty="0">
                <a:solidFill>
                  <a:srgbClr val="0070C0"/>
                </a:solidFill>
              </a:rPr>
              <a:t>sur les </a:t>
            </a:r>
            <a:r>
              <a:rPr lang="fr-FR" dirty="0" smtClean="0">
                <a:solidFill>
                  <a:srgbClr val="0070C0"/>
                </a:solidFill>
              </a:rPr>
              <a:t>performances</a:t>
            </a:r>
          </a:p>
          <a:p>
            <a:r>
              <a:rPr lang="fr-FR" dirty="0" smtClean="0"/>
              <a:t>Interopérabilité :  exemple construction Docker, déploiement </a:t>
            </a:r>
            <a:r>
              <a:rPr lang="fr-FR" dirty="0" err="1" smtClean="0"/>
              <a:t>Singularity</a:t>
            </a:r>
            <a:r>
              <a:rPr lang="fr-FR" dirty="0" smtClean="0"/>
              <a:t> (Grille)</a:t>
            </a:r>
          </a:p>
          <a:p>
            <a:r>
              <a:rPr lang="fr-FR" dirty="0" smtClean="0"/>
              <a:t>Déploiement :  orchestrateur de déploiement de conteneurs (multi-sites</a:t>
            </a:r>
            <a:r>
              <a:rPr lang="fr-FR" dirty="0"/>
              <a:t>,</a:t>
            </a:r>
            <a:r>
              <a:rPr lang="fr-FR" dirty="0" smtClean="0"/>
              <a:t> interface unique)</a:t>
            </a:r>
          </a:p>
          <a:p>
            <a:r>
              <a:rPr lang="fr-FR" b="1" dirty="0" smtClean="0"/>
              <a:t>1.5 FTE </a:t>
            </a:r>
            <a:r>
              <a:rPr lang="fr-FR" b="1" dirty="0"/>
              <a:t>/12 </a:t>
            </a:r>
            <a:r>
              <a:rPr lang="fr-FR" b="1" dirty="0" smtClean="0"/>
              <a:t>ingénieurs / 5 laboratoires</a:t>
            </a:r>
            <a:br>
              <a:rPr lang="fr-FR" b="1" dirty="0" smtClean="0"/>
            </a:br>
            <a:r>
              <a:rPr lang="fr-FR" dirty="0" smtClean="0"/>
              <a:t>LLR : Andrea S.</a:t>
            </a:r>
          </a:p>
          <a:p>
            <a:r>
              <a:rPr lang="fr-FR" b="1" dirty="0" smtClean="0"/>
              <a:t>« Laboratoire » plate-forme P2IO ACP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758" y="332691"/>
            <a:ext cx="1522736" cy="12808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42901" y="6299187"/>
            <a:ext cx="717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Vers une administration des systèmes informatiques déléguée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884" y="1846740"/>
            <a:ext cx="1478471" cy="14784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3237" t="8100" r="4202" b="7766"/>
          <a:stretch/>
        </p:blipFill>
        <p:spPr>
          <a:xfrm>
            <a:off x="2418923" y="5022238"/>
            <a:ext cx="2437557" cy="12292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44" y="3831483"/>
            <a:ext cx="2095681" cy="95448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b="39839"/>
          <a:stretch/>
        </p:blipFill>
        <p:spPr>
          <a:xfrm>
            <a:off x="963827" y="3871372"/>
            <a:ext cx="2508264" cy="87470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/>
          <a:srcRect l="1561" t="16440" b="15780"/>
          <a:stretch/>
        </p:blipFill>
        <p:spPr>
          <a:xfrm>
            <a:off x="3684197" y="1756376"/>
            <a:ext cx="2278474" cy="156883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4168" y="723762"/>
            <a:ext cx="187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prstClr val="white"/>
                </a:solidFill>
                <a:latin typeface="Century Gothic" panose="020B0502020202020204"/>
              </a:rPr>
              <a:t>Projet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58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7232" y="565851"/>
            <a:ext cx="8911687" cy="1280890"/>
          </a:xfrm>
        </p:spPr>
        <p:txBody>
          <a:bodyPr/>
          <a:lstStyle/>
          <a:p>
            <a:r>
              <a:rPr lang="fr-FR" dirty="0" smtClean="0"/>
              <a:t>Projet Reprises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80480" y="1846741"/>
            <a:ext cx="5124131" cy="46444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Reprises (D. </a:t>
            </a:r>
            <a:r>
              <a:rPr lang="fr-FR" b="1" dirty="0" err="1" smtClean="0"/>
              <a:t>Chamont</a:t>
            </a:r>
            <a:r>
              <a:rPr lang="fr-FR" b="1" dirty="0" smtClean="0"/>
              <a:t> / LAL)</a:t>
            </a:r>
          </a:p>
          <a:p>
            <a:r>
              <a:rPr lang="fr-FR" dirty="0" smtClean="0"/>
              <a:t>Codes patrimoines plus adaptés  </a:t>
            </a:r>
          </a:p>
          <a:p>
            <a:r>
              <a:rPr lang="fr-FR" dirty="0" smtClean="0"/>
              <a:t>Architectures </a:t>
            </a:r>
            <a:r>
              <a:rPr lang="fr-FR" dirty="0"/>
              <a:t>matérielles </a:t>
            </a:r>
            <a:r>
              <a:rPr lang="fr-FR" dirty="0" smtClean="0"/>
              <a:t>évoluent</a:t>
            </a:r>
          </a:p>
          <a:p>
            <a:r>
              <a:rPr lang="fr-FR" dirty="0" smtClean="0"/>
              <a:t>Opérations de développement couteux (algorithme et organisation des données, I/0)</a:t>
            </a:r>
          </a:p>
          <a:p>
            <a:r>
              <a:rPr lang="fr-FR" dirty="0" smtClean="0"/>
              <a:t>Reproductibilité numérique</a:t>
            </a:r>
          </a:p>
          <a:p>
            <a:r>
              <a:rPr lang="fr-FR" dirty="0" smtClean="0"/>
              <a:t>Technologies GPU, FPGA, TPU, CPU, etc.</a:t>
            </a:r>
          </a:p>
          <a:p>
            <a:r>
              <a:rPr lang="fr-FR" dirty="0" smtClean="0"/>
              <a:t>Avec leur paradigme de programmation </a:t>
            </a:r>
          </a:p>
          <a:p>
            <a:pPr marL="0" indent="0">
              <a:buNone/>
            </a:pPr>
            <a:r>
              <a:rPr lang="fr-FR" dirty="0" smtClean="0"/>
              <a:t>Défis majeurs pour s’adapter</a:t>
            </a:r>
          </a:p>
          <a:p>
            <a:r>
              <a:rPr lang="fr-FR" dirty="0" smtClean="0"/>
              <a:t>C++, DSL (Domain </a:t>
            </a:r>
            <a:r>
              <a:rPr lang="fr-FR" dirty="0" err="1" smtClean="0"/>
              <a:t>Specific</a:t>
            </a:r>
            <a:r>
              <a:rPr lang="fr-FR" dirty="0" smtClean="0"/>
              <a:t> Langage), Générateur de code</a:t>
            </a:r>
            <a:endParaRPr lang="fr-FR" b="1" dirty="0" smtClean="0"/>
          </a:p>
          <a:p>
            <a:r>
              <a:rPr lang="fr-FR" b="1" dirty="0" smtClean="0"/>
              <a:t>1.30 FTE (NSIP) / 11 ingénieurs / 8 laboratoires</a:t>
            </a:r>
            <a:br>
              <a:rPr lang="fr-FR" b="1" dirty="0" smtClean="0"/>
            </a:br>
            <a:r>
              <a:rPr lang="fr-FR" dirty="0" smtClean="0"/>
              <a:t>LLR: Gilles G.</a:t>
            </a:r>
          </a:p>
          <a:p>
            <a:r>
              <a:rPr lang="fr-FR" b="1" dirty="0" smtClean="0"/>
              <a:t>« Laboratoire » plate-forme P2IO ACP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376" y="278992"/>
            <a:ext cx="1428483" cy="12380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81" y="3982131"/>
            <a:ext cx="1378979" cy="13789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03" y="2971580"/>
            <a:ext cx="2095681" cy="9544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b="39839"/>
          <a:stretch/>
        </p:blipFill>
        <p:spPr>
          <a:xfrm>
            <a:off x="877518" y="1720596"/>
            <a:ext cx="2388870" cy="8330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1561" t="16440" b="15780"/>
          <a:stretch/>
        </p:blipFill>
        <p:spPr>
          <a:xfrm>
            <a:off x="3617695" y="1470051"/>
            <a:ext cx="2084836" cy="14355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293" y="5394182"/>
            <a:ext cx="1833040" cy="10760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91" y="5258487"/>
            <a:ext cx="2204647" cy="12190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1297" r="3965" b="25198"/>
          <a:stretch/>
        </p:blipFill>
        <p:spPr>
          <a:xfrm>
            <a:off x="3285655" y="4176639"/>
            <a:ext cx="2435629" cy="8312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0"/>
          <a:srcRect l="3005" t="6160" r="23553" b="2092"/>
          <a:stretch/>
        </p:blipFill>
        <p:spPr>
          <a:xfrm>
            <a:off x="846953" y="2846916"/>
            <a:ext cx="2069879" cy="11021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168" y="723762"/>
            <a:ext cx="187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prstClr val="white"/>
                </a:solidFill>
                <a:latin typeface="Century Gothic" panose="020B0502020202020204"/>
              </a:rPr>
              <a:t>Projet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06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2018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89212" y="1681019"/>
            <a:ext cx="4313864" cy="4634616"/>
          </a:xfrm>
        </p:spPr>
        <p:txBody>
          <a:bodyPr>
            <a:normAutofit fontScale="92500" lnSpcReduction="10000"/>
          </a:bodyPr>
          <a:lstStyle/>
          <a:p>
            <a:pPr marL="230400" indent="0">
              <a:lnSpc>
                <a:spcPct val="100000"/>
              </a:lnSpc>
              <a:buNone/>
            </a:pPr>
            <a:r>
              <a:rPr lang="fr-FR" sz="2000" spc="-1" dirty="0" smtClean="0">
                <a:solidFill>
                  <a:srgbClr val="0070C0"/>
                </a:solidFill>
              </a:rPr>
              <a:t>… très productive …</a:t>
            </a:r>
          </a:p>
          <a:p>
            <a:pPr marL="230400" indent="0">
              <a:lnSpc>
                <a:spcPct val="100000"/>
              </a:lnSpc>
              <a:buNone/>
            </a:pPr>
            <a:r>
              <a:rPr lang="fr-FR" spc="-1" dirty="0" smtClean="0">
                <a:solidFill>
                  <a:srgbClr val="0070C0"/>
                </a:solidFill>
              </a:rPr>
              <a:t>ANF </a:t>
            </a:r>
            <a:r>
              <a:rPr lang="fr-FR" spc="-1" dirty="0">
                <a:solidFill>
                  <a:srgbClr val="0070C0"/>
                </a:solidFill>
              </a:rPr>
              <a:t>2018 – Ecole informatique IN2P3 </a:t>
            </a:r>
            <a:r>
              <a:rPr lang="fr-FR" spc="-1" dirty="0">
                <a:solidFill>
                  <a:schemeClr val="accent3"/>
                </a:solidFill>
              </a:rPr>
              <a:t/>
            </a:r>
            <a:br>
              <a:rPr lang="fr-FR" spc="-1" dirty="0">
                <a:solidFill>
                  <a:schemeClr val="accent3"/>
                </a:solidFill>
              </a:rPr>
            </a:br>
            <a:r>
              <a:rPr lang="fr-FR" spc="-1" dirty="0" smtClean="0"/>
              <a:t>« </a:t>
            </a:r>
            <a:r>
              <a:rPr lang="fr-FR" spc="-1" dirty="0"/>
              <a:t>conteneurs en production </a:t>
            </a:r>
            <a:r>
              <a:rPr lang="fr-FR" spc="-1" dirty="0" smtClean="0"/>
              <a:t>» </a:t>
            </a:r>
            <a:r>
              <a:rPr lang="fr-FR" spc="-1" dirty="0"/>
              <a:t>(CCIN2P3</a:t>
            </a:r>
            <a:r>
              <a:rPr lang="fr-FR" spc="-1" dirty="0" smtClean="0"/>
              <a:t>), </a:t>
            </a:r>
            <a:r>
              <a:rPr lang="fr-FR" sz="1600" spc="-1" dirty="0"/>
              <a:t>g</a:t>
            </a:r>
            <a:r>
              <a:rPr lang="fr-FR" sz="1600" spc="-1" dirty="0" smtClean="0"/>
              <a:t>rand </a:t>
            </a:r>
            <a:r>
              <a:rPr lang="fr-FR" sz="1600" spc="-1" dirty="0"/>
              <a:t>succès : possible de faire 2 nouvelles sessions supplémentaires</a:t>
            </a:r>
            <a:endParaRPr lang="fr-FR" spc="-1" dirty="0"/>
          </a:p>
          <a:p>
            <a:pPr marL="230400" indent="0">
              <a:lnSpc>
                <a:spcPct val="100000"/>
              </a:lnSpc>
              <a:buNone/>
            </a:pPr>
            <a:r>
              <a:rPr lang="fr-FR" spc="-1" dirty="0" smtClean="0">
                <a:solidFill>
                  <a:srgbClr val="0070C0"/>
                </a:solidFill>
              </a:rPr>
              <a:t>HSF-Google </a:t>
            </a:r>
            <a:r>
              <a:rPr lang="fr-FR" spc="-1" dirty="0" err="1">
                <a:solidFill>
                  <a:srgbClr val="0070C0"/>
                </a:solidFill>
              </a:rPr>
              <a:t>Summer</a:t>
            </a:r>
            <a:r>
              <a:rPr lang="fr-FR" spc="-1" dirty="0">
                <a:solidFill>
                  <a:srgbClr val="0070C0"/>
                </a:solidFill>
              </a:rPr>
              <a:t> of Code </a:t>
            </a:r>
            <a:r>
              <a:rPr lang="fr-FR" spc="-1" dirty="0"/>
              <a:t>(GSOC’18): </a:t>
            </a:r>
            <a:r>
              <a:rPr lang="fr-FR" sz="1600" spc="-1" dirty="0" smtClean="0"/>
              <a:t>étudiants financés </a:t>
            </a:r>
            <a:r>
              <a:rPr lang="fr-FR" sz="1600" spc="-1" dirty="0"/>
              <a:t>par Google pendant </a:t>
            </a:r>
            <a:r>
              <a:rPr lang="fr-FR" sz="1600" spc="-1" dirty="0" smtClean="0"/>
              <a:t>3-6 </a:t>
            </a:r>
            <a:r>
              <a:rPr lang="fr-FR" sz="1600" spc="-1" dirty="0"/>
              <a:t>mois </a:t>
            </a:r>
            <a:r>
              <a:rPr lang="fr-FR" sz="1600" spc="-1" dirty="0" smtClean="0"/>
              <a:t>(6 k€)</a:t>
            </a:r>
            <a:endParaRPr lang="fr-FR" sz="1600" spc="-1" dirty="0"/>
          </a:p>
          <a:p>
            <a:pPr marL="516150" indent="-285750"/>
            <a:r>
              <a:rPr lang="fr-FR" spc="-1" dirty="0" err="1" smtClean="0"/>
              <a:t>HAhRD</a:t>
            </a:r>
            <a:r>
              <a:rPr lang="fr-FR" spc="-1" dirty="0" smtClean="0"/>
              <a:t> (LLR) traite </a:t>
            </a:r>
            <a:r>
              <a:rPr lang="fr-FR" spc="-1" dirty="0"/>
              <a:t>de la reconstruction par CNN dans le nouveau sous détecteur HGCAL de CMS</a:t>
            </a:r>
          </a:p>
          <a:p>
            <a:pPr marL="516150" indent="-285750"/>
            <a:r>
              <a:rPr lang="fr-FR" spc="-1" dirty="0" smtClean="0"/>
              <a:t>ACTS (LAL) est </a:t>
            </a:r>
            <a:r>
              <a:rPr lang="fr-FR" spc="-1" dirty="0"/>
              <a:t>un </a:t>
            </a:r>
            <a:r>
              <a:rPr lang="fr-FR" spc="-1" dirty="0" smtClean="0"/>
              <a:t>projet </a:t>
            </a:r>
            <a:r>
              <a:rPr lang="fr-FR" spc="-1" dirty="0"/>
              <a:t>multi-expériences pour la détermination de traces dans </a:t>
            </a:r>
            <a:r>
              <a:rPr lang="fr-FR" spc="-1" dirty="0" smtClean="0"/>
              <a:t>un </a:t>
            </a:r>
            <a:r>
              <a:rPr lang="fr-FR" spc="-1" dirty="0"/>
              <a:t>« </a:t>
            </a:r>
            <a:r>
              <a:rPr lang="fr-FR" spc="-1" dirty="0" err="1"/>
              <a:t>tracker</a:t>
            </a:r>
            <a:r>
              <a:rPr lang="fr-FR" spc="-1" dirty="0"/>
              <a:t> ». Le volet </a:t>
            </a:r>
            <a:r>
              <a:rPr lang="fr-FR" spc="-1" dirty="0" smtClean="0"/>
              <a:t>GSOC : </a:t>
            </a:r>
            <a:r>
              <a:rPr lang="fr-FR" spc="-1" dirty="0" err="1" smtClean="0"/>
              <a:t>Xsimd</a:t>
            </a:r>
            <a:r>
              <a:rPr lang="fr-FR" spc="-1" dirty="0" smtClean="0"/>
              <a:t> </a:t>
            </a:r>
            <a:r>
              <a:rPr lang="fr-FR" spc="-1" dirty="0"/>
              <a:t>et </a:t>
            </a:r>
            <a:r>
              <a:rPr lang="fr-FR" spc="-1" dirty="0" err="1" smtClean="0"/>
              <a:t>Xtensor</a:t>
            </a:r>
            <a:endParaRPr lang="fr-FR" spc="-1" dirty="0"/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7190746" y="2015247"/>
            <a:ext cx="4313864" cy="4222825"/>
          </a:xfrm>
        </p:spPr>
        <p:txBody>
          <a:bodyPr>
            <a:normAutofit fontScale="92500" lnSpcReduction="10000"/>
          </a:bodyPr>
          <a:lstStyle/>
          <a:p>
            <a:pPr marL="230400" indent="0">
              <a:buNone/>
            </a:pPr>
            <a:r>
              <a:rPr lang="fr-FR" spc="-1" dirty="0">
                <a:solidFill>
                  <a:srgbClr val="0070C0"/>
                </a:solidFill>
              </a:rPr>
              <a:t>Sollicitation GENCI/IDRIS </a:t>
            </a:r>
            <a:r>
              <a:rPr lang="fr-FR" spc="-1" dirty="0"/>
              <a:t/>
            </a:r>
            <a:br>
              <a:rPr lang="fr-FR" spc="-1" dirty="0"/>
            </a:br>
            <a:r>
              <a:rPr lang="fr-FR" spc="-1" dirty="0"/>
              <a:t>technologie des conteneurs pour une plateforme dédiée à la biologie et à l’IA</a:t>
            </a:r>
          </a:p>
          <a:p>
            <a:pPr marL="230400" indent="0">
              <a:buNone/>
            </a:pPr>
            <a:r>
              <a:rPr lang="fr-FR" spc="-1" dirty="0">
                <a:solidFill>
                  <a:srgbClr val="0070C0"/>
                </a:solidFill>
              </a:rPr>
              <a:t>JI 2018</a:t>
            </a:r>
            <a:r>
              <a:rPr lang="fr-FR" spc="-1" dirty="0"/>
              <a:t/>
            </a:r>
            <a:br>
              <a:rPr lang="fr-FR" spc="-1" dirty="0"/>
            </a:br>
            <a:r>
              <a:rPr lang="fr-FR" spc="-1" dirty="0"/>
              <a:t>6 présentations sur les thématiques de </a:t>
            </a:r>
            <a:r>
              <a:rPr lang="fr-FR" spc="-1" dirty="0" err="1"/>
              <a:t>ComputeOps</a:t>
            </a:r>
            <a:r>
              <a:rPr lang="fr-FR" spc="-1" dirty="0"/>
              <a:t> et Reprises</a:t>
            </a:r>
          </a:p>
          <a:p>
            <a:pPr marL="230400" indent="0">
              <a:buNone/>
            </a:pPr>
            <a:r>
              <a:rPr lang="fr-FR" spc="-1" dirty="0">
                <a:solidFill>
                  <a:srgbClr val="0070C0"/>
                </a:solidFill>
              </a:rPr>
              <a:t>Diffusion de nos expertises</a:t>
            </a:r>
            <a:r>
              <a:rPr lang="fr-FR" spc="-1" dirty="0">
                <a:solidFill>
                  <a:schemeClr val="accent3"/>
                </a:solidFill>
              </a:rPr>
              <a:t/>
            </a:r>
            <a:br>
              <a:rPr lang="fr-FR" spc="-1" dirty="0">
                <a:solidFill>
                  <a:schemeClr val="accent3"/>
                </a:solidFill>
              </a:rPr>
            </a:br>
            <a:r>
              <a:rPr lang="fr-FR" spc="-1" dirty="0"/>
              <a:t>rédaction de tutoriaux</a:t>
            </a:r>
          </a:p>
          <a:p>
            <a:pPr marL="230400" indent="0">
              <a:buNone/>
            </a:pPr>
            <a:r>
              <a:rPr lang="fr-FR" spc="-1" dirty="0">
                <a:solidFill>
                  <a:srgbClr val="0070C0"/>
                </a:solidFill>
              </a:rPr>
              <a:t>Revue de Projet – Volker B.</a:t>
            </a:r>
            <a:r>
              <a:rPr lang="fr-FR" spc="-1" dirty="0"/>
              <a:t/>
            </a:r>
            <a:br>
              <a:rPr lang="fr-FR" spc="-1" dirty="0"/>
            </a:br>
            <a:r>
              <a:rPr lang="fr-FR" spc="-1" dirty="0"/>
              <a:t>Très bon accueil de la sous thématique </a:t>
            </a:r>
            <a:r>
              <a:rPr lang="fr-FR" spc="-1" dirty="0" err="1"/>
              <a:t>Deep</a:t>
            </a:r>
            <a:r>
              <a:rPr lang="fr-FR" spc="-1" dirty="0"/>
              <a:t> Learning (</a:t>
            </a:r>
            <a:r>
              <a:rPr lang="fr-FR" spc="-1" dirty="0" err="1" smtClean="0"/>
              <a:t>CompStat</a:t>
            </a:r>
            <a:r>
              <a:rPr lang="fr-FR" spc="-1" dirty="0"/>
              <a:t>)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98345" y="693387"/>
            <a:ext cx="18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white"/>
                </a:solidFill>
                <a:latin typeface="Century Gothic" panose="020B0502020202020204"/>
              </a:rPr>
              <a:t>2018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89212" y="1554268"/>
            <a:ext cx="4313864" cy="5045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/>
              <a:t>Liens</a:t>
            </a:r>
          </a:p>
          <a:p>
            <a:pPr marL="230400" indent="0">
              <a:buNone/>
            </a:pPr>
            <a:r>
              <a:rPr lang="fr-FR" sz="1600" spc="-1" dirty="0" smtClean="0">
                <a:solidFill>
                  <a:srgbClr val="0070C0"/>
                </a:solidFill>
              </a:rPr>
              <a:t>LCG</a:t>
            </a:r>
            <a:r>
              <a:rPr lang="fr-FR" sz="1600" spc="-1" dirty="0" smtClean="0"/>
              <a:t> </a:t>
            </a:r>
            <a:r>
              <a:rPr lang="fr-FR" sz="1600" spc="-1" dirty="0"/>
              <a:t/>
            </a:r>
            <a:br>
              <a:rPr lang="fr-FR" sz="1600" spc="-1" dirty="0"/>
            </a:br>
            <a:r>
              <a:rPr lang="fr-FR" sz="1600" spc="-1" dirty="0"/>
              <a:t>l’activité grille pour CMS se fait avec </a:t>
            </a:r>
            <a:r>
              <a:rPr lang="fr-FR" sz="1600" i="1" spc="-1" dirty="0" err="1"/>
              <a:t>singularity</a:t>
            </a:r>
            <a:endParaRPr lang="fr-FR" sz="1600" i="1" spc="-1" dirty="0"/>
          </a:p>
          <a:p>
            <a:pPr marL="230400" indent="0">
              <a:buNone/>
            </a:pPr>
            <a:r>
              <a:rPr lang="fr-FR" sz="1600" spc="-1" dirty="0" err="1">
                <a:solidFill>
                  <a:srgbClr val="0070C0"/>
                </a:solidFill>
              </a:rPr>
              <a:t>CompStat</a:t>
            </a:r>
            <a:r>
              <a:rPr lang="fr-FR" sz="1600" spc="-1" dirty="0">
                <a:solidFill>
                  <a:srgbClr val="0070C0"/>
                </a:solidFill>
              </a:rPr>
              <a:t> (groupe ML de l’IN2P3)</a:t>
            </a:r>
            <a:r>
              <a:rPr lang="fr-FR" sz="1600" spc="-1" dirty="0"/>
              <a:t> </a:t>
            </a:r>
            <a:br>
              <a:rPr lang="fr-FR" sz="1600" spc="-1" dirty="0"/>
            </a:br>
            <a:r>
              <a:rPr lang="fr-FR" sz="1600" spc="-1" dirty="0"/>
              <a:t>les technologies ML riment avec HPC, GPU et FPGA</a:t>
            </a:r>
          </a:p>
          <a:p>
            <a:pPr marL="230400" indent="0">
              <a:lnSpc>
                <a:spcPct val="100000"/>
              </a:lnSpc>
              <a:buNone/>
            </a:pPr>
            <a:r>
              <a:rPr lang="fr-FR" sz="1600" spc="-1" dirty="0" smtClean="0">
                <a:solidFill>
                  <a:srgbClr val="0070C0"/>
                </a:solidFill>
              </a:rPr>
              <a:t>ACP </a:t>
            </a:r>
            <a:r>
              <a:rPr lang="fr-FR" sz="1600" spc="-1" dirty="0"/>
              <a:t>« </a:t>
            </a:r>
            <a:r>
              <a:rPr lang="fr-FR" sz="1600" spc="-1" dirty="0" err="1"/>
              <a:t>Accelerated</a:t>
            </a:r>
            <a:r>
              <a:rPr lang="fr-FR" sz="1600" spc="-1" dirty="0"/>
              <a:t> </a:t>
            </a:r>
            <a:r>
              <a:rPr lang="fr-FR" sz="1600" spc="-1" dirty="0" err="1"/>
              <a:t>Computing</a:t>
            </a:r>
            <a:r>
              <a:rPr lang="fr-FR" sz="1600" spc="-1" dirty="0"/>
              <a:t> for </a:t>
            </a:r>
            <a:r>
              <a:rPr lang="fr-FR" sz="1600" spc="-1" dirty="0" err="1"/>
              <a:t>Physics</a:t>
            </a:r>
            <a:r>
              <a:rPr lang="fr-FR" sz="1600" spc="-1" dirty="0"/>
              <a:t> », projet du </a:t>
            </a:r>
            <a:r>
              <a:rPr lang="fr-FR" sz="1600" spc="-1" dirty="0" err="1"/>
              <a:t>labex</a:t>
            </a:r>
            <a:r>
              <a:rPr lang="fr-FR" sz="1600" spc="-1" dirty="0"/>
              <a:t> P2IO </a:t>
            </a:r>
            <a:endParaRPr lang="fr-FR" sz="1600" b="1" dirty="0" smtClean="0"/>
          </a:p>
          <a:p>
            <a:pPr marL="0" indent="0">
              <a:buNone/>
            </a:pPr>
            <a:r>
              <a:rPr lang="fr-FR" sz="1600" b="1" dirty="0"/>
              <a:t>Activités </a:t>
            </a:r>
            <a:r>
              <a:rPr lang="fr-FR" sz="1600" b="1" dirty="0" smtClean="0"/>
              <a:t>2019</a:t>
            </a:r>
            <a:endParaRPr lang="fr-FR" sz="1600" dirty="0" smtClean="0"/>
          </a:p>
          <a:p>
            <a:r>
              <a:rPr lang="fr-FR" sz="1600" dirty="0"/>
              <a:t>Ecole </a:t>
            </a:r>
            <a:r>
              <a:rPr lang="fr-FR" sz="1600" i="1" dirty="0"/>
              <a:t>3rd ASTERICS-OBELICS International </a:t>
            </a:r>
            <a:r>
              <a:rPr lang="fr-FR" sz="1600" i="1" dirty="0" err="1"/>
              <a:t>School</a:t>
            </a:r>
            <a:r>
              <a:rPr lang="fr-FR" sz="1600" i="1" dirty="0"/>
              <a:t>  </a:t>
            </a:r>
            <a:r>
              <a:rPr lang="fr-FR" sz="1600" i="1" dirty="0" smtClean="0"/>
              <a:t>- Advanced </a:t>
            </a:r>
            <a:r>
              <a:rPr lang="fr-FR" sz="1600" i="1" dirty="0"/>
              <a:t>software </a:t>
            </a:r>
            <a:r>
              <a:rPr lang="fr-FR" sz="1600" i="1" dirty="0" err="1"/>
              <a:t>programming</a:t>
            </a:r>
            <a:r>
              <a:rPr lang="fr-FR" sz="1600" i="1" dirty="0"/>
              <a:t> for </a:t>
            </a:r>
            <a:r>
              <a:rPr lang="fr-FR" sz="1600" i="1" dirty="0" err="1"/>
              <a:t>astrophysics</a:t>
            </a:r>
            <a:r>
              <a:rPr lang="fr-FR" sz="1600" i="1" dirty="0"/>
              <a:t> and </a:t>
            </a:r>
            <a:r>
              <a:rPr lang="fr-FR" sz="1600" i="1" dirty="0" err="1"/>
              <a:t>astroparticle</a:t>
            </a:r>
            <a:r>
              <a:rPr lang="fr-FR" sz="1600" i="1" dirty="0"/>
              <a:t> </a:t>
            </a:r>
            <a:r>
              <a:rPr lang="fr-FR" sz="1600" i="1" dirty="0" err="1" smtClean="0"/>
              <a:t>physics</a:t>
            </a:r>
            <a:r>
              <a:rPr lang="fr-FR" sz="1600" i="1" dirty="0"/>
              <a:t> </a:t>
            </a:r>
            <a:r>
              <a:rPr lang="fr-FR" sz="1600" dirty="0" smtClean="0"/>
              <a:t>– (avril 2019) au LAPP</a:t>
            </a:r>
            <a:endParaRPr lang="fr-FR" sz="1600" dirty="0"/>
          </a:p>
          <a:p>
            <a:r>
              <a:rPr lang="fr-FR" sz="1600" dirty="0"/>
              <a:t>Soumission de 2 projets GSOC’19</a:t>
            </a:r>
          </a:p>
          <a:p>
            <a:r>
              <a:rPr lang="fr-FR" sz="1600" dirty="0"/>
              <a:t>Solliciter des soumissions à </a:t>
            </a:r>
            <a:r>
              <a:rPr lang="fr-FR" sz="1600" dirty="0" smtClean="0"/>
              <a:t>CHEP’19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90747" y="2202945"/>
            <a:ext cx="4313864" cy="4091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Publications 2018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dirty="0">
                <a:solidFill>
                  <a:srgbClr val="0070C0"/>
                </a:solidFill>
              </a:rPr>
              <a:t>. Aubert </a:t>
            </a:r>
            <a:r>
              <a:rPr lang="en-US" dirty="0"/>
              <a:t>et al, </a:t>
            </a:r>
            <a:r>
              <a:rPr lang="fr-FR" i="1" dirty="0"/>
              <a:t>Polynomial data compression for large-</a:t>
            </a:r>
            <a:r>
              <a:rPr lang="fr-FR" i="1" dirty="0" err="1"/>
              <a:t>scale</a:t>
            </a:r>
            <a:r>
              <a:rPr lang="fr-FR" i="1" dirty="0"/>
              <a:t> </a:t>
            </a:r>
            <a:r>
              <a:rPr lang="fr-FR" i="1" dirty="0" err="1"/>
              <a:t>physics</a:t>
            </a:r>
            <a:r>
              <a:rPr lang="fr-FR" i="1" dirty="0"/>
              <a:t> </a:t>
            </a:r>
            <a:r>
              <a:rPr lang="fr-FR" i="1" dirty="0" err="1"/>
              <a:t>experiments</a:t>
            </a:r>
            <a:r>
              <a:rPr lang="fr-FR" i="1" dirty="0"/>
              <a:t>, </a:t>
            </a:r>
            <a:r>
              <a:rPr lang="en-US" dirty="0" err="1"/>
              <a:t>soumis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2018 à Computing and Software for Big Science (Article)</a:t>
            </a:r>
            <a:endParaRPr lang="fr-FR" dirty="0"/>
          </a:p>
          <a:p>
            <a:pPr marL="0" indent="0" fontAlgn="t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Grasland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et al, </a:t>
            </a:r>
            <a:r>
              <a:rPr lang="en-US" i="1" dirty="0"/>
              <a:t>Floating-point profiling of ACTS using </a:t>
            </a:r>
            <a:r>
              <a:rPr lang="en-US" i="1" dirty="0" err="1"/>
              <a:t>Verrou</a:t>
            </a:r>
            <a:r>
              <a:rPr lang="en-US" i="1" dirty="0"/>
              <a:t> </a:t>
            </a:r>
            <a:r>
              <a:rPr lang="en-US" dirty="0"/>
              <a:t>(CHEP18 </a:t>
            </a:r>
            <a:r>
              <a:rPr lang="en-US" i="1" dirty="0"/>
              <a:t>Proceeding</a:t>
            </a:r>
            <a:r>
              <a:rPr lang="en-US" dirty="0"/>
              <a:t>)</a:t>
            </a:r>
            <a:endParaRPr lang="fr-FR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. Grasseau </a:t>
            </a:r>
            <a:r>
              <a:rPr lang="en-US" dirty="0"/>
              <a:t>et al, </a:t>
            </a:r>
            <a:r>
              <a:rPr lang="en-US" i="1" dirty="0"/>
              <a:t>Deployment of a Matrix Element Method code for the </a:t>
            </a:r>
            <a:r>
              <a:rPr lang="en-US" i="1" dirty="0" err="1"/>
              <a:t>ttH</a:t>
            </a:r>
            <a:r>
              <a:rPr lang="en-US" i="1" dirty="0"/>
              <a:t> channel analysis on GPU's platform</a:t>
            </a:r>
            <a:r>
              <a:rPr lang="en-US" dirty="0"/>
              <a:t> (CHEP’18 </a:t>
            </a:r>
            <a:r>
              <a:rPr lang="en-US" i="1" dirty="0"/>
              <a:t>Proceeding</a:t>
            </a:r>
            <a:r>
              <a:rPr lang="en-US" dirty="0"/>
              <a:t>)</a:t>
            </a:r>
            <a:endParaRPr lang="fr-FR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dirty="0">
                <a:solidFill>
                  <a:srgbClr val="0070C0"/>
                </a:solidFill>
              </a:rPr>
              <a:t>. Aubert </a:t>
            </a:r>
            <a:r>
              <a:rPr lang="en-US" dirty="0"/>
              <a:t>et al, </a:t>
            </a:r>
            <a:r>
              <a:rPr lang="en-US" i="1" dirty="0"/>
              <a:t>Data Analysis with SVD for Physical Experiments, …</a:t>
            </a:r>
            <a:r>
              <a:rPr lang="en-US" dirty="0"/>
              <a:t>, 18th SIAM Conference on Parallel Processing for Scientific Computing (</a:t>
            </a:r>
            <a:r>
              <a:rPr lang="en-US" i="1" dirty="0"/>
              <a:t>Proceeding 2018</a:t>
            </a:r>
            <a:r>
              <a:rPr lang="en-US" dirty="0"/>
              <a:t>)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C</a:t>
            </a:r>
            <a:r>
              <a:rPr lang="fr-FR" b="1" dirty="0">
                <a:solidFill>
                  <a:srgbClr val="0070C0"/>
                </a:solidFill>
              </a:rPr>
              <a:t>. Cavet </a:t>
            </a:r>
            <a:r>
              <a:rPr lang="fr-FR" dirty="0"/>
              <a:t>et al, </a:t>
            </a:r>
            <a:r>
              <a:rPr lang="fr-FR" i="1" dirty="0" err="1"/>
              <a:t>ComputeOps</a:t>
            </a:r>
            <a:r>
              <a:rPr lang="fr-FR" i="1" dirty="0"/>
              <a:t>: containers for High Performance </a:t>
            </a:r>
            <a:r>
              <a:rPr lang="fr-FR" i="1" dirty="0" err="1"/>
              <a:t>Computing</a:t>
            </a:r>
            <a:r>
              <a:rPr lang="fr-FR" dirty="0"/>
              <a:t>, </a:t>
            </a:r>
            <a:r>
              <a:rPr lang="en-US" dirty="0"/>
              <a:t>(CHEP’18 </a:t>
            </a:r>
            <a:r>
              <a:rPr lang="en-US" i="1" dirty="0"/>
              <a:t>Proceeding</a:t>
            </a:r>
            <a:r>
              <a:rPr lang="en-US" dirty="0"/>
              <a:t>)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L</a:t>
            </a:r>
            <a:r>
              <a:rPr lang="fr-FR" b="1" dirty="0">
                <a:solidFill>
                  <a:srgbClr val="0070C0"/>
                </a:solidFill>
              </a:rPr>
              <a:t>. </a:t>
            </a:r>
            <a:r>
              <a:rPr lang="fr-FR" b="1" dirty="0" err="1">
                <a:solidFill>
                  <a:srgbClr val="0070C0"/>
                </a:solidFill>
              </a:rPr>
              <a:t>Arrabito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/>
              <a:t>et al, The CTA production système for data-</a:t>
            </a:r>
            <a:r>
              <a:rPr lang="fr-FR" dirty="0" err="1"/>
              <a:t>processing</a:t>
            </a:r>
            <a:r>
              <a:rPr lang="fr-FR" dirty="0"/>
              <a:t> and MC simulation (</a:t>
            </a:r>
            <a:r>
              <a:rPr lang="en-US" dirty="0"/>
              <a:t>CHEP’18 </a:t>
            </a:r>
            <a:r>
              <a:rPr lang="en-US" i="1" dirty="0"/>
              <a:t>Proceeding</a:t>
            </a:r>
            <a:r>
              <a:rPr lang="en-US" dirty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98345" y="693387"/>
            <a:ext cx="187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white"/>
                </a:solidFill>
                <a:latin typeface="Century Gothic" panose="020B0502020202020204"/>
              </a:rPr>
              <a:t>2018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400" b="1" dirty="0" err="1" smtClean="0"/>
              <a:t>Projets</a:t>
            </a:r>
            <a:r>
              <a:rPr lang="en-US" sz="4400" b="1" dirty="0" smtClean="0"/>
              <a:t> LLR/</a:t>
            </a:r>
            <a:r>
              <a:rPr lang="en-US" sz="4400" b="1" dirty="0" err="1" smtClean="0"/>
              <a:t>DecaLog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41791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1909" y="3186225"/>
            <a:ext cx="187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prstClr val="white"/>
                </a:solidFill>
                <a:latin typeface="Century Gothic" panose="020B0502020202020204"/>
              </a:rPr>
              <a:t>LLR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30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17741</TotalTime>
  <Words>563</Words>
  <Application>Microsoft Office PowerPoint</Application>
  <PresentationFormat>Grand écran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Wingdings 3</vt:lpstr>
      <vt:lpstr>Brin</vt:lpstr>
      <vt:lpstr>DecaLog</vt:lpstr>
      <vt:lpstr>Préambule Remerciements</vt:lpstr>
      <vt:lpstr>DecaLog </vt:lpstr>
      <vt:lpstr>Le Master-Project DecaLog</vt:lpstr>
      <vt:lpstr>Projet ComputeOps</vt:lpstr>
      <vt:lpstr>Projet Reprises</vt:lpstr>
      <vt:lpstr>Activités 2018</vt:lpstr>
      <vt:lpstr>Activités 2018</vt:lpstr>
      <vt:lpstr>Projets LLR/DecaLog </vt:lpstr>
      <vt:lpstr>Projets LLR / DecaLog Projets LLR dans le périmètre (ou voisinage) de DecaLog </vt:lpstr>
      <vt:lpstr>Projets LLR / Decalog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GSOC’18</dc:title>
  <dc:creator>Grasseau</dc:creator>
  <cp:lastModifiedBy>Grasseau</cp:lastModifiedBy>
  <cp:revision>543</cp:revision>
  <cp:lastPrinted>2018-09-03T14:15:11Z</cp:lastPrinted>
  <dcterms:created xsi:type="dcterms:W3CDTF">2018-08-15T13:39:19Z</dcterms:created>
  <dcterms:modified xsi:type="dcterms:W3CDTF">2019-02-11T08:08:03Z</dcterms:modified>
</cp:coreProperties>
</file>