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5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7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873" r:id="rId2"/>
    <p:sldMasterId id="2147483899" r:id="rId3"/>
    <p:sldMasterId id="2147483913" r:id="rId4"/>
    <p:sldMasterId id="2147483927" r:id="rId5"/>
    <p:sldMasterId id="2147483944" r:id="rId6"/>
    <p:sldMasterId id="2147483960" r:id="rId7"/>
    <p:sldMasterId id="2147484006" r:id="rId8"/>
    <p:sldMasterId id="2147484022" r:id="rId9"/>
    <p:sldMasterId id="2147484038" r:id="rId10"/>
    <p:sldMasterId id="2147484050" r:id="rId11"/>
    <p:sldMasterId id="2147484067" r:id="rId12"/>
    <p:sldMasterId id="2147484079" r:id="rId13"/>
    <p:sldMasterId id="2147484094" r:id="rId14"/>
    <p:sldMasterId id="2147484110" r:id="rId15"/>
    <p:sldMasterId id="2147484126" r:id="rId16"/>
    <p:sldMasterId id="2147484142" r:id="rId17"/>
    <p:sldMasterId id="2147484158" r:id="rId18"/>
  </p:sldMasterIdLst>
  <p:notesMasterIdLst>
    <p:notesMasterId r:id="rId55"/>
  </p:notesMasterIdLst>
  <p:handoutMasterIdLst>
    <p:handoutMasterId r:id="rId56"/>
  </p:handoutMasterIdLst>
  <p:sldIdLst>
    <p:sldId id="705" r:id="rId19"/>
    <p:sldId id="733" r:id="rId20"/>
    <p:sldId id="734" r:id="rId21"/>
    <p:sldId id="735" r:id="rId22"/>
    <p:sldId id="706" r:id="rId23"/>
    <p:sldId id="737" r:id="rId24"/>
    <p:sldId id="738" r:id="rId25"/>
    <p:sldId id="739" r:id="rId26"/>
    <p:sldId id="711" r:id="rId27"/>
    <p:sldId id="712" r:id="rId28"/>
    <p:sldId id="713" r:id="rId29"/>
    <p:sldId id="714" r:id="rId30"/>
    <p:sldId id="715" r:id="rId31"/>
    <p:sldId id="740" r:id="rId32"/>
    <p:sldId id="717" r:id="rId33"/>
    <p:sldId id="719" r:id="rId34"/>
    <p:sldId id="720" r:id="rId35"/>
    <p:sldId id="721" r:id="rId36"/>
    <p:sldId id="722" r:id="rId37"/>
    <p:sldId id="747" r:id="rId38"/>
    <p:sldId id="661" r:id="rId39"/>
    <p:sldId id="662" r:id="rId40"/>
    <p:sldId id="666" r:id="rId41"/>
    <p:sldId id="741" r:id="rId42"/>
    <p:sldId id="723" r:id="rId43"/>
    <p:sldId id="726" r:id="rId44"/>
    <p:sldId id="742" r:id="rId45"/>
    <p:sldId id="743" r:id="rId46"/>
    <p:sldId id="728" r:id="rId47"/>
    <p:sldId id="729" r:id="rId48"/>
    <p:sldId id="669" r:id="rId49"/>
    <p:sldId id="744" r:id="rId50"/>
    <p:sldId id="745" r:id="rId51"/>
    <p:sldId id="746" r:id="rId52"/>
    <p:sldId id="731" r:id="rId53"/>
    <p:sldId id="732" r:id="rId54"/>
  </p:sldIdLst>
  <p:sldSz cx="9144000" cy="6858000" type="screen4x3"/>
  <p:notesSz cx="6794500" cy="99314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1FF"/>
    <a:srgbClr val="CCECFF"/>
    <a:srgbClr val="99CCFF"/>
    <a:srgbClr val="008000"/>
    <a:srgbClr val="0000FF"/>
    <a:srgbClr val="FF00FF"/>
    <a:srgbClr val="FF9900"/>
    <a:srgbClr val="0070C0"/>
    <a:srgbClr val="99FFCC"/>
    <a:srgbClr val="E75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87975" autoAdjust="0"/>
  </p:normalViewPr>
  <p:slideViewPr>
    <p:cSldViewPr snapToGrid="0" snapToObjects="1">
      <p:cViewPr>
        <p:scale>
          <a:sx n="99" d="100"/>
          <a:sy n="99" d="100"/>
        </p:scale>
        <p:origin x="917" y="67"/>
      </p:cViewPr>
      <p:guideLst>
        <p:guide orient="horz" pos="4319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172" y="-84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fr-FR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defTabSz="914717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8BB901A-3219-4B28-9CE2-E69C9C6ED67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37669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4012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defTabSz="914717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73D92A-104F-4F9D-91FB-5282BF4B07D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873091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92D1948-26BB-9640-93B7-FAEEA99A6C61}" type="slidenum">
              <a:rPr lang="fr-FR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0964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  <a:ea typeface="Arial" charset="0"/>
                <a:cs typeface="Arial" charset="0"/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360021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51203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F4A5B3-C775-47F8-B610-3D907E4DA4A9}" type="slidenum">
              <a:rPr lang="fr-FR" altLang="fr-FR"/>
              <a:pPr algn="r" eaLnBrk="1" hangingPunct="1"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51204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808897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8682" indent="-280262"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1050" indent="-224210"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69470" indent="-224210"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7890" indent="-224210"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6309" indent="-22421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14730" indent="-22421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63150" indent="-22421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11569" indent="-22421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27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8800" y="758825"/>
            <a:ext cx="3287713" cy="2466975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8343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57347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AF17CE-7CAB-4692-BFA6-0C75CB6FF8AE}" type="slidenum">
              <a:rPr lang="fr-FR" altLang="fr-FR"/>
              <a:pPr algn="r" eaLnBrk="1" hangingPunct="1"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57348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00891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7AE94E-4542-49AA-8523-505CBFEE15E0}" type="slidenum">
              <a:rPr lang="fr-FR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9396" name="Espace réservé du pied de page 4"/>
          <p:cNvSpPr txBox="1">
            <a:spLocks noGrp="1"/>
          </p:cNvSpPr>
          <p:nvPr/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342641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855252-19E3-4450-A27E-2DD9B28F1701}" type="slidenum">
              <a:rPr lang="fr-FR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1748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fr-FR" altLang="en-US" smtClean="0">
                <a:solidFill>
                  <a:srgbClr val="000000"/>
                </a:solidFill>
                <a:cs typeface="Arial" panose="020B0604020202020204" pitchFamily="34" charset="0"/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149984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smtClean="0">
                <a:latin typeface="Arial" panose="020B0604020202020204" pitchFamily="34" charset="0"/>
              </a:rPr>
              <a:t>Analyse</a:t>
            </a:r>
          </a:p>
          <a:p>
            <a:r>
              <a:rPr lang="fr-FR" altLang="fr-FR" dirty="0" smtClean="0">
                <a:latin typeface="Arial" panose="020B0604020202020204" pitchFamily="34" charset="0"/>
              </a:rPr>
              <a:t>Projet du CPPM</a:t>
            </a:r>
          </a:p>
          <a:p>
            <a:r>
              <a:rPr lang="fr-FR" altLang="fr-FR" dirty="0" smtClean="0">
                <a:latin typeface="Arial" panose="020B0604020202020204" pitchFamily="34" charset="0"/>
              </a:rPr>
              <a:t>Nous avons l’habitude de mettre ceci :</a:t>
            </a:r>
          </a:p>
          <a:p>
            <a:r>
              <a:rPr lang="fr-FR" altLang="fr-FR" dirty="0" smtClean="0">
                <a:latin typeface="Arial" panose="020B0604020202020204" pitchFamily="34" charset="0"/>
              </a:rPr>
              <a:t>Au cœur de l’Univers et de la matière</a:t>
            </a:r>
          </a:p>
          <a:p>
            <a:r>
              <a:rPr lang="fr-FR" altLang="fr-FR" dirty="0" smtClean="0">
                <a:latin typeface="Arial" panose="020B0604020202020204" pitchFamily="34" charset="0"/>
              </a:rPr>
              <a:t>Qui fédère à la fois la cosmologie, l’</a:t>
            </a:r>
            <a:r>
              <a:rPr lang="fr-FR" altLang="fr-FR" dirty="0" err="1" smtClean="0">
                <a:latin typeface="Arial" panose="020B0604020202020204" pitchFamily="34" charset="0"/>
              </a:rPr>
              <a:t>astroparticule</a:t>
            </a:r>
            <a:r>
              <a:rPr lang="fr-FR" altLang="fr-FR" dirty="0" smtClean="0">
                <a:latin typeface="Arial" panose="020B0604020202020204" pitchFamily="34" charset="0"/>
              </a:rPr>
              <a:t> et aussi la physique des particules</a:t>
            </a:r>
          </a:p>
          <a:p>
            <a:r>
              <a:rPr lang="fr-FR" altLang="fr-FR" dirty="0" smtClean="0">
                <a:latin typeface="Arial" panose="020B0604020202020204" pitchFamily="34" charset="0"/>
              </a:rPr>
              <a:t>D’une manière générale, en français il y a un blanc avant et après les deux points (:)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Groupe          Evaluation AERES          13-14 janvier 2011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0420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39D1470-9B9C-41DF-BFC2-C2C6A2CEDE83}" type="slidenum">
              <a:rPr lang="fr-FR" altLang="fr-FR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fr-FR" altLang="fr-F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8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244" name="Espace réservé du numéro de diapositive 3"/>
          <p:cNvSpPr txBox="1">
            <a:spLocks noGrp="1"/>
          </p:cNvSpPr>
          <p:nvPr/>
        </p:nvSpPr>
        <p:spPr bwMode="auto">
          <a:xfrm>
            <a:off x="3852863" y="9436100"/>
            <a:ext cx="29479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78" tIns="45738" rIns="91478" bIns="4573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5409C6-83B5-4617-B59A-C1398BBF6C0C}" type="slidenum">
              <a:rPr lang="fr-FR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fr-FR" altLang="en-US" smtClean="0">
              <a:solidFill>
                <a:srgbClr val="000000"/>
              </a:solidFill>
            </a:endParaRPr>
          </a:p>
        </p:txBody>
      </p:sp>
      <p:sp>
        <p:nvSpPr>
          <p:cNvPr id="10245" name="Espace réservé du pied de page 4"/>
          <p:cNvSpPr txBox="1">
            <a:spLocks noGrp="1"/>
          </p:cNvSpPr>
          <p:nvPr/>
        </p:nvSpPr>
        <p:spPr bwMode="auto">
          <a:xfrm>
            <a:off x="0" y="9436100"/>
            <a:ext cx="29479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78" tIns="45738" rIns="91478" bIns="4573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en-US" smtClean="0">
                <a:solidFill>
                  <a:srgbClr val="000000"/>
                </a:solidFill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02051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Groupe          Evaluation AERES          13-14 janvier 2011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73D92A-104F-4F9D-91FB-5282BF4B07D4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635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3618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745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21225"/>
            <a:ext cx="54467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87388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43011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3CB530-F2E0-4802-9AB5-B1A47B4DEEA4}" type="slidenum">
              <a:rPr lang="fr-FR" altLang="fr-FR"/>
              <a:pPr algn="r" eaLnBrk="1" hangingPunct="1"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43012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3249565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0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microsoft.com/office/2007/relationships/hdphoto" Target="../media/hdphoto1.wdp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C5B1DC-40EF-4E7D-ACDF-65F72ED588E0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6C398-98B7-4D6F-B432-23F26D9B0E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F90D3F-8C67-4B2A-8474-DBF76B44253C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EB5D3-1531-47E7-BABC-8988FE930D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53959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98083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13749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42082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48244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71275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55902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33367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34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52727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46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C56D01-5144-4971-B5D9-EC5A578A2949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7CC35-499D-474B-AD06-CE00A91FB9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81885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0429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245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7990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697950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01170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97469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19585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34335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2656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688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C4D155-32B5-4D7B-B592-642D778F96AD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4FB21-0A0D-453F-A385-99B59327DE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34425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0571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2804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49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9178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7950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522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00" tIns="45702" rIns="91400" bIns="45702"/>
          <a:lstStyle/>
          <a:p>
            <a:pPr eaLnBrk="1" hangingPunct="1"/>
            <a:endParaRPr lang="fr-FR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55652" y="1268413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 noProof="0" smtClean="0"/>
              <a:t>Cliquez pour modifier le style du titre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31913" y="28527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Cliquez pour modifier le style des sous-titres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E3F6-F067-4803-8AF7-6C93814FEE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</p:spTree>
    <p:extLst>
      <p:ext uri="{BB962C8B-B14F-4D97-AF65-F5344CB8AC3E}">
        <p14:creationId xmlns:p14="http://schemas.microsoft.com/office/powerpoint/2010/main" val="201586220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4BBB-9165-411C-9670-016ECA41CF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4782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0E119-510D-43E2-9FC0-E7DCF3F75723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5781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05003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05003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005F-CE8C-4DB5-81F4-3BBB895EC5E3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4017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A0431F-D1EB-422F-86E2-9392194A5E65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27473-3FE2-4A20-ACC7-361135B7F80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3535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A6E97-F34F-4F84-8EA2-FCF591919D99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5043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CC2B6-CB20-4E21-9622-4B94D75076ED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0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70782-E7E6-4880-AC96-8A1A0C7A08BE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356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2EAB0-B94E-45FA-81DB-8E8024EA3366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5781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0EAD9-295C-4DF2-9E12-10AF67CE504D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2360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7DD54-C14A-484B-BF45-B12E48A4493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63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92101"/>
            <a:ext cx="2057400" cy="57277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92101"/>
            <a:ext cx="6019800" cy="57277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14/03/2005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J. Brunner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99F2-F64E-4E67-9A58-54BCBEB80C8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0390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5" indent="0" algn="ctr">
              <a:buNone/>
              <a:defRPr/>
            </a:lvl2pPr>
            <a:lvl3pPr marL="913453" indent="0" algn="ctr">
              <a:buNone/>
              <a:defRPr/>
            </a:lvl3pPr>
            <a:lvl4pPr marL="1370180" indent="0" algn="ctr">
              <a:buNone/>
              <a:defRPr/>
            </a:lvl4pPr>
            <a:lvl5pPr marL="1826905" indent="0" algn="ctr">
              <a:buNone/>
              <a:defRPr/>
            </a:lvl5pPr>
            <a:lvl6pPr marL="2283632" indent="0" algn="ctr">
              <a:buNone/>
              <a:defRPr/>
            </a:lvl6pPr>
            <a:lvl7pPr marL="2740358" indent="0" algn="ctr">
              <a:buNone/>
              <a:defRPr/>
            </a:lvl7pPr>
            <a:lvl8pPr marL="3197080" indent="0" algn="ctr">
              <a:buNone/>
              <a:defRPr/>
            </a:lvl8pPr>
            <a:lvl9pPr marL="365380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BB8DC-43B6-4E4A-A6EF-CA820759166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438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6FCD38-67B4-4CD7-AC34-B506EDF39C5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474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56725" indent="0">
              <a:buNone/>
              <a:defRPr sz="1814"/>
            </a:lvl2pPr>
            <a:lvl3pPr marL="913453" indent="0">
              <a:buNone/>
              <a:defRPr sz="1633"/>
            </a:lvl3pPr>
            <a:lvl4pPr marL="1370180" indent="0">
              <a:buNone/>
              <a:defRPr sz="1361"/>
            </a:lvl4pPr>
            <a:lvl5pPr marL="1826905" indent="0">
              <a:buNone/>
              <a:defRPr sz="1361"/>
            </a:lvl5pPr>
            <a:lvl6pPr marL="2283632" indent="0">
              <a:buNone/>
              <a:defRPr sz="1361"/>
            </a:lvl6pPr>
            <a:lvl7pPr marL="2740358" indent="0">
              <a:buNone/>
              <a:defRPr sz="1361"/>
            </a:lvl7pPr>
            <a:lvl8pPr marL="3197080" indent="0">
              <a:buNone/>
              <a:defRPr sz="1361"/>
            </a:lvl8pPr>
            <a:lvl9pPr marL="3653809" indent="0">
              <a:buNone/>
              <a:defRPr sz="136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3E6EB4-0419-4EAD-8202-AFE18F3AD7B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5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A92B54-7159-41A1-B462-48307DCB6B66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9ED74-B142-49F0-A11C-824106E044F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42590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F05AACB-6F40-455C-9596-C70753F9A1D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328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48B0E4-ADF9-4866-917A-3C5B86667C0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537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69659-0252-4D2C-8405-76FC2FDE997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509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4BEA4-EF8A-44A7-A369-D574745DB1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BA5B-079A-4755-8515-4F30109C1AF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709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6725" indent="0">
              <a:buNone/>
              <a:defRPr sz="2812"/>
            </a:lvl2pPr>
            <a:lvl3pPr marL="913453" indent="0">
              <a:buNone/>
              <a:defRPr sz="2358"/>
            </a:lvl3pPr>
            <a:lvl4pPr marL="1370180" indent="0">
              <a:buNone/>
              <a:defRPr sz="1996"/>
            </a:lvl4pPr>
            <a:lvl5pPr marL="1826905" indent="0">
              <a:buNone/>
              <a:defRPr sz="1996"/>
            </a:lvl5pPr>
            <a:lvl6pPr marL="2283632" indent="0">
              <a:buNone/>
              <a:defRPr sz="1996"/>
            </a:lvl6pPr>
            <a:lvl7pPr marL="2740358" indent="0">
              <a:buNone/>
              <a:defRPr sz="1996"/>
            </a:lvl7pPr>
            <a:lvl8pPr marL="3197080" indent="0">
              <a:buNone/>
              <a:defRPr sz="1996"/>
            </a:lvl8pPr>
            <a:lvl9pPr marL="3653809" indent="0">
              <a:buNone/>
              <a:defRPr sz="1996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9355-7791-4B0B-BCC4-8F459CFFE10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182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00C1-92C0-4CCC-BD0E-1A3F4DE3E8F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52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7214-6FCF-4FCE-9AB2-F977EAA6C32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244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253B-5443-48F7-AC8D-384EE26C73A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42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3B7B-0289-4BCB-AC0C-4C2B667BA3C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9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161394-0CA1-410B-B22A-14305B20BFBC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06056-9ADE-44EB-BD48-ECF1AE577E5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97534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485D-9813-48D7-AE11-4645B4DAD4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4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27088" y="10"/>
            <a:ext cx="83169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91" y="836614"/>
            <a:ext cx="4297362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5050" y="836614"/>
            <a:ext cx="429895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95291" y="3922713"/>
            <a:ext cx="4297362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050" y="3922713"/>
            <a:ext cx="4298950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 rot="16200000">
            <a:off x="-2141537" y="4383097"/>
            <a:ext cx="4616450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V. Bertin - CPPM - DSU - Leon - June'10</a:t>
            </a:r>
          </a:p>
        </p:txBody>
      </p:sp>
    </p:spTree>
    <p:extLst>
      <p:ext uri="{BB962C8B-B14F-4D97-AF65-F5344CB8AC3E}">
        <p14:creationId xmlns:p14="http://schemas.microsoft.com/office/powerpoint/2010/main" val="31819464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7AD5-1799-43D9-9566-DEA984F1F73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93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2911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6048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038719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703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5445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6613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69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CF55D9-73E0-44DF-8A7D-DBC7A27E9ECD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94FA8-2515-4124-853C-F464418A18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21699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702463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6963" indent="0">
              <a:buNone/>
              <a:defRPr sz="2799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361998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400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7000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3947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2894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25513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30654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01210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655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F5820-5109-4820-A386-736131F1DA0E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FDBE5-E6FE-475A-B426-05EC50DBAD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46615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32297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5214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10633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49777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69650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2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438597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4411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6566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67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D50C0-1A68-4F31-972C-E1E95AFACA08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EC9F8-2B5D-4351-A5F0-0E3794923B4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78644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29958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15141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0299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69674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98829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04124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68262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21335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26484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4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C70F05-8FE2-465B-BC53-95BE039B24AA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3C877-3842-41B0-92FF-7B05E1CB6BF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38150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04864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7651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4099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2195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5720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95763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08997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57231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14479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229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078C34-029C-4B77-953E-659FB1BFB25E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8E42C-AAFC-4802-9297-E2053146D17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587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6C356-56B0-4D43-BC2D-4279BCD677F7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342AF-F4AE-4FB4-9BC0-916C270398F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26558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39122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459344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4970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98044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80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80313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1696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73026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612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1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04312E-E8C1-4DB6-ABB7-2258F959665F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E39CC-52D6-46B9-9BA1-44D92DD7386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806466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74915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83226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20461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2605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59259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23400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86031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72995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771445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4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9B7A90-80D0-40E0-8753-ADA50A01635B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43682-6B68-46E7-9CCC-2FD85B1864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00732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68477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87093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0314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2663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12292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64112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08790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72438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30531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4293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A25F8-0B01-44CF-B799-51E7F31A13FB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860A0-8B9D-4BB3-9FA9-07C7E1219E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768380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99166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21314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37820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80968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21428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9271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9546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5" indent="0" algn="ctr">
              <a:buNone/>
              <a:defRPr/>
            </a:lvl2pPr>
            <a:lvl3pPr marL="913453" indent="0" algn="ctr">
              <a:buNone/>
              <a:defRPr/>
            </a:lvl3pPr>
            <a:lvl4pPr marL="1370180" indent="0" algn="ctr">
              <a:buNone/>
              <a:defRPr/>
            </a:lvl4pPr>
            <a:lvl5pPr marL="1826905" indent="0" algn="ctr">
              <a:buNone/>
              <a:defRPr/>
            </a:lvl5pPr>
            <a:lvl6pPr marL="2283632" indent="0" algn="ctr">
              <a:buNone/>
              <a:defRPr/>
            </a:lvl6pPr>
            <a:lvl7pPr marL="2740358" indent="0" algn="ctr">
              <a:buNone/>
              <a:defRPr/>
            </a:lvl7pPr>
            <a:lvl8pPr marL="3197080" indent="0" algn="ctr">
              <a:buNone/>
              <a:defRPr/>
            </a:lvl8pPr>
            <a:lvl9pPr marL="365380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BB8DC-43B6-4E4A-A6EF-CA820759166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5970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6FCD38-67B4-4CD7-AC34-B506EDF39C5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13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997AE-0939-4E43-9BE7-F030D3F86EEC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5C842-1C7A-45AD-970D-15837EA064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418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56725" indent="0">
              <a:buNone/>
              <a:defRPr sz="1814"/>
            </a:lvl2pPr>
            <a:lvl3pPr marL="913453" indent="0">
              <a:buNone/>
              <a:defRPr sz="1633"/>
            </a:lvl3pPr>
            <a:lvl4pPr marL="1370180" indent="0">
              <a:buNone/>
              <a:defRPr sz="1361"/>
            </a:lvl4pPr>
            <a:lvl5pPr marL="1826905" indent="0">
              <a:buNone/>
              <a:defRPr sz="1361"/>
            </a:lvl5pPr>
            <a:lvl6pPr marL="2283632" indent="0">
              <a:buNone/>
              <a:defRPr sz="1361"/>
            </a:lvl6pPr>
            <a:lvl7pPr marL="2740358" indent="0">
              <a:buNone/>
              <a:defRPr sz="1361"/>
            </a:lvl7pPr>
            <a:lvl8pPr marL="3197080" indent="0">
              <a:buNone/>
              <a:defRPr sz="1361"/>
            </a:lvl8pPr>
            <a:lvl9pPr marL="3653809" indent="0">
              <a:buNone/>
              <a:defRPr sz="136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3E6EB4-0419-4EAD-8202-AFE18F3AD7B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001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F05AACB-6F40-455C-9596-C70753F9A1D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727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48B0E4-ADF9-4866-917A-3C5B86667C0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4248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69659-0252-4D2C-8405-76FC2FDE997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8552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4BEA4-EF8A-44A7-A369-D574745DB1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12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BA5B-079A-4755-8515-4F30109C1AF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5577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6725" indent="0">
              <a:buNone/>
              <a:defRPr sz="2812"/>
            </a:lvl2pPr>
            <a:lvl3pPr marL="913453" indent="0">
              <a:buNone/>
              <a:defRPr sz="2358"/>
            </a:lvl3pPr>
            <a:lvl4pPr marL="1370180" indent="0">
              <a:buNone/>
              <a:defRPr sz="1996"/>
            </a:lvl4pPr>
            <a:lvl5pPr marL="1826905" indent="0">
              <a:buNone/>
              <a:defRPr sz="1996"/>
            </a:lvl5pPr>
            <a:lvl6pPr marL="2283632" indent="0">
              <a:buNone/>
              <a:defRPr sz="1996"/>
            </a:lvl6pPr>
            <a:lvl7pPr marL="2740358" indent="0">
              <a:buNone/>
              <a:defRPr sz="1996"/>
            </a:lvl7pPr>
            <a:lvl8pPr marL="3197080" indent="0">
              <a:buNone/>
              <a:defRPr sz="1996"/>
            </a:lvl8pPr>
            <a:lvl9pPr marL="3653809" indent="0">
              <a:buNone/>
              <a:defRPr sz="1996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9355-7791-4B0B-BCC4-8F459CFFE10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928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00C1-92C0-4CCC-BD0E-1A3F4DE3E8F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827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7214-6FCF-4FCE-9AB2-F977EAA6C32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877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253B-5443-48F7-AC8D-384EE26C73A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8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6B158-D312-4CED-B9D5-97123C045134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FC864-5D8E-423F-8707-2F0F2F228F1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092452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3B7B-0289-4BCB-AC0C-4C2B667BA3C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1196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485D-9813-48D7-AE11-4645B4DAD4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83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27088" y="10"/>
            <a:ext cx="83169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91" y="836614"/>
            <a:ext cx="4297362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5050" y="836614"/>
            <a:ext cx="429895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95291" y="3922713"/>
            <a:ext cx="4297362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050" y="3922713"/>
            <a:ext cx="4298950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 rot="16200000">
            <a:off x="-2141537" y="4383097"/>
            <a:ext cx="4616450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V. Bertin - CPPM - DSU - Leon - June'10</a:t>
            </a:r>
          </a:p>
        </p:txBody>
      </p:sp>
    </p:spTree>
    <p:extLst>
      <p:ext uri="{BB962C8B-B14F-4D97-AF65-F5344CB8AC3E}">
        <p14:creationId xmlns:p14="http://schemas.microsoft.com/office/powerpoint/2010/main" val="840798091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7AD5-1799-43D9-9566-DEA984F1F73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61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DA9F1-256E-490E-842F-0EA01842ADBF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34673-4201-4BE5-BDA9-B68EA7627C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5476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DD2D8-B1B9-4644-B35A-AA5C6E09BC97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E039B-30E9-4926-ACF8-2B87A2C27B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0316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466A8-9239-48EC-9D38-25C5BBA8FD61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B5FA-607F-4F5D-A47A-1A7F1E3D7B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1465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6A05-0037-4C40-A213-09C3D08A546D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379C-D204-444D-8D03-734D3A1D70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430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AE327C-BBFA-4D2F-9C79-4127861152AA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6A219-9BA1-44F9-BB6F-FEA9F058A8E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5707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830A-D84C-4499-A6B5-83CBDB6615A7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665AB-3918-4D41-9376-9A1FA829AE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7297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13D29-04C8-4072-8DD9-91B22D4FA907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5D54D-53E1-4320-895D-81AECF2DC6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7728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F6CE-31D3-47E2-B92A-893D900249FE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0325-71BD-4411-855A-A0472EA254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945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C9AD-392C-4CDC-A3B6-5A694E658D8C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EEE5-AC95-4EEC-86D7-D91E06059D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8102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0BE00-FF1F-4EEF-BAB2-313141602FD2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E0AD-523D-44B3-B3CA-00A162DF202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212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7AEB-5DA3-4889-9546-3B7AD3386B55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FACAF-256E-4992-9941-5B1B43768B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4387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EAD7-4D7E-4FB9-9BDA-2F3B953A2FF3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CD5E-DA82-41A0-8D23-FDE42985E8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0229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736A-CC47-41BC-A758-3582F9D487FA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A2BA-B828-4AE4-8373-7C79339D88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6349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F9258-D925-488D-B0EF-A2E5A6AC9B82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DDF6-85F4-453E-B2DF-9B7E06895A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6262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F24117-5614-481D-A0A9-232029BC2CC2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D829F8-B664-4EFE-BC05-3DC4C9033EA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3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50925A-AD0B-4E19-B439-7FCA2FBCD8BA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F7F34-94CA-4230-88E1-C8C19E1DE8A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0847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786871-377B-4689-A21F-FCC28F23A7C9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F78E0CC-ABA0-4379-B60F-B7CC4CA372F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352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 marL="45658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3169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6975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633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292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39506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19608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267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255C16-EC82-44C5-B460-AD2580499C39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B04003-06CF-43AB-BDA7-2E1B8CDB7DF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595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DE8BE3-3117-4780-ADAC-07D838E0263D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00DBEA6-AA8E-4322-96D9-7F61FFBD7E7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088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583" indent="0">
              <a:buNone/>
              <a:defRPr sz="1996" b="1"/>
            </a:lvl2pPr>
            <a:lvl3pPr marL="913169" indent="0">
              <a:buNone/>
              <a:defRPr sz="1814" b="1"/>
            </a:lvl3pPr>
            <a:lvl4pPr marL="1369754" indent="0">
              <a:buNone/>
              <a:defRPr sz="1633" b="1"/>
            </a:lvl4pPr>
            <a:lvl5pPr marL="1826337" indent="0">
              <a:buNone/>
              <a:defRPr sz="1633" b="1"/>
            </a:lvl5pPr>
            <a:lvl6pPr marL="2282922" indent="0">
              <a:buNone/>
              <a:defRPr sz="1633" b="1"/>
            </a:lvl6pPr>
            <a:lvl7pPr marL="2739506" indent="0">
              <a:buNone/>
              <a:defRPr sz="1633" b="1"/>
            </a:lvl7pPr>
            <a:lvl8pPr marL="3196084" indent="0">
              <a:buNone/>
              <a:defRPr sz="1633" b="1"/>
            </a:lvl8pPr>
            <a:lvl9pPr marL="3652673" indent="0">
              <a:buNone/>
              <a:defRPr sz="1633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583" indent="0">
              <a:buNone/>
              <a:defRPr sz="1996" b="1"/>
            </a:lvl2pPr>
            <a:lvl3pPr marL="913169" indent="0">
              <a:buNone/>
              <a:defRPr sz="1814" b="1"/>
            </a:lvl3pPr>
            <a:lvl4pPr marL="1369754" indent="0">
              <a:buNone/>
              <a:defRPr sz="1633" b="1"/>
            </a:lvl4pPr>
            <a:lvl5pPr marL="1826337" indent="0">
              <a:buNone/>
              <a:defRPr sz="1633" b="1"/>
            </a:lvl5pPr>
            <a:lvl6pPr marL="2282922" indent="0">
              <a:buNone/>
              <a:defRPr sz="1633" b="1"/>
            </a:lvl6pPr>
            <a:lvl7pPr marL="2739506" indent="0">
              <a:buNone/>
              <a:defRPr sz="1633" b="1"/>
            </a:lvl7pPr>
            <a:lvl8pPr marL="3196084" indent="0">
              <a:buNone/>
              <a:defRPr sz="1633" b="1"/>
            </a:lvl8pPr>
            <a:lvl9pPr marL="3652673" indent="0">
              <a:buNone/>
              <a:defRPr sz="1633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B7DFF2-5237-4D08-8ADD-F7868650C161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50E7FC-71F4-4FFF-B649-399217D65BD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171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5BB7D09-F5AD-463D-B2A0-0D270A510013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DBFE2E-5B26-4EF9-9326-C51501A13F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859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995CBF3-F33D-4EDF-9AF1-9FAE544ED821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815EF3-C168-4F4D-A4D1-AB4EF6487F5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18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3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6583" indent="0">
              <a:buNone/>
              <a:defRPr sz="1179"/>
            </a:lvl2pPr>
            <a:lvl3pPr marL="913169" indent="0">
              <a:buNone/>
              <a:defRPr sz="998"/>
            </a:lvl3pPr>
            <a:lvl4pPr marL="1369754" indent="0">
              <a:buNone/>
              <a:defRPr sz="907"/>
            </a:lvl4pPr>
            <a:lvl5pPr marL="1826337" indent="0">
              <a:buNone/>
              <a:defRPr sz="907"/>
            </a:lvl5pPr>
            <a:lvl6pPr marL="2282922" indent="0">
              <a:buNone/>
              <a:defRPr sz="907"/>
            </a:lvl6pPr>
            <a:lvl7pPr marL="2739506" indent="0">
              <a:buNone/>
              <a:defRPr sz="907"/>
            </a:lvl7pPr>
            <a:lvl8pPr marL="3196084" indent="0">
              <a:buNone/>
              <a:defRPr sz="907"/>
            </a:lvl8pPr>
            <a:lvl9pPr marL="3652673" indent="0">
              <a:buNone/>
              <a:defRPr sz="907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E0E164-BA03-41DF-8494-089FE339E720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FA29CC-651B-44EC-83B0-0EC52019BB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059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5"/>
            </a:lvl1pPr>
            <a:lvl2pPr marL="456583" indent="0">
              <a:buNone/>
              <a:defRPr sz="2812"/>
            </a:lvl2pPr>
            <a:lvl3pPr marL="913169" indent="0">
              <a:buNone/>
              <a:defRPr sz="2358"/>
            </a:lvl3pPr>
            <a:lvl4pPr marL="1369754" indent="0">
              <a:buNone/>
              <a:defRPr sz="1996"/>
            </a:lvl4pPr>
            <a:lvl5pPr marL="1826337" indent="0">
              <a:buNone/>
              <a:defRPr sz="1996"/>
            </a:lvl5pPr>
            <a:lvl6pPr marL="2282922" indent="0">
              <a:buNone/>
              <a:defRPr sz="1996"/>
            </a:lvl6pPr>
            <a:lvl7pPr marL="2739506" indent="0">
              <a:buNone/>
              <a:defRPr sz="1996"/>
            </a:lvl7pPr>
            <a:lvl8pPr marL="3196084" indent="0">
              <a:buNone/>
              <a:defRPr sz="1996"/>
            </a:lvl8pPr>
            <a:lvl9pPr marL="3652673" indent="0">
              <a:buNone/>
              <a:defRPr sz="1996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6583" indent="0">
              <a:buNone/>
              <a:defRPr sz="1179"/>
            </a:lvl2pPr>
            <a:lvl3pPr marL="913169" indent="0">
              <a:buNone/>
              <a:defRPr sz="998"/>
            </a:lvl3pPr>
            <a:lvl4pPr marL="1369754" indent="0">
              <a:buNone/>
              <a:defRPr sz="907"/>
            </a:lvl4pPr>
            <a:lvl5pPr marL="1826337" indent="0">
              <a:buNone/>
              <a:defRPr sz="907"/>
            </a:lvl5pPr>
            <a:lvl6pPr marL="2282922" indent="0">
              <a:buNone/>
              <a:defRPr sz="907"/>
            </a:lvl6pPr>
            <a:lvl7pPr marL="2739506" indent="0">
              <a:buNone/>
              <a:defRPr sz="907"/>
            </a:lvl7pPr>
            <a:lvl8pPr marL="3196084" indent="0">
              <a:buNone/>
              <a:defRPr sz="907"/>
            </a:lvl8pPr>
            <a:lvl9pPr marL="3652673" indent="0">
              <a:buNone/>
              <a:defRPr sz="907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24F85D-8587-4E90-9FD4-547E66803A0B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FADF813-27A9-4832-B107-8E532DE7375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9543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8A9016-0B0B-48F8-BDA8-5E5E2CDBE9E9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8D009B-B5CB-4591-AB2A-2625FD4256C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482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21580FA-3B8B-4AEE-8A44-830301C2F48B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585A4D-FA9D-4F47-BE32-955CA2C23B7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85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FA428-53F6-4B0E-9984-410D2467CE63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BE960-3CE5-4D70-A3A5-8B74BB704B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2749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6C52C0-B2D8-4A7C-B8A5-625286D7085C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5E26754-6D41-45FE-857D-024C1BA9B6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124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51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55EF65-0DA1-46EC-A742-511B6458E428}" type="datetimeFigureOut">
              <a:rPr lang="fr-FR"/>
              <a:pPr>
                <a:defRPr/>
              </a:pPr>
              <a:t>10/01/2019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7CA5CA-E7CF-4E68-82A0-5FC357FF181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522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5" indent="0" algn="ctr">
              <a:buNone/>
              <a:defRPr/>
            </a:lvl2pPr>
            <a:lvl3pPr marL="913453" indent="0" algn="ctr">
              <a:buNone/>
              <a:defRPr/>
            </a:lvl3pPr>
            <a:lvl4pPr marL="1370180" indent="0" algn="ctr">
              <a:buNone/>
              <a:defRPr/>
            </a:lvl4pPr>
            <a:lvl5pPr marL="1826905" indent="0" algn="ctr">
              <a:buNone/>
              <a:defRPr/>
            </a:lvl5pPr>
            <a:lvl6pPr marL="2283632" indent="0" algn="ctr">
              <a:buNone/>
              <a:defRPr/>
            </a:lvl6pPr>
            <a:lvl7pPr marL="2740358" indent="0" algn="ctr">
              <a:buNone/>
              <a:defRPr/>
            </a:lvl7pPr>
            <a:lvl8pPr marL="3197080" indent="0" algn="ctr">
              <a:buNone/>
              <a:defRPr/>
            </a:lvl8pPr>
            <a:lvl9pPr marL="365380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BB8DC-43B6-4E4A-A6EF-CA820759166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04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6FCD38-67B4-4CD7-AC34-B506EDF39C5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77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56725" indent="0">
              <a:buNone/>
              <a:defRPr sz="1814"/>
            </a:lvl2pPr>
            <a:lvl3pPr marL="913453" indent="0">
              <a:buNone/>
              <a:defRPr sz="1633"/>
            </a:lvl3pPr>
            <a:lvl4pPr marL="1370180" indent="0">
              <a:buNone/>
              <a:defRPr sz="1361"/>
            </a:lvl4pPr>
            <a:lvl5pPr marL="1826905" indent="0">
              <a:buNone/>
              <a:defRPr sz="1361"/>
            </a:lvl5pPr>
            <a:lvl6pPr marL="2283632" indent="0">
              <a:buNone/>
              <a:defRPr sz="1361"/>
            </a:lvl6pPr>
            <a:lvl7pPr marL="2740358" indent="0">
              <a:buNone/>
              <a:defRPr sz="1361"/>
            </a:lvl7pPr>
            <a:lvl8pPr marL="3197080" indent="0">
              <a:buNone/>
              <a:defRPr sz="1361"/>
            </a:lvl8pPr>
            <a:lvl9pPr marL="3653809" indent="0">
              <a:buNone/>
              <a:defRPr sz="136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3E6EB4-0419-4EAD-8202-AFE18F3AD7B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64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F05AACB-6F40-455C-9596-C70753F9A1D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98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6725" indent="0">
              <a:buNone/>
              <a:defRPr sz="1996" b="1"/>
            </a:lvl2pPr>
            <a:lvl3pPr marL="913453" indent="0">
              <a:buNone/>
              <a:defRPr sz="1814" b="1"/>
            </a:lvl3pPr>
            <a:lvl4pPr marL="1370180" indent="0">
              <a:buNone/>
              <a:defRPr sz="1633" b="1"/>
            </a:lvl4pPr>
            <a:lvl5pPr marL="1826905" indent="0">
              <a:buNone/>
              <a:defRPr sz="1633" b="1"/>
            </a:lvl5pPr>
            <a:lvl6pPr marL="2283632" indent="0">
              <a:buNone/>
              <a:defRPr sz="1633" b="1"/>
            </a:lvl6pPr>
            <a:lvl7pPr marL="2740358" indent="0">
              <a:buNone/>
              <a:defRPr sz="1633" b="1"/>
            </a:lvl7pPr>
            <a:lvl8pPr marL="3197080" indent="0">
              <a:buNone/>
              <a:defRPr sz="1633" b="1"/>
            </a:lvl8pPr>
            <a:lvl9pPr marL="3653809" indent="0">
              <a:buNone/>
              <a:defRPr sz="163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48B0E4-ADF9-4866-917A-3C5B86667C0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16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69659-0252-4D2C-8405-76FC2FDE997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90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4BEA4-EF8A-44A7-A369-D574745DB1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83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BA5B-079A-4755-8515-4F30109C1AF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6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C4E5D-EA31-405B-B0CD-6BE6F249490F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E7747-ADF6-494E-AC16-FBBE81EE24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24490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6725" indent="0">
              <a:buNone/>
              <a:defRPr sz="2812"/>
            </a:lvl2pPr>
            <a:lvl3pPr marL="913453" indent="0">
              <a:buNone/>
              <a:defRPr sz="2358"/>
            </a:lvl3pPr>
            <a:lvl4pPr marL="1370180" indent="0">
              <a:buNone/>
              <a:defRPr sz="1996"/>
            </a:lvl4pPr>
            <a:lvl5pPr marL="1826905" indent="0">
              <a:buNone/>
              <a:defRPr sz="1996"/>
            </a:lvl5pPr>
            <a:lvl6pPr marL="2283632" indent="0">
              <a:buNone/>
              <a:defRPr sz="1996"/>
            </a:lvl6pPr>
            <a:lvl7pPr marL="2740358" indent="0">
              <a:buNone/>
              <a:defRPr sz="1996"/>
            </a:lvl7pPr>
            <a:lvl8pPr marL="3197080" indent="0">
              <a:buNone/>
              <a:defRPr sz="1996"/>
            </a:lvl8pPr>
            <a:lvl9pPr marL="3653809" indent="0">
              <a:buNone/>
              <a:defRPr sz="1996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6725" indent="0">
              <a:buNone/>
              <a:defRPr sz="1179"/>
            </a:lvl2pPr>
            <a:lvl3pPr marL="913453" indent="0">
              <a:buNone/>
              <a:defRPr sz="998"/>
            </a:lvl3pPr>
            <a:lvl4pPr marL="1370180" indent="0">
              <a:buNone/>
              <a:defRPr sz="907"/>
            </a:lvl4pPr>
            <a:lvl5pPr marL="1826905" indent="0">
              <a:buNone/>
              <a:defRPr sz="907"/>
            </a:lvl5pPr>
            <a:lvl6pPr marL="2283632" indent="0">
              <a:buNone/>
              <a:defRPr sz="907"/>
            </a:lvl6pPr>
            <a:lvl7pPr marL="2740358" indent="0">
              <a:buNone/>
              <a:defRPr sz="907"/>
            </a:lvl7pPr>
            <a:lvl8pPr marL="3197080" indent="0">
              <a:buNone/>
              <a:defRPr sz="907"/>
            </a:lvl8pPr>
            <a:lvl9pPr marL="3653809" indent="0">
              <a:buNone/>
              <a:defRPr sz="90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9355-7791-4B0B-BCC4-8F459CFFE10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68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00C1-92C0-4CCC-BD0E-1A3F4DE3E8F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01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8585" y="6500816"/>
            <a:ext cx="28289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0081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7214-6FCF-4FCE-9AB2-F977EAA6C32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82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253B-5443-48F7-AC8D-384EE26C73A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85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3B7B-0289-4BCB-AC0C-4C2B667BA3C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63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Eric Kajfasz – CPPM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485D-9813-48D7-AE11-4645B4DAD45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10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27088" y="10"/>
            <a:ext cx="83169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91" y="836614"/>
            <a:ext cx="4297362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5050" y="836614"/>
            <a:ext cx="429895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95291" y="3922713"/>
            <a:ext cx="4297362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050" y="3922713"/>
            <a:ext cx="4298950" cy="293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 rot="16200000">
            <a:off x="-2141537" y="4383097"/>
            <a:ext cx="4616450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V. Bertin - CPPM - DSU - Leon - June'10</a:t>
            </a:r>
          </a:p>
        </p:txBody>
      </p:sp>
    </p:spTree>
    <p:extLst>
      <p:ext uri="{BB962C8B-B14F-4D97-AF65-F5344CB8AC3E}">
        <p14:creationId xmlns:p14="http://schemas.microsoft.com/office/powerpoint/2010/main" val="127584702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M. Circella – Status of ANTARES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7AD5-1799-43D9-9566-DEA984F1F73C}" type="slidenum">
              <a:rPr lang="it-IT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10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9059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04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98D60-748C-4EF2-9752-B934140B56A1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0AA4B-77EC-4F34-A78C-DBBAF59A1B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0134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9373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3037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B775-F352-D348-B4DF-D9440177D5D4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6584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03CC-1FB6-A646-8720-467DCD0714B6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59522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4073-366E-544E-8293-4FB98C4F43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0738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BED1-56D6-C74E-A44E-FD9922ABC228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8152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FBB-F1D1-9F49-BA7F-8B9DD581525B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4498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C268-8517-3D46-A9B3-DF856594513C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4860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EB52-BD93-F24F-A295-CE6DF0DC7C10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4568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84" y="881251"/>
            <a:ext cx="8937626" cy="5678488"/>
          </a:xfrm>
        </p:spPr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TextBox 5"/>
          <p:cNvSpPr txBox="1"/>
          <p:nvPr userDrawn="1"/>
        </p:nvSpPr>
        <p:spPr>
          <a:xfrm>
            <a:off x="604434" y="6596439"/>
            <a:ext cx="781114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49263">
              <a:defRPr/>
            </a:pPr>
            <a:endParaRPr lang="en-US" sz="1000" dirty="0" smtClean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600200" eaLnBrk="1" hangingPunct="1">
              <a:spcBef>
                <a:spcPct val="50000"/>
              </a:spcBef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t>	LSST • CPPM • 08-12-2017	</a:t>
            </a:r>
            <a:fld id="{1376E7C9-C9E6-43A8-8BA8-CA44BAA9C55E}" type="slidenum">
              <a:rPr lang="en-US" sz="1000" smtClean="0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rPr>
              <a:pPr defTabSz="1600200" eaLnBrk="1" hangingPunct="1">
                <a:spcBef>
                  <a:spcPct val="50000"/>
                </a:spcBef>
                <a:tabLst>
                  <a:tab pos="4287838" algn="ctr"/>
                  <a:tab pos="8859838" algn="r"/>
                </a:tabLst>
                <a:defRPr/>
              </a:pPr>
              <a:t>‹N°›</a:t>
            </a:fld>
            <a:endParaRPr lang="en-US" sz="1000" dirty="0">
              <a:solidFill>
                <a:prstClr val="white">
                  <a:lumMod val="6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7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311C1E-D689-4652-A73D-B95E88F091B8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F0E29-1F8D-44D8-B1BF-BA799186E7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54941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749E2-525E-DB46-B0FC-0F0A8236F55D}" type="datetimeFigureOut">
              <a:rPr lang="fr-FR" altLang="x-none"/>
              <a:pPr/>
              <a:t>10/01/2019</a:t>
            </a:fld>
            <a:endParaRPr lang="fr-FR" altLang="x-non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81AA-6D5A-154A-ABD1-1F20DE1948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128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61241" y="1241025"/>
            <a:ext cx="8620951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71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61241" y="0"/>
            <a:ext cx="8620951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61241" y="1241025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1241" y="3318762"/>
            <a:ext cx="8620951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949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F044-B632-46B2-908C-42141C602C41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E9D6-12E3-4B5D-8D85-BA9E0DB947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6230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7E728-DD4F-4F98-AF69-C785B50DFCA7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F624-5493-48E5-A7E7-E19E967CE9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05733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AD04-F461-4391-AB51-94F2437D92EE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2347-EEC3-454E-9BC8-3BAAF1A43A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2058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9837-18A2-4972-A155-5752F1E6AB49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119AB-4DCD-4656-967C-190807B3CD1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5119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9BEE1-94F3-41C9-937B-BF49B2DCC33C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97AD-889D-4430-825C-BCA8E54896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7969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C604-FB4F-45C5-8E67-66178F414C66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2272F-DE1C-45CD-A2EE-E1CEBC6E13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412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D71F9-7A5C-4FD8-94E6-37B68100661E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C48C-5BE6-47C4-BF7A-940D04628D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648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B62AF0-2965-434C-94EA-2ADA9838A4A9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077C7-E2C1-4FC3-8E91-86582F75441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98730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7C7C-F3C9-4978-B65D-D857C4DC0E8E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BC7B-0DAE-4152-B94D-77655FC790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5060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FF335-1604-406B-88FE-B23335CAC247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64DC-3DEE-4E02-8883-B3EDC4F5EA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68012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F008-4DAC-480E-B0E9-AA56E5F803E5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0B31-A45F-4E7F-BE59-689814A783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09746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1A1E-BF41-47BA-B0DB-31492473576C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63268-73DE-463B-8232-F1F23E869C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9447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06A-CF6C-4E95-B4AC-E8F294E8A5D9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F64C-76D4-4965-88B9-BF38B8514BE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7804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212C2-B907-4467-BD62-7B1B7BED91C0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588A-B1EA-4BC9-B881-75099A12F2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93787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EA36-04CD-0A41-ABB3-F0EF1A6AAAFC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80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1" y="6356350"/>
            <a:ext cx="1738536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4FB0-82FB-F24A-A6B9-24EF0D8BB04B}" type="datetime1">
              <a:rPr lang="fr-FR" altLang="fr-FR" smtClean="0"/>
              <a:pPr>
                <a:defRPr/>
              </a:pPr>
              <a:t>10/01/2019</a:t>
            </a:fld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267744" y="6356350"/>
            <a:ext cx="4896543" cy="363538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altLang="fr-FR" dirty="0" smtClean="0"/>
              <a:t>CPPM: un laboratoire de frontière dans la recherche fondamentale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08304" y="6356350"/>
            <a:ext cx="1656184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78-B00B-C745-A102-899EDA15F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2772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FD7E-2DC1-CF49-BC91-32CFEA0E0A6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65816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D742-4D8F-C149-9DCF-E26C8242717D}" type="datetime1">
              <a:rPr lang="fr-FR" altLang="fr-FR" smtClean="0"/>
              <a:pPr>
                <a:defRPr/>
              </a:pPr>
              <a:t>10/01/2019</a:t>
            </a:fld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50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B3A7FB7-91A6-4122-841A-5B5CFD2787FD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D603DAD-FA12-4429-B6FC-0D4768F4B76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 style du titre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1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81751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eaLnBrk="1" hangingPunct="1">
              <a:defRPr/>
            </a:pPr>
            <a:r>
              <a:rPr lang="en-GB">
                <a:solidFill>
                  <a:srgbClr val="FFFFFF"/>
                </a:solidFill>
                <a:cs typeface="+mn-cs"/>
              </a:rPr>
              <a:t>14/03/2005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86601" y="6381751"/>
            <a:ext cx="18208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eaLnBrk="1" hangingPunct="1">
              <a:defRPr/>
            </a:pPr>
            <a:r>
              <a:rPr lang="en-GB">
                <a:solidFill>
                  <a:srgbClr val="FFFFFF"/>
                </a:solidFill>
                <a:cs typeface="+mn-cs"/>
              </a:rPr>
              <a:t>J. Brunner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eaLnBrk="1" hangingPunct="1">
              <a:defRPr/>
            </a:pPr>
            <a:fld id="{537CDB29-842F-4EC7-884D-01A07E7BBC4D}" type="slidenum">
              <a:rPr lang="en-GB">
                <a:solidFill>
                  <a:srgbClr val="FFFFFF"/>
                </a:solidFill>
                <a:cs typeface="+mn-cs"/>
              </a:rPr>
              <a:pPr eaLnBrk="1" hangingPunct="1">
                <a:defRPr/>
              </a:pPr>
              <a:t>‹N°›</a:t>
            </a:fld>
            <a:endParaRPr lang="en-GB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21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10199"/>
            </a:outerShdw>
          </a:effectLst>
          <a:latin typeface="Tahoma" pitchFamily="34" charset="0"/>
        </a:defRPr>
      </a:lvl9pPr>
    </p:titleStyle>
    <p:bodyStyle>
      <a:lvl1pPr marL="341277" indent="-341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1286" indent="-284134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1295" indent="-2269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598447" indent="-226989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5600" indent="-2269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3558" indent="-22850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0568" indent="-22850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7579" indent="-22850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4589" indent="-22850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585" y="659606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r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t>Eric Kajfasz – CPPM</a:t>
            </a:r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60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9765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fld id="{E76EE981-CE90-4801-ACE7-6F56BEBF7317}" type="slidenum"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pPr defTabSz="913926" eaLnBrk="1" hangingPunct="1">
                <a:defRPr/>
              </a:pPr>
              <a:t>‹N°›</a:t>
            </a:fld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19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545" indent="-342545" algn="l" rtl="0" eaLnBrk="0" fontAlgn="base" hangingPunct="0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2180" indent="-285453" algn="l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  <a:cs typeface="+mn-cs"/>
        </a:defRPr>
      </a:lvl2pPr>
      <a:lvl3pPr marL="1141817" indent="-228363" algn="l" rtl="0" eaLnBrk="0" fontAlgn="base" hangingPunct="0">
        <a:spcBef>
          <a:spcPct val="20000"/>
        </a:spcBef>
        <a:spcAft>
          <a:spcPct val="0"/>
        </a:spcAft>
        <a:buChar char="•"/>
        <a:defRPr sz="2358">
          <a:solidFill>
            <a:schemeClr val="tx1"/>
          </a:solidFill>
          <a:latin typeface="+mn-lt"/>
          <a:cs typeface="+mn-cs"/>
        </a:defRPr>
      </a:lvl3pPr>
      <a:lvl4pPr marL="1598542" indent="-228363" algn="l" rtl="0" eaLnBrk="0" fontAlgn="base" hangingPunct="0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  <a:cs typeface="+mn-cs"/>
        </a:defRPr>
      </a:lvl4pPr>
      <a:lvl5pPr marL="2055269" indent="-228363" algn="l" rtl="0" eaLnBrk="0" fontAlgn="base" hangingPunct="0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814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599" b="1">
          <a:solidFill>
            <a:srgbClr val="FFFF00"/>
          </a:solidFill>
          <a:latin typeface="Times New Roman" pitchFamily="18" charset="0"/>
        </a:defRPr>
      </a:lvl9pPr>
    </p:titleStyle>
    <p:bodyStyle>
      <a:lvl1pPr marL="341242" indent="-341242" algn="l" rtl="0" eaLnBrk="0" fontAlgn="base" hangingPunct="0">
        <a:spcBef>
          <a:spcPct val="20000"/>
        </a:spcBef>
        <a:spcAft>
          <a:spcPct val="0"/>
        </a:spcAft>
        <a:buChar char="•"/>
        <a:defRPr sz="3199">
          <a:solidFill>
            <a:schemeClr val="bg1"/>
          </a:solidFill>
          <a:latin typeface="+mn-lt"/>
          <a:ea typeface="+mn-ea"/>
          <a:cs typeface="+mn-cs"/>
        </a:defRPr>
      </a:lvl1pPr>
      <a:lvl2pPr marL="741210" indent="-284105" algn="l" rtl="0" eaLnBrk="0" fontAlgn="base" hangingPunct="0">
        <a:spcBef>
          <a:spcPct val="20000"/>
        </a:spcBef>
        <a:spcAft>
          <a:spcPct val="0"/>
        </a:spcAft>
        <a:buChar char="–"/>
        <a:defRPr sz="2799">
          <a:solidFill>
            <a:schemeClr val="bg1"/>
          </a:solidFill>
          <a:latin typeface="+mn-lt"/>
        </a:defRPr>
      </a:lvl2pPr>
      <a:lvl3pPr marL="1141176" indent="-2269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8281" indent="-22696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5387" indent="-22696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329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026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7223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4186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150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8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8374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115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971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585" y="659606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r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t>Eric Kajfasz – CPPM</a:t>
            </a:r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60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9765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fld id="{E76EE981-CE90-4801-ACE7-6F56BEBF7317}" type="slidenum"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pPr defTabSz="913926" eaLnBrk="1" hangingPunct="1">
                <a:defRPr/>
              </a:pPr>
              <a:t>‹N°›</a:t>
            </a:fld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4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545" indent="-342545" algn="l" rtl="0" eaLnBrk="0" fontAlgn="base" hangingPunct="0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2180" indent="-285453" algn="l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  <a:cs typeface="+mn-cs"/>
        </a:defRPr>
      </a:lvl2pPr>
      <a:lvl3pPr marL="1141817" indent="-228363" algn="l" rtl="0" eaLnBrk="0" fontAlgn="base" hangingPunct="0">
        <a:spcBef>
          <a:spcPct val="20000"/>
        </a:spcBef>
        <a:spcAft>
          <a:spcPct val="0"/>
        </a:spcAft>
        <a:buChar char="•"/>
        <a:defRPr sz="2358">
          <a:solidFill>
            <a:schemeClr val="tx1"/>
          </a:solidFill>
          <a:latin typeface="+mn-lt"/>
          <a:cs typeface="+mn-cs"/>
        </a:defRPr>
      </a:lvl3pPr>
      <a:lvl4pPr marL="1598542" indent="-228363" algn="l" rtl="0" eaLnBrk="0" fontAlgn="base" hangingPunct="0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  <a:cs typeface="+mn-cs"/>
        </a:defRPr>
      </a:lvl4pPr>
      <a:lvl5pPr marL="2055269" indent="-228363" algn="l" rtl="0" eaLnBrk="0" fontAlgn="base" hangingPunct="0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536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BBCD645-D536-4B19-8197-9ECFBE6DF782}" type="datetimeFigureOut">
              <a:rPr lang="fr-FR" altLang="fr-FR"/>
              <a:pPr/>
              <a:t>10/01/2019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6DF0E35-6BD3-4652-8ADE-6B6589CBB98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D4C29645-D9EA-4713-9F27-E5CA9582C5EA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C92DD07-A6D0-45C8-B7D9-DEBD532777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875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1" tIns="45663" rIns="91321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321" tIns="45663" rIns="91321" bIns="45663" rtlCol="0" anchor="ctr"/>
          <a:lstStyle>
            <a:lvl1pPr algn="l">
              <a:defRPr sz="1179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+mn-cs"/>
              </a:defRPr>
            </a:lvl1pPr>
          </a:lstStyle>
          <a:p>
            <a:pPr defTabSz="913926" eaLnBrk="1" hangingPunct="1">
              <a:defRPr/>
            </a:pPr>
            <a:fld id="{6DAD549F-C54A-4232-9ECC-3CA599FF7164}" type="datetimeFigureOut">
              <a:rPr lang="fr-FR" smtClean="0"/>
              <a:pPr defTabSz="913926" eaLnBrk="1" hangingPunct="1">
                <a:defRPr/>
              </a:pPr>
              <a:t>10/01/2019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321" tIns="45663" rIns="91321" bIns="45663" rtlCol="0" anchor="ctr"/>
          <a:lstStyle>
            <a:lvl1pPr algn="ctr">
              <a:defRPr sz="1179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+mn-cs"/>
              </a:defRPr>
            </a:lvl1pPr>
          </a:lstStyle>
          <a:p>
            <a:pPr defTabSz="913926" eaLnBrk="1" hangingPunct="1"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321" tIns="45663" rIns="91321" bIns="45663" rtlCol="0" anchor="ctr"/>
          <a:lstStyle>
            <a:lvl1pPr algn="r">
              <a:defRPr sz="1179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+mn-cs"/>
              </a:defRPr>
            </a:lvl1pPr>
          </a:lstStyle>
          <a:p>
            <a:pPr defTabSz="913926" eaLnBrk="1" hangingPunct="1">
              <a:defRPr/>
            </a:pPr>
            <a:fld id="{EB860322-D089-4B64-9DCA-1CA778E71F02}" type="slidenum">
              <a:rPr lang="fr-FR" smtClean="0"/>
              <a:pPr defTabSz="913926" eaLnBrk="1" hangingPunct="1"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721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5pPr>
      <a:lvl6pPr marL="456583" algn="ctr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6pPr>
      <a:lvl7pPr marL="913169" algn="ctr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7pPr>
      <a:lvl8pPr marL="1369754" algn="ctr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8pPr>
      <a:lvl9pPr marL="1826337" algn="ctr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9pPr>
    </p:titleStyle>
    <p:bodyStyle>
      <a:lvl1pPr marL="340959" indent="-3409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40595" indent="-2838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0231" indent="-2267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58" kern="1200">
          <a:solidFill>
            <a:schemeClr val="tx1"/>
          </a:solidFill>
          <a:latin typeface="+mn-lt"/>
          <a:ea typeface="+mn-ea"/>
          <a:cs typeface="+mn-cs"/>
        </a:defRPr>
      </a:lvl3pPr>
      <a:lvl4pPr marL="1596953" indent="-2267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3683" indent="-2267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4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67798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0966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585" y="659606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r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t>Eric Kajfasz – CPPM</a:t>
            </a:r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60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9765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solidFill>
                  <a:schemeClr val="bg1"/>
                </a:solidFill>
              </a:defRPr>
            </a:lvl1pPr>
          </a:lstStyle>
          <a:p>
            <a:pPr defTabSz="913926" eaLnBrk="1" hangingPunct="1">
              <a:defRPr/>
            </a:pPr>
            <a:fld id="{E76EE981-CE90-4801-ACE7-6F56BEBF7317}" type="slidenum">
              <a:rPr lang="it-IT" smtClean="0">
                <a:solidFill>
                  <a:srgbClr val="FFFFFF"/>
                </a:solidFill>
                <a:latin typeface="Arial" pitchFamily="34" charset="0"/>
                <a:cs typeface="Arial"/>
              </a:rPr>
              <a:pPr defTabSz="913926" eaLnBrk="1" hangingPunct="1">
                <a:defRPr/>
              </a:pPr>
              <a:t>‹N°›</a:t>
            </a:fld>
            <a:endParaRPr lang="it-IT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07960" y="6524625"/>
            <a:ext cx="8964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1341" tIns="45672" rIns="91341" bIns="45672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01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545" indent="-342545" algn="l" rtl="0" eaLnBrk="0" fontAlgn="base" hangingPunct="0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2180" indent="-285453" algn="l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  <a:cs typeface="+mn-cs"/>
        </a:defRPr>
      </a:lvl2pPr>
      <a:lvl3pPr marL="1141817" indent="-228363" algn="l" rtl="0" eaLnBrk="0" fontAlgn="base" hangingPunct="0">
        <a:spcBef>
          <a:spcPct val="20000"/>
        </a:spcBef>
        <a:spcAft>
          <a:spcPct val="0"/>
        </a:spcAft>
        <a:buChar char="•"/>
        <a:defRPr sz="2358">
          <a:solidFill>
            <a:schemeClr val="tx1"/>
          </a:solidFill>
          <a:latin typeface="+mn-lt"/>
          <a:cs typeface="+mn-cs"/>
        </a:defRPr>
      </a:lvl3pPr>
      <a:lvl4pPr marL="1598542" indent="-228363" algn="l" rtl="0" eaLnBrk="0" fontAlgn="base" hangingPunct="0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  <a:cs typeface="+mn-cs"/>
        </a:defRPr>
      </a:lvl4pPr>
      <a:lvl5pPr marL="2055269" indent="-228363" algn="l" rtl="0" eaLnBrk="0" fontAlgn="base" hangingPunct="0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446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280F0744-8268-4302-9A3E-9A5EC98CC25A}" type="datetimeFigureOut">
              <a:rPr lang="fr-FR"/>
              <a:pPr>
                <a:defRPr/>
              </a:pPr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9B18FB-8102-4594-9555-A00BDCBFDBA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256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547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Modifiez le style du titre</a:t>
            </a:r>
            <a:endParaRPr lang="en-GB" altLang="fr-F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182BE35E-C4FF-BC4F-9E6E-90FD933D42F2}" type="datetime1">
              <a:rPr lang="fr-FR" altLang="fr-FR" smtClean="0"/>
              <a:pPr defTabSz="449263">
                <a:defRPr/>
              </a:pPr>
              <a:t>10/01/2019</a:t>
            </a:fld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r>
              <a:rPr lang="fr-FR" altLang="fr-FR" smtClean="0"/>
              <a:t>Réunion Générale CPPM</a:t>
            </a: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449263">
              <a:defRPr/>
            </a:pPr>
            <a:fld id="{B509A75C-F33C-8E45-BE88-C5A5866D98CA}" type="slidenum">
              <a:rPr lang="fr-FR" altLang="fr-FR"/>
              <a:pPr defTabSz="449263"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43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</p:sldLayoutIdLst>
  <p:hf sldNum="0"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.jpeg"/><Relationship Id="rId5" Type="http://schemas.openxmlformats.org/officeDocument/2006/relationships/hyperlink" Target="mailto:busto@cppm.in2p3.fr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ocuments%20and%20Settings\cppm\Bureau\Astro-animations\binary.mov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image" Target="../media/image5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5.png"/><Relationship Id="rId4" Type="http://schemas.openxmlformats.org/officeDocument/2006/relationships/image" Target="../media/image52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1.xml"/><Relationship Id="rId4" Type="http://schemas.openxmlformats.org/officeDocument/2006/relationships/image" Target="../media/image6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emf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8.png"/><Relationship Id="rId5" Type="http://schemas.openxmlformats.org/officeDocument/2006/relationships/image" Target="../media/image109.wmf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8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slide" Target="slide4.xml"/><Relationship Id="rId12" Type="http://schemas.openxmlformats.org/officeDocument/2006/relationships/slide" Target="slide13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6.jpeg"/><Relationship Id="rId11" Type="http://schemas.openxmlformats.org/officeDocument/2006/relationships/image" Target="../media/image18.jpeg"/><Relationship Id="rId5" Type="http://schemas.openxmlformats.org/officeDocument/2006/relationships/slide" Target="slide12.xml"/><Relationship Id="rId15" Type="http://schemas.openxmlformats.org/officeDocument/2006/relationships/image" Target="../media/image20.jpeg"/><Relationship Id="rId10" Type="http://schemas.openxmlformats.org/officeDocument/2006/relationships/slide" Target="slide6.xml"/><Relationship Id="rId4" Type="http://schemas.openxmlformats.org/officeDocument/2006/relationships/image" Target="../media/image15.wmf"/><Relationship Id="rId9" Type="http://schemas.openxmlformats.org/officeDocument/2006/relationships/slide" Target="slide29.xml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2630" y="1609653"/>
            <a:ext cx="1480724" cy="288745"/>
          </a:xfrm>
        </p:spPr>
        <p:txBody>
          <a:bodyPr/>
          <a:lstStyle/>
          <a:p>
            <a:pPr algn="l"/>
            <a:r>
              <a:rPr lang="en-US" altLang="en-US" sz="1800" b="1" noProof="0" dirty="0" smtClean="0">
                <a:solidFill>
                  <a:srgbClr val="00B0F0"/>
                </a:solidFill>
                <a:latin typeface="Verdana" charset="0"/>
              </a:rPr>
              <a:t/>
            </a:r>
            <a:br>
              <a:rPr lang="en-US" altLang="en-US" sz="1800" b="1" noProof="0" dirty="0" smtClean="0">
                <a:solidFill>
                  <a:srgbClr val="00B0F0"/>
                </a:solidFill>
                <a:latin typeface="Verdana" charset="0"/>
              </a:rPr>
            </a:br>
            <a:r>
              <a:rPr lang="en-US" altLang="en-US" sz="1800" b="1" noProof="0" dirty="0" smtClean="0">
                <a:solidFill>
                  <a:srgbClr val="00B0F0"/>
                </a:solidFill>
                <a:latin typeface="Verdana" charset="0"/>
              </a:rPr>
              <a:t>UMR7346</a:t>
            </a:r>
            <a:br>
              <a:rPr lang="en-US" altLang="en-US" sz="1800" b="1" noProof="0" dirty="0" smtClean="0">
                <a:solidFill>
                  <a:srgbClr val="00B0F0"/>
                </a:solidFill>
                <a:latin typeface="Verdana" charset="0"/>
              </a:rPr>
            </a:br>
            <a:endParaRPr lang="en-US" altLang="en-US" sz="1600" b="1" noProof="0" dirty="0">
              <a:solidFill>
                <a:srgbClr val="00B0F0"/>
              </a:solidFill>
              <a:latin typeface="Verdana" charset="0"/>
            </a:endParaRPr>
          </a:p>
        </p:txBody>
      </p:sp>
      <p:pic>
        <p:nvPicPr>
          <p:cNvPr id="39938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24525"/>
            <a:ext cx="1655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ZoneTexte 8"/>
          <p:cNvSpPr txBox="1">
            <a:spLocks noChangeArrowheads="1"/>
          </p:cNvSpPr>
          <p:nvPr/>
        </p:nvSpPr>
        <p:spPr bwMode="auto">
          <a:xfrm>
            <a:off x="7237413" y="2908300"/>
            <a:ext cx="1871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defTabSz="449263" eaLnBrk="1" hangingPunct="1">
              <a:spcBef>
                <a:spcPct val="0"/>
              </a:spcBef>
              <a:buFontTx/>
              <a:buNone/>
            </a:pPr>
            <a:r>
              <a:rPr lang="fr-FR" altLang="en-US" sz="1000">
                <a:solidFill>
                  <a:srgbClr val="000000"/>
                </a:solidFill>
                <a:latin typeface="Arial" charset="0"/>
                <a:cs typeface="+mn-cs"/>
              </a:rPr>
              <a:t>© </a:t>
            </a:r>
            <a:r>
              <a:rPr lang="fr-FR" altLang="en-US" sz="1000">
                <a:solidFill>
                  <a:srgbClr val="000000"/>
                </a:solidFill>
                <a:latin typeface="Verdana" charset="0"/>
                <a:cs typeface="+mn-cs"/>
              </a:rPr>
              <a:t>Francis Quintric</a:t>
            </a:r>
          </a:p>
        </p:txBody>
      </p:sp>
      <p:pic>
        <p:nvPicPr>
          <p:cNvPr id="39942" name="Image 7" descr="CPPM-GI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84" y="49221"/>
            <a:ext cx="1500278" cy="149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ZoneTexte 9"/>
          <p:cNvSpPr txBox="1">
            <a:spLocks noChangeArrowheads="1"/>
          </p:cNvSpPr>
          <p:nvPr/>
        </p:nvSpPr>
        <p:spPr bwMode="auto">
          <a:xfrm>
            <a:off x="304800" y="6256338"/>
            <a:ext cx="811953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49263"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 smtClean="0">
                <a:solidFill>
                  <a:srgbClr val="5F5F5F"/>
                </a:solidFill>
                <a:latin typeface="Verdana" charset="0"/>
                <a:cs typeface="+mn-cs"/>
              </a:rPr>
              <a:t>José </a:t>
            </a:r>
            <a:r>
              <a:rPr lang="fr-FR" altLang="en-US" sz="1400" dirty="0" err="1" smtClean="0">
                <a:solidFill>
                  <a:srgbClr val="5F5F5F"/>
                </a:solidFill>
                <a:latin typeface="Verdana" charset="0"/>
                <a:cs typeface="+mn-cs"/>
              </a:rPr>
              <a:t>Busto</a:t>
            </a:r>
            <a:r>
              <a:rPr lang="fr-FR" altLang="en-US" sz="1400" dirty="0" smtClean="0">
                <a:solidFill>
                  <a:srgbClr val="5F5F5F"/>
                </a:solidFill>
                <a:latin typeface="Verdana" charset="0"/>
                <a:cs typeface="+mn-cs"/>
              </a:rPr>
              <a:t>(</a:t>
            </a:r>
            <a:r>
              <a:rPr lang="fr-FR" altLang="en-US" sz="1400" dirty="0" smtClean="0">
                <a:solidFill>
                  <a:srgbClr val="5F5F5F"/>
                </a:solidFill>
                <a:latin typeface="Verdana" charset="0"/>
                <a:cs typeface="+mn-cs"/>
                <a:hlinkClick r:id="rId5"/>
              </a:rPr>
              <a:t>busto@cppm.in2p3.fr</a:t>
            </a:r>
            <a:r>
              <a:rPr lang="fr-FR" altLang="en-US" sz="1400" dirty="0" smtClean="0">
                <a:solidFill>
                  <a:srgbClr val="5F5F5F"/>
                </a:solidFill>
                <a:latin typeface="Verdana" charset="0"/>
                <a:cs typeface="+mn-cs"/>
              </a:rPr>
              <a:t>) – Janvier 2019</a:t>
            </a:r>
            <a:endParaRPr lang="fr-FR" altLang="en-US" sz="1400" dirty="0">
              <a:solidFill>
                <a:srgbClr val="5F5F5F"/>
              </a:solidFill>
              <a:latin typeface="Verdana" charset="0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956"/>
                    </a14:imgEffect>
                    <a14:imgEffect>
                      <a14:saturation sat="29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18094" y="49221"/>
            <a:ext cx="7617956" cy="574674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84532" y="150722"/>
            <a:ext cx="4299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/>
            <a:r>
              <a:rPr lang="en-US" sz="2800" b="1" dirty="0" smtClean="0">
                <a:solidFill>
                  <a:srgbClr val="FFFFFF"/>
                </a:solidFill>
                <a:latin typeface="Verdana" charset="0"/>
                <a:cs typeface="+mn-cs"/>
              </a:rPr>
              <a:t>Centre de </a:t>
            </a:r>
          </a:p>
          <a:p>
            <a:pPr defTabSz="449263"/>
            <a:r>
              <a:rPr lang="en-US" sz="2800" b="1" dirty="0" smtClean="0">
                <a:solidFill>
                  <a:srgbClr val="FFFFFF"/>
                </a:solidFill>
                <a:latin typeface="Verdana" charset="0"/>
                <a:cs typeface="+mn-cs"/>
              </a:rPr>
              <a:t>Physique des </a:t>
            </a:r>
          </a:p>
          <a:p>
            <a:pPr defTabSz="449263"/>
            <a:r>
              <a:rPr lang="en-US" sz="2800" b="1" dirty="0" err="1" smtClean="0">
                <a:solidFill>
                  <a:srgbClr val="FFFFFF"/>
                </a:solidFill>
                <a:latin typeface="Verdana" charset="0"/>
                <a:cs typeface="+mn-cs"/>
              </a:rPr>
              <a:t>Particules</a:t>
            </a:r>
            <a:r>
              <a:rPr lang="en-US" sz="2800" b="1" dirty="0" smtClean="0">
                <a:solidFill>
                  <a:srgbClr val="FFFFFF"/>
                </a:solidFill>
                <a:latin typeface="Verdana" charset="0"/>
                <a:cs typeface="+mn-cs"/>
              </a:rPr>
              <a:t> de </a:t>
            </a:r>
          </a:p>
          <a:p>
            <a:pPr defTabSz="449263"/>
            <a:r>
              <a:rPr lang="en-US" sz="2800" b="1" dirty="0" smtClean="0">
                <a:solidFill>
                  <a:srgbClr val="FFFFFF"/>
                </a:solidFill>
                <a:latin typeface="Verdana" charset="0"/>
                <a:cs typeface="+mn-cs"/>
              </a:rPr>
              <a:t>Marseille</a:t>
            </a:r>
            <a:endParaRPr lang="en-US" sz="2800" b="1" dirty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39" y="5925449"/>
            <a:ext cx="2311111" cy="7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79904"/>
            <a:ext cx="8712968" cy="706090"/>
          </a:xfrm>
        </p:spPr>
        <p:txBody>
          <a:bodyPr/>
          <a:lstStyle/>
          <a:p>
            <a:r>
              <a:rPr lang="en-US" noProof="0" dirty="0" smtClean="0"/>
              <a:t>The quest of Elementary Particles</a:t>
            </a:r>
            <a:endParaRPr lang="en-US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968315"/>
            <a:ext cx="7108240" cy="58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0" y="0"/>
            <a:ext cx="9228010" cy="7070813"/>
          </a:xfrm>
          <a:prstGeom prst="rect">
            <a:avLst/>
          </a:prstGeom>
          <a:ln>
            <a:noFill/>
          </a:ln>
        </p:spPr>
      </p:pic>
      <p:sp>
        <p:nvSpPr>
          <p:cNvPr id="154" name="TextShape 2"/>
          <p:cNvSpPr txBox="1"/>
          <p:nvPr/>
        </p:nvSpPr>
        <p:spPr>
          <a:xfrm>
            <a:off x="4444999" y="27626"/>
            <a:ext cx="5100833" cy="183587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 defTabSz="449263"/>
            <a:r>
              <a:rPr lang="en-US" sz="3266" b="1" spc="-1" dirty="0" err="1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L’Univers</a:t>
            </a:r>
            <a:r>
              <a:rPr lang="en-US" sz="3266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&amp; </a:t>
            </a:r>
            <a:br>
              <a:rPr lang="en-US" sz="3266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</a:br>
            <a:r>
              <a:rPr lang="en-US" sz="3266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les </a:t>
            </a:r>
            <a:r>
              <a:rPr lang="en-US" sz="3266" b="1" spc="-1" dirty="0" err="1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Rayons</a:t>
            </a:r>
            <a:r>
              <a:rPr lang="en-US" sz="3266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3266" b="1" spc="-1" dirty="0" err="1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Cosmiques</a:t>
            </a:r>
            <a:r>
              <a:rPr lang="en-US" sz="3266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
</a:t>
            </a:r>
            <a:r>
              <a:rPr lang="en-US" sz="2800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 </a:t>
            </a:r>
            <a:r>
              <a:rPr lang="en-US" sz="2000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(protons, photons, </a:t>
            </a:r>
            <a:r>
              <a:rPr lang="en-US" sz="2000" b="1" spc="-1" dirty="0" err="1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électrons</a:t>
            </a:r>
            <a:r>
              <a:rPr lang="en-US" sz="2000" b="1" spc="-1" dirty="0" smtClean="0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neutrinos, muons, …)</a:t>
            </a:r>
            <a:endParaRPr lang="en-US" sz="1400" spc="-1" dirty="0">
              <a:solidFill>
                <a:srgbClr val="E75112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112660" y="3806968"/>
            <a:ext cx="4078339" cy="169636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 defTabSz="449263"/>
            <a:r>
              <a:rPr lang="en-US" sz="3266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Accélérateurs</a:t>
            </a:r>
            <a:r>
              <a:rPr lang="en-US" sz="3266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de </a:t>
            </a:r>
            <a:r>
              <a:rPr lang="en-US" sz="3266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particules</a:t>
            </a:r>
            <a:r>
              <a:rPr lang="en-US" sz="3266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
 </a:t>
            </a: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(protons, photons, </a:t>
            </a:r>
            <a:r>
              <a:rPr lang="en-US" sz="2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électrons</a:t>
            </a: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muons, </a:t>
            </a:r>
            <a:r>
              <a:rPr lang="en-US" sz="2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pions</a:t>
            </a: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kaons, …)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156" name="Picture 155"/>
          <p:cNvPicPr/>
          <p:nvPr/>
        </p:nvPicPr>
        <p:blipFill>
          <a:blip r:embed="rId3"/>
          <a:stretch/>
        </p:blipFill>
        <p:spPr>
          <a:xfrm>
            <a:off x="5378967" y="1891123"/>
            <a:ext cx="3232895" cy="470725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" y="68945"/>
            <a:ext cx="4616876" cy="70609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FFFF00"/>
                </a:solidFill>
              </a:rPr>
              <a:t>Sources </a:t>
            </a:r>
            <a:r>
              <a:rPr lang="en-US" sz="4000" dirty="0" smtClean="0">
                <a:solidFill>
                  <a:srgbClr val="FFFF00"/>
                </a:solidFill>
              </a:rPr>
              <a:t>de </a:t>
            </a:r>
            <a:r>
              <a:rPr lang="en-US" sz="4000" dirty="0" err="1" smtClean="0">
                <a:solidFill>
                  <a:srgbClr val="FFFF00"/>
                </a:solidFill>
              </a:rPr>
              <a:t>particules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261241" y="361"/>
            <a:ext cx="8620951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en-US" sz="3991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CERN</a:t>
            </a:r>
            <a:endParaRPr lang="en-US" sz="3991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221914" y="2554919"/>
            <a:ext cx="8816882" cy="35594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449263"/>
            <a:r>
              <a:rPr lang="en-US" sz="2903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European Organization for Nuclear Research :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/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Le plus grand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laboratoire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européen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pour la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recherche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en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Physique des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Particules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489834" indent="-457200" defTabSz="449263">
              <a:buClr>
                <a:srgbClr val="0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Organisation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internationale</a:t>
            </a:r>
            <a:endParaRPr lang="en-US" sz="2400" spc="-1" dirty="0" smtClean="0">
              <a:solidFill>
                <a:srgbClr val="0066CC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489834" indent="-457200" defTabSz="449263">
              <a:buClr>
                <a:srgbClr val="0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Créé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en</a:t>
            </a:r>
            <a:r>
              <a:rPr lang="en-US" sz="240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1954, 21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états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membres</a:t>
            </a:r>
            <a:endParaRPr lang="en-US" sz="2400" spc="-1" dirty="0" smtClean="0">
              <a:solidFill>
                <a:srgbClr val="0066CC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489834" indent="-457200" defTabSz="449263">
              <a:buClr>
                <a:srgbClr val="0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emploie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~2500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personnes</a:t>
            </a:r>
            <a:endParaRPr lang="en-US" sz="2400" spc="-1" dirty="0" smtClean="0">
              <a:solidFill>
                <a:srgbClr val="0066CC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489834" indent="-457200" defTabSz="449263">
              <a:buClr>
                <a:srgbClr val="0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~10 000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utilisateurs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(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500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instituts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80 pays)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181" name="Picture 180"/>
          <p:cNvPicPr/>
          <p:nvPr/>
        </p:nvPicPr>
        <p:blipFill>
          <a:blip r:embed="rId3"/>
          <a:stretch/>
        </p:blipFill>
        <p:spPr>
          <a:xfrm>
            <a:off x="261242" y="1319627"/>
            <a:ext cx="5848858" cy="1097212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4"/>
          <a:stretch/>
        </p:blipFill>
        <p:spPr>
          <a:xfrm>
            <a:off x="6870964" y="914704"/>
            <a:ext cx="2174504" cy="1502135"/>
          </a:xfrm>
          <a:prstGeom prst="rect">
            <a:avLst/>
          </a:prstGeom>
          <a:ln>
            <a:noFill/>
          </a:ln>
        </p:spPr>
      </p:pic>
      <p:sp>
        <p:nvSpPr>
          <p:cNvPr id="184" name="TextShape 3"/>
          <p:cNvSpPr txBox="1"/>
          <p:nvPr/>
        </p:nvSpPr>
        <p:spPr>
          <a:xfrm>
            <a:off x="182650" y="5449021"/>
            <a:ext cx="7445367" cy="77849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195934" indent="-195934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Nombreuses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découvertes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scientifiques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techniques</a:t>
            </a:r>
          </a:p>
          <a:p>
            <a:pPr marL="195934" indent="-195934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Plusieurs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Prix Nobel</a:t>
            </a:r>
            <a:endParaRPr lang="en-US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195934" indent="-195934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Formidable lieu de collaborations 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internationales</a:t>
            </a:r>
            <a:endParaRPr lang="en-US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195934" indent="-195934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Programme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1633" spc="-1" dirty="0" err="1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ntéressant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pour les 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étudiants</a:t>
            </a:r>
            <a:r>
              <a:rPr lang="en-US" sz="1633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1633" spc="-1" dirty="0" err="1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d’été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185" name="Picture 184"/>
          <p:cNvPicPr/>
          <p:nvPr/>
        </p:nvPicPr>
        <p:blipFill>
          <a:blip r:embed="rId5"/>
          <a:stretch/>
        </p:blipFill>
        <p:spPr>
          <a:xfrm>
            <a:off x="2072131" y="64364"/>
            <a:ext cx="1113540" cy="1113540"/>
          </a:xfrm>
          <a:prstGeom prst="rect">
            <a:avLst/>
          </a:prstGeom>
          <a:ln w="72000">
            <a:solidFill>
              <a:srgbClr val="FFFFFF"/>
            </a:solidFill>
            <a:bevel/>
          </a:ln>
        </p:spPr>
      </p:pic>
      <p:pic>
        <p:nvPicPr>
          <p:cNvPr id="40962" name="Picture 2" descr="https://cds.cern.ch/record/2290404/files/World_users_by_Nat_2017b.png?subformat=icon-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23" y="3568634"/>
            <a:ext cx="3330401" cy="22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-13061" y="-15967"/>
            <a:ext cx="9195681" cy="6939213"/>
          </a:xfrm>
          <a:prstGeom prst="rect">
            <a:avLst/>
          </a:prstGeom>
          <a:ln>
            <a:noFill/>
          </a:ln>
        </p:spPr>
      </p:pic>
      <p:pic>
        <p:nvPicPr>
          <p:cNvPr id="163" name="Picture 162"/>
          <p:cNvPicPr/>
          <p:nvPr/>
        </p:nvPicPr>
        <p:blipFill>
          <a:blip r:embed="rId3"/>
          <a:stretch/>
        </p:blipFill>
        <p:spPr>
          <a:xfrm>
            <a:off x="-13061" y="-15967"/>
            <a:ext cx="9195681" cy="6939213"/>
          </a:xfrm>
          <a:prstGeom prst="rect">
            <a:avLst/>
          </a:prstGeom>
          <a:ln>
            <a:noFill/>
          </a:ln>
        </p:spPr>
      </p:pic>
      <p:sp>
        <p:nvSpPr>
          <p:cNvPr id="164" name="TextShape 1"/>
          <p:cNvSpPr txBox="1"/>
          <p:nvPr/>
        </p:nvSpPr>
        <p:spPr>
          <a:xfrm>
            <a:off x="355288" y="3278281"/>
            <a:ext cx="1277468" cy="57538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449263"/>
            <a:r>
              <a:rPr lang="fr-FR" sz="3266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CMS</a:t>
            </a:r>
            <a:endParaRPr lang="fr-FR" sz="1633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7604724" y="6139523"/>
            <a:ext cx="1408089" cy="57538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449263"/>
            <a:r>
              <a:rPr lang="fr-FR" sz="3266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ALICE</a:t>
            </a:r>
            <a:endParaRPr lang="fr-FR" sz="1633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66" name="TextShape 3"/>
          <p:cNvSpPr txBox="1"/>
          <p:nvPr/>
        </p:nvSpPr>
        <p:spPr>
          <a:xfrm>
            <a:off x="7709221" y="2880426"/>
            <a:ext cx="1473399" cy="57538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449263"/>
            <a:r>
              <a:rPr lang="fr-FR" sz="3266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ATLAS</a:t>
            </a:r>
            <a:endParaRPr lang="fr-FR" sz="1633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67" name="TextShape 4"/>
          <p:cNvSpPr txBox="1"/>
          <p:nvPr/>
        </p:nvSpPr>
        <p:spPr>
          <a:xfrm>
            <a:off x="3722684" y="3258440"/>
            <a:ext cx="1277468" cy="57538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449263"/>
            <a:r>
              <a:rPr lang="fr-FR" sz="3266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LHCb</a:t>
            </a:r>
            <a:endParaRPr lang="fr-FR" sz="1633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168" name="TextShape 5"/>
          <p:cNvSpPr txBox="1"/>
          <p:nvPr/>
        </p:nvSpPr>
        <p:spPr>
          <a:xfrm>
            <a:off x="261241" y="-64950"/>
            <a:ext cx="8620951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en-US" sz="3991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Le LHC : </a:t>
            </a:r>
            <a:r>
              <a:rPr lang="en-US" sz="2800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un </a:t>
            </a:r>
            <a:r>
              <a:rPr lang="en-US" sz="2800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accélérateur</a:t>
            </a:r>
            <a:r>
              <a:rPr lang="en-US" sz="2800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sous-terrain de 27 km </a:t>
            </a:r>
            <a:r>
              <a:rPr lang="en-US" sz="3991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
</a:t>
            </a:r>
            <a:r>
              <a:rPr lang="en-US" sz="2903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(Large Hadron Collider)</a:t>
            </a:r>
            <a:endParaRPr lang="en-US" sz="3991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9" name="Image 7" descr="CPPM-GIF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38" y="3833823"/>
            <a:ext cx="706509" cy="7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 descr="CPPM-GIF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59" y="2226956"/>
            <a:ext cx="706509" cy="7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84800" y="204229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Genève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93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0"/>
            <a:ext cx="9144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45137" y="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LHC: Large Hadron </a:t>
            </a:r>
            <a:r>
              <a:rPr lang="fr-FR" dirty="0" err="1" smtClean="0">
                <a:solidFill>
                  <a:srgbClr val="FFFF00"/>
                </a:solidFill>
              </a:rPr>
              <a:t>Collider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1F1A-A3BF-B640-B098-6EB0A4884A7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93145" y="5673976"/>
            <a:ext cx="5192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Très haut Vide : 10</a:t>
            </a:r>
            <a:r>
              <a:rPr lang="fr-FR" baseline="30000" dirty="0" smtClean="0">
                <a:solidFill>
                  <a:srgbClr val="FFFFFF"/>
                </a:solidFill>
                <a:latin typeface="Verdana" charset="0"/>
                <a:cs typeface="+mn-cs"/>
              </a:rPr>
              <a:t>-13</a:t>
            </a:r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latin typeface="Verdana" charset="0"/>
                <a:cs typeface="+mn-cs"/>
              </a:rPr>
              <a:t>atm</a:t>
            </a:r>
            <a:endParaRPr lang="fr-FR" dirty="0" smtClean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023" y="4521871"/>
            <a:ext cx="4248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fr-FR" dirty="0" smtClean="0">
                <a:solidFill>
                  <a:schemeClr val="bg1"/>
                </a:solidFill>
                <a:latin typeface="Verdana" charset="0"/>
                <a:cs typeface="+mn-cs"/>
              </a:rPr>
              <a:t>Champ magnétique 8.3T</a:t>
            </a:r>
          </a:p>
          <a:p>
            <a:pPr defTabSz="449263"/>
            <a:r>
              <a:rPr lang="fr-FR" dirty="0" smtClean="0">
                <a:solidFill>
                  <a:schemeClr val="bg1"/>
                </a:solidFill>
                <a:latin typeface="Verdana" charset="0"/>
                <a:cs typeface="+mn-cs"/>
              </a:rPr>
              <a:t>200 000 fois plus intense que le champ magnétique terrestre  </a:t>
            </a:r>
            <a:endParaRPr lang="fr-FR" dirty="0">
              <a:solidFill>
                <a:schemeClr val="bg1"/>
              </a:solidFill>
              <a:latin typeface="Verdana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4293096"/>
            <a:ext cx="356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Température 1.9K (-271°C</a:t>
            </a:r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)</a:t>
            </a:r>
            <a:endParaRPr lang="fr-FR" dirty="0" smtClean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6095" y="1544966"/>
            <a:ext cx="356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1232 dipôles 15m/35 tonnes</a:t>
            </a:r>
            <a:endParaRPr lang="fr-FR" dirty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579" y="1526235"/>
            <a:ext cx="3564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fr-FR" dirty="0">
                <a:solidFill>
                  <a:srgbClr val="FFFFFF"/>
                </a:solidFill>
                <a:latin typeface="Verdana" charset="0"/>
                <a:cs typeface="+mn-cs"/>
              </a:rPr>
              <a:t>7600 </a:t>
            </a:r>
            <a:r>
              <a:rPr lang="fr-FR" dirty="0" smtClean="0">
                <a:solidFill>
                  <a:srgbClr val="FFFFFF"/>
                </a:solidFill>
                <a:latin typeface="Verdana" charset="0"/>
                <a:cs typeface="+mn-cs"/>
              </a:rPr>
              <a:t>Km de câbles supraconducteurs</a:t>
            </a:r>
          </a:p>
        </p:txBody>
      </p:sp>
    </p:spTree>
    <p:extLst>
      <p:ext uri="{BB962C8B-B14F-4D97-AF65-F5344CB8AC3E}">
        <p14:creationId xmlns:p14="http://schemas.microsoft.com/office/powerpoint/2010/main" val="17305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30906"/>
            <a:ext cx="8229600" cy="1143000"/>
          </a:xfrm>
        </p:spPr>
        <p:txBody>
          <a:bodyPr/>
          <a:lstStyle/>
          <a:p>
            <a:r>
              <a:rPr lang="en-US" noProof="0" dirty="0" smtClean="0"/>
              <a:t>ATLAS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20/01/15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1F1A-A3BF-B640-B098-6EB0A4884A77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3" y="1039042"/>
            <a:ext cx="9000926" cy="58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20/01/15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1F1A-A3BF-B640-B098-6EB0A4884A77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5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1" name="Text Box 50"/>
          <p:cNvSpPr txBox="1">
            <a:spLocks noChangeArrowheads="1"/>
          </p:cNvSpPr>
          <p:nvPr/>
        </p:nvSpPr>
        <p:spPr bwMode="auto">
          <a:xfrm>
            <a:off x="3598606" y="1124745"/>
            <a:ext cx="5545393" cy="3416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Mesures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précision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du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Modèle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Standard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Découverte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et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étude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du boson de Higgs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Recherche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directe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de Nouvelle Physique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Détecteur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à Pixels</a:t>
            </a:r>
            <a:endParaRPr lang="en-US" altLang="en-US" sz="18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Calorimètre</a:t>
            </a:r>
            <a:r>
              <a:rPr lang="en-US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e/</a:t>
            </a:r>
            <a:r>
              <a:rPr lang="fr-FR" altLang="en-US" sz="2400" dirty="0" smtClean="0">
                <a:solidFill>
                  <a:srgbClr val="FFFFFF"/>
                </a:solidFill>
                <a:latin typeface="Symbol" panose="05050102010706020507" pitchFamily="18" charset="2"/>
              </a:rPr>
              <a:t>g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Déclenchement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et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filtrage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des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données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 smtClean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charset="0"/>
              </a:rPr>
              <a:t>Computing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 smtClean="0">
              <a:solidFill>
                <a:srgbClr val="FFFFFF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5" name="Image 7" descr="CPPM-GIF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41" y="3504880"/>
            <a:ext cx="930558" cy="9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97689" y="846088"/>
            <a:ext cx="1768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1911854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46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ésultat de recherche d'images pour &quot;logo LHCb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979712" cy="13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0"/>
          <p:cNvSpPr txBox="1">
            <a:spLocks noChangeArrowheads="1"/>
          </p:cNvSpPr>
          <p:nvPr/>
        </p:nvSpPr>
        <p:spPr bwMode="auto">
          <a:xfrm>
            <a:off x="3392129" y="1473201"/>
            <a:ext cx="5663213" cy="2554545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err="1">
                <a:solidFill>
                  <a:srgbClr val="FFFFFF"/>
                </a:solidFill>
                <a:latin typeface="Verdana" charset="0"/>
              </a:rPr>
              <a:t>Mesures</a:t>
            </a:r>
            <a:r>
              <a:rPr lang="en-US" altLang="en-US" sz="2000" dirty="0">
                <a:solidFill>
                  <a:srgbClr val="FFFFFF"/>
                </a:solidFill>
                <a:latin typeface="Verdana" charset="0"/>
              </a:rPr>
              <a:t> de </a:t>
            </a:r>
            <a:r>
              <a:rPr lang="en-US" altLang="en-US" sz="2000" dirty="0" err="1">
                <a:solidFill>
                  <a:srgbClr val="FFFFFF"/>
                </a:solidFill>
                <a:latin typeface="Verdana" charset="0"/>
              </a:rPr>
              <a:t>précision</a:t>
            </a:r>
            <a:r>
              <a:rPr lang="en-US" altLang="en-US" sz="2000" dirty="0">
                <a:solidFill>
                  <a:srgbClr val="FFFFFF"/>
                </a:solidFill>
                <a:latin typeface="Verdana" charset="0"/>
              </a:rPr>
              <a:t> du </a:t>
            </a:r>
            <a:r>
              <a:rPr lang="en-US" altLang="en-US" sz="2000" dirty="0" err="1">
                <a:solidFill>
                  <a:srgbClr val="FFFFFF"/>
                </a:solidFill>
                <a:latin typeface="Verdana" charset="0"/>
              </a:rPr>
              <a:t>Modèle</a:t>
            </a:r>
            <a:r>
              <a:rPr lang="en-US" altLang="en-US" sz="2000" dirty="0">
                <a:solidFill>
                  <a:srgbClr val="FFFFFF"/>
                </a:solidFill>
                <a:latin typeface="Verdana" charset="0"/>
              </a:rPr>
              <a:t> Standard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Etude de la violation de la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symétrie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matière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/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antimatière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Recherches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indirectes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de Nouvelle Physique</a:t>
            </a:r>
            <a:endParaRPr lang="en-US" altLang="en-US" sz="2000" dirty="0">
              <a:solidFill>
                <a:srgbClr val="FFFFFF"/>
              </a:solidFill>
              <a:latin typeface="Verdana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 smtClean="0">
              <a:solidFill>
                <a:srgbClr val="FFFFFF"/>
              </a:solidFill>
              <a:latin typeface="Verdana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Trigger/DAQ pour le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charset="0"/>
              </a:rPr>
              <a:t>détecteur</a:t>
            </a:r>
            <a:r>
              <a:rPr lang="en-US" altLang="en-US" sz="2000" dirty="0" smtClean="0">
                <a:solidFill>
                  <a:srgbClr val="FFFFFF"/>
                </a:solidFill>
                <a:latin typeface="Verdana" charset="0"/>
              </a:rPr>
              <a:t> de </a:t>
            </a:r>
            <a:r>
              <a:rPr lang="en-US" altLang="en-US" sz="2000" dirty="0" smtClean="0">
                <a:solidFill>
                  <a:srgbClr val="FFFFFF"/>
                </a:solidFill>
                <a:latin typeface="Symbol" panose="05050102010706020507" pitchFamily="18" charset="2"/>
              </a:rPr>
              <a:t>m</a:t>
            </a:r>
            <a:endParaRPr lang="en-US" altLang="en-US" sz="2000" dirty="0" smtClean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47534" y="143354"/>
            <a:ext cx="14975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dirty="0" err="1" smtClean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LHCb</a:t>
            </a:r>
            <a:endParaRPr lang="fr-FR" altLang="fr-FR" sz="4400" dirty="0">
              <a:solidFill>
                <a:srgbClr val="FFFF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Image 7" descr="CPPM-GIF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84" y="2750473"/>
            <a:ext cx="930558" cy="9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2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9" descr="IN2P3Filaire-Q_SignV c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4" y="5882545"/>
            <a:ext cx="1480079" cy="8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 7" descr="IMG_33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71450"/>
            <a:ext cx="69580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ZoneTexte 8"/>
          <p:cNvSpPr txBox="1">
            <a:spLocks noChangeArrowheads="1"/>
          </p:cNvSpPr>
          <p:nvPr/>
        </p:nvSpPr>
        <p:spPr bwMode="auto">
          <a:xfrm>
            <a:off x="7237413" y="2908300"/>
            <a:ext cx="1871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1000">
                <a:solidFill>
                  <a:srgbClr val="000000"/>
                </a:solidFill>
                <a:latin typeface="Arial" panose="020B0604020202020204" pitchFamily="34" charset="0"/>
              </a:rPr>
              <a:t>© </a:t>
            </a:r>
            <a:r>
              <a:rPr lang="fr-FR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Francis Quintric</a:t>
            </a:r>
          </a:p>
        </p:txBody>
      </p:sp>
      <p:pic>
        <p:nvPicPr>
          <p:cNvPr id="30726" name="Image 7" descr="CPPM-GIF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" y="606425"/>
            <a:ext cx="19192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6269" y="3103645"/>
            <a:ext cx="849783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Unité Mixte de Recherche CNRS/AMU forte de ~160 personnes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7030A0"/>
                </a:solidFill>
              </a:rPr>
              <a:t>~40 Chercheurs CNRS &amp; Enseignants-Chercheurs AMU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7030A0"/>
                </a:solidFill>
              </a:rPr>
              <a:t>~90 Ingénieurs/Techniciens en mécanique, électronique, informatique, </a:t>
            </a:r>
            <a:br>
              <a:rPr lang="fr-FR" sz="1600" dirty="0" smtClean="0">
                <a:solidFill>
                  <a:srgbClr val="7030A0"/>
                </a:solidFill>
              </a:rPr>
            </a:br>
            <a:r>
              <a:rPr lang="fr-FR" sz="1600" dirty="0" smtClean="0">
                <a:solidFill>
                  <a:srgbClr val="7030A0"/>
                </a:solidFill>
              </a:rPr>
              <a:t>instrumentation,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7030A0"/>
                </a:solidFill>
              </a:rPr>
              <a:t>~30 étudiants en thèse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030A0"/>
                </a:solidFill>
              </a:rPr>
              <a:t>~60 </a:t>
            </a:r>
            <a:r>
              <a:rPr lang="en-US" sz="1600" dirty="0" err="1" smtClean="0">
                <a:solidFill>
                  <a:srgbClr val="7030A0"/>
                </a:solidFill>
              </a:rPr>
              <a:t>visiteurs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étrangers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030A0"/>
                </a:solidFill>
              </a:rPr>
              <a:t>~40 </a:t>
            </a:r>
            <a:r>
              <a:rPr lang="en-US" sz="1600" dirty="0" err="1" smtClean="0">
                <a:solidFill>
                  <a:srgbClr val="7030A0"/>
                </a:solidFill>
              </a:rPr>
              <a:t>stagiaires</a:t>
            </a:r>
            <a:r>
              <a:rPr lang="en-US" sz="1600" dirty="0" smtClean="0">
                <a:solidFill>
                  <a:srgbClr val="7030A0"/>
                </a:solidFill>
              </a:rPr>
              <a:t> par an</a:t>
            </a:r>
            <a:endParaRPr lang="en-US" sz="16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7030A0"/>
                </a:solidFill>
              </a:rPr>
              <a:t>~200 publications scientifiques/an, 8 brevets, 2 startups</a:t>
            </a:r>
            <a:endParaRPr lang="fr-FR" sz="1600" dirty="0">
              <a:solidFill>
                <a:srgbClr val="7030A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79116" y="5342658"/>
            <a:ext cx="7592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Participation à des expériences internationales majeures</a:t>
            </a:r>
            <a:br>
              <a:rPr lang="fr-FR" b="1" dirty="0" smtClean="0">
                <a:solidFill>
                  <a:srgbClr val="0000FF"/>
                </a:solidFill>
              </a:rPr>
            </a:br>
            <a:r>
              <a:rPr lang="fr-FR" b="1" dirty="0" smtClean="0">
                <a:solidFill>
                  <a:srgbClr val="0000FF"/>
                </a:solidFill>
              </a:rPr>
              <a:t>pour sonder le cœur de l’Univers et de la Matière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39" y="5925449"/>
            <a:ext cx="2311111" cy="7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36908" y="258349"/>
            <a:ext cx="7601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Physique des particles sans accelerator</a:t>
            </a:r>
            <a:endParaRPr lang="en-US" sz="32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85" y="1502456"/>
            <a:ext cx="3935456" cy="28449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87513" y="1514895"/>
            <a:ext cx="305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Décroissance radioactive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87513" y="2324746"/>
            <a:ext cx="2945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-&gt; </a:t>
            </a:r>
            <a:r>
              <a:rPr lang="fr-FR" dirty="0" smtClean="0">
                <a:solidFill>
                  <a:srgbClr val="FF0000"/>
                </a:solidFill>
              </a:rPr>
              <a:t>découverte neutrino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-&gt; interaction faible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-&gt; violation de la parité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-&gt; . . 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37" y="4368389"/>
            <a:ext cx="1601732" cy="13282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16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0774" y="4215540"/>
            <a:ext cx="2670771" cy="223527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8800" y="0"/>
            <a:ext cx="8585200" cy="692150"/>
          </a:xfrm>
        </p:spPr>
        <p:txBody>
          <a:bodyPr/>
          <a:lstStyle/>
          <a:p>
            <a:r>
              <a:rPr lang="en-US" altLang="fr-FR" sz="2400" b="1" noProof="0" dirty="0" smtClean="0">
                <a:solidFill>
                  <a:srgbClr val="E75112"/>
                </a:solidFill>
                <a:latin typeface="Verdana" panose="020B0604030504040204" pitchFamily="34" charset="0"/>
              </a:rPr>
              <a:t>Etude de la nature du Neutrino : </a:t>
            </a:r>
            <a:r>
              <a:rPr lang="en-US" altLang="fr-FR" sz="2400" b="1" noProof="0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SuperNEMO</a:t>
            </a:r>
            <a:endParaRPr lang="en-US" altLang="fr-FR" sz="2400" b="1" noProof="0" dirty="0" smtClean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836613"/>
            <a:ext cx="8604250" cy="51117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2000" noProof="0" dirty="0" err="1" smtClean="0">
                <a:solidFill>
                  <a:srgbClr val="5F5F5F"/>
                </a:solidFill>
                <a:latin typeface="Verdana" panose="020B0604030504040204" pitchFamily="34" charset="0"/>
              </a:rPr>
              <a:t>Désintégration</a:t>
            </a:r>
            <a:r>
              <a:rPr lang="en-US" altLang="fr-FR" sz="20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 Double-</a:t>
            </a:r>
            <a:r>
              <a:rPr lang="en-US" altLang="fr-FR" sz="2000" noProof="0" dirty="0" err="1" smtClean="0">
                <a:solidFill>
                  <a:srgbClr val="5F5F5F"/>
                </a:solidFill>
                <a:latin typeface="Verdana" panose="020B0604030504040204" pitchFamily="34" charset="0"/>
              </a:rPr>
              <a:t>béta</a:t>
            </a:r>
            <a:r>
              <a:rPr lang="en-US" altLang="fr-FR" sz="20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 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avec </a:t>
            </a:r>
            <a:r>
              <a:rPr lang="en-US" altLang="fr-FR" sz="1600" noProof="0" dirty="0" err="1" smtClean="0">
                <a:solidFill>
                  <a:srgbClr val="5F5F5F"/>
                </a:solidFill>
                <a:latin typeface="Verdana" panose="020B0604030504040204" pitchFamily="34" charset="0"/>
              </a:rPr>
              <a:t>émission</a:t>
            </a: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 de 2 neutrinos</a:t>
            </a:r>
          </a:p>
          <a:p>
            <a:pPr>
              <a:lnSpc>
                <a:spcPct val="90000"/>
              </a:lnSpc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altLang="fr-FR" sz="2000" dirty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fr-FR" sz="18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sans </a:t>
            </a:r>
            <a:r>
              <a:rPr lang="en-US" altLang="fr-FR" sz="1600" noProof="0" dirty="0" err="1" smtClean="0">
                <a:solidFill>
                  <a:srgbClr val="5F5F5F"/>
                </a:solidFill>
                <a:latin typeface="Verdana" panose="020B0604030504040204" pitchFamily="34" charset="0"/>
              </a:rPr>
              <a:t>émission</a:t>
            </a: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 de neutrino</a:t>
            </a:r>
            <a:b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</a:b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1600" noProof="0" dirty="0" err="1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seulement</a:t>
            </a: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 possible </a:t>
            </a:r>
            <a:r>
              <a:rPr lang="en-US" altLang="fr-FR" sz="1600" noProof="0" dirty="0" err="1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si</a:t>
            </a: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/>
            </a:r>
            <a:b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</a:br>
            <a:r>
              <a:rPr lang="en-US" altLang="fr-FR" sz="1600" noProof="0" dirty="0" smtClean="0">
                <a:solidFill>
                  <a:srgbClr val="5F5F5F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neutrino = anti-neutrino</a:t>
            </a:r>
            <a:endParaRPr lang="en-US" altLang="fr-FR" sz="16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20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800" noProof="0" dirty="0" smtClean="0">
              <a:solidFill>
                <a:srgbClr val="4D4D4D"/>
              </a:solidFill>
              <a:latin typeface="Verdana" panose="020B0604030504040204" pitchFamily="34" charset="0"/>
            </a:endParaRPr>
          </a:p>
        </p:txBody>
      </p:sp>
      <p:pic>
        <p:nvPicPr>
          <p:cNvPr id="77826" name="Picture 2" descr="http://www2.warwick.ac.uk/fac/sci/physics/research/epp/exp/detrd/snemo/snemomodu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590550"/>
            <a:ext cx="4238625" cy="3449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28722"/>
            <a:ext cx="3442157" cy="2000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01" y="4584558"/>
            <a:ext cx="3524707" cy="1895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129552" y="3957638"/>
            <a:ext cx="468015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b="1" dirty="0" smtClean="0">
                <a:solidFill>
                  <a:srgbClr val="FF0000"/>
                </a:solidFill>
              </a:rPr>
              <a:t>Radio-purification du </a:t>
            </a:r>
            <a:r>
              <a:rPr lang="en-US" altLang="fr-FR" sz="2200" b="1" dirty="0" err="1" smtClean="0">
                <a:solidFill>
                  <a:srgbClr val="FF0000"/>
                </a:solidFill>
              </a:rPr>
              <a:t>gaz</a:t>
            </a:r>
            <a:r>
              <a:rPr lang="en-US" altLang="fr-FR" sz="2200" b="1" dirty="0" smtClean="0">
                <a:solidFill>
                  <a:srgbClr val="FF0000"/>
                </a:solidFill>
              </a:rPr>
              <a:t> de </a:t>
            </a:r>
            <a:r>
              <a:rPr lang="en-US" altLang="fr-FR" sz="2200" b="1" dirty="0" err="1" smtClean="0">
                <a:solidFill>
                  <a:srgbClr val="FF0000"/>
                </a:solidFill>
              </a:rPr>
              <a:t>détection</a:t>
            </a:r>
            <a:endParaRPr lang="en-US" altLang="fr-FR" sz="2200" b="1" dirty="0">
              <a:solidFill>
                <a:srgbClr val="FF0000"/>
              </a:solidFill>
            </a:endParaRPr>
          </a:p>
        </p:txBody>
      </p:sp>
      <p:pic>
        <p:nvPicPr>
          <p:cNvPr id="41993" name="Image 7" descr="CPPM-GIF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8"/>
            <a:ext cx="69215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78" y="4470063"/>
            <a:ext cx="2752619" cy="21244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718" y="5532295"/>
            <a:ext cx="2385589" cy="58477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Asymétrie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Matière - Antimatière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6" name="Virage 5"/>
          <p:cNvSpPr/>
          <p:nvPr/>
        </p:nvSpPr>
        <p:spPr>
          <a:xfrm rot="10800000" flipH="1">
            <a:off x="950774" y="4733251"/>
            <a:ext cx="924521" cy="565688"/>
          </a:xfrm>
          <a:prstGeom prst="ben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andee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617944"/>
              </p:ext>
            </p:extLst>
          </p:nvPr>
        </p:nvGraphicFramePr>
        <p:xfrm>
          <a:off x="4203700" y="3340100"/>
          <a:ext cx="736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4" name="Equation" r:id="rId5" imgW="736280" imgH="177723" progId="Equation.3">
                  <p:embed/>
                </p:oleObj>
              </mc:Choice>
              <mc:Fallback>
                <p:oleObj name="Equation" r:id="rId5" imgW="736280" imgH="17772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3340100"/>
                        <a:ext cx="736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5" name="Picture 4" descr="casA_chandra_b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2286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X binary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60463"/>
            <a:ext cx="23622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499666"/>
            <a:ext cx="30829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quasar GB 1508 vue artis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441"/>
            <a:ext cx="25908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0325" y="2584450"/>
            <a:ext cx="2659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Restes</a:t>
            </a:r>
            <a:r>
              <a:rPr lang="en-US" altLang="fr-FR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Supernovae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135313" y="2584450"/>
            <a:ext cx="1317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b="1" dirty="0" smtClean="0">
                <a:solidFill>
                  <a:schemeClr val="bg1"/>
                </a:solidFill>
                <a:latin typeface="Symbol" charset="2"/>
                <a:ea typeface="Arial" charset="0"/>
                <a:cs typeface="Arial" charset="0"/>
              </a:rPr>
              <a:t>m</a:t>
            </a:r>
            <a:r>
              <a:rPr lang="en-US" altLang="fr-FR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-quasars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711825" y="1914004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Sursauts</a:t>
            </a:r>
            <a:r>
              <a:rPr lang="en-US" altLang="fr-FR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Gamma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8186738" y="3439591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AGNs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94694" y="50958"/>
            <a:ext cx="79305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3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Astropaticules</a:t>
            </a:r>
            <a:r>
              <a:rPr lang="en-US" altLang="fr-FR" sz="3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de Haute </a:t>
            </a:r>
            <a:r>
              <a:rPr lang="en-US" altLang="fr-FR" sz="3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endParaRPr lang="en-US" altLang="fr-FR" sz="3600" dirty="0" smtClean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</p:txBody>
      </p:sp>
      <p:pic>
        <p:nvPicPr>
          <p:cNvPr id="69645" name="Picture 13" descr="su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97413"/>
            <a:ext cx="24971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6" name="Freeform 14"/>
          <p:cNvSpPr>
            <a:spLocks/>
          </p:cNvSpPr>
          <p:nvPr/>
        </p:nvSpPr>
        <p:spPr bwMode="auto">
          <a:xfrm>
            <a:off x="2051050" y="4697413"/>
            <a:ext cx="2016125" cy="1584325"/>
          </a:xfrm>
          <a:custGeom>
            <a:avLst/>
            <a:gdLst>
              <a:gd name="T0" fmla="*/ 0 w 1920"/>
              <a:gd name="T1" fmla="*/ 0 h 1608"/>
              <a:gd name="T2" fmla="*/ 2147483646 w 1920"/>
              <a:gd name="T3" fmla="*/ 2147483646 h 1608"/>
              <a:gd name="T4" fmla="*/ 2147483646 w 1920"/>
              <a:gd name="T5" fmla="*/ 2147483646 h 1608"/>
              <a:gd name="T6" fmla="*/ 2147483646 w 1920"/>
              <a:gd name="T7" fmla="*/ 2147483646 h 1608"/>
              <a:gd name="T8" fmla="*/ 2147483646 w 1920"/>
              <a:gd name="T9" fmla="*/ 2147483646 h 1608"/>
              <a:gd name="T10" fmla="*/ 2147483646 w 1920"/>
              <a:gd name="T11" fmla="*/ 2147483646 h 1608"/>
              <a:gd name="T12" fmla="*/ 2147483646 w 1920"/>
              <a:gd name="T13" fmla="*/ 2147483646 h 1608"/>
              <a:gd name="T14" fmla="*/ 2147483646 w 1920"/>
              <a:gd name="T15" fmla="*/ 2147483646 h 1608"/>
              <a:gd name="T16" fmla="*/ 2147483646 w 1920"/>
              <a:gd name="T17" fmla="*/ 2147483646 h 1608"/>
              <a:gd name="T18" fmla="*/ 2147483646 w 1920"/>
              <a:gd name="T19" fmla="*/ 2147483646 h 1608"/>
              <a:gd name="T20" fmla="*/ 2147483646 w 1920"/>
              <a:gd name="T21" fmla="*/ 2147483646 h 1608"/>
              <a:gd name="T22" fmla="*/ 2147483646 w 1920"/>
              <a:gd name="T23" fmla="*/ 2147483646 h 16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20" h="1608">
                <a:moveTo>
                  <a:pt x="0" y="0"/>
                </a:moveTo>
                <a:cubicBezTo>
                  <a:pt x="488" y="76"/>
                  <a:pt x="976" y="152"/>
                  <a:pt x="1296" y="384"/>
                </a:cubicBezTo>
                <a:cubicBezTo>
                  <a:pt x="1616" y="616"/>
                  <a:pt x="1920" y="1208"/>
                  <a:pt x="1920" y="1392"/>
                </a:cubicBezTo>
                <a:cubicBezTo>
                  <a:pt x="1920" y="1576"/>
                  <a:pt x="1568" y="1608"/>
                  <a:pt x="1296" y="1488"/>
                </a:cubicBezTo>
                <a:cubicBezTo>
                  <a:pt x="1024" y="1368"/>
                  <a:pt x="408" y="864"/>
                  <a:pt x="288" y="672"/>
                </a:cubicBezTo>
                <a:cubicBezTo>
                  <a:pt x="168" y="480"/>
                  <a:pt x="344" y="344"/>
                  <a:pt x="576" y="336"/>
                </a:cubicBezTo>
                <a:cubicBezTo>
                  <a:pt x="808" y="328"/>
                  <a:pt x="1496" y="496"/>
                  <a:pt x="1680" y="624"/>
                </a:cubicBezTo>
                <a:cubicBezTo>
                  <a:pt x="1864" y="752"/>
                  <a:pt x="1800" y="1024"/>
                  <a:pt x="1680" y="1104"/>
                </a:cubicBezTo>
                <a:cubicBezTo>
                  <a:pt x="1560" y="1184"/>
                  <a:pt x="1104" y="1184"/>
                  <a:pt x="960" y="1104"/>
                </a:cubicBezTo>
                <a:cubicBezTo>
                  <a:pt x="816" y="1024"/>
                  <a:pt x="784" y="680"/>
                  <a:pt x="816" y="624"/>
                </a:cubicBezTo>
                <a:cubicBezTo>
                  <a:pt x="848" y="568"/>
                  <a:pt x="1096" y="728"/>
                  <a:pt x="1152" y="768"/>
                </a:cubicBezTo>
                <a:cubicBezTo>
                  <a:pt x="1208" y="808"/>
                  <a:pt x="1180" y="836"/>
                  <a:pt x="1152" y="864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211264" y="4596547"/>
            <a:ext cx="1312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WIMP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4989923" y="5386553"/>
            <a:ext cx="33538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Accrétion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dans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le Soleil </a:t>
            </a:r>
            <a:b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</a:b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suivie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d’auto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-annihilations</a:t>
            </a:r>
            <a:b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</a:b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de </a:t>
            </a: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particules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de </a:t>
            </a:r>
            <a:r>
              <a:rPr lang="en-US" altLang="fr-FR" sz="16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Matière</a:t>
            </a:r>
            <a:r>
              <a:rPr lang="en-US" altLang="fr-FR" sz="16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Noire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679950" y="44735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fr-FR" sz="2400" b="1" dirty="0">
                <a:latin typeface="Tahoma" panose="020B0604030504040204" pitchFamily="34" charset="0"/>
                <a:sym typeface="Symbol" panose="05050102010706020507" pitchFamily="18" charset="2"/>
              </a:rPr>
              <a:t>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1515655" y="6015891"/>
            <a:ext cx="96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fr-FR" sz="1800" b="1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Soleil</a:t>
            </a:r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V="1">
            <a:off x="3346450" y="4727574"/>
            <a:ext cx="1708150" cy="762000"/>
          </a:xfrm>
          <a:prstGeom prst="line">
            <a:avLst/>
          </a:prstGeom>
          <a:noFill/>
          <a:ln w="38100" cmpd="dbl">
            <a:solidFill>
              <a:srgbClr val="99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Verdana" charset="0"/>
              <a:ea typeface="Arial" charset="0"/>
              <a:cs typeface="Arial" charset="0"/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14325" y="3765550"/>
            <a:ext cx="31053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4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Détection</a:t>
            </a:r>
            <a:r>
              <a:rPr lang="en-US" altLang="fr-FR" sz="24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altLang="fr-FR" sz="24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indirecte</a:t>
            </a:r>
            <a:endParaRPr lang="en-US" altLang="fr-FR" sz="2400" dirty="0" smtClean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4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 </a:t>
            </a:r>
            <a:r>
              <a:rPr lang="en-US" altLang="fr-FR" sz="24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Matière</a:t>
            </a:r>
            <a:r>
              <a:rPr lang="en-US" altLang="fr-FR" sz="24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Noire</a:t>
            </a:r>
          </a:p>
        </p:txBody>
      </p:sp>
      <p:sp>
        <p:nvSpPr>
          <p:cNvPr id="45078" name="Text Box 20"/>
          <p:cNvSpPr txBox="1">
            <a:spLocks noChangeArrowheads="1"/>
          </p:cNvSpPr>
          <p:nvPr/>
        </p:nvSpPr>
        <p:spPr bwMode="auto">
          <a:xfrm>
            <a:off x="663699" y="835556"/>
            <a:ext cx="34454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Accélérateurs</a:t>
            </a:r>
            <a:r>
              <a:rPr lang="en-US" altLang="fr-FR" sz="20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altLang="fr-FR" sz="20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cosmiques</a:t>
            </a:r>
            <a:r>
              <a:rPr lang="en-US" altLang="fr-FR" sz="20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45079" name="Text Box 20"/>
          <p:cNvSpPr txBox="1">
            <a:spLocks noChangeArrowheads="1"/>
          </p:cNvSpPr>
          <p:nvPr/>
        </p:nvSpPr>
        <p:spPr bwMode="auto">
          <a:xfrm>
            <a:off x="4339021" y="3353834"/>
            <a:ext cx="3418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Sources </a:t>
            </a:r>
            <a:r>
              <a:rPr lang="en-US" altLang="fr-FR" sz="20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extragalactiques</a:t>
            </a:r>
            <a:endParaRPr lang="en-US" altLang="fr-FR" sz="2000" dirty="0" smtClean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</p:txBody>
      </p:sp>
      <p:sp>
        <p:nvSpPr>
          <p:cNvPr id="45080" name="Text Box 20"/>
          <p:cNvSpPr txBox="1">
            <a:spLocks noChangeArrowheads="1"/>
          </p:cNvSpPr>
          <p:nvPr/>
        </p:nvSpPr>
        <p:spPr bwMode="auto">
          <a:xfrm>
            <a:off x="1256242" y="2999317"/>
            <a:ext cx="27831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Sources </a:t>
            </a:r>
            <a:r>
              <a:rPr lang="en-US" altLang="fr-FR" sz="2000" dirty="0" err="1" smtClean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galactiques</a:t>
            </a:r>
            <a:endParaRPr lang="en-US" altLang="fr-FR" sz="2000" dirty="0" smtClean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</p:txBody>
      </p:sp>
      <p:sp>
        <p:nvSpPr>
          <p:cNvPr id="44056" name="Rectangle 1"/>
          <p:cNvSpPr>
            <a:spLocks noChangeArrowheads="1"/>
          </p:cNvSpPr>
          <p:nvPr/>
        </p:nvSpPr>
        <p:spPr bwMode="auto">
          <a:xfrm>
            <a:off x="4620681" y="715963"/>
            <a:ext cx="4449763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Recherches</a:t>
            </a:r>
            <a:r>
              <a:rPr lang="en-US" altLang="fr-FR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de Gammas &amp; Neutrinos de haute </a:t>
            </a:r>
            <a:r>
              <a:rPr lang="en-US" altLang="fr-FR" sz="2000" b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énergie</a:t>
            </a:r>
            <a:endParaRPr lang="en-US" altLang="fr-FR" sz="2000" b="1" dirty="0" smtClean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Astronomie</a:t>
            </a:r>
            <a:r>
              <a:rPr lang="en-US" altLang="fr-FR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multi-</a:t>
            </a:r>
            <a:r>
              <a:rPr lang="en-US" altLang="fr-FR" sz="2000" b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méssagers</a:t>
            </a:r>
            <a:endParaRPr lang="en-US" altLang="fr-FR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86191" y="460132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FFCC"/>
                </a:solidFill>
              </a:rPr>
              <a:t>neutrinos</a:t>
            </a:r>
            <a:endParaRPr lang="en-US" dirty="0">
              <a:solidFill>
                <a:srgbClr val="99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6" grpId="0" animBg="1"/>
      <p:bldP spid="69647" grpId="0"/>
      <p:bldP spid="69648" grpId="0"/>
      <p:bldP spid="69650" grpId="0"/>
      <p:bldP spid="6965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610600" cy="692150"/>
          </a:xfrm>
        </p:spPr>
        <p:txBody>
          <a:bodyPr/>
          <a:lstStyle/>
          <a:p>
            <a:r>
              <a:rPr lang="en-US" altLang="fr-FR" sz="2800" b="1" noProof="0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Astronomi</a:t>
            </a:r>
            <a:r>
              <a:rPr lang="en-US" altLang="fr-FR" sz="28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e Gamma de Haute </a:t>
            </a:r>
            <a:r>
              <a:rPr lang="en-US" altLang="fr-FR" sz="28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Energie</a:t>
            </a:r>
            <a:endParaRPr lang="en-US" altLang="fr-FR" sz="2800" b="1" noProof="0" dirty="0" smtClean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4013200"/>
            <a:ext cx="2690812" cy="2479675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b="1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Galactic Gamma-Ray Sources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2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Supernova Remnants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Pulsar Wind Nebulae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Pulsar Physics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Star-Formation Regions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The Galactic Centre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noProof="0" dirty="0" smtClean="0">
                <a:solidFill>
                  <a:srgbClr val="5F5F5F"/>
                </a:solidFill>
                <a:latin typeface="Verdana" panose="020B0604030504040204" pitchFamily="34" charset="0"/>
              </a:rPr>
              <a:t>X-Ray Binaries &amp; </a:t>
            </a:r>
            <a:r>
              <a:rPr lang="en-US" altLang="fr-FR" sz="1200" noProof="0" dirty="0" err="1" smtClean="0">
                <a:solidFill>
                  <a:srgbClr val="5F5F5F"/>
                </a:solidFill>
                <a:latin typeface="Verdana" panose="020B0604030504040204" pitchFamily="34" charset="0"/>
              </a:rPr>
              <a:t>Microquasars</a:t>
            </a:r>
            <a:endParaRPr lang="en-US" altLang="fr-FR" sz="1200" noProof="0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sp>
        <p:nvSpPr>
          <p:cNvPr id="50179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7DF500-3BAC-49AC-B04E-24398BBB790F}" type="slidenum">
              <a:rPr lang="fr-FR" altLang="fr-FR" sz="1200">
                <a:solidFill>
                  <a:srgbClr val="5F5F5F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5175"/>
            <a:ext cx="9142412" cy="3117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3"/>
          <p:cNvSpPr txBox="1">
            <a:spLocks noChangeArrowheads="1"/>
          </p:cNvSpPr>
          <p:nvPr/>
        </p:nvSpPr>
        <p:spPr bwMode="auto">
          <a:xfrm>
            <a:off x="3024188" y="4013200"/>
            <a:ext cx="286861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5F5F5F"/>
                </a:solidFill>
                <a:latin typeface="Verdana" panose="020B0604030504040204" pitchFamily="34" charset="0"/>
              </a:rPr>
              <a:t>Extra-galactic GR Sources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20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Active Galactic Nuclei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Extragalactic Background Light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Gamma-Ray Bursts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Galaxy Clusters</a:t>
            </a:r>
            <a:endParaRPr lang="fr-FR" altLang="fr-FR" sz="120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sp>
        <p:nvSpPr>
          <p:cNvPr id="50183" name="Rectangle 3"/>
          <p:cNvSpPr txBox="1">
            <a:spLocks noChangeArrowheads="1"/>
          </p:cNvSpPr>
          <p:nvPr/>
        </p:nvSpPr>
        <p:spPr bwMode="auto">
          <a:xfrm>
            <a:off x="6046788" y="4013200"/>
            <a:ext cx="255111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5F5F5F"/>
                </a:solidFill>
                <a:latin typeface="Verdana" panose="020B0604030504040204" pitchFamily="34" charset="0"/>
              </a:rPr>
              <a:t>Fundamental Physics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20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Dark Matter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Quantum Gravity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i="1">
                <a:solidFill>
                  <a:srgbClr val="5F5F5F"/>
                </a:solidFill>
                <a:latin typeface="Verdana" panose="020B0604030504040204" pitchFamily="34" charset="0"/>
              </a:rPr>
              <a:t>VHE GR probing Space-Time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>
                <a:solidFill>
                  <a:srgbClr val="5F5F5F"/>
                </a:solidFill>
                <a:latin typeface="Verdana" panose="020B0604030504040204" pitchFamily="34" charset="0"/>
              </a:rPr>
              <a:t>Charged Cosmic Rays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200" i="1">
                <a:solidFill>
                  <a:srgbClr val="5F5F5F"/>
                </a:solidFill>
                <a:latin typeface="Verdana" panose="020B0604030504040204" pitchFamily="34" charset="0"/>
              </a:rPr>
              <a:t>Bridging the gap TeV-PeV</a:t>
            </a:r>
            <a:endParaRPr lang="fr-FR" altLang="fr-FR" sz="1200" i="1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pic>
        <p:nvPicPr>
          <p:cNvPr id="5018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547938"/>
            <a:ext cx="20367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1393825" y="5692775"/>
            <a:ext cx="7086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>
                <a:latin typeface="Verdana" panose="020B0604030504040204" pitchFamily="34" charset="0"/>
              </a:rPr>
              <a:t>10-fold sensitivity and energy range of current instruments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>
                <a:latin typeface="Verdana" panose="020B0604030504040204" pitchFamily="34" charset="0"/>
              </a:rPr>
              <a:t>~1000 sources </a:t>
            </a:r>
            <a:r>
              <a:rPr lang="en-US" altLang="fr-FR" sz="1800" dirty="0" smtClean="0">
                <a:latin typeface="Verdana" panose="020B0604030504040204" pitchFamily="34" charset="0"/>
              </a:rPr>
              <a:t>and new </a:t>
            </a:r>
            <a:r>
              <a:rPr lang="en-US" altLang="fr-FR" sz="1800" dirty="0">
                <a:latin typeface="Verdana" panose="020B0604030504040204" pitchFamily="34" charset="0"/>
              </a:rPr>
              <a:t>phenomena expected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>
                <a:latin typeface="Verdana" panose="020B0604030504040204" pitchFamily="34" charset="0"/>
              </a:rPr>
              <a:t>28 countries, 186 institutes and &gt; 1000 scientists</a:t>
            </a:r>
          </a:p>
        </p:txBody>
      </p:sp>
      <p:sp>
        <p:nvSpPr>
          <p:cNvPr id="50186" name="TextBox 2"/>
          <p:cNvSpPr txBox="1">
            <a:spLocks noChangeArrowheads="1"/>
          </p:cNvSpPr>
          <p:nvPr/>
        </p:nvSpPr>
        <p:spPr bwMode="auto">
          <a:xfrm>
            <a:off x="4724400" y="3209925"/>
            <a:ext cx="1555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chemeClr val="bg1"/>
                </a:solidFill>
                <a:latin typeface="Verdana" panose="020B0604030504040204" pitchFamily="34" charset="0"/>
              </a:rPr>
              <a:t>HESS &amp;</a:t>
            </a:r>
          </a:p>
        </p:txBody>
      </p:sp>
      <p:sp>
        <p:nvSpPr>
          <p:cNvPr id="50187" name="TextBox 3"/>
          <p:cNvSpPr txBox="1">
            <a:spLocks noChangeArrowheads="1"/>
          </p:cNvSpPr>
          <p:nvPr/>
        </p:nvSpPr>
        <p:spPr bwMode="auto">
          <a:xfrm>
            <a:off x="325438" y="5861050"/>
            <a:ext cx="981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>
                <a:latin typeface="Verdana" panose="020B0604030504040204" pitchFamily="34" charset="0"/>
              </a:rPr>
              <a:t>CTA</a:t>
            </a:r>
          </a:p>
        </p:txBody>
      </p:sp>
      <p:pic>
        <p:nvPicPr>
          <p:cNvPr id="50188" name="Image 7" descr="CPPM-GIF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8"/>
            <a:ext cx="69215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81" y="1295630"/>
            <a:ext cx="9143040" cy="525724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0" tIns="45657" rIns="91310" bIns="45657" anchor="ctr"/>
          <a:lstStyle/>
          <a:p>
            <a:pPr defTabSz="913926" eaLnBrk="1" hangingPunct="1"/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7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70" r="7979"/>
          <a:stretch>
            <a:fillRect/>
          </a:stretch>
        </p:blipFill>
        <p:spPr bwMode="auto">
          <a:xfrm>
            <a:off x="5705983" y="1052990"/>
            <a:ext cx="3402049" cy="374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268764" y="95605"/>
            <a:ext cx="7798568" cy="81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0" tIns="45657" rIns="91310" bIns="45657" anchor="ctr"/>
          <a:lstStyle/>
          <a:p>
            <a:pPr algn="ctr" defTabSz="913926"/>
            <a:r>
              <a:rPr lang="fr-FR" sz="3991" dirty="0">
                <a:solidFill>
                  <a:srgbClr val="FFFF00"/>
                </a:solidFill>
                <a:latin typeface="Calibri"/>
              </a:rPr>
              <a:t>Une nouvelle fenêtre sur l’Univers</a:t>
            </a:r>
            <a:r>
              <a:rPr lang="en-GB" sz="3991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90119" name="Picture 5" descr="hdfw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6" t="3525" b="23724"/>
          <a:stretch>
            <a:fillRect/>
          </a:stretch>
        </p:blipFill>
        <p:spPr bwMode="auto">
          <a:xfrm>
            <a:off x="487" y="1600392"/>
            <a:ext cx="4385803" cy="350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6" descr="bluemarble2k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395" y="1905161"/>
            <a:ext cx="2746087" cy="26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2" name="Line 8"/>
          <p:cNvSpPr>
            <a:spLocks noChangeShapeType="1"/>
          </p:cNvSpPr>
          <p:nvPr/>
        </p:nvSpPr>
        <p:spPr bwMode="auto">
          <a:xfrm flipV="1">
            <a:off x="1268762" y="2963923"/>
            <a:ext cx="4239768" cy="801602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1" tIns="45672" rIns="91341" bIns="45672" anchor="ctr"/>
          <a:lstStyle/>
          <a:p>
            <a:pPr defTabSz="913926" eaLnBrk="1" hangingPunct="1"/>
            <a:endParaRPr lang="fr-FR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23" name="Line 9"/>
          <p:cNvSpPr>
            <a:spLocks noChangeShapeType="1"/>
          </p:cNvSpPr>
          <p:nvPr/>
        </p:nvSpPr>
        <p:spPr bwMode="auto">
          <a:xfrm flipV="1">
            <a:off x="1268765" y="3475033"/>
            <a:ext cx="1492093" cy="2904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1" tIns="45672" rIns="91341" bIns="45672" anchor="ctr"/>
          <a:lstStyle/>
          <a:p>
            <a:pPr defTabSz="913926" eaLnBrk="1" hangingPunct="1"/>
            <a:endParaRPr lang="fr-FR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24" name="Line 10"/>
          <p:cNvSpPr>
            <a:spLocks noChangeShapeType="1"/>
          </p:cNvSpPr>
          <p:nvPr/>
        </p:nvSpPr>
        <p:spPr bwMode="auto">
          <a:xfrm flipH="1">
            <a:off x="5181545" y="2438504"/>
            <a:ext cx="3585787" cy="5777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1" tIns="45672" rIns="91341" bIns="45672" anchor="ctr"/>
          <a:lstStyle/>
          <a:p>
            <a:pPr defTabSz="913926" eaLnBrk="1" hangingPunct="1"/>
            <a:endParaRPr lang="fr-FR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25" name="Text Box 11"/>
          <p:cNvSpPr txBox="1">
            <a:spLocks noChangeArrowheads="1"/>
          </p:cNvSpPr>
          <p:nvPr/>
        </p:nvSpPr>
        <p:spPr bwMode="auto">
          <a:xfrm>
            <a:off x="1552893" y="3657581"/>
            <a:ext cx="1784162" cy="4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1" tIns="45672" rIns="91341" bIns="456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926"/>
            <a:r>
              <a:rPr lang="en-US" sz="2358" dirty="0">
                <a:solidFill>
                  <a:srgbClr val="FFFFFF"/>
                </a:solidFill>
                <a:latin typeface="Times New Roman" pitchFamily="18" charset="0"/>
              </a:rPr>
              <a:t>Neutrino</a:t>
            </a:r>
          </a:p>
        </p:txBody>
      </p:sp>
      <p:sp>
        <p:nvSpPr>
          <p:cNvPr id="90127" name="Text Box 13"/>
          <p:cNvSpPr txBox="1">
            <a:spLocks noChangeArrowheads="1"/>
          </p:cNvSpPr>
          <p:nvPr/>
        </p:nvSpPr>
        <p:spPr bwMode="auto">
          <a:xfrm>
            <a:off x="8359134" y="2376600"/>
            <a:ext cx="392856" cy="5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1" tIns="45672" rIns="91341" bIns="456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926"/>
            <a:r>
              <a:rPr lang="fr-FR" sz="2812" dirty="0">
                <a:solidFill>
                  <a:srgbClr val="FF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90128" name="Text Box 14"/>
          <p:cNvSpPr txBox="1">
            <a:spLocks noChangeArrowheads="1"/>
          </p:cNvSpPr>
          <p:nvPr/>
        </p:nvSpPr>
        <p:spPr bwMode="auto">
          <a:xfrm>
            <a:off x="3276741" y="3306782"/>
            <a:ext cx="619060" cy="58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1" tIns="45672" rIns="91341" bIns="456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926"/>
            <a:r>
              <a:rPr lang="en-US" sz="3175" dirty="0">
                <a:solidFill>
                  <a:srgbClr val="FFFF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90117" name="Text Box 16"/>
          <p:cNvSpPr txBox="1">
            <a:spLocks noChangeArrowheads="1"/>
          </p:cNvSpPr>
          <p:nvPr/>
        </p:nvSpPr>
        <p:spPr bwMode="auto">
          <a:xfrm>
            <a:off x="480" y="5257616"/>
            <a:ext cx="5181056" cy="125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0" tIns="45657" rIns="91310" bIns="456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926" eaLnBrk="1" hangingPunct="1">
              <a:spcBef>
                <a:spcPct val="50000"/>
              </a:spcBef>
            </a:pPr>
            <a:r>
              <a:rPr lang="fr-FR" sz="2812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Astronomie N</a:t>
            </a:r>
            <a:r>
              <a:rPr lang="en-GB" sz="2812" b="1" dirty="0" err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eutrino</a:t>
            </a:r>
            <a:r>
              <a:rPr lang="en-GB" sz="2812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:</a:t>
            </a:r>
            <a:r>
              <a:rPr lang="en-GB" sz="2358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/>
            </a:r>
            <a:br>
              <a:rPr lang="en-GB" sz="2358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</a:br>
            <a:r>
              <a:rPr lang="fr-FR" sz="2358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Carte des phénomènes les plus catastrophiques de l’</a:t>
            </a:r>
            <a:r>
              <a:rPr lang="en-GB" sz="2358" dirty="0" err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Univers</a:t>
            </a:r>
            <a:endParaRPr lang="en-GB" sz="2358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8" name="Image 17" descr="skyma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07" y="4657496"/>
            <a:ext cx="3915734" cy="2200145"/>
          </a:xfrm>
          <a:prstGeom prst="rect">
            <a:avLst/>
          </a:prstGeom>
        </p:spPr>
      </p:pic>
      <p:pic>
        <p:nvPicPr>
          <p:cNvPr id="19" name="Picture 16" descr="logo_huge_tran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" y="359"/>
            <a:ext cx="1404790" cy="14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11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1" y="1"/>
            <a:ext cx="7772400" cy="796925"/>
          </a:xfrm>
          <a:noFill/>
        </p:spPr>
        <p:txBody>
          <a:bodyPr/>
          <a:lstStyle/>
          <a:p>
            <a:pPr algn="ctr" eaLnBrk="1" hangingPunct="1"/>
            <a:r>
              <a:rPr lang="en-US" sz="3600" b="1" noProof="0" dirty="0" err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Pourquoi</a:t>
            </a:r>
            <a:r>
              <a:rPr lang="en-US" sz="3600" b="1" noProof="0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rechercher</a:t>
            </a:r>
            <a:r>
              <a:rPr lang="en-US" sz="3600" b="1" noProof="0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 des neutrinos </a:t>
            </a:r>
            <a:r>
              <a:rPr lang="en-US" sz="3600" b="1" noProof="0" dirty="0">
                <a:solidFill>
                  <a:srgbClr val="FFFF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89091" name="Text Box 8"/>
          <p:cNvSpPr txBox="1">
            <a:spLocks noChangeArrowheads="1"/>
          </p:cNvSpPr>
          <p:nvPr/>
        </p:nvSpPr>
        <p:spPr bwMode="auto">
          <a:xfrm>
            <a:off x="196851" y="3154363"/>
            <a:ext cx="38798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32727"/>
              </a:buClr>
            </a:pPr>
            <a:r>
              <a:rPr kumimoji="1" lang="fr-FR" sz="2400" dirty="0" smtClean="0">
                <a:solidFill>
                  <a:srgbClr val="33CCFF"/>
                </a:solidFill>
                <a:cs typeface="+mn-cs"/>
              </a:rPr>
              <a:t>Avantages du neutrino </a:t>
            </a:r>
            <a:r>
              <a:rPr kumimoji="1" lang="fr-FR" sz="2400" dirty="0">
                <a:solidFill>
                  <a:srgbClr val="33CCFF"/>
                </a:solidFill>
                <a:cs typeface="+mn-cs"/>
              </a:rPr>
              <a:t>:</a:t>
            </a:r>
          </a:p>
        </p:txBody>
      </p:sp>
      <p:sp>
        <p:nvSpPr>
          <p:cNvPr id="505874" name="Rectangle 18"/>
          <p:cNvSpPr>
            <a:spLocks noChangeArrowheads="1"/>
          </p:cNvSpPr>
          <p:nvPr/>
        </p:nvSpPr>
        <p:spPr bwMode="auto">
          <a:xfrm>
            <a:off x="466725" y="6000613"/>
            <a:ext cx="7718425" cy="34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1392" tIns="45697" rIns="91392" bIns="45697" anchor="ctr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32727"/>
              </a:buClr>
            </a:pP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+mn-cs"/>
              </a:rPr>
              <a:t> 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+mn-cs"/>
                <a:sym typeface="Wingdings" pitchFamily="2" charset="2"/>
              </a:rPr>
              <a:t> 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+mn-cs"/>
                <a:sym typeface="Wingdings" pitchFamily="2" charset="2"/>
              </a:rPr>
              <a:t>Besoin d’un ENORME volume de détection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89093" name="Text Box 21"/>
          <p:cNvSpPr txBox="1">
            <a:spLocks noChangeArrowheads="1"/>
          </p:cNvSpPr>
          <p:nvPr/>
        </p:nvSpPr>
        <p:spPr bwMode="auto">
          <a:xfrm>
            <a:off x="334964" y="3605214"/>
            <a:ext cx="8809037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dirty="0">
                <a:solidFill>
                  <a:srgbClr val="FFFFFF"/>
                </a:solidFill>
                <a:cs typeface="+mn-cs"/>
              </a:rPr>
              <a:t> </a:t>
            </a:r>
            <a:r>
              <a:rPr lang="fr-FR" dirty="0" smtClean="0">
                <a:solidFill>
                  <a:srgbClr val="FFFFFF"/>
                </a:solidFill>
                <a:cs typeface="+mn-cs"/>
              </a:rPr>
              <a:t>Electriquement neutre, non dévié par les champs magnétiques </a:t>
            </a:r>
            <a:r>
              <a:rPr lang="fr-FR" dirty="0">
                <a:solidFill>
                  <a:srgbClr val="FF0066"/>
                </a:solidFill>
                <a:cs typeface="+mn-cs"/>
                <a:sym typeface="Wingdings" pitchFamily="2" charset="2"/>
              </a:rPr>
              <a:t></a:t>
            </a:r>
            <a:r>
              <a:rPr lang="fr-FR" dirty="0">
                <a:solidFill>
                  <a:srgbClr val="FFFFFF"/>
                </a:solidFill>
                <a:cs typeface="+mn-cs"/>
                <a:sym typeface="Wingdings" pitchFamily="2" charset="2"/>
              </a:rPr>
              <a:t> </a:t>
            </a:r>
            <a:r>
              <a:rPr lang="fr-FR" dirty="0" smtClean="0">
                <a:solidFill>
                  <a:srgbClr val="FF0066"/>
                </a:solidFill>
                <a:cs typeface="+mn-cs"/>
                <a:sym typeface="Wingdings" pitchFamily="2" charset="2"/>
              </a:rPr>
              <a:t>astronomie</a:t>
            </a:r>
            <a:endParaRPr lang="fr-FR" dirty="0">
              <a:solidFill>
                <a:srgbClr val="FF0066"/>
              </a:solidFill>
              <a:cs typeface="+mn-cs"/>
            </a:endParaRPr>
          </a:p>
        </p:txBody>
      </p:sp>
      <p:sp>
        <p:nvSpPr>
          <p:cNvPr id="89094" name="Text Box 22"/>
          <p:cNvSpPr txBox="1">
            <a:spLocks noChangeArrowheads="1"/>
          </p:cNvSpPr>
          <p:nvPr/>
        </p:nvSpPr>
        <p:spPr bwMode="auto">
          <a:xfrm>
            <a:off x="334963" y="4583113"/>
            <a:ext cx="8799512" cy="34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fr-FR" dirty="0">
                <a:solidFill>
                  <a:srgbClr val="FFFFFF"/>
                </a:solidFill>
                <a:cs typeface="+mn-cs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cs typeface="+mn-cs"/>
              </a:rPr>
              <a:t>Intéragit</a:t>
            </a:r>
            <a:r>
              <a:rPr lang="fr-FR" dirty="0" smtClean="0">
                <a:solidFill>
                  <a:srgbClr val="FFFFFF"/>
                </a:solidFill>
                <a:cs typeface="+mn-cs"/>
              </a:rPr>
              <a:t> TRES faiblement </a:t>
            </a:r>
            <a:r>
              <a:rPr lang="fr-FR" dirty="0">
                <a:solidFill>
                  <a:srgbClr val="FF0066"/>
                </a:solidFill>
                <a:cs typeface="+mn-cs"/>
                <a:sym typeface="Wingdings" pitchFamily="2" charset="2"/>
              </a:rPr>
              <a:t></a:t>
            </a:r>
            <a:r>
              <a:rPr lang="fr-FR" dirty="0">
                <a:solidFill>
                  <a:srgbClr val="FFFFFF"/>
                </a:solidFill>
                <a:cs typeface="+mn-cs"/>
                <a:sym typeface="Wingdings" pitchFamily="2" charset="2"/>
              </a:rPr>
              <a:t> </a:t>
            </a:r>
            <a:r>
              <a:rPr lang="fr-FR" dirty="0" smtClean="0">
                <a:solidFill>
                  <a:srgbClr val="FF0066"/>
                </a:solidFill>
                <a:cs typeface="+mn-cs"/>
                <a:sym typeface="Wingdings" pitchFamily="2" charset="2"/>
              </a:rPr>
              <a:t>s’échappe des régions denses de l’Univers</a:t>
            </a:r>
            <a:endParaRPr lang="fr-FR" dirty="0">
              <a:solidFill>
                <a:srgbClr val="FF0066"/>
              </a:solidFill>
              <a:cs typeface="+mn-cs"/>
              <a:sym typeface="Wingdings" pitchFamily="2" charset="2"/>
            </a:endParaRPr>
          </a:p>
        </p:txBody>
      </p:sp>
      <p:sp>
        <p:nvSpPr>
          <p:cNvPr id="505879" name="Text Box 23"/>
          <p:cNvSpPr txBox="1">
            <a:spLocks noChangeArrowheads="1"/>
          </p:cNvSpPr>
          <p:nvPr/>
        </p:nvSpPr>
        <p:spPr bwMode="auto">
          <a:xfrm>
            <a:off x="196851" y="5214939"/>
            <a:ext cx="43926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32727"/>
              </a:buClr>
            </a:pPr>
            <a:r>
              <a:rPr kumimoji="1" lang="fr-FR" sz="2400" dirty="0" smtClean="0">
                <a:solidFill>
                  <a:srgbClr val="33CCFF"/>
                </a:solidFill>
                <a:cs typeface="+mn-cs"/>
              </a:rPr>
              <a:t>Inconvénients :</a:t>
            </a:r>
            <a:endParaRPr kumimoji="1" lang="fr-FR" sz="2400" dirty="0">
              <a:solidFill>
                <a:srgbClr val="33CCFF"/>
              </a:solidFill>
              <a:cs typeface="+mn-cs"/>
            </a:endParaRPr>
          </a:p>
        </p:txBody>
      </p:sp>
      <p:grpSp>
        <p:nvGrpSpPr>
          <p:cNvPr id="89096" name="Group 26"/>
          <p:cNvGrpSpPr>
            <a:grpSpLocks/>
          </p:cNvGrpSpPr>
          <p:nvPr/>
        </p:nvGrpSpPr>
        <p:grpSpPr bwMode="auto">
          <a:xfrm>
            <a:off x="303213" y="866776"/>
            <a:ext cx="8440737" cy="2103438"/>
            <a:chOff x="191" y="546"/>
            <a:chExt cx="5317" cy="1325"/>
          </a:xfrm>
        </p:grpSpPr>
        <p:pic>
          <p:nvPicPr>
            <p:cNvPr id="89098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" r="224" b="2646"/>
            <a:stretch>
              <a:fillRect/>
            </a:stretch>
          </p:blipFill>
          <p:spPr bwMode="auto">
            <a:xfrm>
              <a:off x="191" y="546"/>
              <a:ext cx="5317" cy="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099" name="Picture 25" descr="Rotating_earth_(small)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59565">
              <a:off x="4582" y="744"/>
              <a:ext cx="87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97" name="Text Box 27"/>
          <p:cNvSpPr txBox="1">
            <a:spLocks noChangeArrowheads="1"/>
          </p:cNvSpPr>
          <p:nvPr/>
        </p:nvSpPr>
        <p:spPr bwMode="auto">
          <a:xfrm>
            <a:off x="334963" y="4094164"/>
            <a:ext cx="8183562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dirty="0">
                <a:solidFill>
                  <a:srgbClr val="FFFFFF"/>
                </a:solidFill>
                <a:cs typeface="+mn-cs"/>
              </a:rPr>
              <a:t> </a:t>
            </a:r>
            <a:r>
              <a:rPr lang="fr-FR" dirty="0" smtClean="0">
                <a:solidFill>
                  <a:srgbClr val="FFFFFF"/>
                </a:solidFill>
                <a:cs typeface="+mn-cs"/>
              </a:rPr>
              <a:t>Non absorbé </a:t>
            </a:r>
            <a:r>
              <a:rPr lang="fr-FR" dirty="0">
                <a:solidFill>
                  <a:srgbClr val="FF0066"/>
                </a:solidFill>
                <a:cs typeface="+mn-cs"/>
                <a:sym typeface="Wingdings" pitchFamily="2" charset="2"/>
              </a:rPr>
              <a:t></a:t>
            </a:r>
            <a:r>
              <a:rPr lang="fr-FR" dirty="0">
                <a:solidFill>
                  <a:srgbClr val="FFFFFF"/>
                </a:solidFill>
                <a:cs typeface="+mn-cs"/>
                <a:sym typeface="Wingdings" pitchFamily="2" charset="2"/>
              </a:rPr>
              <a:t> </a:t>
            </a:r>
            <a:r>
              <a:rPr lang="fr-FR" dirty="0">
                <a:solidFill>
                  <a:srgbClr val="FF0066"/>
                </a:solidFill>
                <a:cs typeface="+mn-cs"/>
                <a:sym typeface="Wingdings" pitchFamily="2" charset="2"/>
              </a:rPr>
              <a:t>observation </a:t>
            </a:r>
            <a:r>
              <a:rPr lang="fr-FR" dirty="0" smtClean="0">
                <a:solidFill>
                  <a:srgbClr val="FF0066"/>
                </a:solidFill>
                <a:cs typeface="+mn-cs"/>
                <a:sym typeface="Wingdings" pitchFamily="2" charset="2"/>
              </a:rPr>
              <a:t>sur des distances cosmologiques</a:t>
            </a:r>
            <a:endParaRPr lang="fr-FR" dirty="0">
              <a:solidFill>
                <a:srgbClr val="FF0066"/>
              </a:solidFill>
              <a:cs typeface="+mn-cs"/>
              <a:sym typeface="Wingdings" pitchFamily="2" charset="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344489" y="5614399"/>
            <a:ext cx="8799512" cy="34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fr-FR" dirty="0">
                <a:solidFill>
                  <a:srgbClr val="FFFFFF"/>
                </a:solidFill>
                <a:cs typeface="+mn-cs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cs typeface="+mn-cs"/>
              </a:rPr>
              <a:t>Intéragit</a:t>
            </a:r>
            <a:r>
              <a:rPr lang="fr-FR" dirty="0" smtClean="0">
                <a:solidFill>
                  <a:srgbClr val="FFFFFF"/>
                </a:solidFill>
                <a:cs typeface="+mn-cs"/>
              </a:rPr>
              <a:t> TRES faiblement </a:t>
            </a:r>
            <a:r>
              <a:rPr lang="fr-FR" dirty="0">
                <a:solidFill>
                  <a:srgbClr val="FF0066"/>
                </a:solidFill>
                <a:cs typeface="+mn-cs"/>
                <a:sym typeface="Wingdings" pitchFamily="2" charset="2"/>
              </a:rPr>
              <a:t></a:t>
            </a:r>
            <a:r>
              <a:rPr lang="fr-FR" dirty="0">
                <a:solidFill>
                  <a:srgbClr val="FFFFFF"/>
                </a:solidFill>
                <a:cs typeface="+mn-cs"/>
                <a:sym typeface="Wingdings" pitchFamily="2" charset="2"/>
              </a:rPr>
              <a:t> </a:t>
            </a:r>
            <a:r>
              <a:rPr lang="fr-FR" dirty="0" smtClean="0">
                <a:solidFill>
                  <a:srgbClr val="FF0066"/>
                </a:solidFill>
                <a:cs typeface="+mn-cs"/>
                <a:sym typeface="Wingdings" pitchFamily="2" charset="2"/>
              </a:rPr>
              <a:t>s’échappe du </a:t>
            </a:r>
            <a:r>
              <a:rPr lang="fr-FR" dirty="0" err="1" smtClean="0">
                <a:solidFill>
                  <a:srgbClr val="FF0066"/>
                </a:solidFill>
                <a:cs typeface="+mn-cs"/>
                <a:sym typeface="Wingdings" pitchFamily="2" charset="2"/>
              </a:rPr>
              <a:t>tres</a:t>
            </a:r>
            <a:r>
              <a:rPr lang="fr-FR" dirty="0" smtClean="0">
                <a:solidFill>
                  <a:srgbClr val="FF0066"/>
                </a:solidFill>
                <a:cs typeface="+mn-cs"/>
                <a:sym typeface="Wingdings" pitchFamily="2" charset="2"/>
              </a:rPr>
              <a:t> facilement du </a:t>
            </a:r>
            <a:r>
              <a:rPr lang="fr-FR" dirty="0" err="1" smtClean="0">
                <a:solidFill>
                  <a:srgbClr val="FF0066"/>
                </a:solidFill>
                <a:cs typeface="+mn-cs"/>
                <a:sym typeface="Wingdings" pitchFamily="2" charset="2"/>
              </a:rPr>
              <a:t>detecteur</a:t>
            </a:r>
            <a:endParaRPr lang="fr-FR" dirty="0">
              <a:solidFill>
                <a:srgbClr val="FF0066"/>
              </a:solidFill>
              <a:cs typeface="+mn-cs"/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85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74" grpId="0"/>
      <p:bldP spid="5058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antares_p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2" y="361"/>
            <a:ext cx="9152564" cy="681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1063994" y="2059133"/>
            <a:ext cx="38096" cy="296830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49694" y="2097230"/>
            <a:ext cx="628584" cy="2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  <a:cs typeface="+mn-cs"/>
              </a:rPr>
              <a:t>14.5 m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954470" y="5724284"/>
            <a:ext cx="877795" cy="173020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729068" y="5856034"/>
            <a:ext cx="934939" cy="2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  <a:cs typeface="+mn-cs"/>
              </a:rPr>
              <a:t>~60-75 m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3956115" y="684502"/>
            <a:ext cx="1301613" cy="3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Bouée</a:t>
            </a:r>
            <a:endParaRPr lang="en-US" altLang="fr-FR" sz="1400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767264" y="3132171"/>
            <a:ext cx="720649" cy="2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  <a:cs typeface="+mn-cs"/>
              </a:rPr>
              <a:t>350 m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6414897" y="5083003"/>
            <a:ext cx="719061" cy="3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  <a:cs typeface="+mn-cs"/>
              </a:rPr>
              <a:t>100 m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H="1" flipV="1">
            <a:off x="6414895" y="4794109"/>
            <a:ext cx="63493" cy="957162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H="1" flipV="1">
            <a:off x="6252988" y="1746427"/>
            <a:ext cx="161908" cy="3054029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7064114" y="4779822"/>
            <a:ext cx="1301613" cy="3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Boîte</a:t>
            </a:r>
            <a:r>
              <a:rPr lang="en-US" altLang="fr-FR" sz="1400" dirty="0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 de </a:t>
            </a: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Jonction</a:t>
            </a:r>
            <a:endParaRPr lang="en-US" altLang="fr-FR" sz="1400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7927622" y="5764117"/>
            <a:ext cx="1074626" cy="4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Câble</a:t>
            </a:r>
            <a:endParaRPr lang="en-US" altLang="fr-FR" sz="1400" dirty="0" smtClean="0">
              <a:solidFill>
                <a:srgbClr val="FFFFCC"/>
              </a:solidFill>
              <a:latin typeface="Comic Sans MS" pitchFamily="66" charset="0"/>
              <a:cs typeface="+mn-cs"/>
            </a:endParaRPr>
          </a:p>
          <a:p>
            <a:pPr algn="ctr">
              <a:lnSpc>
                <a:spcPct val="80000"/>
              </a:lnSpc>
            </a:pPr>
            <a:r>
              <a:rPr lang="en-US" altLang="fr-FR" sz="1400" dirty="0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Electro-</a:t>
            </a: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optique</a:t>
            </a:r>
            <a:r>
              <a:rPr lang="en-US" altLang="fr-FR" sz="1400" dirty="0">
                <a:solidFill>
                  <a:srgbClr val="FFFFCC"/>
                </a:solidFill>
                <a:latin typeface="Comic Sans MS" pitchFamily="66" charset="0"/>
                <a:cs typeface="+mn-cs"/>
              </a:rPr>
              <a:t/>
            </a:r>
            <a:br>
              <a:rPr lang="en-US" altLang="fr-FR" sz="1400" dirty="0">
                <a:solidFill>
                  <a:srgbClr val="FFFFCC"/>
                </a:solidFill>
                <a:latin typeface="Comic Sans MS" pitchFamily="66" charset="0"/>
                <a:cs typeface="+mn-cs"/>
              </a:rPr>
            </a:br>
            <a:endParaRPr lang="en-US" altLang="fr-FR" sz="1400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flipH="1" flipV="1">
            <a:off x="8365726" y="4586167"/>
            <a:ext cx="138099" cy="1007956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 flipV="1">
            <a:off x="6357751" y="2484537"/>
            <a:ext cx="863509" cy="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628" tIns="9313" rIns="18628" bIns="9313" anchor="ctr"/>
          <a:lstStyle/>
          <a:p>
            <a:pPr defTabSz="914305" eaLnBrk="1" hangingPunct="1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6119653" y="2136910"/>
            <a:ext cx="238100" cy="431755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628" tIns="9313" rIns="18628" bIns="9313" anchor="ctr"/>
          <a:lstStyle/>
          <a:p>
            <a:pPr defTabSz="914305"/>
            <a:endParaRPr lang="fr-FR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6252987" y="2016275"/>
            <a:ext cx="863509" cy="3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2" tIns="10865" rIns="21732" bIns="10865" anchor="ctr"/>
          <a:lstStyle>
            <a:lvl1pPr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fr-FR" sz="1400" dirty="0" err="1" smtClean="0">
                <a:solidFill>
                  <a:srgbClr val="FFFFCC"/>
                </a:solidFill>
                <a:latin typeface="Comic Sans MS" pitchFamily="66" charset="0"/>
                <a:cs typeface="+mn-cs"/>
              </a:rPr>
              <a:t>Etage</a:t>
            </a:r>
            <a:endParaRPr lang="en-US" altLang="fr-FR" sz="1400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5250" name="Rectangle 27"/>
          <p:cNvSpPr>
            <a:spLocks noChangeArrowheads="1"/>
          </p:cNvSpPr>
          <p:nvPr/>
        </p:nvSpPr>
        <p:spPr bwMode="auto">
          <a:xfrm>
            <a:off x="610017" y="-56784"/>
            <a:ext cx="7543008" cy="67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69850" cmpd="thickThin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1" tIns="45697" rIns="91391" bIns="45697" anchor="ctr"/>
          <a:lstStyle/>
          <a:p>
            <a:pPr algn="ctr" defTabSz="914305" eaLnBrk="1" hangingPunct="1"/>
            <a:r>
              <a:rPr lang="fr-FR" sz="3599" b="1" dirty="0" smtClean="0">
                <a:solidFill>
                  <a:srgbClr val="FFFF00"/>
                </a:solidFill>
                <a:latin typeface="Times New Roman" pitchFamily="18" charset="0"/>
                <a:cs typeface="+mn-cs"/>
              </a:rPr>
              <a:t>Le détecteur ANTARES</a:t>
            </a:r>
            <a:endParaRPr lang="fr-FR" sz="3599" b="1" dirty="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5251" name="Text Box 28"/>
          <p:cNvSpPr txBox="1">
            <a:spLocks noChangeArrowheads="1"/>
          </p:cNvSpPr>
          <p:nvPr/>
        </p:nvSpPr>
        <p:spPr bwMode="auto">
          <a:xfrm>
            <a:off x="-9042" y="546404"/>
            <a:ext cx="2322269" cy="13233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1" tIns="45697" rIns="91391" bIns="4569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305">
              <a:buFontTx/>
              <a:buChar char="•"/>
            </a:pPr>
            <a:r>
              <a:rPr lang="en-US" altLang="fr-FR" sz="200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r>
              <a:rPr lang="en-GB" altLang="fr-FR" sz="2000" dirty="0">
                <a:solidFill>
                  <a:srgbClr val="FFFFFF"/>
                </a:solidFill>
                <a:cs typeface="+mn-cs"/>
              </a:rPr>
              <a:t>12</a:t>
            </a:r>
            <a:r>
              <a:rPr lang="en-US" altLang="fr-FR" sz="200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altLang="fr-FR" sz="2000" dirty="0" err="1" smtClean="0">
                <a:solidFill>
                  <a:srgbClr val="FFFFFF"/>
                </a:solidFill>
                <a:cs typeface="+mn-cs"/>
              </a:rPr>
              <a:t>lignes</a:t>
            </a:r>
            <a:endParaRPr lang="en-US" altLang="fr-FR" sz="2000" dirty="0">
              <a:solidFill>
                <a:srgbClr val="FFFFFF"/>
              </a:solidFill>
              <a:cs typeface="+mn-cs"/>
            </a:endParaRPr>
          </a:p>
          <a:p>
            <a:pPr defTabSz="914305">
              <a:buFontTx/>
              <a:buChar char="•"/>
            </a:pPr>
            <a:r>
              <a:rPr lang="en-US" altLang="fr-FR" sz="2000" dirty="0">
                <a:solidFill>
                  <a:srgbClr val="FFFFFF"/>
                </a:solidFill>
                <a:cs typeface="+mn-cs"/>
              </a:rPr>
              <a:t> 25 </a:t>
            </a:r>
            <a:r>
              <a:rPr lang="en-US" altLang="fr-FR" sz="2000" dirty="0" err="1" smtClean="0">
                <a:solidFill>
                  <a:srgbClr val="FFFFFF"/>
                </a:solidFill>
                <a:cs typeface="+mn-cs"/>
              </a:rPr>
              <a:t>étages</a:t>
            </a:r>
            <a:r>
              <a:rPr lang="en-US" altLang="fr-FR" sz="2000" dirty="0" smtClean="0">
                <a:solidFill>
                  <a:srgbClr val="FFFFFF"/>
                </a:solidFill>
                <a:cs typeface="+mn-cs"/>
              </a:rPr>
              <a:t> / </a:t>
            </a:r>
            <a:r>
              <a:rPr lang="en-US" altLang="fr-FR" sz="2000" dirty="0" err="1" smtClean="0">
                <a:solidFill>
                  <a:srgbClr val="FFFFFF"/>
                </a:solidFill>
                <a:cs typeface="+mn-cs"/>
              </a:rPr>
              <a:t>ligne</a:t>
            </a:r>
            <a:endParaRPr lang="en-US" altLang="fr-FR" sz="2000" dirty="0">
              <a:solidFill>
                <a:srgbClr val="FFFFFF"/>
              </a:solidFill>
              <a:cs typeface="+mn-cs"/>
            </a:endParaRPr>
          </a:p>
          <a:p>
            <a:pPr defTabSz="914305">
              <a:buFontTx/>
              <a:buChar char="•"/>
            </a:pPr>
            <a:r>
              <a:rPr lang="en-US" altLang="fr-FR" sz="2000" dirty="0">
                <a:solidFill>
                  <a:srgbClr val="FFFFFF"/>
                </a:solidFill>
                <a:cs typeface="+mn-cs"/>
              </a:rPr>
              <a:t> 3 PMTs / </a:t>
            </a:r>
            <a:r>
              <a:rPr lang="en-US" altLang="fr-FR" sz="2000" dirty="0" err="1" smtClean="0">
                <a:solidFill>
                  <a:srgbClr val="FFFFFF"/>
                </a:solidFill>
                <a:cs typeface="+mn-cs"/>
              </a:rPr>
              <a:t>étage</a:t>
            </a:r>
            <a:endParaRPr lang="en-US" altLang="fr-FR" sz="2000" dirty="0">
              <a:solidFill>
                <a:srgbClr val="FFFFFF"/>
              </a:solidFill>
              <a:cs typeface="+mn-cs"/>
            </a:endParaRPr>
          </a:p>
          <a:p>
            <a:pPr defTabSz="914305">
              <a:buFontTx/>
              <a:buChar char="•"/>
            </a:pPr>
            <a:r>
              <a:rPr lang="en-US" altLang="fr-FR" sz="2000" dirty="0">
                <a:solidFill>
                  <a:srgbClr val="FFFFFF"/>
                </a:solidFill>
                <a:cs typeface="+mn-cs"/>
              </a:rPr>
              <a:t> 9</a:t>
            </a:r>
            <a:r>
              <a:rPr lang="en-GB" altLang="fr-FR" sz="2000" dirty="0">
                <a:solidFill>
                  <a:srgbClr val="FFFFFF"/>
                </a:solidFill>
                <a:cs typeface="+mn-cs"/>
              </a:rPr>
              <a:t>00</a:t>
            </a:r>
            <a:r>
              <a:rPr lang="en-US" altLang="fr-FR" sz="2000" dirty="0">
                <a:solidFill>
                  <a:srgbClr val="FFFFFF"/>
                </a:solidFill>
                <a:cs typeface="+mn-cs"/>
              </a:rPr>
              <a:t> PMTs</a:t>
            </a:r>
          </a:p>
        </p:txBody>
      </p:sp>
      <p:pic>
        <p:nvPicPr>
          <p:cNvPr id="95252" name="Picture 31" descr="IMG_0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10928" b="6313"/>
          <a:stretch>
            <a:fillRect/>
          </a:stretch>
        </p:blipFill>
        <p:spPr bwMode="auto">
          <a:xfrm>
            <a:off x="7241896" y="2282947"/>
            <a:ext cx="1063514" cy="20238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3" name="Text Box 35"/>
          <p:cNvSpPr txBox="1">
            <a:spLocks noChangeArrowheads="1"/>
          </p:cNvSpPr>
          <p:nvPr/>
        </p:nvSpPr>
        <p:spPr bwMode="auto">
          <a:xfrm>
            <a:off x="152864" y="6460808"/>
            <a:ext cx="3276256" cy="4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1" tIns="45697" rIns="91391" bIns="4569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305" eaLnBrk="1" hangingPunct="1">
              <a:spcBef>
                <a:spcPct val="50000"/>
              </a:spcBef>
            </a:pPr>
            <a:r>
              <a:rPr lang="en-GB" sz="2000" dirty="0" err="1" smtClean="0">
                <a:solidFill>
                  <a:srgbClr val="FFFFFF"/>
                </a:solidFill>
                <a:cs typeface="+mn-cs"/>
              </a:rPr>
              <a:t>Profondeur</a:t>
            </a:r>
            <a:r>
              <a:rPr lang="en-GB" sz="2000" dirty="0" smtClean="0">
                <a:solidFill>
                  <a:srgbClr val="FFFFFF"/>
                </a:solidFill>
                <a:cs typeface="+mn-cs"/>
              </a:rPr>
              <a:t> : </a:t>
            </a:r>
            <a:r>
              <a:rPr lang="en-GB" sz="2000" dirty="0">
                <a:solidFill>
                  <a:srgbClr val="FFFFFF"/>
                </a:solidFill>
                <a:cs typeface="+mn-cs"/>
              </a:rPr>
              <a:t>2500m</a:t>
            </a:r>
          </a:p>
        </p:txBody>
      </p:sp>
      <p:grpSp>
        <p:nvGrpSpPr>
          <p:cNvPr id="656422" name="Group 38"/>
          <p:cNvGrpSpPr>
            <a:grpSpLocks/>
          </p:cNvGrpSpPr>
          <p:nvPr/>
        </p:nvGrpSpPr>
        <p:grpSpPr bwMode="auto">
          <a:xfrm>
            <a:off x="6989510" y="-12337"/>
            <a:ext cx="2179408" cy="2215917"/>
            <a:chOff x="4403" y="-8"/>
            <a:chExt cx="1373" cy="1396"/>
          </a:xfrm>
        </p:grpSpPr>
        <p:pic>
          <p:nvPicPr>
            <p:cNvPr id="95255" name="Picture 36" descr="Map_Antares_Mai08_withL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4" t="11136" r="27919" b="14223"/>
            <a:stretch>
              <a:fillRect/>
            </a:stretch>
          </p:blipFill>
          <p:spPr bwMode="auto">
            <a:xfrm>
              <a:off x="4464" y="-8"/>
              <a:ext cx="131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56" name="Text Box 27"/>
            <p:cNvSpPr txBox="1">
              <a:spLocks noChangeArrowheads="1"/>
            </p:cNvSpPr>
            <p:nvPr/>
          </p:nvSpPr>
          <p:spPr bwMode="auto">
            <a:xfrm>
              <a:off x="4403" y="22"/>
              <a:ext cx="99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741" tIns="10869" rIns="21741" bIns="10869" anchor="ctr"/>
            <a:lstStyle>
              <a:lvl1pPr defTabSz="9366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366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366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366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366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366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366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366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366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fr-FR" sz="1400">
                  <a:solidFill>
                    <a:srgbClr val="3333CC"/>
                  </a:solidFill>
                  <a:latin typeface="Comic Sans MS" pitchFamily="66" charset="0"/>
                  <a:cs typeface="+mn-cs"/>
                </a:rPr>
                <a:t>Map of the site</a:t>
              </a:r>
            </a:p>
          </p:txBody>
        </p:sp>
      </p:grp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4283998" y="6413335"/>
            <a:ext cx="4857240" cy="399371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lIns="91341" tIns="45672" rIns="91341" bIns="45672" anchor="ctr">
            <a:prstTxWarp prst="textNoShape">
              <a:avLst/>
            </a:prstTxWarp>
            <a:spAutoFit/>
          </a:bodyPr>
          <a:lstStyle/>
          <a:p>
            <a:pPr algn="ctr" defTabSz="913926" eaLnBrk="1" hangingPunct="1"/>
            <a:r>
              <a:rPr lang="en-US" sz="1996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Détecteur</a:t>
            </a:r>
            <a:r>
              <a:rPr lang="en-US" sz="1996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</a:t>
            </a:r>
            <a:r>
              <a:rPr lang="en-US" sz="1996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complet</a:t>
            </a:r>
            <a:r>
              <a:rPr lang="en-US" sz="1996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</a:t>
            </a:r>
            <a:r>
              <a:rPr lang="en-US" sz="1996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depuis</a:t>
            </a:r>
            <a:r>
              <a:rPr lang="en-US" sz="1996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</a:t>
            </a:r>
            <a:r>
              <a:rPr lang="en-US" sz="1996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mai</a:t>
            </a:r>
            <a:r>
              <a:rPr lang="en-US" sz="1996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</a:t>
            </a:r>
            <a:r>
              <a:rPr lang="en-US" sz="1996" dirty="0">
                <a:solidFill>
                  <a:srgbClr val="FFFFFF"/>
                </a:solidFill>
                <a:latin typeface="Arial" pitchFamily="34" charset="0"/>
                <a:cs typeface="+mn-cs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2140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30" y="2003190"/>
            <a:ext cx="5167072" cy="3622115"/>
          </a:xfrm>
          <a:prstGeom prst="rect">
            <a:avLst/>
          </a:prstGeom>
        </p:spPr>
      </p:pic>
      <p:sp>
        <p:nvSpPr>
          <p:cNvPr id="1269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9305" y="370"/>
            <a:ext cx="8214216" cy="836525"/>
          </a:xfrm>
        </p:spPr>
        <p:txBody>
          <a:bodyPr/>
          <a:lstStyle/>
          <a:p>
            <a:r>
              <a:rPr lang="fr-FR" sz="3628" b="1" dirty="0">
                <a:solidFill>
                  <a:srgbClr val="FFFF00"/>
                </a:solidFill>
              </a:rPr>
              <a:t>Le Télescope à neutrinos KM3NeT</a:t>
            </a:r>
          </a:p>
        </p:txBody>
      </p:sp>
      <p:pic>
        <p:nvPicPr>
          <p:cNvPr id="126978" name="Picture 6" descr="antares-pub"/>
          <p:cNvPicPr>
            <a:picLocks noChangeAspect="1" noChangeArrowheads="1"/>
          </p:cNvPicPr>
          <p:nvPr/>
        </p:nvPicPr>
        <p:blipFill>
          <a:blip r:embed="rId4" cstate="print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97" y="1379755"/>
            <a:ext cx="2952440" cy="221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6" descr="KM3NeT_logo_web_no_shad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58" y="369"/>
            <a:ext cx="1017480" cy="10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4" name="Group 10"/>
          <p:cNvGrpSpPr>
            <a:grpSpLocks/>
          </p:cNvGrpSpPr>
          <p:nvPr/>
        </p:nvGrpSpPr>
        <p:grpSpPr bwMode="auto">
          <a:xfrm>
            <a:off x="159868" y="3792663"/>
            <a:ext cx="3692137" cy="2300354"/>
            <a:chOff x="-11460" y="736292"/>
            <a:chExt cx="9155460" cy="5621666"/>
          </a:xfrm>
        </p:grpSpPr>
        <p:pic>
          <p:nvPicPr>
            <p:cNvPr id="126985" name="Picture 11" descr="marge_bassin_provencal_big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1460" y="736292"/>
              <a:ext cx="9155460" cy="562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6" name="Picture 12" descr="marsJB.bmp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380" y="4643446"/>
              <a:ext cx="243840" cy="14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17"/>
            <p:cNvSpPr/>
            <p:nvPr/>
          </p:nvSpPr>
          <p:spPr>
            <a:xfrm>
              <a:off x="1696824" y="1997773"/>
              <a:ext cx="1369776" cy="1966737"/>
            </a:xfrm>
            <a:custGeom>
              <a:avLst/>
              <a:gdLst>
                <a:gd name="connsiteX0" fmla="*/ 0 w 1371600"/>
                <a:gd name="connsiteY0" fmla="*/ 0 h 1866900"/>
                <a:gd name="connsiteX1" fmla="*/ 38100 w 1371600"/>
                <a:gd name="connsiteY1" fmla="*/ 123825 h 1866900"/>
                <a:gd name="connsiteX2" fmla="*/ 200025 w 1371600"/>
                <a:gd name="connsiteY2" fmla="*/ 466725 h 1866900"/>
                <a:gd name="connsiteX3" fmla="*/ 200025 w 1371600"/>
                <a:gd name="connsiteY3" fmla="*/ 723900 h 1866900"/>
                <a:gd name="connsiteX4" fmla="*/ 190500 w 1371600"/>
                <a:gd name="connsiteY4" fmla="*/ 1000125 h 1866900"/>
                <a:gd name="connsiteX5" fmla="*/ 200025 w 1371600"/>
                <a:gd name="connsiteY5" fmla="*/ 1228725 h 1866900"/>
                <a:gd name="connsiteX6" fmla="*/ 314325 w 1371600"/>
                <a:gd name="connsiteY6" fmla="*/ 1647825 h 1866900"/>
                <a:gd name="connsiteX7" fmla="*/ 723900 w 1371600"/>
                <a:gd name="connsiteY7" fmla="*/ 1809750 h 1866900"/>
                <a:gd name="connsiteX8" fmla="*/ 1371600 w 1371600"/>
                <a:gd name="connsiteY8" fmla="*/ 186690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866900">
                  <a:moveTo>
                    <a:pt x="0" y="0"/>
                  </a:moveTo>
                  <a:cubicBezTo>
                    <a:pt x="2381" y="23019"/>
                    <a:pt x="4763" y="46038"/>
                    <a:pt x="38100" y="123825"/>
                  </a:cubicBezTo>
                  <a:cubicBezTo>
                    <a:pt x="71437" y="201612"/>
                    <a:pt x="173038" y="366713"/>
                    <a:pt x="200025" y="466725"/>
                  </a:cubicBezTo>
                  <a:cubicBezTo>
                    <a:pt x="227012" y="566737"/>
                    <a:pt x="201612" y="635000"/>
                    <a:pt x="200025" y="723900"/>
                  </a:cubicBezTo>
                  <a:cubicBezTo>
                    <a:pt x="198438" y="812800"/>
                    <a:pt x="190500" y="915988"/>
                    <a:pt x="190500" y="1000125"/>
                  </a:cubicBezTo>
                  <a:cubicBezTo>
                    <a:pt x="190500" y="1084262"/>
                    <a:pt x="179387" y="1120775"/>
                    <a:pt x="200025" y="1228725"/>
                  </a:cubicBezTo>
                  <a:cubicBezTo>
                    <a:pt x="220663" y="1336675"/>
                    <a:pt x="227013" y="1550988"/>
                    <a:pt x="314325" y="1647825"/>
                  </a:cubicBezTo>
                  <a:cubicBezTo>
                    <a:pt x="401637" y="1744662"/>
                    <a:pt x="547688" y="1773238"/>
                    <a:pt x="723900" y="1809750"/>
                  </a:cubicBezTo>
                  <a:cubicBezTo>
                    <a:pt x="900112" y="1846262"/>
                    <a:pt x="1135856" y="1856581"/>
                    <a:pt x="1371600" y="1866900"/>
                  </a:cubicBezTo>
                </a:path>
              </a:pathLst>
            </a:custGeom>
            <a:ln w="19050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53749" y="4468802"/>
              <a:ext cx="173190" cy="884450"/>
            </a:xfrm>
            <a:custGeom>
              <a:avLst/>
              <a:gdLst>
                <a:gd name="connsiteX0" fmla="*/ 128587 w 176212"/>
                <a:gd name="connsiteY0" fmla="*/ 0 h 885825"/>
                <a:gd name="connsiteX1" fmla="*/ 33337 w 176212"/>
                <a:gd name="connsiteY1" fmla="*/ 371475 h 885825"/>
                <a:gd name="connsiteX2" fmla="*/ 23812 w 176212"/>
                <a:gd name="connsiteY2" fmla="*/ 657225 h 885825"/>
                <a:gd name="connsiteX3" fmla="*/ 176212 w 176212"/>
                <a:gd name="connsiteY3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12" h="885825">
                  <a:moveTo>
                    <a:pt x="128587" y="0"/>
                  </a:moveTo>
                  <a:cubicBezTo>
                    <a:pt x="89693" y="130968"/>
                    <a:pt x="50800" y="261937"/>
                    <a:pt x="33337" y="371475"/>
                  </a:cubicBezTo>
                  <a:cubicBezTo>
                    <a:pt x="15874" y="481013"/>
                    <a:pt x="0" y="571500"/>
                    <a:pt x="23812" y="657225"/>
                  </a:cubicBezTo>
                  <a:cubicBezTo>
                    <a:pt x="47624" y="742950"/>
                    <a:pt x="111918" y="814387"/>
                    <a:pt x="176212" y="885825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783640" y="4488199"/>
              <a:ext cx="913184" cy="1284003"/>
            </a:xfrm>
            <a:custGeom>
              <a:avLst/>
              <a:gdLst>
                <a:gd name="connsiteX0" fmla="*/ 28575 w 914400"/>
                <a:gd name="connsiteY0" fmla="*/ 0 h 1285875"/>
                <a:gd name="connsiteX1" fmla="*/ 47625 w 914400"/>
                <a:gd name="connsiteY1" fmla="*/ 171450 h 1285875"/>
                <a:gd name="connsiteX2" fmla="*/ 314325 w 914400"/>
                <a:gd name="connsiteY2" fmla="*/ 390525 h 1285875"/>
                <a:gd name="connsiteX3" fmla="*/ 647700 w 914400"/>
                <a:gd name="connsiteY3" fmla="*/ 762000 h 1285875"/>
                <a:gd name="connsiteX4" fmla="*/ 866775 w 914400"/>
                <a:gd name="connsiteY4" fmla="*/ 1057275 h 1285875"/>
                <a:gd name="connsiteX5" fmla="*/ 914400 w 914400"/>
                <a:gd name="connsiteY5" fmla="*/ 128587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285875">
                  <a:moveTo>
                    <a:pt x="28575" y="0"/>
                  </a:moveTo>
                  <a:cubicBezTo>
                    <a:pt x="14287" y="53181"/>
                    <a:pt x="0" y="106363"/>
                    <a:pt x="47625" y="171450"/>
                  </a:cubicBezTo>
                  <a:cubicBezTo>
                    <a:pt x="95250" y="236538"/>
                    <a:pt x="214313" y="292100"/>
                    <a:pt x="314325" y="390525"/>
                  </a:cubicBezTo>
                  <a:cubicBezTo>
                    <a:pt x="414338" y="488950"/>
                    <a:pt x="555625" y="650875"/>
                    <a:pt x="647700" y="762000"/>
                  </a:cubicBezTo>
                  <a:cubicBezTo>
                    <a:pt x="739775" y="873125"/>
                    <a:pt x="822325" y="969963"/>
                    <a:pt x="866775" y="1057275"/>
                  </a:cubicBezTo>
                  <a:cubicBezTo>
                    <a:pt x="911225" y="1144587"/>
                    <a:pt x="912812" y="1215231"/>
                    <a:pt x="914400" y="1285875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807257" y="4457166"/>
              <a:ext cx="984035" cy="535325"/>
            </a:xfrm>
            <a:custGeom>
              <a:avLst/>
              <a:gdLst>
                <a:gd name="connsiteX0" fmla="*/ 49212 w 982662"/>
                <a:gd name="connsiteY0" fmla="*/ 0 h 533400"/>
                <a:gd name="connsiteX1" fmla="*/ 68262 w 982662"/>
                <a:gd name="connsiteY1" fmla="*/ 190500 h 533400"/>
                <a:gd name="connsiteX2" fmla="*/ 458787 w 982662"/>
                <a:gd name="connsiteY2" fmla="*/ 323850 h 533400"/>
                <a:gd name="connsiteX3" fmla="*/ 982662 w 982662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662" h="533400">
                  <a:moveTo>
                    <a:pt x="49212" y="0"/>
                  </a:moveTo>
                  <a:cubicBezTo>
                    <a:pt x="24606" y="68262"/>
                    <a:pt x="0" y="136525"/>
                    <a:pt x="68262" y="190500"/>
                  </a:cubicBezTo>
                  <a:cubicBezTo>
                    <a:pt x="136524" y="244475"/>
                    <a:pt x="306387" y="266700"/>
                    <a:pt x="458787" y="323850"/>
                  </a:cubicBezTo>
                  <a:cubicBezTo>
                    <a:pt x="611187" y="381000"/>
                    <a:pt x="796924" y="457200"/>
                    <a:pt x="982662" y="53340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48325" y="4049852"/>
              <a:ext cx="476274" cy="702131"/>
            </a:xfrm>
            <a:custGeom>
              <a:avLst/>
              <a:gdLst>
                <a:gd name="connsiteX0" fmla="*/ 477837 w 477837"/>
                <a:gd name="connsiteY0" fmla="*/ 438150 h 703262"/>
                <a:gd name="connsiteX1" fmla="*/ 382587 w 477837"/>
                <a:gd name="connsiteY1" fmla="*/ 676275 h 703262"/>
                <a:gd name="connsiteX2" fmla="*/ 106362 w 477837"/>
                <a:gd name="connsiteY2" fmla="*/ 600075 h 703262"/>
                <a:gd name="connsiteX3" fmla="*/ 11112 w 477837"/>
                <a:gd name="connsiteY3" fmla="*/ 352425 h 703262"/>
                <a:gd name="connsiteX4" fmla="*/ 39687 w 477837"/>
                <a:gd name="connsiteY4" fmla="*/ 123825 h 703262"/>
                <a:gd name="connsiteX5" fmla="*/ 39687 w 477837"/>
                <a:gd name="connsiteY5" fmla="*/ 0 h 70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837" h="703262">
                  <a:moveTo>
                    <a:pt x="477837" y="438150"/>
                  </a:moveTo>
                  <a:cubicBezTo>
                    <a:pt x="461168" y="543719"/>
                    <a:pt x="444499" y="649288"/>
                    <a:pt x="382587" y="676275"/>
                  </a:cubicBezTo>
                  <a:cubicBezTo>
                    <a:pt x="320675" y="703262"/>
                    <a:pt x="168274" y="654050"/>
                    <a:pt x="106362" y="600075"/>
                  </a:cubicBezTo>
                  <a:cubicBezTo>
                    <a:pt x="44450" y="546100"/>
                    <a:pt x="22224" y="431800"/>
                    <a:pt x="11112" y="352425"/>
                  </a:cubicBezTo>
                  <a:cubicBezTo>
                    <a:pt x="0" y="273050"/>
                    <a:pt x="34925" y="182563"/>
                    <a:pt x="39687" y="123825"/>
                  </a:cubicBezTo>
                  <a:cubicBezTo>
                    <a:pt x="44450" y="65088"/>
                    <a:pt x="42068" y="32544"/>
                    <a:pt x="39687" y="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pic>
          <p:nvPicPr>
            <p:cNvPr id="126992" name="Picture 18" descr="thing3.bmp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4"/>
            <a:stretch>
              <a:fillRect/>
            </a:stretch>
          </p:blipFill>
          <p:spPr bwMode="auto">
            <a:xfrm>
              <a:off x="233333" y="3486151"/>
              <a:ext cx="142876" cy="63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93" name="Picture 19" descr="thing3.bmp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4"/>
            <a:stretch>
              <a:fillRect/>
            </a:stretch>
          </p:blipFill>
          <p:spPr bwMode="auto">
            <a:xfrm>
              <a:off x="1714480" y="4429132"/>
              <a:ext cx="142876" cy="63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94" name="Picture 20" descr="thing3.bmp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4"/>
            <a:stretch>
              <a:fillRect/>
            </a:stretch>
          </p:blipFill>
          <p:spPr bwMode="auto">
            <a:xfrm>
              <a:off x="785786" y="4786322"/>
              <a:ext cx="142876" cy="63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95" name="Picture 21" descr="thing3.bmp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4"/>
            <a:stretch>
              <a:fillRect/>
            </a:stretch>
          </p:blipFill>
          <p:spPr bwMode="auto">
            <a:xfrm>
              <a:off x="1643042" y="5214950"/>
              <a:ext cx="142876" cy="63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26"/>
            <p:cNvSpPr/>
            <p:nvPr/>
          </p:nvSpPr>
          <p:spPr>
            <a:xfrm>
              <a:off x="815129" y="4135193"/>
              <a:ext cx="2279026" cy="263783"/>
            </a:xfrm>
            <a:custGeom>
              <a:avLst/>
              <a:gdLst>
                <a:gd name="connsiteX0" fmla="*/ 2279650 w 2279650"/>
                <a:gd name="connsiteY0" fmla="*/ 0 h 266700"/>
                <a:gd name="connsiteX1" fmla="*/ 2222500 w 2279650"/>
                <a:gd name="connsiteY1" fmla="*/ 152400 h 266700"/>
                <a:gd name="connsiteX2" fmla="*/ 2041525 w 2279650"/>
                <a:gd name="connsiteY2" fmla="*/ 209550 h 266700"/>
                <a:gd name="connsiteX3" fmla="*/ 1727200 w 2279650"/>
                <a:gd name="connsiteY3" fmla="*/ 228600 h 266700"/>
                <a:gd name="connsiteX4" fmla="*/ 1003300 w 2279650"/>
                <a:gd name="connsiteY4" fmla="*/ 228600 h 266700"/>
                <a:gd name="connsiteX5" fmla="*/ 584200 w 2279650"/>
                <a:gd name="connsiteY5" fmla="*/ 142875 h 266700"/>
                <a:gd name="connsiteX6" fmla="*/ 88900 w 2279650"/>
                <a:gd name="connsiteY6" fmla="*/ 133350 h 266700"/>
                <a:gd name="connsiteX7" fmla="*/ 50800 w 2279650"/>
                <a:gd name="connsiteY7" fmla="*/ 200025 h 266700"/>
                <a:gd name="connsiteX8" fmla="*/ 22225 w 2279650"/>
                <a:gd name="connsiteY8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9650" h="266700">
                  <a:moveTo>
                    <a:pt x="2279650" y="0"/>
                  </a:moveTo>
                  <a:cubicBezTo>
                    <a:pt x="2270918" y="58737"/>
                    <a:pt x="2262187" y="117475"/>
                    <a:pt x="2222500" y="152400"/>
                  </a:cubicBezTo>
                  <a:cubicBezTo>
                    <a:pt x="2182813" y="187325"/>
                    <a:pt x="2124075" y="196850"/>
                    <a:pt x="2041525" y="209550"/>
                  </a:cubicBezTo>
                  <a:cubicBezTo>
                    <a:pt x="1958975" y="222250"/>
                    <a:pt x="1900237" y="225425"/>
                    <a:pt x="1727200" y="228600"/>
                  </a:cubicBezTo>
                  <a:cubicBezTo>
                    <a:pt x="1554163" y="231775"/>
                    <a:pt x="1193800" y="242887"/>
                    <a:pt x="1003300" y="228600"/>
                  </a:cubicBezTo>
                  <a:cubicBezTo>
                    <a:pt x="812800" y="214313"/>
                    <a:pt x="736600" y="158750"/>
                    <a:pt x="584200" y="142875"/>
                  </a:cubicBezTo>
                  <a:cubicBezTo>
                    <a:pt x="431800" y="127000"/>
                    <a:pt x="177800" y="123825"/>
                    <a:pt x="88900" y="133350"/>
                  </a:cubicBezTo>
                  <a:cubicBezTo>
                    <a:pt x="0" y="142875"/>
                    <a:pt x="61912" y="177800"/>
                    <a:pt x="50800" y="200025"/>
                  </a:cubicBezTo>
                  <a:cubicBezTo>
                    <a:pt x="39688" y="222250"/>
                    <a:pt x="30956" y="244475"/>
                    <a:pt x="22225" y="26670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pic>
          <p:nvPicPr>
            <p:cNvPr id="126997" name="Picture 23" descr="marsJB.bmp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22" y="4357694"/>
              <a:ext cx="243840" cy="14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28"/>
            <p:cNvSpPr/>
            <p:nvPr/>
          </p:nvSpPr>
          <p:spPr>
            <a:xfrm>
              <a:off x="2720221" y="4142952"/>
              <a:ext cx="425103" cy="884450"/>
            </a:xfrm>
            <a:custGeom>
              <a:avLst/>
              <a:gdLst>
                <a:gd name="connsiteX0" fmla="*/ 423863 w 423863"/>
                <a:gd name="connsiteY0" fmla="*/ 0 h 885825"/>
                <a:gd name="connsiteX1" fmla="*/ 357188 w 423863"/>
                <a:gd name="connsiteY1" fmla="*/ 295275 h 885825"/>
                <a:gd name="connsiteX2" fmla="*/ 42863 w 423863"/>
                <a:gd name="connsiteY2" fmla="*/ 619125 h 885825"/>
                <a:gd name="connsiteX3" fmla="*/ 100013 w 423863"/>
                <a:gd name="connsiteY3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3" h="885825">
                  <a:moveTo>
                    <a:pt x="423863" y="0"/>
                  </a:moveTo>
                  <a:cubicBezTo>
                    <a:pt x="422275" y="96044"/>
                    <a:pt x="420688" y="192088"/>
                    <a:pt x="357188" y="295275"/>
                  </a:cubicBezTo>
                  <a:cubicBezTo>
                    <a:pt x="293688" y="398462"/>
                    <a:pt x="85726" y="520700"/>
                    <a:pt x="42863" y="619125"/>
                  </a:cubicBezTo>
                  <a:cubicBezTo>
                    <a:pt x="0" y="717550"/>
                    <a:pt x="50006" y="801687"/>
                    <a:pt x="100013" y="885825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72134" y="4154590"/>
              <a:ext cx="240106" cy="837900"/>
            </a:xfrm>
            <a:custGeom>
              <a:avLst/>
              <a:gdLst>
                <a:gd name="connsiteX0" fmla="*/ 238125 w 241300"/>
                <a:gd name="connsiteY0" fmla="*/ 0 h 838200"/>
                <a:gd name="connsiteX1" fmla="*/ 209550 w 241300"/>
                <a:gd name="connsiteY1" fmla="*/ 352425 h 838200"/>
                <a:gd name="connsiteX2" fmla="*/ 47625 w 241300"/>
                <a:gd name="connsiteY2" fmla="*/ 657225 h 838200"/>
                <a:gd name="connsiteX3" fmla="*/ 0 w 241300"/>
                <a:gd name="connsiteY3" fmla="*/ 838200 h 838200"/>
                <a:gd name="connsiteX4" fmla="*/ 0 w 241300"/>
                <a:gd name="connsiteY4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838200">
                  <a:moveTo>
                    <a:pt x="238125" y="0"/>
                  </a:moveTo>
                  <a:cubicBezTo>
                    <a:pt x="239712" y="121444"/>
                    <a:pt x="241300" y="242888"/>
                    <a:pt x="209550" y="352425"/>
                  </a:cubicBezTo>
                  <a:cubicBezTo>
                    <a:pt x="177800" y="461962"/>
                    <a:pt x="82550" y="576263"/>
                    <a:pt x="47625" y="657225"/>
                  </a:cubicBezTo>
                  <a:cubicBezTo>
                    <a:pt x="12700" y="738188"/>
                    <a:pt x="0" y="838200"/>
                    <a:pt x="0" y="838200"/>
                  </a:cubicBezTo>
                  <a:lnTo>
                    <a:pt x="0" y="838200"/>
                  </a:ln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255536" y="4162349"/>
              <a:ext cx="62978" cy="771953"/>
            </a:xfrm>
            <a:custGeom>
              <a:avLst/>
              <a:gdLst>
                <a:gd name="connsiteX0" fmla="*/ 28575 w 61912"/>
                <a:gd name="connsiteY0" fmla="*/ 0 h 771525"/>
                <a:gd name="connsiteX1" fmla="*/ 28575 w 61912"/>
                <a:gd name="connsiteY1" fmla="*/ 209550 h 771525"/>
                <a:gd name="connsiteX2" fmla="*/ 57150 w 61912"/>
                <a:gd name="connsiteY2" fmla="*/ 476250 h 771525"/>
                <a:gd name="connsiteX3" fmla="*/ 0 w 61912"/>
                <a:gd name="connsiteY3" fmla="*/ 771525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" h="771525">
                  <a:moveTo>
                    <a:pt x="28575" y="0"/>
                  </a:moveTo>
                  <a:cubicBezTo>
                    <a:pt x="26194" y="65087"/>
                    <a:pt x="23813" y="130175"/>
                    <a:pt x="28575" y="209550"/>
                  </a:cubicBezTo>
                  <a:cubicBezTo>
                    <a:pt x="33337" y="288925"/>
                    <a:pt x="61912" y="382588"/>
                    <a:pt x="57150" y="476250"/>
                  </a:cubicBezTo>
                  <a:cubicBezTo>
                    <a:pt x="52388" y="569912"/>
                    <a:pt x="26194" y="670718"/>
                    <a:pt x="0" y="771525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pic>
          <p:nvPicPr>
            <p:cNvPr id="127001" name="Picture 27" descr="km3.bmp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74" y="4929198"/>
              <a:ext cx="1111760" cy="10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Freeform 32"/>
            <p:cNvSpPr/>
            <p:nvPr/>
          </p:nvSpPr>
          <p:spPr>
            <a:xfrm>
              <a:off x="3353940" y="4135193"/>
              <a:ext cx="2145195" cy="531447"/>
            </a:xfrm>
            <a:custGeom>
              <a:avLst/>
              <a:gdLst>
                <a:gd name="connsiteX0" fmla="*/ 20637 w 2147887"/>
                <a:gd name="connsiteY0" fmla="*/ 0 h 533400"/>
                <a:gd name="connsiteX1" fmla="*/ 20637 w 2147887"/>
                <a:gd name="connsiteY1" fmla="*/ 342900 h 533400"/>
                <a:gd name="connsiteX2" fmla="*/ 144462 w 2147887"/>
                <a:gd name="connsiteY2" fmla="*/ 438150 h 533400"/>
                <a:gd name="connsiteX3" fmla="*/ 763587 w 2147887"/>
                <a:gd name="connsiteY3" fmla="*/ 419100 h 533400"/>
                <a:gd name="connsiteX4" fmla="*/ 1468437 w 2147887"/>
                <a:gd name="connsiteY4" fmla="*/ 352425 h 533400"/>
                <a:gd name="connsiteX5" fmla="*/ 1887537 w 2147887"/>
                <a:gd name="connsiteY5" fmla="*/ 257175 h 533400"/>
                <a:gd name="connsiteX6" fmla="*/ 2116137 w 2147887"/>
                <a:gd name="connsiteY6" fmla="*/ 342900 h 533400"/>
                <a:gd name="connsiteX7" fmla="*/ 2078037 w 2147887"/>
                <a:gd name="connsiteY7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7887" h="533400">
                  <a:moveTo>
                    <a:pt x="20637" y="0"/>
                  </a:moveTo>
                  <a:cubicBezTo>
                    <a:pt x="10318" y="134937"/>
                    <a:pt x="0" y="269875"/>
                    <a:pt x="20637" y="342900"/>
                  </a:cubicBezTo>
                  <a:cubicBezTo>
                    <a:pt x="41274" y="415925"/>
                    <a:pt x="20637" y="425450"/>
                    <a:pt x="144462" y="438150"/>
                  </a:cubicBezTo>
                  <a:cubicBezTo>
                    <a:pt x="268287" y="450850"/>
                    <a:pt x="542925" y="433387"/>
                    <a:pt x="763587" y="419100"/>
                  </a:cubicBezTo>
                  <a:cubicBezTo>
                    <a:pt x="984249" y="404813"/>
                    <a:pt x="1281112" y="379413"/>
                    <a:pt x="1468437" y="352425"/>
                  </a:cubicBezTo>
                  <a:cubicBezTo>
                    <a:pt x="1655762" y="325438"/>
                    <a:pt x="1779587" y="258763"/>
                    <a:pt x="1887537" y="257175"/>
                  </a:cubicBezTo>
                  <a:cubicBezTo>
                    <a:pt x="1995487" y="255588"/>
                    <a:pt x="2084387" y="296863"/>
                    <a:pt x="2116137" y="342900"/>
                  </a:cubicBezTo>
                  <a:cubicBezTo>
                    <a:pt x="2147887" y="388937"/>
                    <a:pt x="2112962" y="461168"/>
                    <a:pt x="2078037" y="53340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424350" y="3200315"/>
              <a:ext cx="3530716" cy="1803812"/>
            </a:xfrm>
            <a:custGeom>
              <a:avLst/>
              <a:gdLst>
                <a:gd name="connsiteX0" fmla="*/ 1587 w 3525837"/>
                <a:gd name="connsiteY0" fmla="*/ 1562100 h 1803400"/>
                <a:gd name="connsiteX1" fmla="*/ 49212 w 3525837"/>
                <a:gd name="connsiteY1" fmla="*/ 1781175 h 1803400"/>
                <a:gd name="connsiteX2" fmla="*/ 296862 w 3525837"/>
                <a:gd name="connsiteY2" fmla="*/ 1695450 h 1803400"/>
                <a:gd name="connsiteX3" fmla="*/ 439737 w 3525837"/>
                <a:gd name="connsiteY3" fmla="*/ 1381125 h 1803400"/>
                <a:gd name="connsiteX4" fmla="*/ 582612 w 3525837"/>
                <a:gd name="connsiteY4" fmla="*/ 1095375 h 1803400"/>
                <a:gd name="connsiteX5" fmla="*/ 677862 w 3525837"/>
                <a:gd name="connsiteY5" fmla="*/ 1019175 h 1803400"/>
                <a:gd name="connsiteX6" fmla="*/ 820737 w 3525837"/>
                <a:gd name="connsiteY6" fmla="*/ 847725 h 1803400"/>
                <a:gd name="connsiteX7" fmla="*/ 1277937 w 3525837"/>
                <a:gd name="connsiteY7" fmla="*/ 714375 h 1803400"/>
                <a:gd name="connsiteX8" fmla="*/ 2001837 w 3525837"/>
                <a:gd name="connsiteY8" fmla="*/ 638175 h 1803400"/>
                <a:gd name="connsiteX9" fmla="*/ 2392362 w 3525837"/>
                <a:gd name="connsiteY9" fmla="*/ 466725 h 1803400"/>
                <a:gd name="connsiteX10" fmla="*/ 2868612 w 3525837"/>
                <a:gd name="connsiteY10" fmla="*/ 361950 h 1803400"/>
                <a:gd name="connsiteX11" fmla="*/ 3135312 w 3525837"/>
                <a:gd name="connsiteY11" fmla="*/ 219075 h 1803400"/>
                <a:gd name="connsiteX12" fmla="*/ 3525837 w 3525837"/>
                <a:gd name="connsiteY12" fmla="*/ 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5837" h="1803400">
                  <a:moveTo>
                    <a:pt x="1587" y="1562100"/>
                  </a:moveTo>
                  <a:cubicBezTo>
                    <a:pt x="793" y="1660525"/>
                    <a:pt x="0" y="1758950"/>
                    <a:pt x="49212" y="1781175"/>
                  </a:cubicBezTo>
                  <a:cubicBezTo>
                    <a:pt x="98424" y="1803400"/>
                    <a:pt x="231775" y="1762125"/>
                    <a:pt x="296862" y="1695450"/>
                  </a:cubicBezTo>
                  <a:cubicBezTo>
                    <a:pt x="361949" y="1628775"/>
                    <a:pt x="392112" y="1481137"/>
                    <a:pt x="439737" y="1381125"/>
                  </a:cubicBezTo>
                  <a:cubicBezTo>
                    <a:pt x="487362" y="1281113"/>
                    <a:pt x="542924" y="1155700"/>
                    <a:pt x="582612" y="1095375"/>
                  </a:cubicBezTo>
                  <a:cubicBezTo>
                    <a:pt x="622300" y="1035050"/>
                    <a:pt x="638175" y="1060450"/>
                    <a:pt x="677862" y="1019175"/>
                  </a:cubicBezTo>
                  <a:cubicBezTo>
                    <a:pt x="717549" y="977900"/>
                    <a:pt x="720724" y="898525"/>
                    <a:pt x="820737" y="847725"/>
                  </a:cubicBezTo>
                  <a:cubicBezTo>
                    <a:pt x="920750" y="796925"/>
                    <a:pt x="1081087" y="749300"/>
                    <a:pt x="1277937" y="714375"/>
                  </a:cubicBezTo>
                  <a:cubicBezTo>
                    <a:pt x="1474787" y="679450"/>
                    <a:pt x="1816100" y="679450"/>
                    <a:pt x="2001837" y="638175"/>
                  </a:cubicBezTo>
                  <a:cubicBezTo>
                    <a:pt x="2187574" y="596900"/>
                    <a:pt x="2247900" y="512763"/>
                    <a:pt x="2392362" y="466725"/>
                  </a:cubicBezTo>
                  <a:cubicBezTo>
                    <a:pt x="2536825" y="420688"/>
                    <a:pt x="2744787" y="403225"/>
                    <a:pt x="2868612" y="361950"/>
                  </a:cubicBezTo>
                  <a:cubicBezTo>
                    <a:pt x="2992437" y="320675"/>
                    <a:pt x="3025775" y="279400"/>
                    <a:pt x="3135312" y="219075"/>
                  </a:cubicBezTo>
                  <a:cubicBezTo>
                    <a:pt x="3244849" y="158750"/>
                    <a:pt x="3385343" y="79375"/>
                    <a:pt x="3525837" y="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pic>
          <p:nvPicPr>
            <p:cNvPr id="127004" name="Picture 30" descr="thing2.bmp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1971">
              <a:off x="6031506" y="3964098"/>
              <a:ext cx="318675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05" name="Picture 31" descr="thing2.bmp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1971">
              <a:off x="7310957" y="3671017"/>
              <a:ext cx="252000" cy="22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06" name="Picture 32" descr="thing2.bmp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1971">
              <a:off x="8232705" y="3448787"/>
              <a:ext cx="180000" cy="16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07" name="Picture 33" descr="thing2.bmp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1971">
              <a:off x="8875646" y="3091597"/>
              <a:ext cx="180000" cy="16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reeform 38"/>
            <p:cNvSpPr/>
            <p:nvPr/>
          </p:nvSpPr>
          <p:spPr>
            <a:xfrm>
              <a:off x="5184244" y="4763619"/>
              <a:ext cx="181062" cy="962034"/>
            </a:xfrm>
            <a:custGeom>
              <a:avLst/>
              <a:gdLst>
                <a:gd name="connsiteX0" fmla="*/ 177800 w 177800"/>
                <a:gd name="connsiteY0" fmla="*/ 0 h 962025"/>
                <a:gd name="connsiteX1" fmla="*/ 25400 w 177800"/>
                <a:gd name="connsiteY1" fmla="*/ 304800 h 962025"/>
                <a:gd name="connsiteX2" fmla="*/ 25400 w 177800"/>
                <a:gd name="connsiteY2" fmla="*/ 485775 h 962025"/>
                <a:gd name="connsiteX3" fmla="*/ 101600 w 177800"/>
                <a:gd name="connsiteY3" fmla="*/ 714375 h 962025"/>
                <a:gd name="connsiteX4" fmla="*/ 6350 w 177800"/>
                <a:gd name="connsiteY4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00" h="962025">
                  <a:moveTo>
                    <a:pt x="177800" y="0"/>
                  </a:moveTo>
                  <a:cubicBezTo>
                    <a:pt x="114300" y="111919"/>
                    <a:pt x="50800" y="223838"/>
                    <a:pt x="25400" y="304800"/>
                  </a:cubicBezTo>
                  <a:cubicBezTo>
                    <a:pt x="0" y="385762"/>
                    <a:pt x="12700" y="417512"/>
                    <a:pt x="25400" y="485775"/>
                  </a:cubicBezTo>
                  <a:cubicBezTo>
                    <a:pt x="38100" y="554038"/>
                    <a:pt x="104775" y="635000"/>
                    <a:pt x="101600" y="714375"/>
                  </a:cubicBezTo>
                  <a:cubicBezTo>
                    <a:pt x="98425" y="793750"/>
                    <a:pt x="52387" y="877887"/>
                    <a:pt x="6350" y="962025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926" eaLnBrk="1" hangingPunct="1">
                <a:defRPr/>
              </a:pPr>
              <a:endParaRPr lang="en-GB" sz="3991">
                <a:solidFill>
                  <a:srgbClr val="000000"/>
                </a:solidFill>
              </a:endParaRPr>
            </a:p>
          </p:txBody>
        </p:sp>
        <p:pic>
          <p:nvPicPr>
            <p:cNvPr id="127009" name="Picture 35" descr="thing1.bmp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85508">
              <a:off x="4962739" y="5453939"/>
              <a:ext cx="386263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10" name="Picture 36" descr="jbant.bmp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004080"/>
                </a:clrFrom>
                <a:clrTo>
                  <a:srgbClr val="004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700152">
              <a:off x="2962315" y="3837232"/>
              <a:ext cx="544137" cy="385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11" name="Picture 37" descr="imp.bmp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008000"/>
                </a:clrFrom>
                <a:clrTo>
                  <a:srgbClr val="008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874907" flipV="1">
              <a:off x="1517324" y="1885959"/>
              <a:ext cx="357782" cy="206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7014" name="Text Box 38"/>
          <p:cNvSpPr txBox="1">
            <a:spLocks noChangeArrowheads="1"/>
          </p:cNvSpPr>
          <p:nvPr/>
        </p:nvSpPr>
        <p:spPr bwMode="auto">
          <a:xfrm>
            <a:off x="400497" y="995622"/>
            <a:ext cx="2787743" cy="45509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2" rIns="91341" bIns="45672">
            <a:spAutoFit/>
          </a:bodyPr>
          <a:lstStyle/>
          <a:p>
            <a:pPr defTabSz="913926" eaLnBrk="1" hangingPunct="1"/>
            <a:r>
              <a:rPr lang="fr-FR" sz="2358" dirty="0">
                <a:solidFill>
                  <a:srgbClr val="FFFF00"/>
                </a:solidFill>
                <a:latin typeface="Arial"/>
                <a:cs typeface="Arial"/>
              </a:rPr>
              <a:t>12 lignes, 900 </a:t>
            </a:r>
            <a:r>
              <a:rPr lang="fr-FR" sz="2358" dirty="0" err="1">
                <a:solidFill>
                  <a:srgbClr val="FFFF00"/>
                </a:solidFill>
                <a:latin typeface="Arial"/>
                <a:cs typeface="Arial"/>
              </a:rPr>
              <a:t>OMs</a:t>
            </a:r>
            <a:endParaRPr lang="fr-FR" sz="2358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7015" name="Text Box 39"/>
          <p:cNvSpPr txBox="1">
            <a:spLocks noChangeArrowheads="1"/>
          </p:cNvSpPr>
          <p:nvPr/>
        </p:nvSpPr>
        <p:spPr bwMode="auto">
          <a:xfrm>
            <a:off x="4771634" y="1387846"/>
            <a:ext cx="3728706" cy="45509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2" rIns="91341" bIns="45672">
            <a:spAutoFit/>
          </a:bodyPr>
          <a:lstStyle/>
          <a:p>
            <a:pPr defTabSz="913926" eaLnBrk="1" hangingPunct="1"/>
            <a:r>
              <a:rPr lang="fr-FR" sz="2358" dirty="0">
                <a:solidFill>
                  <a:srgbClr val="FFFF00"/>
                </a:solidFill>
                <a:latin typeface="Arial"/>
                <a:cs typeface="Arial"/>
              </a:rPr>
              <a:t>~700 lignes, ~12 000 </a:t>
            </a:r>
            <a:r>
              <a:rPr lang="fr-FR" sz="2358" dirty="0" err="1">
                <a:solidFill>
                  <a:srgbClr val="FFFF00"/>
                </a:solidFill>
                <a:latin typeface="Arial"/>
                <a:cs typeface="Arial"/>
              </a:rPr>
              <a:t>OMs</a:t>
            </a:r>
            <a:endParaRPr lang="fr-FR" sz="2358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2215720">
            <a:off x="2810855" y="1833895"/>
            <a:ext cx="1785762" cy="908351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89904" tIns="46751" rIns="89904" bIns="46751">
            <a:spAutoFit/>
          </a:bodyPr>
          <a:lstStyle/>
          <a:p>
            <a:pPr defTabSz="913926" eaLnBrk="1" hangingPunct="1">
              <a:defRPr/>
            </a:pPr>
            <a:endParaRPr lang="en-GB" sz="2358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11939" y="6021024"/>
            <a:ext cx="4217622" cy="8179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2" rIns="91341" bIns="45672">
            <a:spAutoFit/>
          </a:bodyPr>
          <a:lstStyle/>
          <a:p>
            <a:pPr algn="ctr" defTabSz="913926" eaLnBrk="1" hangingPunct="1"/>
            <a:r>
              <a:rPr lang="fr-FR" sz="2358" dirty="0">
                <a:solidFill>
                  <a:srgbClr val="FFFF00"/>
                </a:solidFill>
                <a:latin typeface="Arial"/>
                <a:cs typeface="Arial"/>
              </a:rPr>
              <a:t>Observatoire multidisciplinaire</a:t>
            </a:r>
            <a:br>
              <a:rPr lang="fr-FR" sz="2358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fr-FR" sz="2358" dirty="0">
                <a:solidFill>
                  <a:srgbClr val="FFFF00"/>
                </a:solidFill>
                <a:latin typeface="Arial"/>
                <a:cs typeface="Arial"/>
              </a:rPr>
              <a:t>permanent en mer profonde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551813" y="5733021"/>
            <a:ext cx="4462881" cy="1013642"/>
          </a:xfrm>
          <a:prstGeom prst="rect">
            <a:avLst/>
          </a:prstGeom>
          <a:noFill/>
        </p:spPr>
        <p:txBody>
          <a:bodyPr wrap="none" lIns="91341" tIns="45672" rIns="91341" bIns="45672" rtlCol="0">
            <a:spAutoFit/>
          </a:bodyPr>
          <a:lstStyle/>
          <a:p>
            <a:pPr algn="ctr" defTabSz="9139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  <a:t>Détecteur installé sur 3 sites profonds</a:t>
            </a:r>
            <a:b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  <a:t> en Mer Méditerranée au large de</a:t>
            </a:r>
            <a:b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  <a:t>Toulon</a:t>
            </a:r>
            <a:r>
              <a:rPr lang="fr-FR" sz="1996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fr-FR" sz="1996" dirty="0">
                <a:solidFill>
                  <a:srgbClr val="FFFF00"/>
                </a:solidFill>
                <a:latin typeface="Arial"/>
                <a:cs typeface="Arial"/>
              </a:rPr>
              <a:t>(France), Sicile et Grèce</a:t>
            </a:r>
          </a:p>
        </p:txBody>
      </p:sp>
    </p:spTree>
    <p:extLst>
      <p:ext uri="{BB962C8B-B14F-4D97-AF65-F5344CB8AC3E}">
        <p14:creationId xmlns:p14="http://schemas.microsoft.com/office/powerpoint/2010/main" val="271518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4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3" y="1273523"/>
            <a:ext cx="2856575" cy="246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11" y="3820905"/>
            <a:ext cx="2556809" cy="2423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532521" y="3363683"/>
            <a:ext cx="3893211" cy="3607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fr-FR" smtClean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grpSp>
        <p:nvGrpSpPr>
          <p:cNvPr id="10" name="Group 45"/>
          <p:cNvGrpSpPr/>
          <p:nvPr/>
        </p:nvGrpSpPr>
        <p:grpSpPr>
          <a:xfrm>
            <a:off x="4582686" y="3351680"/>
            <a:ext cx="3682705" cy="2689152"/>
            <a:chOff x="199414" y="769645"/>
            <a:chExt cx="6328386" cy="5556543"/>
          </a:xfrm>
          <a:solidFill>
            <a:schemeClr val="bg1"/>
          </a:solidFill>
        </p:grpSpPr>
        <p:pic>
          <p:nvPicPr>
            <p:cNvPr id="11" name="Picture 2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698" r="30499" b="1282"/>
            <a:stretch>
              <a:fillRect/>
            </a:stretch>
          </p:blipFill>
          <p:spPr bwMode="auto">
            <a:xfrm>
              <a:off x="1041399" y="1720969"/>
              <a:ext cx="5486401" cy="40005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4686300" y="2101850"/>
              <a:ext cx="368300" cy="363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 Bold" charset="0"/>
                  <a:cs typeface="Arial Bold" charset="0"/>
                  <a:sym typeface="Arial Bold" charset="0"/>
                </a:rPr>
                <a:t>IH</a:t>
              </a:r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4686300" y="2778125"/>
              <a:ext cx="492125" cy="363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 Bold" charset="0"/>
                  <a:cs typeface="Arial Bold" charset="0"/>
                  <a:sym typeface="Arial Bold" charset="0"/>
                </a:rPr>
                <a:t>NH</a:t>
              </a:r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 rot="10800000" flipH="1">
              <a:off x="4151313" y="2981325"/>
              <a:ext cx="490537" cy="2571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/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27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 rot="10800000" flipH="1">
              <a:off x="4235450" y="2319338"/>
              <a:ext cx="400050" cy="968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/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27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6519863" y="1889125"/>
              <a:ext cx="0" cy="3725863"/>
            </a:xfrm>
            <a:prstGeom prst="line">
              <a:avLst/>
            </a:prstGeom>
            <a:grpFill/>
            <a:ln w="158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27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996950" y="5556250"/>
              <a:ext cx="4467243" cy="769938"/>
              <a:chOff x="36" y="0"/>
              <a:chExt cx="2814" cy="485"/>
            </a:xfrm>
            <a:grpFill/>
          </p:grpSpPr>
          <p:sp>
            <p:nvSpPr>
              <p:cNvPr id="26" name="Rectangle 32"/>
              <p:cNvSpPr>
                <a:spLocks/>
              </p:cNvSpPr>
              <p:nvPr/>
            </p:nvSpPr>
            <p:spPr bwMode="auto">
              <a:xfrm>
                <a:off x="36" y="0"/>
                <a:ext cx="75" cy="2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41309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sz="1270" dirty="0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27" name="Rectangle 33"/>
              <p:cNvSpPr>
                <a:spLocks/>
              </p:cNvSpPr>
              <p:nvPr/>
            </p:nvSpPr>
            <p:spPr bwMode="auto">
              <a:xfrm>
                <a:off x="1124" y="8"/>
                <a:ext cx="75" cy="2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41309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sz="1270" dirty="0">
                    <a:solidFill>
                      <a:srgbClr val="00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28" name="Rectangle 34"/>
              <p:cNvSpPr>
                <a:spLocks/>
              </p:cNvSpPr>
              <p:nvPr/>
            </p:nvSpPr>
            <p:spPr bwMode="auto">
              <a:xfrm>
                <a:off x="2445" y="0"/>
                <a:ext cx="405" cy="2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41309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sz="1270" dirty="0">
                    <a:solidFill>
                      <a:srgbClr val="000000"/>
                    </a:solidFill>
                    <a:latin typeface="Arial" charset="0"/>
                  </a:rPr>
                  <a:t>10</a:t>
                </a:r>
              </a:p>
            </p:txBody>
          </p:sp>
          <p:sp>
            <p:nvSpPr>
              <p:cNvPr id="29" name="Rectangle 35"/>
              <p:cNvSpPr>
                <a:spLocks/>
              </p:cNvSpPr>
              <p:nvPr/>
            </p:nvSpPr>
            <p:spPr bwMode="auto">
              <a:xfrm>
                <a:off x="1124" y="248"/>
                <a:ext cx="874" cy="2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41309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sz="1270" dirty="0" err="1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r>
                  <a:rPr lang="en-US" sz="1270" baseline="-6000" dirty="0" err="1">
                    <a:solidFill>
                      <a:srgbClr val="000000"/>
                    </a:solidFill>
                    <a:latin typeface="Candara" pitchFamily="34" charset="0"/>
                    <a:ea typeface="Candara" pitchFamily="34" charset="0"/>
                    <a:cs typeface="Candara" pitchFamily="34" charset="0"/>
                    <a:sym typeface="Candara" pitchFamily="34" charset="0"/>
                  </a:rPr>
                  <a:t>ν</a:t>
                </a:r>
                <a:r>
                  <a:rPr lang="en-US" sz="1270" dirty="0">
                    <a:solidFill>
                      <a:srgbClr val="000000"/>
                    </a:solidFill>
                    <a:latin typeface="Arial" charset="0"/>
                  </a:rPr>
                  <a:t> [</a:t>
                </a:r>
                <a:r>
                  <a:rPr lang="en-US" sz="1270" dirty="0" err="1">
                    <a:solidFill>
                      <a:srgbClr val="000000"/>
                    </a:solidFill>
                    <a:latin typeface="Arial" charset="0"/>
                  </a:rPr>
                  <a:t>GeV</a:t>
                </a:r>
                <a:r>
                  <a:rPr lang="en-US" sz="1270" dirty="0">
                    <a:solidFill>
                      <a:srgbClr val="000000"/>
                    </a:solidFill>
                    <a:latin typeface="Arial" charset="0"/>
                  </a:rPr>
                  <a:t>]</a:t>
                </a:r>
              </a:p>
            </p:txBody>
          </p:sp>
        </p:grpSp>
        <p:sp>
          <p:nvSpPr>
            <p:cNvPr id="18" name="Rectangle 37"/>
            <p:cNvSpPr>
              <a:spLocks/>
            </p:cNvSpPr>
            <p:nvPr/>
          </p:nvSpPr>
          <p:spPr bwMode="auto">
            <a:xfrm rot="16200000">
              <a:off x="-1372073" y="2341132"/>
              <a:ext cx="3455347" cy="31237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P (</a:t>
              </a:r>
              <a:r>
                <a:rPr lang="en-US" sz="1270" dirty="0" err="1">
                  <a:solidFill>
                    <a:srgbClr val="000000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1270" baseline="-6000" dirty="0" err="1">
                  <a:solidFill>
                    <a:srgbClr val="000000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x</a:t>
              </a: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 → </a:t>
              </a:r>
              <a:r>
                <a:rPr lang="en-US" sz="1270" dirty="0" err="1">
                  <a:solidFill>
                    <a:srgbClr val="000000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1270" baseline="-6000" dirty="0" err="1">
                  <a:solidFill>
                    <a:srgbClr val="000000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μ</a:t>
              </a: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9" name="Rectangle 38"/>
            <p:cNvSpPr>
              <a:spLocks/>
            </p:cNvSpPr>
            <p:nvPr/>
          </p:nvSpPr>
          <p:spPr bwMode="auto">
            <a:xfrm>
              <a:off x="857354" y="1670050"/>
              <a:ext cx="119105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0" name="Rectangle 39"/>
            <p:cNvSpPr>
              <a:spLocks/>
            </p:cNvSpPr>
            <p:nvPr/>
          </p:nvSpPr>
          <p:spPr bwMode="auto">
            <a:xfrm>
              <a:off x="591678" y="3638548"/>
              <a:ext cx="449721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0.5</a:t>
              </a:r>
            </a:p>
          </p:txBody>
        </p:sp>
        <p:sp>
          <p:nvSpPr>
            <p:cNvPr id="21" name="Rectangle 40"/>
            <p:cNvSpPr>
              <a:spLocks/>
            </p:cNvSpPr>
            <p:nvPr/>
          </p:nvSpPr>
          <p:spPr bwMode="auto">
            <a:xfrm>
              <a:off x="857354" y="5378449"/>
              <a:ext cx="119105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3733800" y="1911350"/>
              <a:ext cx="0" cy="1152525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/>
          </p:spPr>
          <p:txBody>
            <a:bodyPr lIns="0" tIns="0" rIns="0" bIns="0"/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27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23" name="Rectangle 42"/>
            <p:cNvSpPr>
              <a:spLocks/>
            </p:cNvSpPr>
            <p:nvPr/>
          </p:nvSpPr>
          <p:spPr bwMode="auto">
            <a:xfrm>
              <a:off x="5014672" y="3638550"/>
              <a:ext cx="759068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 err="1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270" baseline="-6000" dirty="0" err="1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endParaRPr lang="en-US" sz="1270" baseline="-6000" dirty="0">
                <a:solidFill>
                  <a:srgbClr val="002D99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endParaRPr>
            </a:p>
          </p:txBody>
        </p:sp>
        <p:sp>
          <p:nvSpPr>
            <p:cNvPr id="24" name="Rectangle 43"/>
            <p:cNvSpPr>
              <a:spLocks/>
            </p:cNvSpPr>
            <p:nvPr/>
          </p:nvSpPr>
          <p:spPr bwMode="auto">
            <a:xfrm>
              <a:off x="3436071" y="4606094"/>
              <a:ext cx="448968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 err="1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270" baseline="-6000" dirty="0" err="1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e</a:t>
              </a:r>
              <a:endParaRPr lang="en-US" sz="1270" baseline="-6000" dirty="0">
                <a:solidFill>
                  <a:srgbClr val="A408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endParaRPr>
            </a:p>
          </p:txBody>
        </p:sp>
        <p:sp>
          <p:nvSpPr>
            <p:cNvPr id="25" name="Rectangle 44"/>
            <p:cNvSpPr>
              <a:spLocks/>
            </p:cNvSpPr>
            <p:nvPr/>
          </p:nvSpPr>
          <p:spPr bwMode="auto">
            <a:xfrm>
              <a:off x="1187340" y="1343639"/>
              <a:ext cx="4068564" cy="3756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1309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270" dirty="0">
                  <a:solidFill>
                    <a:srgbClr val="000000"/>
                  </a:solidFill>
                  <a:latin typeface="Arial Bold" charset="0"/>
                  <a:cs typeface="Arial Bold" charset="0"/>
                  <a:sym typeface="Arial Bold" charset="0"/>
                </a:rPr>
                <a:t>P(</a:t>
              </a:r>
              <a:r>
                <a:rPr lang="en-US" sz="1270" dirty="0" err="1">
                  <a:solidFill>
                    <a:srgbClr val="00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270" baseline="-6000" dirty="0" err="1">
                  <a:solidFill>
                    <a:srgbClr val="00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1270" dirty="0">
                  <a:solidFill>
                    <a:srgbClr val="000000"/>
                  </a:solidFill>
                  <a:latin typeface="Arial Bold" charset="0"/>
                  <a:cs typeface="Arial Bold" charset="0"/>
                  <a:sym typeface="Arial Bold" charset="0"/>
                </a:rPr>
                <a:t> → </a:t>
              </a:r>
              <a:r>
                <a:rPr lang="en-US" sz="1270" dirty="0" err="1">
                  <a:solidFill>
                    <a:srgbClr val="00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270" baseline="-6000" dirty="0" err="1">
                  <a:solidFill>
                    <a:srgbClr val="00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1270" dirty="0">
                  <a:solidFill>
                    <a:srgbClr val="000000"/>
                  </a:solidFill>
                  <a:latin typeface="Arial Bold" charset="0"/>
                  <a:cs typeface="Arial Bold" charset="0"/>
                  <a:sym typeface="Arial Bold" charset="0"/>
                </a:rPr>
                <a:t>) for θ=130º</a:t>
              </a:r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 bwMode="auto">
          <a:xfrm>
            <a:off x="1481099" y="163126"/>
            <a:ext cx="6095506" cy="89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08" tIns="41456" rIns="82908" bIns="4145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5pPr>
            <a:lvl6pPr marL="503763" algn="ctr" rtl="0" fontAlgn="base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6pPr>
            <a:lvl7pPr marL="1007525" algn="ctr" rtl="0" fontAlgn="base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7pPr>
            <a:lvl8pPr marL="1511289" algn="ctr" rtl="0" fontAlgn="base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8pPr>
            <a:lvl9pPr marL="2015050" algn="ctr" rtl="0" fontAlgn="base">
              <a:spcBef>
                <a:spcPct val="0"/>
              </a:spcBef>
              <a:spcAft>
                <a:spcPct val="0"/>
              </a:spcAft>
              <a:defRPr sz="3968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fr-FR" sz="2540" b="0" kern="0" dirty="0"/>
              <a:t>Mesure de la </a:t>
            </a:r>
            <a:r>
              <a:rPr lang="fr-FR" sz="2540" kern="0" dirty="0"/>
              <a:t>Hiérarchie de Masse des Neutrinos </a:t>
            </a:r>
            <a:r>
              <a:rPr lang="fr-FR" sz="2540" b="0" kern="0" dirty="0"/>
              <a:t>avec les oscillations des neutrinos atmosphériques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984143" y="1469475"/>
            <a:ext cx="3781466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5" eaLnBrk="1" hangingPunct="1"/>
            <a:r>
              <a:rPr lang="fr-FR" sz="2177" dirty="0">
                <a:solidFill>
                  <a:srgbClr val="FFFF00"/>
                </a:solidFill>
                <a:latin typeface="Arial" pitchFamily="34" charset="0"/>
                <a:cs typeface="Arial"/>
              </a:rPr>
              <a:t>Paramètre fondamental</a:t>
            </a:r>
            <a:br>
              <a:rPr lang="fr-FR" sz="2177" dirty="0">
                <a:solidFill>
                  <a:srgbClr val="FFFF00"/>
                </a:solidFill>
                <a:latin typeface="Arial" pitchFamily="34" charset="0"/>
                <a:cs typeface="Arial"/>
              </a:rPr>
            </a:br>
            <a:r>
              <a:rPr lang="fr-FR" sz="2177" dirty="0">
                <a:solidFill>
                  <a:srgbClr val="FFFF00"/>
                </a:solidFill>
                <a:latin typeface="Arial" pitchFamily="34" charset="0"/>
                <a:cs typeface="Arial"/>
              </a:rPr>
              <a:t>de la nature des neutrinos</a:t>
            </a:r>
            <a:br>
              <a:rPr lang="fr-FR" sz="2177" dirty="0">
                <a:solidFill>
                  <a:srgbClr val="FFFF00"/>
                </a:solidFill>
                <a:latin typeface="Arial" pitchFamily="34" charset="0"/>
                <a:cs typeface="Arial"/>
              </a:rPr>
            </a:br>
            <a:r>
              <a:rPr lang="fr-FR" sz="2177" dirty="0">
                <a:solidFill>
                  <a:srgbClr val="FFFF00"/>
                </a:solidFill>
                <a:latin typeface="Arial" pitchFamily="34" charset="0"/>
                <a:cs typeface="Arial"/>
              </a:rPr>
              <a:t>toujours inconnu !!</a:t>
            </a:r>
          </a:p>
        </p:txBody>
      </p:sp>
      <p:sp>
        <p:nvSpPr>
          <p:cNvPr id="32" name="Text Box 40"/>
          <p:cNvSpPr txBox="1">
            <a:spLocks noChangeArrowheads="1"/>
          </p:cNvSpPr>
          <p:nvPr/>
        </p:nvSpPr>
        <p:spPr bwMode="auto">
          <a:xfrm>
            <a:off x="532641" y="6254163"/>
            <a:ext cx="8294400" cy="6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08" tIns="41456" rIns="82908" bIns="414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05" eaLnBrk="1" hangingPunct="1">
              <a:defRPr/>
            </a:pPr>
            <a:r>
              <a:rPr lang="fr-FR" dirty="0">
                <a:solidFill>
                  <a:srgbClr val="FFFFFF"/>
                </a:solidFill>
                <a:cs typeface="Arial"/>
              </a:rPr>
              <a:t>Etudes précise du </a:t>
            </a:r>
            <a:r>
              <a:rPr lang="fr-FR" b="1" dirty="0">
                <a:solidFill>
                  <a:srgbClr val="FFFF00"/>
                </a:solidFill>
                <a:cs typeface="Arial"/>
              </a:rPr>
              <a:t>flux des neutrinos atmosphériques de </a:t>
            </a:r>
            <a:r>
              <a:rPr lang="fr-FR" b="1" dirty="0" smtClean="0">
                <a:solidFill>
                  <a:srgbClr val="FFFF00"/>
                </a:solidFill>
                <a:cs typeface="Arial"/>
              </a:rPr>
              <a:t>quelques </a:t>
            </a:r>
            <a:r>
              <a:rPr lang="fr-FR" b="1" dirty="0" err="1">
                <a:solidFill>
                  <a:srgbClr val="FFFF00"/>
                </a:solidFill>
                <a:latin typeface="Arial" pitchFamily="34" charset="0"/>
                <a:sym typeface="Wingdings" pitchFamily="2" charset="2"/>
              </a:rPr>
              <a:t>GeV</a:t>
            </a:r>
            <a:r>
              <a:rPr lang="fr-FR" b="1" dirty="0">
                <a:solidFill>
                  <a:srgbClr val="FFFF00"/>
                </a:solidFill>
                <a:latin typeface="Arial" pitchFamily="34" charset="0"/>
                <a:sym typeface="Wingdings" pitchFamily="2" charset="2"/>
              </a:rPr>
              <a:t/>
            </a:r>
            <a:br>
              <a:rPr lang="fr-FR" b="1" dirty="0">
                <a:solidFill>
                  <a:srgbClr val="FFFF00"/>
                </a:solidFill>
                <a:latin typeface="Arial" pitchFamily="34" charset="0"/>
                <a:sym typeface="Wingdings" pitchFamily="2" charset="2"/>
              </a:rPr>
            </a:br>
            <a:r>
              <a:rPr lang="fr-FR" dirty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interagissant dans la Terre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1" y="360"/>
            <a:ext cx="1349583" cy="13200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78" y="2590920"/>
            <a:ext cx="4682880" cy="838080"/>
          </a:xfrm>
          <a:prstGeom prst="rect">
            <a:avLst/>
          </a:prstGeom>
        </p:spPr>
      </p:pic>
      <p:pic>
        <p:nvPicPr>
          <p:cNvPr id="17410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31" y="361"/>
            <a:ext cx="1618770" cy="15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78" y="1462421"/>
            <a:ext cx="1026746" cy="7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261241" y="361"/>
            <a:ext cx="8620951" cy="8924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en-US" sz="3991" b="1" spc="-1" dirty="0" err="1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Recherches</a:t>
            </a:r>
            <a:r>
              <a:rPr lang="en-US" sz="3991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3991" b="1" spc="-1" dirty="0" err="1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en</a:t>
            </a:r>
            <a:r>
              <a:rPr lang="en-US" sz="3991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3991" b="1" spc="-1" dirty="0" err="1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Cosmologie</a:t>
            </a:r>
            <a:endParaRPr lang="en-US" sz="3991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163276" y="947359"/>
            <a:ext cx="5551044" cy="20331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Observations photométrique spectroscopiques de supernovæ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pour 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contraindre les paramètres cosmologiques 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(SNLS, </a:t>
            </a:r>
            <a:r>
              <a:rPr lang="fr-FR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SNfactory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pic>
        <p:nvPicPr>
          <p:cNvPr id="322" name="Picture 321"/>
          <p:cNvPicPr/>
          <p:nvPr/>
        </p:nvPicPr>
        <p:blipFill>
          <a:blip r:embed="rId2"/>
          <a:stretch/>
        </p:blipFill>
        <p:spPr>
          <a:xfrm>
            <a:off x="5427133" y="3304732"/>
            <a:ext cx="3708399" cy="3045268"/>
          </a:xfrm>
          <a:prstGeom prst="rect">
            <a:avLst/>
          </a:prstGeom>
          <a:ln>
            <a:noFill/>
          </a:ln>
        </p:spPr>
      </p:pic>
      <p:sp>
        <p:nvSpPr>
          <p:cNvPr id="323" name="TextShape 3"/>
          <p:cNvSpPr txBox="1"/>
          <p:nvPr/>
        </p:nvSpPr>
        <p:spPr>
          <a:xfrm>
            <a:off x="0" y="3354815"/>
            <a:ext cx="5427133" cy="29093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Cartographie 3D de 1,5 millions de galaxies et 160000 quasars </a:t>
            </a: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(BOSS, SDSS-III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pour mesurer </a:t>
            </a: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 oscillations acoustiques baryoniques</a:t>
            </a: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Picture 323"/>
          <p:cNvPicPr/>
          <p:nvPr/>
        </p:nvPicPr>
        <p:blipFill>
          <a:blip r:embed="rId3"/>
          <a:stretch/>
        </p:blipFill>
        <p:spPr>
          <a:xfrm>
            <a:off x="5427134" y="947359"/>
            <a:ext cx="3692136" cy="21514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6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00271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7596188" y="1296193"/>
            <a:ext cx="1406525" cy="1338263"/>
          </a:xfrm>
          <a:prstGeom prst="ellipse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509934" y="1674813"/>
            <a:ext cx="16065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Physique des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Particules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en-US" sz="1600" b="1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1325563" y="5641975"/>
            <a:ext cx="1560512" cy="1368425"/>
          </a:xfrm>
          <a:prstGeom prst="ellipse">
            <a:avLst/>
          </a:prstGeom>
          <a:solidFill>
            <a:srgbClr val="0000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5348288" y="3727450"/>
            <a:ext cx="1344612" cy="12763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260876" y="6156910"/>
            <a:ext cx="1689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Astroparticules</a:t>
            </a:r>
            <a:endParaRPr lang="fr-FR" altLang="en-US" sz="1600" b="1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391739" y="4196348"/>
            <a:ext cx="13580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Cosmologie</a:t>
            </a:r>
          </a:p>
        </p:txBody>
      </p:sp>
      <p:sp>
        <p:nvSpPr>
          <p:cNvPr id="32776" name="Title 14"/>
          <p:cNvSpPr>
            <a:spLocks noGrp="1"/>
          </p:cNvSpPr>
          <p:nvPr>
            <p:ph type="title"/>
          </p:nvPr>
        </p:nvSpPr>
        <p:spPr>
          <a:xfrm>
            <a:off x="287867" y="0"/>
            <a:ext cx="8229600" cy="1079500"/>
          </a:xfrm>
        </p:spPr>
        <p:txBody>
          <a:bodyPr/>
          <a:lstStyle/>
          <a:p>
            <a:r>
              <a:rPr lang="en-US" altLang="fr-FR" sz="3600" dirty="0" smtClean="0">
                <a:solidFill>
                  <a:srgbClr val="FF0000"/>
                </a:solidFill>
              </a:rPr>
              <a:t>La </a:t>
            </a:r>
            <a:r>
              <a:rPr lang="en-US" altLang="fr-FR" sz="3600" dirty="0" err="1" smtClean="0">
                <a:solidFill>
                  <a:srgbClr val="FF0000"/>
                </a:solidFill>
              </a:rPr>
              <a:t>Recherche</a:t>
            </a:r>
            <a:r>
              <a:rPr lang="en-US" altLang="fr-FR" sz="3600" dirty="0" smtClean="0">
                <a:solidFill>
                  <a:srgbClr val="FF0000"/>
                </a:solidFill>
              </a:rPr>
              <a:t> au CPPM : </a:t>
            </a:r>
            <a:r>
              <a:rPr lang="en-US" altLang="fr-FR" sz="4000" dirty="0" smtClean="0">
                <a:solidFill>
                  <a:srgbClr val="FF0000"/>
                </a:solidFill>
              </a:rPr>
              <a:t/>
            </a:r>
            <a:br>
              <a:rPr lang="en-US" altLang="fr-FR" sz="4000" dirty="0" smtClean="0">
                <a:solidFill>
                  <a:srgbClr val="FF0000"/>
                </a:solidFill>
              </a:rPr>
            </a:br>
            <a:r>
              <a:rPr lang="en-US" altLang="fr-FR" sz="4000" b="1" dirty="0" smtClean="0">
                <a:solidFill>
                  <a:srgbClr val="FF0000"/>
                </a:solidFill>
              </a:rPr>
              <a:t>la Physique des </a:t>
            </a:r>
            <a:r>
              <a:rPr lang="en-US" altLang="fr-FR" sz="4000" b="1" dirty="0" err="1" smtClean="0">
                <a:solidFill>
                  <a:srgbClr val="FF0000"/>
                </a:solidFill>
              </a:rPr>
              <a:t>deux</a:t>
            </a:r>
            <a:r>
              <a:rPr lang="en-US" altLang="fr-FR" sz="4000" b="1" dirty="0" smtClean="0">
                <a:solidFill>
                  <a:srgbClr val="FF0000"/>
                </a:solidFill>
              </a:rPr>
              <a:t> </a:t>
            </a:r>
            <a:r>
              <a:rPr lang="en-US" altLang="fr-FR" sz="4000" b="1" dirty="0" err="1" smtClean="0">
                <a:solidFill>
                  <a:srgbClr val="FF0000"/>
                </a:solidFill>
              </a:rPr>
              <a:t>infinis</a:t>
            </a:r>
            <a:r>
              <a:rPr lang="en-US" altLang="fr-FR" sz="4000" b="1" dirty="0" smtClean="0">
                <a:solidFill>
                  <a:srgbClr val="FF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1978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261241" y="361"/>
            <a:ext cx="8620951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fr-FR" sz="3991" b="1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LSST</a:t>
            </a:r>
          </a:p>
        </p:txBody>
      </p:sp>
      <p:pic>
        <p:nvPicPr>
          <p:cNvPr id="326" name="Picture 325"/>
          <p:cNvPicPr/>
          <p:nvPr/>
        </p:nvPicPr>
        <p:blipFill>
          <a:blip r:embed="rId2"/>
          <a:stretch/>
        </p:blipFill>
        <p:spPr>
          <a:xfrm>
            <a:off x="162623" y="1125982"/>
            <a:ext cx="8846925" cy="5010928"/>
          </a:xfrm>
          <a:prstGeom prst="rect">
            <a:avLst/>
          </a:prstGeom>
          <a:ln>
            <a:noFill/>
          </a:ln>
        </p:spPr>
      </p:pic>
      <p:sp>
        <p:nvSpPr>
          <p:cNvPr id="327" name="TextShape 2"/>
          <p:cNvSpPr txBox="1"/>
          <p:nvPr/>
        </p:nvSpPr>
        <p:spPr>
          <a:xfrm>
            <a:off x="3598334" y="3083516"/>
            <a:ext cx="5283858" cy="92121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449263">
              <a:buClr>
                <a:srgbClr val="FFFFFF"/>
              </a:buClr>
              <a:buSzPct val="45000"/>
            </a:pPr>
            <a:r>
              <a:rPr lang="fr-FR" sz="2358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Premières lumières en 2020,</a:t>
            </a:r>
            <a:endParaRPr lang="fr-FR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>
              <a:buClr>
                <a:srgbClr val="FFFFFF"/>
              </a:buClr>
              <a:buSzPct val="45000"/>
            </a:pPr>
            <a:r>
              <a:rPr lang="fr-FR" sz="2358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Etudes de 10 </a:t>
            </a:r>
            <a:r>
              <a:rPr lang="fr-FR" sz="2358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millions </a:t>
            </a:r>
            <a:r>
              <a:rPr lang="fr-FR" sz="2358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de supernovæ</a:t>
            </a:r>
            <a:r>
              <a:rPr lang="fr-FR" sz="2358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 </a:t>
            </a:r>
            <a:r>
              <a:rPr lang="fr-FR" sz="2358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!</a:t>
            </a:r>
            <a:endParaRPr lang="fr-FR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5" name="Image 7" descr="CPPM-GI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85" y="4891929"/>
            <a:ext cx="699028" cy="6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233378" y="4912209"/>
            <a:ext cx="3910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Changeur de filtre de la camera, </a:t>
            </a:r>
            <a:br>
              <a:rPr lang="fr-FR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fr-FR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simulation</a:t>
            </a:r>
            <a:r>
              <a:rPr lang="fr-FR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r-FR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analyses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algn="l"/>
            <a:r>
              <a:rPr lang="en-US" altLang="fr-FR" sz="2800" b="1" noProof="0" dirty="0" smtClean="0">
                <a:solidFill>
                  <a:srgbClr val="E75112"/>
                </a:solidFill>
                <a:latin typeface="Verdana" panose="020B0604030504040204" pitchFamily="34" charset="0"/>
              </a:rPr>
              <a:t>      Euclid                                         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4013200"/>
            <a:ext cx="6697662" cy="2479675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fr-FR" sz="1600" noProof="0" dirty="0" err="1" smtClean="0">
                <a:latin typeface="Verdana" panose="020B0604030504040204" pitchFamily="34" charset="0"/>
              </a:rPr>
              <a:t>Télescope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de 1.2 m de </a:t>
            </a:r>
            <a:r>
              <a:rPr lang="en-US" altLang="fr-FR" sz="1600" noProof="0" dirty="0" err="1" smtClean="0">
                <a:latin typeface="Verdana" panose="020B0604030504040204" pitchFamily="34" charset="0"/>
              </a:rPr>
              <a:t>diamètre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avec 2 instruments:</a:t>
            </a:r>
          </a:p>
          <a:p>
            <a:pPr>
              <a:lnSpc>
                <a:spcPct val="90000"/>
              </a:lnSpc>
              <a:defRPr/>
            </a:pPr>
            <a:r>
              <a:rPr lang="en-US" altLang="fr-FR" sz="1600" noProof="0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Imageur</a:t>
            </a:r>
            <a:r>
              <a:rPr lang="en-US" altLang="fr-FR" sz="1600" noProof="0" dirty="0" smtClean="0">
                <a:solidFill>
                  <a:srgbClr val="0070C0"/>
                </a:solidFill>
                <a:latin typeface="Verdana" panose="020B0604030504040204" pitchFamily="34" charset="0"/>
              </a:rPr>
              <a:t> visible panoramic de haute </a:t>
            </a:r>
            <a:r>
              <a:rPr lang="en-US" altLang="fr-FR" sz="1600" noProof="0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qualité</a:t>
            </a:r>
            <a:r>
              <a:rPr lang="en-US" altLang="fr-FR" sz="1600" noProof="0" dirty="0" smtClean="0">
                <a:solidFill>
                  <a:srgbClr val="0070C0"/>
                </a:solidFill>
                <a:latin typeface="Verdana" panose="020B0604030504040204" pitchFamily="34" charset="0"/>
              </a:rPr>
              <a:t> (VIS)</a:t>
            </a:r>
          </a:p>
          <a:p>
            <a:pPr>
              <a:lnSpc>
                <a:spcPct val="90000"/>
              </a:lnSpc>
              <a:defRPr/>
            </a:pPr>
            <a:r>
              <a:rPr lang="en-US" altLang="fr-FR" sz="1600" noProof="0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Photomètre</a:t>
            </a:r>
            <a:r>
              <a:rPr lang="en-US" altLang="fr-FR" sz="1600" noProof="0" dirty="0" smtClean="0">
                <a:solidFill>
                  <a:srgbClr val="0070C0"/>
                </a:solidFill>
                <a:latin typeface="Verdana" panose="020B0604030504040204" pitchFamily="34" charset="0"/>
              </a:rPr>
              <a:t> et </a:t>
            </a:r>
            <a:r>
              <a:rPr lang="en-US" altLang="fr-FR" sz="1600" noProof="0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spectrographe</a:t>
            </a:r>
            <a:r>
              <a:rPr lang="en-US" altLang="fr-FR" sz="1600" noProof="0" dirty="0" smtClean="0">
                <a:solidFill>
                  <a:srgbClr val="0070C0"/>
                </a:solidFill>
                <a:latin typeface="Verdana" panose="020B0604030504040204" pitchFamily="34" charset="0"/>
              </a:rPr>
              <a:t> Near IR (NISP)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fr-FR" sz="1600" noProof="0" dirty="0" smtClean="0">
                <a:latin typeface="Verdana" panose="020B0604030504040204" pitchFamily="34" charset="0"/>
              </a:rPr>
              <a:t>pour </a:t>
            </a:r>
            <a:r>
              <a:rPr lang="en-US" altLang="fr-FR" sz="1600" noProof="0" dirty="0" err="1" smtClean="0">
                <a:latin typeface="Verdana" panose="020B0604030504040204" pitchFamily="34" charset="0"/>
              </a:rPr>
              <a:t>étudier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l’extension</a:t>
            </a:r>
            <a:r>
              <a:rPr lang="en-US" altLang="fr-FR" sz="1600" b="1" noProof="0" dirty="0" smtClean="0">
                <a:latin typeface="Verdana" panose="020B0604030504040204" pitchFamily="34" charset="0"/>
              </a:rPr>
              <a:t> de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l’Univers</a:t>
            </a:r>
            <a:r>
              <a:rPr lang="en-US" altLang="fr-FR" sz="1600" b="1" noProof="0" dirty="0" smtClean="0">
                <a:latin typeface="Verdana" panose="020B0604030504040204" pitchFamily="34" charset="0"/>
              </a:rPr>
              <a:t> 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et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l’evolution</a:t>
            </a:r>
            <a:r>
              <a:rPr lang="en-US" altLang="fr-FR" sz="1600" b="1" noProof="0" dirty="0" smtClean="0">
                <a:latin typeface="Verdana" panose="020B0604030504040204" pitchFamily="34" charset="0"/>
              </a:rPr>
              <a:t> </a:t>
            </a:r>
            <a:br>
              <a:rPr lang="en-US" altLang="fr-FR" sz="1600" b="1" noProof="0" dirty="0" smtClean="0">
                <a:latin typeface="Verdana" panose="020B0604030504040204" pitchFamily="34" charset="0"/>
              </a:rPr>
            </a:br>
            <a:r>
              <a:rPr lang="en-US" altLang="fr-FR" sz="1600" b="1" noProof="0" dirty="0" smtClean="0">
                <a:latin typeface="Verdana" panose="020B0604030504040204" pitchFamily="34" charset="0"/>
              </a:rPr>
              <a:t>des structures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cosmiques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, avec les </a:t>
            </a:r>
            <a:r>
              <a:rPr lang="en-US" altLang="fr-FR" sz="1600" noProof="0" dirty="0" err="1" smtClean="0">
                <a:latin typeface="Verdana" panose="020B0604030504040204" pitchFamily="34" charset="0"/>
              </a:rPr>
              <a:t>mesures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des </a:t>
            </a:r>
            <a:br>
              <a:rPr lang="en-US" altLang="fr-FR" sz="1600" noProof="0" dirty="0" smtClean="0">
                <a:latin typeface="Verdana" panose="020B0604030504040204" pitchFamily="34" charset="0"/>
              </a:rPr>
            </a:br>
            <a:r>
              <a:rPr lang="en-US" altLang="fr-FR" sz="1600" noProof="0" dirty="0" err="1" smtClean="0">
                <a:latin typeface="Verdana" panose="020B0604030504040204" pitchFamily="34" charset="0"/>
              </a:rPr>
              <a:t>effets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de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lentilles</a:t>
            </a:r>
            <a:r>
              <a:rPr lang="en-US" altLang="fr-FR" sz="1600" b="1" noProof="0" dirty="0" smtClean="0">
                <a:latin typeface="Verdana" panose="020B0604030504040204" pitchFamily="34" charset="0"/>
              </a:rPr>
              <a:t> </a:t>
            </a:r>
            <a:r>
              <a:rPr lang="en-US" altLang="fr-FR" sz="1600" b="1" noProof="0" dirty="0" err="1" smtClean="0">
                <a:latin typeface="Verdana" panose="020B0604030504040204" pitchFamily="34" charset="0"/>
              </a:rPr>
              <a:t>gravitationelles</a:t>
            </a:r>
            <a:r>
              <a:rPr lang="en-US" altLang="fr-FR" sz="1600" noProof="0" dirty="0" smtClean="0">
                <a:latin typeface="Verdana" panose="020B0604030504040204" pitchFamily="34" charset="0"/>
              </a:rPr>
              <a:t> (GL) et de </a:t>
            </a:r>
            <a:br>
              <a:rPr lang="en-US" altLang="fr-FR" sz="1600" noProof="0" dirty="0" smtClean="0">
                <a:latin typeface="Verdana" panose="020B0604030504040204" pitchFamily="34" charset="0"/>
              </a:rPr>
            </a:br>
            <a:r>
              <a:rPr lang="en-US" altLang="fr-FR" sz="1600" b="1" noProof="0" dirty="0" smtClean="0">
                <a:latin typeface="Verdana" panose="020B0604030504040204" pitchFamily="34" charset="0"/>
              </a:rPr>
              <a:t>distribution 3D des structures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fr-FR" sz="1600" noProof="0" dirty="0" smtClean="0">
              <a:latin typeface="Verdana" panose="020B060403050404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fr-FR" sz="1600" b="1" noProof="0" dirty="0" smtClean="0">
                <a:solidFill>
                  <a:srgbClr val="0000FF"/>
                </a:solidFill>
                <a:latin typeface="Verdana" panose="020B0604030504040204" pitchFamily="34" charset="0"/>
              </a:rPr>
              <a:t>- Mission 6 </a:t>
            </a:r>
            <a:r>
              <a:rPr lang="en-US" altLang="fr-FR" sz="1600" b="1" noProof="0" dirty="0" err="1" smtClean="0">
                <a:solidFill>
                  <a:srgbClr val="0000FF"/>
                </a:solidFill>
                <a:latin typeface="Verdana" panose="020B0604030504040204" pitchFamily="34" charset="0"/>
              </a:rPr>
              <a:t>ans</a:t>
            </a:r>
            <a:r>
              <a:rPr lang="en-US" altLang="fr-FR" sz="1600" b="1" noProof="0" dirty="0" smtClean="0">
                <a:solidFill>
                  <a:srgbClr val="0000FF"/>
                </a:solidFill>
                <a:latin typeface="Verdana" panose="020B0604030504040204" pitchFamily="34" charset="0"/>
              </a:rPr>
              <a:t> : </a:t>
            </a:r>
            <a: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10 </a:t>
            </a:r>
            <a:r>
              <a:rPr lang="en-US" altLang="fr-FR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milliards de</a:t>
            </a:r>
            <a: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sources </a:t>
            </a:r>
            <a:r>
              <a:rPr lang="en-US" altLang="fr-FR" sz="1600" b="1" i="1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incluant</a:t>
            </a:r>
            <a: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</a:br>
            <a: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1 milliard pour GL et 50 millions de galaxies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fr-FR" sz="1600" b="1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redshifts used for galaxy clustering </a:t>
            </a:r>
          </a:p>
        </p:txBody>
      </p:sp>
      <p:sp>
        <p:nvSpPr>
          <p:cNvPr id="56323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678702-6C09-43DC-9EA8-57DBC6F0E144}" type="slidenum">
              <a:rPr lang="fr-FR" altLang="fr-FR" sz="1200">
                <a:solidFill>
                  <a:srgbClr val="5F5F5F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8350"/>
            <a:ext cx="5768975" cy="3244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209549" y="3033713"/>
            <a:ext cx="2770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Vue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d’artiste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du satellite EUCLID </a:t>
            </a: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explorant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l’Univers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Sombre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fr-FR" sz="1200" i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depuis</a:t>
            </a:r>
            <a:r>
              <a:rPr lang="en-US" altLang="fr-FR" sz="1200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le point de Lagrange Terre-Soleil L2 </a:t>
            </a:r>
            <a:r>
              <a:rPr lang="en-US" altLang="fr-FR" sz="1200" i="1" dirty="0">
                <a:solidFill>
                  <a:schemeClr val="bg1"/>
                </a:solidFill>
                <a:latin typeface="Verdana" panose="020B0604030504040204" pitchFamily="34" charset="0"/>
              </a:rPr>
              <a:t>– © ESA</a:t>
            </a:r>
            <a:endParaRPr lang="en-US" altLang="fr-FR" sz="12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56327" name="Picture 5" descr="ESA European Space Ag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11125"/>
            <a:ext cx="12382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7" descr="CNES French Space Agen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9688"/>
            <a:ext cx="1619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AM Laboratoire d'Astrophysique de Marseil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39688"/>
            <a:ext cx="1790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949825"/>
            <a:ext cx="2982913" cy="1870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Lagrange points2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011238"/>
            <a:ext cx="28575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1"/>
          <p:cNvSpPr txBox="1">
            <a:spLocks noChangeArrowheads="1"/>
          </p:cNvSpPr>
          <p:nvPr/>
        </p:nvSpPr>
        <p:spPr bwMode="auto">
          <a:xfrm>
            <a:off x="3574599" y="843784"/>
            <a:ext cx="2311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Lancement</a:t>
            </a:r>
            <a:r>
              <a:rPr lang="en-US" altLang="fr-FR" sz="1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: </a:t>
            </a:r>
            <a:r>
              <a:rPr lang="en-US" altLang="fr-FR" sz="1800" dirty="0">
                <a:solidFill>
                  <a:schemeClr val="bg1"/>
                </a:solidFill>
                <a:latin typeface="Verdana" panose="020B0604030504040204" pitchFamily="34" charset="0"/>
              </a:rPr>
              <a:t>2020</a:t>
            </a:r>
          </a:p>
        </p:txBody>
      </p:sp>
      <p:pic>
        <p:nvPicPr>
          <p:cNvPr id="56333" name="Image 7" descr="CPPM-GIF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8"/>
            <a:ext cx="69215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Rectangle 1"/>
          <p:cNvSpPr>
            <a:spLocks noChangeArrowheads="1"/>
          </p:cNvSpPr>
          <p:nvPr/>
        </p:nvSpPr>
        <p:spPr bwMode="auto">
          <a:xfrm>
            <a:off x="6787421" y="4093875"/>
            <a:ext cx="19940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600" dirty="0" err="1" smtClean="0">
                <a:solidFill>
                  <a:srgbClr val="FF0000"/>
                </a:solidFill>
                <a:latin typeface="Verdana" panose="020B0604030504040204" pitchFamily="34" charset="0"/>
              </a:rPr>
              <a:t>Spectrographe</a:t>
            </a:r>
            <a:r>
              <a:rPr lang="en-US" altLang="fr-FR" sz="16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fr-FR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IR</a:t>
            </a:r>
            <a:r>
              <a:rPr lang="en-US" altLang="fr-FR" sz="1600" dirty="0">
                <a:solidFill>
                  <a:srgbClr val="FF0000"/>
                </a:solidFill>
                <a:latin typeface="Verdana" panose="020B0604030504040204" pitchFamily="34" charset="0"/>
              </a:rPr>
              <a:t/>
            </a:r>
            <a:br>
              <a:rPr lang="en-US" altLang="fr-FR" sz="1600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en-US" altLang="fr-FR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Segment sol</a:t>
            </a:r>
            <a:endParaRPr lang="fr-FR" altLang="fr-FR" sz="16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56335" name="Image 7" descr="CPPM-GIF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95" y="4011061"/>
            <a:ext cx="637655" cy="63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en-US" sz="2800" b="1" smtClean="0">
                <a:solidFill>
                  <a:srgbClr val="E75112"/>
                </a:solidFill>
                <a:latin typeface="Verdana" panose="020B0604030504040204" pitchFamily="34" charset="0"/>
              </a:rPr>
              <a:t>Forte Activité Interdisciplinaire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813050" y="5165725"/>
            <a:ext cx="725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smtClean="0">
                <a:solidFill>
                  <a:prstClr val="white"/>
                </a:solidFill>
                <a:latin typeface="Arial Narrow" charset="0"/>
                <a:ea typeface="Arial" charset="0"/>
                <a:cs typeface="Arial" charset="0"/>
              </a:rPr>
              <a:t>Energie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smtClean="0">
                <a:solidFill>
                  <a:prstClr val="white"/>
                </a:solidFill>
                <a:latin typeface="Arial Narrow" charset="0"/>
                <a:ea typeface="Arial" charset="0"/>
                <a:cs typeface="Arial" charset="0"/>
              </a:rPr>
              <a:t>Noire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2836863" y="4713288"/>
            <a:ext cx="701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smtClean="0">
                <a:solidFill>
                  <a:prstClr val="white"/>
                </a:solidFill>
                <a:latin typeface="Arial Narrow" charset="0"/>
                <a:ea typeface="Arial" charset="0"/>
                <a:cs typeface="Arial" charset="0"/>
              </a:rPr>
              <a:t>Matière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smtClean="0">
                <a:solidFill>
                  <a:prstClr val="white"/>
                </a:solidFill>
                <a:latin typeface="Arial Narrow" charset="0"/>
                <a:ea typeface="Arial" charset="0"/>
                <a:cs typeface="Arial" charset="0"/>
              </a:rPr>
              <a:t>Noire</a:t>
            </a:r>
          </a:p>
        </p:txBody>
      </p:sp>
      <p:sp>
        <p:nvSpPr>
          <p:cNvPr id="15370" name="Text Box 28"/>
          <p:cNvSpPr txBox="1">
            <a:spLocks noChangeArrowheads="1"/>
          </p:cNvSpPr>
          <p:nvPr/>
        </p:nvSpPr>
        <p:spPr bwMode="auto">
          <a:xfrm rot="1042111">
            <a:off x="2322513" y="3989388"/>
            <a:ext cx="454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4800" dirty="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15371" name="Text Box 29"/>
          <p:cNvSpPr txBox="1">
            <a:spLocks noChangeArrowheads="1"/>
          </p:cNvSpPr>
          <p:nvPr/>
        </p:nvSpPr>
        <p:spPr bwMode="auto">
          <a:xfrm>
            <a:off x="954088" y="5068888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400" b="1" smtClean="0">
                <a:solidFill>
                  <a:prstClr val="white"/>
                </a:solidFill>
                <a:latin typeface="Times New Roman" charset="0"/>
                <a:ea typeface="Arial" charset="0"/>
                <a:cs typeface="Arial" charset="0"/>
              </a:rPr>
              <a:t>95%</a:t>
            </a:r>
          </a:p>
        </p:txBody>
      </p:sp>
      <p:sp>
        <p:nvSpPr>
          <p:cNvPr id="15372" name="Text Box 28"/>
          <p:cNvSpPr txBox="1">
            <a:spLocks noChangeArrowheads="1"/>
          </p:cNvSpPr>
          <p:nvPr/>
        </p:nvSpPr>
        <p:spPr bwMode="auto">
          <a:xfrm rot="-2204315">
            <a:off x="234950" y="4302125"/>
            <a:ext cx="4540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480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15373" name="Text Box 28"/>
          <p:cNvSpPr txBox="1">
            <a:spLocks noChangeArrowheads="1"/>
          </p:cNvSpPr>
          <p:nvPr/>
        </p:nvSpPr>
        <p:spPr bwMode="auto">
          <a:xfrm rot="2671273">
            <a:off x="644525" y="2430463"/>
            <a:ext cx="454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480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15375" name="Picture 2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838200"/>
            <a:ext cx="2408238" cy="2616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9" name="Picture 28" descr="ClearPET_View5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84238"/>
            <a:ext cx="2879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23" y="4441031"/>
            <a:ext cx="3780124" cy="236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1" name="Picture 36" descr="ressources_de_la_grille_de_produc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406900"/>
            <a:ext cx="279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37"/>
          <p:cNvSpPr txBox="1">
            <a:spLocks noChangeArrowheads="1"/>
          </p:cNvSpPr>
          <p:nvPr/>
        </p:nvSpPr>
        <p:spPr bwMode="auto">
          <a:xfrm>
            <a:off x="188912" y="996950"/>
            <a:ext cx="19129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Imagerie</a:t>
            </a: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/>
            </a:r>
            <a:b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</a:b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>bio-</a:t>
            </a:r>
            <a:r>
              <a:rPr lang="en-US" altLang="en-US" sz="1600" b="1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médicale</a:t>
            </a: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>, </a:t>
            </a:r>
            <a:r>
              <a:rPr lang="en-US" altLang="en-US" sz="1600" b="1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démantèlement</a:t>
            </a: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centrale</a:t>
            </a: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nucléraire</a:t>
            </a:r>
            <a:r>
              <a:rPr lang="en-US" altLang="en-US" sz="1600" b="1" dirty="0" smtClean="0">
                <a:solidFill>
                  <a:srgbClr val="0070C0"/>
                </a:solidFill>
                <a:ea typeface="Arial" charset="0"/>
                <a:cs typeface="Arial" charset="0"/>
              </a:rPr>
              <a:t>, etc.</a:t>
            </a:r>
          </a:p>
        </p:txBody>
      </p:sp>
      <p:sp>
        <p:nvSpPr>
          <p:cNvPr id="15382" name="Text Box 38"/>
          <p:cNvSpPr txBox="1">
            <a:spLocks noChangeArrowheads="1"/>
          </p:cNvSpPr>
          <p:nvPr/>
        </p:nvSpPr>
        <p:spPr bwMode="auto">
          <a:xfrm>
            <a:off x="188913" y="3416300"/>
            <a:ext cx="21796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smtClean="0">
                <a:solidFill>
                  <a:prstClr val="black"/>
                </a:solidFill>
                <a:ea typeface="Arial" charset="0"/>
                <a:cs typeface="Arial" charset="0"/>
              </a:rPr>
              <a:t>Grille de </a:t>
            </a:r>
            <a:r>
              <a:rPr lang="en-US" altLang="en-US" sz="1600" b="1" dirty="0" err="1" smtClean="0">
                <a:solidFill>
                  <a:prstClr val="black"/>
                </a:solidFill>
                <a:ea typeface="Arial" charset="0"/>
                <a:cs typeface="Arial" charset="0"/>
              </a:rPr>
              <a:t>Calcul</a:t>
            </a:r>
            <a:r>
              <a:rPr lang="en-US" alt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/>
            </a:r>
            <a:br>
              <a:rPr lang="en-US" alt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</a:br>
            <a:r>
              <a:rPr lang="en-US" alt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Tier-2 LHC</a:t>
            </a:r>
            <a:br>
              <a:rPr lang="en-US" alt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</a:br>
            <a:r>
              <a:rPr lang="en-US" alt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Big Data</a:t>
            </a:r>
          </a:p>
        </p:txBody>
      </p:sp>
      <p:sp>
        <p:nvSpPr>
          <p:cNvPr id="7191" name="Text Box 39"/>
          <p:cNvSpPr txBox="1">
            <a:spLocks noChangeArrowheads="1"/>
          </p:cNvSpPr>
          <p:nvPr/>
        </p:nvSpPr>
        <p:spPr bwMode="auto">
          <a:xfrm>
            <a:off x="4572000" y="3614471"/>
            <a:ext cx="430580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err="1" smtClean="0">
                <a:solidFill>
                  <a:srgbClr val="FF0000"/>
                </a:solidFill>
              </a:rPr>
              <a:t>Autour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FF0000"/>
                </a:solidFill>
              </a:rPr>
              <a:t>d’ANTARES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&amp; KM3NeT/MEUST/</a:t>
            </a:r>
            <a:r>
              <a:rPr lang="en-US" altLang="en-US" sz="1600" b="1" dirty="0" err="1" smtClean="0">
                <a:solidFill>
                  <a:srgbClr val="FF0000"/>
                </a:solidFill>
              </a:rPr>
              <a:t>NUMerEnv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solidFill>
                  <a:srgbClr val="FF0000"/>
                </a:solidFill>
              </a:rPr>
              <a:t>Sciences de la </a:t>
            </a:r>
            <a:r>
              <a:rPr lang="en-US" altLang="en-US" sz="1800" b="1" dirty="0" err="1" smtClean="0">
                <a:solidFill>
                  <a:srgbClr val="FF0000"/>
                </a:solidFill>
              </a:rPr>
              <a:t>Mer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, Terre &amp; </a:t>
            </a:r>
            <a:r>
              <a:rPr lang="en-US" altLang="en-US" sz="1800" b="1" dirty="0" err="1" smtClean="0">
                <a:solidFill>
                  <a:srgbClr val="FF0000"/>
                </a:solidFill>
              </a:rPr>
              <a:t>Environnement</a:t>
            </a:r>
            <a:endParaRPr lang="en-US" altLang="en-US" sz="1800" b="1" dirty="0" smtClean="0">
              <a:solidFill>
                <a:srgbClr val="FF0000"/>
              </a:solidFill>
            </a:endParaRPr>
          </a:p>
        </p:txBody>
      </p:sp>
      <p:pic>
        <p:nvPicPr>
          <p:cNvPr id="58385" name="Image 7" descr="CPPM-GIF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8"/>
            <a:ext cx="69215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34" descr="http://imxgam.in2p3.fr/image/imXgam_logo.little.tra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838200"/>
            <a:ext cx="11001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6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0" y="59013"/>
            <a:ext cx="7578892" cy="6746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fr-FR" sz="32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Imagerie biomédicale par Rayons X</a:t>
            </a:r>
            <a:endParaRPr lang="fr-FR" sz="3200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3" name="Picture 126"/>
          <p:cNvPicPr/>
          <p:nvPr/>
        </p:nvPicPr>
        <p:blipFill>
          <a:blip r:embed="rId2"/>
          <a:stretch/>
        </p:blipFill>
        <p:spPr>
          <a:xfrm>
            <a:off x="98293" y="857557"/>
            <a:ext cx="8994852" cy="5794324"/>
          </a:xfrm>
          <a:prstGeom prst="rect">
            <a:avLst/>
          </a:prstGeom>
          <a:ln>
            <a:noFill/>
          </a:ln>
        </p:spPr>
      </p:pic>
      <p:sp>
        <p:nvSpPr>
          <p:cNvPr id="334" name="CustomShape 2"/>
          <p:cNvSpPr/>
          <p:nvPr/>
        </p:nvSpPr>
        <p:spPr>
          <a:xfrm>
            <a:off x="2681639" y="5787174"/>
            <a:ext cx="2620573" cy="579628"/>
          </a:xfrm>
          <a:prstGeom prst="rect">
            <a:avLst/>
          </a:prstGeom>
          <a:solidFill>
            <a:srgbClr val="FFFF99">
              <a:alpha val="7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Creation d’une 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3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startup 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Image 54"/>
          <p:cNvPicPr/>
          <p:nvPr/>
        </p:nvPicPr>
        <p:blipFill>
          <a:blip r:embed="rId3"/>
          <a:stretch/>
        </p:blipFill>
        <p:spPr>
          <a:xfrm>
            <a:off x="7416800" y="98652"/>
            <a:ext cx="1530376" cy="667797"/>
          </a:xfrm>
          <a:prstGeom prst="rect">
            <a:avLst/>
          </a:prstGeom>
          <a:ln>
            <a:noFill/>
          </a:ln>
        </p:spPr>
      </p:pic>
      <p:pic>
        <p:nvPicPr>
          <p:cNvPr id="336" name="Picture 1070"/>
          <p:cNvPicPr/>
          <p:nvPr/>
        </p:nvPicPr>
        <p:blipFill>
          <a:blip r:embed="rId4"/>
          <a:stretch/>
        </p:blipFill>
        <p:spPr>
          <a:xfrm>
            <a:off x="4413013" y="5916488"/>
            <a:ext cx="742577" cy="539789"/>
          </a:xfrm>
          <a:prstGeom prst="rect">
            <a:avLst/>
          </a:prstGeom>
          <a:ln>
            <a:noFill/>
          </a:ln>
        </p:spPr>
      </p:pic>
      <p:pic>
        <p:nvPicPr>
          <p:cNvPr id="337" name="Image 63"/>
          <p:cNvPicPr/>
          <p:nvPr/>
        </p:nvPicPr>
        <p:blipFill>
          <a:blip r:embed="rId5"/>
          <a:stretch/>
        </p:blipFill>
        <p:spPr>
          <a:xfrm>
            <a:off x="78699" y="1637362"/>
            <a:ext cx="1512912" cy="1219342"/>
          </a:xfrm>
          <a:prstGeom prst="rect">
            <a:avLst/>
          </a:prstGeom>
          <a:ln>
            <a:noFill/>
          </a:ln>
        </p:spPr>
      </p:pic>
      <p:sp>
        <p:nvSpPr>
          <p:cNvPr id="338" name="CustomShape 3"/>
          <p:cNvSpPr/>
          <p:nvPr/>
        </p:nvSpPr>
        <p:spPr>
          <a:xfrm>
            <a:off x="424191" y="2865194"/>
            <a:ext cx="1303592" cy="439538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Image 7" descr="CPPM-GIF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60" y="5612117"/>
            <a:ext cx="930511" cy="92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718740" y="846454"/>
            <a:ext cx="7677545" cy="5809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2540" b="1" spc="-1">
                <a:solidFill>
                  <a:srgbClr val="E75112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imXgam</a:t>
            </a:r>
            <a:endParaRPr lang="fr-FR" sz="3991" b="1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Line 2"/>
          <p:cNvSpPr/>
          <p:nvPr/>
        </p:nvSpPr>
        <p:spPr>
          <a:xfrm>
            <a:off x="720046" y="1427389"/>
            <a:ext cx="7676565" cy="0"/>
          </a:xfrm>
          <a:prstGeom prst="line">
            <a:avLst/>
          </a:prstGeom>
          <a:ln w="9360">
            <a:solidFill>
              <a:srgbClr val="E7511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1" name="Picture 20"/>
          <p:cNvPicPr/>
          <p:nvPr/>
        </p:nvPicPr>
        <p:blipFill>
          <a:blip r:embed="rId2"/>
          <a:stretch/>
        </p:blipFill>
        <p:spPr>
          <a:xfrm>
            <a:off x="718740" y="846454"/>
            <a:ext cx="439538" cy="64200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720046" y="809228"/>
            <a:ext cx="7677545" cy="5795304"/>
          </a:xfrm>
          <a:prstGeom prst="rect">
            <a:avLst/>
          </a:prstGeom>
          <a:solidFill>
            <a:srgbClr val="00006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3" name="Picture 9"/>
          <p:cNvPicPr/>
          <p:nvPr/>
        </p:nvPicPr>
        <p:blipFill>
          <a:blip r:embed="rId3"/>
          <a:stretch/>
        </p:blipFill>
        <p:spPr>
          <a:xfrm>
            <a:off x="3832405" y="2516437"/>
            <a:ext cx="1491033" cy="1621980"/>
          </a:xfrm>
          <a:prstGeom prst="rect">
            <a:avLst/>
          </a:prstGeom>
          <a:ln w="28440">
            <a:solidFill>
              <a:srgbClr val="800080"/>
            </a:solidFill>
            <a:miter/>
          </a:ln>
        </p:spPr>
      </p:pic>
      <p:sp>
        <p:nvSpPr>
          <p:cNvPr id="344" name="CustomShape 4"/>
          <p:cNvSpPr/>
          <p:nvPr/>
        </p:nvSpPr>
        <p:spPr>
          <a:xfrm>
            <a:off x="3485608" y="2534071"/>
            <a:ext cx="2111153" cy="324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1814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Fusion des images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5"/>
          <p:cNvSpPr/>
          <p:nvPr/>
        </p:nvSpPr>
        <p:spPr>
          <a:xfrm>
            <a:off x="3680559" y="1427716"/>
            <a:ext cx="1396659" cy="567546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8CF4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6"/>
          <p:cNvSpPr/>
          <p:nvPr/>
        </p:nvSpPr>
        <p:spPr>
          <a:xfrm rot="5400000">
            <a:off x="4271290" y="1987424"/>
            <a:ext cx="376840" cy="5290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CF4EA"/>
          </a:solidFill>
          <a:ln w="12600">
            <a:solidFill>
              <a:srgbClr val="8CF4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7"/>
          <p:cNvSpPr/>
          <p:nvPr/>
        </p:nvSpPr>
        <p:spPr>
          <a:xfrm>
            <a:off x="3943106" y="1460371"/>
            <a:ext cx="976715" cy="520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412" tIns="24491" rIns="60412" bIns="24491" anchor="ctr"/>
          <a:lstStyle/>
          <a:p>
            <a:pPr algn="ctr">
              <a:lnSpc>
                <a:spcPct val="90000"/>
              </a:lnSpc>
            </a:pPr>
            <a:r>
              <a:rPr lang="fr-FR" sz="1633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Fusion logicielle 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8"/>
          <p:cNvSpPr/>
          <p:nvPr/>
        </p:nvSpPr>
        <p:spPr>
          <a:xfrm>
            <a:off x="2834138" y="926786"/>
            <a:ext cx="1649410" cy="4627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2721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Anatomie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9"/>
          <p:cNvSpPr/>
          <p:nvPr/>
        </p:nvSpPr>
        <p:spPr>
          <a:xfrm>
            <a:off x="2590204" y="1523722"/>
            <a:ext cx="511379" cy="330143"/>
          </a:xfrm>
          <a:prstGeom prst="rightArrow">
            <a:avLst>
              <a:gd name="adj1" fmla="val 50000"/>
              <a:gd name="adj2" fmla="val 38710"/>
            </a:avLst>
          </a:prstGeom>
          <a:solidFill>
            <a:srgbClr val="8CF4EA"/>
          </a:solidFill>
          <a:ln w="12600">
            <a:solidFill>
              <a:srgbClr val="8CF4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0" name="Picture 18"/>
          <p:cNvPicPr/>
          <p:nvPr/>
        </p:nvPicPr>
        <p:blipFill>
          <a:blip r:embed="rId4"/>
          <a:stretch/>
        </p:blipFill>
        <p:spPr>
          <a:xfrm>
            <a:off x="939815" y="963686"/>
            <a:ext cx="1477971" cy="1699699"/>
          </a:xfrm>
          <a:prstGeom prst="rect">
            <a:avLst/>
          </a:prstGeom>
          <a:ln w="28440">
            <a:solidFill>
              <a:srgbClr val="800080"/>
            </a:solidFill>
            <a:miter/>
          </a:ln>
        </p:spPr>
      </p:pic>
      <p:sp>
        <p:nvSpPr>
          <p:cNvPr id="351" name="CustomShape 10"/>
          <p:cNvSpPr/>
          <p:nvPr/>
        </p:nvSpPr>
        <p:spPr>
          <a:xfrm>
            <a:off x="1089048" y="2666978"/>
            <a:ext cx="1714394" cy="324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1814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X-Ray CTscan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11"/>
          <p:cNvSpPr/>
          <p:nvPr/>
        </p:nvSpPr>
        <p:spPr>
          <a:xfrm>
            <a:off x="1609245" y="3539849"/>
            <a:ext cx="650490" cy="212258"/>
          </a:xfrm>
          <a:prstGeom prst="ellipse">
            <a:avLst/>
          </a:prstGeom>
          <a:solidFill>
            <a:srgbClr val="FFCC99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12"/>
          <p:cNvSpPr/>
          <p:nvPr/>
        </p:nvSpPr>
        <p:spPr>
          <a:xfrm>
            <a:off x="1857423" y="3643692"/>
            <a:ext cx="154459" cy="108742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13"/>
          <p:cNvSpPr/>
          <p:nvPr/>
        </p:nvSpPr>
        <p:spPr>
          <a:xfrm rot="20222400">
            <a:off x="1217383" y="3889912"/>
            <a:ext cx="210626" cy="106782"/>
          </a:xfrm>
          <a:prstGeom prst="rect">
            <a:avLst/>
          </a:prstGeom>
          <a:gradFill>
            <a:gsLst>
              <a:gs pos="0">
                <a:srgbClr val="B2B2B2"/>
              </a:gs>
              <a:gs pos="50000">
                <a:srgbClr val="FFFFFF"/>
              </a:gs>
              <a:gs pos="100000">
                <a:srgbClr val="B2B2B2"/>
              </a:gs>
            </a:gsLst>
            <a:lin ang="5400000"/>
          </a:gra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14"/>
          <p:cNvSpPr/>
          <p:nvPr/>
        </p:nvSpPr>
        <p:spPr>
          <a:xfrm rot="20222400">
            <a:off x="1014268" y="3916036"/>
            <a:ext cx="239689" cy="215197"/>
          </a:xfrm>
          <a:prstGeom prst="ellipse">
            <a:avLst/>
          </a:prstGeom>
          <a:gradFill>
            <a:gsLst>
              <a:gs pos="0">
                <a:srgbClr val="EFDFEF"/>
              </a:gs>
              <a:gs pos="100000">
                <a:srgbClr val="800080"/>
              </a:gs>
            </a:gsLst>
            <a:path path="rect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15"/>
          <p:cNvSpPr/>
          <p:nvPr/>
        </p:nvSpPr>
        <p:spPr>
          <a:xfrm flipH="1" flipV="1">
            <a:off x="942427" y="3606465"/>
            <a:ext cx="394147" cy="304346"/>
          </a:xfrm>
          <a:custGeom>
            <a:avLst/>
            <a:gdLst/>
            <a:ahLst/>
            <a:cxnLst/>
            <a:rect l="l" t="t" r="r" b="b"/>
            <a:pathLst>
              <a:path w="21600" h="13767">
                <a:moveTo>
                  <a:pt x="16644" y="-1"/>
                </a:moveTo>
                <a:cubicBezTo>
                  <a:pt x="19847" y="3872"/>
                  <a:pt x="21600" y="8741"/>
                  <a:pt x="21600" y="13767"/>
                </a:cubicBezTo>
                <a:moveTo>
                  <a:pt x="16644" y="-1"/>
                </a:moveTo>
                <a:cubicBezTo>
                  <a:pt x="19847" y="3872"/>
                  <a:pt x="21600" y="8741"/>
                  <a:pt x="21600" y="13767"/>
                </a:cubicBezTo>
                <a:lnTo>
                  <a:pt x="0" y="13767"/>
                </a:lnTo>
                <a:lnTo>
                  <a:pt x="16644" y="-1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CustomShape 16"/>
          <p:cNvSpPr/>
          <p:nvPr/>
        </p:nvSpPr>
        <p:spPr>
          <a:xfrm>
            <a:off x="2338107" y="3632263"/>
            <a:ext cx="205401" cy="308591"/>
          </a:xfrm>
          <a:custGeom>
            <a:avLst/>
            <a:gdLst/>
            <a:ahLst/>
            <a:cxnLst/>
            <a:rect l="l" t="t" r="r" b="b"/>
            <a:pathLst>
              <a:path w="21600" h="13767">
                <a:moveTo>
                  <a:pt x="16644" y="-1"/>
                </a:moveTo>
                <a:cubicBezTo>
                  <a:pt x="19847" y="3872"/>
                  <a:pt x="21600" y="8741"/>
                  <a:pt x="21600" y="13767"/>
                </a:cubicBezTo>
                <a:moveTo>
                  <a:pt x="16644" y="-1"/>
                </a:moveTo>
                <a:cubicBezTo>
                  <a:pt x="19847" y="3872"/>
                  <a:pt x="21600" y="8741"/>
                  <a:pt x="21600" y="13767"/>
                </a:cubicBezTo>
                <a:lnTo>
                  <a:pt x="0" y="13767"/>
                </a:lnTo>
                <a:lnTo>
                  <a:pt x="16644" y="-1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Line 17"/>
          <p:cNvSpPr/>
          <p:nvPr/>
        </p:nvSpPr>
        <p:spPr>
          <a:xfrm flipV="1">
            <a:off x="1423111" y="3375593"/>
            <a:ext cx="829440" cy="522482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Line 18"/>
          <p:cNvSpPr/>
          <p:nvPr/>
        </p:nvSpPr>
        <p:spPr>
          <a:xfrm flipV="1">
            <a:off x="1424417" y="3404004"/>
            <a:ext cx="842175" cy="496031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Line 19"/>
          <p:cNvSpPr/>
          <p:nvPr/>
        </p:nvSpPr>
        <p:spPr>
          <a:xfrm flipV="1">
            <a:off x="1429315" y="3707696"/>
            <a:ext cx="391861" cy="195604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Line 20"/>
          <p:cNvSpPr/>
          <p:nvPr/>
        </p:nvSpPr>
        <p:spPr>
          <a:xfrm flipV="1">
            <a:off x="1429968" y="3425556"/>
            <a:ext cx="850666" cy="474152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Line 21"/>
          <p:cNvSpPr/>
          <p:nvPr/>
        </p:nvSpPr>
        <p:spPr>
          <a:xfrm flipV="1">
            <a:off x="1430948" y="3753086"/>
            <a:ext cx="447375" cy="153153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Line 22"/>
          <p:cNvSpPr/>
          <p:nvPr/>
        </p:nvSpPr>
        <p:spPr>
          <a:xfrm flipV="1">
            <a:off x="1429968" y="3716186"/>
            <a:ext cx="423863" cy="188747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Line 23"/>
          <p:cNvSpPr/>
          <p:nvPr/>
        </p:nvSpPr>
        <p:spPr>
          <a:xfrm flipV="1">
            <a:off x="1433560" y="3633569"/>
            <a:ext cx="962673" cy="277242"/>
          </a:xfrm>
          <a:prstGeom prst="line">
            <a:avLst/>
          </a:prstGeom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24"/>
          <p:cNvSpPr/>
          <p:nvPr/>
        </p:nvSpPr>
        <p:spPr>
          <a:xfrm rot="20196600">
            <a:off x="2347904" y="3426862"/>
            <a:ext cx="161969" cy="36247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25"/>
          <p:cNvSpPr/>
          <p:nvPr/>
        </p:nvSpPr>
        <p:spPr>
          <a:xfrm rot="20020200">
            <a:off x="2327984" y="3395513"/>
            <a:ext cx="161316" cy="36574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26"/>
          <p:cNvSpPr/>
          <p:nvPr/>
        </p:nvSpPr>
        <p:spPr>
          <a:xfrm rot="19900800">
            <a:off x="2306758" y="3365144"/>
            <a:ext cx="159684" cy="36247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27"/>
          <p:cNvSpPr/>
          <p:nvPr/>
        </p:nvSpPr>
        <p:spPr>
          <a:xfrm rot="19774200">
            <a:off x="2283900" y="3335101"/>
            <a:ext cx="159030" cy="36247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28"/>
          <p:cNvSpPr/>
          <p:nvPr/>
        </p:nvSpPr>
        <p:spPr>
          <a:xfrm rot="19599000">
            <a:off x="2259081" y="3307018"/>
            <a:ext cx="157398" cy="36900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29"/>
          <p:cNvSpPr/>
          <p:nvPr/>
        </p:nvSpPr>
        <p:spPr>
          <a:xfrm rot="20298600">
            <a:off x="2366843" y="3459517"/>
            <a:ext cx="162949" cy="36247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0"/>
          <p:cNvSpPr/>
          <p:nvPr/>
        </p:nvSpPr>
        <p:spPr>
          <a:xfrm rot="20451600">
            <a:off x="2386437" y="3493478"/>
            <a:ext cx="164255" cy="35921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31"/>
          <p:cNvSpPr/>
          <p:nvPr/>
        </p:nvSpPr>
        <p:spPr>
          <a:xfrm rot="20555400">
            <a:off x="2401131" y="3526787"/>
            <a:ext cx="164582" cy="35594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32"/>
          <p:cNvSpPr/>
          <p:nvPr/>
        </p:nvSpPr>
        <p:spPr>
          <a:xfrm rot="20652600">
            <a:off x="2415499" y="3563360"/>
            <a:ext cx="164582" cy="35268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33"/>
          <p:cNvSpPr/>
          <p:nvPr/>
        </p:nvSpPr>
        <p:spPr>
          <a:xfrm rot="20782200">
            <a:off x="2426929" y="3597975"/>
            <a:ext cx="165888" cy="35594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34"/>
          <p:cNvSpPr/>
          <p:nvPr/>
        </p:nvSpPr>
        <p:spPr>
          <a:xfrm flipH="1">
            <a:off x="5739138" y="1458412"/>
            <a:ext cx="570158" cy="447375"/>
          </a:xfrm>
          <a:prstGeom prst="rightArrow">
            <a:avLst>
              <a:gd name="adj1" fmla="val 50000"/>
              <a:gd name="adj2" fmla="val 31845"/>
            </a:avLst>
          </a:prstGeom>
          <a:solidFill>
            <a:srgbClr val="8CF4EA"/>
          </a:solidFill>
          <a:ln w="12600">
            <a:solidFill>
              <a:srgbClr val="8CF4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35"/>
          <p:cNvSpPr/>
          <p:nvPr/>
        </p:nvSpPr>
        <p:spPr>
          <a:xfrm>
            <a:off x="6544086" y="3414453"/>
            <a:ext cx="1717333" cy="1520096"/>
          </a:xfrm>
          <a:prstGeom prst="ellipse">
            <a:avLst/>
          </a:prstGeom>
          <a:solidFill>
            <a:srgbClr val="0066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Line 36"/>
          <p:cNvSpPr/>
          <p:nvPr/>
        </p:nvSpPr>
        <p:spPr>
          <a:xfrm flipV="1">
            <a:off x="6624744" y="3854644"/>
            <a:ext cx="1550465" cy="634815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Line 37"/>
          <p:cNvSpPr/>
          <p:nvPr/>
        </p:nvSpPr>
        <p:spPr>
          <a:xfrm flipH="1">
            <a:off x="6659359" y="3796191"/>
            <a:ext cx="1480583" cy="75596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Line 38"/>
          <p:cNvSpPr/>
          <p:nvPr/>
        </p:nvSpPr>
        <p:spPr>
          <a:xfrm flipH="1">
            <a:off x="6746221" y="3685164"/>
            <a:ext cx="1309144" cy="97442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Line 39"/>
          <p:cNvSpPr/>
          <p:nvPr/>
        </p:nvSpPr>
        <p:spPr>
          <a:xfrm flipV="1">
            <a:off x="6699198" y="3737739"/>
            <a:ext cx="1401558" cy="867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Line 40"/>
          <p:cNvSpPr/>
          <p:nvPr/>
        </p:nvSpPr>
        <p:spPr>
          <a:xfrm>
            <a:off x="6544086" y="4174011"/>
            <a:ext cx="1711781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Line 41"/>
          <p:cNvSpPr/>
          <p:nvPr/>
        </p:nvSpPr>
        <p:spPr>
          <a:xfrm flipV="1">
            <a:off x="6548331" y="4107395"/>
            <a:ext cx="1702638" cy="12964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Line 42"/>
          <p:cNvSpPr/>
          <p:nvPr/>
        </p:nvSpPr>
        <p:spPr>
          <a:xfrm flipH="1">
            <a:off x="6559107" y="4040778"/>
            <a:ext cx="1681412" cy="26287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Line 43"/>
          <p:cNvSpPr/>
          <p:nvPr/>
        </p:nvSpPr>
        <p:spPr>
          <a:xfrm>
            <a:off x="7400630" y="4930304"/>
            <a:ext cx="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Line 44"/>
          <p:cNvSpPr/>
          <p:nvPr/>
        </p:nvSpPr>
        <p:spPr>
          <a:xfrm flipH="1" flipV="1">
            <a:off x="6548331" y="4107395"/>
            <a:ext cx="1702638" cy="12964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Line 45"/>
          <p:cNvSpPr/>
          <p:nvPr/>
        </p:nvSpPr>
        <p:spPr>
          <a:xfrm>
            <a:off x="6559107" y="4040778"/>
            <a:ext cx="1681412" cy="26287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46"/>
          <p:cNvSpPr/>
          <p:nvPr/>
        </p:nvSpPr>
        <p:spPr>
          <a:xfrm flipH="1" flipV="1">
            <a:off x="6574782" y="3978407"/>
            <a:ext cx="1650716" cy="387943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Line 47"/>
          <p:cNvSpPr/>
          <p:nvPr/>
        </p:nvSpPr>
        <p:spPr>
          <a:xfrm>
            <a:off x="6594048" y="3911464"/>
            <a:ext cx="1611530" cy="51986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Line 48"/>
          <p:cNvSpPr/>
          <p:nvPr/>
        </p:nvSpPr>
        <p:spPr>
          <a:xfrm flipH="1" flipV="1">
            <a:off x="6624744" y="3854644"/>
            <a:ext cx="1550465" cy="634815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Line 49"/>
          <p:cNvSpPr/>
          <p:nvPr/>
        </p:nvSpPr>
        <p:spPr>
          <a:xfrm>
            <a:off x="6659359" y="3796191"/>
            <a:ext cx="1480583" cy="75596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Line 50"/>
          <p:cNvSpPr/>
          <p:nvPr/>
        </p:nvSpPr>
        <p:spPr>
          <a:xfrm flipH="1" flipV="1">
            <a:off x="6699198" y="3737739"/>
            <a:ext cx="1401558" cy="867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Line 51"/>
          <p:cNvSpPr/>
          <p:nvPr/>
        </p:nvSpPr>
        <p:spPr>
          <a:xfrm>
            <a:off x="6746221" y="3685164"/>
            <a:ext cx="1309144" cy="97442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Line 52"/>
          <p:cNvSpPr/>
          <p:nvPr/>
        </p:nvSpPr>
        <p:spPr>
          <a:xfrm flipH="1" flipV="1">
            <a:off x="6794877" y="3636508"/>
            <a:ext cx="1208566" cy="107174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Line 53"/>
          <p:cNvSpPr/>
          <p:nvPr/>
        </p:nvSpPr>
        <p:spPr>
          <a:xfrm>
            <a:off x="6851371" y="3592097"/>
            <a:ext cx="1096885" cy="1160563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Line 54"/>
          <p:cNvSpPr/>
          <p:nvPr/>
        </p:nvSpPr>
        <p:spPr>
          <a:xfrm flipH="1" flipV="1">
            <a:off x="6906231" y="3551278"/>
            <a:ext cx="987491" cy="124122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Line 55"/>
          <p:cNvSpPr/>
          <p:nvPr/>
        </p:nvSpPr>
        <p:spPr>
          <a:xfrm>
            <a:off x="6971215" y="3515357"/>
            <a:ext cx="856870" cy="131175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Line 56"/>
          <p:cNvSpPr/>
          <p:nvPr/>
        </p:nvSpPr>
        <p:spPr>
          <a:xfrm flipH="1" flipV="1">
            <a:off x="7036852" y="3484988"/>
            <a:ext cx="725597" cy="137445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Line 57"/>
          <p:cNvSpPr/>
          <p:nvPr/>
        </p:nvSpPr>
        <p:spPr>
          <a:xfrm>
            <a:off x="7108366" y="3462456"/>
            <a:ext cx="582894" cy="1418865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Line 58"/>
          <p:cNvSpPr/>
          <p:nvPr/>
        </p:nvSpPr>
        <p:spPr>
          <a:xfrm flipH="1" flipV="1">
            <a:off x="7178249" y="3440577"/>
            <a:ext cx="442803" cy="146327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Line 59"/>
          <p:cNvSpPr/>
          <p:nvPr/>
        </p:nvSpPr>
        <p:spPr>
          <a:xfrm>
            <a:off x="7248784" y="3427842"/>
            <a:ext cx="302386" cy="14884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Line 60"/>
          <p:cNvSpPr/>
          <p:nvPr/>
        </p:nvSpPr>
        <p:spPr>
          <a:xfrm flipH="1" flipV="1">
            <a:off x="7324543" y="3418045"/>
            <a:ext cx="150867" cy="150670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Line 61"/>
          <p:cNvSpPr/>
          <p:nvPr/>
        </p:nvSpPr>
        <p:spPr>
          <a:xfrm>
            <a:off x="7400630" y="3418045"/>
            <a:ext cx="0" cy="1511932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Line 62"/>
          <p:cNvSpPr/>
          <p:nvPr/>
        </p:nvSpPr>
        <p:spPr>
          <a:xfrm flipV="1">
            <a:off x="7324543" y="3418045"/>
            <a:ext cx="150867" cy="150670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Line 63"/>
          <p:cNvSpPr/>
          <p:nvPr/>
        </p:nvSpPr>
        <p:spPr>
          <a:xfrm flipH="1">
            <a:off x="7178249" y="3440577"/>
            <a:ext cx="442803" cy="146327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64"/>
          <p:cNvSpPr/>
          <p:nvPr/>
        </p:nvSpPr>
        <p:spPr>
          <a:xfrm flipV="1">
            <a:off x="7248784" y="3427842"/>
            <a:ext cx="302386" cy="14884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Line 65"/>
          <p:cNvSpPr/>
          <p:nvPr/>
        </p:nvSpPr>
        <p:spPr>
          <a:xfrm flipH="1">
            <a:off x="7108366" y="3462456"/>
            <a:ext cx="582894" cy="1418865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Line 66"/>
          <p:cNvSpPr/>
          <p:nvPr/>
        </p:nvSpPr>
        <p:spPr>
          <a:xfrm flipV="1">
            <a:off x="7036852" y="3484988"/>
            <a:ext cx="725597" cy="137445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Line 67"/>
          <p:cNvSpPr/>
          <p:nvPr/>
        </p:nvSpPr>
        <p:spPr>
          <a:xfrm flipH="1">
            <a:off x="6971215" y="3515357"/>
            <a:ext cx="856870" cy="131175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Line 68"/>
          <p:cNvSpPr/>
          <p:nvPr/>
        </p:nvSpPr>
        <p:spPr>
          <a:xfrm flipV="1">
            <a:off x="6906231" y="3551278"/>
            <a:ext cx="987491" cy="124122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Line 69"/>
          <p:cNvSpPr/>
          <p:nvPr/>
        </p:nvSpPr>
        <p:spPr>
          <a:xfrm flipH="1">
            <a:off x="6851371" y="3592097"/>
            <a:ext cx="1096885" cy="1160563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Line 70"/>
          <p:cNvSpPr/>
          <p:nvPr/>
        </p:nvSpPr>
        <p:spPr>
          <a:xfrm flipV="1">
            <a:off x="6794877" y="3636508"/>
            <a:ext cx="1208566" cy="1071741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Line 71"/>
          <p:cNvSpPr/>
          <p:nvPr/>
        </p:nvSpPr>
        <p:spPr>
          <a:xfrm flipH="1">
            <a:off x="6594048" y="3911464"/>
            <a:ext cx="1611530" cy="51986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Line 72"/>
          <p:cNvSpPr/>
          <p:nvPr/>
        </p:nvSpPr>
        <p:spPr>
          <a:xfrm flipV="1">
            <a:off x="6574782" y="3978407"/>
            <a:ext cx="1650716" cy="387943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73"/>
          <p:cNvSpPr/>
          <p:nvPr/>
        </p:nvSpPr>
        <p:spPr>
          <a:xfrm>
            <a:off x="6658052" y="3503275"/>
            <a:ext cx="1517157" cy="1333962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5" name="Picture 91"/>
          <p:cNvPicPr/>
          <p:nvPr/>
        </p:nvPicPr>
        <p:blipFill>
          <a:blip r:embed="rId5"/>
          <a:stretch/>
        </p:blipFill>
        <p:spPr>
          <a:xfrm>
            <a:off x="6798470" y="3760924"/>
            <a:ext cx="874504" cy="799397"/>
          </a:xfrm>
          <a:prstGeom prst="rect">
            <a:avLst/>
          </a:prstGeom>
          <a:ln>
            <a:noFill/>
          </a:ln>
        </p:spPr>
      </p:pic>
      <p:sp>
        <p:nvSpPr>
          <p:cNvPr id="416" name="CustomShape 74"/>
          <p:cNvSpPr/>
          <p:nvPr/>
        </p:nvSpPr>
        <p:spPr>
          <a:xfrm>
            <a:off x="6798470" y="3756352"/>
            <a:ext cx="874504" cy="799397"/>
          </a:xfrm>
          <a:prstGeom prst="ellipse">
            <a:avLst/>
          </a:prstGeom>
          <a:noFill/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75"/>
          <p:cNvSpPr/>
          <p:nvPr/>
        </p:nvSpPr>
        <p:spPr>
          <a:xfrm>
            <a:off x="6924192" y="3910484"/>
            <a:ext cx="80658" cy="63351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76"/>
          <p:cNvSpPr/>
          <p:nvPr/>
        </p:nvSpPr>
        <p:spPr>
          <a:xfrm>
            <a:off x="7005503" y="3993428"/>
            <a:ext cx="80658" cy="69882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77"/>
          <p:cNvSpPr/>
          <p:nvPr/>
        </p:nvSpPr>
        <p:spPr>
          <a:xfrm>
            <a:off x="6938887" y="4018899"/>
            <a:ext cx="80658" cy="70535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78"/>
          <p:cNvSpPr/>
          <p:nvPr/>
        </p:nvSpPr>
        <p:spPr>
          <a:xfrm>
            <a:off x="6975787" y="3910484"/>
            <a:ext cx="80658" cy="63351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79"/>
          <p:cNvSpPr/>
          <p:nvPr/>
        </p:nvSpPr>
        <p:spPr>
          <a:xfrm>
            <a:off x="6975787" y="3993428"/>
            <a:ext cx="80658" cy="69882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80"/>
          <p:cNvSpPr/>
          <p:nvPr/>
        </p:nvSpPr>
        <p:spPr>
          <a:xfrm>
            <a:off x="6909497" y="3961753"/>
            <a:ext cx="80658" cy="70209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81"/>
          <p:cNvSpPr/>
          <p:nvPr/>
        </p:nvSpPr>
        <p:spPr>
          <a:xfrm>
            <a:off x="6975787" y="3936282"/>
            <a:ext cx="80658" cy="69882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82"/>
          <p:cNvSpPr/>
          <p:nvPr/>
        </p:nvSpPr>
        <p:spPr>
          <a:xfrm>
            <a:off x="6975787" y="4018899"/>
            <a:ext cx="80658" cy="70535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83"/>
          <p:cNvSpPr/>
          <p:nvPr/>
        </p:nvSpPr>
        <p:spPr>
          <a:xfrm>
            <a:off x="6953581" y="3961753"/>
            <a:ext cx="80658" cy="70209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84"/>
          <p:cNvSpPr/>
          <p:nvPr/>
        </p:nvSpPr>
        <p:spPr>
          <a:xfrm>
            <a:off x="6924192" y="3936282"/>
            <a:ext cx="80658" cy="69882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85"/>
          <p:cNvSpPr/>
          <p:nvPr/>
        </p:nvSpPr>
        <p:spPr>
          <a:xfrm>
            <a:off x="6909497" y="3993428"/>
            <a:ext cx="80658" cy="69882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86"/>
          <p:cNvSpPr/>
          <p:nvPr/>
        </p:nvSpPr>
        <p:spPr>
          <a:xfrm>
            <a:off x="6990482" y="3961753"/>
            <a:ext cx="80658" cy="70209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87"/>
          <p:cNvSpPr/>
          <p:nvPr/>
        </p:nvSpPr>
        <p:spPr>
          <a:xfrm>
            <a:off x="6924192" y="3993428"/>
            <a:ext cx="80658" cy="69882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88"/>
          <p:cNvSpPr/>
          <p:nvPr/>
        </p:nvSpPr>
        <p:spPr>
          <a:xfrm>
            <a:off x="7019871" y="3961753"/>
            <a:ext cx="80658" cy="70209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89"/>
          <p:cNvSpPr/>
          <p:nvPr/>
        </p:nvSpPr>
        <p:spPr>
          <a:xfrm>
            <a:off x="6975787" y="3993428"/>
            <a:ext cx="80658" cy="69882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90"/>
          <p:cNvSpPr/>
          <p:nvPr/>
        </p:nvSpPr>
        <p:spPr>
          <a:xfrm>
            <a:off x="6938887" y="3961753"/>
            <a:ext cx="80658" cy="70209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91"/>
          <p:cNvSpPr/>
          <p:nvPr/>
        </p:nvSpPr>
        <p:spPr>
          <a:xfrm>
            <a:off x="7005503" y="3936282"/>
            <a:ext cx="80658" cy="69882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92"/>
          <p:cNvSpPr/>
          <p:nvPr/>
        </p:nvSpPr>
        <p:spPr>
          <a:xfrm>
            <a:off x="6990482" y="3961753"/>
            <a:ext cx="80658" cy="70209"/>
          </a:xfrm>
          <a:prstGeom prst="ellipse">
            <a:avLst/>
          </a:prstGeom>
          <a:solidFill>
            <a:srgbClr val="00FFBA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Line 93"/>
          <p:cNvSpPr/>
          <p:nvPr/>
        </p:nvSpPr>
        <p:spPr>
          <a:xfrm flipV="1">
            <a:off x="7013993" y="3899382"/>
            <a:ext cx="221402" cy="38533"/>
          </a:xfrm>
          <a:prstGeom prst="line">
            <a:avLst/>
          </a:prstGeom>
          <a:ln w="126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Line 94"/>
          <p:cNvSpPr/>
          <p:nvPr/>
        </p:nvSpPr>
        <p:spPr>
          <a:xfrm>
            <a:off x="7235721" y="3899381"/>
            <a:ext cx="88822" cy="76740"/>
          </a:xfrm>
          <a:prstGeom prst="line">
            <a:avLst/>
          </a:prstGeom>
          <a:ln w="126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Line 95"/>
          <p:cNvSpPr/>
          <p:nvPr/>
        </p:nvSpPr>
        <p:spPr>
          <a:xfrm flipH="1">
            <a:off x="7191637" y="3975795"/>
            <a:ext cx="132906" cy="0"/>
          </a:xfrm>
          <a:prstGeom prst="line">
            <a:avLst/>
          </a:prstGeom>
          <a:ln w="126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Line 96"/>
          <p:cNvSpPr/>
          <p:nvPr/>
        </p:nvSpPr>
        <p:spPr>
          <a:xfrm>
            <a:off x="7191637" y="3975794"/>
            <a:ext cx="176991" cy="153806"/>
          </a:xfrm>
          <a:prstGeom prst="line">
            <a:avLst/>
          </a:prstGeom>
          <a:ln w="126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97"/>
          <p:cNvSpPr/>
          <p:nvPr/>
        </p:nvSpPr>
        <p:spPr>
          <a:xfrm flipV="1">
            <a:off x="7457123" y="3827867"/>
            <a:ext cx="530646" cy="308264"/>
          </a:xfrm>
          <a:prstGeom prst="curvedConnector3">
            <a:avLst>
              <a:gd name="adj1" fmla="val 49912"/>
            </a:avLst>
          </a:prstGeom>
          <a:noFill/>
          <a:ln w="3816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98"/>
          <p:cNvSpPr/>
          <p:nvPr/>
        </p:nvSpPr>
        <p:spPr>
          <a:xfrm flipV="1">
            <a:off x="6837656" y="4170746"/>
            <a:ext cx="530972" cy="308591"/>
          </a:xfrm>
          <a:prstGeom prst="curvedConnector3">
            <a:avLst>
              <a:gd name="adj1" fmla="val 49912"/>
            </a:avLst>
          </a:prstGeom>
          <a:noFill/>
          <a:ln w="38160">
            <a:solidFill>
              <a:srgbClr val="FFFF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99"/>
          <p:cNvSpPr/>
          <p:nvPr/>
        </p:nvSpPr>
        <p:spPr>
          <a:xfrm>
            <a:off x="7190331" y="3496417"/>
            <a:ext cx="780784" cy="274630"/>
          </a:xfrm>
          <a:prstGeom prst="rect">
            <a:avLst/>
          </a:prstGeom>
          <a:noFill/>
          <a:ln w="12600">
            <a:solidFill>
              <a:srgbClr val="0050D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270" spc="-1">
                <a:solidFill>
                  <a:srgbClr val="0050D8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positron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Line 100"/>
          <p:cNvSpPr/>
          <p:nvPr/>
        </p:nvSpPr>
        <p:spPr>
          <a:xfrm flipH="1">
            <a:off x="7386915" y="3804355"/>
            <a:ext cx="68249" cy="347450"/>
          </a:xfrm>
          <a:prstGeom prst="line">
            <a:avLst/>
          </a:prstGeom>
          <a:ln w="9360">
            <a:solidFill>
              <a:srgbClr val="0050D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101"/>
          <p:cNvSpPr/>
          <p:nvPr/>
        </p:nvSpPr>
        <p:spPr>
          <a:xfrm>
            <a:off x="7396711" y="4444069"/>
            <a:ext cx="790580" cy="274630"/>
          </a:xfrm>
          <a:prstGeom prst="rect">
            <a:avLst/>
          </a:prstGeom>
          <a:noFill/>
          <a:ln w="1260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270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electron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Line 102"/>
          <p:cNvSpPr/>
          <p:nvPr/>
        </p:nvSpPr>
        <p:spPr>
          <a:xfrm flipH="1" flipV="1">
            <a:off x="7463001" y="4187073"/>
            <a:ext cx="207033" cy="238709"/>
          </a:xfrm>
          <a:prstGeom prst="line">
            <a:avLst/>
          </a:prstGeom>
          <a:ln w="9360">
            <a:solidFill>
              <a:srgbClr val="FF33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103"/>
          <p:cNvSpPr/>
          <p:nvPr/>
        </p:nvSpPr>
        <p:spPr>
          <a:xfrm>
            <a:off x="7364383" y="4136784"/>
            <a:ext cx="87189" cy="77393"/>
          </a:xfrm>
          <a:prstGeom prst="ellipse">
            <a:avLst/>
          </a:prstGeom>
          <a:noFill/>
          <a:ln w="9360" cap="rnd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104"/>
          <p:cNvSpPr/>
          <p:nvPr/>
        </p:nvSpPr>
        <p:spPr>
          <a:xfrm>
            <a:off x="7364383" y="4136784"/>
            <a:ext cx="36247" cy="32002"/>
          </a:xfrm>
          <a:prstGeom prst="ellipse">
            <a:avLst/>
          </a:prstGeom>
          <a:solidFill>
            <a:srgbClr val="C0504D"/>
          </a:solidFill>
          <a:ln w="126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105"/>
          <p:cNvSpPr/>
          <p:nvPr/>
        </p:nvSpPr>
        <p:spPr>
          <a:xfrm>
            <a:off x="7437203" y="4169439"/>
            <a:ext cx="36574" cy="31349"/>
          </a:xfrm>
          <a:prstGeom prst="ellipse">
            <a:avLst/>
          </a:prstGeom>
          <a:solidFill>
            <a:srgbClr val="DD0806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8" name="Picture 130"/>
          <p:cNvPicPr/>
          <p:nvPr/>
        </p:nvPicPr>
        <p:blipFill>
          <a:blip r:embed="rId6"/>
          <a:stretch/>
        </p:blipFill>
        <p:spPr>
          <a:xfrm>
            <a:off x="6522534" y="882375"/>
            <a:ext cx="1793746" cy="2003718"/>
          </a:xfrm>
          <a:prstGeom prst="rect">
            <a:avLst/>
          </a:prstGeom>
          <a:ln w="28440">
            <a:solidFill>
              <a:srgbClr val="800080"/>
            </a:solidFill>
            <a:miter/>
          </a:ln>
        </p:spPr>
      </p:pic>
      <p:sp>
        <p:nvSpPr>
          <p:cNvPr id="449" name="CustomShape 106"/>
          <p:cNvSpPr/>
          <p:nvPr/>
        </p:nvSpPr>
        <p:spPr>
          <a:xfrm>
            <a:off x="6848759" y="2917442"/>
            <a:ext cx="1128234" cy="324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1814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PET scan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107"/>
          <p:cNvSpPr/>
          <p:nvPr/>
        </p:nvSpPr>
        <p:spPr>
          <a:xfrm>
            <a:off x="7505126" y="2564440"/>
            <a:ext cx="745190" cy="310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1723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vessie</a:t>
            </a:r>
            <a:endParaRPr lang="fr-FR" sz="1633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108"/>
          <p:cNvSpPr/>
          <p:nvPr/>
        </p:nvSpPr>
        <p:spPr>
          <a:xfrm>
            <a:off x="6571517" y="1181496"/>
            <a:ext cx="630570" cy="310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1723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reins</a:t>
            </a:r>
            <a:endParaRPr lang="fr-FR" sz="1633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2" name="Picture 134"/>
          <p:cNvPicPr/>
          <p:nvPr/>
        </p:nvPicPr>
        <p:blipFill>
          <a:blip r:embed="rId7"/>
          <a:stretch/>
        </p:blipFill>
        <p:spPr>
          <a:xfrm>
            <a:off x="6009196" y="2274136"/>
            <a:ext cx="778171" cy="446069"/>
          </a:xfrm>
          <a:prstGeom prst="rect">
            <a:avLst/>
          </a:prstGeom>
          <a:ln>
            <a:noFill/>
          </a:ln>
        </p:spPr>
      </p:pic>
      <p:sp>
        <p:nvSpPr>
          <p:cNvPr id="453" name="CustomShape 109"/>
          <p:cNvSpPr/>
          <p:nvPr/>
        </p:nvSpPr>
        <p:spPr>
          <a:xfrm>
            <a:off x="4497916" y="921561"/>
            <a:ext cx="1728109" cy="4627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412" tIns="24491" rIns="60412" bIns="24491" anchor="ctr"/>
          <a:lstStyle/>
          <a:p>
            <a:pPr algn="ctr">
              <a:lnSpc>
                <a:spcPct val="100000"/>
              </a:lnSpc>
            </a:pPr>
            <a:r>
              <a:rPr lang="fr-FR" sz="2721" b="1" spc="-1">
                <a:solidFill>
                  <a:srgbClr val="8CF4E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+ Biologie</a:t>
            </a:r>
            <a:endParaRPr lang="fr-FR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4" name="Picture 136"/>
          <p:cNvPicPr/>
          <p:nvPr/>
        </p:nvPicPr>
        <p:blipFill>
          <a:blip r:embed="rId8"/>
          <a:stretch/>
        </p:blipFill>
        <p:spPr>
          <a:xfrm>
            <a:off x="3106155" y="4240301"/>
            <a:ext cx="2932103" cy="2364231"/>
          </a:xfrm>
          <a:prstGeom prst="rect">
            <a:avLst/>
          </a:prstGeom>
          <a:ln>
            <a:noFill/>
          </a:ln>
        </p:spPr>
      </p:pic>
      <p:sp>
        <p:nvSpPr>
          <p:cNvPr id="455" name="CustomShape 110"/>
          <p:cNvSpPr/>
          <p:nvPr/>
        </p:nvSpPr>
        <p:spPr>
          <a:xfrm flipH="1" flipV="1">
            <a:off x="6220147" y="5110560"/>
            <a:ext cx="1389802" cy="6351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111"/>
          <p:cNvSpPr/>
          <p:nvPr/>
        </p:nvSpPr>
        <p:spPr>
          <a:xfrm flipV="1">
            <a:off x="1685331" y="4209605"/>
            <a:ext cx="1300327" cy="8157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112"/>
          <p:cNvSpPr/>
          <p:nvPr/>
        </p:nvSpPr>
        <p:spPr>
          <a:xfrm>
            <a:off x="767069" y="6205159"/>
            <a:ext cx="300754" cy="312836"/>
          </a:xfrm>
          <a:prstGeom prst="flowChartConnector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TextShape 1"/>
          <p:cNvSpPr txBox="1"/>
          <p:nvPr/>
        </p:nvSpPr>
        <p:spPr>
          <a:xfrm>
            <a:off x="0" y="59013"/>
            <a:ext cx="7578892" cy="6746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fr-FR" sz="32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Imagerie biomédicale par Rayons X</a:t>
            </a:r>
            <a:endParaRPr lang="fr-FR" sz="3200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Image 54"/>
          <p:cNvPicPr/>
          <p:nvPr/>
        </p:nvPicPr>
        <p:blipFill>
          <a:blip r:embed="rId9"/>
          <a:stretch/>
        </p:blipFill>
        <p:spPr>
          <a:xfrm>
            <a:off x="7416800" y="98652"/>
            <a:ext cx="1530376" cy="6677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9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8"/>
          <p:cNvSpPr txBox="1"/>
          <p:nvPr/>
        </p:nvSpPr>
        <p:spPr>
          <a:xfrm>
            <a:off x="215852" y="640284"/>
            <a:ext cx="8572548" cy="45194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defTabSz="449263">
              <a:lnSpc>
                <a:spcPct val="90000"/>
              </a:lnSpc>
            </a:pP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Micro-</a:t>
            </a:r>
            <a:r>
              <a:rPr lang="en-US" sz="1814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é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lectronique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CMOS et 3D,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résistante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aux radiations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Détecteurs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pixels pour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expérience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de physique des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particules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(ATLAS)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Transfert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à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l’imagerie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X (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imXgam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) 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  <a:sym typeface="Wingdings" panose="05000000000000000000" pitchFamily="2" charset="2"/>
              </a:rPr>
              <a:t>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4 brevets+ startup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>
              <a:lnSpc>
                <a:spcPct val="150000"/>
              </a:lnSpc>
            </a:pP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Acquisition et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traitement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de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très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grands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quantités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de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données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>
              <a:lnSpc>
                <a:spcPct val="150000"/>
              </a:lnSpc>
            </a:pP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Acquisition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rapide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de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données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et transmissions sur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fibres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optiques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(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LHCb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)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Conception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générique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pour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pouvoir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être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transférée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et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valorisée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>
              <a:lnSpc>
                <a:spcPct val="150000"/>
              </a:lnSpc>
            </a:pP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Caractérisation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de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détecteurs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infrarouges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pour le spatial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(RENOIR)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Laboratoire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identifié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par CNES et ESA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defTabSz="449263">
              <a:lnSpc>
                <a:spcPct val="150000"/>
              </a:lnSpc>
            </a:pP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Infrastructures sous-marines </a:t>
            </a:r>
            <a:r>
              <a:rPr lang="en-US" sz="1814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profondes</a:t>
            </a:r>
            <a:r>
              <a:rPr lang="en-US" sz="1814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(ANTARES, KM3NeT)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Systèmes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/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électroniques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en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équipression</a:t>
            </a:r>
            <a:endParaRPr lang="en-US" sz="290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587801" lvl="2" indent="-195934" defTabSz="449263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Connectique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sous-marine 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  <a:sym typeface="Wingdings" panose="05000000000000000000" pitchFamily="2" charset="2"/>
              </a:rPr>
              <a:t>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2 brevets + startup</a:t>
            </a:r>
            <a:b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</a:br>
            <a:r>
              <a:rPr lang="en-US" sz="1814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intérêts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d’industriels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en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r>
              <a:rPr lang="en-US" sz="1814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Oil&amp;Gas</a:t>
            </a: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 </a:t>
            </a:r>
            <a:b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</a:br>
            <a:r>
              <a:rPr lang="en-US" sz="1814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et Energies </a:t>
            </a:r>
            <a:r>
              <a:rPr lang="en-US" sz="1814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+mn-cs"/>
              </a:rPr>
              <a:t>Renouvelables</a:t>
            </a:r>
            <a:endParaRPr lang="en-US" sz="290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464" name="TextShape 1"/>
          <p:cNvSpPr txBox="1"/>
          <p:nvPr/>
        </p:nvSpPr>
        <p:spPr>
          <a:xfrm>
            <a:off x="39514" y="-9781"/>
            <a:ext cx="8928235" cy="9195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en-US" sz="28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Des services techniques de pointe </a:t>
            </a:r>
            <a:br>
              <a:rPr lang="en-US" sz="28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</a:br>
            <a:r>
              <a:rPr lang="en-US" sz="28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pour des </a:t>
            </a:r>
            <a:r>
              <a:rPr lang="en-US" sz="2800" b="1" spc="-1" dirty="0" err="1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recherches</a:t>
            </a:r>
            <a:r>
              <a:rPr lang="en-US" sz="28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de pointe…</a:t>
            </a:r>
            <a:endParaRPr lang="en-US" sz="2800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5980733" y="4266313"/>
            <a:ext cx="2416152" cy="2220221"/>
          </a:xfrm>
          <a:prstGeom prst="ellipse">
            <a:avLst/>
          </a:prstGeom>
          <a:noFill/>
          <a:ln w="254160">
            <a:solidFill>
              <a:srgbClr val="FF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6" name="Picture 9"/>
          <p:cNvPicPr/>
          <p:nvPr/>
        </p:nvPicPr>
        <p:blipFill>
          <a:blip r:embed="rId2"/>
          <a:stretch/>
        </p:blipFill>
        <p:spPr>
          <a:xfrm>
            <a:off x="6726628" y="6036874"/>
            <a:ext cx="1076966" cy="771640"/>
          </a:xfrm>
          <a:prstGeom prst="rect">
            <a:avLst/>
          </a:prstGeom>
          <a:ln>
            <a:noFill/>
          </a:ln>
        </p:spPr>
      </p:pic>
      <p:pic>
        <p:nvPicPr>
          <p:cNvPr id="467" name="Picture 10"/>
          <p:cNvPicPr/>
          <p:nvPr/>
        </p:nvPicPr>
        <p:blipFill>
          <a:blip r:embed="rId3"/>
          <a:srcRect l="12466" r="9444"/>
          <a:stretch/>
        </p:blipFill>
        <p:spPr>
          <a:xfrm>
            <a:off x="6792592" y="4012256"/>
            <a:ext cx="946345" cy="806255"/>
          </a:xfrm>
          <a:prstGeom prst="rect">
            <a:avLst/>
          </a:prstGeom>
          <a:ln>
            <a:noFill/>
          </a:ln>
        </p:spPr>
      </p:pic>
      <p:pic>
        <p:nvPicPr>
          <p:cNvPr id="468" name="Picture 11"/>
          <p:cNvPicPr/>
          <p:nvPr/>
        </p:nvPicPr>
        <p:blipFill>
          <a:blip r:embed="rId4"/>
          <a:srcRect l="4928" t="2392" r="11499"/>
          <a:stretch/>
        </p:blipFill>
        <p:spPr>
          <a:xfrm>
            <a:off x="5599420" y="5057547"/>
            <a:ext cx="914343" cy="771967"/>
          </a:xfrm>
          <a:prstGeom prst="rect">
            <a:avLst/>
          </a:prstGeom>
          <a:ln>
            <a:noFill/>
          </a:ln>
        </p:spPr>
      </p:pic>
      <p:pic>
        <p:nvPicPr>
          <p:cNvPr id="469" name="Picture 12"/>
          <p:cNvPicPr/>
          <p:nvPr/>
        </p:nvPicPr>
        <p:blipFill>
          <a:blip r:embed="rId5"/>
          <a:stretch/>
        </p:blipFill>
        <p:spPr>
          <a:xfrm>
            <a:off x="7984783" y="4991257"/>
            <a:ext cx="1045290" cy="770334"/>
          </a:xfrm>
          <a:prstGeom prst="rect">
            <a:avLst/>
          </a:prstGeom>
          <a:ln>
            <a:noFill/>
          </a:ln>
        </p:spPr>
      </p:pic>
      <p:sp>
        <p:nvSpPr>
          <p:cNvPr id="470" name="CustomShape 3"/>
          <p:cNvSpPr/>
          <p:nvPr/>
        </p:nvSpPr>
        <p:spPr>
          <a:xfrm>
            <a:off x="6551270" y="4991257"/>
            <a:ext cx="1370862" cy="7474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pPr algn="ctr" defTabSz="449263"/>
            <a:r>
              <a:rPr lang="en-US" sz="1451" b="1" spc="-1" dirty="0" err="1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Très</a:t>
            </a:r>
            <a:r>
              <a:rPr lang="en-US" sz="1451" b="1" spc="-1" dirty="0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 fortes</a:t>
            </a:r>
            <a:br>
              <a:rPr lang="en-US" sz="1451" b="1" spc="-1" dirty="0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</a:br>
            <a:r>
              <a:rPr lang="en-US" sz="1451" b="1" spc="-1" dirty="0" err="1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compétences</a:t>
            </a:r>
            <a:r>
              <a:rPr lang="en-US" sz="1451" b="1" spc="-1" dirty="0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/>
            </a:r>
            <a:br>
              <a:rPr lang="en-US" sz="1451" b="1" spc="-1" dirty="0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</a:br>
            <a:r>
              <a:rPr lang="en-US" sz="1451" b="1" spc="-1" dirty="0" smtClean="0">
                <a:solidFill>
                  <a:srgbClr val="5F5F5F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techniques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CustomShape 4"/>
          <p:cNvSpPr/>
          <p:nvPr/>
        </p:nvSpPr>
        <p:spPr>
          <a:xfrm>
            <a:off x="6752029" y="3816326"/>
            <a:ext cx="931324" cy="2507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pPr defTabSz="449263"/>
            <a:r>
              <a:rPr lang="en-US" sz="108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Electronique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CustomShape 5"/>
          <p:cNvSpPr/>
          <p:nvPr/>
        </p:nvSpPr>
        <p:spPr>
          <a:xfrm>
            <a:off x="7852577" y="4783897"/>
            <a:ext cx="1115172" cy="2507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pPr defTabSz="449263"/>
            <a:r>
              <a:rPr lang="en-US" sz="108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Instrumentation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CustomShape 6"/>
          <p:cNvSpPr/>
          <p:nvPr/>
        </p:nvSpPr>
        <p:spPr>
          <a:xfrm>
            <a:off x="5682318" y="4848881"/>
            <a:ext cx="723964" cy="2507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pPr defTabSz="449263"/>
            <a:r>
              <a:rPr lang="en-US" sz="108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DAQ/info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CustomShape 7"/>
          <p:cNvSpPr/>
          <p:nvPr/>
        </p:nvSpPr>
        <p:spPr>
          <a:xfrm>
            <a:off x="6792592" y="5829514"/>
            <a:ext cx="838583" cy="2507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pPr defTabSz="449263"/>
            <a:r>
              <a:rPr lang="en-US" sz="108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Arial"/>
              </a:rPr>
              <a:t>Mécanique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5" name="Picture 1070"/>
          <p:cNvPicPr/>
          <p:nvPr/>
        </p:nvPicPr>
        <p:blipFill>
          <a:blip r:embed="rId6"/>
          <a:stretch/>
        </p:blipFill>
        <p:spPr>
          <a:xfrm>
            <a:off x="7432142" y="1289957"/>
            <a:ext cx="742904" cy="539789"/>
          </a:xfrm>
          <a:prstGeom prst="rect">
            <a:avLst/>
          </a:prstGeom>
          <a:ln>
            <a:noFill/>
          </a:ln>
        </p:spPr>
      </p:pic>
      <p:pic>
        <p:nvPicPr>
          <p:cNvPr id="476" name="Picture 1"/>
          <p:cNvPicPr/>
          <p:nvPr/>
        </p:nvPicPr>
        <p:blipFill>
          <a:blip r:embed="rId7"/>
          <a:srcRect t="25997" b="9921"/>
          <a:stretch/>
        </p:blipFill>
        <p:spPr>
          <a:xfrm>
            <a:off x="306958" y="5054818"/>
            <a:ext cx="4677193" cy="1693168"/>
          </a:xfrm>
          <a:prstGeom prst="rect">
            <a:avLst/>
          </a:prstGeom>
          <a:ln>
            <a:noFill/>
          </a:ln>
        </p:spPr>
      </p:pic>
      <p:pic>
        <p:nvPicPr>
          <p:cNvPr id="16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89" y="4370438"/>
            <a:ext cx="981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7" descr="CPPM-GIF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91"/>
            <a:ext cx="930558" cy="9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261240" y="-73384"/>
            <a:ext cx="8620951" cy="9369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49263"/>
            <a:r>
              <a:rPr lang="en-US" sz="3991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Transmission du savoir</a:t>
            </a:r>
            <a:endParaRPr lang="en-US" sz="3991" b="1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sp>
        <p:nvSpPr>
          <p:cNvPr id="479" name="TextShape 2"/>
          <p:cNvSpPr txBox="1"/>
          <p:nvPr/>
        </p:nvSpPr>
        <p:spPr>
          <a:xfrm>
            <a:off x="261239" y="798321"/>
            <a:ext cx="8620951" cy="51856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Université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écoles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d’ingénieurs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783734" lvl="1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Fort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investissement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dans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les formations et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l’administration</a:t>
            </a:r>
            <a:endParaRPr lang="en-US" sz="2400" spc="-1" dirty="0" smtClean="0">
              <a:solidFill>
                <a:srgbClr val="0066CC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391867" indent="-293900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Formation des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jeunes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par la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recherche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</a:p>
          <a:p>
            <a:pPr marL="783734" lvl="1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En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moyenne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30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doctorants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40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stagiaires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par an</a:t>
            </a:r>
          </a:p>
          <a:p>
            <a:pPr marL="391867" indent="-293900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Communication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scientifique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783734" lvl="1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Organisation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régulière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de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conférences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scientifiques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ateliers à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portées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nationale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internationale</a:t>
            </a:r>
            <a:endParaRPr lang="en-US" sz="2400" spc="-1" dirty="0" smtClean="0">
              <a:solidFill>
                <a:srgbClr val="0066CC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391867" indent="-293900" defTabSz="44926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Actions de communication &amp; diffusion de culture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scientifique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783734" lvl="1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En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direction des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jeunes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z="20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(</a:t>
            </a:r>
            <a:r>
              <a:rPr lang="en-US" sz="20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primaires</a:t>
            </a:r>
            <a:r>
              <a:rPr lang="en-US" sz="20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</a:t>
            </a:r>
            <a:r>
              <a:rPr lang="en-US" sz="20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collègiens</a:t>
            </a:r>
            <a:r>
              <a:rPr lang="en-US" sz="20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</a:t>
            </a:r>
            <a:r>
              <a:rPr lang="en-US" sz="20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lycéens</a:t>
            </a:r>
            <a:r>
              <a:rPr lang="en-US" sz="20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)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professeurs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</a:t>
            </a:r>
            <a:r>
              <a:rPr lang="en-US" sz="2400" spc="-1" dirty="0" err="1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écoles</a:t>
            </a:r>
            <a:r>
              <a:rPr lang="en-US" sz="24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et grand public :</a:t>
            </a:r>
          </a:p>
          <a:p>
            <a:pPr marL="1240934" lvl="2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Outils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didactiques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(</a:t>
            </a: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Roue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Cosmique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</a:t>
            </a:r>
            <a:r>
              <a:rPr lang="en-US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</a:t>
            </a: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osmophone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, e-Peron,…)</a:t>
            </a:r>
          </a:p>
          <a:p>
            <a:pPr marL="1240934" lvl="2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Cycle de </a:t>
            </a:r>
            <a:r>
              <a:rPr lang="en-US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conférences</a:t>
            </a:r>
            <a:r>
              <a:rPr lang="en-US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</a:t>
            </a:r>
            <a:r>
              <a:rPr lang="en-US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mensuelles</a:t>
            </a:r>
            <a:r>
              <a:rPr lang="en-US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grand public </a:t>
            </a:r>
            <a:r>
              <a:rPr lang="en-US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depuis</a:t>
            </a:r>
            <a:r>
              <a:rPr lang="en-US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2005 !</a:t>
            </a:r>
          </a:p>
          <a:p>
            <a:pPr marL="1240934" lvl="2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Masterclasses de Physique des </a:t>
            </a: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Particules</a:t>
            </a:r>
            <a:endParaRPr lang="en-US" spc="-1" dirty="0" smtClean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  <a:p>
            <a:pPr marL="1240934" lvl="2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Expositions, Fête de la Science,…</a:t>
            </a:r>
          </a:p>
          <a:p>
            <a:pPr marL="1240934" lvl="2" indent="-293900" defTabSz="449263">
              <a:buClr>
                <a:srgbClr val="0047FF"/>
              </a:buClr>
              <a:buSzPct val="45000"/>
              <a:buFont typeface="Arial"/>
              <a:buChar char="►"/>
            </a:pPr>
            <a:r>
              <a:rPr lang="en-US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CPPM@Twitter</a:t>
            </a:r>
            <a:r>
              <a:rPr lang="en-US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: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https://twitter.com/CPPMLuminy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  <a:cs typeface="+mn-cs"/>
            </a:endParaRPr>
          </a:p>
        </p:txBody>
      </p:sp>
      <p:pic>
        <p:nvPicPr>
          <p:cNvPr id="5" name="Picture 2" descr="http://www.cppm.in2p3.fr/IMG/arton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473" y="4944532"/>
            <a:ext cx="821717" cy="177658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6014846"/>
            <a:ext cx="868363" cy="7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17"/>
          <p:cNvGrpSpPr>
            <a:grpSpLocks/>
          </p:cNvGrpSpPr>
          <p:nvPr/>
        </p:nvGrpSpPr>
        <p:grpSpPr bwMode="auto">
          <a:xfrm>
            <a:off x="2161737" y="1875934"/>
            <a:ext cx="5380569" cy="4609708"/>
            <a:chOff x="1474" y="527"/>
            <a:chExt cx="2630" cy="2040"/>
          </a:xfrm>
        </p:grpSpPr>
        <p:sp>
          <p:nvSpPr>
            <p:cNvPr id="5" name="Oval 18"/>
            <p:cNvSpPr>
              <a:spLocks noChangeArrowheads="1"/>
            </p:cNvSpPr>
            <p:nvPr/>
          </p:nvSpPr>
          <p:spPr bwMode="auto">
            <a:xfrm>
              <a:off x="1973" y="527"/>
              <a:ext cx="1587" cy="1360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2282" y="678"/>
              <a:ext cx="9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>
                  <a:solidFill>
                    <a:srgbClr val="800080"/>
                  </a:solidFill>
                  <a:latin typeface="Arial" charset="0"/>
                  <a:ea typeface="Arial" charset="0"/>
                  <a:cs typeface="Arial" charset="0"/>
                </a:rPr>
                <a:t>Physique des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>
                  <a:solidFill>
                    <a:srgbClr val="800080"/>
                  </a:solidFill>
                  <a:latin typeface="Arial" charset="0"/>
                  <a:ea typeface="Arial" charset="0"/>
                  <a:cs typeface="Arial" charset="0"/>
                </a:rPr>
                <a:t>Particules</a:t>
              </a: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474" y="1207"/>
              <a:ext cx="1587" cy="1360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/>
          </p:nvSpPr>
          <p:spPr bwMode="auto">
            <a:xfrm>
              <a:off x="2517" y="1207"/>
              <a:ext cx="1587" cy="136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521" y="1888"/>
              <a:ext cx="10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rgbClr val="800080"/>
                  </a:solidFill>
                  <a:latin typeface="Arial" charset="0"/>
                  <a:ea typeface="Arial" charset="0"/>
                  <a:cs typeface="Arial" charset="0"/>
                </a:rPr>
                <a:t>Astroparticules</a:t>
              </a:r>
              <a:endParaRPr lang="fr-FR" altLang="en-US" sz="1600" b="1" dirty="0">
                <a:solidFill>
                  <a:srgbClr val="80008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146" y="1888"/>
              <a:ext cx="85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>
                  <a:solidFill>
                    <a:srgbClr val="800080"/>
                  </a:solidFill>
                  <a:latin typeface="Arial" charset="0"/>
                  <a:ea typeface="Arial" charset="0"/>
                  <a:cs typeface="Arial" charset="0"/>
                </a:rPr>
                <a:t>Cosmologie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2344" y="1167"/>
              <a:ext cx="922" cy="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Inter-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disciplinarité</a:t>
              </a:r>
              <a:endParaRPr lang="fr-FR" altLang="en-US" sz="16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et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Applications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sociétales</a:t>
              </a:r>
            </a:p>
          </p:txBody>
        </p:sp>
        <p:sp>
          <p:nvSpPr>
            <p:cNvPr id="12" name="Oval 25"/>
            <p:cNvSpPr>
              <a:spLocks noChangeArrowheads="1"/>
            </p:cNvSpPr>
            <p:nvPr/>
          </p:nvSpPr>
          <p:spPr bwMode="auto">
            <a:xfrm>
              <a:off x="2291" y="1117"/>
              <a:ext cx="1043" cy="952"/>
            </a:xfrm>
            <a:prstGeom prst="ellips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70C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33808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10233"/>
            <a:ext cx="7332663" cy="14465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dirty="0" smtClean="0">
                <a:solidFill>
                  <a:srgbClr val="5F5F5F"/>
                </a:solidFill>
                <a:latin typeface="Verdana" panose="020B0604030504040204" pitchFamily="34" charset="0"/>
              </a:rPr>
              <a:t>De l’infiniment petit à l’infiniment grand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b="1" dirty="0" smtClean="0">
              <a:solidFill>
                <a:srgbClr val="5F5F5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Comprendre notre Univers,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De quoi il est fait et comment il évolue…</a:t>
            </a:r>
          </a:p>
        </p:txBody>
      </p:sp>
      <p:pic>
        <p:nvPicPr>
          <p:cNvPr id="33809" name="Image 7" descr="CPPM-GI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7" y="-47625"/>
            <a:ext cx="1335414" cy="13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5559425" y="0"/>
            <a:ext cx="1412875" cy="484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180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9219" name="Picture 4" descr="Telescope 10 Oct 24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10532"/>
          <a:stretch>
            <a:fillRect/>
          </a:stretch>
        </p:blipFill>
        <p:spPr bwMode="auto">
          <a:xfrm>
            <a:off x="6789738" y="30163"/>
            <a:ext cx="21526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4448175"/>
            <a:ext cx="358775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9221" name="Text Box 3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219450" y="2230832"/>
            <a:ext cx="3117849" cy="2215991"/>
          </a:xfrm>
          <a:prstGeom prst="rect">
            <a:avLst/>
          </a:prstGeom>
          <a:solidFill>
            <a:srgbClr val="E5E5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3300"/>
                </a:solidFill>
              </a:rPr>
              <a:t>  Collaborations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FF3300"/>
                </a:solidFill>
              </a:rPr>
              <a:t>Scientifiques</a:t>
            </a:r>
            <a:endParaRPr lang="en-US" altLang="en-US" sz="2400" b="1" dirty="0" smtClean="0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</a:rPr>
              <a:t>Internationales</a:t>
            </a:r>
            <a:endParaRPr lang="en-US" altLang="en-US" sz="2400" b="1" dirty="0" smtClean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33CC"/>
                </a:solidFill>
              </a:rPr>
              <a:t>tout </a:t>
            </a:r>
            <a:r>
              <a:rPr lang="en-US" altLang="en-US" sz="2400" b="1" dirty="0" err="1" smtClean="0">
                <a:solidFill>
                  <a:srgbClr val="0033CC"/>
                </a:solidFill>
              </a:rPr>
              <a:t>autour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 de </a:t>
            </a:r>
            <a:br>
              <a:rPr lang="en-US" altLang="en-US" sz="2400" b="1" dirty="0" smtClean="0">
                <a:solidFill>
                  <a:srgbClr val="0033CC"/>
                </a:solidFill>
              </a:rPr>
            </a:br>
            <a:r>
              <a:rPr lang="en-US" altLang="en-US" sz="2400" b="1" dirty="0" smtClean="0">
                <a:solidFill>
                  <a:srgbClr val="0033CC"/>
                </a:solidFill>
              </a:rPr>
              <a:t>la </a:t>
            </a:r>
            <a:r>
              <a:rPr lang="en-US" altLang="en-US" sz="2400" b="1" dirty="0" err="1" smtClean="0">
                <a:solidFill>
                  <a:srgbClr val="0033CC"/>
                </a:solidFill>
              </a:rPr>
              <a:t>planète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</a:rPr>
              <a:t> </a:t>
            </a:r>
            <a:endParaRPr lang="en-US" altLang="en-US" sz="2000" b="1" dirty="0" smtClean="0">
              <a:solidFill>
                <a:srgbClr val="0033CC"/>
              </a:solidFill>
            </a:endParaRPr>
          </a:p>
        </p:txBody>
      </p:sp>
      <p:pic>
        <p:nvPicPr>
          <p:cNvPr id="9222" name="Image 1" descr="frejus_modif3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13250"/>
            <a:ext cx="2630488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atlas_layou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-1588"/>
            <a:ext cx="3259137" cy="222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3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609725" y="1673225"/>
            <a:ext cx="2058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</a:rPr>
              <a:t>ATLAS @ LHC/CERN</a:t>
            </a:r>
            <a:endParaRPr lang="fr-FR" altLang="en-US" sz="1800" b="1" smtClean="0">
              <a:solidFill>
                <a:srgbClr val="000000"/>
              </a:solidFill>
            </a:endParaRPr>
          </a:p>
        </p:txBody>
      </p:sp>
      <p:pic>
        <p:nvPicPr>
          <p:cNvPr id="9225" name="Picture 1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3250"/>
            <a:ext cx="32766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399773" y="6079222"/>
            <a:ext cx="1642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ANTARES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KM3NeT/ORCA</a:t>
            </a:r>
            <a:endParaRPr lang="fr-FR" altLang="en-US" sz="1800" b="1" dirty="0" smtClean="0">
              <a:solidFill>
                <a:srgbClr val="FFFFFF"/>
              </a:solidFill>
            </a:endParaRPr>
          </a:p>
        </p:txBody>
      </p:sp>
      <p:pic>
        <p:nvPicPr>
          <p:cNvPr id="9227" name="Picture 20" descr="vlt_paranal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6"/>
          <a:stretch>
            <a:fillRect/>
          </a:stretch>
        </p:blipFill>
        <p:spPr bwMode="auto">
          <a:xfrm>
            <a:off x="4475163" y="-42863"/>
            <a:ext cx="232727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21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4745831" y="1245394"/>
            <a:ext cx="17160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SNLS/</a:t>
            </a:r>
            <a:r>
              <a:rPr lang="en-US" altLang="en-US" sz="1800" b="1" dirty="0" err="1" smtClean="0">
                <a:solidFill>
                  <a:srgbClr val="FFFFFF"/>
                </a:solidFill>
              </a:rPr>
              <a:t>SNFactory</a:t>
            </a:r>
            <a:endParaRPr lang="en-US" altLang="en-US" sz="1800" b="1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BOSS/</a:t>
            </a:r>
            <a:r>
              <a:rPr lang="en-US" altLang="en-US" sz="1800" b="1" dirty="0" err="1" smtClean="0">
                <a:solidFill>
                  <a:srgbClr val="FFFFFF"/>
                </a:solidFill>
              </a:rPr>
              <a:t>eBOSS</a:t>
            </a:r>
            <a:endParaRPr lang="en-US" altLang="en-US" sz="1800" b="1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DESI</a:t>
            </a:r>
            <a:endParaRPr lang="fr-FR" altLang="en-US" sz="1800" b="1" dirty="0" smtClean="0">
              <a:solidFill>
                <a:srgbClr val="FFFFFF"/>
              </a:solidFill>
            </a:endParaRPr>
          </a:p>
        </p:txBody>
      </p:sp>
      <p:sp>
        <p:nvSpPr>
          <p:cNvPr id="9229" name="Text Box 23"/>
          <p:cNvSpPr txBox="1">
            <a:spLocks noChangeArrowheads="1"/>
          </p:cNvSpPr>
          <p:nvPr/>
        </p:nvSpPr>
        <p:spPr bwMode="auto">
          <a:xfrm>
            <a:off x="6900427" y="4475163"/>
            <a:ext cx="2243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au fond de la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mer</a:t>
            </a:r>
            <a:endParaRPr lang="fr-FR" altLang="en-US" sz="2000" b="1" dirty="0" smtClean="0">
              <a:solidFill>
                <a:srgbClr val="FFFFFF"/>
              </a:solidFill>
            </a:endParaRPr>
          </a:p>
        </p:txBody>
      </p:sp>
      <p:pic>
        <p:nvPicPr>
          <p:cNvPr id="9230" name="Picture 25" descr="SNAP_web_fina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2141538"/>
            <a:ext cx="277971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7399773" y="2219325"/>
            <a:ext cx="20830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rgbClr val="FFFFFF"/>
                </a:solidFill>
              </a:rPr>
              <a:t>dans</a:t>
            </a:r>
            <a:r>
              <a:rPr lang="en-US" altLang="en-US" sz="20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l’espace</a:t>
            </a:r>
            <a:endParaRPr lang="fr-FR" alt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9232" name="Text Box 27"/>
          <p:cNvSpPr txBox="1">
            <a:spLocks noChangeArrowheads="1"/>
          </p:cNvSpPr>
          <p:nvPr/>
        </p:nvSpPr>
        <p:spPr bwMode="auto">
          <a:xfrm>
            <a:off x="6476516" y="3684197"/>
            <a:ext cx="9525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EUCLID</a:t>
            </a:r>
            <a:br>
              <a:rPr lang="en-US" altLang="en-US" sz="2000" b="1" dirty="0" smtClean="0">
                <a:solidFill>
                  <a:srgbClr val="FFFFFF"/>
                </a:solidFill>
              </a:rPr>
            </a:br>
            <a:r>
              <a:rPr lang="en-US" altLang="en-US" sz="2000" b="1" dirty="0" smtClean="0">
                <a:solidFill>
                  <a:srgbClr val="FFFFFF"/>
                </a:solidFill>
              </a:rPr>
              <a:t>SVOM</a:t>
            </a:r>
          </a:p>
        </p:txBody>
      </p:sp>
      <p:sp>
        <p:nvSpPr>
          <p:cNvPr id="9233" name="Line 39"/>
          <p:cNvSpPr>
            <a:spLocks noChangeShapeType="1"/>
          </p:cNvSpPr>
          <p:nvPr/>
        </p:nvSpPr>
        <p:spPr bwMode="auto">
          <a:xfrm>
            <a:off x="6345238" y="2135188"/>
            <a:ext cx="17462" cy="2259012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pic>
        <p:nvPicPr>
          <p:cNvPr id="9234" name="Picture 31" descr="LHC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233613"/>
            <a:ext cx="316706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Text Box 3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63563" y="2492375"/>
            <a:ext cx="194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</a:rPr>
              <a:t>LHCb @ LHC/CERN</a:t>
            </a:r>
          </a:p>
        </p:txBody>
      </p:sp>
      <p:sp>
        <p:nvSpPr>
          <p:cNvPr id="9236" name="Line 37"/>
          <p:cNvSpPr>
            <a:spLocks noChangeShapeType="1"/>
          </p:cNvSpPr>
          <p:nvPr/>
        </p:nvSpPr>
        <p:spPr bwMode="auto">
          <a:xfrm flipH="1">
            <a:off x="4448175" y="-52388"/>
            <a:ext cx="9525" cy="225425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37" name="Line 39"/>
          <p:cNvSpPr>
            <a:spLocks noChangeShapeType="1"/>
          </p:cNvSpPr>
          <p:nvPr/>
        </p:nvSpPr>
        <p:spPr bwMode="auto">
          <a:xfrm>
            <a:off x="2627313" y="4365625"/>
            <a:ext cx="0" cy="2484438"/>
          </a:xfrm>
          <a:prstGeom prst="line">
            <a:avLst/>
          </a:prstGeom>
          <a:noFill/>
          <a:ln w="7620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38" name="Line 40"/>
          <p:cNvSpPr>
            <a:spLocks noChangeShapeType="1"/>
          </p:cNvSpPr>
          <p:nvPr/>
        </p:nvSpPr>
        <p:spPr bwMode="auto">
          <a:xfrm flipH="1">
            <a:off x="3178175" y="2228850"/>
            <a:ext cx="3175" cy="21542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39" name="Line 42"/>
          <p:cNvSpPr>
            <a:spLocks noChangeShapeType="1"/>
          </p:cNvSpPr>
          <p:nvPr/>
        </p:nvSpPr>
        <p:spPr bwMode="auto">
          <a:xfrm flipH="1">
            <a:off x="-1588" y="2190750"/>
            <a:ext cx="3670301" cy="46038"/>
          </a:xfrm>
          <a:prstGeom prst="line">
            <a:avLst/>
          </a:prstGeom>
          <a:noFill/>
          <a:ln w="28575">
            <a:solidFill>
              <a:srgbClr val="FF7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40" name="Line 42"/>
          <p:cNvSpPr>
            <a:spLocks noChangeShapeType="1"/>
          </p:cNvSpPr>
          <p:nvPr/>
        </p:nvSpPr>
        <p:spPr bwMode="auto">
          <a:xfrm flipH="1">
            <a:off x="2644775" y="4419600"/>
            <a:ext cx="6499225" cy="317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41" name="Line 42"/>
          <p:cNvSpPr>
            <a:spLocks noChangeShapeType="1"/>
          </p:cNvSpPr>
          <p:nvPr/>
        </p:nvSpPr>
        <p:spPr bwMode="auto">
          <a:xfrm flipH="1">
            <a:off x="-1588" y="4400550"/>
            <a:ext cx="2566988" cy="20638"/>
          </a:xfrm>
          <a:prstGeom prst="line">
            <a:avLst/>
          </a:prstGeom>
          <a:noFill/>
          <a:ln w="76200">
            <a:solidFill>
              <a:srgbClr val="FF7F7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42" name="Text Box 33"/>
          <p:cNvSpPr txBox="1">
            <a:spLocks noChangeArrowheads="1"/>
          </p:cNvSpPr>
          <p:nvPr/>
        </p:nvSpPr>
        <p:spPr bwMode="auto">
          <a:xfrm>
            <a:off x="568325" y="1943100"/>
            <a:ext cx="17541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</a:rPr>
              <a:t>p-p 7, 8 and 13TeV</a:t>
            </a:r>
          </a:p>
        </p:txBody>
      </p:sp>
      <p:sp>
        <p:nvSpPr>
          <p:cNvPr id="9243" name="Line 40"/>
          <p:cNvSpPr>
            <a:spLocks noChangeShapeType="1"/>
          </p:cNvSpPr>
          <p:nvPr/>
        </p:nvSpPr>
        <p:spPr bwMode="auto">
          <a:xfrm>
            <a:off x="5859463" y="4448175"/>
            <a:ext cx="0" cy="2409825"/>
          </a:xfrm>
          <a:prstGeom prst="line">
            <a:avLst/>
          </a:prstGeom>
          <a:noFill/>
          <a:ln w="28575">
            <a:solidFill>
              <a:srgbClr val="7F7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44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107951" y="4437063"/>
            <a:ext cx="247015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sous les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Alpes</a:t>
            </a:r>
            <a:endParaRPr lang="fr-FR" alt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9245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684213" y="640238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</a:rPr>
              <a:t>SuperNEMO</a:t>
            </a:r>
            <a:endParaRPr lang="fr-FR" altLang="en-US" sz="1800" b="1" smtClean="0">
              <a:solidFill>
                <a:srgbClr val="FFFFFF"/>
              </a:solidFill>
            </a:endParaRPr>
          </a:p>
        </p:txBody>
      </p:sp>
      <p:sp>
        <p:nvSpPr>
          <p:cNvPr id="9246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2771775" y="4462463"/>
            <a:ext cx="309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sur les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hauts</a:t>
            </a:r>
            <a:r>
              <a:rPr lang="en-US" altLang="en-US" sz="20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plateaux</a:t>
            </a:r>
            <a:endParaRPr lang="fr-FR" alt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9247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5223311" y="6074803"/>
            <a:ext cx="7556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HESS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CTA</a:t>
            </a:r>
            <a:endParaRPr lang="fr-FR" altLang="en-US" sz="1800" b="1" dirty="0" smtClean="0">
              <a:solidFill>
                <a:srgbClr val="FFFFFF"/>
              </a:solidFill>
            </a:endParaRPr>
          </a:p>
        </p:txBody>
      </p:sp>
      <p:sp>
        <p:nvSpPr>
          <p:cNvPr id="9248" name="Line 40"/>
          <p:cNvSpPr>
            <a:spLocks noChangeShapeType="1"/>
          </p:cNvSpPr>
          <p:nvPr/>
        </p:nvSpPr>
        <p:spPr bwMode="auto">
          <a:xfrm>
            <a:off x="6789738" y="-25400"/>
            <a:ext cx="12700" cy="2170113"/>
          </a:xfrm>
          <a:prstGeom prst="line">
            <a:avLst/>
          </a:prstGeom>
          <a:noFill/>
          <a:ln w="28575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49" name="Text Box 21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7578725" y="13922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FFFF"/>
                </a:solidFill>
              </a:rPr>
              <a:t>LSST</a:t>
            </a:r>
            <a:endParaRPr lang="fr-FR" altLang="en-US" sz="1800" b="1" dirty="0" smtClean="0">
              <a:solidFill>
                <a:srgbClr val="FFFFFF"/>
              </a:solidFill>
            </a:endParaRPr>
          </a:p>
        </p:txBody>
      </p:sp>
      <p:sp>
        <p:nvSpPr>
          <p:cNvPr id="9250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4745831" y="-25400"/>
            <a:ext cx="34091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</a:rPr>
              <a:t>au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sommet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des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montagnes</a:t>
            </a:r>
            <a:endParaRPr lang="fr-FR" alt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9251" name="Text Box 22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-60325" y="14288"/>
            <a:ext cx="3155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</a:rPr>
              <a:t>  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auprès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des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accélérateurs</a:t>
            </a:r>
            <a:endParaRPr lang="fr-FR" altLang="en-US" sz="2000" b="1" dirty="0" smtClean="0">
              <a:solidFill>
                <a:srgbClr val="000000"/>
              </a:solidFill>
            </a:endParaRPr>
          </a:p>
        </p:txBody>
      </p:sp>
      <p:pic>
        <p:nvPicPr>
          <p:cNvPr id="9252" name="Image 7" descr="CPPM-GIF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21" y="2232025"/>
            <a:ext cx="773642" cy="77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3" name="Line 39"/>
          <p:cNvSpPr>
            <a:spLocks noChangeShapeType="1"/>
          </p:cNvSpPr>
          <p:nvPr/>
        </p:nvSpPr>
        <p:spPr bwMode="auto">
          <a:xfrm>
            <a:off x="3189288" y="2201863"/>
            <a:ext cx="0" cy="2208212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4" name="Line 42"/>
          <p:cNvSpPr>
            <a:spLocks noChangeShapeType="1"/>
          </p:cNvSpPr>
          <p:nvPr/>
        </p:nvSpPr>
        <p:spPr bwMode="auto">
          <a:xfrm flipH="1">
            <a:off x="6383338" y="2144713"/>
            <a:ext cx="2760662" cy="12700"/>
          </a:xfrm>
          <a:prstGeom prst="line">
            <a:avLst/>
          </a:prstGeom>
          <a:noFill/>
          <a:ln w="28575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5" name="Line 37"/>
          <p:cNvSpPr>
            <a:spLocks noChangeShapeType="1"/>
          </p:cNvSpPr>
          <p:nvPr/>
        </p:nvSpPr>
        <p:spPr bwMode="auto">
          <a:xfrm>
            <a:off x="15875" y="-17463"/>
            <a:ext cx="44450" cy="6867526"/>
          </a:xfrm>
          <a:prstGeom prst="line">
            <a:avLst/>
          </a:prstGeom>
          <a:noFill/>
          <a:ln w="114300">
            <a:solidFill>
              <a:srgbClr val="FF7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6" name="Line 37"/>
          <p:cNvSpPr>
            <a:spLocks noChangeShapeType="1"/>
          </p:cNvSpPr>
          <p:nvPr/>
        </p:nvSpPr>
        <p:spPr bwMode="auto">
          <a:xfrm flipV="1">
            <a:off x="-1588" y="7938"/>
            <a:ext cx="4424363" cy="34925"/>
          </a:xfrm>
          <a:prstGeom prst="line">
            <a:avLst/>
          </a:prstGeom>
          <a:noFill/>
          <a:ln w="114300">
            <a:solidFill>
              <a:srgbClr val="FF7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7" name="Line 37"/>
          <p:cNvSpPr>
            <a:spLocks noChangeShapeType="1"/>
          </p:cNvSpPr>
          <p:nvPr/>
        </p:nvSpPr>
        <p:spPr bwMode="auto">
          <a:xfrm flipV="1">
            <a:off x="-1588" y="6815138"/>
            <a:ext cx="2597151" cy="0"/>
          </a:xfrm>
          <a:prstGeom prst="line">
            <a:avLst/>
          </a:prstGeom>
          <a:noFill/>
          <a:ln w="114300">
            <a:solidFill>
              <a:srgbClr val="FF7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8" name="Line 37"/>
          <p:cNvSpPr>
            <a:spLocks noChangeShapeType="1"/>
          </p:cNvSpPr>
          <p:nvPr/>
        </p:nvSpPr>
        <p:spPr bwMode="auto">
          <a:xfrm>
            <a:off x="9105900" y="4468813"/>
            <a:ext cx="0" cy="2390775"/>
          </a:xfrm>
          <a:prstGeom prst="line">
            <a:avLst/>
          </a:prstGeom>
          <a:noFill/>
          <a:ln w="114300">
            <a:solidFill>
              <a:srgbClr val="7F7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59" name="Line 37"/>
          <p:cNvSpPr>
            <a:spLocks noChangeShapeType="1"/>
          </p:cNvSpPr>
          <p:nvPr/>
        </p:nvSpPr>
        <p:spPr bwMode="auto">
          <a:xfrm>
            <a:off x="2644775" y="6810375"/>
            <a:ext cx="6499225" cy="0"/>
          </a:xfrm>
          <a:prstGeom prst="line">
            <a:avLst/>
          </a:prstGeom>
          <a:noFill/>
          <a:ln w="114300">
            <a:solidFill>
              <a:srgbClr val="7F7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60" name="Line 37"/>
          <p:cNvSpPr>
            <a:spLocks noChangeShapeType="1"/>
          </p:cNvSpPr>
          <p:nvPr/>
        </p:nvSpPr>
        <p:spPr bwMode="auto">
          <a:xfrm>
            <a:off x="9094788" y="-25400"/>
            <a:ext cx="11112" cy="4419600"/>
          </a:xfrm>
          <a:prstGeom prst="line">
            <a:avLst/>
          </a:prstGeom>
          <a:noFill/>
          <a:ln w="114300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61" name="Line 37"/>
          <p:cNvSpPr>
            <a:spLocks noChangeShapeType="1"/>
          </p:cNvSpPr>
          <p:nvPr/>
        </p:nvSpPr>
        <p:spPr bwMode="auto">
          <a:xfrm>
            <a:off x="4498975" y="7938"/>
            <a:ext cx="4630738" cy="15875"/>
          </a:xfrm>
          <a:prstGeom prst="line">
            <a:avLst/>
          </a:prstGeom>
          <a:noFill/>
          <a:ln w="114300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9262" name="Line 38"/>
          <p:cNvSpPr>
            <a:spLocks noChangeShapeType="1"/>
          </p:cNvSpPr>
          <p:nvPr/>
        </p:nvSpPr>
        <p:spPr bwMode="auto">
          <a:xfrm flipH="1">
            <a:off x="3159125" y="2174875"/>
            <a:ext cx="3198813" cy="7938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49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"/>
            <a:ext cx="9105900" cy="6807200"/>
          </a:xfrm>
          <a:prstGeom prst="rect">
            <a:avLst/>
          </a:prstGeom>
          <a:noFill/>
          <a:ln>
            <a:noFill/>
          </a:ln>
          <a:effectLst>
            <a:outerShdw blurRad="50800" algn="ctr" rotWithShape="0">
              <a:srgbClr val="808080">
                <a:alpha val="70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115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076575"/>
            <a:ext cx="294481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260850"/>
            <a:ext cx="294481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5081588"/>
            <a:ext cx="294481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5892800"/>
            <a:ext cx="29448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0265" y="3116510"/>
            <a:ext cx="1443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0000"/>
                </a:solidFill>
              </a:rPr>
              <a:t>ATLAS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err="1" smtClean="0">
                <a:solidFill>
                  <a:srgbClr val="FF0000"/>
                </a:solidFill>
              </a:rPr>
              <a:t>LHCb</a:t>
            </a:r>
            <a:endParaRPr lang="fr-FR" sz="10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0000"/>
                </a:solidFill>
              </a:rPr>
              <a:t>KM3NeT/ORCA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err="1" smtClean="0">
                <a:solidFill>
                  <a:srgbClr val="FF0000"/>
                </a:solidFill>
              </a:rPr>
              <a:t>SuperNEMO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0265" y="4195752"/>
            <a:ext cx="1394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0070C0"/>
                </a:solidFill>
              </a:rPr>
              <a:t>HESS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0070C0"/>
                </a:solidFill>
              </a:rPr>
              <a:t>CTA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0070C0"/>
                </a:solidFill>
              </a:rPr>
              <a:t>ANTARES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0070C0"/>
                </a:solidFill>
              </a:rPr>
              <a:t>KM3NeT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0070C0"/>
                </a:solidFill>
              </a:rPr>
              <a:t>SVOM &amp; F-GFT</a:t>
            </a:r>
            <a:endParaRPr lang="fr-FR" sz="1000" b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0265" y="5062677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FF00"/>
                </a:solidFill>
              </a:rPr>
              <a:t>SNLS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FF00"/>
                </a:solidFill>
              </a:rPr>
              <a:t>BOSS/</a:t>
            </a:r>
            <a:r>
              <a:rPr lang="fr-FR" sz="1000" b="1" dirty="0" err="1" smtClean="0">
                <a:solidFill>
                  <a:srgbClr val="FFFF00"/>
                </a:solidFill>
              </a:rPr>
              <a:t>eBOSS</a:t>
            </a:r>
            <a:endParaRPr lang="fr-FR" sz="1000" b="1" dirty="0" smtClean="0">
              <a:solidFill>
                <a:srgbClr val="FFFF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FF00"/>
                </a:solidFill>
              </a:rPr>
              <a:t>LSST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rgbClr val="FFFF00"/>
                </a:solidFill>
              </a:rPr>
              <a:t>Euclid</a:t>
            </a:r>
            <a:endParaRPr lang="fr-FR" sz="1000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0265" y="5916860"/>
            <a:ext cx="2904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prstClr val="white"/>
                </a:solidFill>
              </a:rPr>
              <a:t>Pixel detectors for </a:t>
            </a:r>
            <a:r>
              <a:rPr lang="fr-FR" sz="1000" b="1" dirty="0" err="1" smtClean="0">
                <a:solidFill>
                  <a:prstClr val="white"/>
                </a:solidFill>
              </a:rPr>
              <a:t>medical</a:t>
            </a:r>
            <a:r>
              <a:rPr lang="fr-FR" sz="1000" b="1" dirty="0" smtClean="0">
                <a:solidFill>
                  <a:prstClr val="white"/>
                </a:solidFill>
              </a:rPr>
              <a:t> </a:t>
            </a:r>
            <a:r>
              <a:rPr lang="fr-FR" sz="1000" b="1" dirty="0" err="1" smtClean="0">
                <a:solidFill>
                  <a:prstClr val="white"/>
                </a:solidFill>
              </a:rPr>
              <a:t>imaging</a:t>
            </a:r>
            <a:endParaRPr lang="fr-FR" sz="1000" b="1" dirty="0" smtClean="0">
              <a:solidFill>
                <a:prstClr val="whit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prstClr val="white"/>
                </a:solidFill>
              </a:rPr>
              <a:t>GRID </a:t>
            </a:r>
            <a:r>
              <a:rPr lang="fr-FR" sz="1000" b="1" dirty="0" err="1" smtClean="0">
                <a:solidFill>
                  <a:prstClr val="white"/>
                </a:solidFill>
              </a:rPr>
              <a:t>computing</a:t>
            </a:r>
            <a:endParaRPr lang="fr-FR" sz="1000" b="1" dirty="0" smtClean="0">
              <a:solidFill>
                <a:prstClr val="whit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prstClr val="white"/>
                </a:solidFill>
              </a:rPr>
              <a:t>MEUST/</a:t>
            </a:r>
            <a:r>
              <a:rPr lang="fr-FR" sz="1000" b="1" dirty="0" err="1" smtClean="0">
                <a:solidFill>
                  <a:prstClr val="white"/>
                </a:solidFill>
              </a:rPr>
              <a:t>NUMerEnv</a:t>
            </a:r>
            <a:r>
              <a:rPr lang="fr-FR" sz="1000" b="1" dirty="0" smtClean="0">
                <a:solidFill>
                  <a:prstClr val="white"/>
                </a:solidFill>
              </a:rPr>
              <a:t> </a:t>
            </a:r>
            <a:br>
              <a:rPr lang="fr-FR" sz="1000" b="1" dirty="0" smtClean="0">
                <a:solidFill>
                  <a:prstClr val="white"/>
                </a:solidFill>
              </a:rPr>
            </a:br>
            <a:r>
              <a:rPr lang="fr-FR" sz="1000" b="1" dirty="0" err="1" smtClean="0">
                <a:solidFill>
                  <a:prstClr val="white"/>
                </a:solidFill>
              </a:rPr>
              <a:t>deep-sea</a:t>
            </a:r>
            <a:r>
              <a:rPr lang="fr-FR" sz="1000" b="1" dirty="0" smtClean="0">
                <a:solidFill>
                  <a:prstClr val="white"/>
                </a:solidFill>
              </a:rPr>
              <a:t> infrastructure</a:t>
            </a:r>
            <a:endParaRPr lang="fr-FR" sz="1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5567394" y="1145249"/>
            <a:ext cx="3432053" cy="489826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5"/>
            <a:ext cx="5299850" cy="5161726"/>
          </a:xfrm>
        </p:spPr>
        <p:txBody>
          <a:bodyPr>
            <a:normAutofit fontScale="70000" lnSpcReduction="20000"/>
          </a:bodyPr>
          <a:lstStyle/>
          <a:p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Étude des </a:t>
            </a:r>
            <a:r>
              <a:rPr lang="fr-FR" sz="2903" spc="-1" dirty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constituants élémentaires</a:t>
            </a:r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la matière et de leurs </a:t>
            </a:r>
            <a:r>
              <a:rPr lang="fr-FR" sz="2903" spc="-1" dirty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interactions</a:t>
            </a:r>
            <a:endParaRPr lang="fr-FR" sz="290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constituants</a:t>
            </a:r>
            <a:r>
              <a:rPr lang="fr-FR" sz="2540" i="1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élémentaires</a:t>
            </a: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: « particules » sans structure interne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</a:pPr>
            <a:r>
              <a:rPr lang="fr-FR" sz="2540" i="1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interactions </a:t>
            </a: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les forces qui s'exercent entre ces composants élémentaires</a:t>
            </a:r>
          </a:p>
          <a:p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Présentes dans l'univers primordial, dense et chaud</a:t>
            </a:r>
          </a:p>
          <a:p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Dans l'univers « froid » d'aujourd'hui, la plupart de ces particules ont maintenant disparu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créées artificiellement dans des accélérateurs (collisionneurs) de particules qui reproduisent les conditions existant aux premiers instants de l'univers</a:t>
            </a:r>
          </a:p>
          <a:p>
            <a:pPr marL="1175602" lvl="2" indent="-261245">
              <a:buSzPct val="45000"/>
              <a:buFont typeface="Wingdings" charset="2"/>
              <a:buChar char=""/>
            </a:pPr>
            <a:r>
              <a:rPr lang="fr-FR" sz="2177" spc="-1" dirty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plus on accélère les particules,</a:t>
            </a:r>
            <a:endParaRPr lang="fr-FR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75602" lvl="2" indent="-261245">
              <a:buSzPct val="45000"/>
              <a:buFont typeface="Wingdings" charset="2"/>
              <a:buChar char=""/>
            </a:pPr>
            <a:r>
              <a:rPr lang="fr-FR" sz="2177" spc="-1" dirty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plus on met d'énergie en jeu,</a:t>
            </a:r>
            <a:endParaRPr lang="fr-FR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75602" lvl="2" indent="-261245">
              <a:buSzPct val="45000"/>
              <a:buFont typeface="Wingdings" charset="2"/>
              <a:buChar char=""/>
            </a:pPr>
            <a:r>
              <a:rPr lang="fr-FR" sz="2177" spc="-1" dirty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plus on remonte dans le temps </a:t>
            </a:r>
            <a:r>
              <a:rPr lang="fr-FR" sz="2177" spc="-1" dirty="0" smtClean="0">
                <a:solidFill>
                  <a:srgbClr val="FF66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!</a:t>
            </a:r>
            <a:endParaRPr lang="fr-FR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2952211" y="1924065"/>
            <a:ext cx="5733259" cy="397608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4141"/>
            <a:ext cx="8712968" cy="706090"/>
          </a:xfrm>
        </p:spPr>
        <p:txBody>
          <a:bodyPr/>
          <a:lstStyle/>
          <a:p>
            <a:r>
              <a:rPr lang="en-US" dirty="0" err="1"/>
              <a:t>Échelle</a:t>
            </a:r>
            <a:r>
              <a:rPr lang="en-US" dirty="0"/>
              <a:t> des distances
</a:t>
            </a:r>
            <a:r>
              <a:rPr lang="en-US" dirty="0" err="1"/>
              <a:t>en</a:t>
            </a:r>
            <a:r>
              <a:rPr lang="en-US" dirty="0"/>
              <a:t>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5" name="Flèche vers le bas 4"/>
          <p:cNvSpPr/>
          <p:nvPr/>
        </p:nvSpPr>
        <p:spPr bwMode="auto">
          <a:xfrm flipV="1">
            <a:off x="275094" y="1108121"/>
            <a:ext cx="193729" cy="4069485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vers le bas 6"/>
          <p:cNvSpPr/>
          <p:nvPr/>
        </p:nvSpPr>
        <p:spPr bwMode="auto">
          <a:xfrm flipV="1">
            <a:off x="524358" y="1111583"/>
            <a:ext cx="193729" cy="4069485"/>
          </a:xfrm>
          <a:prstGeom prst="downArrow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77320" y="4144452"/>
            <a:ext cx="100739" cy="1033153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44992" y="4533255"/>
            <a:ext cx="100739" cy="647814"/>
          </a:xfrm>
          <a:prstGeom prst="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8087" y="1924065"/>
            <a:ext cx="153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Int. Coulomb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7320" y="2462373"/>
            <a:ext cx="1766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</a:rPr>
              <a:t>Int. Gravitation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3622" y="3606144"/>
            <a:ext cx="1157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Int. Forte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24392" y="4041821"/>
            <a:ext cx="1223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Int. </a:t>
            </a:r>
            <a:r>
              <a:rPr lang="en-US" sz="1600" dirty="0" err="1" smtClean="0">
                <a:solidFill>
                  <a:srgbClr val="FF00FF"/>
                </a:solidFill>
              </a:rPr>
              <a:t>Faible</a:t>
            </a:r>
            <a:endParaRPr lang="en-US" sz="16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403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51766" y="77259"/>
            <a:ext cx="4742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/>
            <a:r>
              <a:rPr lang="fr-FR" sz="3200" b="1" dirty="0" smtClean="0">
                <a:solidFill>
                  <a:srgbClr val="FFFFFF"/>
                </a:solidFill>
                <a:latin typeface="Verdana" charset="0"/>
                <a:cs typeface="+mn-cs"/>
              </a:rPr>
              <a:t>Le Modèle Standard</a:t>
            </a:r>
            <a:endParaRPr lang="fr-FR" sz="3200" b="1" dirty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1.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vide">
  <a:themeElements>
    <a:clrScheme name="v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14.xml><?xml version="1.0" encoding="utf-8"?>
<a:theme xmlns:a="http://schemas.openxmlformats.org/drawingml/2006/main" name="6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15.xml><?xml version="1.0" encoding="utf-8"?>
<a:theme xmlns:a="http://schemas.openxmlformats.org/drawingml/2006/main" name="7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16.xml><?xml version="1.0" encoding="utf-8"?>
<a:theme xmlns:a="http://schemas.openxmlformats.org/drawingml/2006/main" name="8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17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18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7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ppt/theme/theme9.xml><?xml version="1.0" encoding="utf-8"?>
<a:theme xmlns:a="http://schemas.openxmlformats.org/drawingml/2006/main" name="4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ACONU_CPPM_RG_20170905" id="{659EF39F-A356-A843-8077-187A89945745}" vid="{427C1CD4-2290-1348-B9E7-23127CC078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13297</TotalTime>
  <Words>1263</Words>
  <Application>Microsoft Office PowerPoint</Application>
  <PresentationFormat>Affichage à l'écran (4:3)</PresentationFormat>
  <Paragraphs>359</Paragraphs>
  <Slides>36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70" baseType="lpstr">
      <vt:lpstr>ＭＳ Ｐゴシック</vt:lpstr>
      <vt:lpstr>Arial</vt:lpstr>
      <vt:lpstr>Arial Bold</vt:lpstr>
      <vt:lpstr>Arial Narrow</vt:lpstr>
      <vt:lpstr>Calibri</vt:lpstr>
      <vt:lpstr>Candara</vt:lpstr>
      <vt:lpstr>Candara Bold</vt:lpstr>
      <vt:lpstr>Comic Sans MS</vt:lpstr>
      <vt:lpstr>Courier New</vt:lpstr>
      <vt:lpstr>MV Boli</vt:lpstr>
      <vt:lpstr>Symbol</vt:lpstr>
      <vt:lpstr>Tahoma</vt:lpstr>
      <vt:lpstr>Times New Roman</vt:lpstr>
      <vt:lpstr>Verdana</vt:lpstr>
      <vt:lpstr>Wingdings</vt:lpstr>
      <vt:lpstr>Conception personnalisée</vt:lpstr>
      <vt:lpstr>1_Conception personnalisée</vt:lpstr>
      <vt:lpstr>2_Conception personnalisée</vt:lpstr>
      <vt:lpstr>3_Conception personnalisée</vt:lpstr>
      <vt:lpstr>Struttura predefinita</vt:lpstr>
      <vt:lpstr>Thème Office</vt:lpstr>
      <vt:lpstr>4_Conception personnalisée</vt:lpstr>
      <vt:lpstr>3_Thème Office</vt:lpstr>
      <vt:lpstr>4_Thème Office</vt:lpstr>
      <vt:lpstr>Ocean</vt:lpstr>
      <vt:lpstr>1_Struttura predefinita</vt:lpstr>
      <vt:lpstr>4_vide</vt:lpstr>
      <vt:lpstr>5_Thème Office</vt:lpstr>
      <vt:lpstr>6_Thème Office</vt:lpstr>
      <vt:lpstr>7_Thème Office</vt:lpstr>
      <vt:lpstr>8_Thème Office</vt:lpstr>
      <vt:lpstr>1_Thème Office</vt:lpstr>
      <vt:lpstr>2_Struttura predefinita</vt:lpstr>
      <vt:lpstr>Equation</vt:lpstr>
      <vt:lpstr> UMR7346 </vt:lpstr>
      <vt:lpstr>Présentation PowerPoint</vt:lpstr>
      <vt:lpstr>La Recherche au CPPM :  la Physique des deux infinis !</vt:lpstr>
      <vt:lpstr>Présentation PowerPoint</vt:lpstr>
      <vt:lpstr>Présentation PowerPoint</vt:lpstr>
      <vt:lpstr>Présentation PowerPoint</vt:lpstr>
      <vt:lpstr>La physique des particules</vt:lpstr>
      <vt:lpstr>Échelle des distances
en physique des particules</vt:lpstr>
      <vt:lpstr>Présentation PowerPoint</vt:lpstr>
      <vt:lpstr>The quest of Elementary Particles</vt:lpstr>
      <vt:lpstr>Sources de particules</vt:lpstr>
      <vt:lpstr>Présentation PowerPoint</vt:lpstr>
      <vt:lpstr>Présentation PowerPoint</vt:lpstr>
      <vt:lpstr>LHC: Large Hadron Collider</vt:lpstr>
      <vt:lpstr>ATLAS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Etude de la nature du Neutrino : SuperNEMO</vt:lpstr>
      <vt:lpstr>Présentation PowerPoint</vt:lpstr>
      <vt:lpstr>Astronomie Gamma de Haute Energie</vt:lpstr>
      <vt:lpstr>Présentation PowerPoint</vt:lpstr>
      <vt:lpstr>Pourquoi rechercher des neutrinos ?</vt:lpstr>
      <vt:lpstr>Présentation PowerPoint</vt:lpstr>
      <vt:lpstr>Le Télescope à neutrinos KM3NeT</vt:lpstr>
      <vt:lpstr>Présentation PowerPoint</vt:lpstr>
      <vt:lpstr>Présentation PowerPoint</vt:lpstr>
      <vt:lpstr>Présentation PowerPoint</vt:lpstr>
      <vt:lpstr>      Euclid                                          </vt:lpstr>
      <vt:lpstr>Forte Activité Interdisciplinaire</vt:lpstr>
      <vt:lpstr>Présentation PowerPoint</vt:lpstr>
      <vt:lpstr>Présentation PowerPoint</vt:lpstr>
      <vt:lpstr>Présentation PowerPoint</vt:lpstr>
      <vt:lpstr>Présentation PowerPoint</vt:lpstr>
    </vt:vector>
  </TitlesOfParts>
  <Company>CPPM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CPPM</dc:title>
  <dc:creator>Eric Kajfasz</dc:creator>
  <dc:description>Examen à 4 ans, 1er et 2 février 2007</dc:description>
  <cp:lastModifiedBy>Jose</cp:lastModifiedBy>
  <cp:revision>702</cp:revision>
  <cp:lastPrinted>2017-01-17T15:18:22Z</cp:lastPrinted>
  <dcterms:created xsi:type="dcterms:W3CDTF">2010-12-20T20:47:11Z</dcterms:created>
  <dcterms:modified xsi:type="dcterms:W3CDTF">2019-01-10T23:01:56Z</dcterms:modified>
</cp:coreProperties>
</file>