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2" r:id="rId3"/>
    <p:sldId id="258" r:id="rId4"/>
    <p:sldId id="259" r:id="rId5"/>
    <p:sldId id="284" r:id="rId6"/>
    <p:sldId id="286" r:id="rId7"/>
    <p:sldId id="285" r:id="rId8"/>
    <p:sldId id="289" r:id="rId9"/>
    <p:sldId id="260" r:id="rId10"/>
    <p:sldId id="287" r:id="rId11"/>
    <p:sldId id="288" r:id="rId12"/>
    <p:sldId id="291" r:id="rId13"/>
    <p:sldId id="290" r:id="rId14"/>
    <p:sldId id="293" r:id="rId15"/>
    <p:sldId id="265" r:id="rId16"/>
    <p:sldId id="274" r:id="rId17"/>
    <p:sldId id="297" r:id="rId18"/>
    <p:sldId id="298" r:id="rId19"/>
    <p:sldId id="281" r:id="rId20"/>
    <p:sldId id="300" r:id="rId21"/>
    <p:sldId id="302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88"/>
    <a:srgbClr val="0000FF"/>
    <a:srgbClr val="FF0000"/>
    <a:srgbClr val="000099"/>
    <a:srgbClr val="0033CC"/>
    <a:srgbClr val="CC0099"/>
    <a:srgbClr val="99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0" autoAdjust="0"/>
    <p:restoredTop sz="94556" autoAdjust="0"/>
  </p:normalViewPr>
  <p:slideViewPr>
    <p:cSldViewPr snapToGrid="0" showGuides="1">
      <p:cViewPr varScale="1">
        <p:scale>
          <a:sx n="66" d="100"/>
          <a:sy n="66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E90F-384C-492A-81A9-60D81480CF17}" type="datetimeFigureOut">
              <a:rPr lang="fr-FR" smtClean="0"/>
              <a:t>17/02/2019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5D7EB-B26B-4BAE-B197-5AAC3107C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7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6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1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6" y="0"/>
            <a:ext cx="3756615" cy="110418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872"/>
            <a:ext cx="2331720" cy="10241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01" y="6238025"/>
            <a:ext cx="495300" cy="4953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70" y="6174377"/>
            <a:ext cx="2770876" cy="674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13" y="1"/>
            <a:ext cx="9132887" cy="87989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8688"/>
            <a:ext cx="8229600" cy="4987476"/>
          </a:xfrm>
        </p:spPr>
        <p:txBody>
          <a:bodyPr/>
          <a:lstStyle>
            <a:lvl1pPr>
              <a:defRPr lang="fr-FR" dirty="0" smtClean="0"/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fr-FR" dirty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76970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11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1326985" y="6345936"/>
            <a:ext cx="100473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13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2" y="878"/>
            <a:ext cx="4724400" cy="13886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872"/>
            <a:ext cx="2331720" cy="102412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07" y="6238025"/>
            <a:ext cx="495300" cy="4953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70" y="6174377"/>
            <a:ext cx="2770876" cy="674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181820"/>
            <a:ext cx="4038600" cy="4944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181820"/>
            <a:ext cx="4038600" cy="4944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  <p:sp>
        <p:nvSpPr>
          <p:cNvPr id="20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1326985" y="6345936"/>
            <a:ext cx="100473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9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2" y="878"/>
            <a:ext cx="4724400" cy="13886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872"/>
            <a:ext cx="2331720" cy="10241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07" y="6238025"/>
            <a:ext cx="495300" cy="495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70" y="6174377"/>
            <a:ext cx="2770876" cy="674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  <p:sp>
        <p:nvSpPr>
          <p:cNvPr id="15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1326985" y="6345936"/>
            <a:ext cx="100473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83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70" y="6174377"/>
            <a:ext cx="2770876" cy="674847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07" y="6238025"/>
            <a:ext cx="495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9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4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Helvetica" pitchFamily="34" charset="0"/>
        <a:buChar char="●"/>
        <a:defRPr sz="2800" kern="1200">
          <a:solidFill>
            <a:srgbClr val="009688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♦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Helvetica" pitchFamily="34" charset="0"/>
        <a:buChar char="−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Helvetica" pitchFamily="34" charset="0"/>
        <a:buChar char="×"/>
        <a:defRPr sz="1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wmf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4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-128587"/>
            <a:ext cx="9659938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fr-FR" dirty="0" err="1" smtClean="0"/>
              <a:t>Gianpietro</a:t>
            </a:r>
            <a:r>
              <a:rPr lang="fr-FR" dirty="0" smtClean="0"/>
              <a:t> </a:t>
            </a:r>
            <a:r>
              <a:rPr lang="fr-FR" dirty="0" err="1" smtClean="0"/>
              <a:t>Cagnoli</a:t>
            </a:r>
            <a:endParaRPr lang="fr-FR" dirty="0" smtClean="0"/>
          </a:p>
          <a:p>
            <a:r>
              <a:rPr lang="fr-FR" dirty="0" smtClean="0"/>
              <a:t>gianpietro.cagnoli@univ-lyon1.fr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10" y="5662463"/>
            <a:ext cx="1394980" cy="65443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17728"/>
            <a:ext cx="8478837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54225"/>
            <a:ext cx="7772400" cy="1470025"/>
          </a:xfrm>
        </p:spPr>
        <p:txBody>
          <a:bodyPr>
            <a:noAutofit/>
          </a:bodyPr>
          <a:lstStyle/>
          <a:p>
            <a:r>
              <a:rPr lang="fr-FR" sz="80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Swis721 Blk BT" panose="020B0904030502020204" pitchFamily="34" charset="0"/>
              </a:rPr>
              <a:t>Les miroirs de demain</a:t>
            </a:r>
          </a:p>
        </p:txBody>
      </p:sp>
    </p:spTree>
    <p:extLst>
      <p:ext uri="{BB962C8B-B14F-4D97-AF65-F5344CB8AC3E}">
        <p14:creationId xmlns:p14="http://schemas.microsoft.com/office/powerpoint/2010/main" val="18520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 La perte d’énergie </a:t>
            </a:r>
            <a:br>
              <a:rPr lang="fr-FR" dirty="0" smtClean="0"/>
            </a:br>
            <a:r>
              <a:rPr lang="fr-FR" dirty="0" smtClean="0"/>
              <a:t> mécanique dans les verres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062488"/>
            <a:ext cx="8294914" cy="49874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L’échelle temporelle de la dissipation 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Relaxation trop rapide</a:t>
            </a:r>
          </a:p>
          <a:p>
            <a:pPr lvl="1">
              <a:spcBef>
                <a:spcPts val="0"/>
              </a:spcBef>
            </a:pPr>
            <a:endParaRPr lang="fr-FR" sz="2000" dirty="0"/>
          </a:p>
          <a:p>
            <a:pPr lvl="1">
              <a:spcBef>
                <a:spcPts val="0"/>
              </a:spcBef>
            </a:pPr>
            <a:endParaRPr lang="fr-FR" sz="2000" dirty="0" smtClean="0"/>
          </a:p>
          <a:p>
            <a:pPr lvl="1">
              <a:spcBef>
                <a:spcPts val="0"/>
              </a:spcBef>
            </a:pPr>
            <a:endParaRPr lang="fr-FR" sz="2000" dirty="0" smtClean="0"/>
          </a:p>
          <a:p>
            <a:pPr lvl="1">
              <a:spcBef>
                <a:spcPts val="0"/>
              </a:spcBef>
            </a:pPr>
            <a:endParaRPr lang="fr-FR" dirty="0" smtClean="0"/>
          </a:p>
          <a:p>
            <a:pPr lvl="1">
              <a:spcBef>
                <a:spcPts val="0"/>
              </a:spcBef>
            </a:pPr>
            <a:r>
              <a:rPr lang="fr-FR" dirty="0" smtClean="0"/>
              <a:t>Relaxation trop lente</a:t>
            </a:r>
          </a:p>
          <a:p>
            <a:pPr lvl="1">
              <a:spcBef>
                <a:spcPts val="0"/>
              </a:spcBef>
            </a:pPr>
            <a:endParaRPr lang="fr-FR" sz="2000" dirty="0" smtClean="0"/>
          </a:p>
          <a:p>
            <a:pPr lvl="1">
              <a:spcBef>
                <a:spcPts val="0"/>
              </a:spcBef>
            </a:pPr>
            <a:endParaRPr lang="fr-FR" sz="2000" dirty="0"/>
          </a:p>
          <a:p>
            <a:pPr marL="457200" lvl="1" indent="0">
              <a:spcBef>
                <a:spcPts val="0"/>
              </a:spcBef>
              <a:buNone/>
            </a:pPr>
            <a:endParaRPr lang="fr-FR" sz="2000" dirty="0"/>
          </a:p>
          <a:p>
            <a:pPr marL="457200" lvl="1" indent="0">
              <a:spcBef>
                <a:spcPts val="0"/>
              </a:spcBef>
              <a:buNone/>
            </a:pPr>
            <a:endParaRPr lang="fr-FR" sz="1200" dirty="0"/>
          </a:p>
          <a:p>
            <a:pPr lvl="1">
              <a:spcBef>
                <a:spcPts val="0"/>
              </a:spcBef>
            </a:pPr>
            <a:r>
              <a:rPr lang="fr-FR" dirty="0" smtClean="0"/>
              <a:t>Relaxation qui dissipe le plus 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12" y="2189339"/>
            <a:ext cx="2930188" cy="2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172934" y="4928312"/>
                <a:ext cx="2424831" cy="452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𝝉</m:t>
                      </m:r>
                      <m:r>
                        <a:rPr lang="fr-FR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fr-FR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2200" i="1">
                          <a:latin typeface="Cambria Math"/>
                        </a:rPr>
                        <m:t>(</m:t>
                      </m:r>
                      <m:r>
                        <a:rPr lang="fr-FR" sz="2200" i="1">
                          <a:latin typeface="Cambria Math"/>
                          <a:ea typeface="Cambria Math"/>
                        </a:rPr>
                        <m:t>∆)∙</m:t>
                      </m:r>
                      <m:sSup>
                        <m:sSupPr>
                          <m:ctrlPr>
                            <a:rPr lang="fr-FR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fr-FR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934" y="4928312"/>
                <a:ext cx="2424831" cy="452047"/>
              </a:xfrm>
              <a:prstGeom prst="rect">
                <a:avLst/>
              </a:prstGeom>
              <a:blipFill rotWithShape="1">
                <a:blip r:embed="rId3"/>
                <a:stretch>
                  <a:fillRect t="-82667" r="-5542" b="-98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" y="5241997"/>
            <a:ext cx="3748541" cy="37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651547" y="2143734"/>
            <a:ext cx="3748541" cy="715962"/>
            <a:chOff x="2238375" y="2713038"/>
            <a:chExt cx="9002922" cy="1444194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75" y="2713038"/>
              <a:ext cx="4667250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372" y="2757057"/>
              <a:ext cx="4352925" cy="140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574185" y="3754950"/>
            <a:ext cx="3978304" cy="605399"/>
            <a:chOff x="3781425" y="2684421"/>
            <a:chExt cx="6110153" cy="1571349"/>
          </a:xfrm>
        </p:grpSpPr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425" y="2714625"/>
              <a:ext cx="1581150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300" y="3703320"/>
              <a:ext cx="3333750" cy="5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2853" y="2684421"/>
              <a:ext cx="122872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88656" y="5023709"/>
                <a:ext cx="39305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𝝉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656" y="5023709"/>
                <a:ext cx="393056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84600" y="3134804"/>
                <a:ext cx="43152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𝑽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600" y="3134804"/>
                <a:ext cx="431528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e 19"/>
          <p:cNvGrpSpPr/>
          <p:nvPr/>
        </p:nvGrpSpPr>
        <p:grpSpPr>
          <a:xfrm>
            <a:off x="830623" y="2439665"/>
            <a:ext cx="3751439" cy="375318"/>
            <a:chOff x="452699" y="2167527"/>
            <a:chExt cx="8243626" cy="2460036"/>
          </a:xfrm>
        </p:grpSpPr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36788"/>
              <a:ext cx="4124325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52699" y="2167527"/>
              <a:ext cx="4124325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e 38"/>
          <p:cNvGrpSpPr/>
          <p:nvPr/>
        </p:nvGrpSpPr>
        <p:grpSpPr>
          <a:xfrm>
            <a:off x="719127" y="4129387"/>
            <a:ext cx="3751439" cy="375318"/>
            <a:chOff x="452699" y="2167527"/>
            <a:chExt cx="8243626" cy="2460036"/>
          </a:xfrm>
        </p:grpSpPr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36788"/>
              <a:ext cx="4124325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52699" y="2167527"/>
              <a:ext cx="4124325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e 41"/>
          <p:cNvGrpSpPr/>
          <p:nvPr/>
        </p:nvGrpSpPr>
        <p:grpSpPr>
          <a:xfrm>
            <a:off x="798091" y="5454596"/>
            <a:ext cx="3751439" cy="375318"/>
            <a:chOff x="452699" y="2167527"/>
            <a:chExt cx="8243626" cy="2460036"/>
          </a:xfrm>
        </p:grpSpPr>
        <p:pic>
          <p:nvPicPr>
            <p:cNvPr id="43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36788"/>
              <a:ext cx="4124325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52699" y="2167527"/>
              <a:ext cx="4124325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8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     Les pertes dans la silice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501803" y="3537622"/>
            <a:ext cx="2910723" cy="2002730"/>
            <a:chOff x="821844" y="3037044"/>
            <a:chExt cx="2910723" cy="2002730"/>
          </a:xfrm>
        </p:grpSpPr>
        <p:sp>
          <p:nvSpPr>
            <p:cNvPr id="8" name="Forme libre 7"/>
            <p:cNvSpPr/>
            <p:nvPr/>
          </p:nvSpPr>
          <p:spPr>
            <a:xfrm>
              <a:off x="1121990" y="3232488"/>
              <a:ext cx="2017265" cy="1437954"/>
            </a:xfrm>
            <a:custGeom>
              <a:avLst/>
              <a:gdLst>
                <a:gd name="connsiteX0" fmla="*/ 0 w 2017265"/>
                <a:gd name="connsiteY0" fmla="*/ 13961 h 1437912"/>
                <a:gd name="connsiteX1" fmla="*/ 349008 w 2017265"/>
                <a:gd name="connsiteY1" fmla="*/ 1437912 h 1437912"/>
                <a:gd name="connsiteX2" fmla="*/ 1047023 w 2017265"/>
                <a:gd name="connsiteY2" fmla="*/ 600293 h 1437912"/>
                <a:gd name="connsiteX3" fmla="*/ 1682217 w 2017265"/>
                <a:gd name="connsiteY3" fmla="*/ 1242467 h 1437912"/>
                <a:gd name="connsiteX4" fmla="*/ 2017265 w 2017265"/>
                <a:gd name="connsiteY4" fmla="*/ 0 h 1437912"/>
                <a:gd name="connsiteX0" fmla="*/ 0 w 2017265"/>
                <a:gd name="connsiteY0" fmla="*/ 13961 h 1445305"/>
                <a:gd name="connsiteX1" fmla="*/ 349008 w 2017265"/>
                <a:gd name="connsiteY1" fmla="*/ 1437912 h 1445305"/>
                <a:gd name="connsiteX2" fmla="*/ 1047023 w 2017265"/>
                <a:gd name="connsiteY2" fmla="*/ 600293 h 1445305"/>
                <a:gd name="connsiteX3" fmla="*/ 1682217 w 2017265"/>
                <a:gd name="connsiteY3" fmla="*/ 1242467 h 1445305"/>
                <a:gd name="connsiteX4" fmla="*/ 2017265 w 2017265"/>
                <a:gd name="connsiteY4" fmla="*/ 0 h 1445305"/>
                <a:gd name="connsiteX0" fmla="*/ 0 w 2017265"/>
                <a:gd name="connsiteY0" fmla="*/ 13961 h 1443822"/>
                <a:gd name="connsiteX1" fmla="*/ 349008 w 2017265"/>
                <a:gd name="connsiteY1" fmla="*/ 1437912 h 1443822"/>
                <a:gd name="connsiteX2" fmla="*/ 1047023 w 2017265"/>
                <a:gd name="connsiteY2" fmla="*/ 600293 h 1443822"/>
                <a:gd name="connsiteX3" fmla="*/ 1682217 w 2017265"/>
                <a:gd name="connsiteY3" fmla="*/ 1242467 h 1443822"/>
                <a:gd name="connsiteX4" fmla="*/ 2017265 w 2017265"/>
                <a:gd name="connsiteY4" fmla="*/ 0 h 1443822"/>
                <a:gd name="connsiteX0" fmla="*/ 0 w 2017265"/>
                <a:gd name="connsiteY0" fmla="*/ 13961 h 1445036"/>
                <a:gd name="connsiteX1" fmla="*/ 349008 w 2017265"/>
                <a:gd name="connsiteY1" fmla="*/ 1437912 h 1445036"/>
                <a:gd name="connsiteX2" fmla="*/ 1047023 w 2017265"/>
                <a:gd name="connsiteY2" fmla="*/ 600293 h 1445036"/>
                <a:gd name="connsiteX3" fmla="*/ 1682217 w 2017265"/>
                <a:gd name="connsiteY3" fmla="*/ 1242467 h 1445036"/>
                <a:gd name="connsiteX4" fmla="*/ 2017265 w 2017265"/>
                <a:gd name="connsiteY4" fmla="*/ 0 h 1445036"/>
                <a:gd name="connsiteX0" fmla="*/ 0 w 2017265"/>
                <a:gd name="connsiteY0" fmla="*/ 13961 h 1445036"/>
                <a:gd name="connsiteX1" fmla="*/ 349008 w 2017265"/>
                <a:gd name="connsiteY1" fmla="*/ 1437912 h 1445036"/>
                <a:gd name="connsiteX2" fmla="*/ 1047023 w 2017265"/>
                <a:gd name="connsiteY2" fmla="*/ 600293 h 1445036"/>
                <a:gd name="connsiteX3" fmla="*/ 1682217 w 2017265"/>
                <a:gd name="connsiteY3" fmla="*/ 1242467 h 1445036"/>
                <a:gd name="connsiteX4" fmla="*/ 2017265 w 2017265"/>
                <a:gd name="connsiteY4" fmla="*/ 0 h 1445036"/>
                <a:gd name="connsiteX0" fmla="*/ 0 w 2017265"/>
                <a:gd name="connsiteY0" fmla="*/ 13961 h 1445036"/>
                <a:gd name="connsiteX1" fmla="*/ 349008 w 2017265"/>
                <a:gd name="connsiteY1" fmla="*/ 1437912 h 1445036"/>
                <a:gd name="connsiteX2" fmla="*/ 1047023 w 2017265"/>
                <a:gd name="connsiteY2" fmla="*/ 600293 h 1445036"/>
                <a:gd name="connsiteX3" fmla="*/ 1682217 w 2017265"/>
                <a:gd name="connsiteY3" fmla="*/ 1242467 h 1445036"/>
                <a:gd name="connsiteX4" fmla="*/ 2017265 w 2017265"/>
                <a:gd name="connsiteY4" fmla="*/ 0 h 1445036"/>
                <a:gd name="connsiteX0" fmla="*/ 0 w 2017265"/>
                <a:gd name="connsiteY0" fmla="*/ 13961 h 1437954"/>
                <a:gd name="connsiteX1" fmla="*/ 349008 w 2017265"/>
                <a:gd name="connsiteY1" fmla="*/ 1437912 h 1437954"/>
                <a:gd name="connsiteX2" fmla="*/ 1047023 w 2017265"/>
                <a:gd name="connsiteY2" fmla="*/ 600293 h 1437954"/>
                <a:gd name="connsiteX3" fmla="*/ 1682217 w 2017265"/>
                <a:gd name="connsiteY3" fmla="*/ 1242467 h 1437954"/>
                <a:gd name="connsiteX4" fmla="*/ 2017265 w 2017265"/>
                <a:gd name="connsiteY4" fmla="*/ 0 h 1437954"/>
                <a:gd name="connsiteX0" fmla="*/ 0 w 2017265"/>
                <a:gd name="connsiteY0" fmla="*/ 13961 h 1437954"/>
                <a:gd name="connsiteX1" fmla="*/ 349008 w 2017265"/>
                <a:gd name="connsiteY1" fmla="*/ 1437912 h 1437954"/>
                <a:gd name="connsiteX2" fmla="*/ 1047023 w 2017265"/>
                <a:gd name="connsiteY2" fmla="*/ 600293 h 1437954"/>
                <a:gd name="connsiteX3" fmla="*/ 1682217 w 2017265"/>
                <a:gd name="connsiteY3" fmla="*/ 1242467 h 1437954"/>
                <a:gd name="connsiteX4" fmla="*/ 2017265 w 2017265"/>
                <a:gd name="connsiteY4" fmla="*/ 0 h 1437954"/>
                <a:gd name="connsiteX0" fmla="*/ 0 w 2017265"/>
                <a:gd name="connsiteY0" fmla="*/ 13961 h 1437954"/>
                <a:gd name="connsiteX1" fmla="*/ 349008 w 2017265"/>
                <a:gd name="connsiteY1" fmla="*/ 1437912 h 1437954"/>
                <a:gd name="connsiteX2" fmla="*/ 1047023 w 2017265"/>
                <a:gd name="connsiteY2" fmla="*/ 600293 h 1437954"/>
                <a:gd name="connsiteX3" fmla="*/ 1682217 w 2017265"/>
                <a:gd name="connsiteY3" fmla="*/ 1242467 h 1437954"/>
                <a:gd name="connsiteX4" fmla="*/ 2017265 w 2017265"/>
                <a:gd name="connsiteY4" fmla="*/ 0 h 143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265" h="1437954">
                  <a:moveTo>
                    <a:pt x="0" y="13961"/>
                  </a:moveTo>
                  <a:cubicBezTo>
                    <a:pt x="46535" y="523511"/>
                    <a:pt x="132623" y="1430932"/>
                    <a:pt x="349008" y="1437912"/>
                  </a:cubicBezTo>
                  <a:cubicBezTo>
                    <a:pt x="565393" y="1444892"/>
                    <a:pt x="800391" y="595639"/>
                    <a:pt x="1047023" y="600293"/>
                  </a:cubicBezTo>
                  <a:cubicBezTo>
                    <a:pt x="1293655" y="604947"/>
                    <a:pt x="1514693" y="1244794"/>
                    <a:pt x="1682217" y="1242467"/>
                  </a:cubicBezTo>
                  <a:cubicBezTo>
                    <a:pt x="1849741" y="1240140"/>
                    <a:pt x="1982363" y="463017"/>
                    <a:pt x="2017265" y="0"/>
                  </a:cubicBez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821844" y="4565697"/>
              <a:ext cx="2910723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" name="Connecteur droit avec flèche 9"/>
            <p:cNvCxnSpPr/>
            <p:nvPr/>
          </p:nvCxnSpPr>
          <p:spPr>
            <a:xfrm flipV="1">
              <a:off x="2158542" y="3037044"/>
              <a:ext cx="0" cy="1919542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1" name="ZoneTexte 10"/>
            <p:cNvSpPr txBox="1"/>
            <p:nvPr/>
          </p:nvSpPr>
          <p:spPr>
            <a:xfrm>
              <a:off x="1867750" y="352376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872194" y="4196365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/2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997826" y="467044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</a:rPr>
                <a:t>-D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/2</a:t>
              </a:r>
            </a:p>
          </p:txBody>
        </p:sp>
      </p:grp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74995"/>
              </p:ext>
            </p:extLst>
          </p:nvPr>
        </p:nvGraphicFramePr>
        <p:xfrm>
          <a:off x="3079537" y="4046410"/>
          <a:ext cx="1930320" cy="6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Équation" r:id="rId3" imgW="965160" imgH="330120" progId="Equation.3">
                  <p:embed/>
                </p:oleObj>
              </mc:Choice>
              <mc:Fallback>
                <p:oleObj name="Équation" r:id="rId3" imgW="965160" imgH="330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9537" y="4046410"/>
                        <a:ext cx="1930320" cy="6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e 15"/>
          <p:cNvGrpSpPr/>
          <p:nvPr/>
        </p:nvGrpSpPr>
        <p:grpSpPr>
          <a:xfrm>
            <a:off x="5009857" y="1093353"/>
            <a:ext cx="4134143" cy="5440182"/>
            <a:chOff x="4646645" y="1047135"/>
            <a:chExt cx="4134143" cy="5440182"/>
          </a:xfrm>
        </p:grpSpPr>
        <p:sp>
          <p:nvSpPr>
            <p:cNvPr id="17" name="Rectangle 16"/>
            <p:cNvSpPr/>
            <p:nvPr/>
          </p:nvSpPr>
          <p:spPr>
            <a:xfrm>
              <a:off x="4646645" y="1047135"/>
              <a:ext cx="4134143" cy="544018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45" y="1047135"/>
              <a:ext cx="4134143" cy="544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e 18"/>
            <p:cNvGrpSpPr/>
            <p:nvPr/>
          </p:nvGrpSpPr>
          <p:grpSpPr>
            <a:xfrm>
              <a:off x="5758103" y="1284268"/>
              <a:ext cx="2604786" cy="109466"/>
              <a:chOff x="1393681" y="397392"/>
              <a:chExt cx="4617299" cy="209581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681" y="397393"/>
                <a:ext cx="2267266" cy="209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3714" y="397392"/>
                <a:ext cx="2267266" cy="209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5674746" y="1143000"/>
              <a:ext cx="2740749" cy="4594609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14" y="2087236"/>
            <a:ext cx="1943953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9" y="5611087"/>
            <a:ext cx="4566020" cy="2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3086274" y="3968423"/>
            <a:ext cx="5128578" cy="913186"/>
            <a:chOff x="3086274" y="3968423"/>
            <a:chExt cx="5128578" cy="913186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086274" y="3968423"/>
              <a:ext cx="1923583" cy="913186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 flipV="1">
              <a:off x="5009857" y="3968423"/>
              <a:ext cx="3204995" cy="72852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5" name="Espace réservé du contenu 7"/>
          <p:cNvSpPr txBox="1">
            <a:spLocks/>
          </p:cNvSpPr>
          <p:nvPr/>
        </p:nvSpPr>
        <p:spPr>
          <a:xfrm>
            <a:off x="259080" y="1558099"/>
            <a:ext cx="4995091" cy="135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Verdana" panose="020B0604030504040204" pitchFamily="34" charset="0"/>
              <a:buChar char="•"/>
              <a:defRPr sz="3200" kern="12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♦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Verdana" panose="020B0604030504040204" pitchFamily="34" charset="0"/>
              <a:buChar char="−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La distribution des barrières</a:t>
            </a:r>
            <a:r>
              <a:rPr lang="fr-FR" sz="2400" dirty="0">
                <a:solidFill>
                  <a:srgbClr val="009688"/>
                </a:solidFill>
              </a:rPr>
              <a:t> </a:t>
            </a:r>
            <a:r>
              <a:rPr lang="fr-FR" sz="2400" dirty="0" smtClean="0">
                <a:solidFill>
                  <a:srgbClr val="009688"/>
                </a:solidFill>
              </a:rPr>
              <a:t>d’énergie est exponentielle dans la silice fondue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   Les pertes dans les autre verres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" y="1235674"/>
            <a:ext cx="5037138" cy="474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605" y="1491102"/>
            <a:ext cx="1776476" cy="18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977" y="1687564"/>
            <a:ext cx="1812104" cy="18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4313948" y="5298163"/>
            <a:ext cx="100977" cy="100977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906199" y="3975681"/>
            <a:ext cx="20778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0000FF"/>
                </a:solidFill>
                <a:latin typeface="Caviar Dreams" panose="020B0402020204020504" pitchFamily="34" charset="0"/>
              </a:rPr>
              <a:t>coating SiO2 900 °C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364437" y="5138070"/>
            <a:ext cx="0" cy="842463"/>
          </a:xfrm>
          <a:prstGeom prst="straightConnector1">
            <a:avLst/>
          </a:prstGeom>
          <a:ln w="15875">
            <a:solidFill>
              <a:srgbClr val="0000FF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313948" y="3766434"/>
            <a:ext cx="100977" cy="100977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389358" y="4986393"/>
            <a:ext cx="10278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0000FF"/>
                </a:solidFill>
                <a:latin typeface="Caviar Dreams" panose="020B0402020204020504" pitchFamily="34" charset="0"/>
              </a:rPr>
              <a:t>bulk SiO2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3929159" y="3866611"/>
            <a:ext cx="341658" cy="264582"/>
          </a:xfrm>
          <a:prstGeom prst="straightConnector1">
            <a:avLst/>
          </a:prstGeom>
          <a:ln w="15875">
            <a:solidFill>
              <a:srgbClr val="0000FF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906199" y="3671324"/>
            <a:ext cx="20778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0000FF"/>
                </a:solidFill>
                <a:latin typeface="Caviar Dreams" panose="020B0402020204020504" pitchFamily="34" charset="0"/>
              </a:rPr>
              <a:t>coating SiO2 500 °C</a:t>
            </a:r>
          </a:p>
        </p:txBody>
      </p:sp>
      <p:sp>
        <p:nvSpPr>
          <p:cNvPr id="19" name="Ellipse 18"/>
          <p:cNvSpPr/>
          <p:nvPr/>
        </p:nvSpPr>
        <p:spPr>
          <a:xfrm>
            <a:off x="4313947" y="3466603"/>
            <a:ext cx="100977" cy="100977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3929159" y="3561833"/>
            <a:ext cx="341658" cy="264582"/>
          </a:xfrm>
          <a:prstGeom prst="straightConnector1">
            <a:avLst/>
          </a:prstGeom>
          <a:ln w="15875">
            <a:solidFill>
              <a:srgbClr val="0000FF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92">
            <a:extLst>
              <a:ext uri="{FF2B5EF4-FFF2-40B4-BE49-F238E27FC236}">
                <a16:creationId xmlns="" xmlns:a16="http://schemas.microsoft.com/office/drawing/2014/main" id="{8621E072-240A-42EC-BF8D-2E9E5D80E43A}"/>
              </a:ext>
            </a:extLst>
          </p:cNvPr>
          <p:cNvSpPr/>
          <p:nvPr/>
        </p:nvSpPr>
        <p:spPr>
          <a:xfrm>
            <a:off x="4001115" y="2245814"/>
            <a:ext cx="805718" cy="10030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4313946" y="2646370"/>
            <a:ext cx="100977" cy="10097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313945" y="2731759"/>
            <a:ext cx="100977" cy="100977"/>
          </a:xfrm>
          <a:prstGeom prst="ellipse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929421" y="866342"/>
            <a:ext cx="384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Données fournies par M. </a:t>
            </a:r>
            <a:r>
              <a:rPr lang="fr-FR" dirty="0" err="1" smtClean="0">
                <a:solidFill>
                  <a:srgbClr val="FF0000"/>
                </a:solidFill>
              </a:rPr>
              <a:t>Granata</a:t>
            </a:r>
            <a:r>
              <a:rPr lang="fr-FR" dirty="0" smtClean="0">
                <a:solidFill>
                  <a:srgbClr val="FF0000"/>
                </a:solidFill>
              </a:rPr>
              <a:t>, LMA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5210355" y="758788"/>
            <a:ext cx="3857343" cy="6116267"/>
            <a:chOff x="5210355" y="787816"/>
            <a:chExt cx="3857343" cy="6116267"/>
          </a:xfrm>
        </p:grpSpPr>
        <p:pic>
          <p:nvPicPr>
            <p:cNvPr id="44" name="Picture 2">
              <a:extLst>
                <a:ext uri="{FF2B5EF4-FFF2-40B4-BE49-F238E27FC236}">
                  <a16:creationId xmlns="" xmlns:a16="http://schemas.microsoft.com/office/drawing/2014/main" id="{5B5F1E6E-523E-4D7E-B03C-FCCC71352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355" y="787816"/>
              <a:ext cx="3857343" cy="6116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ZoneTexte 44"/>
            <p:cNvSpPr txBox="1"/>
            <p:nvPr/>
          </p:nvSpPr>
          <p:spPr>
            <a:xfrm>
              <a:off x="7025852" y="3250830"/>
              <a:ext cx="2031326" cy="32316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GB" sz="1500" kern="0" dirty="0" smtClean="0">
                  <a:solidFill>
                    <a:srgbClr val="CC00CC"/>
                  </a:solidFill>
                  <a:latin typeface="Caviar Dreams" panose="020B0402020204020504" pitchFamily="34" charset="0"/>
                </a:rPr>
                <a:t>Ta2O5-TiO2 500 °C</a:t>
              </a:r>
            </a:p>
          </p:txBody>
        </p:sp>
        <p:sp>
          <p:nvSpPr>
            <p:cNvPr id="46" name="Ellipse 45"/>
            <p:cNvSpPr/>
            <p:nvPr/>
          </p:nvSpPr>
          <p:spPr>
            <a:xfrm>
              <a:off x="6924875" y="3370551"/>
              <a:ext cx="100977" cy="100977"/>
            </a:xfrm>
            <a:prstGeom prst="ellipse">
              <a:avLst/>
            </a:prstGeom>
            <a:noFill/>
            <a:ln w="635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026888" y="2746335"/>
              <a:ext cx="1523174" cy="32316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GB" sz="1500" kern="0" dirty="0" smtClean="0">
                  <a:solidFill>
                    <a:srgbClr val="FF0000"/>
                  </a:solidFill>
                  <a:latin typeface="Caviar Dreams" panose="020B0402020204020504" pitchFamily="34" charset="0"/>
                </a:rPr>
                <a:t>Ta2O5 500 °C</a:t>
              </a:r>
            </a:p>
          </p:txBody>
        </p:sp>
        <p:sp>
          <p:nvSpPr>
            <p:cNvPr id="48" name="Ellipse 47"/>
            <p:cNvSpPr/>
            <p:nvPr/>
          </p:nvSpPr>
          <p:spPr>
            <a:xfrm>
              <a:off x="6925815" y="2979461"/>
              <a:ext cx="100977" cy="100977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4" name="Connecteur droit avec flèche 23"/>
          <p:cNvCxnSpPr/>
          <p:nvPr/>
        </p:nvCxnSpPr>
        <p:spPr>
          <a:xfrm flipH="1">
            <a:off x="4806833" y="1070216"/>
            <a:ext cx="576050" cy="1175598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4806833" y="3248879"/>
            <a:ext cx="576050" cy="2453722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   Les pertes dans les autre verres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" y="1235674"/>
            <a:ext cx="5037138" cy="474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B5F1E6E-523E-4D7E-B03C-FCCC71352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55" y="758788"/>
            <a:ext cx="3857343" cy="611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897551" y="3306966"/>
            <a:ext cx="2077813" cy="3231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chemeClr val="accent6">
                    <a:lumMod val="75000"/>
                  </a:schemeClr>
                </a:solidFill>
                <a:latin typeface="Caviar Dreams" panose="020B0402020204020504" pitchFamily="34" charset="0"/>
              </a:rPr>
              <a:t>Ta2O5-ZrO2 700 °C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11423" y="2959266"/>
            <a:ext cx="2060179" cy="3231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C00000"/>
                </a:solidFill>
                <a:latin typeface="Caviar Dreams" panose="020B0402020204020504" pitchFamily="34" charset="0"/>
              </a:rPr>
              <a:t>Nb2O5-TiO2 400 °C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605" y="1491102"/>
            <a:ext cx="1776476" cy="18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977" y="1687564"/>
            <a:ext cx="1812104" cy="18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4313948" y="5298163"/>
            <a:ext cx="100977" cy="100977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906199" y="3975681"/>
            <a:ext cx="20778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0000FF"/>
                </a:solidFill>
                <a:latin typeface="Caviar Dreams" panose="020B0402020204020504" pitchFamily="34" charset="0"/>
              </a:rPr>
              <a:t>coating SiO2 900 °C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364437" y="5138070"/>
            <a:ext cx="0" cy="842463"/>
          </a:xfrm>
          <a:prstGeom prst="straightConnector1">
            <a:avLst/>
          </a:prstGeom>
          <a:ln w="15875">
            <a:solidFill>
              <a:srgbClr val="0000FF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313948" y="3766434"/>
            <a:ext cx="100977" cy="100977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389358" y="4986393"/>
            <a:ext cx="10278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0000FF"/>
                </a:solidFill>
                <a:latin typeface="Caviar Dreams" panose="020B0402020204020504" pitchFamily="34" charset="0"/>
              </a:rPr>
              <a:t>bulk SiO2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3929159" y="3866611"/>
            <a:ext cx="341658" cy="264582"/>
          </a:xfrm>
          <a:prstGeom prst="straightConnector1">
            <a:avLst/>
          </a:prstGeom>
          <a:ln w="15875">
            <a:solidFill>
              <a:srgbClr val="0000FF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906199" y="3671324"/>
            <a:ext cx="20778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0000FF"/>
                </a:solidFill>
                <a:latin typeface="Caviar Dreams" panose="020B0402020204020504" pitchFamily="34" charset="0"/>
              </a:rPr>
              <a:t>coating SiO2 500 °C</a:t>
            </a:r>
          </a:p>
        </p:txBody>
      </p:sp>
      <p:sp>
        <p:nvSpPr>
          <p:cNvPr id="19" name="Ellipse 18"/>
          <p:cNvSpPr/>
          <p:nvPr/>
        </p:nvSpPr>
        <p:spPr>
          <a:xfrm>
            <a:off x="4313947" y="3466603"/>
            <a:ext cx="100977" cy="100977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3929159" y="3561833"/>
            <a:ext cx="341658" cy="264582"/>
          </a:xfrm>
          <a:prstGeom prst="straightConnector1">
            <a:avLst/>
          </a:prstGeom>
          <a:ln w="15875">
            <a:solidFill>
              <a:srgbClr val="0000FF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92">
            <a:extLst>
              <a:ext uri="{FF2B5EF4-FFF2-40B4-BE49-F238E27FC236}">
                <a16:creationId xmlns="" xmlns:a16="http://schemas.microsoft.com/office/drawing/2014/main" id="{8621E072-240A-42EC-BF8D-2E9E5D80E43A}"/>
              </a:ext>
            </a:extLst>
          </p:cNvPr>
          <p:cNvSpPr/>
          <p:nvPr/>
        </p:nvSpPr>
        <p:spPr>
          <a:xfrm>
            <a:off x="4001115" y="2245814"/>
            <a:ext cx="805718" cy="10030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4313946" y="2646370"/>
            <a:ext cx="100977" cy="10097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313945" y="2731759"/>
            <a:ext cx="100977" cy="100977"/>
          </a:xfrm>
          <a:prstGeom prst="ellipse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4806833" y="1070216"/>
            <a:ext cx="576050" cy="1175598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4806833" y="3248879"/>
            <a:ext cx="576050" cy="2453722"/>
          </a:xfrm>
          <a:prstGeom prst="straightConnector1">
            <a:avLst/>
          </a:prstGeom>
          <a:ln w="15875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025852" y="3221802"/>
            <a:ext cx="2031326" cy="3231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CC00CC"/>
                </a:solidFill>
                <a:latin typeface="Caviar Dreams" panose="020B0402020204020504" pitchFamily="34" charset="0"/>
              </a:rPr>
              <a:t>Ta2O5-TiO2 500 °C</a:t>
            </a:r>
          </a:p>
        </p:txBody>
      </p:sp>
      <p:sp>
        <p:nvSpPr>
          <p:cNvPr id="27" name="Ellipse 26"/>
          <p:cNvSpPr/>
          <p:nvPr/>
        </p:nvSpPr>
        <p:spPr>
          <a:xfrm>
            <a:off x="6924875" y="3341523"/>
            <a:ext cx="100977" cy="100977"/>
          </a:xfrm>
          <a:prstGeom prst="ellipse">
            <a:avLst/>
          </a:prstGeom>
          <a:noFill/>
          <a:ln w="635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7026888" y="2717307"/>
            <a:ext cx="1523174" cy="3231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FF0000"/>
                </a:solidFill>
                <a:latin typeface="Caviar Dreams" panose="020B0402020204020504" pitchFamily="34" charset="0"/>
              </a:rPr>
              <a:t>Ta2O5 500 °C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391509" y="2881026"/>
            <a:ext cx="1586531" cy="3231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00B0F0"/>
                </a:solidFill>
                <a:latin typeface="Caviar Dreams" panose="020B0402020204020504" pitchFamily="34" charset="0"/>
              </a:rPr>
              <a:t>Nb2O5 500 °C</a:t>
            </a:r>
          </a:p>
        </p:txBody>
      </p:sp>
      <p:sp>
        <p:nvSpPr>
          <p:cNvPr id="30" name="Ellipse 29"/>
          <p:cNvSpPr/>
          <p:nvPr/>
        </p:nvSpPr>
        <p:spPr>
          <a:xfrm>
            <a:off x="6925815" y="2950433"/>
            <a:ext cx="100977" cy="10097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6924874" y="2986202"/>
            <a:ext cx="100977" cy="100977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6924873" y="3060443"/>
            <a:ext cx="100977" cy="100977"/>
          </a:xfrm>
          <a:prstGeom prst="ellipse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918925" y="3384651"/>
            <a:ext cx="100977" cy="100977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7028527" y="3975681"/>
            <a:ext cx="1383713" cy="3231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00B050"/>
                </a:solidFill>
                <a:latin typeface="Caviar Dreams" panose="020B0402020204020504" pitchFamily="34" charset="0"/>
              </a:rPr>
              <a:t>Si3N4 900 °C</a:t>
            </a:r>
          </a:p>
        </p:txBody>
      </p:sp>
      <p:sp>
        <p:nvSpPr>
          <p:cNvPr id="35" name="Ellipse 34"/>
          <p:cNvSpPr/>
          <p:nvPr/>
        </p:nvSpPr>
        <p:spPr>
          <a:xfrm>
            <a:off x="6927550" y="4085162"/>
            <a:ext cx="100977" cy="100977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7025851" y="2279498"/>
            <a:ext cx="1422824" cy="3231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chemeClr val="accent4"/>
                </a:solidFill>
                <a:latin typeface="Caviar Dreams" panose="020B0402020204020504" pitchFamily="34" charset="0"/>
              </a:rPr>
              <a:t>MgF2 as dep.</a:t>
            </a:r>
          </a:p>
        </p:txBody>
      </p:sp>
      <p:sp>
        <p:nvSpPr>
          <p:cNvPr id="37" name="Ellipse 36"/>
          <p:cNvSpPr/>
          <p:nvPr/>
        </p:nvSpPr>
        <p:spPr>
          <a:xfrm>
            <a:off x="6927551" y="2390593"/>
            <a:ext cx="100977" cy="100977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6978040" y="1576469"/>
            <a:ext cx="1346798" cy="3231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chemeClr val="accent1">
                    <a:lumMod val="75000"/>
                  </a:schemeClr>
                </a:solidFill>
                <a:latin typeface="Caviar Dreams" panose="020B0402020204020504" pitchFamily="34" charset="0"/>
              </a:rPr>
              <a:t>AlF3 as dep.</a:t>
            </a:r>
          </a:p>
        </p:txBody>
      </p:sp>
      <p:sp>
        <p:nvSpPr>
          <p:cNvPr id="39" name="Ellipse 38"/>
          <p:cNvSpPr/>
          <p:nvPr/>
        </p:nvSpPr>
        <p:spPr>
          <a:xfrm>
            <a:off x="6918924" y="1687564"/>
            <a:ext cx="100977" cy="100977"/>
          </a:xfrm>
          <a:prstGeom prst="ellipse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fermante 39"/>
          <p:cNvSpPr/>
          <p:nvPr/>
        </p:nvSpPr>
        <p:spPr>
          <a:xfrm flipH="1">
            <a:off x="6776251" y="1614569"/>
            <a:ext cx="45719" cy="948858"/>
          </a:xfrm>
          <a:prstGeom prst="rightBrace">
            <a:avLst/>
          </a:prstGeom>
          <a:ln w="127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5638800" y="2089000"/>
            <a:ext cx="1157561" cy="0"/>
          </a:xfrm>
          <a:prstGeom prst="straightConnector1">
            <a:avLst/>
          </a:prstGeom>
          <a:ln w="15875">
            <a:solidFill>
              <a:srgbClr val="00B0F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5666893" y="1767697"/>
            <a:ext cx="11798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1500" kern="0" dirty="0" smtClean="0">
                <a:solidFill>
                  <a:srgbClr val="00B0F0"/>
                </a:solidFill>
                <a:latin typeface="Caviar Dreams" panose="020B0402020204020504" pitchFamily="34" charset="0"/>
              </a:rPr>
              <a:t>cryogenic?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929421" y="866342"/>
            <a:ext cx="384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Données fournies par M. </a:t>
            </a:r>
            <a:r>
              <a:rPr lang="fr-FR" dirty="0" err="1" smtClean="0">
                <a:solidFill>
                  <a:srgbClr val="FF0000"/>
                </a:solidFill>
              </a:rPr>
              <a:t>Granata</a:t>
            </a:r>
            <a:r>
              <a:rPr lang="fr-FR" dirty="0" smtClean="0">
                <a:solidFill>
                  <a:srgbClr val="FF0000"/>
                </a:solidFill>
              </a:rPr>
              <a:t>, LMA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4" y="1942580"/>
            <a:ext cx="52387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     Si on basse la température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824663"/>
            <a:ext cx="8229600" cy="127199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Entre 300 K et 10 K</a:t>
            </a:r>
          </a:p>
          <a:p>
            <a:pPr lvl="1"/>
            <a:r>
              <a:rPr lang="fr-FR" sz="1600" dirty="0" smtClean="0"/>
              <a:t>Dans la silice tout le bruit gigantesque qui à température 300 K il était au-delà du GHZ, à 10 K se retrouve tout dans la bande acoustique</a:t>
            </a:r>
            <a:endParaRPr lang="fr-FR" sz="1600" dirty="0"/>
          </a:p>
        </p:txBody>
      </p:sp>
      <p:sp>
        <p:nvSpPr>
          <p:cNvPr id="23" name="Forme libre 22"/>
          <p:cNvSpPr/>
          <p:nvPr/>
        </p:nvSpPr>
        <p:spPr>
          <a:xfrm>
            <a:off x="765448" y="3119287"/>
            <a:ext cx="1166791" cy="2623211"/>
          </a:xfrm>
          <a:custGeom>
            <a:avLst/>
            <a:gdLst>
              <a:gd name="connsiteX0" fmla="*/ 0 w 1166791"/>
              <a:gd name="connsiteY0" fmla="*/ 0 h 2623211"/>
              <a:gd name="connsiteX1" fmla="*/ 488232 w 1166791"/>
              <a:gd name="connsiteY1" fmla="*/ 1237130 h 2623211"/>
              <a:gd name="connsiteX2" fmla="*/ 736485 w 1166791"/>
              <a:gd name="connsiteY2" fmla="*/ 1783287 h 2623211"/>
              <a:gd name="connsiteX3" fmla="*/ 1001289 w 1166791"/>
              <a:gd name="connsiteY3" fmla="*/ 2325307 h 2623211"/>
              <a:gd name="connsiteX4" fmla="*/ 1166791 w 1166791"/>
              <a:gd name="connsiteY4" fmla="*/ 2623211 h 262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791" h="2623211">
                <a:moveTo>
                  <a:pt x="0" y="0"/>
                </a:moveTo>
                <a:cubicBezTo>
                  <a:pt x="182742" y="469958"/>
                  <a:pt x="365485" y="939916"/>
                  <a:pt x="488232" y="1237130"/>
                </a:cubicBezTo>
                <a:cubicBezTo>
                  <a:pt x="610979" y="1534344"/>
                  <a:pt x="650976" y="1601924"/>
                  <a:pt x="736485" y="1783287"/>
                </a:cubicBezTo>
                <a:cubicBezTo>
                  <a:pt x="821994" y="1964650"/>
                  <a:pt x="929571" y="2185320"/>
                  <a:pt x="1001289" y="2325307"/>
                </a:cubicBezTo>
                <a:cubicBezTo>
                  <a:pt x="1073007" y="2465294"/>
                  <a:pt x="1119899" y="2544252"/>
                  <a:pt x="1166791" y="2623211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>
            <a:off x="766474" y="4145401"/>
            <a:ext cx="4422022" cy="14812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781998" y="5084627"/>
            <a:ext cx="4418911" cy="616496"/>
          </a:xfrm>
          <a:custGeom>
            <a:avLst/>
            <a:gdLst>
              <a:gd name="connsiteX0" fmla="*/ 0 w 4418911"/>
              <a:gd name="connsiteY0" fmla="*/ 0 h 616496"/>
              <a:gd name="connsiteX1" fmla="*/ 711660 w 4418911"/>
              <a:gd name="connsiteY1" fmla="*/ 177915 h 616496"/>
              <a:gd name="connsiteX2" fmla="*/ 1568134 w 4418911"/>
              <a:gd name="connsiteY2" fmla="*/ 335142 h 616496"/>
              <a:gd name="connsiteX3" fmla="*/ 2230143 w 4418911"/>
              <a:gd name="connsiteY3" fmla="*/ 426168 h 616496"/>
              <a:gd name="connsiteX4" fmla="*/ 3281083 w 4418911"/>
              <a:gd name="connsiteY4" fmla="*/ 533745 h 616496"/>
              <a:gd name="connsiteX5" fmla="*/ 4418911 w 4418911"/>
              <a:gd name="connsiteY5" fmla="*/ 616496 h 61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8911" h="616496">
                <a:moveTo>
                  <a:pt x="0" y="0"/>
                </a:moveTo>
                <a:cubicBezTo>
                  <a:pt x="225152" y="61029"/>
                  <a:pt x="450304" y="122058"/>
                  <a:pt x="711660" y="177915"/>
                </a:cubicBezTo>
                <a:cubicBezTo>
                  <a:pt x="973016" y="233772"/>
                  <a:pt x="1315054" y="293767"/>
                  <a:pt x="1568134" y="335142"/>
                </a:cubicBezTo>
                <a:cubicBezTo>
                  <a:pt x="1821214" y="376517"/>
                  <a:pt x="1944652" y="393068"/>
                  <a:pt x="2230143" y="426168"/>
                </a:cubicBezTo>
                <a:cubicBezTo>
                  <a:pt x="2515634" y="459268"/>
                  <a:pt x="2916288" y="502024"/>
                  <a:pt x="3281083" y="533745"/>
                </a:cubicBezTo>
                <a:cubicBezTo>
                  <a:pt x="3645878" y="565466"/>
                  <a:pt x="4032394" y="590981"/>
                  <a:pt x="4418911" y="616496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728107" y="2037316"/>
            <a:ext cx="2749037" cy="157173"/>
            <a:chOff x="781998" y="1631950"/>
            <a:chExt cx="2333515" cy="13341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98" y="1631950"/>
              <a:ext cx="72231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326" y="1641541"/>
              <a:ext cx="1627187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Connecteur droit 6"/>
          <p:cNvCxnSpPr/>
          <p:nvPr/>
        </p:nvCxnSpPr>
        <p:spPr>
          <a:xfrm>
            <a:off x="3477144" y="2633472"/>
            <a:ext cx="458434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477144" y="2471319"/>
            <a:ext cx="458434" cy="0"/>
          </a:xfrm>
          <a:prstGeom prst="line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477144" y="2968752"/>
            <a:ext cx="45843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contenu 7"/>
          <p:cNvSpPr txBox="1">
            <a:spLocks/>
          </p:cNvSpPr>
          <p:nvPr/>
        </p:nvSpPr>
        <p:spPr>
          <a:xfrm>
            <a:off x="5452897" y="1997476"/>
            <a:ext cx="3813023" cy="3087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lang="fr-FR" sz="2800" kern="1200" dirty="0" smtClean="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lang="fr-FR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lang="fr-FR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lang="fr-FR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fr-FR" sz="1600" kern="1200" dirty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Des pistes pour modifier la</a:t>
            </a:r>
            <a:br>
              <a:rPr lang="fr-FR" sz="2000" dirty="0" smtClean="0"/>
            </a:br>
            <a:r>
              <a:rPr lang="fr-FR" sz="2000" dirty="0" smtClean="0"/>
              <a:t>population de TLS</a:t>
            </a:r>
          </a:p>
          <a:p>
            <a:pPr lvl="1"/>
            <a:r>
              <a:rPr lang="fr-FR" sz="1600" dirty="0" smtClean="0"/>
              <a:t>Verres ultrastables avec un nombre de coordination élevé</a:t>
            </a:r>
            <a:br>
              <a:rPr lang="fr-FR" sz="1600" dirty="0" smtClean="0"/>
            </a:br>
            <a:r>
              <a:rPr lang="fr-FR" sz="1600" dirty="0" err="1" smtClean="0"/>
              <a:t>aSi</a:t>
            </a:r>
            <a:r>
              <a:rPr lang="fr-FR" sz="1600" dirty="0" smtClean="0"/>
              <a:t>, Si3N4</a:t>
            </a:r>
          </a:p>
          <a:p>
            <a:pPr lvl="1"/>
            <a:r>
              <a:rPr lang="fr-FR" sz="1600" dirty="0" smtClean="0"/>
              <a:t>Verres silicates à haute indice</a:t>
            </a:r>
          </a:p>
          <a:p>
            <a:pPr lvl="1"/>
            <a:r>
              <a:rPr lang="fr-FR" sz="1600" dirty="0" smtClean="0"/>
              <a:t>Contrôle de la cristallisation pour certain amorphes</a:t>
            </a:r>
          </a:p>
          <a:p>
            <a:pPr lvl="1"/>
            <a:r>
              <a:rPr lang="fr-FR" sz="1600" dirty="0" smtClean="0"/>
              <a:t>Mélange des oxydes</a:t>
            </a:r>
          </a:p>
          <a:p>
            <a:pPr lvl="1"/>
            <a:r>
              <a:rPr lang="fr-FR" sz="1600" dirty="0" smtClean="0"/>
              <a:t>Nano-couches</a:t>
            </a:r>
          </a:p>
          <a:p>
            <a:pPr lvl="1"/>
            <a:endParaRPr lang="fr-FR" sz="1600" dirty="0"/>
          </a:p>
        </p:txBody>
      </p:sp>
      <p:sp>
        <p:nvSpPr>
          <p:cNvPr id="33" name="Espace réservé du contenu 7"/>
          <p:cNvSpPr txBox="1">
            <a:spLocks/>
          </p:cNvSpPr>
          <p:nvPr/>
        </p:nvSpPr>
        <p:spPr>
          <a:xfrm>
            <a:off x="5438383" y="5063436"/>
            <a:ext cx="3813023" cy="1155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lang="fr-FR" sz="2800" kern="1200" dirty="0" smtClean="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lang="fr-FR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lang="fr-FR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lang="fr-FR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fr-FR" sz="1600" kern="1200" dirty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On utilise des cristaux</a:t>
            </a:r>
          </a:p>
          <a:p>
            <a:pPr lvl="1"/>
            <a:r>
              <a:rPr lang="fr-FR" sz="1600" dirty="0" smtClean="0"/>
              <a:t>Saphir pour substrats et suspentes</a:t>
            </a:r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181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8.33333E-7 -0.0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4.16667E-6 -0.218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-0.286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 La proposition pour </a:t>
            </a:r>
            <a:br>
              <a:rPr lang="fr-FR" dirty="0" smtClean="0"/>
            </a:br>
            <a:r>
              <a:rPr lang="fr-FR" dirty="0" smtClean="0"/>
              <a:t> l’ IDEX LYON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5" name="Espace réservé du contenu 11"/>
          <p:cNvSpPr txBox="1">
            <a:spLocks/>
          </p:cNvSpPr>
          <p:nvPr/>
        </p:nvSpPr>
        <p:spPr>
          <a:xfrm>
            <a:off x="457200" y="4056368"/>
            <a:ext cx="8229600" cy="27679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●"/>
              <a:defRPr sz="2800" kern="1200">
                <a:solidFill>
                  <a:srgbClr val="009688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♦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−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×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Objectives</a:t>
            </a:r>
          </a:p>
          <a:p>
            <a:pPr lvl="1"/>
            <a:r>
              <a:rPr lang="fr-FR" dirty="0" smtClean="0"/>
              <a:t>Réduction de l’absorption à</a:t>
            </a:r>
            <a:r>
              <a:rPr lang="fr-FR" dirty="0"/>
              <a:t> </a:t>
            </a:r>
            <a:r>
              <a:rPr lang="fr-FR" dirty="0" smtClean="0"/>
              <a:t>10 ppm/cm</a:t>
            </a:r>
          </a:p>
          <a:p>
            <a:pPr lvl="1"/>
            <a:r>
              <a:rPr lang="fr-FR" dirty="0" smtClean="0"/>
              <a:t>Production de </a:t>
            </a:r>
            <a:r>
              <a:rPr lang="fr-FR" dirty="0"/>
              <a:t>lingots de </a:t>
            </a:r>
            <a:r>
              <a:rPr lang="fr-FR" dirty="0" smtClean="0"/>
              <a:t>450mm </a:t>
            </a:r>
            <a:br>
              <a:rPr lang="fr-FR" dirty="0" smtClean="0"/>
            </a:br>
            <a:r>
              <a:rPr lang="fr-FR" dirty="0" smtClean="0"/>
              <a:t>sans bulles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44564" y="1398570"/>
            <a:ext cx="4201932" cy="2388521"/>
            <a:chOff x="218307" y="1040479"/>
            <a:chExt cx="4201932" cy="23885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8307" y="1069975"/>
              <a:ext cx="4187825" cy="235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77299" y="1040479"/>
              <a:ext cx="414294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fr-FR" sz="2000" b="0" dirty="0" err="1"/>
                <a:t>Pulling</a:t>
              </a:r>
              <a:r>
                <a:rPr lang="fr-FR" sz="2000" b="0" dirty="0"/>
                <a:t> </a:t>
              </a:r>
              <a:r>
                <a:rPr lang="fr-FR" sz="2000" b="0" dirty="0" err="1"/>
                <a:t>steps</a:t>
              </a:r>
              <a:r>
                <a:rPr lang="fr-FR" sz="2000" b="0" dirty="0"/>
                <a:t> by </a:t>
              </a:r>
              <a:r>
                <a:rPr lang="fr-FR" sz="2000" b="0" dirty="0" err="1"/>
                <a:t>kyropoulos</a:t>
              </a:r>
              <a:r>
                <a:rPr lang="fr-FR" sz="2000" b="0" dirty="0"/>
                <a:t> technique 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572000" y="1285158"/>
            <a:ext cx="2320925" cy="2848035"/>
            <a:chOff x="4982702" y="1627127"/>
            <a:chExt cx="2320925" cy="2848035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982702" y="1627127"/>
              <a:ext cx="23209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GB" sz="2000" b="0" dirty="0" err="1"/>
                <a:t>Kyropoulos</a:t>
              </a:r>
              <a:r>
                <a:rPr lang="fr-FR" sz="2000" b="0" dirty="0"/>
                <a:t> machine</a:t>
              </a:r>
            </a:p>
          </p:txBody>
        </p:sp>
        <p:pic>
          <p:nvPicPr>
            <p:cNvPr id="11" name="Picture 9" descr="enceinte"/>
            <p:cNvPicPr>
              <a:picLocks noChangeAspect="1" noChangeArrowheads="1"/>
            </p:cNvPicPr>
            <p:nvPr/>
          </p:nvPicPr>
          <p:blipFill>
            <a:blip r:embed="rId3">
              <a:lum bright="12000"/>
            </a:blip>
            <a:srcRect/>
            <a:stretch>
              <a:fillRect/>
            </a:stretch>
          </p:blipFill>
          <p:spPr bwMode="auto">
            <a:xfrm>
              <a:off x="4982702" y="2027237"/>
              <a:ext cx="2263775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6891549" y="1424016"/>
            <a:ext cx="2288962" cy="5121975"/>
            <a:chOff x="6891549" y="1424016"/>
            <a:chExt cx="2288962" cy="512197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549" y="1424016"/>
              <a:ext cx="2288962" cy="512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8600133" y="6176659"/>
              <a:ext cx="543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RSA</a:t>
              </a:r>
              <a:endParaRPr lang="fr-FR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2875935" y="1795445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K.LEBBOU - ILM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02825" y="3825416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K.LEBBOU - ILM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1" name="Image 20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334181" y="574267"/>
            <a:ext cx="2477674" cy="6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Une task-force pour les matériaux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0200" y="1886857"/>
            <a:ext cx="4343400" cy="449942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Soprano</a:t>
            </a:r>
          </a:p>
          <a:p>
            <a:pPr lvl="1"/>
            <a:r>
              <a:rPr lang="fr-FR" dirty="0" smtClean="0"/>
              <a:t>Valérie Martinez</a:t>
            </a:r>
          </a:p>
          <a:p>
            <a:pPr lvl="1"/>
            <a:r>
              <a:rPr lang="fr-FR" dirty="0" smtClean="0"/>
              <a:t>Beatrice </a:t>
            </a:r>
            <a:r>
              <a:rPr lang="fr-FR" dirty="0" err="1" smtClean="0"/>
              <a:t>Ruta</a:t>
            </a:r>
            <a:endParaRPr lang="fr-FR" dirty="0" smtClean="0"/>
          </a:p>
          <a:p>
            <a:pPr lvl="1"/>
            <a:r>
              <a:rPr lang="fr-FR" dirty="0" err="1" smtClean="0"/>
              <a:t>Gianpietro</a:t>
            </a:r>
            <a:r>
              <a:rPr lang="fr-FR" dirty="0" smtClean="0"/>
              <a:t> </a:t>
            </a:r>
            <a:r>
              <a:rPr lang="fr-FR" dirty="0" err="1" smtClean="0"/>
              <a:t>Cagnoli</a:t>
            </a:r>
            <a:endParaRPr lang="fr-FR" dirty="0" smtClean="0"/>
          </a:p>
          <a:p>
            <a:r>
              <a:rPr lang="fr-FR" dirty="0" smtClean="0"/>
              <a:t>Luminescence</a:t>
            </a:r>
          </a:p>
          <a:p>
            <a:pPr lvl="1"/>
            <a:r>
              <a:rPr lang="fr-FR" dirty="0" err="1" smtClean="0"/>
              <a:t>Kheirreddine</a:t>
            </a:r>
            <a:r>
              <a:rPr lang="fr-FR" dirty="0" smtClean="0"/>
              <a:t> </a:t>
            </a:r>
            <a:r>
              <a:rPr lang="fr-FR" dirty="0" err="1" smtClean="0"/>
              <a:t>Lebbou</a:t>
            </a:r>
            <a:endParaRPr lang="fr-FR" dirty="0" smtClean="0"/>
          </a:p>
          <a:p>
            <a:r>
              <a:rPr lang="fr-FR" dirty="0" smtClean="0"/>
              <a:t>Mat. </a:t>
            </a:r>
            <a:r>
              <a:rPr lang="fr-FR" dirty="0"/>
              <a:t>e</a:t>
            </a:r>
            <a:r>
              <a:rPr lang="fr-FR" dirty="0" smtClean="0"/>
              <a:t>t </a:t>
            </a:r>
            <a:r>
              <a:rPr lang="fr-FR" dirty="0" err="1" smtClean="0"/>
              <a:t>Nanostr</a:t>
            </a:r>
            <a:r>
              <a:rPr lang="fr-FR" dirty="0" smtClean="0"/>
              <a:t>. Ph.</a:t>
            </a:r>
          </a:p>
          <a:p>
            <a:pPr lvl="1"/>
            <a:r>
              <a:rPr lang="fr-FR" dirty="0" smtClean="0"/>
              <a:t>Antonio Pereira</a:t>
            </a:r>
          </a:p>
          <a:p>
            <a:r>
              <a:rPr lang="fr-FR" dirty="0" smtClean="0"/>
              <a:t>Nano Mat. et </a:t>
            </a:r>
            <a:r>
              <a:rPr lang="fr-FR" dirty="0" err="1" smtClean="0"/>
              <a:t>Energie</a:t>
            </a:r>
            <a:endParaRPr lang="fr-FR" dirty="0" smtClean="0"/>
          </a:p>
          <a:p>
            <a:pPr lvl="1"/>
            <a:r>
              <a:rPr lang="fr-FR" dirty="0" smtClean="0"/>
              <a:t>Valentina Giordano</a:t>
            </a:r>
          </a:p>
          <a:p>
            <a:r>
              <a:rPr lang="fr-FR" dirty="0" smtClean="0"/>
              <a:t>Modélisation MC et Int.</a:t>
            </a:r>
          </a:p>
          <a:p>
            <a:pPr lvl="1"/>
            <a:r>
              <a:rPr lang="fr-FR" dirty="0" smtClean="0"/>
              <a:t>David Rodney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3" y="834341"/>
            <a:ext cx="3072368" cy="95070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10" y="2088002"/>
            <a:ext cx="2468610" cy="18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068617"/>
            <a:ext cx="4397830" cy="146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Résultat de recherche d'images pour &quot;LOGO LMA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71" y="855478"/>
            <a:ext cx="4151087" cy="9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5"/>
              <p:cNvSpPr txBox="1">
                <a:spLocks/>
              </p:cNvSpPr>
              <p:nvPr/>
            </p:nvSpPr>
            <p:spPr>
              <a:xfrm>
                <a:off x="-15964" y="1254729"/>
                <a:ext cx="3865252" cy="492937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Helvetica" pitchFamily="34" charset="0"/>
                  <a:buChar char="●"/>
                  <a:defRPr sz="2800" kern="1200">
                    <a:solidFill>
                      <a:srgbClr val="009688"/>
                    </a:solidFill>
                    <a:latin typeface="Helvetica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♦"/>
                  <a:defRPr sz="24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Helvetica" pitchFamily="34" charset="0"/>
                  <a:buChar char="−"/>
                  <a:defRPr sz="20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Helvetica" pitchFamily="34" charset="0"/>
                  <a:buChar char="×"/>
                  <a:defRPr sz="18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Helvetica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r>
                  <a:rPr lang="fr-FR" sz="1800" dirty="0" smtClean="0"/>
                  <a:t>D2 line </a:t>
                </a:r>
                <a:r>
                  <a:rPr lang="fr-FR" sz="1800" dirty="0" err="1" smtClean="0"/>
                  <a:t>is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strongly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correlated</a:t>
                </a:r>
                <a:r>
                  <a:rPr lang="fr-FR" sz="1800" dirty="0" smtClean="0"/>
                  <a:t> to the </a:t>
                </a:r>
                <a:r>
                  <a:rPr lang="fr-FR" sz="1800" dirty="0" err="1" smtClean="0"/>
                  <a:t>internal</a:t>
                </a:r>
                <a:r>
                  <a:rPr lang="fr-FR" sz="1800" dirty="0" smtClean="0"/>
                  <a:t> friction</a:t>
                </a:r>
              </a:p>
              <a:p>
                <a:pPr>
                  <a:spcBef>
                    <a:spcPts val="1200"/>
                  </a:spcBef>
                </a:pPr>
                <a:r>
                  <a:rPr lang="fr-FR" sz="1800" dirty="0" smtClean="0"/>
                  <a:t>D1 moves in the opposite direction</a:t>
                </a:r>
              </a:p>
              <a:p>
                <a:pPr>
                  <a:spcBef>
                    <a:spcPts val="1200"/>
                  </a:spcBef>
                </a:pPr>
                <a:r>
                  <a:rPr lang="fr-FR" sz="1800" dirty="0" err="1" smtClean="0"/>
                  <a:t>Density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decreases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starting</a:t>
                </a:r>
                <a:r>
                  <a:rPr lang="fr-FR" sz="1800" dirty="0" smtClean="0"/>
                  <a:t> </a:t>
                </a:r>
                <a:br>
                  <a:rPr lang="fr-FR" sz="1800" dirty="0" smtClean="0"/>
                </a:br>
                <a:r>
                  <a:rPr lang="fr-FR" sz="1800" dirty="0" err="1" smtClean="0"/>
                  <a:t>from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/>
                      </a:rPr>
                      <m:t>2.33</m:t>
                    </m:r>
                    <m:r>
                      <a:rPr lang="fr-FR" sz="1800" i="1" smtClean="0">
                        <a:latin typeface="Cambria Math"/>
                        <a:ea typeface="Cambria Math"/>
                      </a:rPr>
                      <m:t>±0.04  </m:t>
                    </m:r>
                    <m:r>
                      <m:rPr>
                        <m:sty m:val="p"/>
                      </m:rPr>
                      <a:rPr lang="fr-FR" sz="1800" smtClean="0">
                        <a:latin typeface="Cambria Math"/>
                        <a:ea typeface="Cambria Math"/>
                      </a:rPr>
                      <m:t>g</m:t>
                    </m:r>
                    <m:r>
                      <a:rPr lang="fr-FR" sz="1800" smtClean="0"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fr-FR" sz="1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800" smtClean="0"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fr-FR" sz="1800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 sz="1800" dirty="0" smtClean="0"/>
              </a:p>
              <a:p>
                <a:pPr>
                  <a:spcBef>
                    <a:spcPts val="1200"/>
                  </a:spcBef>
                </a:pPr>
                <a:r>
                  <a:rPr lang="fr-FR" sz="1800" dirty="0" smtClean="0"/>
                  <a:t>The </a:t>
                </a:r>
                <a:r>
                  <a:rPr lang="fr-FR" sz="1800" dirty="0" err="1" smtClean="0"/>
                  <a:t>annealing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reduces</a:t>
                </a:r>
                <a:r>
                  <a:rPr lang="fr-FR" sz="1800" dirty="0" smtClean="0"/>
                  <a:t> the </a:t>
                </a:r>
                <a:r>
                  <a:rPr lang="fr-FR" sz="1800" dirty="0" err="1" smtClean="0"/>
                  <a:t>metastable</a:t>
                </a:r>
                <a:r>
                  <a:rPr lang="fr-FR" sz="1800" dirty="0" smtClean="0"/>
                  <a:t> states </a:t>
                </a:r>
                <a:r>
                  <a:rPr lang="fr-FR" sz="1800" dirty="0" err="1" smtClean="0"/>
                  <a:t>separated</a:t>
                </a:r>
                <a:r>
                  <a:rPr lang="fr-FR" sz="1800" dirty="0" smtClean="0"/>
                  <a:t> by </a:t>
                </a:r>
                <a:r>
                  <a:rPr lang="fr-FR" sz="1800" dirty="0" err="1" smtClean="0"/>
                  <a:t>energy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barriers</a:t>
                </a:r>
                <a:r>
                  <a:rPr lang="fr-FR" sz="1800" dirty="0" smtClean="0"/>
                  <a:t> of 0.4-0.5 eV (the </a:t>
                </a:r>
                <a:r>
                  <a:rPr lang="fr-FR" sz="1800" dirty="0"/>
                  <a:t>activation </a:t>
                </a:r>
                <a:r>
                  <a:rPr lang="fr-FR" sz="1800" dirty="0" err="1"/>
                  <a:t>energy</a:t>
                </a:r>
                <a:r>
                  <a:rPr lang="fr-FR" sz="1800" dirty="0"/>
                  <a:t> for 3-member rings </a:t>
                </a:r>
                <a:r>
                  <a:rPr lang="fr-FR" sz="1800" dirty="0" err="1"/>
                  <a:t>is</a:t>
                </a:r>
                <a:r>
                  <a:rPr lang="fr-FR" sz="1800" dirty="0"/>
                  <a:t> 0.43 </a:t>
                </a:r>
                <a:r>
                  <a:rPr lang="fr-FR" sz="1800" dirty="0" smtClean="0"/>
                  <a:t>eV) </a:t>
                </a:r>
                <a:r>
                  <a:rPr lang="fr-FR" sz="1800" dirty="0" err="1" smtClean="0"/>
                  <a:t>while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it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increases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those</a:t>
                </a:r>
                <a:r>
                  <a:rPr lang="fr-FR" sz="1800" dirty="0" smtClean="0"/>
                  <a:t> at </a:t>
                </a:r>
                <a:r>
                  <a:rPr lang="fr-FR" sz="1800" dirty="0" err="1" smtClean="0"/>
                  <a:t>lower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energy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like</a:t>
                </a:r>
                <a:r>
                  <a:rPr lang="fr-FR" sz="1800" dirty="0" smtClean="0"/>
                  <a:t> 0.1-0.2 eV (the </a:t>
                </a:r>
                <a:r>
                  <a:rPr lang="fr-FR" sz="1800" dirty="0"/>
                  <a:t>activation </a:t>
                </a:r>
                <a:r>
                  <a:rPr lang="fr-FR" sz="1800" dirty="0" err="1"/>
                  <a:t>energy</a:t>
                </a:r>
                <a:r>
                  <a:rPr lang="fr-FR" sz="1800" dirty="0"/>
                  <a:t> for </a:t>
                </a:r>
                <a:r>
                  <a:rPr lang="fr-FR" sz="1800" dirty="0" smtClean="0"/>
                  <a:t>4-member </a:t>
                </a:r>
                <a:r>
                  <a:rPr lang="fr-FR" sz="1800" dirty="0"/>
                  <a:t>rings </a:t>
                </a:r>
                <a:r>
                  <a:rPr lang="fr-FR" sz="1800" dirty="0" err="1"/>
                  <a:t>is</a:t>
                </a:r>
                <a:r>
                  <a:rPr lang="fr-FR" sz="1800" dirty="0"/>
                  <a:t> </a:t>
                </a:r>
                <a:r>
                  <a:rPr lang="fr-FR" sz="1800" dirty="0" smtClean="0"/>
                  <a:t>0.14 eV) </a:t>
                </a:r>
              </a:p>
            </p:txBody>
          </p:sp>
        </mc:Choice>
        <mc:Fallback xmlns="">
          <p:sp>
            <p:nvSpPr>
              <p:cNvPr id="5" name="Espace réservé du conten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64" y="1254729"/>
                <a:ext cx="3865252" cy="4929375"/>
              </a:xfrm>
              <a:prstGeom prst="rect">
                <a:avLst/>
              </a:prstGeom>
              <a:blipFill rotWithShape="1">
                <a:blip r:embed="rId2"/>
                <a:stretch>
                  <a:fillRect l="-946" t="-619" r="-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48" y="1865767"/>
            <a:ext cx="2597021" cy="21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31" y="1832515"/>
            <a:ext cx="2798199" cy="218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143"/>
            <a:ext cx="4572000" cy="81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53" y="4130066"/>
            <a:ext cx="2619882" cy="204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58" y="4118634"/>
            <a:ext cx="2862210" cy="230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7658099" y="5015123"/>
            <a:ext cx="1146264" cy="630942"/>
            <a:chOff x="8060062" y="4546017"/>
            <a:chExt cx="1079160" cy="63094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693" y="4771418"/>
              <a:ext cx="5238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0693" y="4655049"/>
              <a:ext cx="508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279" y="4996647"/>
              <a:ext cx="49213" cy="8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8060062" y="4546017"/>
              <a:ext cx="1079160" cy="6309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fr-FR" sz="1000" dirty="0" smtClean="0"/>
                <a:t> Produit par IBS A</a:t>
              </a:r>
            </a:p>
            <a:p>
              <a:pPr>
                <a:lnSpc>
                  <a:spcPts val="1400"/>
                </a:lnSpc>
              </a:pPr>
              <a:r>
                <a:rPr lang="fr-FR" sz="1000" dirty="0" smtClean="0"/>
                <a:t> Produit par IBS B</a:t>
              </a:r>
            </a:p>
            <a:p>
              <a:pPr>
                <a:lnSpc>
                  <a:spcPts val="1400"/>
                </a:lnSpc>
              </a:pPr>
              <a:r>
                <a:rPr lang="fr-FR" sz="1000" dirty="0" smtClean="0"/>
                <a:t> </a:t>
              </a:r>
              <a:r>
                <a:rPr lang="fr-FR" sz="1000" dirty="0" err="1" smtClean="0"/>
                <a:t>Fused</a:t>
              </a:r>
              <a:r>
                <a:rPr lang="fr-FR" sz="1000" dirty="0" smtClean="0"/>
                <a:t> </a:t>
              </a:r>
              <a:r>
                <a:rPr lang="fr-FR" sz="1000" dirty="0" err="1" smtClean="0"/>
                <a:t>silica</a:t>
              </a:r>
              <a:endParaRPr lang="fr-FR" sz="1000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425201" y="1456393"/>
            <a:ext cx="2796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Evolution</a:t>
            </a:r>
            <a:r>
              <a:rPr lang="fr-FR" sz="1400" dirty="0" smtClean="0"/>
              <a:t> </a:t>
            </a:r>
            <a:r>
              <a:rPr lang="fr-FR" sz="1400" dirty="0" err="1" smtClean="0"/>
              <a:t>during</a:t>
            </a:r>
            <a:r>
              <a:rPr lang="fr-FR" sz="1400" dirty="0" smtClean="0"/>
              <a:t> </a:t>
            </a:r>
            <a:r>
              <a:rPr lang="fr-FR" sz="1400" dirty="0" err="1" smtClean="0"/>
              <a:t>annealing</a:t>
            </a:r>
            <a:r>
              <a:rPr lang="fr-FR" sz="1400" dirty="0" smtClean="0"/>
              <a:t> at 500°C</a:t>
            </a:r>
            <a:endParaRPr lang="fr-FR" sz="1400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 Équipe Soprano et LMA:</a:t>
            </a:r>
            <a:br>
              <a:rPr lang="fr-FR" dirty="0" smtClean="0"/>
            </a:br>
            <a:r>
              <a:rPr lang="fr-FR" dirty="0" smtClean="0"/>
              <a:t> corrélation pertes -structure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3" y="5553895"/>
            <a:ext cx="1118782" cy="3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63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315016"/>
            <a:ext cx="9144000" cy="2271486"/>
          </a:xfrm>
        </p:spPr>
        <p:txBody>
          <a:bodyPr>
            <a:noAutofit/>
          </a:bodyPr>
          <a:lstStyle/>
          <a:p>
            <a:r>
              <a:rPr lang="fr-FR" sz="4000" dirty="0" smtClean="0"/>
              <a:t>Les verres ont permis la détection </a:t>
            </a:r>
            <a:br>
              <a:rPr lang="fr-FR" sz="4000" dirty="0" smtClean="0"/>
            </a:br>
            <a:r>
              <a:rPr lang="fr-FR" sz="4000" dirty="0" smtClean="0"/>
              <a:t>des Ondes Gravitationnelles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226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 Équipe Modélisation MC et Int.</a:t>
            </a:r>
            <a:br>
              <a:rPr lang="fr-FR" dirty="0" smtClean="0"/>
            </a:br>
            <a:r>
              <a:rPr lang="fr-FR" dirty="0" smtClean="0"/>
              <a:t> Simulation des amorphes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7" y="1195391"/>
            <a:ext cx="31797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64" y="1195391"/>
            <a:ext cx="31861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07" y="4002091"/>
            <a:ext cx="319722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7" y="4197804"/>
            <a:ext cx="317976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315016"/>
            <a:ext cx="9144000" cy="2271486"/>
          </a:xfrm>
        </p:spPr>
        <p:txBody>
          <a:bodyPr>
            <a:noAutofit/>
          </a:bodyPr>
          <a:lstStyle/>
          <a:p>
            <a:r>
              <a:rPr lang="fr-FR" sz="4000" dirty="0" smtClean="0"/>
              <a:t>Des amorphes ultrastables et</a:t>
            </a:r>
            <a:br>
              <a:rPr lang="fr-FR" sz="4000" dirty="0" smtClean="0"/>
            </a:br>
            <a:r>
              <a:rPr lang="fr-FR" sz="4000" dirty="0" smtClean="0"/>
              <a:t>les substrats </a:t>
            </a:r>
            <a:r>
              <a:rPr lang="fr-FR" sz="4000" dirty="0"/>
              <a:t>en saphir nous </a:t>
            </a:r>
            <a:r>
              <a:rPr lang="fr-FR" sz="4000" dirty="0" smtClean="0"/>
              <a:t>mèneront vers l’Astronomie Gravitationnelle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113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Bruits des détecteurs actuels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824663"/>
            <a:ext cx="8229600" cy="127199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Améliorations marquantes par rapport à la génération 1</a:t>
            </a:r>
          </a:p>
          <a:p>
            <a:pPr lvl="1"/>
            <a:r>
              <a:rPr lang="fr-FR" sz="1600" dirty="0" smtClean="0"/>
              <a:t>Les verres ont remplacé l’acier dans les suspentes</a:t>
            </a:r>
          </a:p>
          <a:p>
            <a:pPr lvl="1"/>
            <a:r>
              <a:rPr lang="fr-FR" sz="1600" dirty="0" smtClean="0"/>
              <a:t>Nouveaux matériaux et dépôts plus précis </a:t>
            </a:r>
            <a:endParaRPr lang="fr-F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0" y="1945974"/>
            <a:ext cx="5232433" cy="427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66474" y="2259749"/>
            <a:ext cx="4251902" cy="2977004"/>
            <a:chOff x="766474" y="1945725"/>
            <a:chExt cx="4251902" cy="297700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4" y="1945725"/>
              <a:ext cx="2950625" cy="2977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8" t="15146" b="71752"/>
            <a:stretch/>
          </p:blipFill>
          <p:spPr bwMode="auto">
            <a:xfrm>
              <a:off x="4125624" y="4184073"/>
              <a:ext cx="892752" cy="59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11"/>
          <p:cNvGrpSpPr/>
          <p:nvPr/>
        </p:nvGrpSpPr>
        <p:grpSpPr>
          <a:xfrm>
            <a:off x="6262272" y="1235642"/>
            <a:ext cx="2212831" cy="4874450"/>
            <a:chOff x="7093961" y="967798"/>
            <a:chExt cx="1815234" cy="399861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961" y="967798"/>
              <a:ext cx="1815234" cy="302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564" y="4071067"/>
              <a:ext cx="1554163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e 21"/>
          <p:cNvGrpSpPr/>
          <p:nvPr/>
        </p:nvGrpSpPr>
        <p:grpSpPr>
          <a:xfrm>
            <a:off x="5155421" y="2316854"/>
            <a:ext cx="2013924" cy="1615628"/>
            <a:chOff x="5155421" y="2316854"/>
            <a:chExt cx="2013924" cy="1615628"/>
          </a:xfrm>
        </p:grpSpPr>
        <p:cxnSp>
          <p:nvCxnSpPr>
            <p:cNvPr id="16" name="Connecteur droit avec flèche 15"/>
            <p:cNvCxnSpPr/>
            <p:nvPr/>
          </p:nvCxnSpPr>
          <p:spPr>
            <a:xfrm flipV="1">
              <a:off x="5255941" y="2316854"/>
              <a:ext cx="1290714" cy="162434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5155421" y="2650273"/>
              <a:ext cx="1402454" cy="128220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5225544" y="2968078"/>
              <a:ext cx="1943801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>
            <a:off x="765448" y="3119287"/>
            <a:ext cx="4435461" cy="2623211"/>
            <a:chOff x="765448" y="2805263"/>
            <a:chExt cx="4435461" cy="2623211"/>
          </a:xfrm>
        </p:grpSpPr>
        <p:sp>
          <p:nvSpPr>
            <p:cNvPr id="23" name="Forme libre 22"/>
            <p:cNvSpPr/>
            <p:nvPr/>
          </p:nvSpPr>
          <p:spPr>
            <a:xfrm>
              <a:off x="765448" y="2805263"/>
              <a:ext cx="1166791" cy="2623211"/>
            </a:xfrm>
            <a:custGeom>
              <a:avLst/>
              <a:gdLst>
                <a:gd name="connsiteX0" fmla="*/ 0 w 1166791"/>
                <a:gd name="connsiteY0" fmla="*/ 0 h 2623211"/>
                <a:gd name="connsiteX1" fmla="*/ 488232 w 1166791"/>
                <a:gd name="connsiteY1" fmla="*/ 1237130 h 2623211"/>
                <a:gd name="connsiteX2" fmla="*/ 736485 w 1166791"/>
                <a:gd name="connsiteY2" fmla="*/ 1783287 h 2623211"/>
                <a:gd name="connsiteX3" fmla="*/ 1001289 w 1166791"/>
                <a:gd name="connsiteY3" fmla="*/ 2325307 h 2623211"/>
                <a:gd name="connsiteX4" fmla="*/ 1166791 w 1166791"/>
                <a:gd name="connsiteY4" fmla="*/ 2623211 h 26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791" h="2623211">
                  <a:moveTo>
                    <a:pt x="0" y="0"/>
                  </a:moveTo>
                  <a:cubicBezTo>
                    <a:pt x="182742" y="469958"/>
                    <a:pt x="365485" y="939916"/>
                    <a:pt x="488232" y="1237130"/>
                  </a:cubicBezTo>
                  <a:cubicBezTo>
                    <a:pt x="610979" y="1534344"/>
                    <a:pt x="650976" y="1601924"/>
                    <a:pt x="736485" y="1783287"/>
                  </a:cubicBezTo>
                  <a:cubicBezTo>
                    <a:pt x="821994" y="1964650"/>
                    <a:pt x="929571" y="2185320"/>
                    <a:pt x="1001289" y="2325307"/>
                  </a:cubicBezTo>
                  <a:cubicBezTo>
                    <a:pt x="1073007" y="2465294"/>
                    <a:pt x="1119899" y="2544252"/>
                    <a:pt x="1166791" y="2623211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766474" y="3831377"/>
              <a:ext cx="4422022" cy="1481246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orme libre 26"/>
            <p:cNvSpPr/>
            <p:nvPr/>
          </p:nvSpPr>
          <p:spPr>
            <a:xfrm>
              <a:off x="781998" y="4770603"/>
              <a:ext cx="4418911" cy="616496"/>
            </a:xfrm>
            <a:custGeom>
              <a:avLst/>
              <a:gdLst>
                <a:gd name="connsiteX0" fmla="*/ 0 w 4418911"/>
                <a:gd name="connsiteY0" fmla="*/ 0 h 616496"/>
                <a:gd name="connsiteX1" fmla="*/ 711660 w 4418911"/>
                <a:gd name="connsiteY1" fmla="*/ 177915 h 616496"/>
                <a:gd name="connsiteX2" fmla="*/ 1568134 w 4418911"/>
                <a:gd name="connsiteY2" fmla="*/ 335142 h 616496"/>
                <a:gd name="connsiteX3" fmla="*/ 2230143 w 4418911"/>
                <a:gd name="connsiteY3" fmla="*/ 426168 h 616496"/>
                <a:gd name="connsiteX4" fmla="*/ 3281083 w 4418911"/>
                <a:gd name="connsiteY4" fmla="*/ 533745 h 616496"/>
                <a:gd name="connsiteX5" fmla="*/ 4418911 w 4418911"/>
                <a:gd name="connsiteY5" fmla="*/ 616496 h 6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911" h="616496">
                  <a:moveTo>
                    <a:pt x="0" y="0"/>
                  </a:moveTo>
                  <a:cubicBezTo>
                    <a:pt x="225152" y="61029"/>
                    <a:pt x="450304" y="122058"/>
                    <a:pt x="711660" y="177915"/>
                  </a:cubicBezTo>
                  <a:cubicBezTo>
                    <a:pt x="973016" y="233772"/>
                    <a:pt x="1315054" y="293767"/>
                    <a:pt x="1568134" y="335142"/>
                  </a:cubicBezTo>
                  <a:cubicBezTo>
                    <a:pt x="1821214" y="376517"/>
                    <a:pt x="1944652" y="393068"/>
                    <a:pt x="2230143" y="426168"/>
                  </a:cubicBezTo>
                  <a:cubicBezTo>
                    <a:pt x="2515634" y="459268"/>
                    <a:pt x="2916288" y="502024"/>
                    <a:pt x="3281083" y="533745"/>
                  </a:cubicBezTo>
                  <a:cubicBezTo>
                    <a:pt x="3645878" y="565466"/>
                    <a:pt x="4032394" y="590981"/>
                    <a:pt x="4418911" y="616496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728107" y="2037316"/>
            <a:ext cx="2749037" cy="157173"/>
            <a:chOff x="781998" y="1631950"/>
            <a:chExt cx="2333515" cy="13341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98" y="1631950"/>
              <a:ext cx="72231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326" y="1641541"/>
              <a:ext cx="1627187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30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silice fondue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propriété plus remarquable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Dans la bande acoustique et à température ambiante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le bruit thermique est ultra-faible, plus faible du bruit dans un cristal</a:t>
            </a:r>
          </a:p>
          <a:p>
            <a:pPr lvl="1"/>
            <a:r>
              <a:rPr lang="fr-FR" dirty="0" smtClean="0"/>
              <a:t>Même si la structure d’un verre est pleine des défauts</a:t>
            </a:r>
          </a:p>
          <a:p>
            <a:pPr lvl="1"/>
            <a:r>
              <a:rPr lang="fr-FR" dirty="0" smtClean="0"/>
              <a:t>… le secret de la silice est dans la bande de fréquence … au delà du GHz le bruit est très fort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Bruit et vibrations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86347" y="1096168"/>
            <a:ext cx="4133610" cy="558972"/>
            <a:chOff x="86347" y="1096168"/>
            <a:chExt cx="4133610" cy="55897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78" y="1096168"/>
              <a:ext cx="2773363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47" y="1241837"/>
              <a:ext cx="4133610" cy="413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384851" y="4790578"/>
            <a:ext cx="3154387" cy="695822"/>
            <a:chOff x="552450" y="4790578"/>
            <a:chExt cx="2555875" cy="563797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4790578"/>
              <a:ext cx="2551113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4931865"/>
              <a:ext cx="2555875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5076563"/>
              <a:ext cx="255587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5213088"/>
              <a:ext cx="879475" cy="14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6" y="2212904"/>
            <a:ext cx="3217542" cy="243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4002413" y="2378992"/>
            <a:ext cx="5078301" cy="2498771"/>
            <a:chOff x="4219957" y="1955905"/>
            <a:chExt cx="4860757" cy="239384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957" y="2701925"/>
              <a:ext cx="166687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644" y="1955905"/>
              <a:ext cx="4683125" cy="17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901" y="3615124"/>
              <a:ext cx="4468813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644" y="3990460"/>
              <a:ext cx="4683125" cy="359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e 18"/>
          <p:cNvGrpSpPr/>
          <p:nvPr/>
        </p:nvGrpSpPr>
        <p:grpSpPr>
          <a:xfrm>
            <a:off x="5006786" y="1194035"/>
            <a:ext cx="3110788" cy="1603756"/>
            <a:chOff x="5006786" y="1194035"/>
            <a:chExt cx="3110788" cy="1603756"/>
          </a:xfrm>
        </p:grpSpPr>
        <p:sp>
          <p:nvSpPr>
            <p:cNvPr id="20" name="ZoneTexte 19"/>
            <p:cNvSpPr txBox="1"/>
            <p:nvPr/>
          </p:nvSpPr>
          <p:spPr>
            <a:xfrm>
              <a:off x="5006786" y="1194035"/>
              <a:ext cx="3110788" cy="1015663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marL="95250" indent="-952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2060"/>
                  </a:solidFill>
                </a:rPr>
                <a:t>Sondé par les spectroscopies</a:t>
              </a:r>
              <a:br>
                <a:rPr lang="fr-FR" dirty="0" smtClean="0">
                  <a:solidFill>
                    <a:srgbClr val="002060"/>
                  </a:solidFill>
                </a:rPr>
              </a:br>
              <a:r>
                <a:rPr lang="fr-FR" dirty="0" smtClean="0">
                  <a:solidFill>
                    <a:srgbClr val="002060"/>
                  </a:solidFill>
                </a:rPr>
                <a:t>Raman et Brillouin</a:t>
              </a:r>
            </a:p>
            <a:p>
              <a:pPr marL="95250" indent="-952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2060"/>
                  </a:solidFill>
                </a:rPr>
                <a:t>Ces vibrations sont utiles pour</a:t>
              </a:r>
              <a:br>
                <a:rPr lang="fr-FR" dirty="0" smtClean="0">
                  <a:solidFill>
                    <a:srgbClr val="002060"/>
                  </a:solidFill>
                </a:rPr>
              </a:br>
              <a:r>
                <a:rPr lang="fr-FR" dirty="0" smtClean="0">
                  <a:solidFill>
                    <a:srgbClr val="002060"/>
                  </a:solidFill>
                </a:rPr>
                <a:t>comprendre la structure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>
              <a:off x="5006786" y="2212904"/>
              <a:ext cx="465966" cy="584887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4089486" y="3429000"/>
            <a:ext cx="4925259" cy="2383771"/>
            <a:chOff x="4089486" y="3429000"/>
            <a:chExt cx="4925259" cy="2383771"/>
          </a:xfrm>
        </p:grpSpPr>
        <p:sp>
          <p:nvSpPr>
            <p:cNvPr id="23" name="ZoneTexte 22"/>
            <p:cNvSpPr txBox="1"/>
            <p:nvPr/>
          </p:nvSpPr>
          <p:spPr>
            <a:xfrm>
              <a:off x="4089486" y="5486400"/>
              <a:ext cx="4925259" cy="32637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pPr marL="95250" indent="-9525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fr-FR" dirty="0" smtClean="0">
                  <a:solidFill>
                    <a:srgbClr val="002060"/>
                  </a:solidFill>
                </a:rPr>
                <a:t>Ces transitions sont à l’origine du bruit thermique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V="1">
              <a:off x="4920538" y="3429000"/>
              <a:ext cx="1684978" cy="20574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necteur droit avec flèche 25"/>
          <p:cNvCxnSpPr/>
          <p:nvPr/>
        </p:nvCxnSpPr>
        <p:spPr>
          <a:xfrm flipV="1">
            <a:off x="5006786" y="3474026"/>
            <a:ext cx="1917961" cy="201237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626859" y="1765753"/>
            <a:ext cx="321370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Two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Level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Systems</a:t>
            </a:r>
            <a:r>
              <a:rPr lang="fr-FR" sz="2400" b="1" dirty="0" smtClean="0">
                <a:solidFill>
                  <a:schemeClr val="bg1"/>
                </a:solidFill>
              </a:rPr>
              <a:t> - TLS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Les relaxations dans les verres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-35222" y="981703"/>
            <a:ext cx="9179222" cy="5221454"/>
            <a:chOff x="-35222" y="778507"/>
            <a:chExt cx="9179222" cy="5221454"/>
          </a:xfrm>
        </p:grpSpPr>
        <p:sp>
          <p:nvSpPr>
            <p:cNvPr id="24" name="Rectangle 23"/>
            <p:cNvSpPr/>
            <p:nvPr/>
          </p:nvSpPr>
          <p:spPr>
            <a:xfrm>
              <a:off x="0" y="778507"/>
              <a:ext cx="9144000" cy="520694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2892068" y="2972328"/>
              <a:ext cx="4501512" cy="1517855"/>
              <a:chOff x="2611667" y="3521176"/>
              <a:chExt cx="4501512" cy="1517855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1667" y="3521176"/>
                <a:ext cx="1238250" cy="1333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5404" y="3705531"/>
                <a:ext cx="1247775" cy="1333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e 7"/>
            <p:cNvGrpSpPr/>
            <p:nvPr/>
          </p:nvGrpSpPr>
          <p:grpSpPr>
            <a:xfrm>
              <a:off x="2300748" y="778507"/>
              <a:ext cx="6135329" cy="2290590"/>
              <a:chOff x="855406" y="1327355"/>
              <a:chExt cx="7580671" cy="2290590"/>
            </a:xfrm>
          </p:grpSpPr>
          <p:sp>
            <p:nvSpPr>
              <p:cNvPr id="9" name="Forme libre 8"/>
              <p:cNvSpPr/>
              <p:nvPr/>
            </p:nvSpPr>
            <p:spPr>
              <a:xfrm>
                <a:off x="855406" y="1327355"/>
                <a:ext cx="7580671" cy="2290590"/>
              </a:xfrm>
              <a:custGeom>
                <a:avLst/>
                <a:gdLst>
                  <a:gd name="connsiteX0" fmla="*/ 0 w 7580671"/>
                  <a:gd name="connsiteY0" fmla="*/ 73742 h 2289060"/>
                  <a:gd name="connsiteX1" fmla="*/ 339213 w 7580671"/>
                  <a:gd name="connsiteY1" fmla="*/ 988142 h 2289060"/>
                  <a:gd name="connsiteX2" fmla="*/ 899652 w 7580671"/>
                  <a:gd name="connsiteY2" fmla="*/ 1710813 h 2289060"/>
                  <a:gd name="connsiteX3" fmla="*/ 1460091 w 7580671"/>
                  <a:gd name="connsiteY3" fmla="*/ 2035277 h 2289060"/>
                  <a:gd name="connsiteX4" fmla="*/ 2123768 w 7580671"/>
                  <a:gd name="connsiteY4" fmla="*/ 1710813 h 2289060"/>
                  <a:gd name="connsiteX5" fmla="*/ 2536723 w 7580671"/>
                  <a:gd name="connsiteY5" fmla="*/ 1120877 h 2289060"/>
                  <a:gd name="connsiteX6" fmla="*/ 2934929 w 7580671"/>
                  <a:gd name="connsiteY6" fmla="*/ 811161 h 2289060"/>
                  <a:gd name="connsiteX7" fmla="*/ 3672349 w 7580671"/>
                  <a:gd name="connsiteY7" fmla="*/ 589935 h 2289060"/>
                  <a:gd name="connsiteX8" fmla="*/ 4306529 w 7580671"/>
                  <a:gd name="connsiteY8" fmla="*/ 1150374 h 2289060"/>
                  <a:gd name="connsiteX9" fmla="*/ 4852220 w 7580671"/>
                  <a:gd name="connsiteY9" fmla="*/ 1828800 h 2289060"/>
                  <a:gd name="connsiteX10" fmla="*/ 5707626 w 7580671"/>
                  <a:gd name="connsiteY10" fmla="*/ 2286000 h 2289060"/>
                  <a:gd name="connsiteX11" fmla="*/ 6725265 w 7580671"/>
                  <a:gd name="connsiteY11" fmla="*/ 1607574 h 2289060"/>
                  <a:gd name="connsiteX12" fmla="*/ 7580671 w 7580671"/>
                  <a:gd name="connsiteY12" fmla="*/ 0 h 2289060"/>
                  <a:gd name="connsiteX0" fmla="*/ 0 w 7580671"/>
                  <a:gd name="connsiteY0" fmla="*/ 73742 h 2289060"/>
                  <a:gd name="connsiteX1" fmla="*/ 339213 w 7580671"/>
                  <a:gd name="connsiteY1" fmla="*/ 988142 h 2289060"/>
                  <a:gd name="connsiteX2" fmla="*/ 899652 w 7580671"/>
                  <a:gd name="connsiteY2" fmla="*/ 1710813 h 2289060"/>
                  <a:gd name="connsiteX3" fmla="*/ 1460091 w 7580671"/>
                  <a:gd name="connsiteY3" fmla="*/ 2035277 h 2289060"/>
                  <a:gd name="connsiteX4" fmla="*/ 2123768 w 7580671"/>
                  <a:gd name="connsiteY4" fmla="*/ 1710813 h 2289060"/>
                  <a:gd name="connsiteX5" fmla="*/ 2934929 w 7580671"/>
                  <a:gd name="connsiteY5" fmla="*/ 811161 h 2289060"/>
                  <a:gd name="connsiteX6" fmla="*/ 3672349 w 7580671"/>
                  <a:gd name="connsiteY6" fmla="*/ 589935 h 2289060"/>
                  <a:gd name="connsiteX7" fmla="*/ 4306529 w 7580671"/>
                  <a:gd name="connsiteY7" fmla="*/ 1150374 h 2289060"/>
                  <a:gd name="connsiteX8" fmla="*/ 4852220 w 7580671"/>
                  <a:gd name="connsiteY8" fmla="*/ 1828800 h 2289060"/>
                  <a:gd name="connsiteX9" fmla="*/ 5707626 w 7580671"/>
                  <a:gd name="connsiteY9" fmla="*/ 2286000 h 2289060"/>
                  <a:gd name="connsiteX10" fmla="*/ 6725265 w 7580671"/>
                  <a:gd name="connsiteY10" fmla="*/ 1607574 h 2289060"/>
                  <a:gd name="connsiteX11" fmla="*/ 7580671 w 7580671"/>
                  <a:gd name="connsiteY11" fmla="*/ 0 h 2289060"/>
                  <a:gd name="connsiteX0" fmla="*/ 0 w 7580671"/>
                  <a:gd name="connsiteY0" fmla="*/ 73742 h 2289060"/>
                  <a:gd name="connsiteX1" fmla="*/ 339213 w 7580671"/>
                  <a:gd name="connsiteY1" fmla="*/ 988142 h 2289060"/>
                  <a:gd name="connsiteX2" fmla="*/ 899652 w 7580671"/>
                  <a:gd name="connsiteY2" fmla="*/ 1710813 h 2289060"/>
                  <a:gd name="connsiteX3" fmla="*/ 1460091 w 7580671"/>
                  <a:gd name="connsiteY3" fmla="*/ 2035277 h 2289060"/>
                  <a:gd name="connsiteX4" fmla="*/ 2123768 w 7580671"/>
                  <a:gd name="connsiteY4" fmla="*/ 1710813 h 2289060"/>
                  <a:gd name="connsiteX5" fmla="*/ 2993923 w 7580671"/>
                  <a:gd name="connsiteY5" fmla="*/ 855406 h 2289060"/>
                  <a:gd name="connsiteX6" fmla="*/ 3672349 w 7580671"/>
                  <a:gd name="connsiteY6" fmla="*/ 589935 h 2289060"/>
                  <a:gd name="connsiteX7" fmla="*/ 4306529 w 7580671"/>
                  <a:gd name="connsiteY7" fmla="*/ 1150374 h 2289060"/>
                  <a:gd name="connsiteX8" fmla="*/ 4852220 w 7580671"/>
                  <a:gd name="connsiteY8" fmla="*/ 1828800 h 2289060"/>
                  <a:gd name="connsiteX9" fmla="*/ 5707626 w 7580671"/>
                  <a:gd name="connsiteY9" fmla="*/ 2286000 h 2289060"/>
                  <a:gd name="connsiteX10" fmla="*/ 6725265 w 7580671"/>
                  <a:gd name="connsiteY10" fmla="*/ 1607574 h 2289060"/>
                  <a:gd name="connsiteX11" fmla="*/ 7580671 w 7580671"/>
                  <a:gd name="connsiteY11" fmla="*/ 0 h 2289060"/>
                  <a:gd name="connsiteX0" fmla="*/ 0 w 7580671"/>
                  <a:gd name="connsiteY0" fmla="*/ 73742 h 2289688"/>
                  <a:gd name="connsiteX1" fmla="*/ 339213 w 7580671"/>
                  <a:gd name="connsiteY1" fmla="*/ 988142 h 2289688"/>
                  <a:gd name="connsiteX2" fmla="*/ 899652 w 7580671"/>
                  <a:gd name="connsiteY2" fmla="*/ 1710813 h 2289688"/>
                  <a:gd name="connsiteX3" fmla="*/ 1460091 w 7580671"/>
                  <a:gd name="connsiteY3" fmla="*/ 2035277 h 2289688"/>
                  <a:gd name="connsiteX4" fmla="*/ 2123768 w 7580671"/>
                  <a:gd name="connsiteY4" fmla="*/ 1710813 h 2289688"/>
                  <a:gd name="connsiteX5" fmla="*/ 2993923 w 7580671"/>
                  <a:gd name="connsiteY5" fmla="*/ 855406 h 2289688"/>
                  <a:gd name="connsiteX6" fmla="*/ 3672349 w 7580671"/>
                  <a:gd name="connsiteY6" fmla="*/ 589935 h 2289688"/>
                  <a:gd name="connsiteX7" fmla="*/ 4306529 w 7580671"/>
                  <a:gd name="connsiteY7" fmla="*/ 1150374 h 2289688"/>
                  <a:gd name="connsiteX8" fmla="*/ 4852220 w 7580671"/>
                  <a:gd name="connsiteY8" fmla="*/ 1828800 h 2289688"/>
                  <a:gd name="connsiteX9" fmla="*/ 5707626 w 7580671"/>
                  <a:gd name="connsiteY9" fmla="*/ 2286000 h 2289688"/>
                  <a:gd name="connsiteX10" fmla="*/ 6725265 w 7580671"/>
                  <a:gd name="connsiteY10" fmla="*/ 1607574 h 2289688"/>
                  <a:gd name="connsiteX11" fmla="*/ 7580671 w 7580671"/>
                  <a:gd name="connsiteY11" fmla="*/ 0 h 2289688"/>
                  <a:gd name="connsiteX0" fmla="*/ 0 w 7580671"/>
                  <a:gd name="connsiteY0" fmla="*/ 73742 h 2289688"/>
                  <a:gd name="connsiteX1" fmla="*/ 339213 w 7580671"/>
                  <a:gd name="connsiteY1" fmla="*/ 988142 h 2289688"/>
                  <a:gd name="connsiteX2" fmla="*/ 899652 w 7580671"/>
                  <a:gd name="connsiteY2" fmla="*/ 1710813 h 2289688"/>
                  <a:gd name="connsiteX3" fmla="*/ 1460091 w 7580671"/>
                  <a:gd name="connsiteY3" fmla="*/ 2035277 h 2289688"/>
                  <a:gd name="connsiteX4" fmla="*/ 2123768 w 7580671"/>
                  <a:gd name="connsiteY4" fmla="*/ 1710813 h 2289688"/>
                  <a:gd name="connsiteX5" fmla="*/ 2993923 w 7580671"/>
                  <a:gd name="connsiteY5" fmla="*/ 855406 h 2289688"/>
                  <a:gd name="connsiteX6" fmla="*/ 3672349 w 7580671"/>
                  <a:gd name="connsiteY6" fmla="*/ 589935 h 2289688"/>
                  <a:gd name="connsiteX7" fmla="*/ 4306529 w 7580671"/>
                  <a:gd name="connsiteY7" fmla="*/ 1150374 h 2289688"/>
                  <a:gd name="connsiteX8" fmla="*/ 4852220 w 7580671"/>
                  <a:gd name="connsiteY8" fmla="*/ 1828800 h 2289688"/>
                  <a:gd name="connsiteX9" fmla="*/ 5707626 w 7580671"/>
                  <a:gd name="connsiteY9" fmla="*/ 2286000 h 2289688"/>
                  <a:gd name="connsiteX10" fmla="*/ 6725265 w 7580671"/>
                  <a:gd name="connsiteY10" fmla="*/ 1607574 h 2289688"/>
                  <a:gd name="connsiteX11" fmla="*/ 7580671 w 7580671"/>
                  <a:gd name="connsiteY11" fmla="*/ 0 h 2289688"/>
                  <a:gd name="connsiteX0" fmla="*/ 0 w 7580671"/>
                  <a:gd name="connsiteY0" fmla="*/ 73742 h 2289688"/>
                  <a:gd name="connsiteX1" fmla="*/ 383458 w 7580671"/>
                  <a:gd name="connsiteY1" fmla="*/ 988142 h 2289688"/>
                  <a:gd name="connsiteX2" fmla="*/ 899652 w 7580671"/>
                  <a:gd name="connsiteY2" fmla="*/ 1710813 h 2289688"/>
                  <a:gd name="connsiteX3" fmla="*/ 1460091 w 7580671"/>
                  <a:gd name="connsiteY3" fmla="*/ 2035277 h 2289688"/>
                  <a:gd name="connsiteX4" fmla="*/ 2123768 w 7580671"/>
                  <a:gd name="connsiteY4" fmla="*/ 1710813 h 2289688"/>
                  <a:gd name="connsiteX5" fmla="*/ 2993923 w 7580671"/>
                  <a:gd name="connsiteY5" fmla="*/ 855406 h 2289688"/>
                  <a:gd name="connsiteX6" fmla="*/ 3672349 w 7580671"/>
                  <a:gd name="connsiteY6" fmla="*/ 589935 h 2289688"/>
                  <a:gd name="connsiteX7" fmla="*/ 4306529 w 7580671"/>
                  <a:gd name="connsiteY7" fmla="*/ 1150374 h 2289688"/>
                  <a:gd name="connsiteX8" fmla="*/ 4852220 w 7580671"/>
                  <a:gd name="connsiteY8" fmla="*/ 1828800 h 2289688"/>
                  <a:gd name="connsiteX9" fmla="*/ 5707626 w 7580671"/>
                  <a:gd name="connsiteY9" fmla="*/ 2286000 h 2289688"/>
                  <a:gd name="connsiteX10" fmla="*/ 6725265 w 7580671"/>
                  <a:gd name="connsiteY10" fmla="*/ 1607574 h 2289688"/>
                  <a:gd name="connsiteX11" fmla="*/ 7580671 w 7580671"/>
                  <a:gd name="connsiteY11" fmla="*/ 0 h 2289688"/>
                  <a:gd name="connsiteX0" fmla="*/ 0 w 7580671"/>
                  <a:gd name="connsiteY0" fmla="*/ 73742 h 2290590"/>
                  <a:gd name="connsiteX1" fmla="*/ 383458 w 7580671"/>
                  <a:gd name="connsiteY1" fmla="*/ 988142 h 2290590"/>
                  <a:gd name="connsiteX2" fmla="*/ 899652 w 7580671"/>
                  <a:gd name="connsiteY2" fmla="*/ 1710813 h 2290590"/>
                  <a:gd name="connsiteX3" fmla="*/ 1460091 w 7580671"/>
                  <a:gd name="connsiteY3" fmla="*/ 2035277 h 2290590"/>
                  <a:gd name="connsiteX4" fmla="*/ 2123768 w 7580671"/>
                  <a:gd name="connsiteY4" fmla="*/ 1710813 h 2290590"/>
                  <a:gd name="connsiteX5" fmla="*/ 2993923 w 7580671"/>
                  <a:gd name="connsiteY5" fmla="*/ 855406 h 2290590"/>
                  <a:gd name="connsiteX6" fmla="*/ 3672349 w 7580671"/>
                  <a:gd name="connsiteY6" fmla="*/ 589935 h 2290590"/>
                  <a:gd name="connsiteX7" fmla="*/ 4306529 w 7580671"/>
                  <a:gd name="connsiteY7" fmla="*/ 1150374 h 2290590"/>
                  <a:gd name="connsiteX8" fmla="*/ 4852220 w 7580671"/>
                  <a:gd name="connsiteY8" fmla="*/ 1828800 h 2290590"/>
                  <a:gd name="connsiteX9" fmla="*/ 5707626 w 7580671"/>
                  <a:gd name="connsiteY9" fmla="*/ 2286000 h 2290590"/>
                  <a:gd name="connsiteX10" fmla="*/ 6681020 w 7580671"/>
                  <a:gd name="connsiteY10" fmla="*/ 1578077 h 2290590"/>
                  <a:gd name="connsiteX11" fmla="*/ 7580671 w 7580671"/>
                  <a:gd name="connsiteY11" fmla="*/ 0 h 229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80671" h="2290590">
                    <a:moveTo>
                      <a:pt x="0" y="73742"/>
                    </a:moveTo>
                    <a:cubicBezTo>
                      <a:pt x="94635" y="394519"/>
                      <a:pt x="233516" y="715297"/>
                      <a:pt x="383458" y="988142"/>
                    </a:cubicBezTo>
                    <a:cubicBezTo>
                      <a:pt x="533400" y="1260987"/>
                      <a:pt x="720213" y="1536290"/>
                      <a:pt x="899652" y="1710813"/>
                    </a:cubicBezTo>
                    <a:cubicBezTo>
                      <a:pt x="1079091" y="1885336"/>
                      <a:pt x="1256072" y="2035277"/>
                      <a:pt x="1460091" y="2035277"/>
                    </a:cubicBezTo>
                    <a:cubicBezTo>
                      <a:pt x="1664110" y="2035277"/>
                      <a:pt x="1868129" y="1907458"/>
                      <a:pt x="2123768" y="1710813"/>
                    </a:cubicBezTo>
                    <a:cubicBezTo>
                      <a:pt x="2379407" y="1514168"/>
                      <a:pt x="2735826" y="1042219"/>
                      <a:pt x="2993923" y="855406"/>
                    </a:cubicBezTo>
                    <a:cubicBezTo>
                      <a:pt x="3252020" y="668593"/>
                      <a:pt x="3453581" y="540774"/>
                      <a:pt x="3672349" y="589935"/>
                    </a:cubicBezTo>
                    <a:cubicBezTo>
                      <a:pt x="3891117" y="639096"/>
                      <a:pt x="4154129" y="958645"/>
                      <a:pt x="4306529" y="1150374"/>
                    </a:cubicBezTo>
                    <a:cubicBezTo>
                      <a:pt x="4458929" y="1342103"/>
                      <a:pt x="4618704" y="1580535"/>
                      <a:pt x="4852220" y="1828800"/>
                    </a:cubicBezTo>
                    <a:cubicBezTo>
                      <a:pt x="5085736" y="2077065"/>
                      <a:pt x="5402826" y="2327787"/>
                      <a:pt x="5707626" y="2286000"/>
                    </a:cubicBezTo>
                    <a:cubicBezTo>
                      <a:pt x="6012426" y="2244213"/>
                      <a:pt x="6368846" y="1959077"/>
                      <a:pt x="6681020" y="1578077"/>
                    </a:cubicBezTo>
                    <a:cubicBezTo>
                      <a:pt x="6993194" y="1197077"/>
                      <a:pt x="7309055" y="613287"/>
                      <a:pt x="7580671" y="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c 9"/>
              <p:cNvSpPr/>
              <p:nvPr/>
            </p:nvSpPr>
            <p:spPr>
              <a:xfrm flipV="1">
                <a:off x="1750794" y="1556872"/>
                <a:ext cx="1200420" cy="1624688"/>
              </a:xfrm>
              <a:prstGeom prst="arc">
                <a:avLst>
                  <a:gd name="adj1" fmla="val 13180469"/>
                  <a:gd name="adj2" fmla="val 19322621"/>
                </a:avLst>
              </a:prstGeom>
              <a:noFill/>
              <a:ln w="28575" cap="flat" cmpd="sng" algn="ctr">
                <a:solidFill>
                  <a:srgbClr val="00FF00"/>
                </a:solidFill>
                <a:prstDash val="solid"/>
                <a:headEnd type="arrow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rc 10"/>
              <p:cNvSpPr/>
              <p:nvPr/>
            </p:nvSpPr>
            <p:spPr>
              <a:xfrm flipV="1">
                <a:off x="5886605" y="1804312"/>
                <a:ext cx="1200420" cy="1624688"/>
              </a:xfrm>
              <a:prstGeom prst="arc">
                <a:avLst>
                  <a:gd name="adj1" fmla="val 13180469"/>
                  <a:gd name="adj2" fmla="val 19322621"/>
                </a:avLst>
              </a:prstGeom>
              <a:noFill/>
              <a:ln w="28575" cap="flat" cmpd="sng" algn="ctr">
                <a:solidFill>
                  <a:srgbClr val="00FF00"/>
                </a:solidFill>
                <a:prstDash val="solid"/>
                <a:headEnd type="arrow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orme libre 11"/>
              <p:cNvSpPr/>
              <p:nvPr/>
            </p:nvSpPr>
            <p:spPr>
              <a:xfrm>
                <a:off x="3349850" y="1628710"/>
                <a:ext cx="2064775" cy="699658"/>
              </a:xfrm>
              <a:custGeom>
                <a:avLst/>
                <a:gdLst>
                  <a:gd name="connsiteX0" fmla="*/ 0 w 2064775"/>
                  <a:gd name="connsiteY0" fmla="*/ 636402 h 680648"/>
                  <a:gd name="connsiteX1" fmla="*/ 693175 w 2064775"/>
                  <a:gd name="connsiteY1" fmla="*/ 90712 h 680648"/>
                  <a:gd name="connsiteX2" fmla="*/ 1209368 w 2064775"/>
                  <a:gd name="connsiteY2" fmla="*/ 16970 h 680648"/>
                  <a:gd name="connsiteX3" fmla="*/ 1696065 w 2064775"/>
                  <a:gd name="connsiteY3" fmla="*/ 267693 h 680648"/>
                  <a:gd name="connsiteX4" fmla="*/ 2064775 w 2064775"/>
                  <a:gd name="connsiteY4" fmla="*/ 680648 h 680648"/>
                  <a:gd name="connsiteX5" fmla="*/ 2064775 w 2064775"/>
                  <a:gd name="connsiteY5" fmla="*/ 680648 h 680648"/>
                  <a:gd name="connsiteX6" fmla="*/ 2064775 w 2064775"/>
                  <a:gd name="connsiteY6" fmla="*/ 680648 h 680648"/>
                  <a:gd name="connsiteX0" fmla="*/ 0 w 2064775"/>
                  <a:gd name="connsiteY0" fmla="*/ 654208 h 698454"/>
                  <a:gd name="connsiteX1" fmla="*/ 693175 w 2064775"/>
                  <a:gd name="connsiteY1" fmla="*/ 108518 h 698454"/>
                  <a:gd name="connsiteX2" fmla="*/ 1176117 w 2064775"/>
                  <a:gd name="connsiteY2" fmla="*/ 12609 h 698454"/>
                  <a:gd name="connsiteX3" fmla="*/ 1696065 w 2064775"/>
                  <a:gd name="connsiteY3" fmla="*/ 285499 h 698454"/>
                  <a:gd name="connsiteX4" fmla="*/ 2064775 w 2064775"/>
                  <a:gd name="connsiteY4" fmla="*/ 698454 h 698454"/>
                  <a:gd name="connsiteX5" fmla="*/ 2064775 w 2064775"/>
                  <a:gd name="connsiteY5" fmla="*/ 698454 h 698454"/>
                  <a:gd name="connsiteX6" fmla="*/ 2064775 w 2064775"/>
                  <a:gd name="connsiteY6" fmla="*/ 698454 h 698454"/>
                  <a:gd name="connsiteX0" fmla="*/ 0 w 2064775"/>
                  <a:gd name="connsiteY0" fmla="*/ 655412 h 699658"/>
                  <a:gd name="connsiteX1" fmla="*/ 693175 w 2064775"/>
                  <a:gd name="connsiteY1" fmla="*/ 109722 h 699658"/>
                  <a:gd name="connsiteX2" fmla="*/ 1176117 w 2064775"/>
                  <a:gd name="connsiteY2" fmla="*/ 13813 h 699658"/>
                  <a:gd name="connsiteX3" fmla="*/ 1679440 w 2064775"/>
                  <a:gd name="connsiteY3" fmla="*/ 303328 h 699658"/>
                  <a:gd name="connsiteX4" fmla="*/ 2064775 w 2064775"/>
                  <a:gd name="connsiteY4" fmla="*/ 699658 h 699658"/>
                  <a:gd name="connsiteX5" fmla="*/ 2064775 w 2064775"/>
                  <a:gd name="connsiteY5" fmla="*/ 699658 h 699658"/>
                  <a:gd name="connsiteX6" fmla="*/ 2064775 w 2064775"/>
                  <a:gd name="connsiteY6" fmla="*/ 699658 h 69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4775" h="699658">
                    <a:moveTo>
                      <a:pt x="0" y="655412"/>
                    </a:moveTo>
                    <a:cubicBezTo>
                      <a:pt x="245807" y="434186"/>
                      <a:pt x="497156" y="216655"/>
                      <a:pt x="693175" y="109722"/>
                    </a:cubicBezTo>
                    <a:cubicBezTo>
                      <a:pt x="889194" y="2789"/>
                      <a:pt x="1011740" y="-18455"/>
                      <a:pt x="1176117" y="13813"/>
                    </a:cubicBezTo>
                    <a:cubicBezTo>
                      <a:pt x="1340494" y="46081"/>
                      <a:pt x="1531330" y="189021"/>
                      <a:pt x="1679440" y="303328"/>
                    </a:cubicBezTo>
                    <a:cubicBezTo>
                      <a:pt x="1827550" y="417636"/>
                      <a:pt x="2000553" y="633603"/>
                      <a:pt x="2064775" y="699658"/>
                    </a:cubicBezTo>
                    <a:lnTo>
                      <a:pt x="2064775" y="699658"/>
                    </a:lnTo>
                    <a:lnTo>
                      <a:pt x="2064775" y="699658"/>
                    </a:ln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1390961" y="4630051"/>
              <a:ext cx="6337198" cy="1369910"/>
              <a:chOff x="1553189" y="4854677"/>
              <a:chExt cx="6337198" cy="1369910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189" y="5155765"/>
                <a:ext cx="6337198" cy="1068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5" name="Connecteur droit avec flèche 14"/>
              <p:cNvCxnSpPr/>
              <p:nvPr/>
            </p:nvCxnSpPr>
            <p:spPr>
              <a:xfrm>
                <a:off x="1681623" y="5690176"/>
                <a:ext cx="6079251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ZoneTexte 15"/>
                  <p:cNvSpPr txBox="1"/>
                  <p:nvPr/>
                </p:nvSpPr>
                <p:spPr>
                  <a:xfrm>
                    <a:off x="7555808" y="5330139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kumimoji="0" lang="fr-F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12" name="ZoneTexte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5808" y="5330139"/>
                    <a:ext cx="334579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ZoneTexte 16"/>
              <p:cNvSpPr txBox="1"/>
              <p:nvPr/>
            </p:nvSpPr>
            <p:spPr>
              <a:xfrm>
                <a:off x="1553189" y="4854677"/>
                <a:ext cx="6337198" cy="30777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Déplacement d’un  atome selon une direction </a:t>
                </a:r>
              </a:p>
            </p:txBody>
          </p:sp>
        </p:grpSp>
        <p:grpSp>
          <p:nvGrpSpPr>
            <p:cNvPr id="18" name="Groupe 17"/>
            <p:cNvGrpSpPr>
              <a:grpSpLocks noChangeAspect="1"/>
            </p:cNvGrpSpPr>
            <p:nvPr/>
          </p:nvGrpSpPr>
          <p:grpSpPr>
            <a:xfrm>
              <a:off x="1489902" y="5754397"/>
              <a:ext cx="2984223" cy="134845"/>
              <a:chOff x="111321" y="3271838"/>
              <a:chExt cx="6956229" cy="314325"/>
            </a:xfrm>
          </p:grpSpPr>
          <p:pic>
            <p:nvPicPr>
              <p:cNvPr id="19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6450" y="3271838"/>
                <a:ext cx="4991100" cy="314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21" y="3271839"/>
                <a:ext cx="1975242" cy="311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ZoneTexte 20"/>
            <p:cNvSpPr txBox="1"/>
            <p:nvPr/>
          </p:nvSpPr>
          <p:spPr>
            <a:xfrm>
              <a:off x="4143173" y="2556986"/>
              <a:ext cx="20425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Que des relaxations</a:t>
              </a:r>
              <a:b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génèrent du bruit</a:t>
              </a:r>
            </a:p>
          </p:txBody>
        </p:sp>
        <p:pic>
          <p:nvPicPr>
            <p:cNvPr id="22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222" y="1580766"/>
              <a:ext cx="2547815" cy="2598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507191" y="980851"/>
              <a:ext cx="1431802" cy="682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La structure</a:t>
              </a:r>
              <a:b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désordonnée</a:t>
              </a:r>
              <a:b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</a:b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</a:t>
              </a:r>
              <a:r>
                <a:rPr lang="fr-FR" kern="0" dirty="0" smtClean="0">
                  <a:solidFill>
                    <a:prstClr val="white"/>
                  </a:solidFill>
                </a:rPr>
                <a:t>e la silice</a:t>
              </a:r>
              <a:r>
                <a:rPr kumimoji="0" lang="fr-FR" sz="18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 Est-ce que il y a un modèle</a:t>
            </a:r>
            <a:br>
              <a:rPr lang="fr-FR" dirty="0" smtClean="0"/>
            </a:br>
            <a:r>
              <a:rPr lang="fr-FR" dirty="0" smtClean="0"/>
              <a:t> pour le bruit thermique?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457200" y="1858297"/>
            <a:ext cx="8273845" cy="448350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294968" y="1273626"/>
            <a:ext cx="8627806" cy="96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Verdana" panose="020B0604030504040204" pitchFamily="34" charset="0"/>
              <a:buChar char="•"/>
              <a:defRPr sz="3200" kern="12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♦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Verdana" panose="020B0604030504040204" pitchFamily="34" charset="0"/>
              <a:buChar char="−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Oui, grâce au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théorème de Fluctuation-Dissipation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697753" y="2256474"/>
            <a:ext cx="946348" cy="1905259"/>
            <a:chOff x="1101843" y="3605022"/>
            <a:chExt cx="1331275" cy="2680223"/>
          </a:xfrm>
        </p:grpSpPr>
        <p:sp>
          <p:nvSpPr>
            <p:cNvPr id="38" name="Rectangle 37"/>
            <p:cNvSpPr/>
            <p:nvPr/>
          </p:nvSpPr>
          <p:spPr>
            <a:xfrm>
              <a:off x="1187624" y="3645024"/>
              <a:ext cx="1152128" cy="2592288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1101843" y="3605022"/>
              <a:ext cx="1331275" cy="2680223"/>
            </a:xfrm>
            <a:custGeom>
              <a:avLst/>
              <a:gdLst>
                <a:gd name="connsiteX0" fmla="*/ 79257 w 1331275"/>
                <a:gd name="connsiteY0" fmla="*/ 39878 h 2680223"/>
                <a:gd name="connsiteX1" fmla="*/ 53857 w 1331275"/>
                <a:gd name="connsiteY1" fmla="*/ 224028 h 2680223"/>
                <a:gd name="connsiteX2" fmla="*/ 53857 w 1331275"/>
                <a:gd name="connsiteY2" fmla="*/ 414528 h 2680223"/>
                <a:gd name="connsiteX3" fmla="*/ 91957 w 1331275"/>
                <a:gd name="connsiteY3" fmla="*/ 541528 h 2680223"/>
                <a:gd name="connsiteX4" fmla="*/ 149107 w 1331275"/>
                <a:gd name="connsiteY4" fmla="*/ 782828 h 2680223"/>
                <a:gd name="connsiteX5" fmla="*/ 117357 w 1331275"/>
                <a:gd name="connsiteY5" fmla="*/ 922528 h 2680223"/>
                <a:gd name="connsiteX6" fmla="*/ 98307 w 1331275"/>
                <a:gd name="connsiteY6" fmla="*/ 1100328 h 2680223"/>
                <a:gd name="connsiteX7" fmla="*/ 22107 w 1331275"/>
                <a:gd name="connsiteY7" fmla="*/ 1455928 h 2680223"/>
                <a:gd name="connsiteX8" fmla="*/ 28457 w 1331275"/>
                <a:gd name="connsiteY8" fmla="*/ 1608328 h 2680223"/>
                <a:gd name="connsiteX9" fmla="*/ 47507 w 1331275"/>
                <a:gd name="connsiteY9" fmla="*/ 1754378 h 2680223"/>
                <a:gd name="connsiteX10" fmla="*/ 3057 w 1331275"/>
                <a:gd name="connsiteY10" fmla="*/ 1906778 h 2680223"/>
                <a:gd name="connsiteX11" fmla="*/ 9407 w 1331275"/>
                <a:gd name="connsiteY11" fmla="*/ 2097278 h 2680223"/>
                <a:gd name="connsiteX12" fmla="*/ 53857 w 1331275"/>
                <a:gd name="connsiteY12" fmla="*/ 2243328 h 2680223"/>
                <a:gd name="connsiteX13" fmla="*/ 155457 w 1331275"/>
                <a:gd name="connsiteY13" fmla="*/ 2548128 h 2680223"/>
                <a:gd name="connsiteX14" fmla="*/ 161807 w 1331275"/>
                <a:gd name="connsiteY14" fmla="*/ 2675128 h 2680223"/>
                <a:gd name="connsiteX15" fmla="*/ 542807 w 1331275"/>
                <a:gd name="connsiteY15" fmla="*/ 2649728 h 2680223"/>
                <a:gd name="connsiteX16" fmla="*/ 777757 w 1331275"/>
                <a:gd name="connsiteY16" fmla="*/ 2598928 h 2680223"/>
                <a:gd name="connsiteX17" fmla="*/ 1050807 w 1331275"/>
                <a:gd name="connsiteY17" fmla="*/ 2567178 h 2680223"/>
                <a:gd name="connsiteX18" fmla="*/ 1285757 w 1331275"/>
                <a:gd name="connsiteY18" fmla="*/ 2592578 h 2680223"/>
                <a:gd name="connsiteX19" fmla="*/ 1330207 w 1331275"/>
                <a:gd name="connsiteY19" fmla="*/ 2357628 h 2680223"/>
                <a:gd name="connsiteX20" fmla="*/ 1266707 w 1331275"/>
                <a:gd name="connsiteY20" fmla="*/ 1957578 h 2680223"/>
                <a:gd name="connsiteX21" fmla="*/ 1196857 w 1331275"/>
                <a:gd name="connsiteY21" fmla="*/ 1722628 h 2680223"/>
                <a:gd name="connsiteX22" fmla="*/ 1228607 w 1331275"/>
                <a:gd name="connsiteY22" fmla="*/ 1462278 h 2680223"/>
                <a:gd name="connsiteX23" fmla="*/ 1317507 w 1331275"/>
                <a:gd name="connsiteY23" fmla="*/ 700278 h 2680223"/>
                <a:gd name="connsiteX24" fmla="*/ 1215907 w 1331275"/>
                <a:gd name="connsiteY24" fmla="*/ 439928 h 2680223"/>
                <a:gd name="connsiteX25" fmla="*/ 1184157 w 1331275"/>
                <a:gd name="connsiteY25" fmla="*/ 217678 h 2680223"/>
                <a:gd name="connsiteX26" fmla="*/ 1190507 w 1331275"/>
                <a:gd name="connsiteY26" fmla="*/ 160528 h 2680223"/>
                <a:gd name="connsiteX27" fmla="*/ 1165107 w 1331275"/>
                <a:gd name="connsiteY27" fmla="*/ 84328 h 2680223"/>
                <a:gd name="connsiteX28" fmla="*/ 1133357 w 1331275"/>
                <a:gd name="connsiteY28" fmla="*/ 14478 h 2680223"/>
                <a:gd name="connsiteX29" fmla="*/ 1101607 w 1331275"/>
                <a:gd name="connsiteY29" fmla="*/ 14478 h 2680223"/>
                <a:gd name="connsiteX30" fmla="*/ 873007 w 1331275"/>
                <a:gd name="connsiteY30" fmla="*/ 1778 h 2680223"/>
                <a:gd name="connsiteX31" fmla="*/ 714257 w 1331275"/>
                <a:gd name="connsiteY31" fmla="*/ 58928 h 2680223"/>
                <a:gd name="connsiteX32" fmla="*/ 511057 w 1331275"/>
                <a:gd name="connsiteY32" fmla="*/ 77978 h 2680223"/>
                <a:gd name="connsiteX33" fmla="*/ 288807 w 1331275"/>
                <a:gd name="connsiteY33" fmla="*/ 52578 h 2680223"/>
                <a:gd name="connsiteX34" fmla="*/ 79257 w 1331275"/>
                <a:gd name="connsiteY34" fmla="*/ 39878 h 268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31275" h="2680223">
                  <a:moveTo>
                    <a:pt x="79257" y="39878"/>
                  </a:moveTo>
                  <a:cubicBezTo>
                    <a:pt x="40099" y="68453"/>
                    <a:pt x="58090" y="161586"/>
                    <a:pt x="53857" y="224028"/>
                  </a:cubicBezTo>
                  <a:cubicBezTo>
                    <a:pt x="49624" y="286470"/>
                    <a:pt x="47507" y="361611"/>
                    <a:pt x="53857" y="414528"/>
                  </a:cubicBezTo>
                  <a:cubicBezTo>
                    <a:pt x="60207" y="467445"/>
                    <a:pt x="76082" y="480145"/>
                    <a:pt x="91957" y="541528"/>
                  </a:cubicBezTo>
                  <a:cubicBezTo>
                    <a:pt x="107832" y="602911"/>
                    <a:pt x="144874" y="719328"/>
                    <a:pt x="149107" y="782828"/>
                  </a:cubicBezTo>
                  <a:cubicBezTo>
                    <a:pt x="153340" y="846328"/>
                    <a:pt x="125824" y="869611"/>
                    <a:pt x="117357" y="922528"/>
                  </a:cubicBezTo>
                  <a:cubicBezTo>
                    <a:pt x="108890" y="975445"/>
                    <a:pt x="114182" y="1011428"/>
                    <a:pt x="98307" y="1100328"/>
                  </a:cubicBezTo>
                  <a:cubicBezTo>
                    <a:pt x="82432" y="1189228"/>
                    <a:pt x="33749" y="1371261"/>
                    <a:pt x="22107" y="1455928"/>
                  </a:cubicBezTo>
                  <a:cubicBezTo>
                    <a:pt x="10465" y="1540595"/>
                    <a:pt x="24224" y="1558586"/>
                    <a:pt x="28457" y="1608328"/>
                  </a:cubicBezTo>
                  <a:cubicBezTo>
                    <a:pt x="32690" y="1658070"/>
                    <a:pt x="51740" y="1704636"/>
                    <a:pt x="47507" y="1754378"/>
                  </a:cubicBezTo>
                  <a:cubicBezTo>
                    <a:pt x="43274" y="1804120"/>
                    <a:pt x="9407" y="1849628"/>
                    <a:pt x="3057" y="1906778"/>
                  </a:cubicBezTo>
                  <a:cubicBezTo>
                    <a:pt x="-3293" y="1963928"/>
                    <a:pt x="940" y="2041186"/>
                    <a:pt x="9407" y="2097278"/>
                  </a:cubicBezTo>
                  <a:cubicBezTo>
                    <a:pt x="17874" y="2153370"/>
                    <a:pt x="29515" y="2168186"/>
                    <a:pt x="53857" y="2243328"/>
                  </a:cubicBezTo>
                  <a:cubicBezTo>
                    <a:pt x="78199" y="2318470"/>
                    <a:pt x="137465" y="2476161"/>
                    <a:pt x="155457" y="2548128"/>
                  </a:cubicBezTo>
                  <a:cubicBezTo>
                    <a:pt x="173449" y="2620095"/>
                    <a:pt x="97249" y="2658195"/>
                    <a:pt x="161807" y="2675128"/>
                  </a:cubicBezTo>
                  <a:cubicBezTo>
                    <a:pt x="226365" y="2692061"/>
                    <a:pt x="440149" y="2662428"/>
                    <a:pt x="542807" y="2649728"/>
                  </a:cubicBezTo>
                  <a:cubicBezTo>
                    <a:pt x="645465" y="2637028"/>
                    <a:pt x="693090" y="2612686"/>
                    <a:pt x="777757" y="2598928"/>
                  </a:cubicBezTo>
                  <a:cubicBezTo>
                    <a:pt x="862424" y="2585170"/>
                    <a:pt x="966140" y="2568236"/>
                    <a:pt x="1050807" y="2567178"/>
                  </a:cubicBezTo>
                  <a:cubicBezTo>
                    <a:pt x="1135474" y="2566120"/>
                    <a:pt x="1239190" y="2627503"/>
                    <a:pt x="1285757" y="2592578"/>
                  </a:cubicBezTo>
                  <a:cubicBezTo>
                    <a:pt x="1332324" y="2557653"/>
                    <a:pt x="1333382" y="2463461"/>
                    <a:pt x="1330207" y="2357628"/>
                  </a:cubicBezTo>
                  <a:cubicBezTo>
                    <a:pt x="1327032" y="2251795"/>
                    <a:pt x="1288932" y="2063411"/>
                    <a:pt x="1266707" y="1957578"/>
                  </a:cubicBezTo>
                  <a:cubicBezTo>
                    <a:pt x="1244482" y="1851745"/>
                    <a:pt x="1203207" y="1805178"/>
                    <a:pt x="1196857" y="1722628"/>
                  </a:cubicBezTo>
                  <a:cubicBezTo>
                    <a:pt x="1190507" y="1640078"/>
                    <a:pt x="1208499" y="1632670"/>
                    <a:pt x="1228607" y="1462278"/>
                  </a:cubicBezTo>
                  <a:cubicBezTo>
                    <a:pt x="1248715" y="1291886"/>
                    <a:pt x="1319624" y="870670"/>
                    <a:pt x="1317507" y="700278"/>
                  </a:cubicBezTo>
                  <a:cubicBezTo>
                    <a:pt x="1315390" y="529886"/>
                    <a:pt x="1238132" y="520361"/>
                    <a:pt x="1215907" y="439928"/>
                  </a:cubicBezTo>
                  <a:cubicBezTo>
                    <a:pt x="1193682" y="359495"/>
                    <a:pt x="1188390" y="264245"/>
                    <a:pt x="1184157" y="217678"/>
                  </a:cubicBezTo>
                  <a:cubicBezTo>
                    <a:pt x="1179924" y="171111"/>
                    <a:pt x="1193682" y="182753"/>
                    <a:pt x="1190507" y="160528"/>
                  </a:cubicBezTo>
                  <a:cubicBezTo>
                    <a:pt x="1187332" y="138303"/>
                    <a:pt x="1174632" y="108670"/>
                    <a:pt x="1165107" y="84328"/>
                  </a:cubicBezTo>
                  <a:cubicBezTo>
                    <a:pt x="1155582" y="59986"/>
                    <a:pt x="1143940" y="26120"/>
                    <a:pt x="1133357" y="14478"/>
                  </a:cubicBezTo>
                  <a:cubicBezTo>
                    <a:pt x="1122774" y="2836"/>
                    <a:pt x="1101607" y="14478"/>
                    <a:pt x="1101607" y="14478"/>
                  </a:cubicBezTo>
                  <a:cubicBezTo>
                    <a:pt x="1058215" y="12361"/>
                    <a:pt x="937565" y="-5630"/>
                    <a:pt x="873007" y="1778"/>
                  </a:cubicBezTo>
                  <a:cubicBezTo>
                    <a:pt x="808449" y="9186"/>
                    <a:pt x="774582" y="46228"/>
                    <a:pt x="714257" y="58928"/>
                  </a:cubicBezTo>
                  <a:cubicBezTo>
                    <a:pt x="653932" y="71628"/>
                    <a:pt x="581965" y="79036"/>
                    <a:pt x="511057" y="77978"/>
                  </a:cubicBezTo>
                  <a:cubicBezTo>
                    <a:pt x="440149" y="76920"/>
                    <a:pt x="360774" y="56811"/>
                    <a:pt x="288807" y="52578"/>
                  </a:cubicBezTo>
                  <a:cubicBezTo>
                    <a:pt x="216840" y="48345"/>
                    <a:pt x="118415" y="11303"/>
                    <a:pt x="79257" y="3987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2313138" y="2248875"/>
            <a:ext cx="5810962" cy="2097524"/>
            <a:chOff x="2690502" y="3429000"/>
            <a:chExt cx="5810962" cy="2097524"/>
          </a:xfrm>
        </p:grpSpPr>
        <p:cxnSp>
          <p:nvCxnSpPr>
            <p:cNvPr id="41" name="Connecteur droit avec flèche 40"/>
            <p:cNvCxnSpPr/>
            <p:nvPr/>
          </p:nvCxnSpPr>
          <p:spPr>
            <a:xfrm flipV="1">
              <a:off x="3098293" y="3429000"/>
              <a:ext cx="0" cy="187220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Connecteur droit avec flèche 41"/>
            <p:cNvCxnSpPr/>
            <p:nvPr/>
          </p:nvCxnSpPr>
          <p:spPr>
            <a:xfrm>
              <a:off x="2838046" y="5157192"/>
              <a:ext cx="4930890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3" name="ZoneTexte 42"/>
            <p:cNvSpPr txBox="1"/>
            <p:nvPr/>
          </p:nvSpPr>
          <p:spPr>
            <a:xfrm>
              <a:off x="6816734" y="5157192"/>
              <a:ext cx="11448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fréquence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 rot="16200000">
              <a:off x="2427769" y="3822326"/>
              <a:ext cx="8947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energie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V="1">
              <a:off x="3635896" y="4006992"/>
              <a:ext cx="0" cy="11502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4283968" y="4005064"/>
              <a:ext cx="0" cy="11502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" name="Connecteur droit avec flèche 46"/>
            <p:cNvCxnSpPr/>
            <p:nvPr/>
          </p:nvCxnSpPr>
          <p:spPr>
            <a:xfrm flipV="1">
              <a:off x="4788024" y="4005451"/>
              <a:ext cx="0" cy="11502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Connecteur droit avec flèche 47"/>
            <p:cNvCxnSpPr/>
            <p:nvPr/>
          </p:nvCxnSpPr>
          <p:spPr>
            <a:xfrm flipV="1">
              <a:off x="5652120" y="4003523"/>
              <a:ext cx="0" cy="11502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" name="Connecteur droit avec flèche 48"/>
            <p:cNvCxnSpPr/>
            <p:nvPr/>
          </p:nvCxnSpPr>
          <p:spPr>
            <a:xfrm flipV="1">
              <a:off x="6638520" y="4008920"/>
              <a:ext cx="0" cy="11502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" name="Connecteur droit avec flèche 49"/>
            <p:cNvCxnSpPr/>
            <p:nvPr/>
          </p:nvCxnSpPr>
          <p:spPr>
            <a:xfrm flipV="1">
              <a:off x="6948264" y="4006992"/>
              <a:ext cx="0" cy="11502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1" name="Connecteur droit 50"/>
            <p:cNvCxnSpPr/>
            <p:nvPr/>
          </p:nvCxnSpPr>
          <p:spPr>
            <a:xfrm flipV="1">
              <a:off x="3419872" y="4003523"/>
              <a:ext cx="4680520" cy="154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lg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2" name="ZoneTexte 51"/>
            <p:cNvSpPr txBox="1"/>
            <p:nvPr/>
          </p:nvSpPr>
          <p:spPr>
            <a:xfrm>
              <a:off x="8100392" y="3789040"/>
              <a:ext cx="401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kT</a:t>
              </a: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4597761" y="2287484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No FROTTEMENT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 NO BRUIT</a:t>
            </a:r>
          </a:p>
        </p:txBody>
      </p:sp>
      <p:grpSp>
        <p:nvGrpSpPr>
          <p:cNvPr id="54" name="Groupe 53"/>
          <p:cNvGrpSpPr/>
          <p:nvPr/>
        </p:nvGrpSpPr>
        <p:grpSpPr>
          <a:xfrm>
            <a:off x="2720929" y="3213415"/>
            <a:ext cx="4148379" cy="1277000"/>
            <a:chOff x="2720929" y="3213415"/>
            <a:chExt cx="4148379" cy="1277000"/>
          </a:xfrm>
        </p:grpSpPr>
        <p:sp>
          <p:nvSpPr>
            <p:cNvPr id="55" name="Forme libre 54"/>
            <p:cNvSpPr/>
            <p:nvPr/>
          </p:nvSpPr>
          <p:spPr>
            <a:xfrm>
              <a:off x="2720929" y="3213415"/>
              <a:ext cx="4148379" cy="744603"/>
            </a:xfrm>
            <a:custGeom>
              <a:avLst/>
              <a:gdLst>
                <a:gd name="connsiteX0" fmla="*/ 0 w 3978092"/>
                <a:gd name="connsiteY0" fmla="*/ 687604 h 1122866"/>
                <a:gd name="connsiteX1" fmla="*/ 206644 w 3978092"/>
                <a:gd name="connsiteY1" fmla="*/ 914912 h 1122866"/>
                <a:gd name="connsiteX2" fmla="*/ 309966 w 3978092"/>
                <a:gd name="connsiteY2" fmla="*/ 982072 h 1122866"/>
                <a:gd name="connsiteX3" fmla="*/ 382292 w 3978092"/>
                <a:gd name="connsiteY3" fmla="*/ 992404 h 1122866"/>
                <a:gd name="connsiteX4" fmla="*/ 433953 w 3978092"/>
                <a:gd name="connsiteY4" fmla="*/ 961407 h 1122866"/>
                <a:gd name="connsiteX5" fmla="*/ 490780 w 3978092"/>
                <a:gd name="connsiteY5" fmla="*/ 718600 h 1122866"/>
                <a:gd name="connsiteX6" fmla="*/ 511444 w 3978092"/>
                <a:gd name="connsiteY6" fmla="*/ 310478 h 1122866"/>
                <a:gd name="connsiteX7" fmla="*/ 537275 w 3978092"/>
                <a:gd name="connsiteY7" fmla="*/ 72838 h 1122866"/>
                <a:gd name="connsiteX8" fmla="*/ 568271 w 3978092"/>
                <a:gd name="connsiteY8" fmla="*/ 356973 h 1122866"/>
                <a:gd name="connsiteX9" fmla="*/ 599268 w 3978092"/>
                <a:gd name="connsiteY9" fmla="*/ 661773 h 1122866"/>
                <a:gd name="connsiteX10" fmla="*/ 645763 w 3978092"/>
                <a:gd name="connsiteY10" fmla="*/ 878750 h 1122866"/>
                <a:gd name="connsiteX11" fmla="*/ 743919 w 3978092"/>
                <a:gd name="connsiteY11" fmla="*/ 1054397 h 1122866"/>
                <a:gd name="connsiteX12" fmla="*/ 842075 w 3978092"/>
                <a:gd name="connsiteY12" fmla="*/ 1100892 h 1122866"/>
                <a:gd name="connsiteX13" fmla="*/ 981559 w 3978092"/>
                <a:gd name="connsiteY13" fmla="*/ 1116390 h 1122866"/>
                <a:gd name="connsiteX14" fmla="*/ 1084881 w 3978092"/>
                <a:gd name="connsiteY14" fmla="*/ 1007902 h 1122866"/>
                <a:gd name="connsiteX15" fmla="*/ 1131376 w 3978092"/>
                <a:gd name="connsiteY15" fmla="*/ 796092 h 1122866"/>
                <a:gd name="connsiteX16" fmla="*/ 1172705 w 3978092"/>
                <a:gd name="connsiteY16" fmla="*/ 212322 h 1122866"/>
                <a:gd name="connsiteX17" fmla="*/ 1188203 w 3978092"/>
                <a:gd name="connsiteY17" fmla="*/ 72838 h 1122866"/>
                <a:gd name="connsiteX18" fmla="*/ 1219200 w 3978092"/>
                <a:gd name="connsiteY18" fmla="*/ 382804 h 1122866"/>
                <a:gd name="connsiteX19" fmla="*/ 1255363 w 3978092"/>
                <a:gd name="connsiteY19" fmla="*/ 708268 h 1122866"/>
                <a:gd name="connsiteX20" fmla="*/ 1317356 w 3978092"/>
                <a:gd name="connsiteY20" fmla="*/ 909746 h 1122866"/>
                <a:gd name="connsiteX21" fmla="*/ 1379349 w 3978092"/>
                <a:gd name="connsiteY21" fmla="*/ 1044065 h 1122866"/>
                <a:gd name="connsiteX22" fmla="*/ 1472339 w 3978092"/>
                <a:gd name="connsiteY22" fmla="*/ 1064729 h 1122866"/>
                <a:gd name="connsiteX23" fmla="*/ 1549831 w 3978092"/>
                <a:gd name="connsiteY23" fmla="*/ 1018234 h 1122866"/>
                <a:gd name="connsiteX24" fmla="*/ 1606658 w 3978092"/>
                <a:gd name="connsiteY24" fmla="*/ 842587 h 1122866"/>
                <a:gd name="connsiteX25" fmla="*/ 1647986 w 3978092"/>
                <a:gd name="connsiteY25" fmla="*/ 604946 h 1122866"/>
                <a:gd name="connsiteX26" fmla="*/ 1673817 w 3978092"/>
                <a:gd name="connsiteY26" fmla="*/ 289814 h 1122866"/>
                <a:gd name="connsiteX27" fmla="*/ 1689315 w 3978092"/>
                <a:gd name="connsiteY27" fmla="*/ 78004 h 1122866"/>
                <a:gd name="connsiteX28" fmla="*/ 1725478 w 3978092"/>
                <a:gd name="connsiteY28" fmla="*/ 331143 h 1122866"/>
                <a:gd name="connsiteX29" fmla="*/ 1761641 w 3978092"/>
                <a:gd name="connsiteY29" fmla="*/ 682438 h 1122866"/>
                <a:gd name="connsiteX30" fmla="*/ 1844298 w 3978092"/>
                <a:gd name="connsiteY30" fmla="*/ 935577 h 1122866"/>
                <a:gd name="connsiteX31" fmla="*/ 1963119 w 3978092"/>
                <a:gd name="connsiteY31" fmla="*/ 1054397 h 1122866"/>
                <a:gd name="connsiteX32" fmla="*/ 2128434 w 3978092"/>
                <a:gd name="connsiteY32" fmla="*/ 1111224 h 1122866"/>
                <a:gd name="connsiteX33" fmla="*/ 2236922 w 3978092"/>
                <a:gd name="connsiteY33" fmla="*/ 1111224 h 1122866"/>
                <a:gd name="connsiteX34" fmla="*/ 2324746 w 3978092"/>
                <a:gd name="connsiteY34" fmla="*/ 1033733 h 1122866"/>
                <a:gd name="connsiteX35" fmla="*/ 2402237 w 3978092"/>
                <a:gd name="connsiteY35" fmla="*/ 847753 h 1122866"/>
                <a:gd name="connsiteX36" fmla="*/ 2459064 w 3978092"/>
                <a:gd name="connsiteY36" fmla="*/ 620444 h 1122866"/>
                <a:gd name="connsiteX37" fmla="*/ 2500393 w 3978092"/>
                <a:gd name="connsiteY37" fmla="*/ 294980 h 1122866"/>
                <a:gd name="connsiteX38" fmla="*/ 2536556 w 3978092"/>
                <a:gd name="connsiteY38" fmla="*/ 72838 h 1122866"/>
                <a:gd name="connsiteX39" fmla="*/ 2583051 w 3978092"/>
                <a:gd name="connsiteY39" fmla="*/ 165828 h 1122866"/>
                <a:gd name="connsiteX40" fmla="*/ 2624380 w 3978092"/>
                <a:gd name="connsiteY40" fmla="*/ 548119 h 1122866"/>
                <a:gd name="connsiteX41" fmla="*/ 2701871 w 3978092"/>
                <a:gd name="connsiteY41" fmla="*/ 935577 h 1122866"/>
                <a:gd name="connsiteX42" fmla="*/ 2924014 w 3978092"/>
                <a:gd name="connsiteY42" fmla="*/ 1106058 h 1122866"/>
                <a:gd name="connsiteX43" fmla="*/ 3161654 w 3978092"/>
                <a:gd name="connsiteY43" fmla="*/ 1106058 h 1122866"/>
                <a:gd name="connsiteX44" fmla="*/ 3326970 w 3978092"/>
                <a:gd name="connsiteY44" fmla="*/ 1013068 h 1122866"/>
                <a:gd name="connsiteX45" fmla="*/ 3435458 w 3978092"/>
                <a:gd name="connsiteY45" fmla="*/ 584282 h 1122866"/>
                <a:gd name="connsiteX46" fmla="*/ 3528447 w 3978092"/>
                <a:gd name="connsiteY46" fmla="*/ 72838 h 1122866"/>
                <a:gd name="connsiteX47" fmla="*/ 3590441 w 3978092"/>
                <a:gd name="connsiteY47" fmla="*/ 320811 h 1122866"/>
                <a:gd name="connsiteX48" fmla="*/ 3652434 w 3978092"/>
                <a:gd name="connsiteY48" fmla="*/ 641109 h 1122866"/>
                <a:gd name="connsiteX49" fmla="*/ 3740258 w 3978092"/>
                <a:gd name="connsiteY49" fmla="*/ 661773 h 1122866"/>
                <a:gd name="connsiteX50" fmla="*/ 3828081 w 3978092"/>
                <a:gd name="connsiteY50" fmla="*/ 243319 h 1122866"/>
                <a:gd name="connsiteX51" fmla="*/ 3843580 w 3978092"/>
                <a:gd name="connsiteY51" fmla="*/ 103834 h 1122866"/>
                <a:gd name="connsiteX0" fmla="*/ 0 w 3828081"/>
                <a:gd name="connsiteY0" fmla="*/ 622775 h 1058037"/>
                <a:gd name="connsiteX1" fmla="*/ 206644 w 3828081"/>
                <a:gd name="connsiteY1" fmla="*/ 850083 h 1058037"/>
                <a:gd name="connsiteX2" fmla="*/ 309966 w 3828081"/>
                <a:gd name="connsiteY2" fmla="*/ 917243 h 1058037"/>
                <a:gd name="connsiteX3" fmla="*/ 382292 w 3828081"/>
                <a:gd name="connsiteY3" fmla="*/ 927575 h 1058037"/>
                <a:gd name="connsiteX4" fmla="*/ 433953 w 3828081"/>
                <a:gd name="connsiteY4" fmla="*/ 896578 h 1058037"/>
                <a:gd name="connsiteX5" fmla="*/ 490780 w 3828081"/>
                <a:gd name="connsiteY5" fmla="*/ 653771 h 1058037"/>
                <a:gd name="connsiteX6" fmla="*/ 511444 w 3828081"/>
                <a:gd name="connsiteY6" fmla="*/ 245649 h 1058037"/>
                <a:gd name="connsiteX7" fmla="*/ 537275 w 3828081"/>
                <a:gd name="connsiteY7" fmla="*/ 8009 h 1058037"/>
                <a:gd name="connsiteX8" fmla="*/ 568271 w 3828081"/>
                <a:gd name="connsiteY8" fmla="*/ 292144 h 1058037"/>
                <a:gd name="connsiteX9" fmla="*/ 599268 w 3828081"/>
                <a:gd name="connsiteY9" fmla="*/ 596944 h 1058037"/>
                <a:gd name="connsiteX10" fmla="*/ 645763 w 3828081"/>
                <a:gd name="connsiteY10" fmla="*/ 813921 h 1058037"/>
                <a:gd name="connsiteX11" fmla="*/ 743919 w 3828081"/>
                <a:gd name="connsiteY11" fmla="*/ 989568 h 1058037"/>
                <a:gd name="connsiteX12" fmla="*/ 842075 w 3828081"/>
                <a:gd name="connsiteY12" fmla="*/ 1036063 h 1058037"/>
                <a:gd name="connsiteX13" fmla="*/ 981559 w 3828081"/>
                <a:gd name="connsiteY13" fmla="*/ 1051561 h 1058037"/>
                <a:gd name="connsiteX14" fmla="*/ 1084881 w 3828081"/>
                <a:gd name="connsiteY14" fmla="*/ 943073 h 1058037"/>
                <a:gd name="connsiteX15" fmla="*/ 1131376 w 3828081"/>
                <a:gd name="connsiteY15" fmla="*/ 731263 h 1058037"/>
                <a:gd name="connsiteX16" fmla="*/ 1172705 w 3828081"/>
                <a:gd name="connsiteY16" fmla="*/ 147493 h 1058037"/>
                <a:gd name="connsiteX17" fmla="*/ 1188203 w 3828081"/>
                <a:gd name="connsiteY17" fmla="*/ 8009 h 1058037"/>
                <a:gd name="connsiteX18" fmla="*/ 1219200 w 3828081"/>
                <a:gd name="connsiteY18" fmla="*/ 317975 h 1058037"/>
                <a:gd name="connsiteX19" fmla="*/ 1255363 w 3828081"/>
                <a:gd name="connsiteY19" fmla="*/ 643439 h 1058037"/>
                <a:gd name="connsiteX20" fmla="*/ 1317356 w 3828081"/>
                <a:gd name="connsiteY20" fmla="*/ 844917 h 1058037"/>
                <a:gd name="connsiteX21" fmla="*/ 1379349 w 3828081"/>
                <a:gd name="connsiteY21" fmla="*/ 979236 h 1058037"/>
                <a:gd name="connsiteX22" fmla="*/ 1472339 w 3828081"/>
                <a:gd name="connsiteY22" fmla="*/ 999900 h 1058037"/>
                <a:gd name="connsiteX23" fmla="*/ 1549831 w 3828081"/>
                <a:gd name="connsiteY23" fmla="*/ 953405 h 1058037"/>
                <a:gd name="connsiteX24" fmla="*/ 1606658 w 3828081"/>
                <a:gd name="connsiteY24" fmla="*/ 777758 h 1058037"/>
                <a:gd name="connsiteX25" fmla="*/ 1647986 w 3828081"/>
                <a:gd name="connsiteY25" fmla="*/ 540117 h 1058037"/>
                <a:gd name="connsiteX26" fmla="*/ 1673817 w 3828081"/>
                <a:gd name="connsiteY26" fmla="*/ 224985 h 1058037"/>
                <a:gd name="connsiteX27" fmla="*/ 1689315 w 3828081"/>
                <a:gd name="connsiteY27" fmla="*/ 13175 h 1058037"/>
                <a:gd name="connsiteX28" fmla="*/ 1725478 w 3828081"/>
                <a:gd name="connsiteY28" fmla="*/ 266314 h 1058037"/>
                <a:gd name="connsiteX29" fmla="*/ 1761641 w 3828081"/>
                <a:gd name="connsiteY29" fmla="*/ 617609 h 1058037"/>
                <a:gd name="connsiteX30" fmla="*/ 1844298 w 3828081"/>
                <a:gd name="connsiteY30" fmla="*/ 870748 h 1058037"/>
                <a:gd name="connsiteX31" fmla="*/ 1963119 w 3828081"/>
                <a:gd name="connsiteY31" fmla="*/ 989568 h 1058037"/>
                <a:gd name="connsiteX32" fmla="*/ 2128434 w 3828081"/>
                <a:gd name="connsiteY32" fmla="*/ 1046395 h 1058037"/>
                <a:gd name="connsiteX33" fmla="*/ 2236922 w 3828081"/>
                <a:gd name="connsiteY33" fmla="*/ 1046395 h 1058037"/>
                <a:gd name="connsiteX34" fmla="*/ 2324746 w 3828081"/>
                <a:gd name="connsiteY34" fmla="*/ 968904 h 1058037"/>
                <a:gd name="connsiteX35" fmla="*/ 2402237 w 3828081"/>
                <a:gd name="connsiteY35" fmla="*/ 782924 h 1058037"/>
                <a:gd name="connsiteX36" fmla="*/ 2459064 w 3828081"/>
                <a:gd name="connsiteY36" fmla="*/ 555615 h 1058037"/>
                <a:gd name="connsiteX37" fmla="*/ 2500393 w 3828081"/>
                <a:gd name="connsiteY37" fmla="*/ 230151 h 1058037"/>
                <a:gd name="connsiteX38" fmla="*/ 2536556 w 3828081"/>
                <a:gd name="connsiteY38" fmla="*/ 8009 h 1058037"/>
                <a:gd name="connsiteX39" fmla="*/ 2583051 w 3828081"/>
                <a:gd name="connsiteY39" fmla="*/ 100999 h 1058037"/>
                <a:gd name="connsiteX40" fmla="*/ 2624380 w 3828081"/>
                <a:gd name="connsiteY40" fmla="*/ 483290 h 1058037"/>
                <a:gd name="connsiteX41" fmla="*/ 2701871 w 3828081"/>
                <a:gd name="connsiteY41" fmla="*/ 870748 h 1058037"/>
                <a:gd name="connsiteX42" fmla="*/ 2924014 w 3828081"/>
                <a:gd name="connsiteY42" fmla="*/ 1041229 h 1058037"/>
                <a:gd name="connsiteX43" fmla="*/ 3161654 w 3828081"/>
                <a:gd name="connsiteY43" fmla="*/ 1041229 h 1058037"/>
                <a:gd name="connsiteX44" fmla="*/ 3326970 w 3828081"/>
                <a:gd name="connsiteY44" fmla="*/ 948239 h 1058037"/>
                <a:gd name="connsiteX45" fmla="*/ 3435458 w 3828081"/>
                <a:gd name="connsiteY45" fmla="*/ 519453 h 1058037"/>
                <a:gd name="connsiteX46" fmla="*/ 3528447 w 3828081"/>
                <a:gd name="connsiteY46" fmla="*/ 8009 h 1058037"/>
                <a:gd name="connsiteX47" fmla="*/ 3590441 w 3828081"/>
                <a:gd name="connsiteY47" fmla="*/ 255982 h 1058037"/>
                <a:gd name="connsiteX48" fmla="*/ 3652434 w 3828081"/>
                <a:gd name="connsiteY48" fmla="*/ 576280 h 1058037"/>
                <a:gd name="connsiteX49" fmla="*/ 3740258 w 3828081"/>
                <a:gd name="connsiteY49" fmla="*/ 596944 h 1058037"/>
                <a:gd name="connsiteX50" fmla="*/ 3828081 w 3828081"/>
                <a:gd name="connsiteY50" fmla="*/ 178490 h 1058037"/>
                <a:gd name="connsiteX0" fmla="*/ 0 w 3828081"/>
                <a:gd name="connsiteY0" fmla="*/ 622775 h 1058037"/>
                <a:gd name="connsiteX1" fmla="*/ 206644 w 3828081"/>
                <a:gd name="connsiteY1" fmla="*/ 850083 h 1058037"/>
                <a:gd name="connsiteX2" fmla="*/ 309966 w 3828081"/>
                <a:gd name="connsiteY2" fmla="*/ 917243 h 1058037"/>
                <a:gd name="connsiteX3" fmla="*/ 382292 w 3828081"/>
                <a:gd name="connsiteY3" fmla="*/ 927575 h 1058037"/>
                <a:gd name="connsiteX4" fmla="*/ 433953 w 3828081"/>
                <a:gd name="connsiteY4" fmla="*/ 896578 h 1058037"/>
                <a:gd name="connsiteX5" fmla="*/ 490780 w 3828081"/>
                <a:gd name="connsiteY5" fmla="*/ 653771 h 1058037"/>
                <a:gd name="connsiteX6" fmla="*/ 511444 w 3828081"/>
                <a:gd name="connsiteY6" fmla="*/ 245649 h 1058037"/>
                <a:gd name="connsiteX7" fmla="*/ 537275 w 3828081"/>
                <a:gd name="connsiteY7" fmla="*/ 8009 h 1058037"/>
                <a:gd name="connsiteX8" fmla="*/ 568271 w 3828081"/>
                <a:gd name="connsiteY8" fmla="*/ 292144 h 1058037"/>
                <a:gd name="connsiteX9" fmla="*/ 599268 w 3828081"/>
                <a:gd name="connsiteY9" fmla="*/ 596944 h 1058037"/>
                <a:gd name="connsiteX10" fmla="*/ 645763 w 3828081"/>
                <a:gd name="connsiteY10" fmla="*/ 813921 h 1058037"/>
                <a:gd name="connsiteX11" fmla="*/ 743919 w 3828081"/>
                <a:gd name="connsiteY11" fmla="*/ 989568 h 1058037"/>
                <a:gd name="connsiteX12" fmla="*/ 842075 w 3828081"/>
                <a:gd name="connsiteY12" fmla="*/ 1036063 h 1058037"/>
                <a:gd name="connsiteX13" fmla="*/ 981559 w 3828081"/>
                <a:gd name="connsiteY13" fmla="*/ 1051561 h 1058037"/>
                <a:gd name="connsiteX14" fmla="*/ 1084881 w 3828081"/>
                <a:gd name="connsiteY14" fmla="*/ 943073 h 1058037"/>
                <a:gd name="connsiteX15" fmla="*/ 1131376 w 3828081"/>
                <a:gd name="connsiteY15" fmla="*/ 731263 h 1058037"/>
                <a:gd name="connsiteX16" fmla="*/ 1172705 w 3828081"/>
                <a:gd name="connsiteY16" fmla="*/ 147493 h 1058037"/>
                <a:gd name="connsiteX17" fmla="*/ 1188203 w 3828081"/>
                <a:gd name="connsiteY17" fmla="*/ 8009 h 1058037"/>
                <a:gd name="connsiteX18" fmla="*/ 1219200 w 3828081"/>
                <a:gd name="connsiteY18" fmla="*/ 317975 h 1058037"/>
                <a:gd name="connsiteX19" fmla="*/ 1255363 w 3828081"/>
                <a:gd name="connsiteY19" fmla="*/ 643439 h 1058037"/>
                <a:gd name="connsiteX20" fmla="*/ 1317356 w 3828081"/>
                <a:gd name="connsiteY20" fmla="*/ 844917 h 1058037"/>
                <a:gd name="connsiteX21" fmla="*/ 1379349 w 3828081"/>
                <a:gd name="connsiteY21" fmla="*/ 979236 h 1058037"/>
                <a:gd name="connsiteX22" fmla="*/ 1472339 w 3828081"/>
                <a:gd name="connsiteY22" fmla="*/ 999900 h 1058037"/>
                <a:gd name="connsiteX23" fmla="*/ 1549831 w 3828081"/>
                <a:gd name="connsiteY23" fmla="*/ 953405 h 1058037"/>
                <a:gd name="connsiteX24" fmla="*/ 1606658 w 3828081"/>
                <a:gd name="connsiteY24" fmla="*/ 777758 h 1058037"/>
                <a:gd name="connsiteX25" fmla="*/ 1647986 w 3828081"/>
                <a:gd name="connsiteY25" fmla="*/ 540117 h 1058037"/>
                <a:gd name="connsiteX26" fmla="*/ 1673817 w 3828081"/>
                <a:gd name="connsiteY26" fmla="*/ 224985 h 1058037"/>
                <a:gd name="connsiteX27" fmla="*/ 1689315 w 3828081"/>
                <a:gd name="connsiteY27" fmla="*/ 13175 h 1058037"/>
                <a:gd name="connsiteX28" fmla="*/ 1725478 w 3828081"/>
                <a:gd name="connsiteY28" fmla="*/ 266314 h 1058037"/>
                <a:gd name="connsiteX29" fmla="*/ 1761641 w 3828081"/>
                <a:gd name="connsiteY29" fmla="*/ 617609 h 1058037"/>
                <a:gd name="connsiteX30" fmla="*/ 1844298 w 3828081"/>
                <a:gd name="connsiteY30" fmla="*/ 870748 h 1058037"/>
                <a:gd name="connsiteX31" fmla="*/ 1963119 w 3828081"/>
                <a:gd name="connsiteY31" fmla="*/ 989568 h 1058037"/>
                <a:gd name="connsiteX32" fmla="*/ 2128434 w 3828081"/>
                <a:gd name="connsiteY32" fmla="*/ 1046395 h 1058037"/>
                <a:gd name="connsiteX33" fmla="*/ 2236922 w 3828081"/>
                <a:gd name="connsiteY33" fmla="*/ 1046395 h 1058037"/>
                <a:gd name="connsiteX34" fmla="*/ 2324746 w 3828081"/>
                <a:gd name="connsiteY34" fmla="*/ 968904 h 1058037"/>
                <a:gd name="connsiteX35" fmla="*/ 2402237 w 3828081"/>
                <a:gd name="connsiteY35" fmla="*/ 782924 h 1058037"/>
                <a:gd name="connsiteX36" fmla="*/ 2459064 w 3828081"/>
                <a:gd name="connsiteY36" fmla="*/ 555615 h 1058037"/>
                <a:gd name="connsiteX37" fmla="*/ 2500393 w 3828081"/>
                <a:gd name="connsiteY37" fmla="*/ 230151 h 1058037"/>
                <a:gd name="connsiteX38" fmla="*/ 2536556 w 3828081"/>
                <a:gd name="connsiteY38" fmla="*/ 8009 h 1058037"/>
                <a:gd name="connsiteX39" fmla="*/ 2583051 w 3828081"/>
                <a:gd name="connsiteY39" fmla="*/ 100999 h 1058037"/>
                <a:gd name="connsiteX40" fmla="*/ 2624380 w 3828081"/>
                <a:gd name="connsiteY40" fmla="*/ 483290 h 1058037"/>
                <a:gd name="connsiteX41" fmla="*/ 2701871 w 3828081"/>
                <a:gd name="connsiteY41" fmla="*/ 870748 h 1058037"/>
                <a:gd name="connsiteX42" fmla="*/ 2924014 w 3828081"/>
                <a:gd name="connsiteY42" fmla="*/ 1041229 h 1058037"/>
                <a:gd name="connsiteX43" fmla="*/ 3161654 w 3828081"/>
                <a:gd name="connsiteY43" fmla="*/ 1041229 h 1058037"/>
                <a:gd name="connsiteX44" fmla="*/ 3326970 w 3828081"/>
                <a:gd name="connsiteY44" fmla="*/ 948239 h 1058037"/>
                <a:gd name="connsiteX45" fmla="*/ 3435458 w 3828081"/>
                <a:gd name="connsiteY45" fmla="*/ 519453 h 1058037"/>
                <a:gd name="connsiteX46" fmla="*/ 3528447 w 3828081"/>
                <a:gd name="connsiteY46" fmla="*/ 8009 h 1058037"/>
                <a:gd name="connsiteX47" fmla="*/ 3590441 w 3828081"/>
                <a:gd name="connsiteY47" fmla="*/ 255982 h 1058037"/>
                <a:gd name="connsiteX48" fmla="*/ 3652434 w 3828081"/>
                <a:gd name="connsiteY48" fmla="*/ 576280 h 1058037"/>
                <a:gd name="connsiteX49" fmla="*/ 3740258 w 3828081"/>
                <a:gd name="connsiteY49" fmla="*/ 596944 h 1058037"/>
                <a:gd name="connsiteX50" fmla="*/ 3766089 w 3828081"/>
                <a:gd name="connsiteY50" fmla="*/ 472958 h 1058037"/>
                <a:gd name="connsiteX51" fmla="*/ 3828081 w 3828081"/>
                <a:gd name="connsiteY51" fmla="*/ 178490 h 1058037"/>
                <a:gd name="connsiteX0" fmla="*/ 0 w 3828081"/>
                <a:gd name="connsiteY0" fmla="*/ 622775 h 1058037"/>
                <a:gd name="connsiteX1" fmla="*/ 206644 w 3828081"/>
                <a:gd name="connsiteY1" fmla="*/ 850083 h 1058037"/>
                <a:gd name="connsiteX2" fmla="*/ 309966 w 3828081"/>
                <a:gd name="connsiteY2" fmla="*/ 917243 h 1058037"/>
                <a:gd name="connsiteX3" fmla="*/ 382292 w 3828081"/>
                <a:gd name="connsiteY3" fmla="*/ 927575 h 1058037"/>
                <a:gd name="connsiteX4" fmla="*/ 433953 w 3828081"/>
                <a:gd name="connsiteY4" fmla="*/ 896578 h 1058037"/>
                <a:gd name="connsiteX5" fmla="*/ 490780 w 3828081"/>
                <a:gd name="connsiteY5" fmla="*/ 653771 h 1058037"/>
                <a:gd name="connsiteX6" fmla="*/ 511444 w 3828081"/>
                <a:gd name="connsiteY6" fmla="*/ 245649 h 1058037"/>
                <a:gd name="connsiteX7" fmla="*/ 537275 w 3828081"/>
                <a:gd name="connsiteY7" fmla="*/ 8009 h 1058037"/>
                <a:gd name="connsiteX8" fmla="*/ 568271 w 3828081"/>
                <a:gd name="connsiteY8" fmla="*/ 292144 h 1058037"/>
                <a:gd name="connsiteX9" fmla="*/ 599268 w 3828081"/>
                <a:gd name="connsiteY9" fmla="*/ 596944 h 1058037"/>
                <a:gd name="connsiteX10" fmla="*/ 645763 w 3828081"/>
                <a:gd name="connsiteY10" fmla="*/ 813921 h 1058037"/>
                <a:gd name="connsiteX11" fmla="*/ 743919 w 3828081"/>
                <a:gd name="connsiteY11" fmla="*/ 989568 h 1058037"/>
                <a:gd name="connsiteX12" fmla="*/ 842075 w 3828081"/>
                <a:gd name="connsiteY12" fmla="*/ 1036063 h 1058037"/>
                <a:gd name="connsiteX13" fmla="*/ 981559 w 3828081"/>
                <a:gd name="connsiteY13" fmla="*/ 1051561 h 1058037"/>
                <a:gd name="connsiteX14" fmla="*/ 1084881 w 3828081"/>
                <a:gd name="connsiteY14" fmla="*/ 943073 h 1058037"/>
                <a:gd name="connsiteX15" fmla="*/ 1131376 w 3828081"/>
                <a:gd name="connsiteY15" fmla="*/ 731263 h 1058037"/>
                <a:gd name="connsiteX16" fmla="*/ 1172705 w 3828081"/>
                <a:gd name="connsiteY16" fmla="*/ 147493 h 1058037"/>
                <a:gd name="connsiteX17" fmla="*/ 1188203 w 3828081"/>
                <a:gd name="connsiteY17" fmla="*/ 8009 h 1058037"/>
                <a:gd name="connsiteX18" fmla="*/ 1219200 w 3828081"/>
                <a:gd name="connsiteY18" fmla="*/ 317975 h 1058037"/>
                <a:gd name="connsiteX19" fmla="*/ 1255363 w 3828081"/>
                <a:gd name="connsiteY19" fmla="*/ 643439 h 1058037"/>
                <a:gd name="connsiteX20" fmla="*/ 1317356 w 3828081"/>
                <a:gd name="connsiteY20" fmla="*/ 844917 h 1058037"/>
                <a:gd name="connsiteX21" fmla="*/ 1379349 w 3828081"/>
                <a:gd name="connsiteY21" fmla="*/ 979236 h 1058037"/>
                <a:gd name="connsiteX22" fmla="*/ 1472339 w 3828081"/>
                <a:gd name="connsiteY22" fmla="*/ 999900 h 1058037"/>
                <a:gd name="connsiteX23" fmla="*/ 1549831 w 3828081"/>
                <a:gd name="connsiteY23" fmla="*/ 953405 h 1058037"/>
                <a:gd name="connsiteX24" fmla="*/ 1606658 w 3828081"/>
                <a:gd name="connsiteY24" fmla="*/ 777758 h 1058037"/>
                <a:gd name="connsiteX25" fmla="*/ 1647986 w 3828081"/>
                <a:gd name="connsiteY25" fmla="*/ 540117 h 1058037"/>
                <a:gd name="connsiteX26" fmla="*/ 1673817 w 3828081"/>
                <a:gd name="connsiteY26" fmla="*/ 224985 h 1058037"/>
                <a:gd name="connsiteX27" fmla="*/ 1689315 w 3828081"/>
                <a:gd name="connsiteY27" fmla="*/ 13175 h 1058037"/>
                <a:gd name="connsiteX28" fmla="*/ 1725478 w 3828081"/>
                <a:gd name="connsiteY28" fmla="*/ 266314 h 1058037"/>
                <a:gd name="connsiteX29" fmla="*/ 1761641 w 3828081"/>
                <a:gd name="connsiteY29" fmla="*/ 617609 h 1058037"/>
                <a:gd name="connsiteX30" fmla="*/ 1844298 w 3828081"/>
                <a:gd name="connsiteY30" fmla="*/ 870748 h 1058037"/>
                <a:gd name="connsiteX31" fmla="*/ 1963119 w 3828081"/>
                <a:gd name="connsiteY31" fmla="*/ 989568 h 1058037"/>
                <a:gd name="connsiteX32" fmla="*/ 2128434 w 3828081"/>
                <a:gd name="connsiteY32" fmla="*/ 1046395 h 1058037"/>
                <a:gd name="connsiteX33" fmla="*/ 2236922 w 3828081"/>
                <a:gd name="connsiteY33" fmla="*/ 1046395 h 1058037"/>
                <a:gd name="connsiteX34" fmla="*/ 2324746 w 3828081"/>
                <a:gd name="connsiteY34" fmla="*/ 968904 h 1058037"/>
                <a:gd name="connsiteX35" fmla="*/ 2402237 w 3828081"/>
                <a:gd name="connsiteY35" fmla="*/ 782924 h 1058037"/>
                <a:gd name="connsiteX36" fmla="*/ 2459064 w 3828081"/>
                <a:gd name="connsiteY36" fmla="*/ 555615 h 1058037"/>
                <a:gd name="connsiteX37" fmla="*/ 2500393 w 3828081"/>
                <a:gd name="connsiteY37" fmla="*/ 230151 h 1058037"/>
                <a:gd name="connsiteX38" fmla="*/ 2536556 w 3828081"/>
                <a:gd name="connsiteY38" fmla="*/ 8009 h 1058037"/>
                <a:gd name="connsiteX39" fmla="*/ 2583051 w 3828081"/>
                <a:gd name="connsiteY39" fmla="*/ 100999 h 1058037"/>
                <a:gd name="connsiteX40" fmla="*/ 2624380 w 3828081"/>
                <a:gd name="connsiteY40" fmla="*/ 483290 h 1058037"/>
                <a:gd name="connsiteX41" fmla="*/ 2701871 w 3828081"/>
                <a:gd name="connsiteY41" fmla="*/ 870748 h 1058037"/>
                <a:gd name="connsiteX42" fmla="*/ 2924014 w 3828081"/>
                <a:gd name="connsiteY42" fmla="*/ 1041229 h 1058037"/>
                <a:gd name="connsiteX43" fmla="*/ 3161654 w 3828081"/>
                <a:gd name="connsiteY43" fmla="*/ 1041229 h 1058037"/>
                <a:gd name="connsiteX44" fmla="*/ 3326970 w 3828081"/>
                <a:gd name="connsiteY44" fmla="*/ 948239 h 1058037"/>
                <a:gd name="connsiteX45" fmla="*/ 3435458 w 3828081"/>
                <a:gd name="connsiteY45" fmla="*/ 519453 h 1058037"/>
                <a:gd name="connsiteX46" fmla="*/ 3528447 w 3828081"/>
                <a:gd name="connsiteY46" fmla="*/ 8009 h 1058037"/>
                <a:gd name="connsiteX47" fmla="*/ 3590441 w 3828081"/>
                <a:gd name="connsiteY47" fmla="*/ 255982 h 1058037"/>
                <a:gd name="connsiteX48" fmla="*/ 3652434 w 3828081"/>
                <a:gd name="connsiteY48" fmla="*/ 576280 h 1058037"/>
                <a:gd name="connsiteX49" fmla="*/ 3740258 w 3828081"/>
                <a:gd name="connsiteY49" fmla="*/ 596944 h 1058037"/>
                <a:gd name="connsiteX50" fmla="*/ 3766089 w 3828081"/>
                <a:gd name="connsiteY50" fmla="*/ 472958 h 1058037"/>
                <a:gd name="connsiteX51" fmla="*/ 3797086 w 3828081"/>
                <a:gd name="connsiteY51" fmla="*/ 276646 h 1058037"/>
                <a:gd name="connsiteX52" fmla="*/ 3828081 w 3828081"/>
                <a:gd name="connsiteY52" fmla="*/ 178490 h 1058037"/>
                <a:gd name="connsiteX0" fmla="*/ 0 w 3828081"/>
                <a:gd name="connsiteY0" fmla="*/ 622775 h 1058037"/>
                <a:gd name="connsiteX1" fmla="*/ 206644 w 3828081"/>
                <a:gd name="connsiteY1" fmla="*/ 850083 h 1058037"/>
                <a:gd name="connsiteX2" fmla="*/ 309966 w 3828081"/>
                <a:gd name="connsiteY2" fmla="*/ 917243 h 1058037"/>
                <a:gd name="connsiteX3" fmla="*/ 382292 w 3828081"/>
                <a:gd name="connsiteY3" fmla="*/ 927575 h 1058037"/>
                <a:gd name="connsiteX4" fmla="*/ 433953 w 3828081"/>
                <a:gd name="connsiteY4" fmla="*/ 896578 h 1058037"/>
                <a:gd name="connsiteX5" fmla="*/ 490780 w 3828081"/>
                <a:gd name="connsiteY5" fmla="*/ 653771 h 1058037"/>
                <a:gd name="connsiteX6" fmla="*/ 511444 w 3828081"/>
                <a:gd name="connsiteY6" fmla="*/ 245649 h 1058037"/>
                <a:gd name="connsiteX7" fmla="*/ 537275 w 3828081"/>
                <a:gd name="connsiteY7" fmla="*/ 8009 h 1058037"/>
                <a:gd name="connsiteX8" fmla="*/ 568271 w 3828081"/>
                <a:gd name="connsiteY8" fmla="*/ 292144 h 1058037"/>
                <a:gd name="connsiteX9" fmla="*/ 599268 w 3828081"/>
                <a:gd name="connsiteY9" fmla="*/ 596944 h 1058037"/>
                <a:gd name="connsiteX10" fmla="*/ 645763 w 3828081"/>
                <a:gd name="connsiteY10" fmla="*/ 813921 h 1058037"/>
                <a:gd name="connsiteX11" fmla="*/ 743919 w 3828081"/>
                <a:gd name="connsiteY11" fmla="*/ 989568 h 1058037"/>
                <a:gd name="connsiteX12" fmla="*/ 842075 w 3828081"/>
                <a:gd name="connsiteY12" fmla="*/ 1036063 h 1058037"/>
                <a:gd name="connsiteX13" fmla="*/ 981559 w 3828081"/>
                <a:gd name="connsiteY13" fmla="*/ 1051561 h 1058037"/>
                <a:gd name="connsiteX14" fmla="*/ 1084881 w 3828081"/>
                <a:gd name="connsiteY14" fmla="*/ 943073 h 1058037"/>
                <a:gd name="connsiteX15" fmla="*/ 1131376 w 3828081"/>
                <a:gd name="connsiteY15" fmla="*/ 731263 h 1058037"/>
                <a:gd name="connsiteX16" fmla="*/ 1172705 w 3828081"/>
                <a:gd name="connsiteY16" fmla="*/ 147493 h 1058037"/>
                <a:gd name="connsiteX17" fmla="*/ 1188203 w 3828081"/>
                <a:gd name="connsiteY17" fmla="*/ 8009 h 1058037"/>
                <a:gd name="connsiteX18" fmla="*/ 1219200 w 3828081"/>
                <a:gd name="connsiteY18" fmla="*/ 317975 h 1058037"/>
                <a:gd name="connsiteX19" fmla="*/ 1255363 w 3828081"/>
                <a:gd name="connsiteY19" fmla="*/ 643439 h 1058037"/>
                <a:gd name="connsiteX20" fmla="*/ 1317356 w 3828081"/>
                <a:gd name="connsiteY20" fmla="*/ 844917 h 1058037"/>
                <a:gd name="connsiteX21" fmla="*/ 1379349 w 3828081"/>
                <a:gd name="connsiteY21" fmla="*/ 979236 h 1058037"/>
                <a:gd name="connsiteX22" fmla="*/ 1472339 w 3828081"/>
                <a:gd name="connsiteY22" fmla="*/ 999900 h 1058037"/>
                <a:gd name="connsiteX23" fmla="*/ 1549831 w 3828081"/>
                <a:gd name="connsiteY23" fmla="*/ 953405 h 1058037"/>
                <a:gd name="connsiteX24" fmla="*/ 1606658 w 3828081"/>
                <a:gd name="connsiteY24" fmla="*/ 777758 h 1058037"/>
                <a:gd name="connsiteX25" fmla="*/ 1647986 w 3828081"/>
                <a:gd name="connsiteY25" fmla="*/ 540117 h 1058037"/>
                <a:gd name="connsiteX26" fmla="*/ 1673817 w 3828081"/>
                <a:gd name="connsiteY26" fmla="*/ 224985 h 1058037"/>
                <a:gd name="connsiteX27" fmla="*/ 1689315 w 3828081"/>
                <a:gd name="connsiteY27" fmla="*/ 13175 h 1058037"/>
                <a:gd name="connsiteX28" fmla="*/ 1725478 w 3828081"/>
                <a:gd name="connsiteY28" fmla="*/ 266314 h 1058037"/>
                <a:gd name="connsiteX29" fmla="*/ 1761641 w 3828081"/>
                <a:gd name="connsiteY29" fmla="*/ 617609 h 1058037"/>
                <a:gd name="connsiteX30" fmla="*/ 1844298 w 3828081"/>
                <a:gd name="connsiteY30" fmla="*/ 870748 h 1058037"/>
                <a:gd name="connsiteX31" fmla="*/ 1963119 w 3828081"/>
                <a:gd name="connsiteY31" fmla="*/ 989568 h 1058037"/>
                <a:gd name="connsiteX32" fmla="*/ 2128434 w 3828081"/>
                <a:gd name="connsiteY32" fmla="*/ 1046395 h 1058037"/>
                <a:gd name="connsiteX33" fmla="*/ 2236922 w 3828081"/>
                <a:gd name="connsiteY33" fmla="*/ 1046395 h 1058037"/>
                <a:gd name="connsiteX34" fmla="*/ 2324746 w 3828081"/>
                <a:gd name="connsiteY34" fmla="*/ 968904 h 1058037"/>
                <a:gd name="connsiteX35" fmla="*/ 2402237 w 3828081"/>
                <a:gd name="connsiteY35" fmla="*/ 782924 h 1058037"/>
                <a:gd name="connsiteX36" fmla="*/ 2459064 w 3828081"/>
                <a:gd name="connsiteY36" fmla="*/ 555615 h 1058037"/>
                <a:gd name="connsiteX37" fmla="*/ 2500393 w 3828081"/>
                <a:gd name="connsiteY37" fmla="*/ 230151 h 1058037"/>
                <a:gd name="connsiteX38" fmla="*/ 2536556 w 3828081"/>
                <a:gd name="connsiteY38" fmla="*/ 8009 h 1058037"/>
                <a:gd name="connsiteX39" fmla="*/ 2583051 w 3828081"/>
                <a:gd name="connsiteY39" fmla="*/ 100999 h 1058037"/>
                <a:gd name="connsiteX40" fmla="*/ 2624380 w 3828081"/>
                <a:gd name="connsiteY40" fmla="*/ 483290 h 1058037"/>
                <a:gd name="connsiteX41" fmla="*/ 2701871 w 3828081"/>
                <a:gd name="connsiteY41" fmla="*/ 870748 h 1058037"/>
                <a:gd name="connsiteX42" fmla="*/ 2924014 w 3828081"/>
                <a:gd name="connsiteY42" fmla="*/ 1041229 h 1058037"/>
                <a:gd name="connsiteX43" fmla="*/ 3161654 w 3828081"/>
                <a:gd name="connsiteY43" fmla="*/ 1041229 h 1058037"/>
                <a:gd name="connsiteX44" fmla="*/ 3326970 w 3828081"/>
                <a:gd name="connsiteY44" fmla="*/ 948239 h 1058037"/>
                <a:gd name="connsiteX45" fmla="*/ 3435458 w 3828081"/>
                <a:gd name="connsiteY45" fmla="*/ 519453 h 1058037"/>
                <a:gd name="connsiteX46" fmla="*/ 3528447 w 3828081"/>
                <a:gd name="connsiteY46" fmla="*/ 8009 h 1058037"/>
                <a:gd name="connsiteX47" fmla="*/ 3590441 w 3828081"/>
                <a:gd name="connsiteY47" fmla="*/ 255982 h 1058037"/>
                <a:gd name="connsiteX48" fmla="*/ 3652434 w 3828081"/>
                <a:gd name="connsiteY48" fmla="*/ 576280 h 1058037"/>
                <a:gd name="connsiteX49" fmla="*/ 3740258 w 3828081"/>
                <a:gd name="connsiteY49" fmla="*/ 596944 h 1058037"/>
                <a:gd name="connsiteX50" fmla="*/ 3802252 w 3828081"/>
                <a:gd name="connsiteY50" fmla="*/ 421297 h 1058037"/>
                <a:gd name="connsiteX51" fmla="*/ 3797086 w 3828081"/>
                <a:gd name="connsiteY51" fmla="*/ 276646 h 1058037"/>
                <a:gd name="connsiteX52" fmla="*/ 3828081 w 3828081"/>
                <a:gd name="connsiteY52" fmla="*/ 178490 h 1058037"/>
                <a:gd name="connsiteX0" fmla="*/ 0 w 3864255"/>
                <a:gd name="connsiteY0" fmla="*/ 622775 h 1058037"/>
                <a:gd name="connsiteX1" fmla="*/ 206644 w 3864255"/>
                <a:gd name="connsiteY1" fmla="*/ 850083 h 1058037"/>
                <a:gd name="connsiteX2" fmla="*/ 309966 w 3864255"/>
                <a:gd name="connsiteY2" fmla="*/ 917243 h 1058037"/>
                <a:gd name="connsiteX3" fmla="*/ 382292 w 3864255"/>
                <a:gd name="connsiteY3" fmla="*/ 927575 h 1058037"/>
                <a:gd name="connsiteX4" fmla="*/ 433953 w 3864255"/>
                <a:gd name="connsiteY4" fmla="*/ 896578 h 1058037"/>
                <a:gd name="connsiteX5" fmla="*/ 490780 w 3864255"/>
                <a:gd name="connsiteY5" fmla="*/ 653771 h 1058037"/>
                <a:gd name="connsiteX6" fmla="*/ 511444 w 3864255"/>
                <a:gd name="connsiteY6" fmla="*/ 245649 h 1058037"/>
                <a:gd name="connsiteX7" fmla="*/ 537275 w 3864255"/>
                <a:gd name="connsiteY7" fmla="*/ 8009 h 1058037"/>
                <a:gd name="connsiteX8" fmla="*/ 568271 w 3864255"/>
                <a:gd name="connsiteY8" fmla="*/ 292144 h 1058037"/>
                <a:gd name="connsiteX9" fmla="*/ 599268 w 3864255"/>
                <a:gd name="connsiteY9" fmla="*/ 596944 h 1058037"/>
                <a:gd name="connsiteX10" fmla="*/ 645763 w 3864255"/>
                <a:gd name="connsiteY10" fmla="*/ 813921 h 1058037"/>
                <a:gd name="connsiteX11" fmla="*/ 743919 w 3864255"/>
                <a:gd name="connsiteY11" fmla="*/ 989568 h 1058037"/>
                <a:gd name="connsiteX12" fmla="*/ 842075 w 3864255"/>
                <a:gd name="connsiteY12" fmla="*/ 1036063 h 1058037"/>
                <a:gd name="connsiteX13" fmla="*/ 981559 w 3864255"/>
                <a:gd name="connsiteY13" fmla="*/ 1051561 h 1058037"/>
                <a:gd name="connsiteX14" fmla="*/ 1084881 w 3864255"/>
                <a:gd name="connsiteY14" fmla="*/ 943073 h 1058037"/>
                <a:gd name="connsiteX15" fmla="*/ 1131376 w 3864255"/>
                <a:gd name="connsiteY15" fmla="*/ 731263 h 1058037"/>
                <a:gd name="connsiteX16" fmla="*/ 1172705 w 3864255"/>
                <a:gd name="connsiteY16" fmla="*/ 147493 h 1058037"/>
                <a:gd name="connsiteX17" fmla="*/ 1188203 w 3864255"/>
                <a:gd name="connsiteY17" fmla="*/ 8009 h 1058037"/>
                <a:gd name="connsiteX18" fmla="*/ 1219200 w 3864255"/>
                <a:gd name="connsiteY18" fmla="*/ 317975 h 1058037"/>
                <a:gd name="connsiteX19" fmla="*/ 1255363 w 3864255"/>
                <a:gd name="connsiteY19" fmla="*/ 643439 h 1058037"/>
                <a:gd name="connsiteX20" fmla="*/ 1317356 w 3864255"/>
                <a:gd name="connsiteY20" fmla="*/ 844917 h 1058037"/>
                <a:gd name="connsiteX21" fmla="*/ 1379349 w 3864255"/>
                <a:gd name="connsiteY21" fmla="*/ 979236 h 1058037"/>
                <a:gd name="connsiteX22" fmla="*/ 1472339 w 3864255"/>
                <a:gd name="connsiteY22" fmla="*/ 999900 h 1058037"/>
                <a:gd name="connsiteX23" fmla="*/ 1549831 w 3864255"/>
                <a:gd name="connsiteY23" fmla="*/ 953405 h 1058037"/>
                <a:gd name="connsiteX24" fmla="*/ 1606658 w 3864255"/>
                <a:gd name="connsiteY24" fmla="*/ 777758 h 1058037"/>
                <a:gd name="connsiteX25" fmla="*/ 1647986 w 3864255"/>
                <a:gd name="connsiteY25" fmla="*/ 540117 h 1058037"/>
                <a:gd name="connsiteX26" fmla="*/ 1673817 w 3864255"/>
                <a:gd name="connsiteY26" fmla="*/ 224985 h 1058037"/>
                <a:gd name="connsiteX27" fmla="*/ 1689315 w 3864255"/>
                <a:gd name="connsiteY27" fmla="*/ 13175 h 1058037"/>
                <a:gd name="connsiteX28" fmla="*/ 1725478 w 3864255"/>
                <a:gd name="connsiteY28" fmla="*/ 266314 h 1058037"/>
                <a:gd name="connsiteX29" fmla="*/ 1761641 w 3864255"/>
                <a:gd name="connsiteY29" fmla="*/ 617609 h 1058037"/>
                <a:gd name="connsiteX30" fmla="*/ 1844298 w 3864255"/>
                <a:gd name="connsiteY30" fmla="*/ 870748 h 1058037"/>
                <a:gd name="connsiteX31" fmla="*/ 1963119 w 3864255"/>
                <a:gd name="connsiteY31" fmla="*/ 989568 h 1058037"/>
                <a:gd name="connsiteX32" fmla="*/ 2128434 w 3864255"/>
                <a:gd name="connsiteY32" fmla="*/ 1046395 h 1058037"/>
                <a:gd name="connsiteX33" fmla="*/ 2236922 w 3864255"/>
                <a:gd name="connsiteY33" fmla="*/ 1046395 h 1058037"/>
                <a:gd name="connsiteX34" fmla="*/ 2324746 w 3864255"/>
                <a:gd name="connsiteY34" fmla="*/ 968904 h 1058037"/>
                <a:gd name="connsiteX35" fmla="*/ 2402237 w 3864255"/>
                <a:gd name="connsiteY35" fmla="*/ 782924 h 1058037"/>
                <a:gd name="connsiteX36" fmla="*/ 2459064 w 3864255"/>
                <a:gd name="connsiteY36" fmla="*/ 555615 h 1058037"/>
                <a:gd name="connsiteX37" fmla="*/ 2500393 w 3864255"/>
                <a:gd name="connsiteY37" fmla="*/ 230151 h 1058037"/>
                <a:gd name="connsiteX38" fmla="*/ 2536556 w 3864255"/>
                <a:gd name="connsiteY38" fmla="*/ 8009 h 1058037"/>
                <a:gd name="connsiteX39" fmla="*/ 2583051 w 3864255"/>
                <a:gd name="connsiteY39" fmla="*/ 100999 h 1058037"/>
                <a:gd name="connsiteX40" fmla="*/ 2624380 w 3864255"/>
                <a:gd name="connsiteY40" fmla="*/ 483290 h 1058037"/>
                <a:gd name="connsiteX41" fmla="*/ 2701871 w 3864255"/>
                <a:gd name="connsiteY41" fmla="*/ 870748 h 1058037"/>
                <a:gd name="connsiteX42" fmla="*/ 2924014 w 3864255"/>
                <a:gd name="connsiteY42" fmla="*/ 1041229 h 1058037"/>
                <a:gd name="connsiteX43" fmla="*/ 3161654 w 3864255"/>
                <a:gd name="connsiteY43" fmla="*/ 1041229 h 1058037"/>
                <a:gd name="connsiteX44" fmla="*/ 3326970 w 3864255"/>
                <a:gd name="connsiteY44" fmla="*/ 948239 h 1058037"/>
                <a:gd name="connsiteX45" fmla="*/ 3435458 w 3864255"/>
                <a:gd name="connsiteY45" fmla="*/ 519453 h 1058037"/>
                <a:gd name="connsiteX46" fmla="*/ 3528447 w 3864255"/>
                <a:gd name="connsiteY46" fmla="*/ 8009 h 1058037"/>
                <a:gd name="connsiteX47" fmla="*/ 3590441 w 3864255"/>
                <a:gd name="connsiteY47" fmla="*/ 255982 h 1058037"/>
                <a:gd name="connsiteX48" fmla="*/ 3652434 w 3864255"/>
                <a:gd name="connsiteY48" fmla="*/ 576280 h 1058037"/>
                <a:gd name="connsiteX49" fmla="*/ 3740258 w 3864255"/>
                <a:gd name="connsiteY49" fmla="*/ 596944 h 1058037"/>
                <a:gd name="connsiteX50" fmla="*/ 3802252 w 3864255"/>
                <a:gd name="connsiteY50" fmla="*/ 421297 h 1058037"/>
                <a:gd name="connsiteX51" fmla="*/ 3864245 w 3864255"/>
                <a:gd name="connsiteY51" fmla="*/ 13175 h 1058037"/>
                <a:gd name="connsiteX52" fmla="*/ 3797086 w 3864255"/>
                <a:gd name="connsiteY52" fmla="*/ 276646 h 1058037"/>
                <a:gd name="connsiteX53" fmla="*/ 3828081 w 3864255"/>
                <a:gd name="connsiteY53" fmla="*/ 178490 h 1058037"/>
                <a:gd name="connsiteX0" fmla="*/ 0 w 3983516"/>
                <a:gd name="connsiteY0" fmla="*/ 622775 h 1058037"/>
                <a:gd name="connsiteX1" fmla="*/ 206644 w 3983516"/>
                <a:gd name="connsiteY1" fmla="*/ 850083 h 1058037"/>
                <a:gd name="connsiteX2" fmla="*/ 309966 w 3983516"/>
                <a:gd name="connsiteY2" fmla="*/ 917243 h 1058037"/>
                <a:gd name="connsiteX3" fmla="*/ 382292 w 3983516"/>
                <a:gd name="connsiteY3" fmla="*/ 927575 h 1058037"/>
                <a:gd name="connsiteX4" fmla="*/ 433953 w 3983516"/>
                <a:gd name="connsiteY4" fmla="*/ 896578 h 1058037"/>
                <a:gd name="connsiteX5" fmla="*/ 490780 w 3983516"/>
                <a:gd name="connsiteY5" fmla="*/ 653771 h 1058037"/>
                <a:gd name="connsiteX6" fmla="*/ 511444 w 3983516"/>
                <a:gd name="connsiteY6" fmla="*/ 245649 h 1058037"/>
                <a:gd name="connsiteX7" fmla="*/ 537275 w 3983516"/>
                <a:gd name="connsiteY7" fmla="*/ 8009 h 1058037"/>
                <a:gd name="connsiteX8" fmla="*/ 568271 w 3983516"/>
                <a:gd name="connsiteY8" fmla="*/ 292144 h 1058037"/>
                <a:gd name="connsiteX9" fmla="*/ 599268 w 3983516"/>
                <a:gd name="connsiteY9" fmla="*/ 596944 h 1058037"/>
                <a:gd name="connsiteX10" fmla="*/ 645763 w 3983516"/>
                <a:gd name="connsiteY10" fmla="*/ 813921 h 1058037"/>
                <a:gd name="connsiteX11" fmla="*/ 743919 w 3983516"/>
                <a:gd name="connsiteY11" fmla="*/ 989568 h 1058037"/>
                <a:gd name="connsiteX12" fmla="*/ 842075 w 3983516"/>
                <a:gd name="connsiteY12" fmla="*/ 1036063 h 1058037"/>
                <a:gd name="connsiteX13" fmla="*/ 981559 w 3983516"/>
                <a:gd name="connsiteY13" fmla="*/ 1051561 h 1058037"/>
                <a:gd name="connsiteX14" fmla="*/ 1084881 w 3983516"/>
                <a:gd name="connsiteY14" fmla="*/ 943073 h 1058037"/>
                <a:gd name="connsiteX15" fmla="*/ 1131376 w 3983516"/>
                <a:gd name="connsiteY15" fmla="*/ 731263 h 1058037"/>
                <a:gd name="connsiteX16" fmla="*/ 1172705 w 3983516"/>
                <a:gd name="connsiteY16" fmla="*/ 147493 h 1058037"/>
                <a:gd name="connsiteX17" fmla="*/ 1188203 w 3983516"/>
                <a:gd name="connsiteY17" fmla="*/ 8009 h 1058037"/>
                <a:gd name="connsiteX18" fmla="*/ 1219200 w 3983516"/>
                <a:gd name="connsiteY18" fmla="*/ 317975 h 1058037"/>
                <a:gd name="connsiteX19" fmla="*/ 1255363 w 3983516"/>
                <a:gd name="connsiteY19" fmla="*/ 643439 h 1058037"/>
                <a:gd name="connsiteX20" fmla="*/ 1317356 w 3983516"/>
                <a:gd name="connsiteY20" fmla="*/ 844917 h 1058037"/>
                <a:gd name="connsiteX21" fmla="*/ 1379349 w 3983516"/>
                <a:gd name="connsiteY21" fmla="*/ 979236 h 1058037"/>
                <a:gd name="connsiteX22" fmla="*/ 1472339 w 3983516"/>
                <a:gd name="connsiteY22" fmla="*/ 999900 h 1058037"/>
                <a:gd name="connsiteX23" fmla="*/ 1549831 w 3983516"/>
                <a:gd name="connsiteY23" fmla="*/ 953405 h 1058037"/>
                <a:gd name="connsiteX24" fmla="*/ 1606658 w 3983516"/>
                <a:gd name="connsiteY24" fmla="*/ 777758 h 1058037"/>
                <a:gd name="connsiteX25" fmla="*/ 1647986 w 3983516"/>
                <a:gd name="connsiteY25" fmla="*/ 540117 h 1058037"/>
                <a:gd name="connsiteX26" fmla="*/ 1673817 w 3983516"/>
                <a:gd name="connsiteY26" fmla="*/ 224985 h 1058037"/>
                <a:gd name="connsiteX27" fmla="*/ 1689315 w 3983516"/>
                <a:gd name="connsiteY27" fmla="*/ 13175 h 1058037"/>
                <a:gd name="connsiteX28" fmla="*/ 1725478 w 3983516"/>
                <a:gd name="connsiteY28" fmla="*/ 266314 h 1058037"/>
                <a:gd name="connsiteX29" fmla="*/ 1761641 w 3983516"/>
                <a:gd name="connsiteY29" fmla="*/ 617609 h 1058037"/>
                <a:gd name="connsiteX30" fmla="*/ 1844298 w 3983516"/>
                <a:gd name="connsiteY30" fmla="*/ 870748 h 1058037"/>
                <a:gd name="connsiteX31" fmla="*/ 1963119 w 3983516"/>
                <a:gd name="connsiteY31" fmla="*/ 989568 h 1058037"/>
                <a:gd name="connsiteX32" fmla="*/ 2128434 w 3983516"/>
                <a:gd name="connsiteY32" fmla="*/ 1046395 h 1058037"/>
                <a:gd name="connsiteX33" fmla="*/ 2236922 w 3983516"/>
                <a:gd name="connsiteY33" fmla="*/ 1046395 h 1058037"/>
                <a:gd name="connsiteX34" fmla="*/ 2324746 w 3983516"/>
                <a:gd name="connsiteY34" fmla="*/ 968904 h 1058037"/>
                <a:gd name="connsiteX35" fmla="*/ 2402237 w 3983516"/>
                <a:gd name="connsiteY35" fmla="*/ 782924 h 1058037"/>
                <a:gd name="connsiteX36" fmla="*/ 2459064 w 3983516"/>
                <a:gd name="connsiteY36" fmla="*/ 555615 h 1058037"/>
                <a:gd name="connsiteX37" fmla="*/ 2500393 w 3983516"/>
                <a:gd name="connsiteY37" fmla="*/ 230151 h 1058037"/>
                <a:gd name="connsiteX38" fmla="*/ 2536556 w 3983516"/>
                <a:gd name="connsiteY38" fmla="*/ 8009 h 1058037"/>
                <a:gd name="connsiteX39" fmla="*/ 2583051 w 3983516"/>
                <a:gd name="connsiteY39" fmla="*/ 100999 h 1058037"/>
                <a:gd name="connsiteX40" fmla="*/ 2624380 w 3983516"/>
                <a:gd name="connsiteY40" fmla="*/ 483290 h 1058037"/>
                <a:gd name="connsiteX41" fmla="*/ 2701871 w 3983516"/>
                <a:gd name="connsiteY41" fmla="*/ 870748 h 1058037"/>
                <a:gd name="connsiteX42" fmla="*/ 2924014 w 3983516"/>
                <a:gd name="connsiteY42" fmla="*/ 1041229 h 1058037"/>
                <a:gd name="connsiteX43" fmla="*/ 3161654 w 3983516"/>
                <a:gd name="connsiteY43" fmla="*/ 1041229 h 1058037"/>
                <a:gd name="connsiteX44" fmla="*/ 3326970 w 3983516"/>
                <a:gd name="connsiteY44" fmla="*/ 948239 h 1058037"/>
                <a:gd name="connsiteX45" fmla="*/ 3435458 w 3983516"/>
                <a:gd name="connsiteY45" fmla="*/ 519453 h 1058037"/>
                <a:gd name="connsiteX46" fmla="*/ 3528447 w 3983516"/>
                <a:gd name="connsiteY46" fmla="*/ 8009 h 1058037"/>
                <a:gd name="connsiteX47" fmla="*/ 3590441 w 3983516"/>
                <a:gd name="connsiteY47" fmla="*/ 255982 h 1058037"/>
                <a:gd name="connsiteX48" fmla="*/ 3652434 w 3983516"/>
                <a:gd name="connsiteY48" fmla="*/ 576280 h 1058037"/>
                <a:gd name="connsiteX49" fmla="*/ 3740258 w 3983516"/>
                <a:gd name="connsiteY49" fmla="*/ 596944 h 1058037"/>
                <a:gd name="connsiteX50" fmla="*/ 3802252 w 3983516"/>
                <a:gd name="connsiteY50" fmla="*/ 421297 h 1058037"/>
                <a:gd name="connsiteX51" fmla="*/ 3864245 w 3983516"/>
                <a:gd name="connsiteY51" fmla="*/ 13175 h 1058037"/>
                <a:gd name="connsiteX52" fmla="*/ 3983065 w 3983516"/>
                <a:gd name="connsiteY52" fmla="*/ 343805 h 1058037"/>
                <a:gd name="connsiteX53" fmla="*/ 3828081 w 3983516"/>
                <a:gd name="connsiteY53" fmla="*/ 178490 h 1058037"/>
                <a:gd name="connsiteX0" fmla="*/ 0 w 4070891"/>
                <a:gd name="connsiteY0" fmla="*/ 622775 h 1058037"/>
                <a:gd name="connsiteX1" fmla="*/ 206644 w 4070891"/>
                <a:gd name="connsiteY1" fmla="*/ 850083 h 1058037"/>
                <a:gd name="connsiteX2" fmla="*/ 309966 w 4070891"/>
                <a:gd name="connsiteY2" fmla="*/ 917243 h 1058037"/>
                <a:gd name="connsiteX3" fmla="*/ 382292 w 4070891"/>
                <a:gd name="connsiteY3" fmla="*/ 927575 h 1058037"/>
                <a:gd name="connsiteX4" fmla="*/ 433953 w 4070891"/>
                <a:gd name="connsiteY4" fmla="*/ 896578 h 1058037"/>
                <a:gd name="connsiteX5" fmla="*/ 490780 w 4070891"/>
                <a:gd name="connsiteY5" fmla="*/ 653771 h 1058037"/>
                <a:gd name="connsiteX6" fmla="*/ 511444 w 4070891"/>
                <a:gd name="connsiteY6" fmla="*/ 245649 h 1058037"/>
                <a:gd name="connsiteX7" fmla="*/ 537275 w 4070891"/>
                <a:gd name="connsiteY7" fmla="*/ 8009 h 1058037"/>
                <a:gd name="connsiteX8" fmla="*/ 568271 w 4070891"/>
                <a:gd name="connsiteY8" fmla="*/ 292144 h 1058037"/>
                <a:gd name="connsiteX9" fmla="*/ 599268 w 4070891"/>
                <a:gd name="connsiteY9" fmla="*/ 596944 h 1058037"/>
                <a:gd name="connsiteX10" fmla="*/ 645763 w 4070891"/>
                <a:gd name="connsiteY10" fmla="*/ 813921 h 1058037"/>
                <a:gd name="connsiteX11" fmla="*/ 743919 w 4070891"/>
                <a:gd name="connsiteY11" fmla="*/ 989568 h 1058037"/>
                <a:gd name="connsiteX12" fmla="*/ 842075 w 4070891"/>
                <a:gd name="connsiteY12" fmla="*/ 1036063 h 1058037"/>
                <a:gd name="connsiteX13" fmla="*/ 981559 w 4070891"/>
                <a:gd name="connsiteY13" fmla="*/ 1051561 h 1058037"/>
                <a:gd name="connsiteX14" fmla="*/ 1084881 w 4070891"/>
                <a:gd name="connsiteY14" fmla="*/ 943073 h 1058037"/>
                <a:gd name="connsiteX15" fmla="*/ 1131376 w 4070891"/>
                <a:gd name="connsiteY15" fmla="*/ 731263 h 1058037"/>
                <a:gd name="connsiteX16" fmla="*/ 1172705 w 4070891"/>
                <a:gd name="connsiteY16" fmla="*/ 147493 h 1058037"/>
                <a:gd name="connsiteX17" fmla="*/ 1188203 w 4070891"/>
                <a:gd name="connsiteY17" fmla="*/ 8009 h 1058037"/>
                <a:gd name="connsiteX18" fmla="*/ 1219200 w 4070891"/>
                <a:gd name="connsiteY18" fmla="*/ 317975 h 1058037"/>
                <a:gd name="connsiteX19" fmla="*/ 1255363 w 4070891"/>
                <a:gd name="connsiteY19" fmla="*/ 643439 h 1058037"/>
                <a:gd name="connsiteX20" fmla="*/ 1317356 w 4070891"/>
                <a:gd name="connsiteY20" fmla="*/ 844917 h 1058037"/>
                <a:gd name="connsiteX21" fmla="*/ 1379349 w 4070891"/>
                <a:gd name="connsiteY21" fmla="*/ 979236 h 1058037"/>
                <a:gd name="connsiteX22" fmla="*/ 1472339 w 4070891"/>
                <a:gd name="connsiteY22" fmla="*/ 999900 h 1058037"/>
                <a:gd name="connsiteX23" fmla="*/ 1549831 w 4070891"/>
                <a:gd name="connsiteY23" fmla="*/ 953405 h 1058037"/>
                <a:gd name="connsiteX24" fmla="*/ 1606658 w 4070891"/>
                <a:gd name="connsiteY24" fmla="*/ 777758 h 1058037"/>
                <a:gd name="connsiteX25" fmla="*/ 1647986 w 4070891"/>
                <a:gd name="connsiteY25" fmla="*/ 540117 h 1058037"/>
                <a:gd name="connsiteX26" fmla="*/ 1673817 w 4070891"/>
                <a:gd name="connsiteY26" fmla="*/ 224985 h 1058037"/>
                <a:gd name="connsiteX27" fmla="*/ 1689315 w 4070891"/>
                <a:gd name="connsiteY27" fmla="*/ 13175 h 1058037"/>
                <a:gd name="connsiteX28" fmla="*/ 1725478 w 4070891"/>
                <a:gd name="connsiteY28" fmla="*/ 266314 h 1058037"/>
                <a:gd name="connsiteX29" fmla="*/ 1761641 w 4070891"/>
                <a:gd name="connsiteY29" fmla="*/ 617609 h 1058037"/>
                <a:gd name="connsiteX30" fmla="*/ 1844298 w 4070891"/>
                <a:gd name="connsiteY30" fmla="*/ 870748 h 1058037"/>
                <a:gd name="connsiteX31" fmla="*/ 1963119 w 4070891"/>
                <a:gd name="connsiteY31" fmla="*/ 989568 h 1058037"/>
                <a:gd name="connsiteX32" fmla="*/ 2128434 w 4070891"/>
                <a:gd name="connsiteY32" fmla="*/ 1046395 h 1058037"/>
                <a:gd name="connsiteX33" fmla="*/ 2236922 w 4070891"/>
                <a:gd name="connsiteY33" fmla="*/ 1046395 h 1058037"/>
                <a:gd name="connsiteX34" fmla="*/ 2324746 w 4070891"/>
                <a:gd name="connsiteY34" fmla="*/ 968904 h 1058037"/>
                <a:gd name="connsiteX35" fmla="*/ 2402237 w 4070891"/>
                <a:gd name="connsiteY35" fmla="*/ 782924 h 1058037"/>
                <a:gd name="connsiteX36" fmla="*/ 2459064 w 4070891"/>
                <a:gd name="connsiteY36" fmla="*/ 555615 h 1058037"/>
                <a:gd name="connsiteX37" fmla="*/ 2500393 w 4070891"/>
                <a:gd name="connsiteY37" fmla="*/ 230151 h 1058037"/>
                <a:gd name="connsiteX38" fmla="*/ 2536556 w 4070891"/>
                <a:gd name="connsiteY38" fmla="*/ 8009 h 1058037"/>
                <a:gd name="connsiteX39" fmla="*/ 2583051 w 4070891"/>
                <a:gd name="connsiteY39" fmla="*/ 100999 h 1058037"/>
                <a:gd name="connsiteX40" fmla="*/ 2624380 w 4070891"/>
                <a:gd name="connsiteY40" fmla="*/ 483290 h 1058037"/>
                <a:gd name="connsiteX41" fmla="*/ 2701871 w 4070891"/>
                <a:gd name="connsiteY41" fmla="*/ 870748 h 1058037"/>
                <a:gd name="connsiteX42" fmla="*/ 2924014 w 4070891"/>
                <a:gd name="connsiteY42" fmla="*/ 1041229 h 1058037"/>
                <a:gd name="connsiteX43" fmla="*/ 3161654 w 4070891"/>
                <a:gd name="connsiteY43" fmla="*/ 1041229 h 1058037"/>
                <a:gd name="connsiteX44" fmla="*/ 3326970 w 4070891"/>
                <a:gd name="connsiteY44" fmla="*/ 948239 h 1058037"/>
                <a:gd name="connsiteX45" fmla="*/ 3435458 w 4070891"/>
                <a:gd name="connsiteY45" fmla="*/ 519453 h 1058037"/>
                <a:gd name="connsiteX46" fmla="*/ 3528447 w 4070891"/>
                <a:gd name="connsiteY46" fmla="*/ 8009 h 1058037"/>
                <a:gd name="connsiteX47" fmla="*/ 3590441 w 4070891"/>
                <a:gd name="connsiteY47" fmla="*/ 255982 h 1058037"/>
                <a:gd name="connsiteX48" fmla="*/ 3652434 w 4070891"/>
                <a:gd name="connsiteY48" fmla="*/ 576280 h 1058037"/>
                <a:gd name="connsiteX49" fmla="*/ 3740258 w 4070891"/>
                <a:gd name="connsiteY49" fmla="*/ 596944 h 1058037"/>
                <a:gd name="connsiteX50" fmla="*/ 3802252 w 4070891"/>
                <a:gd name="connsiteY50" fmla="*/ 421297 h 1058037"/>
                <a:gd name="connsiteX51" fmla="*/ 4070889 w 4070891"/>
                <a:gd name="connsiteY51" fmla="*/ 658937 h 1058037"/>
                <a:gd name="connsiteX52" fmla="*/ 3983065 w 4070891"/>
                <a:gd name="connsiteY52" fmla="*/ 343805 h 1058037"/>
                <a:gd name="connsiteX53" fmla="*/ 3828081 w 4070891"/>
                <a:gd name="connsiteY53" fmla="*/ 178490 h 1058037"/>
                <a:gd name="connsiteX0" fmla="*/ 0 w 4329193"/>
                <a:gd name="connsiteY0" fmla="*/ 622775 h 1058037"/>
                <a:gd name="connsiteX1" fmla="*/ 206644 w 4329193"/>
                <a:gd name="connsiteY1" fmla="*/ 850083 h 1058037"/>
                <a:gd name="connsiteX2" fmla="*/ 309966 w 4329193"/>
                <a:gd name="connsiteY2" fmla="*/ 917243 h 1058037"/>
                <a:gd name="connsiteX3" fmla="*/ 382292 w 4329193"/>
                <a:gd name="connsiteY3" fmla="*/ 927575 h 1058037"/>
                <a:gd name="connsiteX4" fmla="*/ 433953 w 4329193"/>
                <a:gd name="connsiteY4" fmla="*/ 896578 h 1058037"/>
                <a:gd name="connsiteX5" fmla="*/ 490780 w 4329193"/>
                <a:gd name="connsiteY5" fmla="*/ 653771 h 1058037"/>
                <a:gd name="connsiteX6" fmla="*/ 511444 w 4329193"/>
                <a:gd name="connsiteY6" fmla="*/ 245649 h 1058037"/>
                <a:gd name="connsiteX7" fmla="*/ 537275 w 4329193"/>
                <a:gd name="connsiteY7" fmla="*/ 8009 h 1058037"/>
                <a:gd name="connsiteX8" fmla="*/ 568271 w 4329193"/>
                <a:gd name="connsiteY8" fmla="*/ 292144 h 1058037"/>
                <a:gd name="connsiteX9" fmla="*/ 599268 w 4329193"/>
                <a:gd name="connsiteY9" fmla="*/ 596944 h 1058037"/>
                <a:gd name="connsiteX10" fmla="*/ 645763 w 4329193"/>
                <a:gd name="connsiteY10" fmla="*/ 813921 h 1058037"/>
                <a:gd name="connsiteX11" fmla="*/ 743919 w 4329193"/>
                <a:gd name="connsiteY11" fmla="*/ 989568 h 1058037"/>
                <a:gd name="connsiteX12" fmla="*/ 842075 w 4329193"/>
                <a:gd name="connsiteY12" fmla="*/ 1036063 h 1058037"/>
                <a:gd name="connsiteX13" fmla="*/ 981559 w 4329193"/>
                <a:gd name="connsiteY13" fmla="*/ 1051561 h 1058037"/>
                <a:gd name="connsiteX14" fmla="*/ 1084881 w 4329193"/>
                <a:gd name="connsiteY14" fmla="*/ 943073 h 1058037"/>
                <a:gd name="connsiteX15" fmla="*/ 1131376 w 4329193"/>
                <a:gd name="connsiteY15" fmla="*/ 731263 h 1058037"/>
                <a:gd name="connsiteX16" fmla="*/ 1172705 w 4329193"/>
                <a:gd name="connsiteY16" fmla="*/ 147493 h 1058037"/>
                <a:gd name="connsiteX17" fmla="*/ 1188203 w 4329193"/>
                <a:gd name="connsiteY17" fmla="*/ 8009 h 1058037"/>
                <a:gd name="connsiteX18" fmla="*/ 1219200 w 4329193"/>
                <a:gd name="connsiteY18" fmla="*/ 317975 h 1058037"/>
                <a:gd name="connsiteX19" fmla="*/ 1255363 w 4329193"/>
                <a:gd name="connsiteY19" fmla="*/ 643439 h 1058037"/>
                <a:gd name="connsiteX20" fmla="*/ 1317356 w 4329193"/>
                <a:gd name="connsiteY20" fmla="*/ 844917 h 1058037"/>
                <a:gd name="connsiteX21" fmla="*/ 1379349 w 4329193"/>
                <a:gd name="connsiteY21" fmla="*/ 979236 h 1058037"/>
                <a:gd name="connsiteX22" fmla="*/ 1472339 w 4329193"/>
                <a:gd name="connsiteY22" fmla="*/ 999900 h 1058037"/>
                <a:gd name="connsiteX23" fmla="*/ 1549831 w 4329193"/>
                <a:gd name="connsiteY23" fmla="*/ 953405 h 1058037"/>
                <a:gd name="connsiteX24" fmla="*/ 1606658 w 4329193"/>
                <a:gd name="connsiteY24" fmla="*/ 777758 h 1058037"/>
                <a:gd name="connsiteX25" fmla="*/ 1647986 w 4329193"/>
                <a:gd name="connsiteY25" fmla="*/ 540117 h 1058037"/>
                <a:gd name="connsiteX26" fmla="*/ 1673817 w 4329193"/>
                <a:gd name="connsiteY26" fmla="*/ 224985 h 1058037"/>
                <a:gd name="connsiteX27" fmla="*/ 1689315 w 4329193"/>
                <a:gd name="connsiteY27" fmla="*/ 13175 h 1058037"/>
                <a:gd name="connsiteX28" fmla="*/ 1725478 w 4329193"/>
                <a:gd name="connsiteY28" fmla="*/ 266314 h 1058037"/>
                <a:gd name="connsiteX29" fmla="*/ 1761641 w 4329193"/>
                <a:gd name="connsiteY29" fmla="*/ 617609 h 1058037"/>
                <a:gd name="connsiteX30" fmla="*/ 1844298 w 4329193"/>
                <a:gd name="connsiteY30" fmla="*/ 870748 h 1058037"/>
                <a:gd name="connsiteX31" fmla="*/ 1963119 w 4329193"/>
                <a:gd name="connsiteY31" fmla="*/ 989568 h 1058037"/>
                <a:gd name="connsiteX32" fmla="*/ 2128434 w 4329193"/>
                <a:gd name="connsiteY32" fmla="*/ 1046395 h 1058037"/>
                <a:gd name="connsiteX33" fmla="*/ 2236922 w 4329193"/>
                <a:gd name="connsiteY33" fmla="*/ 1046395 h 1058037"/>
                <a:gd name="connsiteX34" fmla="*/ 2324746 w 4329193"/>
                <a:gd name="connsiteY34" fmla="*/ 968904 h 1058037"/>
                <a:gd name="connsiteX35" fmla="*/ 2402237 w 4329193"/>
                <a:gd name="connsiteY35" fmla="*/ 782924 h 1058037"/>
                <a:gd name="connsiteX36" fmla="*/ 2459064 w 4329193"/>
                <a:gd name="connsiteY36" fmla="*/ 555615 h 1058037"/>
                <a:gd name="connsiteX37" fmla="*/ 2500393 w 4329193"/>
                <a:gd name="connsiteY37" fmla="*/ 230151 h 1058037"/>
                <a:gd name="connsiteX38" fmla="*/ 2536556 w 4329193"/>
                <a:gd name="connsiteY38" fmla="*/ 8009 h 1058037"/>
                <a:gd name="connsiteX39" fmla="*/ 2583051 w 4329193"/>
                <a:gd name="connsiteY39" fmla="*/ 100999 h 1058037"/>
                <a:gd name="connsiteX40" fmla="*/ 2624380 w 4329193"/>
                <a:gd name="connsiteY40" fmla="*/ 483290 h 1058037"/>
                <a:gd name="connsiteX41" fmla="*/ 2701871 w 4329193"/>
                <a:gd name="connsiteY41" fmla="*/ 870748 h 1058037"/>
                <a:gd name="connsiteX42" fmla="*/ 2924014 w 4329193"/>
                <a:gd name="connsiteY42" fmla="*/ 1041229 h 1058037"/>
                <a:gd name="connsiteX43" fmla="*/ 3161654 w 4329193"/>
                <a:gd name="connsiteY43" fmla="*/ 1041229 h 1058037"/>
                <a:gd name="connsiteX44" fmla="*/ 3326970 w 4329193"/>
                <a:gd name="connsiteY44" fmla="*/ 948239 h 1058037"/>
                <a:gd name="connsiteX45" fmla="*/ 3435458 w 4329193"/>
                <a:gd name="connsiteY45" fmla="*/ 519453 h 1058037"/>
                <a:gd name="connsiteX46" fmla="*/ 3528447 w 4329193"/>
                <a:gd name="connsiteY46" fmla="*/ 8009 h 1058037"/>
                <a:gd name="connsiteX47" fmla="*/ 3590441 w 4329193"/>
                <a:gd name="connsiteY47" fmla="*/ 255982 h 1058037"/>
                <a:gd name="connsiteX48" fmla="*/ 3652434 w 4329193"/>
                <a:gd name="connsiteY48" fmla="*/ 576280 h 1058037"/>
                <a:gd name="connsiteX49" fmla="*/ 3740258 w 4329193"/>
                <a:gd name="connsiteY49" fmla="*/ 596944 h 1058037"/>
                <a:gd name="connsiteX50" fmla="*/ 3802252 w 4329193"/>
                <a:gd name="connsiteY50" fmla="*/ 421297 h 1058037"/>
                <a:gd name="connsiteX51" fmla="*/ 4070889 w 4329193"/>
                <a:gd name="connsiteY51" fmla="*/ 658937 h 1058037"/>
                <a:gd name="connsiteX52" fmla="*/ 3983065 w 4329193"/>
                <a:gd name="connsiteY52" fmla="*/ 343805 h 1058037"/>
                <a:gd name="connsiteX53" fmla="*/ 4329193 w 4329193"/>
                <a:gd name="connsiteY53" fmla="*/ 199154 h 1058037"/>
                <a:gd name="connsiteX0" fmla="*/ 0 w 4329193"/>
                <a:gd name="connsiteY0" fmla="*/ 622775 h 1058037"/>
                <a:gd name="connsiteX1" fmla="*/ 206644 w 4329193"/>
                <a:gd name="connsiteY1" fmla="*/ 850083 h 1058037"/>
                <a:gd name="connsiteX2" fmla="*/ 309966 w 4329193"/>
                <a:gd name="connsiteY2" fmla="*/ 917243 h 1058037"/>
                <a:gd name="connsiteX3" fmla="*/ 382292 w 4329193"/>
                <a:gd name="connsiteY3" fmla="*/ 927575 h 1058037"/>
                <a:gd name="connsiteX4" fmla="*/ 433953 w 4329193"/>
                <a:gd name="connsiteY4" fmla="*/ 896578 h 1058037"/>
                <a:gd name="connsiteX5" fmla="*/ 490780 w 4329193"/>
                <a:gd name="connsiteY5" fmla="*/ 653771 h 1058037"/>
                <a:gd name="connsiteX6" fmla="*/ 511444 w 4329193"/>
                <a:gd name="connsiteY6" fmla="*/ 245649 h 1058037"/>
                <a:gd name="connsiteX7" fmla="*/ 537275 w 4329193"/>
                <a:gd name="connsiteY7" fmla="*/ 8009 h 1058037"/>
                <a:gd name="connsiteX8" fmla="*/ 568271 w 4329193"/>
                <a:gd name="connsiteY8" fmla="*/ 292144 h 1058037"/>
                <a:gd name="connsiteX9" fmla="*/ 599268 w 4329193"/>
                <a:gd name="connsiteY9" fmla="*/ 596944 h 1058037"/>
                <a:gd name="connsiteX10" fmla="*/ 645763 w 4329193"/>
                <a:gd name="connsiteY10" fmla="*/ 813921 h 1058037"/>
                <a:gd name="connsiteX11" fmla="*/ 743919 w 4329193"/>
                <a:gd name="connsiteY11" fmla="*/ 989568 h 1058037"/>
                <a:gd name="connsiteX12" fmla="*/ 842075 w 4329193"/>
                <a:gd name="connsiteY12" fmla="*/ 1036063 h 1058037"/>
                <a:gd name="connsiteX13" fmla="*/ 981559 w 4329193"/>
                <a:gd name="connsiteY13" fmla="*/ 1051561 h 1058037"/>
                <a:gd name="connsiteX14" fmla="*/ 1084881 w 4329193"/>
                <a:gd name="connsiteY14" fmla="*/ 943073 h 1058037"/>
                <a:gd name="connsiteX15" fmla="*/ 1131376 w 4329193"/>
                <a:gd name="connsiteY15" fmla="*/ 731263 h 1058037"/>
                <a:gd name="connsiteX16" fmla="*/ 1172705 w 4329193"/>
                <a:gd name="connsiteY16" fmla="*/ 147493 h 1058037"/>
                <a:gd name="connsiteX17" fmla="*/ 1188203 w 4329193"/>
                <a:gd name="connsiteY17" fmla="*/ 8009 h 1058037"/>
                <a:gd name="connsiteX18" fmla="*/ 1219200 w 4329193"/>
                <a:gd name="connsiteY18" fmla="*/ 317975 h 1058037"/>
                <a:gd name="connsiteX19" fmla="*/ 1255363 w 4329193"/>
                <a:gd name="connsiteY19" fmla="*/ 643439 h 1058037"/>
                <a:gd name="connsiteX20" fmla="*/ 1317356 w 4329193"/>
                <a:gd name="connsiteY20" fmla="*/ 844917 h 1058037"/>
                <a:gd name="connsiteX21" fmla="*/ 1379349 w 4329193"/>
                <a:gd name="connsiteY21" fmla="*/ 979236 h 1058037"/>
                <a:gd name="connsiteX22" fmla="*/ 1472339 w 4329193"/>
                <a:gd name="connsiteY22" fmla="*/ 999900 h 1058037"/>
                <a:gd name="connsiteX23" fmla="*/ 1549831 w 4329193"/>
                <a:gd name="connsiteY23" fmla="*/ 953405 h 1058037"/>
                <a:gd name="connsiteX24" fmla="*/ 1606658 w 4329193"/>
                <a:gd name="connsiteY24" fmla="*/ 777758 h 1058037"/>
                <a:gd name="connsiteX25" fmla="*/ 1647986 w 4329193"/>
                <a:gd name="connsiteY25" fmla="*/ 540117 h 1058037"/>
                <a:gd name="connsiteX26" fmla="*/ 1673817 w 4329193"/>
                <a:gd name="connsiteY26" fmla="*/ 224985 h 1058037"/>
                <a:gd name="connsiteX27" fmla="*/ 1689315 w 4329193"/>
                <a:gd name="connsiteY27" fmla="*/ 13175 h 1058037"/>
                <a:gd name="connsiteX28" fmla="*/ 1725478 w 4329193"/>
                <a:gd name="connsiteY28" fmla="*/ 266314 h 1058037"/>
                <a:gd name="connsiteX29" fmla="*/ 1761641 w 4329193"/>
                <a:gd name="connsiteY29" fmla="*/ 617609 h 1058037"/>
                <a:gd name="connsiteX30" fmla="*/ 1844298 w 4329193"/>
                <a:gd name="connsiteY30" fmla="*/ 870748 h 1058037"/>
                <a:gd name="connsiteX31" fmla="*/ 1963119 w 4329193"/>
                <a:gd name="connsiteY31" fmla="*/ 989568 h 1058037"/>
                <a:gd name="connsiteX32" fmla="*/ 2128434 w 4329193"/>
                <a:gd name="connsiteY32" fmla="*/ 1046395 h 1058037"/>
                <a:gd name="connsiteX33" fmla="*/ 2236922 w 4329193"/>
                <a:gd name="connsiteY33" fmla="*/ 1046395 h 1058037"/>
                <a:gd name="connsiteX34" fmla="*/ 2324746 w 4329193"/>
                <a:gd name="connsiteY34" fmla="*/ 968904 h 1058037"/>
                <a:gd name="connsiteX35" fmla="*/ 2402237 w 4329193"/>
                <a:gd name="connsiteY35" fmla="*/ 782924 h 1058037"/>
                <a:gd name="connsiteX36" fmla="*/ 2459064 w 4329193"/>
                <a:gd name="connsiteY36" fmla="*/ 555615 h 1058037"/>
                <a:gd name="connsiteX37" fmla="*/ 2500393 w 4329193"/>
                <a:gd name="connsiteY37" fmla="*/ 230151 h 1058037"/>
                <a:gd name="connsiteX38" fmla="*/ 2536556 w 4329193"/>
                <a:gd name="connsiteY38" fmla="*/ 8009 h 1058037"/>
                <a:gd name="connsiteX39" fmla="*/ 2583051 w 4329193"/>
                <a:gd name="connsiteY39" fmla="*/ 100999 h 1058037"/>
                <a:gd name="connsiteX40" fmla="*/ 2624380 w 4329193"/>
                <a:gd name="connsiteY40" fmla="*/ 483290 h 1058037"/>
                <a:gd name="connsiteX41" fmla="*/ 2701871 w 4329193"/>
                <a:gd name="connsiteY41" fmla="*/ 870748 h 1058037"/>
                <a:gd name="connsiteX42" fmla="*/ 2924014 w 4329193"/>
                <a:gd name="connsiteY42" fmla="*/ 1041229 h 1058037"/>
                <a:gd name="connsiteX43" fmla="*/ 3161654 w 4329193"/>
                <a:gd name="connsiteY43" fmla="*/ 1041229 h 1058037"/>
                <a:gd name="connsiteX44" fmla="*/ 3326970 w 4329193"/>
                <a:gd name="connsiteY44" fmla="*/ 948239 h 1058037"/>
                <a:gd name="connsiteX45" fmla="*/ 3435458 w 4329193"/>
                <a:gd name="connsiteY45" fmla="*/ 519453 h 1058037"/>
                <a:gd name="connsiteX46" fmla="*/ 3528447 w 4329193"/>
                <a:gd name="connsiteY46" fmla="*/ 8009 h 1058037"/>
                <a:gd name="connsiteX47" fmla="*/ 3590441 w 4329193"/>
                <a:gd name="connsiteY47" fmla="*/ 255982 h 1058037"/>
                <a:gd name="connsiteX48" fmla="*/ 3652434 w 4329193"/>
                <a:gd name="connsiteY48" fmla="*/ 576280 h 1058037"/>
                <a:gd name="connsiteX49" fmla="*/ 3740258 w 4329193"/>
                <a:gd name="connsiteY49" fmla="*/ 596944 h 1058037"/>
                <a:gd name="connsiteX50" fmla="*/ 3802252 w 4329193"/>
                <a:gd name="connsiteY50" fmla="*/ 421297 h 1058037"/>
                <a:gd name="connsiteX51" fmla="*/ 3843581 w 4329193"/>
                <a:gd name="connsiteY51" fmla="*/ 18340 h 1058037"/>
                <a:gd name="connsiteX52" fmla="*/ 3983065 w 4329193"/>
                <a:gd name="connsiteY52" fmla="*/ 343805 h 1058037"/>
                <a:gd name="connsiteX53" fmla="*/ 4329193 w 4329193"/>
                <a:gd name="connsiteY53" fmla="*/ 199154 h 1058037"/>
                <a:gd name="connsiteX0" fmla="*/ 0 w 4329193"/>
                <a:gd name="connsiteY0" fmla="*/ 622775 h 1058037"/>
                <a:gd name="connsiteX1" fmla="*/ 206644 w 4329193"/>
                <a:gd name="connsiteY1" fmla="*/ 850083 h 1058037"/>
                <a:gd name="connsiteX2" fmla="*/ 309966 w 4329193"/>
                <a:gd name="connsiteY2" fmla="*/ 917243 h 1058037"/>
                <a:gd name="connsiteX3" fmla="*/ 382292 w 4329193"/>
                <a:gd name="connsiteY3" fmla="*/ 927575 h 1058037"/>
                <a:gd name="connsiteX4" fmla="*/ 433953 w 4329193"/>
                <a:gd name="connsiteY4" fmla="*/ 896578 h 1058037"/>
                <a:gd name="connsiteX5" fmla="*/ 490780 w 4329193"/>
                <a:gd name="connsiteY5" fmla="*/ 653771 h 1058037"/>
                <a:gd name="connsiteX6" fmla="*/ 511444 w 4329193"/>
                <a:gd name="connsiteY6" fmla="*/ 245649 h 1058037"/>
                <a:gd name="connsiteX7" fmla="*/ 537275 w 4329193"/>
                <a:gd name="connsiteY7" fmla="*/ 8009 h 1058037"/>
                <a:gd name="connsiteX8" fmla="*/ 568271 w 4329193"/>
                <a:gd name="connsiteY8" fmla="*/ 292144 h 1058037"/>
                <a:gd name="connsiteX9" fmla="*/ 599268 w 4329193"/>
                <a:gd name="connsiteY9" fmla="*/ 596944 h 1058037"/>
                <a:gd name="connsiteX10" fmla="*/ 645763 w 4329193"/>
                <a:gd name="connsiteY10" fmla="*/ 813921 h 1058037"/>
                <a:gd name="connsiteX11" fmla="*/ 743919 w 4329193"/>
                <a:gd name="connsiteY11" fmla="*/ 989568 h 1058037"/>
                <a:gd name="connsiteX12" fmla="*/ 842075 w 4329193"/>
                <a:gd name="connsiteY12" fmla="*/ 1036063 h 1058037"/>
                <a:gd name="connsiteX13" fmla="*/ 981559 w 4329193"/>
                <a:gd name="connsiteY13" fmla="*/ 1051561 h 1058037"/>
                <a:gd name="connsiteX14" fmla="*/ 1084881 w 4329193"/>
                <a:gd name="connsiteY14" fmla="*/ 943073 h 1058037"/>
                <a:gd name="connsiteX15" fmla="*/ 1131376 w 4329193"/>
                <a:gd name="connsiteY15" fmla="*/ 731263 h 1058037"/>
                <a:gd name="connsiteX16" fmla="*/ 1172705 w 4329193"/>
                <a:gd name="connsiteY16" fmla="*/ 147493 h 1058037"/>
                <a:gd name="connsiteX17" fmla="*/ 1188203 w 4329193"/>
                <a:gd name="connsiteY17" fmla="*/ 8009 h 1058037"/>
                <a:gd name="connsiteX18" fmla="*/ 1219200 w 4329193"/>
                <a:gd name="connsiteY18" fmla="*/ 317975 h 1058037"/>
                <a:gd name="connsiteX19" fmla="*/ 1255363 w 4329193"/>
                <a:gd name="connsiteY19" fmla="*/ 643439 h 1058037"/>
                <a:gd name="connsiteX20" fmla="*/ 1317356 w 4329193"/>
                <a:gd name="connsiteY20" fmla="*/ 844917 h 1058037"/>
                <a:gd name="connsiteX21" fmla="*/ 1379349 w 4329193"/>
                <a:gd name="connsiteY21" fmla="*/ 979236 h 1058037"/>
                <a:gd name="connsiteX22" fmla="*/ 1472339 w 4329193"/>
                <a:gd name="connsiteY22" fmla="*/ 999900 h 1058037"/>
                <a:gd name="connsiteX23" fmla="*/ 1549831 w 4329193"/>
                <a:gd name="connsiteY23" fmla="*/ 953405 h 1058037"/>
                <a:gd name="connsiteX24" fmla="*/ 1606658 w 4329193"/>
                <a:gd name="connsiteY24" fmla="*/ 777758 h 1058037"/>
                <a:gd name="connsiteX25" fmla="*/ 1647986 w 4329193"/>
                <a:gd name="connsiteY25" fmla="*/ 540117 h 1058037"/>
                <a:gd name="connsiteX26" fmla="*/ 1673817 w 4329193"/>
                <a:gd name="connsiteY26" fmla="*/ 224985 h 1058037"/>
                <a:gd name="connsiteX27" fmla="*/ 1689315 w 4329193"/>
                <a:gd name="connsiteY27" fmla="*/ 13175 h 1058037"/>
                <a:gd name="connsiteX28" fmla="*/ 1725478 w 4329193"/>
                <a:gd name="connsiteY28" fmla="*/ 266314 h 1058037"/>
                <a:gd name="connsiteX29" fmla="*/ 1761641 w 4329193"/>
                <a:gd name="connsiteY29" fmla="*/ 617609 h 1058037"/>
                <a:gd name="connsiteX30" fmla="*/ 1844298 w 4329193"/>
                <a:gd name="connsiteY30" fmla="*/ 870748 h 1058037"/>
                <a:gd name="connsiteX31" fmla="*/ 1963119 w 4329193"/>
                <a:gd name="connsiteY31" fmla="*/ 989568 h 1058037"/>
                <a:gd name="connsiteX32" fmla="*/ 2128434 w 4329193"/>
                <a:gd name="connsiteY32" fmla="*/ 1046395 h 1058037"/>
                <a:gd name="connsiteX33" fmla="*/ 2236922 w 4329193"/>
                <a:gd name="connsiteY33" fmla="*/ 1046395 h 1058037"/>
                <a:gd name="connsiteX34" fmla="*/ 2324746 w 4329193"/>
                <a:gd name="connsiteY34" fmla="*/ 968904 h 1058037"/>
                <a:gd name="connsiteX35" fmla="*/ 2402237 w 4329193"/>
                <a:gd name="connsiteY35" fmla="*/ 782924 h 1058037"/>
                <a:gd name="connsiteX36" fmla="*/ 2459064 w 4329193"/>
                <a:gd name="connsiteY36" fmla="*/ 555615 h 1058037"/>
                <a:gd name="connsiteX37" fmla="*/ 2500393 w 4329193"/>
                <a:gd name="connsiteY37" fmla="*/ 230151 h 1058037"/>
                <a:gd name="connsiteX38" fmla="*/ 2536556 w 4329193"/>
                <a:gd name="connsiteY38" fmla="*/ 8009 h 1058037"/>
                <a:gd name="connsiteX39" fmla="*/ 2583051 w 4329193"/>
                <a:gd name="connsiteY39" fmla="*/ 100999 h 1058037"/>
                <a:gd name="connsiteX40" fmla="*/ 2624380 w 4329193"/>
                <a:gd name="connsiteY40" fmla="*/ 483290 h 1058037"/>
                <a:gd name="connsiteX41" fmla="*/ 2701871 w 4329193"/>
                <a:gd name="connsiteY41" fmla="*/ 870748 h 1058037"/>
                <a:gd name="connsiteX42" fmla="*/ 2924014 w 4329193"/>
                <a:gd name="connsiteY42" fmla="*/ 1041229 h 1058037"/>
                <a:gd name="connsiteX43" fmla="*/ 3161654 w 4329193"/>
                <a:gd name="connsiteY43" fmla="*/ 1041229 h 1058037"/>
                <a:gd name="connsiteX44" fmla="*/ 3326970 w 4329193"/>
                <a:gd name="connsiteY44" fmla="*/ 948239 h 1058037"/>
                <a:gd name="connsiteX45" fmla="*/ 3435458 w 4329193"/>
                <a:gd name="connsiteY45" fmla="*/ 519453 h 1058037"/>
                <a:gd name="connsiteX46" fmla="*/ 3528447 w 4329193"/>
                <a:gd name="connsiteY46" fmla="*/ 8009 h 1058037"/>
                <a:gd name="connsiteX47" fmla="*/ 3590441 w 4329193"/>
                <a:gd name="connsiteY47" fmla="*/ 255982 h 1058037"/>
                <a:gd name="connsiteX48" fmla="*/ 3652434 w 4329193"/>
                <a:gd name="connsiteY48" fmla="*/ 576280 h 1058037"/>
                <a:gd name="connsiteX49" fmla="*/ 3740258 w 4329193"/>
                <a:gd name="connsiteY49" fmla="*/ 596944 h 1058037"/>
                <a:gd name="connsiteX50" fmla="*/ 3802252 w 4329193"/>
                <a:gd name="connsiteY50" fmla="*/ 421297 h 1058037"/>
                <a:gd name="connsiteX51" fmla="*/ 3843581 w 4329193"/>
                <a:gd name="connsiteY51" fmla="*/ 18340 h 1058037"/>
                <a:gd name="connsiteX52" fmla="*/ 3915906 w 4329193"/>
                <a:gd name="connsiteY52" fmla="*/ 472958 h 1058037"/>
                <a:gd name="connsiteX53" fmla="*/ 4329193 w 4329193"/>
                <a:gd name="connsiteY53" fmla="*/ 19915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  <a:gd name="connsiteX0" fmla="*/ 0 w 4148379"/>
                <a:gd name="connsiteY0" fmla="*/ 622775 h 1058037"/>
                <a:gd name="connsiteX1" fmla="*/ 206644 w 4148379"/>
                <a:gd name="connsiteY1" fmla="*/ 850083 h 1058037"/>
                <a:gd name="connsiteX2" fmla="*/ 309966 w 4148379"/>
                <a:gd name="connsiteY2" fmla="*/ 917243 h 1058037"/>
                <a:gd name="connsiteX3" fmla="*/ 382292 w 4148379"/>
                <a:gd name="connsiteY3" fmla="*/ 927575 h 1058037"/>
                <a:gd name="connsiteX4" fmla="*/ 433953 w 4148379"/>
                <a:gd name="connsiteY4" fmla="*/ 896578 h 1058037"/>
                <a:gd name="connsiteX5" fmla="*/ 490780 w 4148379"/>
                <a:gd name="connsiteY5" fmla="*/ 653771 h 1058037"/>
                <a:gd name="connsiteX6" fmla="*/ 511444 w 4148379"/>
                <a:gd name="connsiteY6" fmla="*/ 245649 h 1058037"/>
                <a:gd name="connsiteX7" fmla="*/ 537275 w 4148379"/>
                <a:gd name="connsiteY7" fmla="*/ 8009 h 1058037"/>
                <a:gd name="connsiteX8" fmla="*/ 568271 w 4148379"/>
                <a:gd name="connsiteY8" fmla="*/ 292144 h 1058037"/>
                <a:gd name="connsiteX9" fmla="*/ 599268 w 4148379"/>
                <a:gd name="connsiteY9" fmla="*/ 596944 h 1058037"/>
                <a:gd name="connsiteX10" fmla="*/ 645763 w 4148379"/>
                <a:gd name="connsiteY10" fmla="*/ 813921 h 1058037"/>
                <a:gd name="connsiteX11" fmla="*/ 743919 w 4148379"/>
                <a:gd name="connsiteY11" fmla="*/ 989568 h 1058037"/>
                <a:gd name="connsiteX12" fmla="*/ 842075 w 4148379"/>
                <a:gd name="connsiteY12" fmla="*/ 1036063 h 1058037"/>
                <a:gd name="connsiteX13" fmla="*/ 981559 w 4148379"/>
                <a:gd name="connsiteY13" fmla="*/ 1051561 h 1058037"/>
                <a:gd name="connsiteX14" fmla="*/ 1084881 w 4148379"/>
                <a:gd name="connsiteY14" fmla="*/ 943073 h 1058037"/>
                <a:gd name="connsiteX15" fmla="*/ 1131376 w 4148379"/>
                <a:gd name="connsiteY15" fmla="*/ 731263 h 1058037"/>
                <a:gd name="connsiteX16" fmla="*/ 1172705 w 4148379"/>
                <a:gd name="connsiteY16" fmla="*/ 147493 h 1058037"/>
                <a:gd name="connsiteX17" fmla="*/ 1188203 w 4148379"/>
                <a:gd name="connsiteY17" fmla="*/ 8009 h 1058037"/>
                <a:gd name="connsiteX18" fmla="*/ 1219200 w 4148379"/>
                <a:gd name="connsiteY18" fmla="*/ 317975 h 1058037"/>
                <a:gd name="connsiteX19" fmla="*/ 1255363 w 4148379"/>
                <a:gd name="connsiteY19" fmla="*/ 643439 h 1058037"/>
                <a:gd name="connsiteX20" fmla="*/ 1317356 w 4148379"/>
                <a:gd name="connsiteY20" fmla="*/ 844917 h 1058037"/>
                <a:gd name="connsiteX21" fmla="*/ 1379349 w 4148379"/>
                <a:gd name="connsiteY21" fmla="*/ 979236 h 1058037"/>
                <a:gd name="connsiteX22" fmla="*/ 1472339 w 4148379"/>
                <a:gd name="connsiteY22" fmla="*/ 999900 h 1058037"/>
                <a:gd name="connsiteX23" fmla="*/ 1549831 w 4148379"/>
                <a:gd name="connsiteY23" fmla="*/ 953405 h 1058037"/>
                <a:gd name="connsiteX24" fmla="*/ 1606658 w 4148379"/>
                <a:gd name="connsiteY24" fmla="*/ 777758 h 1058037"/>
                <a:gd name="connsiteX25" fmla="*/ 1647986 w 4148379"/>
                <a:gd name="connsiteY25" fmla="*/ 540117 h 1058037"/>
                <a:gd name="connsiteX26" fmla="*/ 1673817 w 4148379"/>
                <a:gd name="connsiteY26" fmla="*/ 224985 h 1058037"/>
                <a:gd name="connsiteX27" fmla="*/ 1689315 w 4148379"/>
                <a:gd name="connsiteY27" fmla="*/ 13175 h 1058037"/>
                <a:gd name="connsiteX28" fmla="*/ 1725478 w 4148379"/>
                <a:gd name="connsiteY28" fmla="*/ 266314 h 1058037"/>
                <a:gd name="connsiteX29" fmla="*/ 1761641 w 4148379"/>
                <a:gd name="connsiteY29" fmla="*/ 617609 h 1058037"/>
                <a:gd name="connsiteX30" fmla="*/ 1844298 w 4148379"/>
                <a:gd name="connsiteY30" fmla="*/ 870748 h 1058037"/>
                <a:gd name="connsiteX31" fmla="*/ 1963119 w 4148379"/>
                <a:gd name="connsiteY31" fmla="*/ 989568 h 1058037"/>
                <a:gd name="connsiteX32" fmla="*/ 2128434 w 4148379"/>
                <a:gd name="connsiteY32" fmla="*/ 1046395 h 1058037"/>
                <a:gd name="connsiteX33" fmla="*/ 2236922 w 4148379"/>
                <a:gd name="connsiteY33" fmla="*/ 1046395 h 1058037"/>
                <a:gd name="connsiteX34" fmla="*/ 2324746 w 4148379"/>
                <a:gd name="connsiteY34" fmla="*/ 968904 h 1058037"/>
                <a:gd name="connsiteX35" fmla="*/ 2402237 w 4148379"/>
                <a:gd name="connsiteY35" fmla="*/ 782924 h 1058037"/>
                <a:gd name="connsiteX36" fmla="*/ 2459064 w 4148379"/>
                <a:gd name="connsiteY36" fmla="*/ 555615 h 1058037"/>
                <a:gd name="connsiteX37" fmla="*/ 2500393 w 4148379"/>
                <a:gd name="connsiteY37" fmla="*/ 230151 h 1058037"/>
                <a:gd name="connsiteX38" fmla="*/ 2536556 w 4148379"/>
                <a:gd name="connsiteY38" fmla="*/ 8009 h 1058037"/>
                <a:gd name="connsiteX39" fmla="*/ 2583051 w 4148379"/>
                <a:gd name="connsiteY39" fmla="*/ 100999 h 1058037"/>
                <a:gd name="connsiteX40" fmla="*/ 2624380 w 4148379"/>
                <a:gd name="connsiteY40" fmla="*/ 483290 h 1058037"/>
                <a:gd name="connsiteX41" fmla="*/ 2701871 w 4148379"/>
                <a:gd name="connsiteY41" fmla="*/ 870748 h 1058037"/>
                <a:gd name="connsiteX42" fmla="*/ 2924014 w 4148379"/>
                <a:gd name="connsiteY42" fmla="*/ 1041229 h 1058037"/>
                <a:gd name="connsiteX43" fmla="*/ 3161654 w 4148379"/>
                <a:gd name="connsiteY43" fmla="*/ 1041229 h 1058037"/>
                <a:gd name="connsiteX44" fmla="*/ 3326970 w 4148379"/>
                <a:gd name="connsiteY44" fmla="*/ 948239 h 1058037"/>
                <a:gd name="connsiteX45" fmla="*/ 3435458 w 4148379"/>
                <a:gd name="connsiteY45" fmla="*/ 519453 h 1058037"/>
                <a:gd name="connsiteX46" fmla="*/ 3528447 w 4148379"/>
                <a:gd name="connsiteY46" fmla="*/ 8009 h 1058037"/>
                <a:gd name="connsiteX47" fmla="*/ 3590441 w 4148379"/>
                <a:gd name="connsiteY47" fmla="*/ 255982 h 1058037"/>
                <a:gd name="connsiteX48" fmla="*/ 3652434 w 4148379"/>
                <a:gd name="connsiteY48" fmla="*/ 576280 h 1058037"/>
                <a:gd name="connsiteX49" fmla="*/ 3740258 w 4148379"/>
                <a:gd name="connsiteY49" fmla="*/ 596944 h 1058037"/>
                <a:gd name="connsiteX50" fmla="*/ 3802252 w 4148379"/>
                <a:gd name="connsiteY50" fmla="*/ 421297 h 1058037"/>
                <a:gd name="connsiteX51" fmla="*/ 3843581 w 4148379"/>
                <a:gd name="connsiteY51" fmla="*/ 18340 h 1058037"/>
                <a:gd name="connsiteX52" fmla="*/ 3915906 w 4148379"/>
                <a:gd name="connsiteY52" fmla="*/ 472958 h 1058037"/>
                <a:gd name="connsiteX53" fmla="*/ 4148379 w 4148379"/>
                <a:gd name="connsiteY53" fmla="*/ 968904 h 10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148379" h="1058037">
                  <a:moveTo>
                    <a:pt x="0" y="622775"/>
                  </a:moveTo>
                  <a:cubicBezTo>
                    <a:pt x="77491" y="711890"/>
                    <a:pt x="154983" y="801005"/>
                    <a:pt x="206644" y="850083"/>
                  </a:cubicBezTo>
                  <a:cubicBezTo>
                    <a:pt x="258305" y="899161"/>
                    <a:pt x="280691" y="904328"/>
                    <a:pt x="309966" y="917243"/>
                  </a:cubicBezTo>
                  <a:cubicBezTo>
                    <a:pt x="339241" y="930158"/>
                    <a:pt x="361628" y="931019"/>
                    <a:pt x="382292" y="927575"/>
                  </a:cubicBezTo>
                  <a:cubicBezTo>
                    <a:pt x="402957" y="924131"/>
                    <a:pt x="415872" y="942212"/>
                    <a:pt x="433953" y="896578"/>
                  </a:cubicBezTo>
                  <a:cubicBezTo>
                    <a:pt x="452034" y="850944"/>
                    <a:pt x="477865" y="762259"/>
                    <a:pt x="490780" y="653771"/>
                  </a:cubicBezTo>
                  <a:cubicBezTo>
                    <a:pt x="503695" y="545283"/>
                    <a:pt x="503695" y="353276"/>
                    <a:pt x="511444" y="245649"/>
                  </a:cubicBezTo>
                  <a:cubicBezTo>
                    <a:pt x="519193" y="138022"/>
                    <a:pt x="527804" y="260"/>
                    <a:pt x="537275" y="8009"/>
                  </a:cubicBezTo>
                  <a:cubicBezTo>
                    <a:pt x="546746" y="15758"/>
                    <a:pt x="557939" y="193988"/>
                    <a:pt x="568271" y="292144"/>
                  </a:cubicBezTo>
                  <a:cubicBezTo>
                    <a:pt x="578603" y="390300"/>
                    <a:pt x="586353" y="509981"/>
                    <a:pt x="599268" y="596944"/>
                  </a:cubicBezTo>
                  <a:cubicBezTo>
                    <a:pt x="612183" y="683907"/>
                    <a:pt x="621655" y="748484"/>
                    <a:pt x="645763" y="813921"/>
                  </a:cubicBezTo>
                  <a:cubicBezTo>
                    <a:pt x="669872" y="879358"/>
                    <a:pt x="711200" y="952544"/>
                    <a:pt x="743919" y="989568"/>
                  </a:cubicBezTo>
                  <a:cubicBezTo>
                    <a:pt x="776638" y="1026592"/>
                    <a:pt x="802468" y="1025731"/>
                    <a:pt x="842075" y="1036063"/>
                  </a:cubicBezTo>
                  <a:cubicBezTo>
                    <a:pt x="881682" y="1046395"/>
                    <a:pt x="941091" y="1067059"/>
                    <a:pt x="981559" y="1051561"/>
                  </a:cubicBezTo>
                  <a:cubicBezTo>
                    <a:pt x="1022027" y="1036063"/>
                    <a:pt x="1059912" y="996456"/>
                    <a:pt x="1084881" y="943073"/>
                  </a:cubicBezTo>
                  <a:cubicBezTo>
                    <a:pt x="1109850" y="889690"/>
                    <a:pt x="1116739" y="863860"/>
                    <a:pt x="1131376" y="731263"/>
                  </a:cubicBezTo>
                  <a:cubicBezTo>
                    <a:pt x="1146013" y="598666"/>
                    <a:pt x="1163234" y="268035"/>
                    <a:pt x="1172705" y="147493"/>
                  </a:cubicBezTo>
                  <a:cubicBezTo>
                    <a:pt x="1182176" y="26951"/>
                    <a:pt x="1180454" y="-20405"/>
                    <a:pt x="1188203" y="8009"/>
                  </a:cubicBezTo>
                  <a:cubicBezTo>
                    <a:pt x="1195952" y="36423"/>
                    <a:pt x="1208007" y="212070"/>
                    <a:pt x="1219200" y="317975"/>
                  </a:cubicBezTo>
                  <a:cubicBezTo>
                    <a:pt x="1230393" y="423880"/>
                    <a:pt x="1239004" y="555615"/>
                    <a:pt x="1255363" y="643439"/>
                  </a:cubicBezTo>
                  <a:cubicBezTo>
                    <a:pt x="1271722" y="731263"/>
                    <a:pt x="1296692" y="788951"/>
                    <a:pt x="1317356" y="844917"/>
                  </a:cubicBezTo>
                  <a:cubicBezTo>
                    <a:pt x="1338020" y="900883"/>
                    <a:pt x="1353519" y="953406"/>
                    <a:pt x="1379349" y="979236"/>
                  </a:cubicBezTo>
                  <a:cubicBezTo>
                    <a:pt x="1405179" y="1005066"/>
                    <a:pt x="1443926" y="1004205"/>
                    <a:pt x="1472339" y="999900"/>
                  </a:cubicBezTo>
                  <a:cubicBezTo>
                    <a:pt x="1500752" y="995595"/>
                    <a:pt x="1527445" y="990429"/>
                    <a:pt x="1549831" y="953405"/>
                  </a:cubicBezTo>
                  <a:cubicBezTo>
                    <a:pt x="1572218" y="916381"/>
                    <a:pt x="1590299" y="846639"/>
                    <a:pt x="1606658" y="777758"/>
                  </a:cubicBezTo>
                  <a:cubicBezTo>
                    <a:pt x="1623017" y="708877"/>
                    <a:pt x="1636793" y="632246"/>
                    <a:pt x="1647986" y="540117"/>
                  </a:cubicBezTo>
                  <a:cubicBezTo>
                    <a:pt x="1659179" y="447988"/>
                    <a:pt x="1666929" y="312809"/>
                    <a:pt x="1673817" y="224985"/>
                  </a:cubicBezTo>
                  <a:cubicBezTo>
                    <a:pt x="1680705" y="137161"/>
                    <a:pt x="1680705" y="6287"/>
                    <a:pt x="1689315" y="13175"/>
                  </a:cubicBezTo>
                  <a:cubicBezTo>
                    <a:pt x="1697925" y="20063"/>
                    <a:pt x="1713424" y="165575"/>
                    <a:pt x="1725478" y="266314"/>
                  </a:cubicBezTo>
                  <a:cubicBezTo>
                    <a:pt x="1737532" y="367053"/>
                    <a:pt x="1741838" y="516870"/>
                    <a:pt x="1761641" y="617609"/>
                  </a:cubicBezTo>
                  <a:cubicBezTo>
                    <a:pt x="1781444" y="718348"/>
                    <a:pt x="1810718" y="808755"/>
                    <a:pt x="1844298" y="870748"/>
                  </a:cubicBezTo>
                  <a:cubicBezTo>
                    <a:pt x="1877878" y="932741"/>
                    <a:pt x="1915763" y="960294"/>
                    <a:pt x="1963119" y="989568"/>
                  </a:cubicBezTo>
                  <a:cubicBezTo>
                    <a:pt x="2010475" y="1018842"/>
                    <a:pt x="2082800" y="1036924"/>
                    <a:pt x="2128434" y="1046395"/>
                  </a:cubicBezTo>
                  <a:cubicBezTo>
                    <a:pt x="2174068" y="1055866"/>
                    <a:pt x="2204203" y="1059310"/>
                    <a:pt x="2236922" y="1046395"/>
                  </a:cubicBezTo>
                  <a:cubicBezTo>
                    <a:pt x="2269641" y="1033480"/>
                    <a:pt x="2297194" y="1012816"/>
                    <a:pt x="2324746" y="968904"/>
                  </a:cubicBezTo>
                  <a:cubicBezTo>
                    <a:pt x="2352298" y="924992"/>
                    <a:pt x="2379851" y="851805"/>
                    <a:pt x="2402237" y="782924"/>
                  </a:cubicBezTo>
                  <a:cubicBezTo>
                    <a:pt x="2424623" y="714043"/>
                    <a:pt x="2442705" y="647744"/>
                    <a:pt x="2459064" y="555615"/>
                  </a:cubicBezTo>
                  <a:cubicBezTo>
                    <a:pt x="2475423" y="463486"/>
                    <a:pt x="2487478" y="321418"/>
                    <a:pt x="2500393" y="230151"/>
                  </a:cubicBezTo>
                  <a:cubicBezTo>
                    <a:pt x="2513308" y="138884"/>
                    <a:pt x="2522780" y="29534"/>
                    <a:pt x="2536556" y="8009"/>
                  </a:cubicBezTo>
                  <a:cubicBezTo>
                    <a:pt x="2550332" y="-13516"/>
                    <a:pt x="2568414" y="21785"/>
                    <a:pt x="2583051" y="100999"/>
                  </a:cubicBezTo>
                  <a:cubicBezTo>
                    <a:pt x="2597688" y="180212"/>
                    <a:pt x="2604577" y="354998"/>
                    <a:pt x="2624380" y="483290"/>
                  </a:cubicBezTo>
                  <a:cubicBezTo>
                    <a:pt x="2644183" y="611581"/>
                    <a:pt x="2651932" y="777758"/>
                    <a:pt x="2701871" y="870748"/>
                  </a:cubicBezTo>
                  <a:cubicBezTo>
                    <a:pt x="2751810" y="963738"/>
                    <a:pt x="2847384" y="1012816"/>
                    <a:pt x="2924014" y="1041229"/>
                  </a:cubicBezTo>
                  <a:cubicBezTo>
                    <a:pt x="3000644" y="1069642"/>
                    <a:pt x="3094495" y="1056727"/>
                    <a:pt x="3161654" y="1041229"/>
                  </a:cubicBezTo>
                  <a:cubicBezTo>
                    <a:pt x="3228813" y="1025731"/>
                    <a:pt x="3281336" y="1035202"/>
                    <a:pt x="3326970" y="948239"/>
                  </a:cubicBezTo>
                  <a:cubicBezTo>
                    <a:pt x="3372604" y="861276"/>
                    <a:pt x="3401879" y="676158"/>
                    <a:pt x="3435458" y="519453"/>
                  </a:cubicBezTo>
                  <a:cubicBezTo>
                    <a:pt x="3469038" y="362748"/>
                    <a:pt x="3502617" y="51921"/>
                    <a:pt x="3528447" y="8009"/>
                  </a:cubicBezTo>
                  <a:cubicBezTo>
                    <a:pt x="3554277" y="-35903"/>
                    <a:pt x="3569777" y="161270"/>
                    <a:pt x="3590441" y="255982"/>
                  </a:cubicBezTo>
                  <a:cubicBezTo>
                    <a:pt x="3611105" y="350694"/>
                    <a:pt x="3627464" y="519453"/>
                    <a:pt x="3652434" y="576280"/>
                  </a:cubicBezTo>
                  <a:cubicBezTo>
                    <a:pt x="3677404" y="633107"/>
                    <a:pt x="3715288" y="622774"/>
                    <a:pt x="3740258" y="596944"/>
                  </a:cubicBezTo>
                  <a:cubicBezTo>
                    <a:pt x="3765228" y="571114"/>
                    <a:pt x="3793642" y="472097"/>
                    <a:pt x="3802252" y="421297"/>
                  </a:cubicBezTo>
                  <a:cubicBezTo>
                    <a:pt x="3810862" y="370497"/>
                    <a:pt x="3844442" y="42448"/>
                    <a:pt x="3843581" y="18340"/>
                  </a:cubicBezTo>
                  <a:cubicBezTo>
                    <a:pt x="3842720" y="-5768"/>
                    <a:pt x="3936570" y="527201"/>
                    <a:pt x="3915906" y="472958"/>
                  </a:cubicBezTo>
                  <a:cubicBezTo>
                    <a:pt x="3895242" y="418715"/>
                    <a:pt x="4060555" y="773453"/>
                    <a:pt x="4148379" y="968904"/>
                  </a:cubicBezTo>
                </a:path>
              </a:pathLst>
            </a:custGeom>
            <a:noFill/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3358017" y="4121083"/>
              <a:ext cx="2340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FROTTEMENT et BRUIT</a:t>
              </a: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1081201" y="4505163"/>
            <a:ext cx="4375692" cy="1585920"/>
            <a:chOff x="1081201" y="4505163"/>
            <a:chExt cx="4375692" cy="1585920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1081201" y="4828328"/>
              <a:ext cx="4375692" cy="1262755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2195446" y="4505163"/>
              <a:ext cx="2153154" cy="64633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Expression Générale </a:t>
              </a:r>
              <a:b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</a:b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du Bruit</a:t>
              </a:r>
              <a:r>
                <a:rPr kumimoji="0" lang="fr-FR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Thermique </a:t>
              </a: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6373353" y="4519915"/>
            <a:ext cx="1733123" cy="1571168"/>
            <a:chOff x="6373353" y="4519915"/>
            <a:chExt cx="1733123" cy="1571168"/>
          </a:xfrm>
        </p:grpSpPr>
        <p:graphicFrame>
          <p:nvGraphicFramePr>
            <p:cNvPr id="62" name="Obje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9558746"/>
                </p:ext>
              </p:extLst>
            </p:nvPr>
          </p:nvGraphicFramePr>
          <p:xfrm>
            <a:off x="6834028" y="5244598"/>
            <a:ext cx="889000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3" name="Équation" r:id="rId3" imgW="444240" imgH="215640" progId="Equation.3">
                    <p:embed/>
                  </p:oleObj>
                </mc:Choice>
                <mc:Fallback>
                  <p:oleObj name="Équation" r:id="rId3" imgW="444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4028" y="5244598"/>
                          <a:ext cx="889000" cy="430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Rectangle à coins arrondis 62"/>
            <p:cNvSpPr/>
            <p:nvPr/>
          </p:nvSpPr>
          <p:spPr>
            <a:xfrm>
              <a:off x="6373353" y="4828328"/>
              <a:ext cx="1733123" cy="1262755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6601115" y="4519915"/>
              <a:ext cx="1239442" cy="55399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Perte</a:t>
              </a:r>
              <a:b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</a:b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</a:rPr>
                <a:t>Mécanique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644101" y="5170401"/>
                <a:ext cx="3391698" cy="816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200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fr-FR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fr-FR" sz="22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fr-FR" sz="2200" b="0" i="1" dirty="0" smtClean="0">
                              <a:latin typeface="Cambria Math"/>
                            </a:rPr>
                            <m:t> 2</m:t>
                          </m:r>
                        </m:sup>
                      </m:sSup>
                      <m:r>
                        <a:rPr lang="fr-FR" sz="22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b="0" i="1" dirty="0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fr-FR" sz="2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0" i="1" dirty="0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200" b="0" i="1" dirty="0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sz="2200" b="0" i="1" dirty="0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fr-FR" sz="2200" b="0" i="1" dirty="0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fr-FR" sz="2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b="0" i="1" dirty="0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200" b="0" i="0" dirty="0" smtClean="0">
                              <a:latin typeface="Cambria Math"/>
                            </a:rPr>
                            <m:t>Rigidit</m:t>
                          </m:r>
                          <m:r>
                            <a:rPr lang="fr-FR" sz="2200" b="0" i="0" dirty="0" smtClean="0">
                              <a:latin typeface="Cambria Math"/>
                            </a:rPr>
                            <m:t>é</m:t>
                          </m:r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01" y="5170401"/>
                <a:ext cx="3391698" cy="8169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5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bruit des couches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0" y="1389535"/>
            <a:ext cx="5232433" cy="427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24"/>
          <p:cNvCxnSpPr/>
          <p:nvPr/>
        </p:nvCxnSpPr>
        <p:spPr>
          <a:xfrm>
            <a:off x="766474" y="3588962"/>
            <a:ext cx="4422022" cy="148124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728107" y="1480877"/>
            <a:ext cx="2749037" cy="157173"/>
            <a:chOff x="781998" y="1631950"/>
            <a:chExt cx="2333515" cy="13341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98" y="1631950"/>
              <a:ext cx="72231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326" y="1641541"/>
              <a:ext cx="1627187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5570494" y="1537496"/>
                <a:ext cx="3391698" cy="816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200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fr-FR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fr-FR" sz="22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fr-FR" sz="2200" b="0" i="1" dirty="0" smtClean="0">
                              <a:latin typeface="Cambria Math"/>
                            </a:rPr>
                            <m:t> 2</m:t>
                          </m:r>
                        </m:sup>
                      </m:sSup>
                      <m:r>
                        <a:rPr lang="fr-FR" sz="22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b="0" i="1" dirty="0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fr-FR" sz="2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0" i="1" dirty="0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200" b="0" i="1" dirty="0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sz="2200" b="0" i="1" dirty="0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fr-FR" sz="2200" b="0" i="1" dirty="0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fr-FR" sz="2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b="0" i="1" dirty="0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200" b="0" i="0" dirty="0" smtClean="0">
                              <a:latin typeface="Cambria Math"/>
                            </a:rPr>
                            <m:t>Rigidit</m:t>
                          </m:r>
                          <m:r>
                            <a:rPr lang="fr-FR" sz="2200" b="0" i="0" dirty="0" smtClean="0">
                              <a:latin typeface="Cambria Math"/>
                            </a:rPr>
                            <m:t>é</m:t>
                          </m:r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94" y="1537496"/>
                <a:ext cx="3391698" cy="8169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5752302" y="3259942"/>
                <a:ext cx="2677656" cy="80060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200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fr-FR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fr-FR" sz="22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fr-FR" sz="2200" b="0" i="1" dirty="0" smtClean="0">
                              <a:latin typeface="Cambria Math"/>
                            </a:rPr>
                            <m:t> 2</m:t>
                          </m:r>
                        </m:sup>
                      </m:sSup>
                      <m:r>
                        <a:rPr lang="fr-FR" sz="2200" b="0" i="1" dirty="0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fr-FR" sz="2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𝑻</m:t>
                          </m:r>
                        </m:num>
                        <m:den>
                          <m:r>
                            <a:rPr lang="fr-FR" sz="2200" b="0" i="1" dirty="0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fr-FR" sz="2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  <m:r>
                            <a:rPr lang="fr-FR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fr-FR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sSubSup>
                            <m:sSubSupPr>
                              <m:ctrlPr>
                                <a:rPr lang="fr-FR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fr-FR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𝒍𝒂𝒔𝒆𝒓</m:t>
                              </m:r>
                            </m:sub>
                            <m:sup>
                              <m:r>
                                <a:rPr lang="fr-FR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02" y="3259942"/>
                <a:ext cx="2677656" cy="8006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èche vers le bas 16"/>
          <p:cNvSpPr/>
          <p:nvPr/>
        </p:nvSpPr>
        <p:spPr>
          <a:xfrm>
            <a:off x="7082971" y="2525486"/>
            <a:ext cx="333829" cy="56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3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r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 Un exemple: Einstein </a:t>
            </a:r>
            <a:r>
              <a:rPr lang="fr-FR" dirty="0" err="1" smtClean="0"/>
              <a:t>Telescope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-15117" y="1184965"/>
            <a:ext cx="5404861" cy="4560697"/>
            <a:chOff x="-15117" y="1391437"/>
            <a:chExt cx="5404861" cy="4560697"/>
          </a:xfrm>
        </p:grpSpPr>
        <p:grpSp>
          <p:nvGrpSpPr>
            <p:cNvPr id="6" name="Groupe 5"/>
            <p:cNvGrpSpPr/>
            <p:nvPr/>
          </p:nvGrpSpPr>
          <p:grpSpPr>
            <a:xfrm>
              <a:off x="-15117" y="1391437"/>
              <a:ext cx="5404861" cy="4560697"/>
              <a:chOff x="1785465" y="1225949"/>
              <a:chExt cx="5404861" cy="4560697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1785465" y="1225949"/>
                <a:ext cx="5404861" cy="4560697"/>
                <a:chOff x="1785465" y="1225949"/>
                <a:chExt cx="5404861" cy="4560697"/>
              </a:xfrm>
            </p:grpSpPr>
            <p:pic>
              <p:nvPicPr>
                <p:cNvPr id="15" name="Picture 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5465" y="1225949"/>
                  <a:ext cx="5404861" cy="45606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6" name="Connecteur droit 15"/>
                <p:cNvCxnSpPr/>
                <p:nvPr/>
              </p:nvCxnSpPr>
              <p:spPr bwMode="auto">
                <a:xfrm>
                  <a:off x="3699888" y="3222972"/>
                  <a:ext cx="2822483" cy="126056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7" name="ZoneTexte 16"/>
                <p:cNvSpPr txBox="1"/>
                <p:nvPr/>
              </p:nvSpPr>
              <p:spPr>
                <a:xfrm>
                  <a:off x="2128653" y="1268492"/>
                  <a:ext cx="660758" cy="40934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5100"/>
                    </a:spcAft>
                  </a:pPr>
                  <a:r>
                    <a:rPr lang="en-GB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1E-18</a:t>
                  </a:r>
                </a:p>
                <a:p>
                  <a:pPr>
                    <a:spcAft>
                      <a:spcPts val="5100"/>
                    </a:spcAft>
                  </a:pPr>
                  <a:r>
                    <a:rPr lang="en-GB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1E-19</a:t>
                  </a:r>
                  <a:endParaRPr lang="en-GB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  <a:p>
                  <a:pPr>
                    <a:spcAft>
                      <a:spcPts val="5100"/>
                    </a:spcAft>
                  </a:pPr>
                  <a:r>
                    <a:rPr lang="en-GB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1E-20</a:t>
                  </a:r>
                  <a:endParaRPr lang="en-GB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  <a:p>
                  <a:pPr>
                    <a:spcAft>
                      <a:spcPts val="5100"/>
                    </a:spcAft>
                  </a:pPr>
                  <a:r>
                    <a:rPr lang="en-GB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1E-21</a:t>
                  </a:r>
                  <a:endParaRPr lang="en-GB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  <a:p>
                  <a:pPr>
                    <a:spcAft>
                      <a:spcPts val="5100"/>
                    </a:spcAft>
                  </a:pPr>
                  <a:r>
                    <a:rPr lang="en-GB" dirty="0" smtClean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1E-22</a:t>
                  </a:r>
                  <a:endParaRPr lang="en-GB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18" name="Connecteur droit 17"/>
                <p:cNvCxnSpPr/>
                <p:nvPr/>
              </p:nvCxnSpPr>
              <p:spPr bwMode="auto">
                <a:xfrm>
                  <a:off x="3749345" y="3669672"/>
                  <a:ext cx="2857650" cy="124169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Connecteur droit 18"/>
                <p:cNvCxnSpPr/>
                <p:nvPr/>
              </p:nvCxnSpPr>
              <p:spPr bwMode="auto">
                <a:xfrm>
                  <a:off x="2796234" y="3669674"/>
                  <a:ext cx="2765228" cy="120303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20" name="Groupe 19"/>
                <p:cNvGrpSpPr/>
                <p:nvPr/>
              </p:nvGrpSpPr>
              <p:grpSpPr>
                <a:xfrm>
                  <a:off x="5273140" y="2238086"/>
                  <a:ext cx="1402279" cy="984885"/>
                  <a:chOff x="5273140" y="2238086"/>
                  <a:chExt cx="1402279" cy="984885"/>
                </a:xfrm>
              </p:grpSpPr>
              <p:sp>
                <p:nvSpPr>
                  <p:cNvPr id="21" name="ZoneTexte 20"/>
                  <p:cNvSpPr txBox="1"/>
                  <p:nvPr/>
                </p:nvSpPr>
                <p:spPr>
                  <a:xfrm>
                    <a:off x="5273140" y="2238086"/>
                    <a:ext cx="1402279" cy="98488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GB" dirty="0" err="1" smtClean="0">
                        <a:solidFill>
                          <a:schemeClr val="tx1"/>
                        </a:solidFill>
                      </a:rPr>
                      <a:t>aLIGO</a:t>
                    </a:r>
                    <a:endParaRPr lang="en-GB" dirty="0" smtClean="0">
                      <a:solidFill>
                        <a:schemeClr val="tx1"/>
                      </a:solidFill>
                    </a:endParaRPr>
                  </a:p>
                  <a:p>
                    <a:pPr algn="r"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GB" dirty="0" smtClean="0">
                        <a:solidFill>
                          <a:schemeClr val="tx1"/>
                        </a:solidFill>
                      </a:rPr>
                      <a:t>ET-HF</a:t>
                    </a:r>
                  </a:p>
                  <a:p>
                    <a:pPr algn="r"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GB" dirty="0" smtClean="0">
                        <a:solidFill>
                          <a:schemeClr val="tx1"/>
                        </a:solidFill>
                      </a:rPr>
                      <a:t>ET-LF</a:t>
                    </a:r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2" name="Connecteur droit 21"/>
                  <p:cNvCxnSpPr/>
                  <p:nvPr/>
                </p:nvCxnSpPr>
                <p:spPr bwMode="auto">
                  <a:xfrm>
                    <a:off x="5369728" y="2466538"/>
                    <a:ext cx="51861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3" name="Connecteur droit 22"/>
                  <p:cNvCxnSpPr/>
                  <p:nvPr/>
                </p:nvCxnSpPr>
                <p:spPr bwMode="auto">
                  <a:xfrm>
                    <a:off x="5354378" y="2774586"/>
                    <a:ext cx="518615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" name="Connecteur droit 23"/>
                  <p:cNvCxnSpPr/>
                  <p:nvPr/>
                </p:nvCxnSpPr>
                <p:spPr bwMode="auto">
                  <a:xfrm>
                    <a:off x="5364958" y="3092362"/>
                    <a:ext cx="518615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14" name="ZoneTexte 13"/>
              <p:cNvSpPr txBox="1"/>
              <p:nvPr/>
            </p:nvSpPr>
            <p:spPr>
              <a:xfrm rot="1425185">
                <a:off x="5561462" y="3670073"/>
                <a:ext cx="99578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Mirrors</a:t>
                </a:r>
              </a:p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(Coatings)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1993472" y="3607755"/>
              <a:ext cx="519694" cy="458638"/>
              <a:chOff x="5634038" y="3419062"/>
              <a:chExt cx="519694" cy="458638"/>
            </a:xfrm>
          </p:grpSpPr>
          <p:cxnSp>
            <p:nvCxnSpPr>
              <p:cNvPr id="11" name="Connecteur droit avec flèche 10"/>
              <p:cNvCxnSpPr/>
              <p:nvPr/>
            </p:nvCxnSpPr>
            <p:spPr bwMode="auto">
              <a:xfrm>
                <a:off x="6119813" y="3465872"/>
                <a:ext cx="0" cy="41182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ZoneTexte 11"/>
              <p:cNvSpPr txBox="1"/>
              <p:nvPr/>
            </p:nvSpPr>
            <p:spPr>
              <a:xfrm>
                <a:off x="5634038" y="3419062"/>
                <a:ext cx="5196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2.8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2692897" y="3979643"/>
              <a:ext cx="519775" cy="819150"/>
              <a:chOff x="6333463" y="3790950"/>
              <a:chExt cx="519775" cy="819150"/>
            </a:xfrm>
          </p:grpSpPr>
          <p:cxnSp>
            <p:nvCxnSpPr>
              <p:cNvPr id="9" name="Connecteur droit avec flèche 8"/>
              <p:cNvCxnSpPr/>
              <p:nvPr/>
            </p:nvCxnSpPr>
            <p:spPr bwMode="auto">
              <a:xfrm>
                <a:off x="6853238" y="3790950"/>
                <a:ext cx="0" cy="81915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" name="ZoneTexte 9"/>
              <p:cNvSpPr txBox="1"/>
              <p:nvPr/>
            </p:nvSpPr>
            <p:spPr>
              <a:xfrm>
                <a:off x="6333463" y="4146951"/>
                <a:ext cx="5196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8.2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e 24"/>
          <p:cNvGrpSpPr/>
          <p:nvPr/>
        </p:nvGrpSpPr>
        <p:grpSpPr>
          <a:xfrm>
            <a:off x="5417040" y="2574900"/>
            <a:ext cx="2743059" cy="1554272"/>
            <a:chOff x="5417040" y="1391437"/>
            <a:chExt cx="2743059" cy="1554272"/>
          </a:xfrm>
        </p:grpSpPr>
        <p:sp>
          <p:nvSpPr>
            <p:cNvPr id="26" name="ZoneTexte 25"/>
            <p:cNvSpPr txBox="1"/>
            <p:nvPr/>
          </p:nvSpPr>
          <p:spPr>
            <a:xfrm>
              <a:off x="5417040" y="1391437"/>
              <a:ext cx="2743059" cy="1554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fr-FR" sz="1800" kern="0" dirty="0" smtClean="0"/>
                <a:t>Bilan de réduction du bruit</a:t>
              </a:r>
              <a:br>
                <a:rPr lang="fr-FR" sz="1800" kern="0" dirty="0" smtClean="0"/>
              </a:br>
              <a:r>
                <a:rPr lang="fr-FR" sz="1800" kern="0" dirty="0" smtClean="0"/>
                <a:t>thermique:</a:t>
              </a:r>
            </a:p>
            <a:p>
              <a:pPr marL="0" lvl="1"/>
              <a:endParaRPr lang="fr-FR" sz="1800" kern="0" dirty="0" smtClean="0"/>
            </a:p>
            <a:p>
              <a:pPr marL="0" lvl="1">
                <a:spcAft>
                  <a:spcPts val="600"/>
                </a:spcAft>
              </a:pPr>
              <a:r>
                <a:rPr lang="fr-FR" sz="1800" b="1" kern="0" dirty="0" smtClean="0"/>
                <a:t>ET-HF:  2.8 = </a:t>
              </a:r>
              <a:r>
                <a:rPr lang="fr-FR" sz="1800" b="1" kern="0" dirty="0" smtClean="0">
                  <a:solidFill>
                    <a:srgbClr val="00B050"/>
                  </a:solidFill>
                </a:rPr>
                <a:t>1.7</a:t>
              </a:r>
              <a:r>
                <a:rPr lang="fr-FR" sz="1800" b="1" kern="0" dirty="0" smtClean="0"/>
                <a:t>∙    </a:t>
              </a:r>
              <a:r>
                <a:rPr lang="fr-FR" sz="1800" b="1" kern="0" dirty="0" smtClean="0">
                  <a:solidFill>
                    <a:srgbClr val="FF0000"/>
                  </a:solidFill>
                </a:rPr>
                <a:t>2.7</a:t>
              </a:r>
            </a:p>
            <a:p>
              <a:pPr marL="0" lvl="1"/>
              <a:r>
                <a:rPr lang="fr-FR" sz="1800" b="1" kern="0" dirty="0" smtClean="0"/>
                <a:t>ET-LF:   8.2 =  </a:t>
              </a:r>
              <a:r>
                <a:rPr lang="fr-FR" sz="18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30</a:t>
              </a:r>
              <a:r>
                <a:rPr lang="fr-FR" sz="1800" b="1" kern="0" dirty="0" smtClean="0"/>
                <a:t> ∙ </a:t>
              </a:r>
              <a:r>
                <a:rPr lang="fr-FR" sz="1800" b="1" kern="0" dirty="0" smtClean="0">
                  <a:solidFill>
                    <a:srgbClr val="00B050"/>
                  </a:solidFill>
                </a:rPr>
                <a:t>1.7</a:t>
              </a:r>
              <a:r>
                <a:rPr lang="fr-FR" sz="1800" b="1" kern="0" dirty="0" smtClean="0"/>
                <a:t> ∙   </a:t>
              </a:r>
              <a:r>
                <a:rPr lang="fr-FR" sz="1800" b="1" kern="0" dirty="0" smtClean="0">
                  <a:solidFill>
                    <a:srgbClr val="FF0000"/>
                  </a:solidFill>
                </a:rPr>
                <a:t>0.8</a:t>
              </a:r>
            </a:p>
          </p:txBody>
        </p:sp>
        <p:sp>
          <p:nvSpPr>
            <p:cNvPr id="27" name="Forme libre 26"/>
            <p:cNvSpPr/>
            <p:nvPr/>
          </p:nvSpPr>
          <p:spPr bwMode="auto">
            <a:xfrm>
              <a:off x="7171057" y="2254230"/>
              <a:ext cx="500956" cy="265176"/>
            </a:xfrm>
            <a:custGeom>
              <a:avLst/>
              <a:gdLst>
                <a:gd name="connsiteX0" fmla="*/ 0 w 283464"/>
                <a:gd name="connsiteY0" fmla="*/ 109728 h 265176"/>
                <a:gd name="connsiteX1" fmla="*/ 22860 w 283464"/>
                <a:gd name="connsiteY1" fmla="*/ 265176 h 265176"/>
                <a:gd name="connsiteX2" fmla="*/ 54864 w 283464"/>
                <a:gd name="connsiteY2" fmla="*/ 0 h 265176"/>
                <a:gd name="connsiteX3" fmla="*/ 283464 w 283464"/>
                <a:gd name="connsiteY3" fmla="*/ 4572 h 26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64" h="265176">
                  <a:moveTo>
                    <a:pt x="0" y="109728"/>
                  </a:moveTo>
                  <a:lnTo>
                    <a:pt x="22860" y="265176"/>
                  </a:lnTo>
                  <a:lnTo>
                    <a:pt x="54864" y="0"/>
                  </a:lnTo>
                  <a:lnTo>
                    <a:pt x="283464" y="4572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 27"/>
            <p:cNvSpPr/>
            <p:nvPr/>
          </p:nvSpPr>
          <p:spPr bwMode="auto">
            <a:xfrm>
              <a:off x="7612658" y="2610431"/>
              <a:ext cx="500956" cy="265176"/>
            </a:xfrm>
            <a:custGeom>
              <a:avLst/>
              <a:gdLst>
                <a:gd name="connsiteX0" fmla="*/ 0 w 283464"/>
                <a:gd name="connsiteY0" fmla="*/ 109728 h 265176"/>
                <a:gd name="connsiteX1" fmla="*/ 22860 w 283464"/>
                <a:gd name="connsiteY1" fmla="*/ 265176 h 265176"/>
                <a:gd name="connsiteX2" fmla="*/ 54864 w 283464"/>
                <a:gd name="connsiteY2" fmla="*/ 0 h 265176"/>
                <a:gd name="connsiteX3" fmla="*/ 283464 w 283464"/>
                <a:gd name="connsiteY3" fmla="*/ 4572 h 26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64" h="265176">
                  <a:moveTo>
                    <a:pt x="0" y="109728"/>
                  </a:moveTo>
                  <a:lnTo>
                    <a:pt x="22860" y="265176"/>
                  </a:lnTo>
                  <a:lnTo>
                    <a:pt x="54864" y="0"/>
                  </a:lnTo>
                  <a:lnTo>
                    <a:pt x="283464" y="4572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/>
            <p:cNvSpPr/>
            <p:nvPr/>
          </p:nvSpPr>
          <p:spPr bwMode="auto">
            <a:xfrm>
              <a:off x="6682345" y="2610431"/>
              <a:ext cx="429562" cy="265176"/>
            </a:xfrm>
            <a:custGeom>
              <a:avLst/>
              <a:gdLst>
                <a:gd name="connsiteX0" fmla="*/ 0 w 283464"/>
                <a:gd name="connsiteY0" fmla="*/ 109728 h 265176"/>
                <a:gd name="connsiteX1" fmla="*/ 22860 w 283464"/>
                <a:gd name="connsiteY1" fmla="*/ 265176 h 265176"/>
                <a:gd name="connsiteX2" fmla="*/ 54864 w 283464"/>
                <a:gd name="connsiteY2" fmla="*/ 0 h 265176"/>
                <a:gd name="connsiteX3" fmla="*/ 283464 w 283464"/>
                <a:gd name="connsiteY3" fmla="*/ 4572 h 26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64" h="265176">
                  <a:moveTo>
                    <a:pt x="0" y="109728"/>
                  </a:moveTo>
                  <a:lnTo>
                    <a:pt x="22860" y="265176"/>
                  </a:lnTo>
                  <a:lnTo>
                    <a:pt x="54864" y="0"/>
                  </a:lnTo>
                  <a:lnTo>
                    <a:pt x="283464" y="4572"/>
                  </a:lnTo>
                </a:path>
              </a:pathLst>
            </a:custGeom>
            <a:noFill/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558298" y="1396498"/>
                <a:ext cx="2677656" cy="80060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20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200" i="1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fr-FR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fr-FR" sz="22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fr-FR" sz="2200" b="0" i="1" dirty="0" smtClean="0">
                              <a:latin typeface="Cambria Math"/>
                            </a:rPr>
                            <m:t> 2</m:t>
                          </m:r>
                        </m:sup>
                      </m:sSup>
                      <m:r>
                        <a:rPr lang="fr-FR" sz="2200" b="0" i="1" dirty="0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fr-FR" sz="2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𝑻</m:t>
                          </m:r>
                        </m:num>
                        <m:den>
                          <m:r>
                            <a:rPr lang="fr-FR" sz="2200" b="0" i="1" dirty="0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fr-FR" sz="2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  <m:r>
                            <a:rPr lang="fr-FR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fr-FR" sz="2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sSubSup>
                            <m:sSubSupPr>
                              <m:ctrlPr>
                                <a:rPr lang="fr-FR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fr-FR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𝒍𝒂𝒔𝒆𝒓</m:t>
                              </m:r>
                            </m:sub>
                            <m:sup>
                              <m:r>
                                <a:rPr lang="fr-FR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298" y="1396498"/>
                <a:ext cx="2677656" cy="8006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3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30885</TotalTime>
  <Words>655</Words>
  <Application>Microsoft Office PowerPoint</Application>
  <PresentationFormat>Affichage à l'écran (4:3)</PresentationFormat>
  <Paragraphs>189</Paragraphs>
  <Slides>21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Thème Office</vt:lpstr>
      <vt:lpstr>Équation</vt:lpstr>
      <vt:lpstr>Les miroirs de demain</vt:lpstr>
      <vt:lpstr>Présentation PowerPoint</vt:lpstr>
      <vt:lpstr>Bruits des détecteurs actuels</vt:lpstr>
      <vt:lpstr>La silice fondue</vt:lpstr>
      <vt:lpstr>Bruit et vibrations</vt:lpstr>
      <vt:lpstr>Les relaxations dans les verres</vt:lpstr>
      <vt:lpstr> Est-ce que il y a un modèle  pour le bruit thermique?</vt:lpstr>
      <vt:lpstr>Le bruit des couches</vt:lpstr>
      <vt:lpstr> Un exemple: Einstein Telescope</vt:lpstr>
      <vt:lpstr> La perte d’énergie   mécanique dans les verres</vt:lpstr>
      <vt:lpstr>     Les pertes dans la silice</vt:lpstr>
      <vt:lpstr>   Les pertes dans les autre verres</vt:lpstr>
      <vt:lpstr>   Les pertes dans les autre verres</vt:lpstr>
      <vt:lpstr>     Si on basse la température</vt:lpstr>
      <vt:lpstr> La proposition pour   l’ IDEX LYON</vt:lpstr>
      <vt:lpstr>Présentation PowerPoint</vt:lpstr>
      <vt:lpstr>Une task-force pour les matériaux</vt:lpstr>
      <vt:lpstr> Équipe Soprano et LMA:  corrélation pertes -structure</vt:lpstr>
      <vt:lpstr>Présentation PowerPoint</vt:lpstr>
      <vt:lpstr> Équipe Modélisation MC et Int.  Simulation des amorphes</vt:lpstr>
      <vt:lpstr>Présentation PowerPoint</vt:lpstr>
    </vt:vector>
  </TitlesOfParts>
  <Company>CNRS - LMA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geppo</dc:creator>
  <cp:lastModifiedBy>geppo</cp:lastModifiedBy>
  <cp:revision>429</cp:revision>
  <dcterms:created xsi:type="dcterms:W3CDTF">2015-11-30T03:03:09Z</dcterms:created>
  <dcterms:modified xsi:type="dcterms:W3CDTF">2019-02-17T19:09:04Z</dcterms:modified>
</cp:coreProperties>
</file>