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58" r:id="rId4"/>
    <p:sldId id="263" r:id="rId5"/>
    <p:sldId id="269" r:id="rId6"/>
    <p:sldId id="270" r:id="rId7"/>
    <p:sldId id="271" r:id="rId8"/>
    <p:sldId id="261" r:id="rId9"/>
    <p:sldId id="273" r:id="rId10"/>
    <p:sldId id="272" r:id="rId11"/>
    <p:sldId id="266" r:id="rId12"/>
    <p:sldId id="257" r:id="rId13"/>
    <p:sldId id="274" r:id="rId14"/>
    <p:sldId id="276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/>
    <p:restoredTop sz="94643"/>
  </p:normalViewPr>
  <p:slideViewPr>
    <p:cSldViewPr>
      <p:cViewPr>
        <p:scale>
          <a:sx n="100" d="100"/>
          <a:sy n="100" d="100"/>
        </p:scale>
        <p:origin x="600" y="8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E4C0A-BB2F-F940-B810-D4D2E9F36A04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689DB-4BBB-E846-91B4-53261A7E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89DB-4BBB-E846-91B4-53261A7ED4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19/10/16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SVOM Burst Advocate </a:t>
            </a:r>
            <a:r>
              <a:rPr lang="en-US" altLang="zh-CN" sz="3600" dirty="0" smtClean="0"/>
              <a:t>System</a:t>
            </a:r>
            <a:br>
              <a:rPr lang="en-US" altLang="zh-CN" sz="3600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/>
              <a:t>How to start</a:t>
            </a:r>
            <a:r>
              <a:rPr lang="en-US" altLang="zh-CN" sz="3600" dirty="0" smtClean="0"/>
              <a:t>? Lessons from GWAC system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147814"/>
            <a:ext cx="6400800" cy="936104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Yang Xu, </a:t>
            </a:r>
            <a:r>
              <a:rPr lang="en-US" altLang="zh-CN" sz="2000" dirty="0" err="1" smtClean="0"/>
              <a:t>Liping</a:t>
            </a:r>
            <a:r>
              <a:rPr lang="en-US" altLang="zh-CN" sz="2000" dirty="0" smtClean="0"/>
              <a:t> Xin, </a:t>
            </a:r>
            <a:r>
              <a:rPr lang="en-US" altLang="zh-CN" sz="2000" dirty="0" err="1" smtClean="0"/>
              <a:t>Xuhui</a:t>
            </a:r>
            <a:r>
              <a:rPr lang="en-US" altLang="zh-CN" sz="2000" dirty="0" smtClean="0"/>
              <a:t> Han and </a:t>
            </a:r>
            <a:r>
              <a:rPr lang="en-US" altLang="zh-CN" sz="2000" dirty="0" err="1" smtClean="0"/>
              <a:t>Jianyan</a:t>
            </a:r>
            <a:r>
              <a:rPr lang="en-US" altLang="zh-CN" sz="2000" dirty="0" smtClean="0"/>
              <a:t> Wei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On behalf of SVOM-GWAC team </a:t>
            </a:r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200" dirty="0" smtClean="0"/>
              <a:t>2019.10.16 Nanning</a:t>
            </a:r>
            <a:r>
              <a:rPr lang="en-US" altLang="zh-CN" sz="1200" dirty="0" smtClean="0"/>
              <a:t>, SVOM science meeting</a:t>
            </a:r>
            <a:endParaRPr lang="en-US" altLang="zh-CN" sz="1200" dirty="0" smtClean="0"/>
          </a:p>
        </p:txBody>
      </p:sp>
    </p:spTree>
    <p:extLst>
      <p:ext uri="{BB962C8B-B14F-4D97-AF65-F5344CB8AC3E}">
        <p14:creationId xmlns:p14="http://schemas.microsoft.com/office/powerpoint/2010/main" val="27590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Page of validated OTs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8612"/>
            <a:ext cx="914400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5" y="87856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Name,  Detection time,  Coordinates,  Magnitude,  BA name,  Instruments.  Comments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67" y="205979"/>
            <a:ext cx="9139833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Long term light curves for OTs.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" y="1072426"/>
            <a:ext cx="9139833" cy="33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2320" y="2787774"/>
            <a:ext cx="154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total 130 Days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57986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One example of a </a:t>
            </a:r>
            <a:r>
              <a:rPr lang="en-US" altLang="zh-CN" smtClean="0">
                <a:solidFill>
                  <a:srgbClr val="FF0000"/>
                </a:solidFill>
              </a:rPr>
              <a:t>minor planet #66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More tools is coming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" y="1200150"/>
            <a:ext cx="8435280" cy="33944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 err="1" smtClean="0">
                <a:solidFill>
                  <a:srgbClr val="FF0000"/>
                </a:solidFill>
              </a:rPr>
              <a:t>Followup</a:t>
            </a:r>
            <a:r>
              <a:rPr lang="en-US" altLang="zh-CN" sz="2400" dirty="0" smtClean="0">
                <a:solidFill>
                  <a:srgbClr val="FF0000"/>
                </a:solidFill>
              </a:rPr>
              <a:t> schedule tools:  </a:t>
            </a:r>
            <a:r>
              <a:rPr lang="en-US" altLang="zh-CN" sz="2400" dirty="0" smtClean="0"/>
              <a:t>F60A/B and F30 for all kinds of </a:t>
            </a:r>
            <a:r>
              <a:rPr lang="en-US" altLang="zh-CN" sz="2400" dirty="0" smtClean="0"/>
              <a:t>triggers inner or external GWACs, </a:t>
            </a:r>
            <a:r>
              <a:rPr lang="en-US" altLang="zh-CN" sz="2400" dirty="0" smtClean="0"/>
              <a:t>second version upgrade by </a:t>
            </a:r>
            <a:r>
              <a:rPr lang="en-US" altLang="zh-CN" sz="2400" dirty="0" err="1" smtClean="0"/>
              <a:t>Xuhui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Han et al., </a:t>
            </a:r>
            <a:endParaRPr lang="en-US" altLang="zh-CN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FF0000"/>
                </a:solidFill>
              </a:rPr>
              <a:t>Archival data search tools</a:t>
            </a:r>
            <a:r>
              <a:rPr lang="en-US" altLang="zh-CN" sz="2400" dirty="0" smtClean="0"/>
              <a:t>: </a:t>
            </a:r>
            <a:r>
              <a:rPr lang="en-US" altLang="zh-CN" sz="2400" dirty="0" smtClean="0"/>
              <a:t>get stamp or full image by coordinate and time,  the history image coordinate index has already been created, waiting the web UI.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Image difference pipeline with machine learning: second version upgrade for combined image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…..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64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brief summary of tools and functions for GWAC BA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6" y="1563638"/>
            <a:ext cx="8229600" cy="28588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User management</a:t>
            </a:r>
          </a:p>
          <a:p>
            <a:r>
              <a:rPr lang="en-US" dirty="0" smtClean="0"/>
              <a:t>Big data processing in real time</a:t>
            </a:r>
          </a:p>
          <a:p>
            <a:r>
              <a:rPr lang="en-US" dirty="0" smtClean="0"/>
              <a:t>OT validations </a:t>
            </a:r>
          </a:p>
          <a:p>
            <a:r>
              <a:rPr lang="en-US" dirty="0" smtClean="0"/>
              <a:t>Follow-up coordinate</a:t>
            </a:r>
          </a:p>
          <a:p>
            <a:r>
              <a:rPr lang="en-US" dirty="0" smtClean="0"/>
              <a:t>Archival data management</a:t>
            </a:r>
          </a:p>
          <a:p>
            <a:r>
              <a:rPr lang="en-US" dirty="0" smtClean="0"/>
              <a:t>HK monitor for the whole system</a:t>
            </a:r>
          </a:p>
          <a:p>
            <a:r>
              <a:rPr lang="en-US" dirty="0" smtClean="0"/>
              <a:t>Alert message </a:t>
            </a:r>
          </a:p>
          <a:p>
            <a:r>
              <a:rPr lang="is-IS" dirty="0" smtClean="0"/>
              <a:t>…...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878563"/>
            <a:ext cx="712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Could meet most of the requirements of GWAC-BA for </a:t>
            </a:r>
            <a:r>
              <a:rPr lang="en-US" altLang="zh-CN" smtClean="0">
                <a:solidFill>
                  <a:srgbClr val="FF0000"/>
                </a:solidFill>
              </a:rPr>
              <a:t>their intense works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words to say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1" y="1200150"/>
            <a:ext cx="7643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en-US" sz="2000" dirty="0" smtClean="0"/>
              <a:t>ot only for CP,  there are a lot of data (&gt;100 produces for CP + HK + </a:t>
            </a:r>
            <a:r>
              <a:rPr lang="en-US" sz="2000" dirty="0" err="1" smtClean="0"/>
              <a:t>ToO</a:t>
            </a:r>
            <a:r>
              <a:rPr lang="en-US" sz="2000" dirty="0" smtClean="0"/>
              <a:t>-MM + info from follow-ups.)</a:t>
            </a:r>
          </a:p>
          <a:p>
            <a:endParaRPr lang="en-US" sz="2000" dirty="0" smtClean="0"/>
          </a:p>
          <a:p>
            <a:r>
              <a:rPr lang="en-US" sz="2000" dirty="0" smtClean="0"/>
              <a:t>How to picked up a few of these data for BA, which </a:t>
            </a:r>
            <a:r>
              <a:rPr lang="en-US" altLang="zh-CN" sz="2000" dirty="0" smtClean="0"/>
              <a:t>are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more </a:t>
            </a:r>
            <a:r>
              <a:rPr lang="en-US" altLang="zh-CN" sz="2000" dirty="0" smtClean="0"/>
              <a:t>helpful</a:t>
            </a:r>
            <a:r>
              <a:rPr lang="en-US" sz="2000" dirty="0" smtClean="0"/>
              <a:t> to make a fast validation</a:t>
            </a:r>
            <a:r>
              <a:rPr lang="zh-CN" altLang="en-US" sz="2000" dirty="0" smtClean="0"/>
              <a:t>？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otherwise big data means big overload, efficiency of the whole validation would be degraded.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208770"/>
            <a:ext cx="830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stable, friendly,  eff</a:t>
            </a:r>
            <a:r>
              <a:rPr lang="en-US" altLang="zh-CN" sz="2800" dirty="0" smtClean="0">
                <a:solidFill>
                  <a:srgbClr val="FF0000"/>
                </a:solidFill>
              </a:rPr>
              <a:t>ective</a:t>
            </a:r>
            <a:r>
              <a:rPr lang="en-US" sz="2800" dirty="0" smtClean="0">
                <a:solidFill>
                  <a:srgbClr val="FF0000"/>
                </a:solidFill>
              </a:rPr>
              <a:t> system is very essential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987574"/>
            <a:ext cx="8363272" cy="3816424"/>
          </a:xfrm>
        </p:spPr>
        <p:txBody>
          <a:bodyPr>
            <a:noAutofit/>
          </a:bodyPr>
          <a:lstStyle/>
          <a:p>
            <a:r>
              <a:rPr lang="en-US" sz="1600" dirty="0" smtClean="0"/>
              <a:t>SVOM will be launched at 2021-2022</a:t>
            </a:r>
          </a:p>
          <a:p>
            <a:endParaRPr lang="en-US" sz="1600" dirty="0" smtClean="0"/>
          </a:p>
          <a:p>
            <a:r>
              <a:rPr lang="en-US" sz="1600" dirty="0" smtClean="0"/>
              <a:t>The development of BA tools will be started soon.</a:t>
            </a:r>
          </a:p>
          <a:p>
            <a:endParaRPr lang="en-US" sz="1600" dirty="0" smtClean="0"/>
          </a:p>
          <a:p>
            <a:r>
              <a:rPr lang="en-US" sz="1600" dirty="0" smtClean="0"/>
              <a:t>A lot of ideas of this system have been obtained thanks for the efforts by all SVOM teams, including the tools developed for the GWAC-O3 by Damien et al.,</a:t>
            </a:r>
          </a:p>
          <a:p>
            <a:endParaRPr lang="en-US" sz="1600" dirty="0" smtClean="0"/>
          </a:p>
          <a:p>
            <a:r>
              <a:rPr lang="en-US" sz="1600" dirty="0" smtClean="0"/>
              <a:t>GWAC as a part of SVOM mission, has a very similar purpose to search for short-du</a:t>
            </a:r>
            <a:r>
              <a:rPr lang="en-US" altLang="zh-CN" sz="1600" dirty="0" smtClean="0"/>
              <a:t>r</a:t>
            </a:r>
            <a:r>
              <a:rPr lang="en-US" sz="1600" dirty="0" smtClean="0"/>
              <a:t>ation transients.</a:t>
            </a:r>
          </a:p>
          <a:p>
            <a:endParaRPr lang="en-US" sz="1600" dirty="0" smtClean="0"/>
          </a:p>
          <a:p>
            <a:r>
              <a:rPr lang="en-US" sz="1600" dirty="0" smtClean="0"/>
              <a:t>There are also duty scientists whose job is very similar with the tasks of SVOM BA, including validation, follow-up, alert message, GCN et al.,  </a:t>
            </a:r>
          </a:p>
          <a:p>
            <a:endParaRPr lang="en-US" sz="1600" dirty="0"/>
          </a:p>
          <a:p>
            <a:r>
              <a:rPr lang="en-US" sz="1600" dirty="0" smtClean="0"/>
              <a:t>Feedback from GWAC </a:t>
            </a:r>
            <a:r>
              <a:rPr lang="en-US" sz="1600" dirty="0" err="1" smtClean="0"/>
              <a:t>sysyem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3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Data challenges </a:t>
            </a:r>
            <a:r>
              <a:rPr lang="en-US" altLang="zh-CN" sz="3600" dirty="0"/>
              <a:t>of GWAC </a:t>
            </a:r>
            <a:r>
              <a:rPr lang="en-US" altLang="zh-CN" sz="3600" dirty="0" smtClean="0"/>
              <a:t>BA</a:t>
            </a:r>
            <a:r>
              <a:rPr lang="en-US" altLang="zh-CN" sz="3600" dirty="0" smtClean="0"/>
              <a:t> </a:t>
            </a:r>
            <a:r>
              <a:rPr lang="en-US" altLang="zh-CN" sz="3600" dirty="0" smtClean="0"/>
              <a:t>System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b="1" dirty="0" smtClean="0"/>
              <a:t>2015.10~2018.5 Mini-GWAC</a:t>
            </a:r>
          </a:p>
          <a:p>
            <a:pPr marL="540000" lvl="1"/>
            <a:r>
              <a:rPr lang="en-US" altLang="zh-CN" sz="1600" dirty="0" smtClean="0"/>
              <a:t>First Original System: </a:t>
            </a:r>
            <a:r>
              <a:rPr lang="en-US" altLang="zh-CN" sz="1600" b="1" dirty="0"/>
              <a:t>2013.12</a:t>
            </a:r>
            <a:endParaRPr lang="en-US" altLang="zh-CN" sz="1600" dirty="0" smtClean="0"/>
          </a:p>
          <a:p>
            <a:pPr marL="540000" lvl="1"/>
            <a:r>
              <a:rPr lang="en-US" altLang="zh-CN" sz="1600" dirty="0" smtClean="0"/>
              <a:t>Original </a:t>
            </a:r>
            <a:r>
              <a:rPr lang="en-US" altLang="zh-CN" sz="1600" dirty="0"/>
              <a:t>Fits Image: </a:t>
            </a:r>
            <a:r>
              <a:rPr lang="en-US" altLang="zh-CN" sz="1600" b="1" dirty="0"/>
              <a:t>6.2 </a:t>
            </a:r>
            <a:r>
              <a:rPr lang="en-US" altLang="zh-CN" sz="1600" b="1" dirty="0" smtClean="0"/>
              <a:t>millions</a:t>
            </a:r>
          </a:p>
          <a:p>
            <a:pPr marL="540000" lvl="1"/>
            <a:r>
              <a:rPr lang="en-US" altLang="zh-CN" sz="1600" dirty="0"/>
              <a:t>Optical Transient </a:t>
            </a:r>
            <a:r>
              <a:rPr lang="en-US" altLang="zh-CN" sz="1600" dirty="0" smtClean="0"/>
              <a:t>Candidates(not filtered): </a:t>
            </a:r>
            <a:r>
              <a:rPr lang="en-US" altLang="zh-CN" sz="1600" b="1" dirty="0"/>
              <a:t>640 </a:t>
            </a:r>
            <a:r>
              <a:rPr lang="en-US" altLang="zh-CN" sz="1600" b="1" dirty="0" smtClean="0"/>
              <a:t>thousands</a:t>
            </a:r>
          </a:p>
          <a:p>
            <a:pPr marL="540000" lvl="1"/>
            <a:r>
              <a:rPr lang="en-US" altLang="zh-CN" sz="1600" dirty="0"/>
              <a:t>Manually Triggered (F60A/B) Follow-up Observation: </a:t>
            </a:r>
            <a:r>
              <a:rPr lang="en-US" altLang="zh-CN" sz="1600" b="1" dirty="0"/>
              <a:t>8312</a:t>
            </a:r>
            <a:endParaRPr lang="en-US" altLang="zh-CN" sz="1600" b="1" dirty="0" smtClean="0"/>
          </a:p>
          <a:p>
            <a:pPr marL="540000" lvl="1"/>
            <a:r>
              <a:rPr lang="en-US" altLang="zh-CN" sz="1600" dirty="0" smtClean="0"/>
              <a:t>Identified Flares: </a:t>
            </a:r>
            <a:r>
              <a:rPr lang="en-US" altLang="zh-CN" sz="1600" b="1" dirty="0" smtClean="0"/>
              <a:t>25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en-US" altLang="zh-CN" sz="1800" b="1" dirty="0" smtClean="0"/>
              <a:t>2017.11~Now GWAC</a:t>
            </a:r>
            <a:endParaRPr lang="en-US" altLang="zh-CN" sz="1800" b="1" dirty="0"/>
          </a:p>
          <a:p>
            <a:pPr marL="540000" lvl="1"/>
            <a:r>
              <a:rPr lang="en-US" altLang="zh-CN" sz="1600" dirty="0"/>
              <a:t>Original Fits Image: </a:t>
            </a:r>
            <a:r>
              <a:rPr lang="en-US" altLang="zh-CN" sz="1600" b="1" dirty="0"/>
              <a:t>9.5 millions </a:t>
            </a:r>
            <a:r>
              <a:rPr lang="en-US" altLang="zh-CN" sz="1600" b="1" dirty="0" smtClean="0"/>
              <a:t>(about 166TB compressed data)</a:t>
            </a:r>
            <a:endParaRPr lang="en-US" altLang="zh-CN" sz="1600" b="1" dirty="0"/>
          </a:p>
          <a:p>
            <a:pPr marL="540000" lvl="1"/>
            <a:r>
              <a:rPr lang="en-US" altLang="zh-CN" sz="1600" dirty="0"/>
              <a:t>Optical Transient </a:t>
            </a:r>
            <a:r>
              <a:rPr lang="en-US" altLang="zh-CN" sz="1600" dirty="0" smtClean="0"/>
              <a:t>Candidates</a:t>
            </a:r>
            <a:r>
              <a:rPr lang="en-US" altLang="zh-CN" sz="1600" dirty="0"/>
              <a:t>(not filtered)</a:t>
            </a:r>
            <a:r>
              <a:rPr lang="en-US" altLang="zh-CN" sz="1600" dirty="0" smtClean="0"/>
              <a:t>: </a:t>
            </a:r>
            <a:r>
              <a:rPr lang="en-US" altLang="zh-CN" sz="1600" b="1" dirty="0" smtClean="0"/>
              <a:t>3.9 </a:t>
            </a:r>
            <a:r>
              <a:rPr lang="en-US" altLang="zh-CN" sz="1600" b="1" dirty="0"/>
              <a:t>millions</a:t>
            </a:r>
          </a:p>
          <a:p>
            <a:pPr marL="540000" lvl="1"/>
            <a:r>
              <a:rPr lang="en-US" altLang="zh-CN" sz="1600" b="1" dirty="0" smtClean="0">
                <a:solidFill>
                  <a:srgbClr val="FF0000"/>
                </a:solidFill>
              </a:rPr>
              <a:t>Automatically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Triggered </a:t>
            </a:r>
            <a:r>
              <a:rPr lang="en-US" altLang="zh-CN" sz="1600" dirty="0"/>
              <a:t>(F60A/B) Follow-up Observation: </a:t>
            </a:r>
            <a:r>
              <a:rPr lang="en-US" altLang="zh-CN" sz="1600" b="1" dirty="0" smtClean="0"/>
              <a:t>22 </a:t>
            </a:r>
            <a:r>
              <a:rPr lang="en-US" altLang="zh-CN" sz="1600" b="1" dirty="0"/>
              <a:t>thousands</a:t>
            </a:r>
          </a:p>
          <a:p>
            <a:pPr marL="540000" lvl="1"/>
            <a:r>
              <a:rPr lang="en-US" altLang="zh-CN" sz="1600" dirty="0"/>
              <a:t>Identified </a:t>
            </a:r>
            <a:r>
              <a:rPr lang="en-US" altLang="zh-CN" sz="1600" dirty="0" smtClean="0"/>
              <a:t>Flares: </a:t>
            </a:r>
            <a:r>
              <a:rPr lang="en-US" altLang="zh-CN" sz="1600" b="1" dirty="0" smtClean="0"/>
              <a:t>103 (2018.10~2019.03: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83</a:t>
            </a:r>
            <a:r>
              <a:rPr lang="en-US" altLang="zh-CN" sz="1600" b="1" dirty="0" smtClean="0"/>
              <a:t>)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1429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Login and Index Page of GWAC </a:t>
            </a:r>
            <a:r>
              <a:rPr lang="en-US" altLang="zh-CN" sz="3200" dirty="0" smtClean="0"/>
              <a:t>BA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System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0693" y="1471613"/>
            <a:ext cx="4176464" cy="27178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User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Optical </a:t>
            </a:r>
            <a:r>
              <a:rPr lang="en-US" altLang="zh-CN" sz="2000" dirty="0" smtClean="0"/>
              <a:t>transient candidates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Follow-up observation  schedule</a:t>
            </a: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Page of real OTs</a:t>
            </a: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Achieved </a:t>
            </a:r>
            <a:r>
              <a:rPr lang="en-US" altLang="zh-CN" sz="2000" dirty="0" smtClean="0"/>
              <a:t>data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System HK monitors</a:t>
            </a:r>
            <a:r>
              <a:rPr lang="en-US" altLang="zh-CN" sz="2000" dirty="0" smtClean="0"/>
              <a:t>: </a:t>
            </a:r>
            <a:r>
              <a:rPr lang="en-US" altLang="zh-CN" sz="2000" dirty="0" smtClean="0"/>
              <a:t>hardware, and software.</a:t>
            </a: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….</a:t>
            </a:r>
            <a:endParaRPr lang="zh-CN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9742"/>
            <a:ext cx="2952328" cy="25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29" y="1275606"/>
            <a:ext cx="2421438" cy="1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箭头 5"/>
          <p:cNvSpPr/>
          <p:nvPr/>
        </p:nvSpPr>
        <p:spPr>
          <a:xfrm rot="7579864">
            <a:off x="3553137" y="3097393"/>
            <a:ext cx="1252323" cy="249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6291" y="926512"/>
            <a:ext cx="486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Meet most of </a:t>
            </a:r>
            <a:r>
              <a:rPr lang="en-US" smtClean="0">
                <a:solidFill>
                  <a:srgbClr val="FF0000"/>
                </a:solidFill>
              </a:rPr>
              <a:t>requirements of GWAC </a:t>
            </a:r>
            <a:r>
              <a:rPr lang="en-US" dirty="0" smtClean="0">
                <a:solidFill>
                  <a:srgbClr val="FF0000"/>
                </a:solidFill>
              </a:rPr>
              <a:t>BA and IS/IE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4532" y="4420439"/>
            <a:ext cx="38862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philosophy is stable and efficiency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3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To validate </a:t>
            </a:r>
            <a:r>
              <a:rPr lang="en-US" altLang="zh-CN" sz="3600" dirty="0" smtClean="0"/>
              <a:t>one optical </a:t>
            </a:r>
            <a:r>
              <a:rPr lang="en-US" altLang="zh-CN" sz="3600" dirty="0"/>
              <a:t>t</a:t>
            </a:r>
            <a:r>
              <a:rPr lang="en-US" altLang="zh-CN" sz="3600" dirty="0" smtClean="0"/>
              <a:t>ransient </a:t>
            </a:r>
            <a:r>
              <a:rPr lang="en-US" altLang="zh-CN" sz="3600" dirty="0"/>
              <a:t>c</a:t>
            </a:r>
            <a:r>
              <a:rPr lang="en-US" altLang="zh-CN" sz="3600" dirty="0" smtClean="0"/>
              <a:t>andidate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8352928" cy="40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38678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Light curve of </a:t>
            </a:r>
            <a:r>
              <a:rPr lang="en-US" altLang="zh-CN" dirty="0" smtClean="0">
                <a:solidFill>
                  <a:srgbClr val="FF0000"/>
                </a:solidFill>
              </a:rPr>
              <a:t>F60/F30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6832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Light curve of GWAC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947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Catalog match result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47614"/>
            <a:ext cx="101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Images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72357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Classification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7932" y="2675344"/>
            <a:ext cx="187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Comment zoo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894" y="2353757"/>
            <a:ext cx="179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Astronomical DB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785000"/>
            <a:ext cx="330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Detail information from GWAC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060" y="2559432"/>
            <a:ext cx="330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Detail information from FU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Page </a:t>
            </a:r>
            <a:r>
              <a:rPr lang="en-US" altLang="zh-CN" sz="3200" dirty="0" smtClean="0"/>
              <a:t>of </a:t>
            </a:r>
            <a:r>
              <a:rPr lang="en-US" altLang="zh-CN" sz="3200" dirty="0" smtClean="0"/>
              <a:t>OT in Real-Time for validation by BA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9144000" cy="41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6083" y="892091"/>
            <a:ext cx="330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Voice       Auto FU      Alert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Page </a:t>
            </a:r>
            <a:r>
              <a:rPr lang="en-US" altLang="zh-CN" sz="3600" dirty="0" smtClean="0"/>
              <a:t>of </a:t>
            </a:r>
            <a:r>
              <a:rPr lang="en-US" altLang="zh-CN" sz="3600" dirty="0" smtClean="0"/>
              <a:t>Follow-up observation schedule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" y="1163647"/>
            <a:ext cx="9145935" cy="400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7574"/>
            <a:ext cx="9144000" cy="38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Page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of Candidates </a:t>
            </a:r>
            <a:r>
              <a:rPr lang="en-US" altLang="zh-CN" sz="3200" dirty="0" smtClean="0"/>
              <a:t>after </a:t>
            </a:r>
            <a:r>
              <a:rPr lang="en-US" altLang="zh-CN" sz="3200" dirty="0"/>
              <a:t>Auto Follow-up 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63036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An automatically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Identification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Result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 rot="18891749">
            <a:off x="6345395" y="3708680"/>
            <a:ext cx="1472045" cy="4201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000" dirty="0" smtClean="0"/>
              <a:t>Alert message for BA with </a:t>
            </a:r>
            <a:r>
              <a:rPr lang="en-US" altLang="zh-CN" sz="2000" dirty="0" err="1" smtClean="0"/>
              <a:t>Wechat</a:t>
            </a:r>
            <a:r>
              <a:rPr lang="en-US" altLang="zh-CN" sz="2000" dirty="0" smtClean="0"/>
              <a:t> with some key scientific results</a:t>
            </a:r>
            <a:endParaRPr lang="zh-CN" altLang="en-US" sz="2000" dirty="0"/>
          </a:p>
        </p:txBody>
      </p:sp>
      <p:pic>
        <p:nvPicPr>
          <p:cNvPr id="4" name="图片 3" descr="E:\work\事物\04论文写作\GWAC暂现源自动后随系统\image\1309629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3671"/>
            <a:ext cx="2016222" cy="33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04048" y="1092123"/>
            <a:ext cx="3456384" cy="3337729"/>
          </a:xfrm>
          <a:prstGeom prst="rect">
            <a:avLst/>
          </a:prstGeom>
        </p:spPr>
      </p:pic>
      <p:pic>
        <p:nvPicPr>
          <p:cNvPr id="7" name="Picture 4" descr="C:\Users\msw\Desktop\978494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092123"/>
            <a:ext cx="1903225" cy="32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560</Words>
  <Application>Microsoft Macintosh PowerPoint</Application>
  <PresentationFormat>On-screen Show (16:9)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宋体</vt:lpstr>
      <vt:lpstr>Arial</vt:lpstr>
      <vt:lpstr>Office 主题</vt:lpstr>
      <vt:lpstr>SVOM Burst Advocate System  How to start? Lessons from GWAC system</vt:lpstr>
      <vt:lpstr>Motivation</vt:lpstr>
      <vt:lpstr>Data challenges of GWAC BA System</vt:lpstr>
      <vt:lpstr>Login and Index Page of GWAC BA System</vt:lpstr>
      <vt:lpstr>To validate one optical transient candidate</vt:lpstr>
      <vt:lpstr>Page of OT in Real-Time for validation by BA</vt:lpstr>
      <vt:lpstr>Page of Follow-up observation schedule</vt:lpstr>
      <vt:lpstr>Page of Candidates after Auto Follow-up </vt:lpstr>
      <vt:lpstr>Alert message for BA with Wechat with some key scientific results</vt:lpstr>
      <vt:lpstr>Page of validated OTs</vt:lpstr>
      <vt:lpstr>Long term light curves for OTs. </vt:lpstr>
      <vt:lpstr>More tools is coming</vt:lpstr>
      <vt:lpstr>A brief summary of tools and functions for GWAC BA system</vt:lpstr>
      <vt:lpstr>More words to say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SVOM Burst Advocate System How to start?</dc:title>
  <dc:creator>xy</dc:creator>
  <cp:lastModifiedBy>Microsoft Office User</cp:lastModifiedBy>
  <cp:revision>38</cp:revision>
  <dcterms:created xsi:type="dcterms:W3CDTF">2019-10-15T13:30:57Z</dcterms:created>
  <dcterms:modified xsi:type="dcterms:W3CDTF">2019-10-16T06:41:16Z</dcterms:modified>
</cp:coreProperties>
</file>