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56" r:id="rId2"/>
    <p:sldId id="464" r:id="rId3"/>
    <p:sldId id="460" r:id="rId4"/>
    <p:sldId id="465" r:id="rId5"/>
    <p:sldId id="466" r:id="rId6"/>
    <p:sldId id="484" r:id="rId7"/>
    <p:sldId id="485" r:id="rId8"/>
    <p:sldId id="467" r:id="rId9"/>
    <p:sldId id="474" r:id="rId10"/>
    <p:sldId id="463" r:id="rId11"/>
    <p:sldId id="457" r:id="rId12"/>
    <p:sldId id="473" r:id="rId13"/>
    <p:sldId id="468" r:id="rId14"/>
    <p:sldId id="481" r:id="rId15"/>
    <p:sldId id="483" r:id="rId16"/>
    <p:sldId id="477" r:id="rId17"/>
    <p:sldId id="475" r:id="rId18"/>
    <p:sldId id="4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30C8C4F-B329-3F4A-828D-B2D6046E0F49}">
          <p14:sldIdLst>
            <p14:sldId id="456"/>
            <p14:sldId id="464"/>
            <p14:sldId id="460"/>
            <p14:sldId id="465"/>
            <p14:sldId id="466"/>
            <p14:sldId id="467"/>
            <p14:sldId id="463"/>
            <p14:sldId id="457"/>
            <p14:sldId id="432"/>
            <p14:sldId id="439"/>
            <p14:sldId id="437"/>
            <p14:sldId id="438"/>
            <p14:sldId id="440"/>
            <p14:sldId id="470"/>
            <p14:sldId id="4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7" autoAdjust="0"/>
  </p:normalViewPr>
  <p:slideViewPr>
    <p:cSldViewPr snapToGrid="0" snapToObjects="1">
      <p:cViewPr varScale="1">
        <p:scale>
          <a:sx n="58" d="100"/>
          <a:sy n="58" d="100"/>
        </p:scale>
        <p:origin x="-840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B76BF-332A-4E48-BBE8-0EB256515AD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4BFA-84C6-C643-B6F4-C64F07742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43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D8594-FE77-45A9-9F1E-4BBD2813DFB6}" type="slidenum">
              <a:rPr lang="zh-CN" altLang="it-IT"/>
              <a:pPr/>
              <a:t>3</a:t>
            </a:fld>
            <a:endParaRPr lang="it-IT" altLang="zh-CN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姓名、工作单位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8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8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51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623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27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63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48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9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471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7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86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F1425-195F-6B43-B117-B90232DA00B6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45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3181"/>
            <a:ext cx="9144001" cy="236507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SVOM Follow-up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2.4-m telescope @</a:t>
            </a:r>
            <a:r>
              <a:rPr lang="en-US" b="1" dirty="0" err="1" smtClean="0">
                <a:solidFill>
                  <a:schemeClr val="accent1"/>
                </a:solidFill>
              </a:rPr>
              <a:t>Lijiang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56360"/>
            <a:ext cx="6400800" cy="164604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4000" b="1" dirty="0" err="1" smtClean="0">
                <a:solidFill>
                  <a:schemeClr val="accent2"/>
                </a:solidFill>
              </a:rPr>
              <a:t>Jirong</a:t>
            </a:r>
            <a:r>
              <a:rPr lang="en-US" altLang="zh-CN" sz="4000" b="1" dirty="0" smtClean="0">
                <a:solidFill>
                  <a:schemeClr val="accent2"/>
                </a:solidFill>
              </a:rPr>
              <a:t> MAO</a:t>
            </a:r>
          </a:p>
          <a:p>
            <a:endParaRPr lang="en-US" altLang="zh-CN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Yunnan Observatories, 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Chinese Academy of Sciences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图片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173"/>
            <a:ext cx="9144000" cy="1865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31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99"/>
            <a:ext cx="8229600" cy="51097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GRB </a:t>
            </a:r>
            <a:r>
              <a:rPr lang="en-US" altLang="zh-CN" sz="3200" b="1" dirty="0" smtClean="0">
                <a:solidFill>
                  <a:schemeClr val="accent2"/>
                </a:solidFill>
              </a:rPr>
              <a:t>Optical </a:t>
            </a:r>
            <a:r>
              <a:rPr lang="en-US" sz="3200" b="1" dirty="0" smtClean="0">
                <a:solidFill>
                  <a:schemeClr val="accent2"/>
                </a:solidFill>
              </a:rPr>
              <a:t>Observation</a:t>
            </a:r>
            <a:endParaRPr lang="en-US" sz="3200" dirty="0"/>
          </a:p>
        </p:txBody>
      </p:sp>
      <p:pic>
        <p:nvPicPr>
          <p:cNvPr id="5" name="Picture 4" descr="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40" y="2255871"/>
            <a:ext cx="4394084" cy="4102391"/>
          </a:xfrm>
          <a:prstGeom prst="rect">
            <a:avLst/>
          </a:prstGeom>
        </p:spPr>
      </p:pic>
      <p:pic>
        <p:nvPicPr>
          <p:cNvPr id="6" name="Picture 5" descr="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" y="482511"/>
            <a:ext cx="8903777" cy="18158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28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20"/>
            <a:ext cx="8229600" cy="7990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Cooperation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50" y="1114158"/>
            <a:ext cx="8386096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Domestic telescope network</a:t>
            </a:r>
          </a:p>
          <a:p>
            <a:r>
              <a:rPr lang="en-US" sz="4000" dirty="0" smtClean="0">
                <a:solidFill>
                  <a:schemeClr val="accent1"/>
                </a:solidFill>
              </a:rPr>
              <a:t>International cooperation: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BOOTES, TAROT, VLT, SALT, … 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16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502"/>
            <a:ext cx="8229600" cy="51097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Transient </a:t>
            </a:r>
            <a:r>
              <a:rPr lang="en-US" sz="4000" b="1" dirty="0">
                <a:solidFill>
                  <a:schemeClr val="accent2"/>
                </a:solidFill>
              </a:rPr>
              <a:t>Observation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85302"/>
            <a:ext cx="8545721" cy="5112485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4F81BD"/>
              </a:solidFill>
            </a:endParaRPr>
          </a:p>
          <a:p>
            <a:r>
              <a:rPr lang="en-US" dirty="0" smtClean="0">
                <a:solidFill>
                  <a:srgbClr val="4F81BD"/>
                </a:solidFill>
              </a:rPr>
              <a:t>Good experience: optical and high-energy  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GRB </a:t>
            </a:r>
            <a:r>
              <a:rPr lang="en-US" dirty="0">
                <a:solidFill>
                  <a:srgbClr val="4F81BD"/>
                </a:solidFill>
              </a:rPr>
              <a:t>and other </a:t>
            </a:r>
            <a:r>
              <a:rPr lang="en-US" dirty="0" smtClean="0">
                <a:solidFill>
                  <a:srgbClr val="4F81BD"/>
                </a:solidFill>
              </a:rPr>
              <a:t>transients</a:t>
            </a:r>
          </a:p>
          <a:p>
            <a:r>
              <a:rPr lang="en-US" altLang="zh-CN" dirty="0" smtClean="0">
                <a:solidFill>
                  <a:srgbClr val="4F81BD"/>
                </a:solidFill>
              </a:rPr>
              <a:t>GWAC follow-up: training for future SVOM observations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GW EM counterpart detection:  O2 &amp; O3</a:t>
            </a:r>
            <a:endParaRPr lang="en-US" dirty="0">
              <a:solidFill>
                <a:srgbClr val="4F81B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28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82"/>
            <a:ext cx="8229600" cy="66623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SVOM  Follow-up by 2.4-m Telescope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03" y="978968"/>
            <a:ext cx="8719445" cy="48134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GRBs, GW-EM counter part, GW-GRBs</a:t>
            </a:r>
          </a:p>
          <a:p>
            <a:r>
              <a:rPr lang="en-US" sz="3600" dirty="0" err="1" smtClean="0">
                <a:solidFill>
                  <a:schemeClr val="accent1"/>
                </a:solidFill>
              </a:rPr>
              <a:t>SNe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altLang="zh-CN" sz="3600" dirty="0" smtClean="0">
                <a:solidFill>
                  <a:schemeClr val="accent1"/>
                </a:solidFill>
              </a:rPr>
              <a:t>&amp; GRB related </a:t>
            </a:r>
            <a:r>
              <a:rPr lang="en-US" altLang="zh-CN" sz="3600" dirty="0" err="1" smtClean="0">
                <a:solidFill>
                  <a:schemeClr val="accent1"/>
                </a:solidFill>
              </a:rPr>
              <a:t>SNe</a:t>
            </a:r>
            <a:r>
              <a:rPr lang="en-US" altLang="zh-CN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altLang="zh-CN" sz="3600" dirty="0" smtClean="0">
                <a:solidFill>
                  <a:schemeClr val="accent1"/>
                </a:solidFill>
              </a:rPr>
              <a:t>Other kinds of transients </a:t>
            </a:r>
            <a:endParaRPr lang="en-US" sz="3600" dirty="0" smtClean="0">
              <a:solidFill>
                <a:schemeClr val="accent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17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82"/>
            <a:ext cx="8229600" cy="65799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Follow-up for SVOM-GRB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03" y="723590"/>
            <a:ext cx="8719445" cy="5528924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1"/>
                </a:solidFill>
              </a:rPr>
              <a:t>2.4-m telescope: field-of-view is small</a:t>
            </a:r>
          </a:p>
          <a:p>
            <a:pPr>
              <a:buNone/>
            </a:pPr>
            <a:r>
              <a:rPr lang="en-US" altLang="zh-CN" sz="3600" dirty="0" smtClean="0">
                <a:solidFill>
                  <a:schemeClr val="accent1"/>
                </a:solidFill>
              </a:rPr>
              <a:t>                                 10 </a:t>
            </a:r>
            <a:r>
              <a:rPr lang="en-US" altLang="zh-CN" sz="3600" dirty="0" err="1" smtClean="0">
                <a:solidFill>
                  <a:schemeClr val="accent1"/>
                </a:solidFill>
              </a:rPr>
              <a:t>arcmin</a:t>
            </a:r>
            <a:r>
              <a:rPr lang="en-US" altLang="zh-CN" sz="3600" dirty="0" smtClean="0">
                <a:solidFill>
                  <a:schemeClr val="accent1"/>
                </a:solidFill>
              </a:rPr>
              <a:t>*10 </a:t>
            </a:r>
            <a:r>
              <a:rPr lang="en-US" altLang="zh-CN" sz="3600" dirty="0" err="1" smtClean="0">
                <a:solidFill>
                  <a:schemeClr val="accent1"/>
                </a:solidFill>
              </a:rPr>
              <a:t>arcmin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GRB alert: position is defined </a:t>
            </a:r>
            <a:endParaRPr lang="en-US" altLang="zh-CN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Positive if candidates is very bright and clear (GWAC) </a:t>
            </a:r>
          </a:p>
          <a:p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17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78"/>
            <a:ext cx="8229600" cy="658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GW O3 and Follow-up of Follow-up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03" y="715352"/>
            <a:ext cx="8719445" cy="5528924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1"/>
                </a:solidFill>
              </a:rPr>
              <a:t>2.4-m telescope: field-of-view is small</a:t>
            </a:r>
          </a:p>
          <a:p>
            <a:pPr>
              <a:buNone/>
            </a:pPr>
            <a:r>
              <a:rPr lang="en-US" altLang="zh-CN" sz="3600" dirty="0" smtClean="0">
                <a:solidFill>
                  <a:schemeClr val="accent1"/>
                </a:solidFill>
              </a:rPr>
              <a:t>                                 10 </a:t>
            </a:r>
            <a:r>
              <a:rPr lang="en-US" altLang="zh-CN" sz="3600" dirty="0" err="1" smtClean="0">
                <a:solidFill>
                  <a:schemeClr val="accent1"/>
                </a:solidFill>
              </a:rPr>
              <a:t>arcmin</a:t>
            </a:r>
            <a:r>
              <a:rPr lang="en-US" altLang="zh-CN" sz="3600" dirty="0" smtClean="0">
                <a:solidFill>
                  <a:schemeClr val="accent1"/>
                </a:solidFill>
              </a:rPr>
              <a:t>*10 </a:t>
            </a:r>
            <a:r>
              <a:rPr lang="en-US" altLang="zh-CN" sz="3600" dirty="0" err="1" smtClean="0">
                <a:solidFill>
                  <a:schemeClr val="accent1"/>
                </a:solidFill>
              </a:rPr>
              <a:t>arcmin</a:t>
            </a:r>
            <a:endParaRPr lang="en-US" altLang="zh-CN" sz="3600" dirty="0" smtClean="0">
              <a:solidFill>
                <a:schemeClr val="accent1"/>
              </a:solidFill>
            </a:endParaRPr>
          </a:p>
          <a:p>
            <a:r>
              <a:rPr lang="en-US" altLang="zh-CN" sz="3600" dirty="0" smtClean="0">
                <a:solidFill>
                  <a:schemeClr val="accent1"/>
                </a:solidFill>
              </a:rPr>
              <a:t>GW alert 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Slack and </a:t>
            </a:r>
            <a:r>
              <a:rPr lang="en-US" sz="3600" dirty="0" err="1" smtClean="0">
                <a:solidFill>
                  <a:schemeClr val="accent1"/>
                </a:solidFill>
              </a:rPr>
              <a:t>WeChat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GWAC and </a:t>
            </a:r>
            <a:r>
              <a:rPr lang="en-US" altLang="zh-CN" sz="3600" dirty="0" smtClean="0">
                <a:solidFill>
                  <a:schemeClr val="accent1"/>
                </a:solidFill>
              </a:rPr>
              <a:t>F30/F60 candidates</a:t>
            </a:r>
            <a:r>
              <a:rPr lang="zh-CN" altLang="en-US" sz="3600" dirty="0" smtClean="0">
                <a:solidFill>
                  <a:schemeClr val="accent1"/>
                </a:solidFill>
              </a:rPr>
              <a:t>：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r>
              <a:rPr lang="en-US" altLang="zh-CN" sz="3600" dirty="0" smtClean="0">
                <a:solidFill>
                  <a:schemeClr val="accent1"/>
                </a:solidFill>
              </a:rPr>
              <a:t>    grade candidates and galaxy list</a:t>
            </a:r>
          </a:p>
          <a:p>
            <a:r>
              <a:rPr lang="en-US" altLang="zh-CN" sz="3600" dirty="0" smtClean="0">
                <a:solidFill>
                  <a:schemeClr val="accent1"/>
                </a:solidFill>
              </a:rPr>
              <a:t>Follow-up </a:t>
            </a:r>
          </a:p>
          <a:p>
            <a:endParaRPr lang="en-US" sz="3600" dirty="0" smtClean="0">
              <a:solidFill>
                <a:schemeClr val="accent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17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9426"/>
            <a:ext cx="8229600" cy="551938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GWAC  Trigger: One Example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 descr="C:\Users\jiron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08" y="601363"/>
            <a:ext cx="8674443" cy="5458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1805"/>
            <a:ext cx="8229600" cy="54368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Millisecond Pulsar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jiron\Desktop\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70" y="675492"/>
            <a:ext cx="8798011" cy="540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9425"/>
            <a:ext cx="8229600" cy="56017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X-ray  Binary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7038" y="1600201"/>
            <a:ext cx="5395784" cy="337545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7" name="Picture 3" descr="C:\Users\jiron\Desktop\swift024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11" y="651504"/>
            <a:ext cx="8118389" cy="5384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50" y="2222884"/>
            <a:ext cx="617573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-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82" b="-1100"/>
          <a:stretch/>
        </p:blipFill>
        <p:spPr>
          <a:xfrm>
            <a:off x="226155" y="21204"/>
            <a:ext cx="8750404" cy="5792553"/>
          </a:xfrm>
        </p:spPr>
      </p:pic>
    </p:spTree>
    <p:extLst>
      <p:ext uri="{BB962C8B-B14F-4D97-AF65-F5344CB8AC3E}">
        <p14:creationId xmlns="" xmlns:p14="http://schemas.microsoft.com/office/powerpoint/2010/main" val="302492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2009_0120丽江玉龙雪山90112b"/>
          <p:cNvPicPr>
            <a:picLocks noChangeAspect="1" noChangeArrowheads="1"/>
          </p:cNvPicPr>
          <p:nvPr/>
        </p:nvPicPr>
        <p:blipFill>
          <a:blip r:embed="rId3" cstate="print"/>
          <a:srcRect l="31294" b="22477"/>
          <a:stretch>
            <a:fillRect/>
          </a:stretch>
        </p:blipFill>
        <p:spPr bwMode="auto">
          <a:xfrm>
            <a:off x="0" y="449140"/>
            <a:ext cx="9151016" cy="6186434"/>
          </a:xfrm>
          <a:prstGeom prst="rect">
            <a:avLst/>
          </a:prstGeom>
          <a:noFill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11072" y="6829000"/>
            <a:ext cx="9155152" cy="11151"/>
          </a:xfrm>
          <a:prstGeom prst="line">
            <a:avLst/>
          </a:prstGeom>
          <a:noFill/>
          <a:ln w="25400">
            <a:gradFill>
              <a:gsLst>
                <a:gs pos="0">
                  <a:schemeClr val="bg1">
                    <a:lumMod val="50000"/>
                    <a:lumOff val="50000"/>
                    <a:alpha val="64000"/>
                  </a:schemeClr>
                </a:gs>
                <a:gs pos="0">
                  <a:schemeClr val="bg1">
                    <a:lumMod val="50000"/>
                    <a:lumOff val="50000"/>
                    <a:alpha val="6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3" y="17938"/>
            <a:ext cx="913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2.4-meter Telescope: 3200m above the sea level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361650"/>
      </p:ext>
    </p:extLst>
  </p:cSld>
  <p:clrMapOvr>
    <a:masterClrMapping/>
  </p:clrMapOvr>
  <p:transition advTm="1324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044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8" descr="2m4telescope_unda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/>
        </p:blipFill>
        <p:spPr bwMode="auto">
          <a:xfrm>
            <a:off x="139392" y="9024"/>
            <a:ext cx="4801414" cy="57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15" y="9239"/>
            <a:ext cx="4342586" cy="3420236"/>
          </a:xfrm>
          <a:prstGeom prst="rect">
            <a:avLst/>
          </a:prstGeom>
        </p:spPr>
      </p:pic>
      <p:pic>
        <p:nvPicPr>
          <p:cNvPr id="6" name="Picture 5" descr="1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14" y="3396523"/>
            <a:ext cx="4342586" cy="3173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78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4724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c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860" b="806"/>
          <a:stretch/>
        </p:blipFill>
        <p:spPr>
          <a:xfrm>
            <a:off x="240848" y="761"/>
            <a:ext cx="8736200" cy="5916536"/>
          </a:xfrm>
        </p:spPr>
      </p:pic>
    </p:spTree>
    <p:extLst>
      <p:ext uri="{BB962C8B-B14F-4D97-AF65-F5344CB8AC3E}">
        <p14:creationId xmlns="" xmlns:p14="http://schemas.microsoft.com/office/powerpoint/2010/main" val="222583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5484"/>
            <a:ext cx="82391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jiron\Desktop\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099" y="16476"/>
            <a:ext cx="846128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8"/>
          <a:stretch/>
        </p:blipFill>
        <p:spPr>
          <a:xfrm>
            <a:off x="129881" y="15108"/>
            <a:ext cx="8730905" cy="6293144"/>
          </a:xfrm>
        </p:spPr>
      </p:pic>
    </p:spTree>
    <p:extLst>
      <p:ext uri="{BB962C8B-B14F-4D97-AF65-F5344CB8AC3E}">
        <p14:creationId xmlns="" xmlns:p14="http://schemas.microsoft.com/office/powerpoint/2010/main" val="286482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47"/>
            <a:ext cx="8229600" cy="77542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Observational Capability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732639"/>
            <a:ext cx="8728215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Multi-band photometry 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   wide &amp;narrow </a:t>
            </a:r>
            <a:r>
              <a:rPr lang="en-US" sz="4000" dirty="0" err="1" smtClean="0">
                <a:solidFill>
                  <a:schemeClr val="accent1"/>
                </a:solidFill>
              </a:rPr>
              <a:t>bandpass</a:t>
            </a:r>
            <a:endParaRPr lang="en-US" sz="4000" dirty="0" smtClean="0">
              <a:solidFill>
                <a:schemeClr val="accent1"/>
              </a:solidFill>
            </a:endParaRPr>
          </a:p>
          <a:p>
            <a:r>
              <a:rPr lang="en-US" sz="4000" dirty="0" smtClean="0">
                <a:solidFill>
                  <a:schemeClr val="accent1"/>
                </a:solidFill>
              </a:rPr>
              <a:t>Spectral observation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   middle &amp; high resolution</a:t>
            </a:r>
          </a:p>
          <a:p>
            <a:r>
              <a:rPr lang="en-US" sz="4000" dirty="0" smtClean="0">
                <a:solidFill>
                  <a:schemeClr val="accent1"/>
                </a:solidFill>
              </a:rPr>
              <a:t>Quick response for all kinds of transient </a:t>
            </a:r>
          </a:p>
          <a:p>
            <a:endParaRPr lang="en-US" sz="4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16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33146</TotalTime>
  <Words>188</Words>
  <Application>Microsoft Macintosh PowerPoint</Application>
  <PresentationFormat>全屏显示(4:3)</PresentationFormat>
  <Paragraphs>46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Theme</vt:lpstr>
      <vt:lpstr>SVOM Follow-up  2.4-m telescope @Lijiang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Observational Capability</vt:lpstr>
      <vt:lpstr>GRB Optical Observation</vt:lpstr>
      <vt:lpstr>Cooperation</vt:lpstr>
      <vt:lpstr>Transient Observation</vt:lpstr>
      <vt:lpstr>SVOM  Follow-up by 2.4-m Telescope</vt:lpstr>
      <vt:lpstr>Follow-up for SVOM-GRB</vt:lpstr>
      <vt:lpstr>GW O3 and Follow-up of Follow-up</vt:lpstr>
      <vt:lpstr>GWAC  Trigger: One Example</vt:lpstr>
      <vt:lpstr>Millisecond Pulsar</vt:lpstr>
      <vt:lpstr>X-ray  Binary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jirongmao</dc:creator>
  <cp:lastModifiedBy>毛基荣</cp:lastModifiedBy>
  <cp:revision>1103</cp:revision>
  <dcterms:created xsi:type="dcterms:W3CDTF">2015-07-23T02:04:16Z</dcterms:created>
  <dcterms:modified xsi:type="dcterms:W3CDTF">2019-10-18T01:39:04Z</dcterms:modified>
</cp:coreProperties>
</file>