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</p:sldMasterIdLst>
  <p:notesMasterIdLst>
    <p:notesMasterId r:id="rId28"/>
  </p:notesMasterIdLst>
  <p:sldIdLst>
    <p:sldId id="261" r:id="rId3"/>
    <p:sldId id="276" r:id="rId4"/>
    <p:sldId id="306" r:id="rId5"/>
    <p:sldId id="286" r:id="rId6"/>
    <p:sldId id="259" r:id="rId7"/>
    <p:sldId id="287" r:id="rId8"/>
    <p:sldId id="288" r:id="rId9"/>
    <p:sldId id="291" r:id="rId10"/>
    <p:sldId id="290" r:id="rId11"/>
    <p:sldId id="305" r:id="rId12"/>
    <p:sldId id="298" r:id="rId13"/>
    <p:sldId id="292" r:id="rId14"/>
    <p:sldId id="294" r:id="rId15"/>
    <p:sldId id="304" r:id="rId16"/>
    <p:sldId id="262" r:id="rId17"/>
    <p:sldId id="293" r:id="rId18"/>
    <p:sldId id="295" r:id="rId19"/>
    <p:sldId id="299" r:id="rId20"/>
    <p:sldId id="300" r:id="rId21"/>
    <p:sldId id="301" r:id="rId22"/>
    <p:sldId id="303" r:id="rId23"/>
    <p:sldId id="296" r:id="rId24"/>
    <p:sldId id="297" r:id="rId25"/>
    <p:sldId id="275" r:id="rId26"/>
    <p:sldId id="289" r:id="rId2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C231F9-EB3B-4149-A99C-82FFDEA0333B}" type="datetimeFigureOut">
              <a:rPr lang="fr-FR" smtClean="0"/>
              <a:t>04/12/2018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69CBD8-E8AD-4EB4-90F2-C779F04615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4369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69CBD8-E8AD-4EB4-90F2-C779F04615BA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6612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Quick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reminder</a:t>
            </a:r>
            <a:r>
              <a:rPr lang="fr-FR" baseline="0" dirty="0" smtClean="0"/>
              <a:t> of the basis of a Germanium detector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69CBD8-E8AD-4EB4-90F2-C779F04615BA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4419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0848"/>
            <a:ext cx="9144000" cy="17522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835696" y="2132856"/>
            <a:ext cx="6622504" cy="1467594"/>
          </a:xfrm>
        </p:spPr>
        <p:txBody>
          <a:bodyPr/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Modifiez le style des sous-titres du masque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3D4CB-F7EE-495F-91FA-A48AA6574A64}" type="datetimeFigureOut">
              <a:rPr lang="fr-FR" smtClean="0"/>
              <a:t>04/12/2018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2A716-7329-4D1D-9A93-65A7F95CBEEA}" type="slidenum">
              <a:rPr lang="fr-FR" smtClean="0"/>
              <a:t>‹N°›</a:t>
            </a:fld>
            <a:endParaRPr lang="fr-FR"/>
          </a:p>
        </p:txBody>
      </p:sp>
      <p:pic>
        <p:nvPicPr>
          <p:cNvPr id="9" name="Picture 2" descr="Résultat de recherche d'images pour &quot;lsm logo&quot;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32856"/>
            <a:ext cx="1584176" cy="10677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Résultat de recherche d'images pour &quot;cnrs&quot;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84984"/>
            <a:ext cx="487299" cy="4872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 descr="C:\Users\Charlotte_2\AppData\Local\Microsoft\Windows\INetCache\Content.Word\logo-uga-vo-cmjn_petit.jpg"/>
          <p:cNvPicPr/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296685"/>
            <a:ext cx="720080" cy="4755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2648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3D4CB-F7EE-495F-91FA-A48AA6574A64}" type="datetimeFigureOut">
              <a:rPr lang="fr-FR" smtClean="0"/>
              <a:t>04/12/2018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2A716-7329-4D1D-9A93-65A7F95CBE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151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3D4CB-F7EE-495F-91FA-A48AA6574A64}" type="datetimeFigureOut">
              <a:rPr lang="fr-FR" smtClean="0"/>
              <a:t>04/12/2018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2A716-7329-4D1D-9A93-65A7F95CBE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580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3D4CB-F7EE-495F-91FA-A48AA6574A64}" type="datetimeFigureOut">
              <a:rPr lang="fr-FR" smtClean="0"/>
              <a:t>04/12/2018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2A716-7329-4D1D-9A93-65A7F95CBE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326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448D5-25F1-4D9B-8779-7DE744354DF6}" type="datetimeFigureOut">
              <a:rPr lang="fr-FR" smtClean="0"/>
              <a:t>04/12/2018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9AAD-3200-49BE-A9C1-D72592702B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344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448D5-25F1-4D9B-8779-7DE744354DF6}" type="datetimeFigureOut">
              <a:rPr lang="fr-FR" smtClean="0"/>
              <a:t>04/12/2018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9AAD-3200-49BE-A9C1-D72592702B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314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448D5-25F1-4D9B-8779-7DE744354DF6}" type="datetimeFigureOut">
              <a:rPr lang="fr-FR" smtClean="0"/>
              <a:t>04/12/2018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9AAD-3200-49BE-A9C1-D72592702B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53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448D5-25F1-4D9B-8779-7DE744354DF6}" type="datetimeFigureOut">
              <a:rPr lang="fr-FR" smtClean="0"/>
              <a:t>04/12/2018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9AAD-3200-49BE-A9C1-D72592702B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659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448D5-25F1-4D9B-8779-7DE744354DF6}" type="datetimeFigureOut">
              <a:rPr lang="fr-FR" smtClean="0"/>
              <a:t>04/12/2018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9AAD-3200-49BE-A9C1-D72592702B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808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448D5-25F1-4D9B-8779-7DE744354DF6}" type="datetimeFigureOut">
              <a:rPr lang="fr-FR" smtClean="0"/>
              <a:t>04/12/2018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9AAD-3200-49BE-A9C1-D72592702B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653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448D5-25F1-4D9B-8779-7DE744354DF6}" type="datetimeFigureOut">
              <a:rPr lang="fr-FR" smtClean="0"/>
              <a:t>04/12/2018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9AAD-3200-49BE-A9C1-D72592702B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707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6809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32020"/>
            <a:ext cx="8363272" cy="504056"/>
          </a:xfrm>
        </p:spPr>
        <p:txBody>
          <a:bodyPr>
            <a:noAutofit/>
          </a:bodyPr>
          <a:lstStyle>
            <a:lvl1pPr algn="l">
              <a:defRPr sz="3600"/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88224" y="6381328"/>
            <a:ext cx="2133600" cy="365125"/>
          </a:xfrm>
        </p:spPr>
        <p:txBody>
          <a:bodyPr/>
          <a:lstStyle/>
          <a:p>
            <a:fld id="{B8E2A716-7329-4D1D-9A93-65A7F95CBEEA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Picture 2" descr="Résultat de recherche d'images pour &quot;lsm logo&quot;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4" y="6154677"/>
            <a:ext cx="1043492" cy="70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/>
          <p:cNvSpPr txBox="1"/>
          <p:nvPr userDrawn="1"/>
        </p:nvSpPr>
        <p:spPr>
          <a:xfrm>
            <a:off x="1057786" y="6453336"/>
            <a:ext cx="2133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rgbClr val="92D050"/>
                </a:solidFill>
                <a:latin typeface="Blackadder ITC" panose="04020505051007020D02" pitchFamily="82" charset="0"/>
                <a:ea typeface="+mn-ea"/>
                <a:cs typeface="+mn-cs"/>
              </a:rPr>
              <a:t>Guillaume Warot</a:t>
            </a:r>
            <a:endParaRPr lang="fr-FR" sz="1200" kern="1200" dirty="0">
              <a:solidFill>
                <a:srgbClr val="92D050"/>
              </a:solidFill>
              <a:latin typeface="Blackadder ITC" panose="04020505051007020D02" pitchFamily="8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47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448D5-25F1-4D9B-8779-7DE744354DF6}" type="datetimeFigureOut">
              <a:rPr lang="fr-FR" smtClean="0"/>
              <a:t>04/12/2018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9AAD-3200-49BE-A9C1-D72592702B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693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448D5-25F1-4D9B-8779-7DE744354DF6}" type="datetimeFigureOut">
              <a:rPr lang="fr-FR" smtClean="0"/>
              <a:t>04/12/2018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9AAD-3200-49BE-A9C1-D72592702B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774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448D5-25F1-4D9B-8779-7DE744354DF6}" type="datetimeFigureOut">
              <a:rPr lang="fr-FR" smtClean="0"/>
              <a:t>04/12/2018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9AAD-3200-49BE-A9C1-D72592702B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611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448D5-25F1-4D9B-8779-7DE744354DF6}" type="datetimeFigureOut">
              <a:rPr lang="fr-FR" smtClean="0"/>
              <a:t>04/12/2018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9AAD-3200-49BE-A9C1-D72592702B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024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6809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32020"/>
            <a:ext cx="8363272" cy="504056"/>
          </a:xfrm>
        </p:spPr>
        <p:txBody>
          <a:bodyPr>
            <a:noAutofit/>
          </a:bodyPr>
          <a:lstStyle>
            <a:lvl1pPr algn="l">
              <a:defRPr sz="3600"/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101941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419872" y="6381328"/>
            <a:ext cx="28956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88224" y="6381328"/>
            <a:ext cx="2133600" cy="365125"/>
          </a:xfrm>
        </p:spPr>
        <p:txBody>
          <a:bodyPr/>
          <a:lstStyle/>
          <a:p>
            <a:fld id="{B8E2A716-7329-4D1D-9A93-65A7F95CBEEA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Picture 2" descr="Résultat de recherche d'images pour &quot;lsm logo&quot;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4" y="6154677"/>
            <a:ext cx="1043492" cy="70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/>
          <p:cNvSpPr txBox="1"/>
          <p:nvPr userDrawn="1"/>
        </p:nvSpPr>
        <p:spPr>
          <a:xfrm>
            <a:off x="1057786" y="6453336"/>
            <a:ext cx="2133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Blackadder ITC" panose="04020505051007020D02" pitchFamily="82" charset="0"/>
                <a:ea typeface="+mn-ea"/>
                <a:cs typeface="+mn-cs"/>
              </a:rPr>
              <a:t>Guillaume Warot</a:t>
            </a:r>
            <a:endParaRPr lang="fr-FR" sz="1200" kern="1200" dirty="0">
              <a:solidFill>
                <a:schemeClr val="accent5">
                  <a:lumMod val="40000"/>
                  <a:lumOff val="60000"/>
                </a:schemeClr>
              </a:solidFill>
              <a:latin typeface="Blackadder ITC" panose="04020505051007020D02" pitchFamily="8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98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3D4CB-F7EE-495F-91FA-A48AA6574A64}" type="datetimeFigureOut">
              <a:rPr lang="fr-FR" smtClean="0"/>
              <a:t>04/12/2018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2A716-7329-4D1D-9A93-65A7F95CBE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480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3D4CB-F7EE-495F-91FA-A48AA6574A64}" type="datetimeFigureOut">
              <a:rPr lang="fr-FR" smtClean="0"/>
              <a:t>04/12/2018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2A716-7329-4D1D-9A93-65A7F95CBE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217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3D4CB-F7EE-495F-91FA-A48AA6574A64}" type="datetimeFigureOut">
              <a:rPr lang="fr-FR" smtClean="0"/>
              <a:t>04/12/2018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2A716-7329-4D1D-9A93-65A7F95CBE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651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3D4CB-F7EE-495F-91FA-A48AA6574A64}" type="datetimeFigureOut">
              <a:rPr lang="fr-FR" smtClean="0"/>
              <a:t>04/12/2018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2A716-7329-4D1D-9A93-65A7F95CBE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319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3D4CB-F7EE-495F-91FA-A48AA6574A64}" type="datetimeFigureOut">
              <a:rPr lang="fr-FR" smtClean="0"/>
              <a:t>04/12/2018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2A716-7329-4D1D-9A93-65A7F95CBE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427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3D4CB-F7EE-495F-91FA-A48AA6574A64}" type="datetimeFigureOut">
              <a:rPr lang="fr-FR" smtClean="0"/>
              <a:t>04/12/2018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2A716-7329-4D1D-9A93-65A7F95CBE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8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3D4CB-F7EE-495F-91FA-A48AA6574A64}" type="datetimeFigureOut">
              <a:rPr lang="fr-FR" smtClean="0"/>
              <a:t>04/12/2018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E2A716-7329-4D1D-9A93-65A7F95CBE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0402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A448D5-25F1-4D9B-8779-7DE744354DF6}" type="datetimeFigureOut">
              <a:rPr lang="fr-FR" smtClean="0"/>
              <a:t>04/12/2018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09AAD-3200-49BE-A9C1-D72592702B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2517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0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9.png"/><Relationship Id="rId7" Type="http://schemas.openxmlformats.org/officeDocument/2006/relationships/image" Target="../media/image5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8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50.wmf"/><Relationship Id="rId9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video" Target="file:///D:\Lsm\Com_pr&#233;sentations\Fete%20de%20la%20science\laius\labo2-2.avi" TargetMode="Externa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3.wmf"/><Relationship Id="rId5" Type="http://schemas.openxmlformats.org/officeDocument/2006/relationships/image" Target="../media/image4.jpeg"/><Relationship Id="rId10" Type="http://schemas.openxmlformats.org/officeDocument/2006/relationships/image" Target="../media/image12.png"/><Relationship Id="rId4" Type="http://schemas.openxmlformats.org/officeDocument/2006/relationships/image" Target="../media/image7.jpe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Evolution of underground science in LSM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Laboratoire souterrain de Modane</a:t>
            </a:r>
          </a:p>
          <a:p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 err="1" smtClean="0"/>
              <a:t>digging</a:t>
            </a:r>
            <a:r>
              <a:rPr lang="fr-FR" dirty="0" smtClean="0"/>
              <a:t> to modern </a:t>
            </a:r>
            <a:r>
              <a:rPr lang="fr-FR" dirty="0" err="1" smtClean="0"/>
              <a:t>experiments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1893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Dark</a:t>
            </a:r>
            <a:r>
              <a:rPr lang="fr-FR" dirty="0" smtClean="0"/>
              <a:t> </a:t>
            </a:r>
            <a:r>
              <a:rPr lang="fr-FR" dirty="0" err="1" smtClean="0"/>
              <a:t>matter</a:t>
            </a:r>
            <a:r>
              <a:rPr lang="fr-FR" dirty="0" smtClean="0"/>
              <a:t> </a:t>
            </a:r>
            <a:r>
              <a:rPr lang="fr-FR" dirty="0" err="1" smtClean="0"/>
              <a:t>search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2372" y="1137633"/>
            <a:ext cx="3610744" cy="5145435"/>
          </a:xfrm>
        </p:spPr>
        <p:txBody>
          <a:bodyPr/>
          <a:lstStyle/>
          <a:p>
            <a:r>
              <a:rPr lang="fr-FR" dirty="0" smtClean="0"/>
              <a:t>DAMIC-M</a:t>
            </a:r>
            <a:endParaRPr lang="fr-FR" dirty="0"/>
          </a:p>
        </p:txBody>
      </p:sp>
      <p:pic>
        <p:nvPicPr>
          <p:cNvPr id="5122" name="Picture 2" descr="https://damic.uchicago.edu/depot/images/detector-bkg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" r="7002" b="30411"/>
          <a:stretch/>
        </p:blipFill>
        <p:spPr bwMode="auto">
          <a:xfrm>
            <a:off x="1015398" y="3876684"/>
            <a:ext cx="2504691" cy="260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damic.uchicago.edu/depot/images/detector-ccd__1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9" t="6111" r="15811" b="52729"/>
          <a:stretch/>
        </p:blipFill>
        <p:spPr bwMode="auto">
          <a:xfrm>
            <a:off x="1093690" y="1956488"/>
            <a:ext cx="2146299" cy="186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9" t="11370"/>
          <a:stretch/>
        </p:blipFill>
        <p:spPr bwMode="auto">
          <a:xfrm>
            <a:off x="5562595" y="3876684"/>
            <a:ext cx="2742415" cy="2701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contenu 2"/>
          <p:cNvSpPr txBox="1">
            <a:spLocks/>
          </p:cNvSpPr>
          <p:nvPr/>
        </p:nvSpPr>
        <p:spPr>
          <a:xfrm>
            <a:off x="5148064" y="1124744"/>
            <a:ext cx="3610744" cy="5145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MIMAC</a:t>
            </a:r>
          </a:p>
          <a:p>
            <a:pPr lvl="1"/>
            <a:r>
              <a:rPr lang="fr-FR" sz="2000" dirty="0" err="1" smtClean="0"/>
              <a:t>Directional</a:t>
            </a:r>
            <a:r>
              <a:rPr lang="fr-FR" sz="2000" dirty="0" smtClean="0"/>
              <a:t> </a:t>
            </a:r>
            <a:r>
              <a:rPr lang="fr-FR" sz="2000" dirty="0" err="1" smtClean="0"/>
              <a:t>recoil</a:t>
            </a:r>
            <a:endParaRPr lang="fr-FR" sz="2000" dirty="0"/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46"/>
          <a:stretch/>
        </p:blipFill>
        <p:spPr bwMode="auto">
          <a:xfrm>
            <a:off x="5652120" y="2420888"/>
            <a:ext cx="2419350" cy="1370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5900265" y="2113111"/>
            <a:ext cx="2454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Galactic</a:t>
            </a:r>
            <a:r>
              <a:rPr lang="fr-FR" sz="1400" dirty="0" smtClean="0"/>
              <a:t> </a:t>
            </a:r>
            <a:r>
              <a:rPr lang="fr-FR" sz="1400" dirty="0" err="1" smtClean="0"/>
              <a:t>coordinates</a:t>
            </a:r>
            <a:endParaRPr lang="fr-FR" sz="1400" dirty="0"/>
          </a:p>
        </p:txBody>
      </p:sp>
      <p:sp>
        <p:nvSpPr>
          <p:cNvPr id="5" name="ZoneTexte 4"/>
          <p:cNvSpPr txBox="1"/>
          <p:nvPr/>
        </p:nvSpPr>
        <p:spPr>
          <a:xfrm>
            <a:off x="1475656" y="3791697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Event </a:t>
            </a:r>
            <a:r>
              <a:rPr lang="fr-FR" sz="1200" dirty="0" err="1" smtClean="0"/>
              <a:t>topology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34299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SHIN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5101941"/>
          </a:xfrm>
        </p:spPr>
        <p:txBody>
          <a:bodyPr/>
          <a:lstStyle/>
          <a:p>
            <a:r>
              <a:rPr lang="fr-FR" dirty="0" smtClean="0"/>
              <a:t>Super </a:t>
            </a:r>
            <a:r>
              <a:rPr lang="fr-FR" dirty="0" err="1" smtClean="0"/>
              <a:t>heavy</a:t>
            </a:r>
            <a:r>
              <a:rPr lang="fr-FR" dirty="0" smtClean="0"/>
              <a:t> </a:t>
            </a:r>
            <a:r>
              <a:rPr lang="fr-FR" dirty="0" err="1" smtClean="0"/>
              <a:t>element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half</a:t>
            </a:r>
            <a:r>
              <a:rPr lang="fr-FR" dirty="0" smtClean="0"/>
              <a:t> life &gt;</a:t>
            </a:r>
            <a:r>
              <a:rPr lang="fr-FR" baseline="30000" dirty="0" smtClean="0"/>
              <a:t>238</a:t>
            </a:r>
            <a:r>
              <a:rPr lang="fr-FR" dirty="0" smtClean="0"/>
              <a:t>U</a:t>
            </a:r>
          </a:p>
          <a:p>
            <a:r>
              <a:rPr lang="fr-FR" dirty="0" smtClean="0"/>
              <a:t>Z=108 </a:t>
            </a:r>
            <a:r>
              <a:rPr lang="fr-FR" dirty="0" err="1" smtClean="0"/>
              <a:t>targeted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self fission </a:t>
            </a:r>
            <a:r>
              <a:rPr lang="fr-FR" dirty="0" err="1" smtClean="0"/>
              <a:t>producing</a:t>
            </a:r>
            <a:r>
              <a:rPr lang="fr-FR" dirty="0" smtClean="0"/>
              <a:t> &gt;5n</a:t>
            </a:r>
            <a:endParaRPr lang="fr-FR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561221" y="3314699"/>
            <a:ext cx="1157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fr-FR" sz="2400" b="1">
                <a:solidFill>
                  <a:srgbClr val="FFFFFF"/>
                </a:solidFill>
                <a:latin typeface="Times New Roman" charset="0"/>
              </a:rPr>
              <a:t>TGV II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370971" y="3406774"/>
            <a:ext cx="184150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87709"/>
            <a:ext cx="1766888" cy="266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816559" y="2128547"/>
            <a:ext cx="3924300" cy="1311275"/>
          </a:xfrm>
          <a:prstGeom prst="rect">
            <a:avLst/>
          </a:prstGeom>
          <a:solidFill>
            <a:srgbClr val="0D0D0D">
              <a:alpha val="74901"/>
            </a:srgbClr>
          </a:solidFill>
          <a:ln w="3240">
            <a:solidFill>
              <a:srgbClr val="FFFF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dirty="0">
                <a:solidFill>
                  <a:srgbClr val="FFFF00"/>
                </a:solidFill>
                <a:latin typeface="Calibri" charset="0"/>
              </a:rPr>
              <a:t>Nuclear physics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dirty="0">
                <a:solidFill>
                  <a:srgbClr val="FFFFFF"/>
                </a:solidFill>
                <a:latin typeface="Calibri" charset="0"/>
              </a:rPr>
              <a:t>Super Heavy Element In nature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dirty="0">
                <a:solidFill>
                  <a:srgbClr val="B7DEE8"/>
                </a:solidFill>
                <a:latin typeface="Calibri" charset="0"/>
              </a:rPr>
              <a:t>SHIN	</a:t>
            </a:r>
            <a:r>
              <a:rPr lang="en-US" sz="2000" b="1" i="1" dirty="0">
                <a:solidFill>
                  <a:srgbClr val="C6D9F1"/>
                </a:solidFill>
                <a:latin typeface="Calibri" charset="0"/>
              </a:rPr>
              <a:t> (</a:t>
            </a:r>
            <a:r>
              <a:rPr lang="fr-FR" sz="2000" b="1" dirty="0">
                <a:solidFill>
                  <a:srgbClr val="C6D9F1"/>
                </a:solidFill>
                <a:latin typeface="Calibri" charset="0"/>
              </a:rPr>
              <a:t>osmium  ore </a:t>
            </a:r>
            <a:r>
              <a:rPr lang="fr-FR" sz="2000" b="1" dirty="0" err="1">
                <a:solidFill>
                  <a:srgbClr val="C6D9F1"/>
                </a:solidFill>
                <a:latin typeface="Calibri" charset="0"/>
              </a:rPr>
              <a:t>surrounded</a:t>
            </a:r>
            <a:r>
              <a:rPr lang="fr-FR" sz="2000" b="1" dirty="0">
                <a:solidFill>
                  <a:srgbClr val="C6D9F1"/>
                </a:solidFill>
                <a:latin typeface="Calibri" charset="0"/>
              </a:rPr>
              <a:t> by  3He neutron detectors</a:t>
            </a:r>
            <a:r>
              <a:rPr lang="en-US" sz="2000" b="1" dirty="0">
                <a:solidFill>
                  <a:srgbClr val="C6D9F1"/>
                </a:solidFill>
                <a:latin typeface="Calibri" charset="0"/>
              </a:rPr>
              <a:t>)</a:t>
            </a:r>
          </a:p>
        </p:txBody>
      </p:sp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956" y="2204864"/>
            <a:ext cx="3505200" cy="338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" name="Picture 1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" r="4451"/>
          <a:stretch/>
        </p:blipFill>
        <p:spPr bwMode="auto">
          <a:xfrm>
            <a:off x="2339752" y="3801267"/>
            <a:ext cx="3318840" cy="2378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098" name="Picture 2" descr="Résultat de recherche d'images pour &quot;oganesson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676068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090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Low</a:t>
            </a:r>
            <a:r>
              <a:rPr lang="fr-FR" dirty="0" smtClean="0"/>
              <a:t> </a:t>
            </a:r>
            <a:r>
              <a:rPr lang="fr-FR" dirty="0" err="1" smtClean="0"/>
              <a:t>radioactivity</a:t>
            </a:r>
            <a:r>
              <a:rPr lang="fr-FR" dirty="0" smtClean="0"/>
              <a:t> </a:t>
            </a:r>
            <a:r>
              <a:rPr lang="fr-FR" dirty="0" err="1" smtClean="0"/>
              <a:t>constraints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Requirement</a:t>
            </a:r>
            <a:r>
              <a:rPr lang="fr-FR" dirty="0" smtClean="0"/>
              <a:t> on </a:t>
            </a:r>
            <a:r>
              <a:rPr lang="fr-FR" dirty="0" err="1" smtClean="0"/>
              <a:t>material</a:t>
            </a:r>
            <a:r>
              <a:rPr lang="fr-FR" dirty="0" smtClean="0"/>
              <a:t> </a:t>
            </a:r>
            <a:r>
              <a:rPr lang="fr-FR" dirty="0" err="1" smtClean="0"/>
              <a:t>below</a:t>
            </a:r>
            <a:r>
              <a:rPr lang="fr-FR" dirty="0" smtClean="0"/>
              <a:t> </a:t>
            </a:r>
            <a:r>
              <a:rPr lang="fr-FR" dirty="0" err="1" smtClean="0"/>
              <a:t>mBq</a:t>
            </a:r>
            <a:endParaRPr lang="fr-FR" dirty="0" smtClean="0"/>
          </a:p>
          <a:p>
            <a:r>
              <a:rPr lang="fr-FR" dirty="0" err="1" smtClean="0"/>
              <a:t>Strong</a:t>
            </a:r>
            <a:r>
              <a:rPr lang="fr-FR" dirty="0" smtClean="0"/>
              <a:t> pressure on </a:t>
            </a:r>
            <a:r>
              <a:rPr lang="fr-FR" dirty="0" err="1" smtClean="0"/>
              <a:t>analytical</a:t>
            </a:r>
            <a:r>
              <a:rPr lang="fr-FR" dirty="0" smtClean="0"/>
              <a:t> </a:t>
            </a:r>
            <a:r>
              <a:rPr lang="fr-FR" dirty="0" err="1" smtClean="0"/>
              <a:t>capabilities</a:t>
            </a:r>
            <a:endParaRPr lang="fr-FR" dirty="0" smtClean="0"/>
          </a:p>
          <a:p>
            <a:r>
              <a:rPr lang="fr-FR" dirty="0" err="1" smtClean="0"/>
              <a:t>Increased</a:t>
            </a:r>
            <a:r>
              <a:rPr lang="fr-FR" dirty="0" smtClean="0"/>
              <a:t> </a:t>
            </a:r>
            <a:r>
              <a:rPr lang="fr-FR" dirty="0" err="1" smtClean="0"/>
              <a:t>number</a:t>
            </a:r>
            <a:r>
              <a:rPr lang="fr-FR" dirty="0" smtClean="0"/>
              <a:t> of </a:t>
            </a:r>
            <a:r>
              <a:rPr lang="fr-FR" dirty="0" err="1" smtClean="0"/>
              <a:t>pieces</a:t>
            </a:r>
            <a:r>
              <a:rPr lang="fr-FR" dirty="0" smtClean="0"/>
              <a:t> and longer time </a:t>
            </a:r>
          </a:p>
          <a:p>
            <a:r>
              <a:rPr lang="fr-FR" dirty="0" smtClean="0"/>
              <a:t>Main </a:t>
            </a:r>
            <a:r>
              <a:rPr lang="fr-FR" dirty="0" err="1" smtClean="0"/>
              <a:t>measurement</a:t>
            </a:r>
            <a:r>
              <a:rPr lang="fr-FR" dirty="0" smtClean="0"/>
              <a:t> </a:t>
            </a:r>
            <a:r>
              <a:rPr lang="fr-FR" dirty="0" err="1" smtClean="0"/>
              <a:t>performed</a:t>
            </a:r>
            <a:r>
              <a:rPr lang="fr-FR" dirty="0" smtClean="0"/>
              <a:t> by gamma ray </a:t>
            </a:r>
            <a:r>
              <a:rPr lang="fr-FR" dirty="0" err="1" smtClean="0"/>
              <a:t>spectrometry</a:t>
            </a:r>
            <a:endParaRPr lang="fr-FR" dirty="0" smtClean="0"/>
          </a:p>
          <a:p>
            <a:r>
              <a:rPr lang="fr-FR" dirty="0" smtClean="0"/>
              <a:t>Constant effort </a:t>
            </a:r>
            <a:r>
              <a:rPr lang="fr-FR" dirty="0" err="1" smtClean="0"/>
              <a:t>took</a:t>
            </a:r>
            <a:r>
              <a:rPr lang="fr-FR" dirty="0" smtClean="0"/>
              <a:t> place in LSM to </a:t>
            </a:r>
            <a:r>
              <a:rPr lang="fr-FR" dirty="0" err="1" smtClean="0"/>
              <a:t>develop</a:t>
            </a:r>
            <a:r>
              <a:rPr lang="fr-FR" dirty="0" smtClean="0"/>
              <a:t> ultra </a:t>
            </a:r>
            <a:r>
              <a:rPr lang="fr-FR" dirty="0" err="1" smtClean="0"/>
              <a:t>low</a:t>
            </a:r>
            <a:r>
              <a:rPr lang="fr-FR" dirty="0" smtClean="0"/>
              <a:t> background germanium</a:t>
            </a:r>
          </a:p>
          <a:p>
            <a:r>
              <a:rPr lang="fr-FR" dirty="0" err="1" smtClean="0"/>
              <a:t>Expected</a:t>
            </a:r>
            <a:r>
              <a:rPr lang="fr-FR" dirty="0" smtClean="0"/>
              <a:t> 24 </a:t>
            </a:r>
            <a:r>
              <a:rPr lang="fr-FR" dirty="0" err="1" smtClean="0"/>
              <a:t>HPGe</a:t>
            </a:r>
            <a:r>
              <a:rPr lang="fr-FR" dirty="0" smtClean="0"/>
              <a:t> by 2020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1563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High </a:t>
            </a:r>
            <a:r>
              <a:rPr lang="fr-FR" dirty="0" err="1" smtClean="0"/>
              <a:t>purity</a:t>
            </a:r>
            <a:r>
              <a:rPr lang="fr-FR" dirty="0" smtClean="0"/>
              <a:t> germanium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8547" y="1484784"/>
            <a:ext cx="8229600" cy="4525963"/>
          </a:xfrm>
        </p:spPr>
        <p:txBody>
          <a:bodyPr>
            <a:normAutofit/>
          </a:bodyPr>
          <a:lstStyle/>
          <a:p>
            <a:r>
              <a:rPr lang="fr-FR" sz="2400" dirty="0" smtClean="0"/>
              <a:t>Semi </a:t>
            </a:r>
            <a:r>
              <a:rPr lang="fr-FR" sz="2400" dirty="0" err="1" smtClean="0"/>
              <a:t>conductor</a:t>
            </a:r>
            <a:r>
              <a:rPr lang="fr-FR" sz="2400" dirty="0" smtClean="0"/>
              <a:t> </a:t>
            </a:r>
            <a:r>
              <a:rPr lang="fr-FR" sz="2400" dirty="0" err="1" smtClean="0"/>
              <a:t>crystal</a:t>
            </a:r>
            <a:r>
              <a:rPr lang="fr-FR" sz="2400" dirty="0" smtClean="0"/>
              <a:t> </a:t>
            </a:r>
            <a:r>
              <a:rPr lang="fr-FR" sz="2400" dirty="0" err="1" smtClean="0"/>
              <a:t>cooled</a:t>
            </a:r>
            <a:r>
              <a:rPr lang="fr-FR" sz="2400" dirty="0" smtClean="0"/>
              <a:t> down to 77 K</a:t>
            </a:r>
          </a:p>
          <a:p>
            <a:r>
              <a:rPr lang="fr-FR" sz="2400" dirty="0" err="1" smtClean="0"/>
              <a:t>Sample</a:t>
            </a:r>
            <a:r>
              <a:rPr lang="fr-FR" sz="2400" dirty="0" smtClean="0"/>
              <a:t> at room </a:t>
            </a:r>
            <a:r>
              <a:rPr lang="fr-FR" sz="2400" dirty="0" err="1" smtClean="0"/>
              <a:t>temperature</a:t>
            </a:r>
            <a:endParaRPr lang="fr-FR" sz="2400" dirty="0" smtClean="0"/>
          </a:p>
          <a:p>
            <a:r>
              <a:rPr lang="fr-FR" sz="2400" dirty="0" smtClean="0"/>
              <a:t>Sensitive to gammas </a:t>
            </a:r>
            <a:r>
              <a:rPr lang="fr-FR" sz="2400" dirty="0" err="1" smtClean="0"/>
              <a:t>from</a:t>
            </a:r>
            <a:r>
              <a:rPr lang="fr-FR" sz="2400" dirty="0" smtClean="0"/>
              <a:t> 20keV up to 3MeV</a:t>
            </a:r>
          </a:p>
          <a:p>
            <a:r>
              <a:rPr lang="fr-FR" sz="2400" dirty="0" smtClean="0"/>
              <a:t>Non destructive </a:t>
            </a:r>
            <a:r>
              <a:rPr lang="fr-FR" sz="2400" dirty="0" err="1" smtClean="0"/>
              <a:t>measurement</a:t>
            </a:r>
            <a:endParaRPr lang="fr-FR" sz="2400" dirty="0" smtClean="0"/>
          </a:p>
          <a:p>
            <a:r>
              <a:rPr lang="fr-FR" sz="2400" dirty="0" smtClean="0"/>
              <a:t>Sensitive to muons and </a:t>
            </a:r>
            <a:r>
              <a:rPr lang="fr-FR" sz="2400" dirty="0" err="1" smtClean="0"/>
              <a:t>cosmic</a:t>
            </a:r>
            <a:r>
              <a:rPr lang="fr-FR" sz="2400" dirty="0" smtClean="0"/>
              <a:t> activation</a:t>
            </a:r>
          </a:p>
          <a:p>
            <a:r>
              <a:rPr lang="fr-FR" sz="2400" dirty="0" err="1" smtClean="0"/>
              <a:t>Different</a:t>
            </a:r>
            <a:r>
              <a:rPr lang="fr-FR" sz="2400" dirty="0" smtClean="0"/>
              <a:t> detectors </a:t>
            </a:r>
            <a:r>
              <a:rPr lang="fr-FR" sz="2400" dirty="0" err="1" smtClean="0"/>
              <a:t>adapted</a:t>
            </a:r>
            <a:r>
              <a:rPr lang="fr-FR" sz="2400" dirty="0" smtClean="0"/>
              <a:t> to </a:t>
            </a:r>
            <a:r>
              <a:rPr lang="fr-FR" sz="2400" dirty="0" err="1" smtClean="0"/>
              <a:t>samples</a:t>
            </a:r>
            <a:r>
              <a:rPr lang="fr-FR" sz="2400" dirty="0" smtClean="0"/>
              <a:t> </a:t>
            </a:r>
            <a:r>
              <a:rPr lang="fr-FR" sz="2400" dirty="0" err="1" smtClean="0"/>
              <a:t>shape</a:t>
            </a:r>
            <a:endParaRPr lang="fr-FR" sz="2400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</p:txBody>
      </p:sp>
      <p:pic>
        <p:nvPicPr>
          <p:cNvPr id="1026" name="Picture 2" descr="C:\Users\Guillaume\Desktop\pc bureau\Document de présentation\conférence\présentation\Dete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84"/>
          <a:stretch/>
        </p:blipFill>
        <p:spPr bwMode="auto">
          <a:xfrm>
            <a:off x="4860033" y="4725144"/>
            <a:ext cx="3260386" cy="196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55683"/>
            <a:ext cx="1224136" cy="1431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3" y="4653136"/>
            <a:ext cx="1242569" cy="1533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735827"/>
            <a:ext cx="1151769" cy="1474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79512" y="4509120"/>
            <a:ext cx="1368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Coax</a:t>
            </a:r>
            <a:endParaRPr lang="fr-FR" sz="1400" dirty="0"/>
          </a:p>
        </p:txBody>
      </p:sp>
      <p:sp>
        <p:nvSpPr>
          <p:cNvPr id="9" name="ZoneTexte 8"/>
          <p:cNvSpPr txBox="1"/>
          <p:nvPr/>
        </p:nvSpPr>
        <p:spPr>
          <a:xfrm>
            <a:off x="1484870" y="4509119"/>
            <a:ext cx="1368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Well</a:t>
            </a:r>
            <a:endParaRPr lang="fr-FR" sz="1400" dirty="0"/>
          </a:p>
        </p:txBody>
      </p:sp>
      <p:sp>
        <p:nvSpPr>
          <p:cNvPr id="10" name="ZoneTexte 9"/>
          <p:cNvSpPr txBox="1"/>
          <p:nvPr/>
        </p:nvSpPr>
        <p:spPr>
          <a:xfrm>
            <a:off x="3131840" y="4509118"/>
            <a:ext cx="1368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Planar</a:t>
            </a:r>
            <a:endParaRPr lang="fr-FR" sz="1400" dirty="0"/>
          </a:p>
        </p:txBody>
      </p:sp>
      <p:sp>
        <p:nvSpPr>
          <p:cNvPr id="5" name="ZoneTexte 4"/>
          <p:cNvSpPr txBox="1"/>
          <p:nvPr/>
        </p:nvSpPr>
        <p:spPr>
          <a:xfrm>
            <a:off x="8120418" y="4869160"/>
            <a:ext cx="1204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 smtClean="0"/>
              <a:t>endcap</a:t>
            </a:r>
            <a:endParaRPr lang="fr-FR" sz="1400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8130349" y="5329337"/>
            <a:ext cx="1204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 smtClean="0"/>
              <a:t>sample</a:t>
            </a:r>
            <a:endParaRPr lang="fr-FR" sz="1400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8120419" y="5604191"/>
            <a:ext cx="1204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/>
              <a:t>c</a:t>
            </a:r>
            <a:r>
              <a:rPr lang="fr-FR" sz="1400" b="1" dirty="0" err="1" smtClean="0"/>
              <a:t>rystal</a:t>
            </a:r>
            <a:endParaRPr lang="fr-FR" sz="1400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8120416" y="5810229"/>
            <a:ext cx="1204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cold </a:t>
            </a:r>
            <a:r>
              <a:rPr lang="fr-FR" sz="1400" b="1" dirty="0" err="1" smtClean="0"/>
              <a:t>finger</a:t>
            </a:r>
            <a:endParaRPr lang="fr-FR" sz="1400" b="1" dirty="0"/>
          </a:p>
        </p:txBody>
      </p:sp>
    </p:spTree>
    <p:extLst>
      <p:ext uri="{BB962C8B-B14F-4D97-AF65-F5344CB8AC3E}">
        <p14:creationId xmlns:p14="http://schemas.microsoft.com/office/powerpoint/2010/main" val="103634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0" y="132020"/>
            <a:ext cx="8363272" cy="504056"/>
          </a:xfrm>
        </p:spPr>
        <p:txBody>
          <a:bodyPr/>
          <a:lstStyle/>
          <a:p>
            <a:r>
              <a:rPr lang="fr-FR" dirty="0" smtClean="0"/>
              <a:t>Future of </a:t>
            </a:r>
            <a:r>
              <a:rPr lang="fr-FR" dirty="0" err="1" smtClean="0"/>
              <a:t>measurement</a:t>
            </a:r>
            <a:r>
              <a:rPr lang="fr-FR" dirty="0" smtClean="0"/>
              <a:t> at LSM</a:t>
            </a:r>
            <a:endParaRPr lang="fr-FR" dirty="0"/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PARTAGe </a:t>
            </a:r>
            <a:r>
              <a:rPr lang="fr-FR" dirty="0" err="1" smtClean="0"/>
              <a:t>project</a:t>
            </a:r>
            <a:endParaRPr lang="fr-FR" dirty="0" smtClean="0"/>
          </a:p>
          <a:p>
            <a:pPr lvl="1"/>
            <a:r>
              <a:rPr lang="fr-FR" dirty="0" err="1" smtClean="0"/>
              <a:t>Combining</a:t>
            </a:r>
            <a:r>
              <a:rPr lang="fr-FR" dirty="0" smtClean="0"/>
              <a:t> </a:t>
            </a:r>
            <a:r>
              <a:rPr lang="fr-FR" dirty="0" err="1" smtClean="0"/>
              <a:t>shields</a:t>
            </a:r>
            <a:r>
              <a:rPr lang="fr-FR" dirty="0" smtClean="0"/>
              <a:t> in </a:t>
            </a:r>
            <a:r>
              <a:rPr lang="fr-FR" dirty="0" err="1" smtClean="0"/>
              <a:t>common</a:t>
            </a:r>
            <a:r>
              <a:rPr lang="fr-FR" dirty="0" smtClean="0"/>
              <a:t> </a:t>
            </a:r>
            <a:r>
              <a:rPr lang="fr-FR" dirty="0" err="1" smtClean="0"/>
              <a:t>walls</a:t>
            </a:r>
            <a:endParaRPr lang="fr-FR" dirty="0" smtClean="0"/>
          </a:p>
          <a:p>
            <a:pPr lvl="1"/>
            <a:endParaRPr lang="fr-FR" dirty="0"/>
          </a:p>
          <a:p>
            <a:pPr lvl="1"/>
            <a:endParaRPr lang="fr-FR" dirty="0" smtClean="0"/>
          </a:p>
          <a:p>
            <a:pPr lvl="1"/>
            <a:endParaRPr lang="fr-FR" dirty="0"/>
          </a:p>
          <a:p>
            <a:pPr lvl="1"/>
            <a:endParaRPr lang="fr-FR" dirty="0" smtClean="0"/>
          </a:p>
          <a:p>
            <a:pPr marL="457200" lvl="1" indent="0">
              <a:buNone/>
            </a:pPr>
            <a:r>
              <a:rPr lang="fr-FR" dirty="0" smtClean="0"/>
              <a:t> </a:t>
            </a:r>
          </a:p>
          <a:p>
            <a:r>
              <a:rPr lang="fr-FR" dirty="0" smtClean="0"/>
              <a:t>Robotisation</a:t>
            </a:r>
          </a:p>
          <a:p>
            <a:r>
              <a:rPr lang="fr-FR" dirty="0" smtClean="0"/>
              <a:t>Optimisation of </a:t>
            </a:r>
            <a:r>
              <a:rPr lang="fr-FR" dirty="0" err="1" smtClean="0"/>
              <a:t>measurement</a:t>
            </a:r>
            <a:r>
              <a:rPr lang="fr-FR" dirty="0" smtClean="0"/>
              <a:t> time </a:t>
            </a:r>
            <a:r>
              <a:rPr lang="fr-FR" dirty="0" err="1" smtClean="0"/>
              <a:t>based</a:t>
            </a:r>
            <a:r>
              <a:rPr lang="fr-FR" dirty="0" smtClean="0"/>
              <a:t> on the </a:t>
            </a:r>
            <a:r>
              <a:rPr lang="fr-FR" dirty="0" err="1" smtClean="0"/>
              <a:t>radiopurity</a:t>
            </a:r>
            <a:r>
              <a:rPr lang="fr-FR" dirty="0" smtClean="0"/>
              <a:t> objectives </a:t>
            </a:r>
            <a:endParaRPr lang="fr-FR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7" t="3913" r="4665" b="2733"/>
          <a:stretch/>
        </p:blipFill>
        <p:spPr bwMode="auto">
          <a:xfrm rot="5400000">
            <a:off x="3301338" y="433451"/>
            <a:ext cx="2345380" cy="5801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115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Germanium detector</a:t>
            </a:r>
            <a:endParaRPr lang="fr-FR" dirty="0"/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296330" y="105273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 smtClean="0"/>
              <a:t>Example</a:t>
            </a:r>
            <a:r>
              <a:rPr lang="fr-FR" dirty="0" smtClean="0"/>
              <a:t> of </a:t>
            </a:r>
            <a:r>
              <a:rPr lang="fr-FR" dirty="0" err="1" smtClean="0"/>
              <a:t>detection</a:t>
            </a:r>
            <a:r>
              <a:rPr lang="fr-FR" dirty="0" smtClean="0"/>
              <a:t> </a:t>
            </a:r>
            <a:r>
              <a:rPr lang="fr-FR" dirty="0" err="1" smtClean="0"/>
              <a:t>limits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333135" y="1700808"/>
            <a:ext cx="44337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u="sng" dirty="0" smtClean="0"/>
              <a:t>Mafalda : (</a:t>
            </a:r>
            <a:r>
              <a:rPr lang="fr-FR" sz="1600" b="1" u="sng" dirty="0" err="1" smtClean="0"/>
              <a:t>our</a:t>
            </a:r>
            <a:r>
              <a:rPr lang="fr-FR" sz="1600" b="1" u="sng" dirty="0" smtClean="0"/>
              <a:t> </a:t>
            </a:r>
            <a:r>
              <a:rPr lang="fr-FR" sz="1600" b="1" u="sng" dirty="0" err="1" smtClean="0"/>
              <a:t>swiss</a:t>
            </a:r>
            <a:r>
              <a:rPr lang="fr-FR" sz="1600" b="1" u="sng" dirty="0" smtClean="0"/>
              <a:t> </a:t>
            </a:r>
            <a:r>
              <a:rPr lang="fr-FR" sz="1600" b="1" u="sng" dirty="0" err="1" smtClean="0"/>
              <a:t>army</a:t>
            </a:r>
            <a:r>
              <a:rPr lang="fr-FR" sz="1600" b="1" u="sng" dirty="0" smtClean="0"/>
              <a:t> </a:t>
            </a:r>
            <a:r>
              <a:rPr lang="fr-FR" sz="1600" b="1" u="sng" dirty="0" err="1" smtClean="0"/>
              <a:t>knife</a:t>
            </a:r>
            <a:r>
              <a:rPr lang="fr-FR" sz="1600" b="1" u="sng" dirty="0" smtClean="0"/>
              <a:t>)</a:t>
            </a:r>
          </a:p>
          <a:p>
            <a:endParaRPr lang="fr-FR" sz="1600" b="1" u="sng" dirty="0" smtClean="0"/>
          </a:p>
          <a:p>
            <a:endParaRPr lang="fr-FR" sz="1600" b="1" u="sng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1100" dirty="0" smtClean="0"/>
              <a:t>Size 150 cc – 43,1%</a:t>
            </a:r>
          </a:p>
          <a:p>
            <a:pPr marL="2545415" lvl="1" indent="-457200">
              <a:buFont typeface="Arial" panose="020B0604020202020204" pitchFamily="34" charset="0"/>
              <a:buChar char="•"/>
            </a:pPr>
            <a:r>
              <a:rPr lang="el-GR" sz="1100" dirty="0" smtClean="0"/>
              <a:t>Φ</a:t>
            </a:r>
            <a:r>
              <a:rPr lang="fr-FR" sz="1100" dirty="0" smtClean="0"/>
              <a:t> 80mm h 31,7mm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1100" dirty="0" err="1" smtClean="0"/>
              <a:t>Resolution</a:t>
            </a:r>
            <a:r>
              <a:rPr lang="fr-FR" sz="1100" dirty="0" smtClean="0"/>
              <a:t> </a:t>
            </a:r>
          </a:p>
          <a:p>
            <a:pPr marL="2545415" lvl="1" indent="-457200">
              <a:buFont typeface="Arial" panose="020B0604020202020204" pitchFamily="34" charset="0"/>
              <a:buChar char="•"/>
            </a:pPr>
            <a:r>
              <a:rPr lang="fr-FR" sz="1100" dirty="0" smtClean="0"/>
              <a:t>122 </a:t>
            </a:r>
            <a:r>
              <a:rPr lang="fr-FR" sz="1100" dirty="0" err="1" smtClean="0"/>
              <a:t>keV</a:t>
            </a:r>
            <a:r>
              <a:rPr lang="fr-FR" sz="1100" dirty="0" smtClean="0"/>
              <a:t>    920   eV</a:t>
            </a:r>
          </a:p>
          <a:p>
            <a:pPr marL="2545415" lvl="1" indent="-457200">
              <a:buFont typeface="Arial" panose="020B0604020202020204" pitchFamily="34" charset="0"/>
              <a:buChar char="•"/>
            </a:pPr>
            <a:r>
              <a:rPr lang="fr-FR" sz="1100" dirty="0" smtClean="0"/>
              <a:t>1,33MeV  1,97keV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fr-FR" sz="1100" dirty="0" smtClean="0"/>
              <a:t>Background</a:t>
            </a:r>
          </a:p>
          <a:p>
            <a:pPr marL="2545416" lvl="2" indent="-457200">
              <a:buFont typeface="Arial" panose="020B0604020202020204" pitchFamily="34" charset="0"/>
              <a:buChar char="•"/>
            </a:pPr>
            <a:r>
              <a:rPr lang="fr-FR" sz="1100" dirty="0" err="1" smtClean="0"/>
              <a:t>Integral</a:t>
            </a:r>
            <a:r>
              <a:rPr lang="fr-FR" sz="1100" dirty="0" smtClean="0"/>
              <a:t> </a:t>
            </a:r>
            <a:r>
              <a:rPr lang="fr-FR" sz="1100" dirty="0"/>
              <a:t>115</a:t>
            </a:r>
            <a:r>
              <a:rPr lang="fr-FR" sz="1100" dirty="0">
                <a:sym typeface="Symbol"/>
              </a:rPr>
              <a:t>3,5 </a:t>
            </a:r>
            <a:r>
              <a:rPr lang="fr-FR" sz="1100" dirty="0" smtClean="0">
                <a:sym typeface="Symbol"/>
              </a:rPr>
              <a:t>count/</a:t>
            </a:r>
            <a:r>
              <a:rPr lang="fr-FR" sz="1100" dirty="0" err="1" smtClean="0">
                <a:sym typeface="Symbol"/>
              </a:rPr>
              <a:t>day</a:t>
            </a:r>
            <a:endParaRPr lang="fr-FR" sz="1100" dirty="0" smtClean="0">
              <a:sym typeface="Symbol"/>
            </a:endParaRPr>
          </a:p>
          <a:p>
            <a:pPr marL="2545416" lvl="2" indent="-457200">
              <a:buFont typeface="Arial" panose="020B0604020202020204" pitchFamily="34" charset="0"/>
              <a:buChar char="•"/>
            </a:pPr>
            <a:r>
              <a:rPr lang="fr-FR" sz="1100" dirty="0" smtClean="0">
                <a:sym typeface="Symbol"/>
              </a:rPr>
              <a:t>133 c/kg</a:t>
            </a:r>
          </a:p>
          <a:p>
            <a:pPr marL="2545416" lvl="2" indent="-457200">
              <a:buFont typeface="Arial" panose="020B0604020202020204" pitchFamily="34" charset="0"/>
              <a:buChar char="•"/>
            </a:pPr>
            <a:r>
              <a:rPr lang="fr-FR" sz="1100" dirty="0" err="1" smtClean="0">
                <a:sym typeface="Symbol"/>
              </a:rPr>
              <a:t>Peaks</a:t>
            </a:r>
            <a:endParaRPr lang="fr-FR" sz="1100" dirty="0" smtClean="0">
              <a:sym typeface="Symbol"/>
            </a:endParaRPr>
          </a:p>
          <a:p>
            <a:pPr marL="2545416" lvl="2" indent="-457200">
              <a:buFont typeface="Arial" panose="020B0604020202020204" pitchFamily="34" charset="0"/>
              <a:buChar char="•"/>
            </a:pPr>
            <a:r>
              <a:rPr lang="fr-FR" sz="1100" dirty="0" smtClean="0">
                <a:sym typeface="Symbol"/>
              </a:rPr>
              <a:t>46,5 </a:t>
            </a:r>
            <a:r>
              <a:rPr lang="fr-FR" sz="1100" dirty="0" err="1" smtClean="0">
                <a:sym typeface="Symbol"/>
              </a:rPr>
              <a:t>keV</a:t>
            </a:r>
            <a:r>
              <a:rPr lang="fr-FR" sz="1100" dirty="0" smtClean="0">
                <a:sym typeface="Symbol"/>
              </a:rPr>
              <a:t> 1,49  0,37 c/d [210Pb]</a:t>
            </a:r>
          </a:p>
          <a:p>
            <a:pPr marL="2545416" lvl="2" indent="-457200">
              <a:buFont typeface="Arial" panose="020B0604020202020204" pitchFamily="34" charset="0"/>
              <a:buChar char="•"/>
            </a:pPr>
            <a:r>
              <a:rPr lang="fr-FR" sz="1100" dirty="0" smtClean="0">
                <a:sym typeface="Symbol"/>
              </a:rPr>
              <a:t>75 </a:t>
            </a:r>
            <a:r>
              <a:rPr lang="fr-FR" sz="1100" dirty="0" err="1" smtClean="0">
                <a:sym typeface="Symbol"/>
              </a:rPr>
              <a:t>keV</a:t>
            </a:r>
            <a:r>
              <a:rPr lang="fr-FR" sz="1100" dirty="0" smtClean="0">
                <a:sym typeface="Symbol"/>
              </a:rPr>
              <a:t> 3,6</a:t>
            </a:r>
            <a:r>
              <a:rPr lang="fr-FR" sz="1100" dirty="0">
                <a:sym typeface="Symbol"/>
              </a:rPr>
              <a:t>  </a:t>
            </a:r>
            <a:r>
              <a:rPr lang="fr-FR" sz="1100" dirty="0" smtClean="0">
                <a:sym typeface="Symbol"/>
              </a:rPr>
              <a:t>0,62c/d [Pb]</a:t>
            </a:r>
            <a:endParaRPr lang="fr-FR" sz="1100" dirty="0" smtClean="0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9595015"/>
              </p:ext>
            </p:extLst>
          </p:nvPr>
        </p:nvGraphicFramePr>
        <p:xfrm>
          <a:off x="5796136" y="4908034"/>
          <a:ext cx="1769767" cy="15087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34353"/>
                <a:gridCol w="101061"/>
                <a:gridCol w="834353"/>
              </a:tblGrid>
              <a:tr h="8836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 err="1" smtClean="0">
                          <a:effectLst/>
                          <a:latin typeface="Arial"/>
                        </a:rPr>
                        <a:t>Nucleide</a:t>
                      </a:r>
                      <a:endParaRPr lang="fr-FR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600" b="0" i="0" u="none" strike="noStrike"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600" b="0" i="0" u="none" strike="noStrike" dirty="0" smtClean="0">
                          <a:effectLst/>
                          <a:latin typeface="Times New Roman"/>
                        </a:rPr>
                        <a:t>Bq/kg</a:t>
                      </a:r>
                      <a:endParaRPr lang="fr-FR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</a:tr>
              <a:tr h="8836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210Pb</a:t>
                      </a:r>
                      <a:endParaRPr lang="fr-FR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>
                          <a:effectLst/>
                        </a:rPr>
                        <a:t>&lt;</a:t>
                      </a:r>
                      <a:endParaRPr lang="fr-FR" sz="1600" b="0" i="0" u="none" strike="noStrike"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600" u="none" strike="noStrike">
                          <a:effectLst/>
                        </a:rPr>
                        <a:t>1,58E-02</a:t>
                      </a:r>
                      <a:endParaRPr lang="fr-FR" sz="1600" b="0" i="0" u="none" strike="noStrike"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</a:tr>
              <a:tr h="10373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baseline="30000" dirty="0">
                          <a:effectLst/>
                        </a:rPr>
                        <a:t>226</a:t>
                      </a:r>
                      <a:r>
                        <a:rPr lang="fr-FR" sz="1600" u="none" strike="noStrike" dirty="0">
                          <a:effectLst/>
                        </a:rPr>
                        <a:t>Ra</a:t>
                      </a:r>
                      <a:endParaRPr lang="fr-FR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 dirty="0">
                          <a:effectLst/>
                        </a:rPr>
                        <a:t>&lt;</a:t>
                      </a:r>
                      <a:endParaRPr lang="fr-FR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600" u="none" strike="noStrike" dirty="0">
                          <a:effectLst/>
                        </a:rPr>
                        <a:t>1,27E-03</a:t>
                      </a:r>
                      <a:endParaRPr lang="fr-FR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</a:tr>
              <a:tr h="8452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238U</a:t>
                      </a:r>
                      <a:endParaRPr lang="fr-FR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>
                          <a:effectLst/>
                        </a:rPr>
                        <a:t>&lt;</a:t>
                      </a:r>
                      <a:endParaRPr lang="fr-FR" sz="1600" b="0" i="0" u="none" strike="noStrike"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600" u="none" strike="noStrike" dirty="0">
                          <a:effectLst/>
                        </a:rPr>
                        <a:t>6,27E-03</a:t>
                      </a:r>
                      <a:endParaRPr lang="fr-FR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</a:tr>
              <a:tr h="8452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228Ra</a:t>
                      </a:r>
                      <a:endParaRPr lang="fr-FR" sz="16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>
                          <a:effectLst/>
                        </a:rPr>
                        <a:t>&lt;</a:t>
                      </a:r>
                      <a:endParaRPr lang="fr-FR" sz="1600" b="0" i="0" u="none" strike="noStrike"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600" u="none" strike="noStrike" dirty="0">
                          <a:effectLst/>
                        </a:rPr>
                        <a:t>3,82E-03</a:t>
                      </a:r>
                      <a:endParaRPr lang="fr-FR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</a:tr>
              <a:tr h="8452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228Th</a:t>
                      </a:r>
                      <a:endParaRPr lang="fr-FR" sz="16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>
                          <a:effectLst/>
                        </a:rPr>
                        <a:t>&lt;</a:t>
                      </a:r>
                      <a:endParaRPr lang="fr-FR" sz="1600" b="0" i="0" u="none" strike="noStrike"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600" u="none" strike="noStrike" dirty="0">
                          <a:effectLst/>
                        </a:rPr>
                        <a:t>8,66E-04</a:t>
                      </a:r>
                      <a:endParaRPr lang="fr-FR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5292080" y="4293096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 smtClean="0"/>
              <a:t>Silicon</a:t>
            </a:r>
            <a:r>
              <a:rPr lang="fr-FR" sz="1600" dirty="0" smtClean="0"/>
              <a:t> wafer </a:t>
            </a:r>
            <a:r>
              <a:rPr lang="fr-FR" sz="1600" dirty="0" err="1" smtClean="0"/>
              <a:t>measurement</a:t>
            </a:r>
            <a:endParaRPr lang="fr-FR" sz="1600" dirty="0" smtClean="0"/>
          </a:p>
          <a:p>
            <a:pPr algn="ctr"/>
            <a:r>
              <a:rPr lang="fr-FR" sz="1600" dirty="0" smtClean="0"/>
              <a:t>700 000s 650g</a:t>
            </a:r>
            <a:endParaRPr lang="fr-FR" sz="1600" dirty="0"/>
          </a:p>
        </p:txBody>
      </p:sp>
      <p:grpSp>
        <p:nvGrpSpPr>
          <p:cNvPr id="8" name="Groupe 7"/>
          <p:cNvGrpSpPr/>
          <p:nvPr/>
        </p:nvGrpSpPr>
        <p:grpSpPr>
          <a:xfrm>
            <a:off x="5796136" y="2320117"/>
            <a:ext cx="2500658" cy="1823948"/>
            <a:chOff x="20756611" y="12273909"/>
            <a:chExt cx="8612686" cy="8097390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91052" y="14030793"/>
              <a:ext cx="5172075" cy="6324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20756611" y="13771414"/>
              <a:ext cx="1734441" cy="6583979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 err="1" smtClean="0"/>
                <a:t>Std</a:t>
              </a:r>
              <a:endParaRPr lang="fr-FR" sz="1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7634856" y="13787320"/>
              <a:ext cx="1734441" cy="6583979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 err="1" smtClean="0"/>
                <a:t>Std</a:t>
              </a:r>
              <a:endParaRPr lang="fr-FR" sz="1400" dirty="0"/>
            </a:p>
          </p:txBody>
        </p:sp>
        <p:cxnSp>
          <p:nvCxnSpPr>
            <p:cNvPr id="12" name="Connecteur droit avec flèche 11"/>
            <p:cNvCxnSpPr/>
            <p:nvPr/>
          </p:nvCxnSpPr>
          <p:spPr>
            <a:xfrm>
              <a:off x="20756611" y="13253423"/>
              <a:ext cx="8612686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ZoneTexte 12"/>
            <p:cNvSpPr txBox="1"/>
            <p:nvPr/>
          </p:nvSpPr>
          <p:spPr>
            <a:xfrm>
              <a:off x="22722694" y="12273909"/>
              <a:ext cx="4680521" cy="616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 smtClean="0"/>
                <a:t>536</a:t>
              </a:r>
              <a:endParaRPr lang="fr-FR" sz="1200" dirty="0"/>
            </a:p>
          </p:txBody>
        </p:sp>
      </p:grpSp>
      <p:sp>
        <p:nvSpPr>
          <p:cNvPr id="14" name="ZoneTexte 13"/>
          <p:cNvSpPr txBox="1"/>
          <p:nvPr/>
        </p:nvSpPr>
        <p:spPr>
          <a:xfrm>
            <a:off x="5724128" y="184482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err="1"/>
              <a:t>S</a:t>
            </a:r>
            <a:r>
              <a:rPr lang="fr-FR" u="sng" dirty="0" err="1" smtClean="0"/>
              <a:t>hielding</a:t>
            </a:r>
            <a:endParaRPr lang="fr-FR" u="sng" dirty="0"/>
          </a:p>
        </p:txBody>
      </p:sp>
      <p:sp>
        <p:nvSpPr>
          <p:cNvPr id="15" name="ZoneTexte 14"/>
          <p:cNvSpPr txBox="1"/>
          <p:nvPr/>
        </p:nvSpPr>
        <p:spPr>
          <a:xfrm>
            <a:off x="7380312" y="3645024"/>
            <a:ext cx="5256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</a:rPr>
              <a:t>ARCH</a:t>
            </a:r>
            <a:endParaRPr lang="fr-FR" sz="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/>
              <p:cNvSpPr txBox="1"/>
              <p:nvPr/>
            </p:nvSpPr>
            <p:spPr>
              <a:xfrm>
                <a:off x="35496" y="4653136"/>
                <a:ext cx="3168352" cy="5879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/>
                  <a:t>limit (Bq)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fr-FR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/>
                          </a:rPr>
                          <m:t>1,43+2,36</m:t>
                        </m:r>
                        <m:rad>
                          <m:radPr>
                            <m:degHide m:val="on"/>
                            <m:ctrlPr>
                              <a:rPr lang="fr-FR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fr-FR" b="0" i="1" smtClean="0">
                                <a:latin typeface="Cambria Math"/>
                              </a:rPr>
                              <m:t>1,36+</m:t>
                            </m:r>
                            <m:r>
                              <a:rPr lang="fr-FR" i="1">
                                <a:latin typeface="Cambria Math"/>
                              </a:rPr>
                              <m:t>𝑏𝑑</m:t>
                            </m:r>
                            <m:r>
                              <a:rPr lang="fr-FR" b="0" i="1" smtClean="0">
                                <a:latin typeface="Cambria Math"/>
                              </a:rPr>
                              <m:t>𝑓</m:t>
                            </m:r>
                            <m:r>
                              <a:rPr lang="fr-FR" b="0" i="1" smtClean="0">
                                <a:latin typeface="Cambria Math"/>
                              </a:rPr>
                              <m:t>×</m:t>
                            </m:r>
                            <m:r>
                              <a:rPr lang="fr-FR" b="0" i="1" smtClean="0">
                                <a:latin typeface="Cambria Math"/>
                              </a:rPr>
                              <m:t>𝑡</m:t>
                            </m:r>
                          </m:e>
                        </m:rad>
                      </m:num>
                      <m:den>
                        <m:r>
                          <a:rPr lang="fr-FR" i="1" smtClean="0">
                            <a:latin typeface="Cambria Math"/>
                            <a:ea typeface="Cambria Math"/>
                          </a:rPr>
                          <m:t>𝜀</m:t>
                        </m:r>
                        <m:d>
                          <m:dPr>
                            <m:ctrlPr>
                              <a:rPr lang="fr-FR" b="0" i="1" smtClean="0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b="0" i="1" smtClean="0">
                                <a:latin typeface="Cambria Math"/>
                                <a:ea typeface="Cambria Math"/>
                              </a:rPr>
                              <m:t>𝑚</m:t>
                            </m:r>
                          </m:e>
                        </m:d>
                        <m:r>
                          <a:rPr lang="fr-FR" b="0" i="1" smtClean="0">
                            <a:latin typeface="Cambria Math"/>
                            <a:ea typeface="Cambria Math"/>
                          </a:rPr>
                          <m:t> </m:t>
                        </m:r>
                        <m:r>
                          <a:rPr lang="fr-FR" b="0" i="1" smtClean="0">
                            <a:latin typeface="Cambria Math"/>
                          </a:rPr>
                          <m:t>𝑚</m:t>
                        </m:r>
                        <m:r>
                          <a:rPr lang="fr-FR" b="0" i="1" smtClean="0">
                            <a:latin typeface="Cambria Math"/>
                          </a:rPr>
                          <m:t> </m:t>
                        </m:r>
                        <m:r>
                          <a:rPr lang="fr-FR" b="0" i="1" smtClean="0">
                            <a:latin typeface="Cambria Math"/>
                          </a:rPr>
                          <m:t>𝑡</m:t>
                        </m:r>
                      </m:den>
                    </m:f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16" name="ZoneTexte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6" y="4653136"/>
                <a:ext cx="3168352" cy="587981"/>
              </a:xfrm>
              <a:prstGeom prst="rect">
                <a:avLst/>
              </a:prstGeom>
              <a:blipFill rotWithShape="1">
                <a:blip r:embed="rId3"/>
                <a:stretch>
                  <a:fillRect l="-173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2" t="16247" r="3673" b="28775"/>
          <a:stretch/>
        </p:blipFill>
        <p:spPr bwMode="auto">
          <a:xfrm>
            <a:off x="3220662" y="5157192"/>
            <a:ext cx="2380936" cy="15001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579732" y="5445224"/>
                <a:ext cx="1572738" cy="6182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>
                          <a:latin typeface="Cambria Math"/>
                          <a:ea typeface="Cambria Math"/>
                        </a:rPr>
                        <m:t>𝜀</m:t>
                      </m:r>
                      <m:r>
                        <a:rPr lang="fr-FR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fr-FR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/>
                            </a:rPr>
                            <m:t>𝑑𝑒𝑡𝑒𝑐𝑡𝑒𝑑</m:t>
                          </m:r>
                        </m:num>
                        <m:den>
                          <m:r>
                            <a:rPr lang="fr-FR" b="0" i="1" smtClean="0">
                              <a:latin typeface="Cambria Math"/>
                            </a:rPr>
                            <m:t>𝑒𝑚𝑖𝑡𝑡𝑒𝑑</m:t>
                          </m:r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732" y="5445224"/>
                <a:ext cx="1572738" cy="61824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029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Analitycal</a:t>
            </a:r>
            <a:r>
              <a:rPr lang="fr-FR" dirty="0" smtClean="0"/>
              <a:t> power for </a:t>
            </a:r>
            <a:r>
              <a:rPr lang="fr-FR" dirty="0" err="1" smtClean="0"/>
              <a:t>interdiciplinarity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539552" y="1124744"/>
            <a:ext cx="8229600" cy="4525963"/>
          </a:xfrm>
        </p:spPr>
        <p:txBody>
          <a:bodyPr>
            <a:normAutofit/>
          </a:bodyPr>
          <a:lstStyle/>
          <a:p>
            <a:r>
              <a:rPr lang="fr-FR" sz="2800" dirty="0" err="1" smtClean="0"/>
              <a:t>Possibility</a:t>
            </a:r>
            <a:r>
              <a:rPr lang="fr-FR" sz="2800" dirty="0" smtClean="0"/>
              <a:t> to </a:t>
            </a:r>
            <a:r>
              <a:rPr lang="fr-FR" sz="2800" dirty="0" err="1" smtClean="0"/>
              <a:t>measure</a:t>
            </a:r>
            <a:r>
              <a:rPr lang="fr-FR" sz="2800" dirty="0" smtClean="0"/>
              <a:t> a </a:t>
            </a:r>
            <a:r>
              <a:rPr lang="fr-FR" sz="2800" dirty="0" err="1" smtClean="0"/>
              <a:t>wide</a:t>
            </a:r>
            <a:r>
              <a:rPr lang="fr-FR" sz="2800" dirty="0" smtClean="0"/>
              <a:t> range of </a:t>
            </a:r>
            <a:r>
              <a:rPr lang="fr-FR" sz="2800" dirty="0" err="1" smtClean="0"/>
              <a:t>nucleides</a:t>
            </a:r>
            <a:endParaRPr lang="fr-FR" sz="2800" dirty="0" smtClean="0"/>
          </a:p>
          <a:p>
            <a:r>
              <a:rPr lang="fr-FR" sz="2800" dirty="0" err="1" smtClean="0"/>
              <a:t>Used</a:t>
            </a:r>
            <a:r>
              <a:rPr lang="fr-FR" sz="2800" dirty="0" smtClean="0"/>
              <a:t> in </a:t>
            </a:r>
            <a:r>
              <a:rPr lang="fr-FR" sz="2800" dirty="0" err="1" smtClean="0"/>
              <a:t>many</a:t>
            </a:r>
            <a:r>
              <a:rPr lang="fr-FR" sz="2800" dirty="0" smtClean="0"/>
              <a:t> </a:t>
            </a:r>
            <a:r>
              <a:rPr lang="fr-FR" sz="2800" dirty="0" err="1" smtClean="0"/>
              <a:t>environmental</a:t>
            </a:r>
            <a:r>
              <a:rPr lang="fr-FR" sz="2800" dirty="0" smtClean="0"/>
              <a:t> datation</a:t>
            </a:r>
            <a:endParaRPr lang="fr-FR" sz="2800" dirty="0"/>
          </a:p>
        </p:txBody>
      </p:sp>
      <p:pic>
        <p:nvPicPr>
          <p:cNvPr id="5" name="Picture 5" descr="Pb2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852936"/>
            <a:ext cx="3816424" cy="2091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Imag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157192"/>
            <a:ext cx="2387019" cy="379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4989316"/>
              </p:ext>
            </p:extLst>
          </p:nvPr>
        </p:nvGraphicFramePr>
        <p:xfrm>
          <a:off x="1197105" y="5805264"/>
          <a:ext cx="2645334" cy="5190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" name="Equation" r:id="rId5" imgW="2005729" imgH="393529" progId="Equation.DSMT4">
                  <p:embed/>
                </p:oleObj>
              </mc:Choice>
              <mc:Fallback>
                <p:oleObj name="Equation" r:id="rId5" imgW="2005729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7105" y="5805264"/>
                        <a:ext cx="2645334" cy="51902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4" name="Picture 2" descr="Vue aérienne de la centrale nucléaire de Tchernobyl, quelques jours après l’explosion survenue le 26 avril 1986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488766"/>
            <a:ext cx="2324334" cy="1894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4932040" y="4621363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aseline="30000" dirty="0" smtClean="0"/>
              <a:t>137</a:t>
            </a:r>
            <a:r>
              <a:rPr lang="fr-FR" dirty="0" smtClean="0"/>
              <a:t>Cs </a:t>
            </a:r>
            <a:r>
              <a:rPr lang="fr-FR" dirty="0" err="1" smtClean="0"/>
              <a:t>only</a:t>
            </a:r>
            <a:endParaRPr lang="fr-FR" dirty="0" smtClean="0"/>
          </a:p>
          <a:p>
            <a:r>
              <a:rPr lang="fr-FR" dirty="0" smtClean="0"/>
              <a:t>1986</a:t>
            </a:r>
            <a:endParaRPr lang="fr-FR" dirty="0"/>
          </a:p>
        </p:txBody>
      </p:sp>
      <p:pic>
        <p:nvPicPr>
          <p:cNvPr id="3076" name="Picture 4" descr="Résultat de recherche d'images pour &quot;bikini test nuclear&quot;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775843"/>
            <a:ext cx="2324334" cy="1712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4788024" y="2852936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aseline="30000" dirty="0" smtClean="0"/>
              <a:t>137</a:t>
            </a:r>
            <a:r>
              <a:rPr lang="fr-FR" dirty="0" smtClean="0"/>
              <a:t>Cs + </a:t>
            </a:r>
            <a:r>
              <a:rPr lang="fr-FR" baseline="30000" dirty="0" smtClean="0"/>
              <a:t>241</a:t>
            </a:r>
            <a:r>
              <a:rPr lang="fr-FR" dirty="0" smtClean="0"/>
              <a:t>Am</a:t>
            </a:r>
          </a:p>
          <a:p>
            <a:r>
              <a:rPr lang="fr-FR" dirty="0" smtClean="0"/>
              <a:t>1963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539552" y="2163791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Relative datation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4928467" y="2167529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Absolute</a:t>
            </a:r>
            <a:r>
              <a:rPr lang="fr-FR" dirty="0" smtClean="0"/>
              <a:t> datation</a:t>
            </a:r>
            <a:endParaRPr lang="fr-FR" dirty="0"/>
          </a:p>
        </p:txBody>
      </p:sp>
      <p:pic>
        <p:nvPicPr>
          <p:cNvPr id="14" name="Picture 7" descr="C:\Users\Guillaume\Downloads\edytem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97" b="31568"/>
          <a:stretch/>
        </p:blipFill>
        <p:spPr bwMode="auto">
          <a:xfrm>
            <a:off x="7956376" y="6389504"/>
            <a:ext cx="1185309" cy="46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48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Lake </a:t>
            </a:r>
            <a:r>
              <a:rPr lang="fr-FR" dirty="0" err="1" smtClean="0"/>
              <a:t>survey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347864" y="1600201"/>
            <a:ext cx="5338936" cy="2260848"/>
          </a:xfrm>
        </p:spPr>
        <p:txBody>
          <a:bodyPr>
            <a:normAutofit/>
          </a:bodyPr>
          <a:lstStyle/>
          <a:p>
            <a:r>
              <a:rPr lang="fr-FR" sz="2400" dirty="0" smtClean="0"/>
              <a:t>210Pb </a:t>
            </a:r>
            <a:r>
              <a:rPr lang="fr-FR" sz="2400" dirty="0" err="1" smtClean="0"/>
              <a:t>gives</a:t>
            </a:r>
            <a:r>
              <a:rPr lang="fr-FR" sz="2400" dirty="0" smtClean="0"/>
              <a:t> the </a:t>
            </a:r>
            <a:r>
              <a:rPr lang="fr-FR" sz="2400" dirty="0" err="1" smtClean="0"/>
              <a:t>sedimentation</a:t>
            </a:r>
            <a:r>
              <a:rPr lang="fr-FR" sz="2400" dirty="0" smtClean="0"/>
              <a:t> rate</a:t>
            </a:r>
          </a:p>
          <a:p>
            <a:r>
              <a:rPr lang="fr-FR" sz="2400" dirty="0" err="1" smtClean="0"/>
              <a:t>Confirmed</a:t>
            </a:r>
            <a:r>
              <a:rPr lang="fr-FR" sz="2400" dirty="0" smtClean="0"/>
              <a:t> by </a:t>
            </a:r>
            <a:r>
              <a:rPr lang="fr-FR" sz="2400" dirty="0" err="1" smtClean="0"/>
              <a:t>artificials</a:t>
            </a:r>
            <a:r>
              <a:rPr lang="fr-FR" sz="2400" dirty="0" smtClean="0"/>
              <a:t> </a:t>
            </a:r>
            <a:r>
              <a:rPr lang="fr-FR" sz="2400" dirty="0" err="1" smtClean="0"/>
              <a:t>nucleides</a:t>
            </a:r>
            <a:endParaRPr lang="fr-FR" sz="2400" dirty="0" smtClean="0"/>
          </a:p>
          <a:p>
            <a:r>
              <a:rPr lang="fr-FR" sz="2400" dirty="0" err="1" smtClean="0"/>
              <a:t>Allowing</a:t>
            </a:r>
            <a:r>
              <a:rPr lang="fr-FR" sz="2400" dirty="0" smtClean="0"/>
              <a:t> to </a:t>
            </a:r>
            <a:r>
              <a:rPr lang="fr-FR" sz="2400" dirty="0" err="1" smtClean="0"/>
              <a:t>reconstruct</a:t>
            </a:r>
            <a:r>
              <a:rPr lang="fr-FR" sz="2400" dirty="0" smtClean="0"/>
              <a:t> the </a:t>
            </a:r>
            <a:r>
              <a:rPr lang="fr-FR" sz="2400" dirty="0" err="1" smtClean="0"/>
              <a:t>history</a:t>
            </a:r>
            <a:r>
              <a:rPr lang="fr-FR" sz="2400" dirty="0" smtClean="0"/>
              <a:t> of a </a:t>
            </a:r>
            <a:r>
              <a:rPr lang="fr-FR" sz="2400" dirty="0" err="1" smtClean="0"/>
              <a:t>lake</a:t>
            </a:r>
            <a:r>
              <a:rPr lang="fr-FR" sz="2400" dirty="0" smtClean="0"/>
              <a:t> </a:t>
            </a:r>
            <a:r>
              <a:rPr lang="fr-FR" sz="2400" dirty="0" err="1" smtClean="0"/>
              <a:t>without</a:t>
            </a:r>
            <a:r>
              <a:rPr lang="fr-FR" sz="2400" dirty="0" smtClean="0"/>
              <a:t> archives </a:t>
            </a:r>
            <a:endParaRPr lang="fr-FR" sz="24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59"/>
          <a:stretch/>
        </p:blipFill>
        <p:spPr bwMode="auto">
          <a:xfrm>
            <a:off x="-7611" y="1340768"/>
            <a:ext cx="2877314" cy="477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edytem\Desktop\Pesticide\EST\Figure Fin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586" y="3504804"/>
            <a:ext cx="5579870" cy="282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necteur droit 5"/>
          <p:cNvCxnSpPr/>
          <p:nvPr/>
        </p:nvCxnSpPr>
        <p:spPr>
          <a:xfrm>
            <a:off x="3563888" y="4725144"/>
            <a:ext cx="5184576" cy="0"/>
          </a:xfrm>
          <a:prstGeom prst="line">
            <a:avLst/>
          </a:prstGeom>
          <a:ln w="25400">
            <a:solidFill>
              <a:srgbClr val="F8A20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3563888" y="4293096"/>
            <a:ext cx="5112568" cy="0"/>
          </a:xfrm>
          <a:prstGeom prst="line">
            <a:avLst/>
          </a:prstGeom>
          <a:ln w="25400">
            <a:solidFill>
              <a:srgbClr val="63AE2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3563888" y="4005064"/>
            <a:ext cx="5112568" cy="0"/>
          </a:xfrm>
          <a:prstGeom prst="line">
            <a:avLst/>
          </a:prstGeom>
          <a:ln w="254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5"/>
          <p:cNvSpPr txBox="1">
            <a:spLocks noChangeArrowheads="1"/>
          </p:cNvSpPr>
          <p:nvPr/>
        </p:nvSpPr>
        <p:spPr bwMode="auto">
          <a:xfrm>
            <a:off x="3491880" y="5949280"/>
            <a:ext cx="13681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fr-FR" altLang="fr-FR" sz="1200" dirty="0">
                <a:solidFill>
                  <a:schemeClr val="tx1"/>
                </a:solidFill>
              </a:rPr>
              <a:t>Sabatier et al., 2014, </a:t>
            </a:r>
            <a:r>
              <a:rPr lang="fr-FR" altLang="fr-FR" sz="1200" dirty="0" smtClean="0">
                <a:solidFill>
                  <a:schemeClr val="tx1"/>
                </a:solidFill>
              </a:rPr>
              <a:t>PNAS</a:t>
            </a:r>
            <a:endParaRPr lang="fr-FR" altLang="fr-FR" sz="1200" dirty="0">
              <a:solidFill>
                <a:schemeClr val="tx1"/>
              </a:solidFill>
            </a:endParaRPr>
          </a:p>
        </p:txBody>
      </p:sp>
      <p:sp>
        <p:nvSpPr>
          <p:cNvPr id="22" name="AutoShape 2" descr="Résultat de recherche d'images pour &quot;edytem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3" name="AutoShape 4" descr="Résultat de recherche d'images pour &quot;edytem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4" name="AutoShape 6" descr="Résultat de recherche d'images pour &quot;edytem&quot;"/>
          <p:cNvSpPr>
            <a:spLocks noChangeAspect="1" noChangeArrowheads="1"/>
          </p:cNvSpPr>
          <p:nvPr/>
        </p:nvSpPr>
        <p:spPr bwMode="auto">
          <a:xfrm>
            <a:off x="155575" y="-1608138"/>
            <a:ext cx="3362325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127" name="Picture 7" descr="C:\Users\Guillaume\Downloads\edytem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97" b="31568"/>
          <a:stretch/>
        </p:blipFill>
        <p:spPr bwMode="auto">
          <a:xfrm>
            <a:off x="7812358" y="6307571"/>
            <a:ext cx="1329327" cy="52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927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Ice</a:t>
            </a:r>
            <a:r>
              <a:rPr lang="fr-FR" dirty="0" smtClean="0"/>
              <a:t> </a:t>
            </a:r>
            <a:r>
              <a:rPr lang="fr-FR" dirty="0" err="1" smtClean="0"/>
              <a:t>survey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525963"/>
          </a:xfrm>
        </p:spPr>
        <p:txBody>
          <a:bodyPr/>
          <a:lstStyle/>
          <a:p>
            <a:r>
              <a:rPr lang="fr-FR" dirty="0" smtClean="0"/>
              <a:t>Datation of </a:t>
            </a:r>
            <a:r>
              <a:rPr lang="fr-FR" dirty="0" err="1" smtClean="0"/>
              <a:t>ice</a:t>
            </a:r>
            <a:r>
              <a:rPr lang="fr-FR" dirty="0" smtClean="0"/>
              <a:t> </a:t>
            </a:r>
            <a:r>
              <a:rPr lang="fr-FR" dirty="0" err="1" smtClean="0"/>
              <a:t>core</a:t>
            </a:r>
            <a:r>
              <a:rPr lang="fr-FR" dirty="0" smtClean="0"/>
              <a:t> in </a:t>
            </a:r>
            <a:r>
              <a:rPr lang="fr-FR" dirty="0" err="1" smtClean="0"/>
              <a:t>antartica</a:t>
            </a:r>
            <a:endParaRPr lang="fr-FR" dirty="0" smtClean="0"/>
          </a:p>
          <a:p>
            <a:r>
              <a:rPr lang="fr-FR" dirty="0" smtClean="0"/>
              <a:t>Calibration of radar</a:t>
            </a:r>
          </a:p>
          <a:p>
            <a:r>
              <a:rPr lang="fr-FR" dirty="0" smtClean="0"/>
              <a:t>Temporal marker for </a:t>
            </a:r>
            <a:r>
              <a:rPr lang="fr-FR" dirty="0" err="1" smtClean="0"/>
              <a:t>climate</a:t>
            </a:r>
            <a:r>
              <a:rPr lang="fr-FR" dirty="0" smtClean="0"/>
              <a:t> change</a:t>
            </a:r>
          </a:p>
          <a:p>
            <a:r>
              <a:rPr lang="fr-FR" dirty="0" smtClean="0"/>
              <a:t>2 </a:t>
            </a:r>
            <a:r>
              <a:rPr lang="fr-FR" dirty="0" err="1" smtClean="0"/>
              <a:t>days</a:t>
            </a:r>
            <a:r>
              <a:rPr lang="fr-FR" dirty="0" smtClean="0"/>
              <a:t> </a:t>
            </a:r>
            <a:r>
              <a:rPr lang="fr-FR" dirty="0" err="1" smtClean="0"/>
              <a:t>measure</a:t>
            </a:r>
            <a:r>
              <a:rPr lang="fr-FR" dirty="0" smtClean="0"/>
              <a:t> </a:t>
            </a:r>
            <a:r>
              <a:rPr lang="fr-FR" dirty="0" err="1" smtClean="0"/>
              <a:t>needed</a:t>
            </a:r>
            <a:r>
              <a:rPr lang="fr-FR" dirty="0" smtClean="0"/>
              <a:t> in underground </a:t>
            </a:r>
            <a:r>
              <a:rPr lang="fr-FR" dirty="0" err="1" smtClean="0"/>
              <a:t>lab</a:t>
            </a:r>
            <a:endParaRPr lang="fr-FR" dirty="0" smtClean="0"/>
          </a:p>
          <a:p>
            <a:endParaRPr lang="fr-FR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360725"/>
            <a:ext cx="5688632" cy="3310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 descr="Institut des Géosciences de l’Environnement - UMR 500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3" t="8880" r="21401" b="8422"/>
          <a:stretch/>
        </p:blipFill>
        <p:spPr bwMode="auto">
          <a:xfrm>
            <a:off x="2339752" y="6134049"/>
            <a:ext cx="720080" cy="72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Résultat de recherche d'images pour &quot;carotte glace&quot;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2" b="21715"/>
          <a:stretch/>
        </p:blipFill>
        <p:spPr bwMode="auto">
          <a:xfrm>
            <a:off x="683568" y="3645024"/>
            <a:ext cx="2160240" cy="1221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30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2421855" y="908720"/>
            <a:ext cx="6516215" cy="10099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dirty="0" smtClean="0"/>
              <a:t>Sources of </a:t>
            </a:r>
            <a:r>
              <a:rPr lang="fr-FR" sz="2400" dirty="0" err="1" smtClean="0"/>
              <a:t>sediment</a:t>
            </a:r>
            <a:r>
              <a:rPr lang="fr-FR" sz="2400" dirty="0" smtClean="0"/>
              <a:t> in </a:t>
            </a:r>
            <a:r>
              <a:rPr lang="fr-FR" sz="2400" dirty="0" err="1" smtClean="0"/>
              <a:t>mining</a:t>
            </a:r>
            <a:r>
              <a:rPr lang="fr-FR" sz="2400" dirty="0" smtClean="0"/>
              <a:t> </a:t>
            </a:r>
            <a:r>
              <a:rPr lang="fr-FR" sz="2400" dirty="0" err="1" smtClean="0"/>
              <a:t>catchments</a:t>
            </a:r>
            <a:r>
              <a:rPr lang="fr-FR" sz="2400" dirty="0" smtClean="0"/>
              <a:t> of New </a:t>
            </a:r>
            <a:r>
              <a:rPr lang="fr-FR" sz="2400" dirty="0" err="1" smtClean="0"/>
              <a:t>Caledonia</a:t>
            </a:r>
            <a:endParaRPr lang="fr-FR" sz="2400" dirty="0"/>
          </a:p>
        </p:txBody>
      </p:sp>
      <p:pic>
        <p:nvPicPr>
          <p:cNvPr id="5" name="Espace réservé du contenu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87" y="3121067"/>
            <a:ext cx="1617113" cy="121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Espace réservé du contenu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18" y="4620981"/>
            <a:ext cx="1631873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19" t="41351" r="35561" b="17297"/>
          <a:stretch>
            <a:fillRect/>
          </a:stretch>
        </p:blipFill>
        <p:spPr bwMode="auto">
          <a:xfrm>
            <a:off x="365354" y="1794741"/>
            <a:ext cx="1592426" cy="114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9" t="37061" r="14594" b="16267"/>
          <a:stretch>
            <a:fillRect/>
          </a:stretch>
        </p:blipFill>
        <p:spPr bwMode="auto">
          <a:xfrm>
            <a:off x="5250186" y="2810128"/>
            <a:ext cx="3775562" cy="1798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810128"/>
            <a:ext cx="2415024" cy="1810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19"/>
          <p:cNvSpPr txBox="1">
            <a:spLocks noChangeArrowheads="1"/>
          </p:cNvSpPr>
          <p:nvPr/>
        </p:nvSpPr>
        <p:spPr bwMode="auto">
          <a:xfrm>
            <a:off x="3039641" y="3517413"/>
            <a:ext cx="8465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Aft>
                <a:spcPts val="400"/>
              </a:spcAft>
              <a:buFont typeface="Arial" charset="0"/>
              <a:defRPr sz="22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lnSpc>
                <a:spcPts val="2000"/>
              </a:lnSpc>
              <a:buSzPct val="90000"/>
              <a:buFont typeface="Courier New" pitchFamily="49" charset="0"/>
              <a:buChar char="o"/>
              <a:defRPr sz="1600">
                <a:solidFill>
                  <a:srgbClr val="004F29"/>
                </a:solidFill>
                <a:latin typeface="Arial" charset="0"/>
              </a:defRPr>
            </a:lvl2pPr>
            <a:lvl3pPr marL="1143000" indent="-228600" eaLnBrk="0" hangingPunct="0">
              <a:lnSpc>
                <a:spcPts val="2000"/>
              </a:lnSpc>
              <a:buClr>
                <a:srgbClr val="FF0000"/>
              </a:buClr>
              <a:buSzPct val="90000"/>
              <a:buFont typeface="Wingdings" pitchFamily="2" charset="2"/>
              <a:buChar char="§"/>
              <a:defRPr sz="1600">
                <a:solidFill>
                  <a:srgbClr val="650008"/>
                </a:solidFill>
                <a:latin typeface="Arial" charset="0"/>
              </a:defRPr>
            </a:lvl3pPr>
            <a:lvl4pPr marL="1600200" indent="-228600" eaLnBrk="0" hangingPunct="0">
              <a:lnSpc>
                <a:spcPts val="2000"/>
              </a:lnSpc>
              <a:buClr>
                <a:srgbClr val="00B050"/>
              </a:buClr>
              <a:buSzPct val="96000"/>
              <a:buFont typeface="Wingdings" pitchFamily="2" charset="2"/>
              <a:buChar char="§"/>
              <a:defRPr sz="1600">
                <a:solidFill>
                  <a:srgbClr val="5A0F4F"/>
                </a:solidFill>
                <a:latin typeface="Arial" charset="0"/>
              </a:defRPr>
            </a:lvl4pPr>
            <a:lvl5pPr marL="2057400" indent="-228600" eaLnBrk="0" hangingPunct="0">
              <a:lnSpc>
                <a:spcPts val="2000"/>
              </a:lnSpc>
              <a:buClr>
                <a:srgbClr val="666666"/>
              </a:buClr>
              <a:buFont typeface="Arial" charset="0"/>
              <a:buChar char="-"/>
              <a:defRPr sz="1600">
                <a:solidFill>
                  <a:srgbClr val="5A0F4F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>
                <a:solidFill>
                  <a:srgbClr val="5A0F4F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>
                <a:solidFill>
                  <a:srgbClr val="5A0F4F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>
                <a:solidFill>
                  <a:srgbClr val="5A0F4F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>
                <a:solidFill>
                  <a:srgbClr val="5A0F4F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r>
              <a:rPr lang="fr-FR" altLang="fr-FR" sz="2400" b="1" baseline="30000" dirty="0">
                <a:solidFill>
                  <a:schemeClr val="bg1"/>
                </a:solidFill>
                <a:latin typeface="Calibri" pitchFamily="34" charset="0"/>
              </a:rPr>
              <a:t>137</a:t>
            </a:r>
            <a:r>
              <a:rPr lang="fr-FR" altLang="fr-FR" sz="2400" b="1" dirty="0">
                <a:solidFill>
                  <a:schemeClr val="bg1"/>
                </a:solidFill>
                <a:latin typeface="Calibri" pitchFamily="34" charset="0"/>
              </a:rPr>
              <a:t>Cs</a:t>
            </a:r>
          </a:p>
        </p:txBody>
      </p:sp>
      <p:sp>
        <p:nvSpPr>
          <p:cNvPr id="11" name="ZoneTexte 20"/>
          <p:cNvSpPr txBox="1">
            <a:spLocks noChangeArrowheads="1"/>
          </p:cNvSpPr>
          <p:nvPr/>
        </p:nvSpPr>
        <p:spPr bwMode="auto">
          <a:xfrm>
            <a:off x="6156176" y="3655516"/>
            <a:ext cx="1547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Aft>
                <a:spcPts val="400"/>
              </a:spcAft>
              <a:buFont typeface="Arial" charset="0"/>
              <a:defRPr sz="22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lnSpc>
                <a:spcPts val="2000"/>
              </a:lnSpc>
              <a:buSzPct val="90000"/>
              <a:buFont typeface="Courier New" pitchFamily="49" charset="0"/>
              <a:buChar char="o"/>
              <a:defRPr sz="1600">
                <a:solidFill>
                  <a:srgbClr val="004F29"/>
                </a:solidFill>
                <a:latin typeface="Arial" charset="0"/>
              </a:defRPr>
            </a:lvl2pPr>
            <a:lvl3pPr marL="1143000" indent="-228600" eaLnBrk="0" hangingPunct="0">
              <a:lnSpc>
                <a:spcPts val="2000"/>
              </a:lnSpc>
              <a:buClr>
                <a:srgbClr val="FF0000"/>
              </a:buClr>
              <a:buSzPct val="90000"/>
              <a:buFont typeface="Wingdings" pitchFamily="2" charset="2"/>
              <a:buChar char="§"/>
              <a:defRPr sz="1600">
                <a:solidFill>
                  <a:srgbClr val="650008"/>
                </a:solidFill>
                <a:latin typeface="Arial" charset="0"/>
              </a:defRPr>
            </a:lvl3pPr>
            <a:lvl4pPr marL="1600200" indent="-228600" eaLnBrk="0" hangingPunct="0">
              <a:lnSpc>
                <a:spcPts val="2000"/>
              </a:lnSpc>
              <a:buClr>
                <a:srgbClr val="00B050"/>
              </a:buClr>
              <a:buSzPct val="96000"/>
              <a:buFont typeface="Wingdings" pitchFamily="2" charset="2"/>
              <a:buChar char="§"/>
              <a:defRPr sz="1600">
                <a:solidFill>
                  <a:srgbClr val="5A0F4F"/>
                </a:solidFill>
                <a:latin typeface="Arial" charset="0"/>
              </a:defRPr>
            </a:lvl4pPr>
            <a:lvl5pPr marL="2057400" indent="-228600" eaLnBrk="0" hangingPunct="0">
              <a:lnSpc>
                <a:spcPts val="2000"/>
              </a:lnSpc>
              <a:buClr>
                <a:srgbClr val="666666"/>
              </a:buClr>
              <a:buFont typeface="Arial" charset="0"/>
              <a:buChar char="-"/>
              <a:defRPr sz="1600">
                <a:solidFill>
                  <a:srgbClr val="5A0F4F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>
                <a:solidFill>
                  <a:srgbClr val="5A0F4F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>
                <a:solidFill>
                  <a:srgbClr val="5A0F4F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>
                <a:solidFill>
                  <a:srgbClr val="5A0F4F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>
                <a:solidFill>
                  <a:srgbClr val="5A0F4F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r>
              <a:rPr lang="fr-FR" altLang="fr-FR" sz="2400" b="1" dirty="0">
                <a:solidFill>
                  <a:schemeClr val="bg1"/>
                </a:solidFill>
                <a:latin typeface="Calibri" pitchFamily="34" charset="0"/>
              </a:rPr>
              <a:t>Ø </a:t>
            </a:r>
            <a:r>
              <a:rPr lang="fr-FR" altLang="fr-FR" sz="2400" b="1" baseline="30000" dirty="0">
                <a:solidFill>
                  <a:schemeClr val="bg1"/>
                </a:solidFill>
                <a:latin typeface="Calibri" pitchFamily="34" charset="0"/>
              </a:rPr>
              <a:t>137</a:t>
            </a:r>
            <a:r>
              <a:rPr lang="fr-FR" altLang="fr-FR" sz="2400" b="1" dirty="0">
                <a:solidFill>
                  <a:schemeClr val="bg1"/>
                </a:solidFill>
                <a:latin typeface="Calibri" pitchFamily="34" charset="0"/>
              </a:rPr>
              <a:t>Cs</a:t>
            </a:r>
          </a:p>
        </p:txBody>
      </p:sp>
      <p:pic>
        <p:nvPicPr>
          <p:cNvPr id="12" name="Imag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116" y="6304563"/>
            <a:ext cx="963073" cy="392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2411963" y="1737425"/>
            <a:ext cx="326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Two</a:t>
            </a:r>
            <a:r>
              <a:rPr lang="fr-FR" dirty="0" smtClean="0"/>
              <a:t> main sources of </a:t>
            </a:r>
            <a:r>
              <a:rPr lang="fr-FR" dirty="0" err="1" smtClean="0"/>
              <a:t>sediment</a:t>
            </a:r>
            <a:r>
              <a:rPr lang="fr-FR" dirty="0" smtClean="0"/>
              <a:t> to the main river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6867074" y="2010657"/>
            <a:ext cx="1233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Mining</a:t>
            </a:r>
            <a:r>
              <a:rPr lang="fr-FR" dirty="0" smtClean="0"/>
              <a:t> </a:t>
            </a:r>
            <a:r>
              <a:rPr lang="fr-FR" dirty="0" err="1" smtClean="0"/>
              <a:t>tributaries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4122579" y="2045995"/>
            <a:ext cx="1352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Non-</a:t>
            </a:r>
            <a:r>
              <a:rPr lang="fr-FR" b="1" dirty="0" err="1" smtClean="0"/>
              <a:t>mining</a:t>
            </a:r>
            <a:r>
              <a:rPr lang="fr-FR" dirty="0" smtClean="0"/>
              <a:t> </a:t>
            </a:r>
            <a:r>
              <a:rPr lang="fr-FR" dirty="0" err="1" smtClean="0"/>
              <a:t>tributaries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2616994" y="4624159"/>
            <a:ext cx="61043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Discrimination of contributions  of </a:t>
            </a:r>
            <a:r>
              <a:rPr lang="fr-FR" dirty="0" err="1" smtClean="0"/>
              <a:t>both</a:t>
            </a:r>
            <a:r>
              <a:rPr lang="fr-FR" dirty="0" smtClean="0"/>
              <a:t> types  of </a:t>
            </a:r>
            <a:r>
              <a:rPr lang="fr-FR" dirty="0" err="1" smtClean="0"/>
              <a:t>tributaries</a:t>
            </a:r>
            <a:r>
              <a:rPr lang="fr-FR" dirty="0" smtClean="0"/>
              <a:t> </a:t>
            </a:r>
            <a:r>
              <a:rPr lang="fr-FR" dirty="0" err="1" smtClean="0"/>
              <a:t>based</a:t>
            </a:r>
            <a:r>
              <a:rPr lang="fr-FR" dirty="0" smtClean="0"/>
              <a:t> on </a:t>
            </a:r>
            <a:r>
              <a:rPr lang="fr-FR" dirty="0" err="1" smtClean="0"/>
              <a:t>their</a:t>
            </a:r>
            <a:r>
              <a:rPr lang="fr-FR" dirty="0" smtClean="0"/>
              <a:t> </a:t>
            </a:r>
            <a:r>
              <a:rPr lang="fr-FR" dirty="0" err="1" smtClean="0"/>
              <a:t>activities</a:t>
            </a:r>
            <a:r>
              <a:rPr lang="fr-FR" dirty="0" smtClean="0"/>
              <a:t> in </a:t>
            </a:r>
            <a:r>
              <a:rPr lang="fr-FR" dirty="0" err="1" smtClean="0"/>
              <a:t>natural</a:t>
            </a:r>
            <a:r>
              <a:rPr lang="fr-FR" dirty="0" smtClean="0"/>
              <a:t>/</a:t>
            </a:r>
            <a:r>
              <a:rPr lang="fr-FR" dirty="0" err="1" smtClean="0"/>
              <a:t>artificial</a:t>
            </a:r>
            <a:r>
              <a:rPr lang="fr-FR" dirty="0" smtClean="0"/>
              <a:t> </a:t>
            </a:r>
            <a:r>
              <a:rPr lang="fr-FR" dirty="0" err="1" smtClean="0"/>
              <a:t>radionuclides</a:t>
            </a: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Quantification </a:t>
            </a:r>
            <a:r>
              <a:rPr lang="fr-FR" dirty="0" err="1" smtClean="0"/>
              <a:t>using</a:t>
            </a:r>
            <a:r>
              <a:rPr lang="fr-FR" dirty="0" smtClean="0"/>
              <a:t> </a:t>
            </a:r>
            <a:r>
              <a:rPr lang="fr-FR" dirty="0" err="1" smtClean="0"/>
              <a:t>mixing</a:t>
            </a:r>
            <a:r>
              <a:rPr lang="fr-FR" dirty="0" smtClean="0"/>
              <a:t> </a:t>
            </a:r>
            <a:r>
              <a:rPr lang="fr-FR" dirty="0" err="1" smtClean="0"/>
              <a:t>models</a:t>
            </a: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Analysis</a:t>
            </a:r>
            <a:r>
              <a:rPr lang="fr-FR" dirty="0" smtClean="0"/>
              <a:t> of </a:t>
            </a:r>
            <a:r>
              <a:rPr lang="fr-FR" dirty="0" err="1" smtClean="0"/>
              <a:t>sediment</a:t>
            </a:r>
            <a:r>
              <a:rPr lang="fr-FR" dirty="0" smtClean="0"/>
              <a:t> </a:t>
            </a:r>
            <a:r>
              <a:rPr lang="fr-FR" dirty="0" err="1" smtClean="0"/>
              <a:t>cores</a:t>
            </a:r>
            <a:r>
              <a:rPr lang="fr-FR" dirty="0" smtClean="0"/>
              <a:t> </a:t>
            </a:r>
            <a:r>
              <a:rPr lang="fr-FR" dirty="0" err="1" smtClean="0"/>
              <a:t>collected</a:t>
            </a:r>
            <a:r>
              <a:rPr lang="fr-FR" dirty="0" smtClean="0"/>
              <a:t> in the delta to </a:t>
            </a:r>
            <a:r>
              <a:rPr lang="fr-FR" dirty="0" err="1" smtClean="0"/>
              <a:t>reconstruct</a:t>
            </a:r>
            <a:r>
              <a:rPr lang="fr-FR" dirty="0" smtClean="0"/>
              <a:t> changes in source contributions </a:t>
            </a:r>
            <a:r>
              <a:rPr lang="fr-FR" dirty="0" err="1" smtClean="0"/>
              <a:t>with</a:t>
            </a:r>
            <a:r>
              <a:rPr lang="fr-FR" dirty="0" smtClean="0"/>
              <a:t>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12" b="16707"/>
          <a:stretch/>
        </p:blipFill>
        <p:spPr>
          <a:xfrm>
            <a:off x="7118601" y="6199997"/>
            <a:ext cx="730262" cy="487670"/>
          </a:xfrm>
          <a:prstGeom prst="rect">
            <a:avLst/>
          </a:prstGeom>
        </p:spPr>
      </p:pic>
      <p:sp>
        <p:nvSpPr>
          <p:cNvPr id="18" name="Titr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Erosion </a:t>
            </a:r>
            <a:r>
              <a:rPr lang="fr-FR" dirty="0" err="1" smtClean="0"/>
              <a:t>survey</a:t>
            </a:r>
            <a:endParaRPr lang="fr-FR" dirty="0"/>
          </a:p>
        </p:txBody>
      </p:sp>
      <p:sp>
        <p:nvSpPr>
          <p:cNvPr id="21" name="Espace réservé du contenu 2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246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Laboratoire Souterrain de Modane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>
            <a:normAutofit/>
          </a:bodyPr>
          <a:lstStyle/>
          <a:p>
            <a:r>
              <a:rPr lang="fr-FR" dirty="0" err="1" smtClean="0"/>
              <a:t>Located</a:t>
            </a:r>
            <a:r>
              <a:rPr lang="fr-FR" dirty="0" smtClean="0"/>
              <a:t> in </a:t>
            </a:r>
            <a:r>
              <a:rPr lang="fr-FR" dirty="0"/>
              <a:t>M</a:t>
            </a:r>
            <a:r>
              <a:rPr lang="fr-FR" dirty="0" smtClean="0"/>
              <a:t>odane </a:t>
            </a:r>
          </a:p>
          <a:p>
            <a:r>
              <a:rPr lang="fr-FR" dirty="0" smtClean="0"/>
              <a:t>12 permanents </a:t>
            </a:r>
          </a:p>
          <a:p>
            <a:r>
              <a:rPr lang="fr-FR" dirty="0" smtClean="0"/>
              <a:t>1000 </a:t>
            </a:r>
            <a:r>
              <a:rPr lang="fr-FR" dirty="0" err="1" smtClean="0"/>
              <a:t>visitors</a:t>
            </a:r>
            <a:r>
              <a:rPr lang="fr-FR" dirty="0" smtClean="0"/>
              <a:t> </a:t>
            </a:r>
            <a:r>
              <a:rPr lang="fr-FR" dirty="0" err="1" smtClean="0"/>
              <a:t>days</a:t>
            </a:r>
            <a:r>
              <a:rPr lang="fr-FR" dirty="0" smtClean="0"/>
              <a:t> per </a:t>
            </a:r>
            <a:r>
              <a:rPr lang="fr-FR" dirty="0" err="1" smtClean="0"/>
              <a:t>year</a:t>
            </a:r>
            <a:endParaRPr lang="fr-FR" dirty="0" smtClean="0"/>
          </a:p>
          <a:p>
            <a:r>
              <a:rPr lang="fr-FR" dirty="0" smtClean="0"/>
              <a:t>Wide range of </a:t>
            </a:r>
            <a:r>
              <a:rPr lang="fr-FR" dirty="0" err="1" smtClean="0"/>
              <a:t>interdisciplinary</a:t>
            </a:r>
            <a:r>
              <a:rPr lang="fr-FR" dirty="0" smtClean="0"/>
              <a:t> topics</a:t>
            </a:r>
          </a:p>
          <a:p>
            <a:r>
              <a:rPr lang="fr-FR" smtClean="0"/>
              <a:t>Astroparticles</a:t>
            </a:r>
            <a:r>
              <a:rPr lang="fr-FR" dirty="0" smtClean="0"/>
              <a:t>, </a:t>
            </a:r>
            <a:r>
              <a:rPr lang="fr-FR" dirty="0" err="1" smtClean="0"/>
              <a:t>nuclear</a:t>
            </a:r>
            <a:r>
              <a:rPr lang="fr-FR" dirty="0" smtClean="0"/>
              <a:t> </a:t>
            </a:r>
            <a:r>
              <a:rPr lang="fr-FR" dirty="0" err="1" smtClean="0"/>
              <a:t>physic</a:t>
            </a:r>
            <a:r>
              <a:rPr lang="fr-FR" dirty="0" smtClean="0"/>
              <a:t>, </a:t>
            </a:r>
            <a:r>
              <a:rPr lang="fr-FR" dirty="0" err="1" smtClean="0"/>
              <a:t>environment</a:t>
            </a:r>
            <a:r>
              <a:rPr lang="fr-FR" dirty="0" smtClean="0"/>
              <a:t>, </a:t>
            </a:r>
            <a:r>
              <a:rPr lang="fr-FR" dirty="0" err="1" smtClean="0"/>
              <a:t>electronics</a:t>
            </a:r>
            <a:r>
              <a:rPr lang="fr-FR" dirty="0" smtClean="0"/>
              <a:t>, </a:t>
            </a:r>
            <a:r>
              <a:rPr lang="fr-FR" dirty="0" err="1" smtClean="0"/>
              <a:t>radioactivity</a:t>
            </a:r>
            <a:r>
              <a:rPr lang="fr-FR" dirty="0" smtClean="0"/>
              <a:t> </a:t>
            </a:r>
            <a:r>
              <a:rPr lang="fr-FR" dirty="0" err="1" smtClean="0"/>
              <a:t>measurement</a:t>
            </a:r>
            <a:r>
              <a:rPr lang="fr-FR" dirty="0" smtClean="0"/>
              <a:t>, </a:t>
            </a:r>
            <a:r>
              <a:rPr lang="fr-FR" dirty="0" err="1" smtClean="0"/>
              <a:t>biology</a:t>
            </a:r>
            <a:endParaRPr lang="fr-FR" dirty="0"/>
          </a:p>
        </p:txBody>
      </p:sp>
      <p:pic>
        <p:nvPicPr>
          <p:cNvPr id="6" name="Picture 2" descr="Z:\Photothèque\photos extincteur\P_20161004_15534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7" r="4184" b="12210"/>
          <a:stretch/>
        </p:blipFill>
        <p:spPr bwMode="auto">
          <a:xfrm>
            <a:off x="5403693" y="908720"/>
            <a:ext cx="3672408" cy="225479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 descr="CNRS-filaire-Quadri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6067425"/>
            <a:ext cx="864096" cy="79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 descr="C:\Users\Charlotte_2\AppData\Local\Microsoft\Windows\INetCache\Content.Word\logo-uga-vo-cmjn_petit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6067425"/>
            <a:ext cx="945083" cy="7905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082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Electronic</a:t>
            </a:r>
            <a:r>
              <a:rPr lang="fr-FR" dirty="0" smtClean="0"/>
              <a:t> SER test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800" dirty="0" err="1" smtClean="0"/>
              <a:t>Sensitivity</a:t>
            </a:r>
            <a:r>
              <a:rPr lang="fr-FR" sz="2800" dirty="0" smtClean="0"/>
              <a:t> of </a:t>
            </a:r>
            <a:r>
              <a:rPr lang="fr-FR" sz="2800" dirty="0" err="1" smtClean="0"/>
              <a:t>electronic</a:t>
            </a:r>
            <a:r>
              <a:rPr lang="fr-FR" sz="2800" dirty="0" smtClean="0"/>
              <a:t> to </a:t>
            </a:r>
            <a:r>
              <a:rPr lang="fr-FR" sz="2800" dirty="0" err="1" smtClean="0"/>
              <a:t>ionising</a:t>
            </a:r>
            <a:r>
              <a:rPr lang="fr-FR" sz="2800" dirty="0" smtClean="0"/>
              <a:t> radiation</a:t>
            </a:r>
          </a:p>
          <a:p>
            <a:r>
              <a:rPr lang="fr-FR" sz="2800" dirty="0" smtClean="0"/>
              <a:t>At </a:t>
            </a:r>
            <a:r>
              <a:rPr lang="fr-FR" sz="2800" dirty="0" err="1" smtClean="0"/>
              <a:t>sea</a:t>
            </a:r>
            <a:r>
              <a:rPr lang="fr-FR" sz="2800" dirty="0" smtClean="0"/>
              <a:t> </a:t>
            </a:r>
            <a:r>
              <a:rPr lang="fr-FR" sz="2800" dirty="0" err="1" smtClean="0"/>
              <a:t>level</a:t>
            </a:r>
            <a:r>
              <a:rPr lang="fr-FR" sz="2800" dirty="0" smtClean="0"/>
              <a:t> neutron and alpha contribution</a:t>
            </a:r>
          </a:p>
          <a:p>
            <a:r>
              <a:rPr lang="fr-FR" sz="2800" dirty="0" smtClean="0"/>
              <a:t>LSM </a:t>
            </a:r>
            <a:r>
              <a:rPr lang="fr-FR" sz="2800" dirty="0" err="1" smtClean="0"/>
              <a:t>reference</a:t>
            </a:r>
            <a:r>
              <a:rPr lang="fr-FR" sz="2800" dirty="0" smtClean="0"/>
              <a:t> point in JEDEC standard for 0 neutron</a:t>
            </a:r>
          </a:p>
          <a:p>
            <a:endParaRPr lang="fr-FR" dirty="0"/>
          </a:p>
        </p:txBody>
      </p:sp>
      <p:sp>
        <p:nvSpPr>
          <p:cNvPr id="4" name="Text Box 47"/>
          <p:cNvSpPr txBox="1">
            <a:spLocks noChangeArrowheads="1"/>
          </p:cNvSpPr>
          <p:nvPr/>
        </p:nvSpPr>
        <p:spPr bwMode="auto">
          <a:xfrm>
            <a:off x="395536" y="5500998"/>
            <a:ext cx="397839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Adapted after Baumann</a:t>
            </a:r>
            <a:r>
              <a:rPr lang="en-US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600" b="1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IEEE Trans. Device Mater. </a:t>
            </a:r>
            <a:r>
              <a:rPr lang="en-US" sz="1600" b="1" i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Reliab</a:t>
            </a:r>
            <a:r>
              <a:rPr lang="en-US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 5, 305-316 (2005</a:t>
            </a:r>
            <a:r>
              <a:rPr lang="en-US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 t="12280"/>
          <a:stretch>
            <a:fillRect/>
          </a:stretch>
        </p:blipFill>
        <p:spPr bwMode="auto">
          <a:xfrm>
            <a:off x="107504" y="3212976"/>
            <a:ext cx="4948027" cy="2308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l="6214" r="9096"/>
          <a:stretch>
            <a:fillRect/>
          </a:stretch>
        </p:blipFill>
        <p:spPr bwMode="auto">
          <a:xfrm>
            <a:off x="4932040" y="2702571"/>
            <a:ext cx="4123339" cy="3409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/>
          <a:srcRect l="5737" t="4161" r="2844" b="7516"/>
          <a:stretch>
            <a:fillRect/>
          </a:stretch>
        </p:blipFill>
        <p:spPr bwMode="auto">
          <a:xfrm>
            <a:off x="4283967" y="5842023"/>
            <a:ext cx="1008451" cy="1015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Résultat de recherche d'images pour &quot;im2np&quot;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12" b="31353"/>
          <a:stretch/>
        </p:blipFill>
        <p:spPr bwMode="auto">
          <a:xfrm>
            <a:off x="7548764" y="6170775"/>
            <a:ext cx="1584177" cy="67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7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Biology</a:t>
            </a:r>
            <a:r>
              <a:rPr lang="fr-FR" dirty="0" smtClean="0"/>
              <a:t> at LSM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400" dirty="0" smtClean="0"/>
              <a:t>Evolution </a:t>
            </a:r>
            <a:r>
              <a:rPr lang="fr-FR" sz="2400" dirty="0" err="1" smtClean="0"/>
              <a:t>driven</a:t>
            </a:r>
            <a:r>
              <a:rPr lang="fr-FR" sz="2400" dirty="0" smtClean="0"/>
              <a:t> by radiation</a:t>
            </a:r>
          </a:p>
          <a:p>
            <a:r>
              <a:rPr lang="fr-FR" sz="2400" dirty="0" err="1" smtClean="0"/>
              <a:t>Comparison</a:t>
            </a:r>
            <a:r>
              <a:rPr lang="fr-FR" sz="2400" dirty="0" smtClean="0"/>
              <a:t> </a:t>
            </a:r>
            <a:r>
              <a:rPr lang="fr-FR" sz="2400" dirty="0" err="1" smtClean="0"/>
              <a:t>between</a:t>
            </a:r>
            <a:r>
              <a:rPr lang="fr-FR" sz="2400" dirty="0" smtClean="0"/>
              <a:t> surface and underground  </a:t>
            </a:r>
            <a:r>
              <a:rPr lang="fr-FR" sz="2400" dirty="0" err="1" smtClean="0"/>
              <a:t>bacteria</a:t>
            </a:r>
            <a:r>
              <a:rPr lang="fr-FR" sz="2400" dirty="0" smtClean="0"/>
              <a:t> culture 800 </a:t>
            </a:r>
            <a:r>
              <a:rPr lang="fr-FR" sz="2400" dirty="0" err="1" smtClean="0"/>
              <a:t>generations</a:t>
            </a:r>
            <a:r>
              <a:rPr lang="fr-FR" sz="2400" dirty="0" smtClean="0"/>
              <a:t> </a:t>
            </a:r>
            <a:r>
              <a:rPr lang="fr-FR" sz="2400" dirty="0" err="1" smtClean="0"/>
              <a:t>harvested</a:t>
            </a:r>
            <a:endParaRPr lang="fr-FR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" t="2309" r="576"/>
          <a:stretch/>
        </p:blipFill>
        <p:spPr bwMode="auto">
          <a:xfrm>
            <a:off x="179512" y="2348880"/>
            <a:ext cx="8624105" cy="1672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" t="3041" r="978" b="1838"/>
          <a:stretch/>
        </p:blipFill>
        <p:spPr bwMode="auto">
          <a:xfrm>
            <a:off x="2339752" y="4021861"/>
            <a:ext cx="4015593" cy="250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345" y="3758743"/>
            <a:ext cx="2448272" cy="3099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 descr="chateau roug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3" y="4021860"/>
            <a:ext cx="2160240" cy="207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87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Stem </a:t>
            </a:r>
            <a:r>
              <a:rPr lang="fr-FR" dirty="0" err="1" smtClean="0"/>
              <a:t>cell</a:t>
            </a:r>
            <a:r>
              <a:rPr lang="fr-FR" dirty="0" smtClean="0"/>
              <a:t> </a:t>
            </a:r>
            <a:r>
              <a:rPr lang="fr-FR" dirty="0" err="1" smtClean="0"/>
              <a:t>storage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smtClean="0"/>
              <a:t>LSM-pasteur </a:t>
            </a:r>
            <a:r>
              <a:rPr lang="fr-FR" dirty="0" err="1" smtClean="0"/>
              <a:t>institute</a:t>
            </a:r>
            <a:r>
              <a:rPr lang="fr-FR" dirty="0" smtClean="0"/>
              <a:t> collaboration</a:t>
            </a:r>
          </a:p>
          <a:p>
            <a:r>
              <a:rPr lang="fr-FR" dirty="0" err="1" smtClean="0"/>
              <a:t>Funded</a:t>
            </a:r>
            <a:r>
              <a:rPr lang="fr-FR" dirty="0" smtClean="0"/>
              <a:t> by </a:t>
            </a:r>
            <a:r>
              <a:rPr lang="fr-FR" dirty="0" err="1" smtClean="0"/>
              <a:t>interdisciplanary</a:t>
            </a:r>
            <a:r>
              <a:rPr lang="fr-FR" dirty="0" smtClean="0"/>
              <a:t> mission </a:t>
            </a:r>
            <a:r>
              <a:rPr lang="fr-FR" dirty="0" err="1" smtClean="0"/>
              <a:t>from</a:t>
            </a:r>
            <a:r>
              <a:rPr lang="fr-FR" dirty="0" smtClean="0"/>
              <a:t> CNRS</a:t>
            </a:r>
          </a:p>
          <a:p>
            <a:r>
              <a:rPr lang="fr-FR" dirty="0" err="1" smtClean="0"/>
              <a:t>Allowed</a:t>
            </a:r>
            <a:r>
              <a:rPr lang="fr-FR" dirty="0" smtClean="0"/>
              <a:t> to test a stem </a:t>
            </a:r>
            <a:r>
              <a:rPr lang="fr-FR" dirty="0" err="1" smtClean="0"/>
              <a:t>cell</a:t>
            </a:r>
            <a:r>
              <a:rPr lang="fr-FR" dirty="0" smtClean="0"/>
              <a:t> </a:t>
            </a:r>
            <a:r>
              <a:rPr lang="fr-FR" dirty="0" err="1" smtClean="0"/>
              <a:t>storage</a:t>
            </a:r>
            <a:r>
              <a:rPr lang="fr-FR" dirty="0" smtClean="0"/>
              <a:t> </a:t>
            </a:r>
            <a:r>
              <a:rPr lang="fr-FR" dirty="0" err="1" smtClean="0"/>
              <a:t>shielded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 err="1" smtClean="0"/>
              <a:t>natural</a:t>
            </a:r>
            <a:r>
              <a:rPr lang="fr-FR" dirty="0" smtClean="0"/>
              <a:t> </a:t>
            </a:r>
            <a:r>
              <a:rPr lang="fr-FR" dirty="0" err="1" smtClean="0"/>
              <a:t>radioactivity</a:t>
            </a:r>
            <a:r>
              <a:rPr lang="fr-FR" dirty="0" smtClean="0"/>
              <a:t> and </a:t>
            </a:r>
            <a:r>
              <a:rPr lang="fr-FR" dirty="0" err="1" smtClean="0"/>
              <a:t>terrestrial</a:t>
            </a:r>
            <a:r>
              <a:rPr lang="fr-FR" dirty="0" smtClean="0"/>
              <a:t> </a:t>
            </a:r>
            <a:r>
              <a:rPr lang="fr-FR" dirty="0" err="1" smtClean="0"/>
              <a:t>cosmic</a:t>
            </a:r>
            <a:r>
              <a:rPr lang="fr-FR" dirty="0" smtClean="0"/>
              <a:t> rays</a:t>
            </a:r>
          </a:p>
          <a:p>
            <a:r>
              <a:rPr lang="fr-FR" dirty="0" err="1" smtClean="0"/>
              <a:t>Patented</a:t>
            </a:r>
            <a:r>
              <a:rPr lang="fr-FR" dirty="0" smtClean="0"/>
              <a:t> solution</a:t>
            </a:r>
          </a:p>
          <a:p>
            <a:r>
              <a:rPr lang="fr-FR" dirty="0" smtClean="0"/>
              <a:t>Publication in </a:t>
            </a:r>
            <a:r>
              <a:rPr lang="fr-FR" dirty="0" err="1" smtClean="0"/>
              <a:t>progress</a:t>
            </a:r>
            <a:endParaRPr lang="fr-FR" dirty="0" smtClean="0"/>
          </a:p>
          <a:p>
            <a:r>
              <a:rPr lang="fr-FR" dirty="0" err="1" smtClean="0"/>
              <a:t>Industrial</a:t>
            </a:r>
            <a:r>
              <a:rPr lang="fr-FR" dirty="0" smtClean="0"/>
              <a:t> prototype in</a:t>
            </a:r>
          </a:p>
          <a:p>
            <a:pPr marL="0" indent="0">
              <a:buNone/>
            </a:pPr>
            <a:r>
              <a:rPr lang="fr-FR" dirty="0" err="1" smtClean="0"/>
              <a:t>development</a:t>
            </a:r>
            <a:endParaRPr lang="fr-FR" dirty="0"/>
          </a:p>
        </p:txBody>
      </p:sp>
      <p:pic>
        <p:nvPicPr>
          <p:cNvPr id="4098" name="Picture 2" descr="C:\Users\Guillaume\Desktop\pc bureau\biologie\pasteur\premier retrait de cellules\DSCF34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856331"/>
            <a:ext cx="3928608" cy="261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ésultat de recherche d'images pour &quot;institut pasteur&quot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8" t="22244" r="7949" b="22552"/>
          <a:stretch/>
        </p:blipFill>
        <p:spPr bwMode="auto">
          <a:xfrm>
            <a:off x="2699792" y="6146800"/>
            <a:ext cx="1718064" cy="66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836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Underground </a:t>
            </a:r>
            <a:r>
              <a:rPr lang="fr-FR" dirty="0" err="1" smtClean="0"/>
              <a:t>labs</a:t>
            </a:r>
            <a:r>
              <a:rPr lang="fr-FR" dirty="0" smtClean="0"/>
              <a:t> are </a:t>
            </a:r>
            <a:r>
              <a:rPr lang="fr-FR" dirty="0" err="1" smtClean="0"/>
              <a:t>designed</a:t>
            </a:r>
            <a:r>
              <a:rPr lang="fr-FR" dirty="0" smtClean="0"/>
              <a:t> for large </a:t>
            </a:r>
            <a:r>
              <a:rPr lang="fr-FR" dirty="0" err="1" smtClean="0"/>
              <a:t>scale</a:t>
            </a:r>
            <a:r>
              <a:rPr lang="fr-FR" dirty="0" smtClean="0"/>
              <a:t> </a:t>
            </a:r>
            <a:r>
              <a:rPr lang="fr-FR" dirty="0" err="1" smtClean="0"/>
              <a:t>fundamental</a:t>
            </a:r>
            <a:r>
              <a:rPr lang="fr-FR" dirty="0" smtClean="0"/>
              <a:t> </a:t>
            </a:r>
            <a:r>
              <a:rPr lang="fr-FR" dirty="0" err="1" smtClean="0"/>
              <a:t>physics</a:t>
            </a:r>
            <a:endParaRPr lang="fr-FR" dirty="0" smtClean="0"/>
          </a:p>
          <a:p>
            <a:r>
              <a:rPr lang="fr-FR" dirty="0" smtClean="0"/>
              <a:t>Unique </a:t>
            </a:r>
            <a:r>
              <a:rPr lang="fr-FR" dirty="0" err="1" smtClean="0"/>
              <a:t>environment</a:t>
            </a:r>
            <a:r>
              <a:rPr lang="fr-FR" dirty="0" smtClean="0"/>
              <a:t> </a:t>
            </a:r>
            <a:r>
              <a:rPr lang="fr-FR" dirty="0" err="1" smtClean="0"/>
              <a:t>find</a:t>
            </a:r>
            <a:r>
              <a:rPr lang="fr-FR" dirty="0" smtClean="0"/>
              <a:t> </a:t>
            </a:r>
            <a:r>
              <a:rPr lang="fr-FR" dirty="0" err="1" smtClean="0"/>
              <a:t>always</a:t>
            </a:r>
            <a:r>
              <a:rPr lang="fr-FR" dirty="0" smtClean="0"/>
              <a:t> a use </a:t>
            </a:r>
            <a:r>
              <a:rPr lang="fr-FR" dirty="0" err="1" smtClean="0"/>
              <a:t>sometimes</a:t>
            </a:r>
            <a:r>
              <a:rPr lang="fr-FR" dirty="0" smtClean="0"/>
              <a:t> </a:t>
            </a:r>
            <a:r>
              <a:rPr lang="fr-FR" dirty="0" err="1" smtClean="0"/>
              <a:t>unforeseen</a:t>
            </a:r>
            <a:r>
              <a:rPr lang="fr-FR" dirty="0" smtClean="0"/>
              <a:t> at </a:t>
            </a:r>
            <a:r>
              <a:rPr lang="fr-FR" dirty="0" err="1" smtClean="0"/>
              <a:t>digging</a:t>
            </a:r>
            <a:endParaRPr lang="fr-FR" dirty="0" smtClean="0"/>
          </a:p>
          <a:p>
            <a:r>
              <a:rPr lang="fr-FR" dirty="0" err="1" smtClean="0"/>
              <a:t>Leaves</a:t>
            </a:r>
            <a:r>
              <a:rPr lang="fr-FR" dirty="0" smtClean="0"/>
              <a:t> room for </a:t>
            </a:r>
            <a:r>
              <a:rPr lang="fr-FR" dirty="0" err="1" smtClean="0"/>
              <a:t>interdisciplinary</a:t>
            </a:r>
            <a:r>
              <a:rPr lang="fr-FR" dirty="0" smtClean="0"/>
              <a:t> program at </a:t>
            </a:r>
            <a:r>
              <a:rPr lang="fr-FR" dirty="0" err="1" smtClean="0"/>
              <a:t>moderate</a:t>
            </a:r>
            <a:r>
              <a:rPr lang="fr-FR" dirty="0" smtClean="0"/>
              <a:t> </a:t>
            </a:r>
            <a:r>
              <a:rPr lang="fr-FR" dirty="0" err="1" smtClean="0"/>
              <a:t>cost</a:t>
            </a:r>
            <a:endParaRPr lang="fr-FR" dirty="0" smtClean="0"/>
          </a:p>
          <a:p>
            <a:r>
              <a:rPr lang="fr-FR" dirty="0" smtClean="0"/>
              <a:t>New </a:t>
            </a:r>
            <a:r>
              <a:rPr lang="fr-FR" dirty="0" err="1" smtClean="0"/>
              <a:t>fields</a:t>
            </a:r>
            <a:r>
              <a:rPr lang="fr-FR" dirty="0" smtClean="0"/>
              <a:t> and </a:t>
            </a:r>
            <a:r>
              <a:rPr lang="fr-FR" dirty="0" err="1" smtClean="0"/>
              <a:t>discoveries</a:t>
            </a:r>
            <a:r>
              <a:rPr lang="fr-FR" dirty="0" smtClean="0"/>
              <a:t> made possible by the </a:t>
            </a:r>
            <a:r>
              <a:rPr lang="fr-FR" dirty="0" err="1" smtClean="0"/>
              <a:t>access</a:t>
            </a:r>
            <a:r>
              <a:rPr lang="fr-FR" dirty="0" smtClean="0"/>
              <a:t> to </a:t>
            </a:r>
            <a:r>
              <a:rPr lang="fr-FR" dirty="0" err="1" smtClean="0"/>
              <a:t>low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r>
              <a:rPr lang="fr-FR" dirty="0" smtClean="0"/>
              <a:t> radiation </a:t>
            </a:r>
            <a:r>
              <a:rPr lang="fr-FR" dirty="0" err="1" smtClean="0"/>
              <a:t>environment</a:t>
            </a:r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3626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308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089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Laboratoire Souterrain de Modane</a:t>
            </a:r>
            <a:endParaRPr lang="fr-FR" dirty="0"/>
          </a:p>
        </p:txBody>
      </p:sp>
      <p:pic>
        <p:nvPicPr>
          <p:cNvPr id="4098" name="Picture 2" descr="Résultat de recherche d'images pour &quot;lpsc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652" y="5805264"/>
            <a:ext cx="1860104" cy="98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contenu 2"/>
          <p:cNvSpPr>
            <a:spLocks noGrp="1"/>
          </p:cNvSpPr>
          <p:nvPr/>
        </p:nvSpPr>
        <p:spPr>
          <a:xfrm>
            <a:off x="457200" y="980729"/>
            <a:ext cx="8435280" cy="47112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 err="1" smtClean="0"/>
              <a:t>Merger</a:t>
            </a:r>
            <a:r>
              <a:rPr lang="fr-FR" sz="1800" dirty="0" smtClean="0"/>
              <a:t> </a:t>
            </a:r>
            <a:r>
              <a:rPr lang="fr-FR" sz="1800" dirty="0" err="1" smtClean="0"/>
              <a:t>with</a:t>
            </a:r>
            <a:r>
              <a:rPr lang="fr-FR" sz="1800" dirty="0" smtClean="0"/>
              <a:t> Laboratoire de Physique Subatomique &amp; Cosmologie (LPSC-IN2P3) in Grenoble</a:t>
            </a:r>
          </a:p>
          <a:p>
            <a:pPr lvl="1"/>
            <a:r>
              <a:rPr lang="fr-FR" sz="1600" dirty="0" smtClean="0"/>
              <a:t>70 </a:t>
            </a:r>
            <a:r>
              <a:rPr lang="fr-FR" sz="1600" dirty="0" err="1" smtClean="0"/>
              <a:t>researchers</a:t>
            </a:r>
            <a:r>
              <a:rPr lang="fr-FR" sz="1600" dirty="0" smtClean="0"/>
              <a:t>, 90 </a:t>
            </a:r>
            <a:r>
              <a:rPr lang="fr-FR" sz="1600" dirty="0" err="1" smtClean="0"/>
              <a:t>Engineers</a:t>
            </a:r>
            <a:r>
              <a:rPr lang="fr-FR" sz="1600" dirty="0" smtClean="0"/>
              <a:t> &amp; </a:t>
            </a:r>
            <a:r>
              <a:rPr lang="fr-FR" sz="1600" dirty="0" err="1" smtClean="0"/>
              <a:t>technicians</a:t>
            </a:r>
            <a:endParaRPr lang="fr-FR" sz="1600" dirty="0" smtClean="0"/>
          </a:p>
          <a:p>
            <a:pPr lvl="1"/>
            <a:r>
              <a:rPr lang="fr-FR" sz="1600" dirty="0" err="1" smtClean="0"/>
              <a:t>Covering</a:t>
            </a:r>
            <a:r>
              <a:rPr lang="fr-FR" sz="1600" dirty="0" smtClean="0"/>
              <a:t> </a:t>
            </a:r>
            <a:r>
              <a:rPr lang="fr-FR" sz="1600" dirty="0" err="1" smtClean="0"/>
              <a:t>fields</a:t>
            </a:r>
            <a:r>
              <a:rPr lang="fr-FR" sz="1600" dirty="0" smtClean="0"/>
              <a:t>  in </a:t>
            </a:r>
            <a:r>
              <a:rPr lang="fr-FR" sz="1600" dirty="0" err="1" smtClean="0"/>
              <a:t>particle</a:t>
            </a:r>
            <a:r>
              <a:rPr lang="fr-FR" sz="1600" dirty="0" smtClean="0"/>
              <a:t> &amp; </a:t>
            </a:r>
            <a:r>
              <a:rPr lang="fr-FR" sz="1600" dirty="0" err="1" smtClean="0"/>
              <a:t>nuclear</a:t>
            </a:r>
            <a:r>
              <a:rPr lang="fr-FR" sz="1600" dirty="0" smtClean="0"/>
              <a:t> </a:t>
            </a:r>
            <a:r>
              <a:rPr lang="fr-FR" sz="1600" dirty="0" err="1" smtClean="0"/>
              <a:t>physics</a:t>
            </a:r>
            <a:r>
              <a:rPr lang="fr-FR" sz="1600" dirty="0" smtClean="0"/>
              <a:t>, </a:t>
            </a:r>
            <a:r>
              <a:rPr lang="fr-FR" sz="1600" dirty="0" err="1" smtClean="0"/>
              <a:t>astroparticle</a:t>
            </a:r>
            <a:r>
              <a:rPr lang="fr-FR" sz="1600" dirty="0"/>
              <a:t> </a:t>
            </a:r>
            <a:r>
              <a:rPr lang="fr-FR" sz="1600" dirty="0" smtClean="0"/>
              <a:t>and </a:t>
            </a:r>
            <a:r>
              <a:rPr lang="fr-FR" sz="1600" dirty="0" err="1" smtClean="0"/>
              <a:t>cosmology</a:t>
            </a:r>
            <a:r>
              <a:rPr lang="fr-FR" sz="1600" dirty="0" smtClean="0"/>
              <a:t> </a:t>
            </a:r>
          </a:p>
          <a:p>
            <a:r>
              <a:rPr lang="fr-FR" sz="1800" dirty="0" smtClean="0"/>
              <a:t>LSM </a:t>
            </a:r>
            <a:r>
              <a:rPr lang="fr-FR" sz="1800" dirty="0" err="1" smtClean="0"/>
              <a:t>now</a:t>
            </a:r>
            <a:r>
              <a:rPr lang="fr-FR" sz="1800" dirty="0" smtClean="0"/>
              <a:t> </a:t>
            </a:r>
            <a:r>
              <a:rPr lang="fr-FR" sz="1800" dirty="0" err="1" smtClean="0"/>
              <a:t>becomes</a:t>
            </a:r>
            <a:r>
              <a:rPr lang="fr-FR" sz="1800" dirty="0" smtClean="0"/>
              <a:t> a « national </a:t>
            </a:r>
            <a:r>
              <a:rPr lang="fr-FR" sz="1800" dirty="0" err="1" smtClean="0"/>
              <a:t>facility</a:t>
            </a:r>
            <a:r>
              <a:rPr lang="fr-FR" sz="1800" dirty="0" smtClean="0"/>
              <a:t> » as </a:t>
            </a:r>
            <a:r>
              <a:rPr lang="fr-FR" sz="1800" dirty="0" err="1" smtClean="0"/>
              <a:t>labelled</a:t>
            </a:r>
            <a:r>
              <a:rPr lang="fr-FR" sz="1800" dirty="0" smtClean="0"/>
              <a:t> by the CNRS</a:t>
            </a:r>
          </a:p>
          <a:p>
            <a:pPr lvl="1"/>
            <a:r>
              <a:rPr lang="fr-FR" sz="1600" dirty="0" smtClean="0"/>
              <a:t>National </a:t>
            </a:r>
            <a:r>
              <a:rPr lang="fr-FR" sz="1600" dirty="0" err="1" smtClean="0"/>
              <a:t>facility</a:t>
            </a:r>
            <a:r>
              <a:rPr lang="fr-FR" sz="1600" dirty="0" smtClean="0"/>
              <a:t> for IN2P3 / CNRS  </a:t>
            </a:r>
          </a:p>
          <a:p>
            <a:r>
              <a:rPr lang="fr-FR" sz="1800" dirty="0" smtClean="0"/>
              <a:t>LSM as an national </a:t>
            </a:r>
            <a:r>
              <a:rPr lang="fr-FR" sz="1800" dirty="0" err="1" smtClean="0"/>
              <a:t>experimental</a:t>
            </a:r>
            <a:r>
              <a:rPr lang="fr-FR" sz="1800" dirty="0" smtClean="0"/>
              <a:t> </a:t>
            </a:r>
            <a:r>
              <a:rPr lang="fr-FR" sz="1800" dirty="0" err="1" smtClean="0"/>
              <a:t>facility</a:t>
            </a:r>
            <a:r>
              <a:rPr lang="fr-FR" sz="1800" dirty="0" smtClean="0"/>
              <a:t> for :  </a:t>
            </a:r>
          </a:p>
          <a:p>
            <a:pPr lvl="1"/>
            <a:r>
              <a:rPr lang="fr-FR" sz="2000" dirty="0" err="1" smtClean="0"/>
              <a:t>Fundamental</a:t>
            </a:r>
            <a:r>
              <a:rPr lang="fr-FR" sz="2000" dirty="0" smtClean="0"/>
              <a:t> </a:t>
            </a:r>
            <a:r>
              <a:rPr lang="fr-FR" sz="2000" dirty="0" err="1" smtClean="0"/>
              <a:t>Physics</a:t>
            </a:r>
            <a:endParaRPr lang="fr-FR" sz="2000" dirty="0" smtClean="0"/>
          </a:p>
          <a:p>
            <a:pPr lvl="2"/>
            <a:r>
              <a:rPr lang="fr-FR" sz="1800" dirty="0" smtClean="0"/>
              <a:t>Neutrino </a:t>
            </a:r>
            <a:r>
              <a:rPr lang="fr-FR" sz="1800" dirty="0" err="1" smtClean="0"/>
              <a:t>property</a:t>
            </a:r>
            <a:r>
              <a:rPr lang="fr-FR" sz="1800" dirty="0" smtClean="0"/>
              <a:t> </a:t>
            </a:r>
            <a:r>
              <a:rPr lang="fr-FR" sz="1800" dirty="0" err="1" smtClean="0"/>
              <a:t>determination</a:t>
            </a:r>
            <a:endParaRPr lang="fr-FR" sz="1800" dirty="0" smtClean="0"/>
          </a:p>
          <a:p>
            <a:pPr lvl="2"/>
            <a:r>
              <a:rPr lang="fr-FR" sz="1800" dirty="0" smtClean="0"/>
              <a:t>Direct </a:t>
            </a:r>
            <a:r>
              <a:rPr lang="fr-FR" sz="1800" dirty="0" err="1" smtClean="0"/>
              <a:t>Dark</a:t>
            </a:r>
            <a:r>
              <a:rPr lang="fr-FR" sz="1800" dirty="0" smtClean="0"/>
              <a:t> </a:t>
            </a:r>
            <a:r>
              <a:rPr lang="fr-FR" sz="1800" dirty="0" err="1" smtClean="0"/>
              <a:t>matter</a:t>
            </a:r>
            <a:r>
              <a:rPr lang="fr-FR" sz="1800" dirty="0" smtClean="0"/>
              <a:t> </a:t>
            </a:r>
            <a:r>
              <a:rPr lang="fr-FR" sz="1800" dirty="0" err="1" smtClean="0"/>
              <a:t>search</a:t>
            </a:r>
            <a:endParaRPr lang="fr-FR" sz="1800" dirty="0"/>
          </a:p>
          <a:p>
            <a:pPr lvl="1"/>
            <a:r>
              <a:rPr lang="fr-FR" sz="2000" dirty="0" smtClean="0"/>
              <a:t>Gamma </a:t>
            </a:r>
            <a:r>
              <a:rPr lang="fr-FR" sz="2000" dirty="0" err="1" smtClean="0"/>
              <a:t>spectrometry</a:t>
            </a:r>
            <a:r>
              <a:rPr lang="fr-FR" sz="2000" dirty="0" smtClean="0"/>
              <a:t> </a:t>
            </a:r>
            <a:r>
              <a:rPr lang="fr-FR" sz="2000" dirty="0" err="1" smtClean="0"/>
              <a:t>measurement</a:t>
            </a:r>
            <a:endParaRPr lang="fr-FR" sz="2000" dirty="0" smtClean="0"/>
          </a:p>
          <a:p>
            <a:pPr lvl="2"/>
            <a:r>
              <a:rPr lang="fr-FR" sz="1800" dirty="0" smtClean="0"/>
              <a:t>14 detectors </a:t>
            </a:r>
            <a:r>
              <a:rPr lang="fr-FR" sz="1800" dirty="0" err="1" smtClean="0"/>
              <a:t>measuring</a:t>
            </a:r>
            <a:r>
              <a:rPr lang="fr-FR" sz="1800" dirty="0" smtClean="0"/>
              <a:t> </a:t>
            </a:r>
            <a:r>
              <a:rPr lang="fr-FR" sz="1800" dirty="0" err="1" smtClean="0"/>
              <a:t>continuously</a:t>
            </a:r>
            <a:endParaRPr lang="fr-FR" sz="1800" dirty="0" smtClean="0"/>
          </a:p>
          <a:p>
            <a:pPr lvl="2"/>
            <a:r>
              <a:rPr lang="fr-FR" sz="1800" dirty="0" smtClean="0"/>
              <a:t>Open to </a:t>
            </a:r>
            <a:r>
              <a:rPr lang="fr-FR" sz="1800" dirty="0" err="1" smtClean="0"/>
              <a:t>geosciences</a:t>
            </a:r>
            <a:r>
              <a:rPr lang="fr-FR" sz="1800" dirty="0" smtClean="0"/>
              <a:t>, </a:t>
            </a:r>
            <a:r>
              <a:rPr lang="fr-FR" sz="1800" dirty="0" err="1" smtClean="0"/>
              <a:t>materials</a:t>
            </a:r>
            <a:r>
              <a:rPr lang="fr-FR" sz="1800" dirty="0" smtClean="0"/>
              <a:t>, </a:t>
            </a:r>
            <a:r>
              <a:rPr lang="fr-FR" sz="1800" dirty="0" err="1" smtClean="0"/>
              <a:t>biology</a:t>
            </a:r>
            <a:r>
              <a:rPr lang="fr-FR" sz="1800" dirty="0"/>
              <a:t> </a:t>
            </a:r>
            <a:r>
              <a:rPr lang="fr-FR" sz="1800" dirty="0" smtClean="0"/>
              <a:t>and </a:t>
            </a:r>
            <a:r>
              <a:rPr lang="fr-FR" sz="1800" dirty="0" err="1" smtClean="0"/>
              <a:t>medecine</a:t>
            </a:r>
            <a:endParaRPr lang="fr-FR" sz="1800" dirty="0" smtClean="0"/>
          </a:p>
          <a:p>
            <a:pPr lvl="3"/>
            <a:r>
              <a:rPr lang="fr-FR" sz="1600" dirty="0" err="1" smtClean="0"/>
              <a:t>Actually</a:t>
            </a:r>
            <a:r>
              <a:rPr lang="fr-FR" sz="1600" dirty="0" smtClean="0"/>
              <a:t> 1000 </a:t>
            </a:r>
            <a:r>
              <a:rPr lang="fr-FR" sz="1600" dirty="0" err="1" smtClean="0"/>
              <a:t>samples</a:t>
            </a:r>
            <a:r>
              <a:rPr lang="fr-FR" sz="1600" dirty="0" smtClean="0"/>
              <a:t> </a:t>
            </a:r>
            <a:r>
              <a:rPr lang="fr-FR" sz="1600" dirty="0" err="1" smtClean="0"/>
              <a:t>measured</a:t>
            </a:r>
            <a:r>
              <a:rPr lang="fr-FR" sz="1600" dirty="0" smtClean="0"/>
              <a:t> per </a:t>
            </a:r>
            <a:r>
              <a:rPr lang="fr-FR" sz="1600" dirty="0" err="1" smtClean="0"/>
              <a:t>year</a:t>
            </a:r>
            <a:endParaRPr lang="fr-FR" sz="1600" dirty="0" smtClean="0"/>
          </a:p>
          <a:p>
            <a:pPr lvl="2"/>
            <a:r>
              <a:rPr lang="fr-FR" sz="1800" dirty="0" smtClean="0"/>
              <a:t>PARTAGe </a:t>
            </a:r>
            <a:r>
              <a:rPr lang="fr-FR" sz="1800" dirty="0" err="1" smtClean="0"/>
              <a:t>project</a:t>
            </a:r>
            <a:r>
              <a:rPr lang="fr-FR" sz="1800" dirty="0" smtClean="0"/>
              <a:t> to </a:t>
            </a:r>
            <a:r>
              <a:rPr lang="fr-FR" sz="1800" dirty="0" err="1" smtClean="0"/>
              <a:t>automatize</a:t>
            </a:r>
            <a:r>
              <a:rPr lang="fr-FR" sz="1800" dirty="0" smtClean="0"/>
              <a:t> </a:t>
            </a:r>
            <a:r>
              <a:rPr lang="fr-FR" sz="1800" dirty="0" err="1" smtClean="0"/>
              <a:t>measurments</a:t>
            </a:r>
            <a:r>
              <a:rPr lang="fr-FR" sz="1800" dirty="0" smtClean="0"/>
              <a:t> </a:t>
            </a:r>
            <a:endParaRPr lang="fr-FR" sz="1800" dirty="0"/>
          </a:p>
          <a:p>
            <a:pPr lvl="3"/>
            <a:r>
              <a:rPr lang="fr-FR" sz="1600" dirty="0" err="1" smtClean="0"/>
              <a:t>Increase</a:t>
            </a:r>
            <a:r>
              <a:rPr lang="fr-FR" sz="1600" dirty="0" smtClean="0"/>
              <a:t> </a:t>
            </a:r>
            <a:r>
              <a:rPr lang="fr-FR" sz="1600" dirty="0" err="1" smtClean="0"/>
              <a:t>significantly</a:t>
            </a:r>
            <a:r>
              <a:rPr lang="fr-FR" sz="1600" dirty="0" smtClean="0"/>
              <a:t> the scope of the LSM </a:t>
            </a:r>
            <a:endParaRPr lang="fr-FR" sz="1600" dirty="0"/>
          </a:p>
          <a:p>
            <a:pPr lvl="3"/>
            <a:endParaRPr lang="fr-FR" sz="1600" dirty="0" smtClean="0"/>
          </a:p>
        </p:txBody>
      </p:sp>
    </p:spTree>
    <p:extLst>
      <p:ext uri="{BB962C8B-B14F-4D97-AF65-F5344CB8AC3E}">
        <p14:creationId xmlns:p14="http://schemas.microsoft.com/office/powerpoint/2010/main" val="251685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 descr="CNRS-filaire-Quadri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6067425"/>
            <a:ext cx="864096" cy="79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Image 24" descr="C:\Users\Charlotte_2\AppData\Local\Microsoft\Windows\INetCache\Content.Word\logo-uga-vo-cmjn_petit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6067425"/>
            <a:ext cx="945083" cy="79057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Location and </a:t>
            </a:r>
            <a:r>
              <a:rPr lang="fr-FR" dirty="0" err="1" smtClean="0"/>
              <a:t>access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98294" y="1434657"/>
            <a:ext cx="8229600" cy="4525963"/>
          </a:xfrm>
        </p:spPr>
        <p:txBody>
          <a:bodyPr/>
          <a:lstStyle/>
          <a:p>
            <a:endParaRPr lang="fr-FR" dirty="0"/>
          </a:p>
        </p:txBody>
      </p:sp>
      <p:graphicFrame>
        <p:nvGraphicFramePr>
          <p:cNvPr id="4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6636135"/>
              </p:ext>
            </p:extLst>
          </p:nvPr>
        </p:nvGraphicFramePr>
        <p:xfrm>
          <a:off x="452282" y="792104"/>
          <a:ext cx="7848600" cy="54241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Image bitmap" r:id="rId6" imgW="9693480" imgH="5235394" progId="Paint.Picture">
                  <p:embed/>
                </p:oleObj>
              </mc:Choice>
              <mc:Fallback>
                <p:oleObj name="Image bitmap" r:id="rId6" imgW="9693480" imgH="523539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282" y="792104"/>
                        <a:ext cx="7848600" cy="54241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82" y="792104"/>
            <a:ext cx="7848600" cy="5424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2587469" y="1242570"/>
            <a:ext cx="57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600">
                <a:solidFill>
                  <a:srgbClr val="0000FF"/>
                </a:solidFill>
                <a:latin typeface="Arial" charset="0"/>
              </a:rPr>
              <a:t> </a:t>
            </a:r>
            <a:endParaRPr lang="fr-FR" altLang="fr-FR" sz="240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7846857" y="4752532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100">
                <a:solidFill>
                  <a:srgbClr val="FFFF00"/>
                </a:solidFill>
                <a:latin typeface="Textile" charset="0"/>
              </a:rPr>
              <a:t> </a:t>
            </a:r>
            <a:endParaRPr lang="fr-FR" altLang="fr-FR" sz="240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7927819" y="4936682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100">
                <a:solidFill>
                  <a:srgbClr val="FFFF00"/>
                </a:solidFill>
                <a:latin typeface="Textile" charset="0"/>
              </a:rPr>
              <a:t> </a:t>
            </a:r>
            <a:endParaRPr lang="fr-FR" altLang="fr-FR" sz="240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9" name="Group 23"/>
          <p:cNvGrpSpPr>
            <a:grpSpLocks/>
          </p:cNvGrpSpPr>
          <p:nvPr/>
        </p:nvGrpSpPr>
        <p:grpSpPr bwMode="auto">
          <a:xfrm>
            <a:off x="452282" y="792104"/>
            <a:ext cx="8208962" cy="5424103"/>
            <a:chOff x="431" y="300"/>
            <a:chExt cx="4943" cy="3676"/>
          </a:xfrm>
        </p:grpSpPr>
        <p:grpSp>
          <p:nvGrpSpPr>
            <p:cNvPr id="10" name="Group 24"/>
            <p:cNvGrpSpPr>
              <a:grpSpLocks/>
            </p:cNvGrpSpPr>
            <p:nvPr/>
          </p:nvGrpSpPr>
          <p:grpSpPr bwMode="auto">
            <a:xfrm>
              <a:off x="431" y="300"/>
              <a:ext cx="4943" cy="3676"/>
              <a:chOff x="612" y="572"/>
              <a:chExt cx="4717" cy="3542"/>
            </a:xfrm>
          </p:grpSpPr>
          <p:pic>
            <p:nvPicPr>
              <p:cNvPr id="12" name="Picture 25" descr="PICT0026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2" y="572"/>
                <a:ext cx="4717" cy="35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Text Box 26"/>
              <p:cNvSpPr txBox="1">
                <a:spLocks noChangeArrowheads="1"/>
              </p:cNvSpPr>
              <p:nvPr/>
            </p:nvSpPr>
            <p:spPr bwMode="auto">
              <a:xfrm>
                <a:off x="3334" y="607"/>
                <a:ext cx="1378" cy="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altLang="fr-FR" sz="2000" dirty="0">
                    <a:solidFill>
                      <a:schemeClr val="bg1"/>
                    </a:solidFill>
                    <a:latin typeface="Comic Sans MS" pitchFamily="66" charset="0"/>
                  </a:rPr>
                  <a:t>4</a:t>
                </a:r>
                <a:r>
                  <a:rPr lang="fr-FR" altLang="fr-FR" sz="2000" dirty="0" smtClean="0">
                    <a:solidFill>
                      <a:schemeClr val="bg1"/>
                    </a:solidFill>
                    <a:latin typeface="Comic Sans MS" pitchFamily="66" charset="0"/>
                  </a:rPr>
                  <a:t> </a:t>
                </a:r>
                <a:r>
                  <a:rPr lang="fr-FR" altLang="fr-FR" sz="2000" dirty="0" err="1" smtClean="0">
                    <a:solidFill>
                      <a:schemeClr val="bg1"/>
                    </a:solidFill>
                    <a:latin typeface="Comic Sans MS" pitchFamily="66" charset="0"/>
                  </a:rPr>
                  <a:t>fire</a:t>
                </a:r>
                <a:r>
                  <a:rPr lang="fr-FR" altLang="fr-FR" sz="2000" dirty="0" smtClean="0">
                    <a:solidFill>
                      <a:schemeClr val="bg1"/>
                    </a:solidFill>
                    <a:latin typeface="Comic Sans MS" pitchFamily="66" charset="0"/>
                  </a:rPr>
                  <a:t>-proof </a:t>
                </a:r>
                <a:r>
                  <a:rPr lang="fr-FR" altLang="fr-FR" sz="2000" dirty="0" err="1" smtClean="0">
                    <a:solidFill>
                      <a:schemeClr val="bg1"/>
                    </a:solidFill>
                    <a:latin typeface="Comic Sans MS" pitchFamily="66" charset="0"/>
                  </a:rPr>
                  <a:t>doors</a:t>
                </a:r>
                <a:endParaRPr lang="fr-FR" altLang="fr-FR" sz="2000" dirty="0">
                  <a:solidFill>
                    <a:schemeClr val="bg1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11" name="Line 27"/>
            <p:cNvSpPr>
              <a:spLocks noChangeShapeType="1"/>
            </p:cNvSpPr>
            <p:nvPr/>
          </p:nvSpPr>
          <p:spPr bwMode="auto">
            <a:xfrm flipH="1">
              <a:off x="2426" y="572"/>
              <a:ext cx="862" cy="499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14" name="labo2-2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632" y="3206760"/>
            <a:ext cx="4392612" cy="306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36"/>
          <p:cNvSpPr>
            <a:spLocks noChangeArrowheads="1"/>
          </p:cNvSpPr>
          <p:nvPr/>
        </p:nvSpPr>
        <p:spPr bwMode="auto">
          <a:xfrm>
            <a:off x="2849407" y="2971357"/>
            <a:ext cx="57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600">
                <a:solidFill>
                  <a:srgbClr val="0000FF"/>
                </a:solidFill>
                <a:latin typeface="Arial" charset="0"/>
              </a:rPr>
              <a:t> </a:t>
            </a:r>
            <a:endParaRPr lang="fr-FR" altLang="fr-FR" sz="240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6" name="Text Box 37"/>
          <p:cNvSpPr txBox="1">
            <a:spLocks noChangeArrowheads="1"/>
          </p:cNvSpPr>
          <p:nvPr/>
        </p:nvSpPr>
        <p:spPr bwMode="auto">
          <a:xfrm>
            <a:off x="4247011" y="2837428"/>
            <a:ext cx="212269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dirty="0" err="1" smtClean="0">
                <a:solidFill>
                  <a:schemeClr val="bg1"/>
                </a:solidFill>
                <a:latin typeface="Comic Sans MS" pitchFamily="66" charset="0"/>
              </a:rPr>
              <a:t>Footmen</a:t>
            </a:r>
            <a:r>
              <a:rPr lang="fr-FR" altLang="fr-FR" dirty="0" smtClean="0">
                <a:solidFill>
                  <a:schemeClr val="bg1"/>
                </a:solidFill>
                <a:latin typeface="Comic Sans MS" pitchFamily="66" charset="0"/>
              </a:rPr>
              <a:t> entrance</a:t>
            </a:r>
            <a:endParaRPr lang="fr-FR" altLang="fr-FR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7" name="Line 38"/>
          <p:cNvSpPr>
            <a:spLocks noChangeShapeType="1"/>
          </p:cNvSpPr>
          <p:nvPr/>
        </p:nvSpPr>
        <p:spPr bwMode="auto">
          <a:xfrm flipH="1" flipV="1">
            <a:off x="2828768" y="2372292"/>
            <a:ext cx="1368425" cy="60382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18" name="Picture 3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44" y="4669787"/>
            <a:ext cx="7124700" cy="1473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Line 40"/>
          <p:cNvSpPr>
            <a:spLocks noChangeShapeType="1"/>
          </p:cNvSpPr>
          <p:nvPr/>
        </p:nvSpPr>
        <p:spPr bwMode="auto">
          <a:xfrm>
            <a:off x="1820707" y="4088330"/>
            <a:ext cx="2243137" cy="1383339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0" name="Line 41"/>
          <p:cNvSpPr>
            <a:spLocks noChangeShapeType="1"/>
          </p:cNvSpPr>
          <p:nvPr/>
        </p:nvSpPr>
        <p:spPr bwMode="auto">
          <a:xfrm flipH="1">
            <a:off x="4341656" y="3886658"/>
            <a:ext cx="2662237" cy="1572311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" name="Text Box 42"/>
          <p:cNvSpPr txBox="1">
            <a:spLocks noChangeArrowheads="1"/>
          </p:cNvSpPr>
          <p:nvPr/>
        </p:nvSpPr>
        <p:spPr bwMode="auto">
          <a:xfrm>
            <a:off x="4557557" y="5568507"/>
            <a:ext cx="22796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400" b="1" dirty="0">
                <a:solidFill>
                  <a:schemeClr val="bg1"/>
                </a:solidFill>
                <a:latin typeface="Arial" charset="0"/>
              </a:rPr>
              <a:t>Tunnel Routier du Fréjus</a:t>
            </a:r>
          </a:p>
        </p:txBody>
      </p:sp>
      <p:sp>
        <p:nvSpPr>
          <p:cNvPr id="22" name="Text Box 43"/>
          <p:cNvSpPr txBox="1">
            <a:spLocks noChangeArrowheads="1"/>
          </p:cNvSpPr>
          <p:nvPr/>
        </p:nvSpPr>
        <p:spPr bwMode="auto">
          <a:xfrm>
            <a:off x="3816194" y="5251007"/>
            <a:ext cx="6127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600" b="1">
                <a:solidFill>
                  <a:schemeClr val="bg1"/>
                </a:solidFill>
                <a:latin typeface="Arial" charset="0"/>
              </a:rPr>
              <a:t>LSM</a:t>
            </a:r>
          </a:p>
        </p:txBody>
      </p:sp>
    </p:spTree>
    <p:extLst>
      <p:ext uri="{BB962C8B-B14F-4D97-AF65-F5344CB8AC3E}">
        <p14:creationId xmlns:p14="http://schemas.microsoft.com/office/powerpoint/2010/main" val="369177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6" grpId="0"/>
      <p:bldP spid="17" grpId="0" animBg="1"/>
      <p:bldP spid="19" grpId="0" animBg="1"/>
      <p:bldP spid="20" grpId="0" animBg="1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History</a:t>
            </a:r>
            <a:r>
              <a:rPr lang="fr-FR" dirty="0" smtClean="0"/>
              <a:t> of LSM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4149080"/>
            <a:ext cx="2799106" cy="1977083"/>
          </a:xfrm>
        </p:spPr>
        <p:txBody>
          <a:bodyPr/>
          <a:lstStyle/>
          <a:p>
            <a:r>
              <a:rPr lang="fr-FR" sz="2400" dirty="0" smtClean="0"/>
              <a:t>4 µ/m2.d</a:t>
            </a:r>
          </a:p>
          <a:p>
            <a:r>
              <a:rPr lang="fr-FR" sz="2400" dirty="0" smtClean="0"/>
              <a:t>3500m3</a:t>
            </a:r>
          </a:p>
          <a:p>
            <a:r>
              <a:rPr lang="fr-FR" sz="2400" dirty="0" smtClean="0"/>
              <a:t>400m2 </a:t>
            </a:r>
            <a:endParaRPr lang="fr-FR" sz="2400" dirty="0"/>
          </a:p>
        </p:txBody>
      </p:sp>
      <p:sp>
        <p:nvSpPr>
          <p:cNvPr id="12" name="AutoShape 3"/>
          <p:cNvSpPr>
            <a:spLocks noChangeArrowheads="1"/>
          </p:cNvSpPr>
          <p:nvPr/>
        </p:nvSpPr>
        <p:spPr bwMode="auto">
          <a:xfrm>
            <a:off x="4288181" y="1253392"/>
            <a:ext cx="2714625" cy="2428875"/>
          </a:xfrm>
          <a:prstGeom prst="chevron">
            <a:avLst>
              <a:gd name="adj" fmla="val 23108"/>
            </a:avLst>
          </a:prstGeom>
          <a:blipFill dpi="0" rotWithShape="0">
            <a:blip r:embed="rId2"/>
            <a:srcRect/>
            <a:stretch>
              <a:fillRect/>
            </a:stretch>
          </a:blipFill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3" name="AutoShape 4"/>
          <p:cNvSpPr>
            <a:spLocks noChangeArrowheads="1"/>
          </p:cNvSpPr>
          <p:nvPr/>
        </p:nvSpPr>
        <p:spPr bwMode="auto">
          <a:xfrm>
            <a:off x="6502744" y="1253392"/>
            <a:ext cx="2643187" cy="2428875"/>
          </a:xfrm>
          <a:prstGeom prst="chevron">
            <a:avLst>
              <a:gd name="adj" fmla="val 23110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4" name="AutoShape 5"/>
          <p:cNvSpPr>
            <a:spLocks noChangeArrowheads="1"/>
          </p:cNvSpPr>
          <p:nvPr/>
        </p:nvSpPr>
        <p:spPr bwMode="auto">
          <a:xfrm>
            <a:off x="2073619" y="1253392"/>
            <a:ext cx="2714625" cy="2428875"/>
          </a:xfrm>
          <a:prstGeom prst="chevron">
            <a:avLst>
              <a:gd name="adj" fmla="val 23108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5" name="AutoShape 6"/>
          <p:cNvSpPr>
            <a:spLocks noChangeArrowheads="1"/>
          </p:cNvSpPr>
          <p:nvPr/>
        </p:nvSpPr>
        <p:spPr bwMode="auto">
          <a:xfrm>
            <a:off x="0" y="1253392"/>
            <a:ext cx="2573681" cy="2428875"/>
          </a:xfrm>
          <a:prstGeom prst="chevron">
            <a:avLst>
              <a:gd name="adj" fmla="val 23108"/>
            </a:avLst>
          </a:prstGeom>
          <a:blipFill dpi="0" rotWithShape="0">
            <a:blip r:embed="rId5"/>
            <a:srcRect/>
            <a:stretch>
              <a:fillRect/>
            </a:stretch>
          </a:blipFill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225769" y="824767"/>
            <a:ext cx="1397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fr-FR" b="1" dirty="0">
                <a:solidFill>
                  <a:srgbClr val="000000"/>
                </a:solidFill>
              </a:rPr>
              <a:t>1979 - 1981</a:t>
            </a: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2589556" y="824767"/>
            <a:ext cx="1333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fr-FR" b="1">
                <a:solidFill>
                  <a:srgbClr val="000000"/>
                </a:solidFill>
              </a:rPr>
              <a:t>1982- 1990</a:t>
            </a: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4684697" y="832888"/>
            <a:ext cx="1333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fr-FR" b="1" dirty="0">
                <a:solidFill>
                  <a:srgbClr val="000000"/>
                </a:solidFill>
              </a:rPr>
              <a:t>1990- 2000</a:t>
            </a: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7026619" y="824767"/>
            <a:ext cx="1184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fr-FR" b="1">
                <a:solidFill>
                  <a:srgbClr val="000000"/>
                </a:solidFill>
              </a:rPr>
              <a:t>2000 - ….</a:t>
            </a:r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2351072" y="3710823"/>
            <a:ext cx="2147397" cy="3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eaLnBrk="1" hangingPunct="1"/>
            <a:r>
              <a:rPr lang="fr-FR" b="1" dirty="0" smtClean="0">
                <a:solidFill>
                  <a:srgbClr val="000000"/>
                </a:solidFill>
              </a:rPr>
              <a:t>Proton </a:t>
            </a:r>
            <a:r>
              <a:rPr lang="fr-FR" b="1" dirty="0" err="1" smtClean="0">
                <a:solidFill>
                  <a:srgbClr val="000000"/>
                </a:solidFill>
              </a:rPr>
              <a:t>decay</a:t>
            </a:r>
            <a:endParaRPr lang="fr-FR" sz="2000" b="1" dirty="0">
              <a:solidFill>
                <a:srgbClr val="000000"/>
              </a:solidFill>
            </a:endParaRP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4676760" y="3691242"/>
            <a:ext cx="4246973" cy="3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fr-FR" b="1" dirty="0">
                <a:solidFill>
                  <a:srgbClr val="000000"/>
                </a:solidFill>
              </a:rPr>
              <a:t>Prototypes                      </a:t>
            </a:r>
            <a:r>
              <a:rPr lang="fr-FR" b="1" dirty="0" err="1" smtClean="0">
                <a:solidFill>
                  <a:srgbClr val="000000"/>
                </a:solidFill>
              </a:rPr>
              <a:t>Experiments</a:t>
            </a:r>
            <a:r>
              <a:rPr lang="fr-FR" b="1" dirty="0" smtClean="0">
                <a:solidFill>
                  <a:srgbClr val="000000"/>
                </a:solidFill>
              </a:rPr>
              <a:t> </a:t>
            </a:r>
            <a:endParaRPr lang="fr-FR" b="1" dirty="0">
              <a:solidFill>
                <a:srgbClr val="000000"/>
              </a:solidFill>
            </a:endParaRPr>
          </a:p>
        </p:txBody>
      </p:sp>
      <p:cxnSp>
        <p:nvCxnSpPr>
          <p:cNvPr id="22" name="AutoShape 16"/>
          <p:cNvCxnSpPr>
            <a:cxnSpLocks noChangeShapeType="1"/>
          </p:cNvCxnSpPr>
          <p:nvPr/>
        </p:nvCxnSpPr>
        <p:spPr bwMode="auto">
          <a:xfrm>
            <a:off x="6353726" y="3896580"/>
            <a:ext cx="714375" cy="1587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ZoneTexte 3"/>
          <p:cNvSpPr txBox="1"/>
          <p:nvPr/>
        </p:nvSpPr>
        <p:spPr>
          <a:xfrm>
            <a:off x="296984" y="3716011"/>
            <a:ext cx="1979712" cy="371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rPr>
              <a:t>Digging</a:t>
            </a:r>
            <a:endParaRPr lang="fr-FR" b="1" dirty="0">
              <a:solidFill>
                <a:srgbClr val="000000"/>
              </a:solidFill>
              <a:latin typeface="Arial" charset="0"/>
              <a:ea typeface="Microsoft YaHei" charset="0"/>
              <a:cs typeface="Microsoft YaHei" charset="0"/>
            </a:endParaRPr>
          </a:p>
        </p:txBody>
      </p:sp>
      <p:sp>
        <p:nvSpPr>
          <p:cNvPr id="23" name="Espace réservé du contenu 2"/>
          <p:cNvSpPr txBox="1">
            <a:spLocks/>
          </p:cNvSpPr>
          <p:nvPr/>
        </p:nvSpPr>
        <p:spPr>
          <a:xfrm>
            <a:off x="5025230" y="4221088"/>
            <a:ext cx="3723233" cy="1977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 smtClean="0"/>
              <a:t>15Bq/m3 Rn in air</a:t>
            </a:r>
          </a:p>
          <a:p>
            <a:r>
              <a:rPr lang="fr-FR" sz="2400" dirty="0" err="1" smtClean="0"/>
              <a:t>Radonless</a:t>
            </a:r>
            <a:r>
              <a:rPr lang="fr-FR" sz="2400" dirty="0" smtClean="0"/>
              <a:t> air 125m3/h 15mBq/m3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87489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Double beta </a:t>
            </a:r>
            <a:r>
              <a:rPr lang="fr-FR" dirty="0" err="1" smtClean="0"/>
              <a:t>decay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/>
          <a:lstStyle/>
          <a:p>
            <a:r>
              <a:rPr lang="fr-FR" dirty="0" smtClean="0"/>
              <a:t>Double beta </a:t>
            </a:r>
            <a:r>
              <a:rPr lang="fr-FR" dirty="0" err="1" smtClean="0"/>
              <a:t>decay</a:t>
            </a:r>
            <a:endParaRPr lang="fr-FR" dirty="0"/>
          </a:p>
        </p:txBody>
      </p:sp>
      <p:pic>
        <p:nvPicPr>
          <p:cNvPr id="5" name="Picture 5" descr="beta0nu_tran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34" y="1251431"/>
            <a:ext cx="3325502" cy="18175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946650" y="1600448"/>
            <a:ext cx="3670300" cy="12207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B7B7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fr-FR" altLang="fr-FR" sz="2000" dirty="0">
                <a:solidFill>
                  <a:schemeClr val="tx2"/>
                </a:solidFill>
                <a:sym typeface="Symbol" pitchFamily="18" charset="2"/>
              </a:rPr>
              <a:t>D</a:t>
            </a:r>
            <a:r>
              <a:rPr lang="fr-FR" altLang="fr-FR" sz="2000" dirty="0">
                <a:solidFill>
                  <a:schemeClr val="tx2"/>
                </a:solidFill>
                <a:latin typeface="Times New Roman" pitchFamily="18" charset="0"/>
                <a:sym typeface="Symbol" pitchFamily="18" charset="2"/>
              </a:rPr>
              <a:t>L = 2</a:t>
            </a:r>
          </a:p>
          <a:p>
            <a:pPr algn="l">
              <a:lnSpc>
                <a:spcPct val="140000"/>
              </a:lnSpc>
            </a:pPr>
            <a:r>
              <a:rPr lang="fr-FR" altLang="fr-FR" sz="2000" dirty="0">
                <a:solidFill>
                  <a:schemeClr val="tx2"/>
                </a:solidFill>
              </a:rPr>
              <a:t>n  =</a:t>
            </a:r>
            <a:r>
              <a:rPr lang="fr-FR" altLang="fr-FR" sz="2000" dirty="0">
                <a:solidFill>
                  <a:schemeClr val="tx2"/>
                </a:solidFill>
                <a:sym typeface="Symbol" pitchFamily="18" charset="2"/>
              </a:rPr>
              <a:t> </a:t>
            </a:r>
            <a:r>
              <a:rPr lang="fr-FR" altLang="fr-FR" sz="2000" dirty="0">
                <a:solidFill>
                  <a:schemeClr val="tx2"/>
                </a:solidFill>
              </a:rPr>
              <a:t>n   </a:t>
            </a:r>
            <a:r>
              <a:rPr lang="fr-FR" altLang="fr-FR" sz="2000" dirty="0" err="1" smtClean="0">
                <a:solidFill>
                  <a:srgbClr val="0000FF"/>
                </a:solidFill>
                <a:latin typeface="Times New Roman" pitchFamily="18" charset="0"/>
              </a:rPr>
              <a:t>Majorana’s</a:t>
            </a:r>
            <a:r>
              <a:rPr lang="fr-FR" altLang="fr-FR" sz="2000" dirty="0" smtClean="0">
                <a:solidFill>
                  <a:srgbClr val="0000FF"/>
                </a:solidFill>
                <a:latin typeface="Times New Roman" pitchFamily="18" charset="0"/>
              </a:rPr>
              <a:t> neutrino</a:t>
            </a:r>
            <a:endParaRPr lang="fr-FR" altLang="fr-FR" sz="2000" dirty="0">
              <a:solidFill>
                <a:srgbClr val="AC2900"/>
              </a:solidFill>
              <a:latin typeface="Times New Roman" pitchFamily="18" charset="0"/>
            </a:endParaRPr>
          </a:p>
          <a:p>
            <a:pPr algn="l">
              <a:lnSpc>
                <a:spcPct val="130000"/>
              </a:lnSpc>
            </a:pPr>
            <a:r>
              <a:rPr lang="fr-FR" altLang="fr-FR" sz="2000" dirty="0">
                <a:solidFill>
                  <a:schemeClr val="tx2"/>
                </a:solidFill>
                <a:latin typeface="Times New Roman" pitchFamily="18" charset="0"/>
              </a:rPr>
              <a:t>m</a:t>
            </a:r>
            <a:r>
              <a:rPr lang="fr-FR" altLang="fr-FR" sz="2000" baseline="-25000" dirty="0">
                <a:solidFill>
                  <a:schemeClr val="tx2"/>
                </a:solidFill>
              </a:rPr>
              <a:t>n</a:t>
            </a:r>
            <a:r>
              <a:rPr lang="fr-FR" altLang="fr-FR" sz="2000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fr-FR" altLang="fr-FR" sz="2000" dirty="0">
                <a:solidFill>
                  <a:schemeClr val="tx2"/>
                </a:solidFill>
                <a:latin typeface="Times New Roman" pitchFamily="18" charset="0"/>
                <a:sym typeface="Symbol" pitchFamily="18" charset="2"/>
              </a:rPr>
              <a:t> </a:t>
            </a:r>
            <a:r>
              <a:rPr lang="fr-FR" altLang="fr-FR" sz="2000" dirty="0">
                <a:solidFill>
                  <a:schemeClr val="tx2"/>
                </a:solidFill>
                <a:latin typeface="Times New Roman" pitchFamily="18" charset="0"/>
              </a:rPr>
              <a:t>0</a:t>
            </a:r>
            <a:endParaRPr lang="fr-FR" altLang="fr-FR" sz="2000" b="0" dirty="0">
              <a:solidFill>
                <a:schemeClr val="tx2"/>
              </a:solidFill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7" name="AutoShape 9"/>
          <p:cNvSpPr>
            <a:spLocks noChangeArrowheads="1"/>
          </p:cNvSpPr>
          <p:nvPr/>
        </p:nvSpPr>
        <p:spPr bwMode="auto">
          <a:xfrm>
            <a:off x="179388" y="5618163"/>
            <a:ext cx="1874012" cy="37457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fr-FR" altLang="fr-FR" sz="1600" dirty="0" smtClean="0">
                <a:latin typeface="Times New Roman" pitchFamily="18" charset="0"/>
              </a:rPr>
              <a:t>Full </a:t>
            </a:r>
            <a:r>
              <a:rPr lang="fr-FR" altLang="fr-FR" sz="1600" dirty="0" err="1" smtClean="0">
                <a:latin typeface="Times New Roman" pitchFamily="18" charset="0"/>
              </a:rPr>
              <a:t>electron</a:t>
            </a:r>
            <a:r>
              <a:rPr lang="fr-FR" altLang="fr-FR" sz="1600" dirty="0" smtClean="0">
                <a:latin typeface="Times New Roman" pitchFamily="18" charset="0"/>
              </a:rPr>
              <a:t> </a:t>
            </a:r>
            <a:r>
              <a:rPr lang="fr-FR" altLang="fr-FR" sz="1600" dirty="0" err="1" smtClean="0">
                <a:latin typeface="Times New Roman" pitchFamily="18" charset="0"/>
              </a:rPr>
              <a:t>energy</a:t>
            </a:r>
            <a:endParaRPr lang="fr-FR" altLang="fr-FR" sz="1600" dirty="0">
              <a:latin typeface="Times New Roman" pitchFamily="18" charset="0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2014538" y="3048000"/>
            <a:ext cx="89319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fr-FR" altLang="fr-FR" sz="1600" dirty="0" err="1">
                <a:latin typeface="Times New Roman" pitchFamily="18" charset="0"/>
              </a:rPr>
              <a:t>M</a:t>
            </a:r>
            <a:r>
              <a:rPr lang="fr-FR" altLang="fr-FR" sz="1600" dirty="0" err="1" smtClean="0">
                <a:latin typeface="Times New Roman" pitchFamily="18" charset="0"/>
              </a:rPr>
              <a:t>easure</a:t>
            </a:r>
            <a:endParaRPr lang="fr-FR" altLang="fr-FR" sz="1600" dirty="0">
              <a:latin typeface="Times New Roman" pitchFamily="18" charset="0"/>
            </a:endParaRPr>
          </a:p>
        </p:txBody>
      </p:sp>
      <p:pic>
        <p:nvPicPr>
          <p:cNvPr id="9" name="Picture 11" descr="these_ceci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338513"/>
            <a:ext cx="3595688" cy="2254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4953000" y="3344863"/>
            <a:ext cx="36576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 altLang="fr-FR" sz="2400">
              <a:solidFill>
                <a:srgbClr val="CCFFCC"/>
              </a:solidFill>
              <a:latin typeface="Times New Roman" pitchFamily="18" charset="0"/>
            </a:endParaRP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7543800" y="3505200"/>
            <a:ext cx="685800" cy="381000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2628900" y="6057238"/>
            <a:ext cx="525780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fr-FR" altLang="fr-FR" sz="1800" dirty="0">
                <a:solidFill>
                  <a:schemeClr val="tx2"/>
                </a:solidFill>
                <a:latin typeface="Times New Roman" pitchFamily="18" charset="0"/>
                <a:sym typeface="Symbol" pitchFamily="18" charset="2"/>
              </a:rPr>
              <a:t>    </a:t>
            </a:r>
            <a:r>
              <a:rPr lang="fr-FR" altLang="fr-FR" sz="1800" dirty="0">
                <a:solidFill>
                  <a:schemeClr val="tx2"/>
                </a:solidFill>
                <a:sym typeface="Symbol" pitchFamily="18" charset="2"/>
              </a:rPr>
              <a:t>&lt; </a:t>
            </a:r>
            <a:r>
              <a:rPr lang="fr-FR" altLang="fr-FR" sz="1800" dirty="0">
                <a:solidFill>
                  <a:schemeClr val="tx2"/>
                </a:solidFill>
                <a:latin typeface="Times New Roman" pitchFamily="18" charset="0"/>
                <a:sym typeface="Symbol" pitchFamily="18" charset="2"/>
              </a:rPr>
              <a:t>m</a:t>
            </a:r>
            <a:r>
              <a:rPr lang="fr-FR" altLang="fr-FR" sz="1800" baseline="-25000" dirty="0">
                <a:solidFill>
                  <a:schemeClr val="tx2"/>
                </a:solidFill>
                <a:sym typeface="Symbol" pitchFamily="18" charset="2"/>
              </a:rPr>
              <a:t>n </a:t>
            </a:r>
            <a:r>
              <a:rPr lang="fr-FR" altLang="fr-FR" sz="1800" dirty="0">
                <a:solidFill>
                  <a:schemeClr val="tx2"/>
                </a:solidFill>
                <a:sym typeface="Symbol" pitchFamily="18" charset="2"/>
              </a:rPr>
              <a:t>&gt; </a:t>
            </a:r>
            <a:r>
              <a:rPr lang="fr-FR" altLang="fr-FR" sz="1700" dirty="0">
                <a:solidFill>
                  <a:schemeClr val="tx2"/>
                </a:solidFill>
                <a:latin typeface="Times New Roman" pitchFamily="18" charset="0"/>
                <a:sym typeface="Symbol" pitchFamily="18" charset="2"/>
              </a:rPr>
              <a:t></a:t>
            </a:r>
            <a:r>
              <a:rPr lang="fr-FR" altLang="fr-FR" sz="1800" dirty="0">
                <a:solidFill>
                  <a:schemeClr val="tx2"/>
                </a:solidFill>
                <a:sym typeface="Symbol" pitchFamily="18" charset="2"/>
              </a:rPr>
              <a:t> </a:t>
            </a:r>
            <a:r>
              <a:rPr lang="fr-FR" altLang="fr-FR" dirty="0" smtClean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mass </a:t>
            </a:r>
            <a:r>
              <a:rPr lang="fr-FR" altLang="fr-FR" dirty="0" err="1" smtClean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hierarchy</a:t>
            </a:r>
            <a:endParaRPr lang="fr-FR" altLang="fr-FR" sz="1800" dirty="0">
              <a:solidFill>
                <a:schemeClr val="tx2"/>
              </a:solidFill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5159375" y="3502025"/>
            <a:ext cx="3124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fr-FR" altLang="fr-FR" sz="1800">
                <a:latin typeface="Times New Roman" pitchFamily="18" charset="0"/>
              </a:rPr>
              <a:t>(          )</a:t>
            </a:r>
            <a:r>
              <a:rPr lang="fr-FR" altLang="fr-FR" sz="1800" baseline="30000">
                <a:latin typeface="Times New Roman" pitchFamily="18" charset="0"/>
              </a:rPr>
              <a:t>-1</a:t>
            </a:r>
            <a:r>
              <a:rPr lang="fr-FR" altLang="fr-FR" sz="1800">
                <a:latin typeface="Times New Roman" pitchFamily="18" charset="0"/>
              </a:rPr>
              <a:t> = C (      )  M</a:t>
            </a:r>
            <a:r>
              <a:rPr lang="fr-FR" altLang="fr-FR" sz="1800" baseline="30000">
                <a:latin typeface="Times New Roman" pitchFamily="18" charset="0"/>
              </a:rPr>
              <a:t>2</a:t>
            </a:r>
            <a:r>
              <a:rPr lang="fr-FR" altLang="fr-FR" sz="1800">
                <a:latin typeface="Times New Roman" pitchFamily="18" charset="0"/>
              </a:rPr>
              <a:t>  &lt;m</a:t>
            </a:r>
            <a:r>
              <a:rPr lang="fr-FR" altLang="fr-FR" sz="1800" baseline="-25000"/>
              <a:t>n</a:t>
            </a:r>
            <a:r>
              <a:rPr lang="fr-FR" altLang="fr-FR" sz="1800">
                <a:latin typeface="Times New Roman" pitchFamily="18" charset="0"/>
              </a:rPr>
              <a:t>&gt;</a:t>
            </a:r>
            <a:r>
              <a:rPr lang="fr-FR" altLang="fr-FR" sz="1800" baseline="30000">
                <a:latin typeface="Times New Roman" pitchFamily="18" charset="0"/>
              </a:rPr>
              <a:t>2</a:t>
            </a:r>
          </a:p>
        </p:txBody>
      </p:sp>
      <p:graphicFrame>
        <p:nvGraphicFramePr>
          <p:cNvPr id="14" name="Object 16"/>
          <p:cNvGraphicFramePr>
            <a:graphicFrameLocks noChangeAspect="1"/>
          </p:cNvGraphicFramePr>
          <p:nvPr/>
        </p:nvGraphicFramePr>
        <p:xfrm>
          <a:off x="5340350" y="3429000"/>
          <a:ext cx="603250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Equation" r:id="rId5" imgW="279360" imgH="279360" progId="Equation.3">
                  <p:embed/>
                </p:oleObj>
              </mc:Choice>
              <mc:Fallback>
                <p:oleObj name="Equation" r:id="rId5" imgW="27936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0350" y="3429000"/>
                        <a:ext cx="603250" cy="50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5105400" y="4030663"/>
            <a:ext cx="3657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fr-FR" altLang="fr-FR" sz="1600" dirty="0">
                <a:latin typeface="Times New Roman" pitchFamily="18" charset="0"/>
              </a:rPr>
              <a:t>C     : </a:t>
            </a:r>
            <a:r>
              <a:rPr lang="fr-FR" altLang="fr-FR" sz="1600" dirty="0" smtClean="0">
                <a:latin typeface="Times New Roman" pitchFamily="18" charset="0"/>
              </a:rPr>
              <a:t>phase </a:t>
            </a:r>
            <a:r>
              <a:rPr lang="fr-FR" altLang="fr-FR" sz="1600" dirty="0" err="1" smtClean="0">
                <a:latin typeface="Times New Roman" pitchFamily="18" charset="0"/>
              </a:rPr>
              <a:t>space</a:t>
            </a:r>
            <a:r>
              <a:rPr lang="fr-FR" altLang="fr-FR" sz="1600" dirty="0" smtClean="0">
                <a:latin typeface="Times New Roman" pitchFamily="18" charset="0"/>
              </a:rPr>
              <a:t> factor</a:t>
            </a:r>
            <a:endParaRPr lang="fr-FR" altLang="fr-FR" sz="1600" dirty="0">
              <a:latin typeface="Times New Roman" pitchFamily="18" charset="0"/>
            </a:endParaRPr>
          </a:p>
          <a:p>
            <a:pPr algn="l"/>
            <a:r>
              <a:rPr lang="fr-FR" altLang="fr-FR" sz="1600" dirty="0">
                <a:latin typeface="Times New Roman" pitchFamily="18" charset="0"/>
              </a:rPr>
              <a:t>M    : </a:t>
            </a:r>
            <a:r>
              <a:rPr lang="fr-FR" altLang="fr-FR" sz="1600" dirty="0" err="1" smtClean="0">
                <a:latin typeface="Times New Roman" pitchFamily="18" charset="0"/>
              </a:rPr>
              <a:t>nuclear</a:t>
            </a:r>
            <a:r>
              <a:rPr lang="fr-FR" altLang="fr-FR" sz="1600" dirty="0" smtClean="0">
                <a:latin typeface="Times New Roman" pitchFamily="18" charset="0"/>
              </a:rPr>
              <a:t> matrix </a:t>
            </a:r>
            <a:r>
              <a:rPr lang="fr-FR" altLang="fr-FR" sz="1600" dirty="0" err="1" smtClean="0">
                <a:latin typeface="Times New Roman" pitchFamily="18" charset="0"/>
              </a:rPr>
              <a:t>element</a:t>
            </a:r>
            <a:endParaRPr lang="fr-FR" altLang="fr-FR" sz="1600" dirty="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4876800" y="4527550"/>
            <a:ext cx="285956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fr-FR" altLang="fr-FR" sz="1600" dirty="0">
                <a:latin typeface="Times New Roman" pitchFamily="18" charset="0"/>
                <a:sym typeface="Symbol" pitchFamily="18" charset="2"/>
              </a:rPr>
              <a:t>&lt; m</a:t>
            </a:r>
            <a:r>
              <a:rPr lang="fr-FR" altLang="fr-FR" sz="1600" baseline="-25000" dirty="0">
                <a:sym typeface="Symbol" pitchFamily="18" charset="2"/>
              </a:rPr>
              <a:t>n </a:t>
            </a:r>
            <a:r>
              <a:rPr lang="fr-FR" altLang="fr-FR" sz="1600" dirty="0">
                <a:latin typeface="Times New Roman" pitchFamily="18" charset="0"/>
                <a:sym typeface="Symbol" pitchFamily="18" charset="2"/>
              </a:rPr>
              <a:t>&gt; </a:t>
            </a:r>
            <a:r>
              <a:rPr lang="fr-FR" altLang="fr-FR" sz="1600" dirty="0" smtClean="0">
                <a:latin typeface="Times New Roman" pitchFamily="18" charset="0"/>
                <a:sym typeface="Symbol" pitchFamily="18" charset="2"/>
              </a:rPr>
              <a:t>: </a:t>
            </a:r>
            <a:r>
              <a:rPr lang="fr-FR" altLang="fr-FR" sz="1600" dirty="0">
                <a:latin typeface="Times New Roman" pitchFamily="18" charset="0"/>
                <a:sym typeface="Symbol" pitchFamily="18" charset="2"/>
              </a:rPr>
              <a:t>effective </a:t>
            </a:r>
            <a:r>
              <a:rPr lang="fr-FR" altLang="fr-FR" sz="1600" dirty="0" smtClean="0">
                <a:latin typeface="Times New Roman" pitchFamily="18" charset="0"/>
                <a:sym typeface="Symbol" pitchFamily="18" charset="2"/>
              </a:rPr>
              <a:t>neutrino mass</a:t>
            </a:r>
            <a:endParaRPr lang="fr-FR" altLang="fr-FR" sz="1600" i="1" u="sng" dirty="0">
              <a:latin typeface="Times New Roman" pitchFamily="18" charset="0"/>
              <a:sym typeface="Symbol" pitchFamily="18" charset="2"/>
            </a:endParaRPr>
          </a:p>
          <a:p>
            <a:pPr algn="l"/>
            <a:endParaRPr lang="fr-FR" altLang="fr-FR" sz="2400" dirty="0">
              <a:latin typeface="Times New Roman" pitchFamily="18" charset="0"/>
            </a:endParaRPr>
          </a:p>
        </p:txBody>
      </p:sp>
      <p:sp>
        <p:nvSpPr>
          <p:cNvPr id="20" name="Line 22"/>
          <p:cNvSpPr>
            <a:spLocks noChangeShapeType="1"/>
          </p:cNvSpPr>
          <p:nvPr/>
        </p:nvSpPr>
        <p:spPr bwMode="auto">
          <a:xfrm flipV="1">
            <a:off x="3886200" y="4038600"/>
            <a:ext cx="990600" cy="533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1" name="Text Box 23"/>
          <p:cNvSpPr txBox="1">
            <a:spLocks noChangeArrowheads="1"/>
          </p:cNvSpPr>
          <p:nvPr/>
        </p:nvSpPr>
        <p:spPr bwMode="auto">
          <a:xfrm>
            <a:off x="990599" y="914880"/>
            <a:ext cx="2593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fr-FR" sz="1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bb</a:t>
            </a:r>
            <a:r>
              <a:rPr lang="en-US" altLang="fr-FR" sz="16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0</a:t>
            </a:r>
            <a:r>
              <a:rPr lang="en-US" altLang="fr-FR" sz="1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n</a:t>
            </a:r>
            <a:r>
              <a:rPr lang="en-US" altLang="fr-FR" sz="16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: (A,Z) </a:t>
            </a:r>
            <a:r>
              <a:rPr lang="en-US" altLang="fr-FR" sz="16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sym typeface="Symbol" pitchFamily="18" charset="2"/>
              </a:rPr>
              <a:t> (A,Z+2)+2e</a:t>
            </a:r>
            <a:r>
              <a:rPr lang="en-US" altLang="fr-FR" sz="1600" baseline="30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sym typeface="Symbol" pitchFamily="18" charset="2"/>
              </a:rPr>
              <a:t>-</a:t>
            </a:r>
            <a:endParaRPr lang="fr-FR" altLang="fr-FR" sz="1600" baseline="30000" dirty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2" name="Text Box 24"/>
          <p:cNvSpPr txBox="1">
            <a:spLocks noChangeArrowheads="1"/>
          </p:cNvSpPr>
          <p:nvPr/>
        </p:nvSpPr>
        <p:spPr bwMode="auto">
          <a:xfrm>
            <a:off x="3311525" y="5364163"/>
            <a:ext cx="1031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fr-FR" sz="1200">
                <a:latin typeface="Times New Roman" pitchFamily="18" charset="0"/>
              </a:rPr>
              <a:t>(Q</a:t>
            </a:r>
            <a:r>
              <a:rPr lang="en-US" altLang="fr-FR" sz="1200" baseline="-25000"/>
              <a:t>bb</a:t>
            </a:r>
            <a:r>
              <a:rPr lang="en-US" altLang="fr-FR" sz="1200">
                <a:latin typeface="Times New Roman" pitchFamily="18" charset="0"/>
              </a:rPr>
              <a:t> ~  MeV)</a:t>
            </a:r>
            <a:endParaRPr lang="fr-FR" altLang="fr-FR" sz="1200">
              <a:latin typeface="Times New Roman" pitchFamily="18" charset="0"/>
            </a:endParaRPr>
          </a:p>
        </p:txBody>
      </p:sp>
      <p:grpSp>
        <p:nvGrpSpPr>
          <p:cNvPr id="23" name="Group 25"/>
          <p:cNvGrpSpPr>
            <a:grpSpLocks/>
          </p:cNvGrpSpPr>
          <p:nvPr/>
        </p:nvGrpSpPr>
        <p:grpSpPr bwMode="auto">
          <a:xfrm>
            <a:off x="6553200" y="3505200"/>
            <a:ext cx="473075" cy="346075"/>
            <a:chOff x="2918" y="1575"/>
            <a:chExt cx="298" cy="218"/>
          </a:xfrm>
        </p:grpSpPr>
        <p:sp>
          <p:nvSpPr>
            <p:cNvPr id="24" name="Text Box 26"/>
            <p:cNvSpPr txBox="1">
              <a:spLocks noChangeArrowheads="1"/>
            </p:cNvSpPr>
            <p:nvPr/>
          </p:nvSpPr>
          <p:spPr bwMode="auto">
            <a:xfrm>
              <a:off x="2918" y="1575"/>
              <a:ext cx="28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fr-FR" altLang="fr-FR" sz="1600" b="0">
                  <a:latin typeface="Times New Roman" pitchFamily="18" charset="0"/>
                </a:rPr>
                <a:t> Q</a:t>
              </a:r>
              <a:r>
                <a:rPr lang="fr-FR" altLang="fr-FR" sz="1600" b="0" baseline="30000">
                  <a:latin typeface="Times New Roman" pitchFamily="18" charset="0"/>
                </a:rPr>
                <a:t>5</a:t>
              </a:r>
            </a:p>
          </p:txBody>
        </p:sp>
        <p:sp>
          <p:nvSpPr>
            <p:cNvPr id="25" name="Text Box 27"/>
            <p:cNvSpPr txBox="1">
              <a:spLocks noChangeArrowheads="1"/>
            </p:cNvSpPr>
            <p:nvPr/>
          </p:nvSpPr>
          <p:spPr bwMode="auto">
            <a:xfrm>
              <a:off x="3020" y="1649"/>
              <a:ext cx="196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fr-FR" b="0" baseline="-25000"/>
                <a:t>bb</a:t>
              </a:r>
              <a:endParaRPr lang="fr-FR" altLang="fr-FR" b="0" baseline="-25000"/>
            </a:p>
          </p:txBody>
        </p:sp>
      </p:grpSp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4103687" y="1900638"/>
            <a:ext cx="5556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8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2800" dirty="0">
                <a:latin typeface="Times New Roman" pitchFamily="18" charset="0"/>
                <a:sym typeface="Symbol" pitchFamily="18" charset="2"/>
              </a:rPr>
              <a:t></a:t>
            </a:r>
            <a:endParaRPr lang="fr-FR" altLang="fr-FR" sz="2800" dirty="0">
              <a:latin typeface="Times New Roman" pitchFamily="18" charset="0"/>
            </a:endParaRPr>
          </a:p>
        </p:txBody>
      </p:sp>
      <p:sp>
        <p:nvSpPr>
          <p:cNvPr id="27" name="AutoShape 29"/>
          <p:cNvSpPr>
            <a:spLocks/>
          </p:cNvSpPr>
          <p:nvPr/>
        </p:nvSpPr>
        <p:spPr bwMode="auto">
          <a:xfrm>
            <a:off x="4692650" y="1556792"/>
            <a:ext cx="215900" cy="1308100"/>
          </a:xfrm>
          <a:prstGeom prst="leftBrace">
            <a:avLst>
              <a:gd name="adj1" fmla="val 50490"/>
              <a:gd name="adj2" fmla="val 49028"/>
            </a:avLst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8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707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SuperNemo</a:t>
            </a:r>
            <a:r>
              <a:rPr lang="fr-FR" dirty="0" smtClean="0"/>
              <a:t> </a:t>
            </a:r>
            <a:r>
              <a:rPr lang="fr-FR" dirty="0" err="1" smtClean="0"/>
              <a:t>experiment</a:t>
            </a:r>
            <a:endParaRPr lang="fr-F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1163638"/>
            <a:ext cx="2074434" cy="19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73" y="1008063"/>
            <a:ext cx="1355922" cy="2113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5"/>
          <p:cNvSpPr>
            <a:spLocks noChangeArrowheads="1"/>
          </p:cNvSpPr>
          <p:nvPr/>
        </p:nvSpPr>
        <p:spPr bwMode="auto">
          <a:xfrm>
            <a:off x="122238" y="1008063"/>
            <a:ext cx="3513658" cy="2420937"/>
          </a:xfrm>
          <a:prstGeom prst="rect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14"/>
          <a:stretch/>
        </p:blipFill>
        <p:spPr bwMode="auto">
          <a:xfrm>
            <a:off x="45002" y="3501008"/>
            <a:ext cx="3662902" cy="2631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62"/>
          <p:cNvGrpSpPr>
            <a:grpSpLocks/>
          </p:cNvGrpSpPr>
          <p:nvPr/>
        </p:nvGrpSpPr>
        <p:grpSpPr bwMode="auto">
          <a:xfrm>
            <a:off x="4704904" y="1008063"/>
            <a:ext cx="3822700" cy="1205583"/>
            <a:chOff x="1599" y="2305"/>
            <a:chExt cx="2408" cy="410"/>
          </a:xfrm>
        </p:grpSpPr>
        <p:sp>
          <p:nvSpPr>
            <p:cNvPr id="9" name="Rectangle 27"/>
            <p:cNvSpPr>
              <a:spLocks noChangeArrowheads="1"/>
            </p:cNvSpPr>
            <p:nvPr/>
          </p:nvSpPr>
          <p:spPr bwMode="auto">
            <a:xfrm>
              <a:off x="1832" y="2305"/>
              <a:ext cx="1969" cy="405"/>
            </a:xfrm>
            <a:prstGeom prst="rect">
              <a:avLst/>
            </a:prstGeom>
            <a:solidFill>
              <a:srgbClr val="CDFFDE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" name="Rectangle 28"/>
            <p:cNvSpPr>
              <a:spLocks noChangeArrowheads="1"/>
            </p:cNvSpPr>
            <p:nvPr/>
          </p:nvSpPr>
          <p:spPr bwMode="auto">
            <a:xfrm>
              <a:off x="1599" y="2305"/>
              <a:ext cx="190" cy="410"/>
            </a:xfrm>
            <a:prstGeom prst="rect">
              <a:avLst/>
            </a:prstGeom>
            <a:solidFill>
              <a:srgbClr val="69C2FF"/>
            </a:solidFill>
            <a:ln w="127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fr-FR" altLang="fr-FR" b="0" u="sng">
                <a:solidFill>
                  <a:srgbClr val="9900CC"/>
                </a:solidFill>
                <a:latin typeface="Times New Roman" pitchFamily="18" charset="0"/>
              </a:endParaRPr>
            </a:p>
          </p:txBody>
        </p:sp>
        <p:sp>
          <p:nvSpPr>
            <p:cNvPr id="11" name="Rectangle 29"/>
            <p:cNvSpPr>
              <a:spLocks noChangeArrowheads="1"/>
            </p:cNvSpPr>
            <p:nvPr/>
          </p:nvSpPr>
          <p:spPr bwMode="auto">
            <a:xfrm>
              <a:off x="3841" y="2305"/>
              <a:ext cx="166" cy="399"/>
            </a:xfrm>
            <a:prstGeom prst="rect">
              <a:avLst/>
            </a:prstGeom>
            <a:solidFill>
              <a:srgbClr val="69C2FF"/>
            </a:solidFill>
            <a:ln w="127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fr-FR" altLang="fr-FR" b="0" u="sng">
                <a:solidFill>
                  <a:srgbClr val="9900CC"/>
                </a:solidFill>
                <a:latin typeface="Times New Roman" pitchFamily="18" charset="0"/>
              </a:endParaRPr>
            </a:p>
          </p:txBody>
        </p:sp>
        <p:sp>
          <p:nvSpPr>
            <p:cNvPr id="12" name="Line 49"/>
            <p:cNvSpPr>
              <a:spLocks noChangeShapeType="1"/>
            </p:cNvSpPr>
            <p:nvPr/>
          </p:nvSpPr>
          <p:spPr bwMode="auto">
            <a:xfrm flipH="1">
              <a:off x="2805" y="2305"/>
              <a:ext cx="4" cy="41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3" name="Rectangle 71"/>
          <p:cNvSpPr>
            <a:spLocks noChangeArrowheads="1"/>
          </p:cNvSpPr>
          <p:nvPr/>
        </p:nvSpPr>
        <p:spPr bwMode="auto">
          <a:xfrm>
            <a:off x="8259317" y="1237336"/>
            <a:ext cx="257175" cy="21113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4" name="Rectangle 72"/>
          <p:cNvSpPr>
            <a:spLocks noChangeArrowheads="1"/>
          </p:cNvSpPr>
          <p:nvPr/>
        </p:nvSpPr>
        <p:spPr bwMode="auto">
          <a:xfrm>
            <a:off x="4704904" y="1426248"/>
            <a:ext cx="282575" cy="21113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15" name="Group 65"/>
          <p:cNvGrpSpPr>
            <a:grpSpLocks/>
          </p:cNvGrpSpPr>
          <p:nvPr/>
        </p:nvGrpSpPr>
        <p:grpSpPr bwMode="auto">
          <a:xfrm>
            <a:off x="4766817" y="1286553"/>
            <a:ext cx="3721100" cy="396875"/>
            <a:chOff x="1651" y="2331"/>
            <a:chExt cx="2344" cy="250"/>
          </a:xfrm>
        </p:grpSpPr>
        <p:sp>
          <p:nvSpPr>
            <p:cNvPr id="16" name="Rectangle 47"/>
            <p:cNvSpPr>
              <a:spLocks noChangeArrowheads="1"/>
            </p:cNvSpPr>
            <p:nvPr/>
          </p:nvSpPr>
          <p:spPr bwMode="auto">
            <a:xfrm>
              <a:off x="2322" y="2331"/>
              <a:ext cx="212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en-US" altLang="fr-FR" sz="1600" dirty="0" smtClean="0">
                  <a:solidFill>
                    <a:srgbClr val="000099"/>
                  </a:solidFill>
                </a:rPr>
                <a:t>ß</a:t>
              </a:r>
              <a:r>
                <a:rPr lang="en-US" altLang="fr-FR" sz="1600" baseline="30000" dirty="0" smtClean="0">
                  <a:solidFill>
                    <a:srgbClr val="000099"/>
                  </a:solidFill>
                </a:rPr>
                <a:t>-</a:t>
              </a:r>
              <a:endParaRPr lang="en-US" altLang="fr-FR" sz="1600" baseline="30000" dirty="0">
                <a:solidFill>
                  <a:srgbClr val="000099"/>
                </a:solidFill>
              </a:endParaRPr>
            </a:p>
          </p:txBody>
        </p:sp>
        <p:sp>
          <p:nvSpPr>
            <p:cNvPr id="18" name="Line 52"/>
            <p:cNvSpPr>
              <a:spLocks noChangeShapeType="1"/>
            </p:cNvSpPr>
            <p:nvPr/>
          </p:nvSpPr>
          <p:spPr bwMode="auto">
            <a:xfrm flipH="1" flipV="1">
              <a:off x="1651" y="2489"/>
              <a:ext cx="1158" cy="9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" name="Line 53"/>
            <p:cNvSpPr>
              <a:spLocks noChangeShapeType="1"/>
            </p:cNvSpPr>
            <p:nvPr/>
          </p:nvSpPr>
          <p:spPr bwMode="auto">
            <a:xfrm flipV="1">
              <a:off x="2822" y="2351"/>
              <a:ext cx="1173" cy="23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20" name="Rectangle 47"/>
          <p:cNvSpPr>
            <a:spLocks noChangeArrowheads="1"/>
          </p:cNvSpPr>
          <p:nvPr/>
        </p:nvSpPr>
        <p:spPr bwMode="auto">
          <a:xfrm>
            <a:off x="5832030" y="1286548"/>
            <a:ext cx="33655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fr-FR" sz="1600" dirty="0" smtClean="0">
                <a:solidFill>
                  <a:srgbClr val="000099"/>
                </a:solidFill>
              </a:rPr>
              <a:t>ß</a:t>
            </a:r>
            <a:r>
              <a:rPr lang="en-US" altLang="fr-FR" sz="1600" baseline="30000" dirty="0" smtClean="0">
                <a:solidFill>
                  <a:srgbClr val="000099"/>
                </a:solidFill>
              </a:rPr>
              <a:t>-</a:t>
            </a:r>
            <a:endParaRPr lang="en-US" altLang="fr-FR" sz="1600" baseline="30000" dirty="0">
              <a:solidFill>
                <a:srgbClr val="000099"/>
              </a:solidFill>
            </a:endParaRPr>
          </a:p>
        </p:txBody>
      </p:sp>
      <p:sp>
        <p:nvSpPr>
          <p:cNvPr id="21" name="Rectangle 47"/>
          <p:cNvSpPr>
            <a:spLocks noChangeArrowheads="1"/>
          </p:cNvSpPr>
          <p:nvPr/>
        </p:nvSpPr>
        <p:spPr bwMode="auto">
          <a:xfrm>
            <a:off x="7388574" y="1605674"/>
            <a:ext cx="33655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fr-FR" sz="1600" dirty="0" smtClean="0">
                <a:solidFill>
                  <a:srgbClr val="000099"/>
                </a:solidFill>
              </a:rPr>
              <a:t>ß</a:t>
            </a:r>
            <a:r>
              <a:rPr lang="en-US" altLang="fr-FR" sz="1600" baseline="30000" dirty="0" smtClean="0">
                <a:solidFill>
                  <a:srgbClr val="000099"/>
                </a:solidFill>
              </a:rPr>
              <a:t>-</a:t>
            </a:r>
            <a:endParaRPr lang="en-US" altLang="fr-FR" sz="1600" baseline="30000" dirty="0">
              <a:solidFill>
                <a:srgbClr val="000099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6" t="15224" r="9178"/>
          <a:stretch/>
        </p:blipFill>
        <p:spPr bwMode="auto">
          <a:xfrm>
            <a:off x="4855716" y="2588821"/>
            <a:ext cx="1545084" cy="4143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ZoneTexte 21"/>
          <p:cNvSpPr txBox="1"/>
          <p:nvPr/>
        </p:nvSpPr>
        <p:spPr>
          <a:xfrm>
            <a:off x="6637686" y="2780928"/>
            <a:ext cx="21827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82 Se source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Extreme</a:t>
            </a:r>
            <a:r>
              <a:rPr lang="fr-FR" dirty="0" smtClean="0"/>
              <a:t> </a:t>
            </a:r>
            <a:r>
              <a:rPr lang="fr-FR" dirty="0" err="1" smtClean="0"/>
              <a:t>radiopurity</a:t>
            </a:r>
            <a:r>
              <a:rPr lang="fr-FR" dirty="0" smtClean="0"/>
              <a:t> </a:t>
            </a:r>
            <a:r>
              <a:rPr lang="fr-FR" dirty="0" err="1" smtClean="0"/>
              <a:t>requirement</a:t>
            </a:r>
            <a:r>
              <a:rPr lang="fr-FR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Special</a:t>
            </a:r>
            <a:r>
              <a:rPr lang="fr-FR" dirty="0" smtClean="0"/>
              <a:t> </a:t>
            </a:r>
            <a:r>
              <a:rPr lang="fr-FR" dirty="0" err="1" smtClean="0"/>
              <a:t>granularity</a:t>
            </a:r>
            <a:r>
              <a:rPr lang="fr-FR" dirty="0" smtClean="0"/>
              <a:t> to </a:t>
            </a:r>
            <a:r>
              <a:rPr lang="fr-FR" dirty="0" err="1" smtClean="0"/>
              <a:t>obtain</a:t>
            </a:r>
            <a:r>
              <a:rPr lang="fr-FR" dirty="0" smtClean="0"/>
              <a:t> the source</a:t>
            </a:r>
          </a:p>
          <a:p>
            <a:endParaRPr lang="fr-FR" dirty="0"/>
          </a:p>
        </p:txBody>
      </p:sp>
      <p:cxnSp>
        <p:nvCxnSpPr>
          <p:cNvPr id="24" name="Connecteur droit avec flèche 23"/>
          <p:cNvCxnSpPr>
            <a:stCxn id="3074" idx="0"/>
            <a:endCxn id="9" idx="2"/>
          </p:cNvCxnSpPr>
          <p:nvPr/>
        </p:nvCxnSpPr>
        <p:spPr>
          <a:xfrm flipV="1">
            <a:off x="5628258" y="2198944"/>
            <a:ext cx="1009428" cy="38987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821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Dark</a:t>
            </a:r>
            <a:r>
              <a:rPr lang="fr-FR" dirty="0" smtClean="0"/>
              <a:t> </a:t>
            </a:r>
            <a:r>
              <a:rPr lang="fr-FR" dirty="0" err="1" smtClean="0"/>
              <a:t>matter</a:t>
            </a:r>
            <a:r>
              <a:rPr lang="fr-FR" dirty="0" smtClean="0"/>
              <a:t> </a:t>
            </a:r>
            <a:r>
              <a:rPr lang="fr-FR" dirty="0" err="1" smtClean="0"/>
              <a:t>search</a:t>
            </a:r>
            <a:endParaRPr lang="fr-FR" dirty="0"/>
          </a:p>
        </p:txBody>
      </p:sp>
      <p:pic>
        <p:nvPicPr>
          <p:cNvPr id="6146" name="Picture 2" descr="NASA_-_The_Andromeda_Galaxy,_M31,_Spyral_Galax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48" y="3526135"/>
            <a:ext cx="3354387" cy="2417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24"/>
          <p:cNvSpPr>
            <a:spLocks noChangeArrowheads="1"/>
          </p:cNvSpPr>
          <p:nvPr/>
        </p:nvSpPr>
        <p:spPr bwMode="auto">
          <a:xfrm rot="2304723">
            <a:off x="1287610" y="4390363"/>
            <a:ext cx="1792288" cy="674688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" name="Freeform 25"/>
          <p:cNvSpPr>
            <a:spLocks/>
          </p:cNvSpPr>
          <p:nvPr/>
        </p:nvSpPr>
        <p:spPr bwMode="auto">
          <a:xfrm rot="2273040">
            <a:off x="2281385" y="4590388"/>
            <a:ext cx="1390650" cy="571500"/>
          </a:xfrm>
          <a:custGeom>
            <a:avLst/>
            <a:gdLst>
              <a:gd name="T0" fmla="*/ 0 w 2903"/>
              <a:gd name="T1" fmla="*/ 1633 h 1633"/>
              <a:gd name="T2" fmla="*/ 136 w 2903"/>
              <a:gd name="T3" fmla="*/ 1134 h 1633"/>
              <a:gd name="T4" fmla="*/ 318 w 2903"/>
              <a:gd name="T5" fmla="*/ 635 h 1633"/>
              <a:gd name="T6" fmla="*/ 726 w 2903"/>
              <a:gd name="T7" fmla="*/ 408 h 1633"/>
              <a:gd name="T8" fmla="*/ 1497 w 2903"/>
              <a:gd name="T9" fmla="*/ 227 h 1633"/>
              <a:gd name="T10" fmla="*/ 2676 w 2903"/>
              <a:gd name="T11" fmla="*/ 45 h 1633"/>
              <a:gd name="T12" fmla="*/ 2858 w 2903"/>
              <a:gd name="T13" fmla="*/ 0 h 1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03" h="1633">
                <a:moveTo>
                  <a:pt x="0" y="1633"/>
                </a:moveTo>
                <a:cubicBezTo>
                  <a:pt x="41" y="1466"/>
                  <a:pt x="83" y="1300"/>
                  <a:pt x="136" y="1134"/>
                </a:cubicBezTo>
                <a:cubicBezTo>
                  <a:pt x="189" y="968"/>
                  <a:pt x="220" y="756"/>
                  <a:pt x="318" y="635"/>
                </a:cubicBezTo>
                <a:cubicBezTo>
                  <a:pt x="416" y="514"/>
                  <a:pt x="529" y="476"/>
                  <a:pt x="726" y="408"/>
                </a:cubicBezTo>
                <a:cubicBezTo>
                  <a:pt x="923" y="340"/>
                  <a:pt x="1172" y="288"/>
                  <a:pt x="1497" y="227"/>
                </a:cubicBezTo>
                <a:cubicBezTo>
                  <a:pt x="1822" y="166"/>
                  <a:pt x="2449" y="83"/>
                  <a:pt x="2676" y="45"/>
                </a:cubicBezTo>
                <a:cubicBezTo>
                  <a:pt x="2903" y="7"/>
                  <a:pt x="2880" y="3"/>
                  <a:pt x="2858" y="0"/>
                </a:cubicBezTo>
              </a:path>
            </a:pathLst>
          </a:custGeom>
          <a:noFill/>
          <a:ln w="28575" cmpd="sng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1" name="Freeform 26"/>
          <p:cNvSpPr>
            <a:spLocks/>
          </p:cNvSpPr>
          <p:nvPr/>
        </p:nvSpPr>
        <p:spPr bwMode="auto">
          <a:xfrm rot="2267438">
            <a:off x="2243285" y="4706276"/>
            <a:ext cx="1425575" cy="461962"/>
          </a:xfrm>
          <a:custGeom>
            <a:avLst/>
            <a:gdLst>
              <a:gd name="T0" fmla="*/ 0 w 2954"/>
              <a:gd name="T1" fmla="*/ 815 h 815"/>
              <a:gd name="T2" fmla="*/ 153 w 2954"/>
              <a:gd name="T3" fmla="*/ 370 h 815"/>
              <a:gd name="T4" fmla="*/ 321 w 2954"/>
              <a:gd name="T5" fmla="*/ 88 h 815"/>
              <a:gd name="T6" fmla="*/ 507 w 2954"/>
              <a:gd name="T7" fmla="*/ 10 h 815"/>
              <a:gd name="T8" fmla="*/ 735 w 2954"/>
              <a:gd name="T9" fmla="*/ 28 h 815"/>
              <a:gd name="T10" fmla="*/ 927 w 2954"/>
              <a:gd name="T11" fmla="*/ 82 h 815"/>
              <a:gd name="T12" fmla="*/ 1263 w 2954"/>
              <a:gd name="T13" fmla="*/ 232 h 815"/>
              <a:gd name="T14" fmla="*/ 1929 w 2954"/>
              <a:gd name="T15" fmla="*/ 364 h 815"/>
              <a:gd name="T16" fmla="*/ 2799 w 2954"/>
              <a:gd name="T17" fmla="*/ 448 h 815"/>
              <a:gd name="T18" fmla="*/ 2859 w 2954"/>
              <a:gd name="T19" fmla="*/ 448 h 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954" h="815">
                <a:moveTo>
                  <a:pt x="0" y="815"/>
                </a:moveTo>
                <a:cubicBezTo>
                  <a:pt x="50" y="653"/>
                  <a:pt x="100" y="491"/>
                  <a:pt x="153" y="370"/>
                </a:cubicBezTo>
                <a:cubicBezTo>
                  <a:pt x="206" y="249"/>
                  <a:pt x="262" y="148"/>
                  <a:pt x="321" y="88"/>
                </a:cubicBezTo>
                <a:cubicBezTo>
                  <a:pt x="380" y="28"/>
                  <a:pt x="438" y="20"/>
                  <a:pt x="507" y="10"/>
                </a:cubicBezTo>
                <a:cubicBezTo>
                  <a:pt x="576" y="0"/>
                  <a:pt x="665" y="16"/>
                  <a:pt x="735" y="28"/>
                </a:cubicBezTo>
                <a:cubicBezTo>
                  <a:pt x="805" y="40"/>
                  <a:pt x="839" y="48"/>
                  <a:pt x="927" y="82"/>
                </a:cubicBezTo>
                <a:cubicBezTo>
                  <a:pt x="1015" y="116"/>
                  <a:pt x="1096" y="185"/>
                  <a:pt x="1263" y="232"/>
                </a:cubicBezTo>
                <a:cubicBezTo>
                  <a:pt x="1430" y="279"/>
                  <a:pt x="1673" y="328"/>
                  <a:pt x="1929" y="364"/>
                </a:cubicBezTo>
                <a:cubicBezTo>
                  <a:pt x="2185" y="400"/>
                  <a:pt x="2644" y="434"/>
                  <a:pt x="2799" y="448"/>
                </a:cubicBezTo>
                <a:cubicBezTo>
                  <a:pt x="2954" y="462"/>
                  <a:pt x="2906" y="455"/>
                  <a:pt x="2859" y="448"/>
                </a:cubicBezTo>
              </a:path>
            </a:pathLst>
          </a:custGeom>
          <a:noFill/>
          <a:ln w="28575" cmpd="sng">
            <a:solidFill>
              <a:srgbClr val="FF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2" name="Line 27"/>
          <p:cNvSpPr>
            <a:spLocks noChangeShapeType="1"/>
          </p:cNvSpPr>
          <p:nvPr/>
        </p:nvSpPr>
        <p:spPr bwMode="auto">
          <a:xfrm rot="2257309" flipV="1">
            <a:off x="2578248" y="3591851"/>
            <a:ext cx="71437" cy="1260475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3" name="ZoneTexte 22"/>
          <p:cNvSpPr txBox="1"/>
          <p:nvPr/>
        </p:nvSpPr>
        <p:spPr>
          <a:xfrm rot="2073467">
            <a:off x="2539280" y="5110311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>
                <a:solidFill>
                  <a:srgbClr val="FFC000"/>
                </a:solidFill>
              </a:rPr>
              <a:t>Theoretical</a:t>
            </a:r>
            <a:endParaRPr lang="fr-FR" sz="1400" dirty="0">
              <a:solidFill>
                <a:srgbClr val="FFC000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 rot="1392570">
            <a:off x="2780988" y="4535517"/>
            <a:ext cx="1167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>
                <a:solidFill>
                  <a:srgbClr val="FFFF00"/>
                </a:solidFill>
              </a:rPr>
              <a:t>Measured</a:t>
            </a:r>
            <a:endParaRPr lang="fr-FR" sz="1400" dirty="0">
              <a:solidFill>
                <a:srgbClr val="FFFF00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2200948" y="3911407"/>
            <a:ext cx="566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rgbClr val="FFFF00"/>
                </a:solidFill>
              </a:rPr>
              <a:t>Speed</a:t>
            </a:r>
            <a:endParaRPr lang="fr-FR" sz="1200" dirty="0">
              <a:solidFill>
                <a:srgbClr val="FFFF00"/>
              </a:solidFill>
            </a:endParaRPr>
          </a:p>
        </p:txBody>
      </p:sp>
      <p:pic>
        <p:nvPicPr>
          <p:cNvPr id="6173" name="Picture 29" descr="Résultat de recherche d'images pour &quot;Cmb planck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49906"/>
            <a:ext cx="3707904" cy="185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ZoneTexte 25"/>
          <p:cNvSpPr txBox="1"/>
          <p:nvPr/>
        </p:nvSpPr>
        <p:spPr>
          <a:xfrm>
            <a:off x="4427984" y="3501008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CMB </a:t>
            </a:r>
            <a:r>
              <a:rPr lang="fr-FR" dirty="0" err="1" smtClean="0"/>
              <a:t>anisotropy</a:t>
            </a:r>
            <a:endParaRPr lang="fr-FR" dirty="0"/>
          </a:p>
        </p:txBody>
      </p:sp>
      <p:sp>
        <p:nvSpPr>
          <p:cNvPr id="27" name="ZoneTexte 26"/>
          <p:cNvSpPr txBox="1"/>
          <p:nvPr/>
        </p:nvSpPr>
        <p:spPr>
          <a:xfrm>
            <a:off x="611560" y="1124744"/>
            <a:ext cx="33123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smtClean="0"/>
              <a:t>Major </a:t>
            </a:r>
            <a:r>
              <a:rPr lang="fr-FR" sz="2000" dirty="0" err="1"/>
              <a:t>p</a:t>
            </a:r>
            <a:r>
              <a:rPr lang="fr-FR" sz="2000" dirty="0" err="1" smtClean="0"/>
              <a:t>hysics</a:t>
            </a:r>
            <a:r>
              <a:rPr lang="fr-FR" sz="2000" dirty="0" smtClean="0"/>
              <a:t> goal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smtClean="0"/>
              <a:t>Direct </a:t>
            </a:r>
            <a:r>
              <a:rPr lang="fr-FR" sz="2000" dirty="0" err="1" smtClean="0"/>
              <a:t>detection</a:t>
            </a:r>
            <a:r>
              <a:rPr lang="fr-FR" sz="2000" dirty="0" smtClean="0"/>
              <a:t> </a:t>
            </a:r>
            <a:r>
              <a:rPr lang="fr-FR" sz="2000" dirty="0" err="1" smtClean="0"/>
              <a:t>would</a:t>
            </a:r>
            <a:r>
              <a:rPr lang="fr-FR" sz="2000" dirty="0" smtClean="0"/>
              <a:t> </a:t>
            </a:r>
            <a:r>
              <a:rPr lang="fr-FR" sz="2000" dirty="0" err="1" smtClean="0"/>
              <a:t>answer</a:t>
            </a:r>
            <a:r>
              <a:rPr lang="fr-FR" sz="2000" dirty="0" smtClean="0"/>
              <a:t> to a lot of question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smtClean="0"/>
              <a:t>WIMP candidate </a:t>
            </a:r>
            <a:r>
              <a:rPr lang="fr-FR" sz="2000" dirty="0" err="1" smtClean="0"/>
              <a:t>is</a:t>
            </a:r>
            <a:r>
              <a:rPr lang="fr-FR" sz="2000" dirty="0" smtClean="0"/>
              <a:t> a </a:t>
            </a:r>
            <a:r>
              <a:rPr lang="fr-FR" sz="2000" dirty="0" err="1" smtClean="0"/>
              <a:t>target</a:t>
            </a:r>
            <a:r>
              <a:rPr lang="fr-FR" sz="2000" dirty="0" smtClean="0"/>
              <a:t> for underground </a:t>
            </a:r>
            <a:r>
              <a:rPr lang="fr-FR" sz="2000" dirty="0" err="1" smtClean="0"/>
              <a:t>detection</a:t>
            </a:r>
            <a:endParaRPr lang="fr-FR" sz="2000" dirty="0" smtClean="0"/>
          </a:p>
        </p:txBody>
      </p:sp>
      <p:pic>
        <p:nvPicPr>
          <p:cNvPr id="6177" name="Picture 33" descr="http://sci.esa.int/science-e-media/img/65/Planck_Cosmic-recipe-pie-chart_62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53" t="5380" b="25037"/>
          <a:stretch/>
        </p:blipFill>
        <p:spPr bwMode="auto">
          <a:xfrm>
            <a:off x="5436096" y="836712"/>
            <a:ext cx="2824606" cy="245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61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Dark</a:t>
            </a:r>
            <a:r>
              <a:rPr lang="fr-FR" dirty="0" smtClean="0"/>
              <a:t> </a:t>
            </a:r>
            <a:r>
              <a:rPr lang="fr-FR" dirty="0" err="1" smtClean="0"/>
              <a:t>matter</a:t>
            </a:r>
            <a:r>
              <a:rPr lang="fr-FR" dirty="0" smtClean="0"/>
              <a:t> </a:t>
            </a:r>
            <a:r>
              <a:rPr lang="fr-FR" dirty="0" err="1" smtClean="0"/>
              <a:t>search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43608" y="1003421"/>
            <a:ext cx="3214158" cy="5340720"/>
          </a:xfrm>
        </p:spPr>
        <p:txBody>
          <a:bodyPr/>
          <a:lstStyle/>
          <a:p>
            <a:r>
              <a:rPr lang="fr-FR" dirty="0" smtClean="0"/>
              <a:t>Edelweiss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3541291"/>
            <a:ext cx="2854118" cy="2889795"/>
          </a:xfrm>
          <a:prstGeom prst="rect">
            <a:avLst/>
          </a:prstGeom>
        </p:spPr>
      </p:pic>
      <p:pic>
        <p:nvPicPr>
          <p:cNvPr id="5" name="Image 4" descr="schema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326" y="1515863"/>
            <a:ext cx="2836440" cy="2087074"/>
          </a:xfrm>
          <a:prstGeom prst="rect">
            <a:avLst/>
          </a:prstGeom>
        </p:spPr>
      </p:pic>
      <p:pic>
        <p:nvPicPr>
          <p:cNvPr id="6" name="Image 249" descr="IMG_7882[1]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754" y="4690679"/>
            <a:ext cx="2572634" cy="147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5894657" y="3092728"/>
            <a:ext cx="3285855" cy="1597953"/>
            <a:chOff x="4067724" y="4169146"/>
            <a:chExt cx="2376264" cy="2068166"/>
          </a:xfrm>
        </p:grpSpPr>
        <p:pic>
          <p:nvPicPr>
            <p:cNvPr id="8" name="Image 11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4293096"/>
              <a:ext cx="1872208" cy="19442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ZoneTexte 41"/>
            <p:cNvSpPr txBox="1"/>
            <p:nvPr/>
          </p:nvSpPr>
          <p:spPr>
            <a:xfrm>
              <a:off x="4067724" y="4169146"/>
              <a:ext cx="2376264" cy="5975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1200" b="1" dirty="0" smtClean="0"/>
                <a:t>Field simulation</a:t>
              </a:r>
              <a:endParaRPr lang="fr-FR" sz="1200" b="1" dirty="0"/>
            </a:p>
            <a:p>
              <a:endParaRPr lang="fr-FR" sz="1200" b="1" dirty="0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t="37667"/>
          <a:stretch/>
        </p:blipFill>
        <p:spPr>
          <a:xfrm>
            <a:off x="6197850" y="1776479"/>
            <a:ext cx="2445245" cy="1325238"/>
          </a:xfrm>
          <a:prstGeom prst="rect">
            <a:avLst/>
          </a:prstGeom>
        </p:spPr>
      </p:pic>
      <p:sp>
        <p:nvSpPr>
          <p:cNvPr id="12" name="Espace réservé du contenu 2"/>
          <p:cNvSpPr txBox="1">
            <a:spLocks/>
          </p:cNvSpPr>
          <p:nvPr/>
        </p:nvSpPr>
        <p:spPr>
          <a:xfrm>
            <a:off x="5796136" y="1051967"/>
            <a:ext cx="3120738" cy="51019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NEWS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1526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5613</TotalTime>
  <Words>812</Words>
  <Application>Microsoft Office PowerPoint</Application>
  <PresentationFormat>Affichage à l'écran (4:3)</PresentationFormat>
  <Paragraphs>224</Paragraphs>
  <Slides>25</Slides>
  <Notes>2</Notes>
  <HiddenSlides>0</HiddenSlides>
  <MMClips>1</MMClips>
  <ScaleCrop>false</ScaleCrop>
  <HeadingPairs>
    <vt:vector size="6" baseType="variant">
      <vt:variant>
        <vt:lpstr>Thème</vt:lpstr>
      </vt:variant>
      <vt:variant>
        <vt:i4>2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25</vt:i4>
      </vt:variant>
    </vt:vector>
  </HeadingPairs>
  <TitlesOfParts>
    <vt:vector size="29" baseType="lpstr">
      <vt:lpstr>Thème Office</vt:lpstr>
      <vt:lpstr>Conception personnalisée</vt:lpstr>
      <vt:lpstr>Image bitmap</vt:lpstr>
      <vt:lpstr>Equation</vt:lpstr>
      <vt:lpstr>Evolution of underground science in LSM</vt:lpstr>
      <vt:lpstr>Laboratoire Souterrain de Modane </vt:lpstr>
      <vt:lpstr>Laboratoire Souterrain de Modane</vt:lpstr>
      <vt:lpstr>Location and access</vt:lpstr>
      <vt:lpstr>History of LSM</vt:lpstr>
      <vt:lpstr>Double beta decay</vt:lpstr>
      <vt:lpstr>SuperNemo experiment</vt:lpstr>
      <vt:lpstr>Dark matter search</vt:lpstr>
      <vt:lpstr>Dark matter search</vt:lpstr>
      <vt:lpstr>Dark matter search</vt:lpstr>
      <vt:lpstr>SHIN</vt:lpstr>
      <vt:lpstr>Low radioactivity constraints</vt:lpstr>
      <vt:lpstr>High purity germanium </vt:lpstr>
      <vt:lpstr>Future of measurement at LSM</vt:lpstr>
      <vt:lpstr>Germanium detector</vt:lpstr>
      <vt:lpstr>Analitycal power for interdiciplinarity</vt:lpstr>
      <vt:lpstr>Lake survey</vt:lpstr>
      <vt:lpstr>Ice survey</vt:lpstr>
      <vt:lpstr>Erosion survey</vt:lpstr>
      <vt:lpstr>Electronic SER test</vt:lpstr>
      <vt:lpstr>Biology at LSM</vt:lpstr>
      <vt:lpstr>Stem cell storage</vt:lpstr>
      <vt:lpstr>Conclusion</vt:lpstr>
      <vt:lpstr>Présentation PowerPoint</vt:lpstr>
      <vt:lpstr>Présentation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Guillaume</dc:creator>
  <cp:lastModifiedBy>Guillaume</cp:lastModifiedBy>
  <cp:revision>157</cp:revision>
  <dcterms:created xsi:type="dcterms:W3CDTF">2017-09-26T15:11:41Z</dcterms:created>
  <dcterms:modified xsi:type="dcterms:W3CDTF">2018-12-04T21:19:33Z</dcterms:modified>
</cp:coreProperties>
</file>