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2" r:id="rId1"/>
    <p:sldMasterId id="2147483660" r:id="rId2"/>
  </p:sldMasterIdLst>
  <p:notesMasterIdLst>
    <p:notesMasterId r:id="rId18"/>
  </p:notesMasterIdLst>
  <p:handoutMasterIdLst>
    <p:handoutMasterId r:id="rId19"/>
  </p:handoutMasterIdLst>
  <p:sldIdLst>
    <p:sldId id="267" r:id="rId3"/>
    <p:sldId id="258" r:id="rId4"/>
    <p:sldId id="268" r:id="rId5"/>
    <p:sldId id="310" r:id="rId6"/>
    <p:sldId id="311" r:id="rId7"/>
    <p:sldId id="312" r:id="rId8"/>
    <p:sldId id="309" r:id="rId9"/>
    <p:sldId id="306" r:id="rId10"/>
    <p:sldId id="313" r:id="rId11"/>
    <p:sldId id="314" r:id="rId12"/>
    <p:sldId id="315" r:id="rId13"/>
    <p:sldId id="316" r:id="rId14"/>
    <p:sldId id="317" r:id="rId15"/>
    <p:sldId id="318" r:id="rId16"/>
    <p:sldId id="319" r:id="rId17"/>
  </p:sldIdLst>
  <p:sldSz cx="9144000" cy="6858000" type="screen4x3"/>
  <p:notesSz cx="6858000" cy="9144000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12D32"/>
    <a:srgbClr val="00537B"/>
    <a:srgbClr val="FF6600"/>
    <a:srgbClr val="CD26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976" autoAdjust="0"/>
    <p:restoredTop sz="99499" autoAdjust="0"/>
  </p:normalViewPr>
  <p:slideViewPr>
    <p:cSldViewPr snapToGrid="0">
      <p:cViewPr>
        <p:scale>
          <a:sx n="100" d="100"/>
          <a:sy n="100" d="100"/>
        </p:scale>
        <p:origin x="-1680" y="-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92" d="100"/>
          <a:sy n="92" d="100"/>
        </p:scale>
        <p:origin x="-3540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20" Type="http://schemas.openxmlformats.org/officeDocument/2006/relationships/printerSettings" Target="printerSettings/printerSettings1.bin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notesMaster" Target="notesMasters/notesMaster1.xml"/><Relationship Id="rId1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19661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19661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19661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6DB8D3C2-89BB-424E-910D-528C76D91DF7}" type="slidenum">
              <a:rPr lang="fr-FR" altLang="fr-FR"/>
              <a:pPr>
                <a:defRPr/>
              </a:pPr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1713959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1986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71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986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noProof="0" smtClean="0"/>
              <a:t>Cliquez pour modifier les styles du texte du masque</a:t>
            </a:r>
          </a:p>
          <a:p>
            <a:pPr lvl="1"/>
            <a:r>
              <a:rPr lang="fr-FR" altLang="fr-FR" noProof="0" smtClean="0"/>
              <a:t>Deuxième niveau</a:t>
            </a:r>
          </a:p>
          <a:p>
            <a:pPr lvl="2"/>
            <a:r>
              <a:rPr lang="fr-FR" altLang="fr-FR" noProof="0" smtClean="0"/>
              <a:t>Troisième niveau</a:t>
            </a:r>
          </a:p>
          <a:p>
            <a:pPr lvl="3"/>
            <a:r>
              <a:rPr lang="fr-FR" altLang="fr-FR" noProof="0" smtClean="0"/>
              <a:t>Quatrième niveau</a:t>
            </a:r>
          </a:p>
          <a:p>
            <a:pPr lvl="4"/>
            <a:r>
              <a:rPr lang="fr-FR" altLang="fr-FR" noProof="0" smtClean="0"/>
              <a:t>Cinquième niveau</a:t>
            </a:r>
          </a:p>
        </p:txBody>
      </p:sp>
      <p:sp>
        <p:nvSpPr>
          <p:cNvPr id="1986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1986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F9E71389-4604-483E-A9CC-5BFE3AF1A051}" type="slidenum">
              <a:rPr lang="fr-FR" altLang="fr-FR"/>
              <a:pPr>
                <a:defRPr/>
              </a:pPr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59471736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E71389-4604-483E-A9CC-5BFE3AF1A051}" type="slidenum">
              <a:rPr lang="fr-FR" altLang="fr-FR" smtClean="0"/>
              <a:pPr>
                <a:defRPr/>
              </a:pPr>
              <a:t>2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8964323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768151" y="188640"/>
            <a:ext cx="6836297" cy="1702007"/>
          </a:xfrm>
          <a:prstGeom prst="rect">
            <a:avLst/>
          </a:prstGeom>
        </p:spPr>
        <p:txBody>
          <a:bodyPr/>
          <a:lstStyle>
            <a:lvl1pPr algn="l">
              <a:defRPr sz="3500"/>
            </a:lvl1pPr>
          </a:lstStyle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755576" y="1916832"/>
            <a:ext cx="7776864" cy="424847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0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dirty="0" smtClean="0"/>
              <a:t>Modifiez le style des sous-titres du masque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699097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F72E3F-3378-46EF-8139-D47F22E5B63B}" type="datetimeFigureOut">
              <a:rPr lang="fr-FR"/>
              <a:pPr>
                <a:defRPr/>
              </a:pPr>
              <a:t>21/11/18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20D906-9E0E-40AF-884A-41EDB8048042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094164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0B2422-F0B8-4F2C-8187-E2FBB786D56C}" type="datetimeFigureOut">
              <a:rPr lang="fr-FR"/>
              <a:pPr>
                <a:defRPr/>
              </a:pPr>
              <a:t>21/11/18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62B2E2-83C6-420E-946A-6F9DECBE10DE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146530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E2903D-E1F6-47FD-9899-EA9BB893670D}" type="datetimeFigureOut">
              <a:rPr lang="fr-FR"/>
              <a:pPr>
                <a:defRPr/>
              </a:pPr>
              <a:t>21/11/18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A770A8-209B-45D1-AF22-7FFF8BE7D72A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988565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D417A8-437B-475E-952C-38A8A1694150}" type="datetimeFigureOut">
              <a:rPr lang="fr-FR"/>
              <a:pPr>
                <a:defRPr/>
              </a:pPr>
              <a:t>21/11/18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53272C-4E1F-4B04-9E32-1B60F65D062C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989431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2132856"/>
            <a:ext cx="8229600" cy="504056"/>
          </a:xfrm>
          <a:prstGeom prst="rect">
            <a:avLst/>
          </a:prstGeom>
        </p:spPr>
        <p:txBody>
          <a:bodyPr/>
          <a:lstStyle/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55576" y="4365104"/>
            <a:ext cx="8229600" cy="31292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948704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C04E94-C74C-467E-96E3-52E2E81D8D67}" type="datetimeFigureOut">
              <a:rPr lang="fr-FR"/>
              <a:pPr>
                <a:defRPr/>
              </a:pPr>
              <a:t>21/11/18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00840F-C2A2-4F54-BCC2-1D02C03E40E5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865392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F6D998-0255-4646-ABF8-1C5164448936}" type="datetimeFigureOut">
              <a:rPr lang="fr-FR"/>
              <a:pPr>
                <a:defRPr/>
              </a:pPr>
              <a:t>21/11/18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99D92F-C2B0-4A1D-9AC6-878EF72CF6C7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63788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E7ED3A-9843-4C0D-95AE-B20966A843C5}" type="datetimeFigureOut">
              <a:rPr lang="fr-FR"/>
              <a:pPr>
                <a:defRPr/>
              </a:pPr>
              <a:t>21/11/18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0B2A6C-0999-42F0-AF65-38D7B34FFDE5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94447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0F93A7-BF6B-464C-BF49-5CC5B62F4A6A}" type="datetimeFigureOut">
              <a:rPr lang="fr-FR"/>
              <a:pPr>
                <a:defRPr/>
              </a:pPr>
              <a:t>21/11/18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F45D25-9180-4AD2-9FA8-83205EC1B417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605537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32D442-34B4-4E3F-9D35-4921D112BBFF}" type="datetimeFigureOut">
              <a:rPr lang="fr-FR"/>
              <a:pPr>
                <a:defRPr/>
              </a:pPr>
              <a:t>21/11/18</a:t>
            </a:fld>
            <a:endParaRPr lang="fr-FR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E707FD-F150-4165-9A44-F5FFCD66259F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350528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A20C91-AD0E-417A-A6BF-8419166ED6FF}" type="datetimeFigureOut">
              <a:rPr lang="fr-FR"/>
              <a:pPr>
                <a:defRPr/>
              </a:pPr>
              <a:t>21/11/18</a:t>
            </a:fld>
            <a:endParaRPr lang="fr-FR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8F6F11-D771-42DC-84CE-009BFC9C42FF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688744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AAE1FD-1CE2-4EF2-8DB2-1E503C6C4B35}" type="datetimeFigureOut">
              <a:rPr lang="fr-FR"/>
              <a:pPr>
                <a:defRPr/>
              </a:pPr>
              <a:t>21/11/18</a:t>
            </a:fld>
            <a:endParaRPr lang="fr-FR"/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A91F2F-85CE-45B7-8744-8C67ACF57F20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889277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4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3" Type="http://schemas.openxmlformats.org/officeDocument/2006/relationships/image" Target="../media/image1.jpg"/><Relationship Id="rId1" Type="http://schemas.openxmlformats.org/officeDocument/2006/relationships/slideLayout" Target="../slideLayouts/slideLayout3.xml"/><Relationship Id="rId2" Type="http://schemas.openxmlformats.org/officeDocument/2006/relationships/slideLayout" Target="../slideLayouts/slideLayout4.xml"/><Relationship Id="rId3" Type="http://schemas.openxmlformats.org/officeDocument/2006/relationships/slideLayout" Target="../slideLayouts/slideLayout5.xml"/><Relationship Id="rId4" Type="http://schemas.openxmlformats.org/officeDocument/2006/relationships/slideLayout" Target="../slideLayouts/slideLayout6.xml"/><Relationship Id="rId5" Type="http://schemas.openxmlformats.org/officeDocument/2006/relationships/slideLayout" Target="../slideLayouts/slideLayout7.xml"/><Relationship Id="rId6" Type="http://schemas.openxmlformats.org/officeDocument/2006/relationships/slideLayout" Target="../slideLayouts/slideLayout8.xml"/><Relationship Id="rId7" Type="http://schemas.openxmlformats.org/officeDocument/2006/relationships/slideLayout" Target="../slideLayouts/slideLayout9.xml"/><Relationship Id="rId8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BC508B3-2F31-428F-A9CC-80E0671D0CCA}" type="slidenum">
              <a:rPr lang="fr-FR"/>
              <a:pPr>
                <a:defRPr/>
              </a:pPr>
              <a:t>‹#›</a:t>
            </a:fld>
            <a:endParaRPr lang="fr-FR" dirty="0"/>
          </a:p>
        </p:txBody>
      </p:sp>
      <p:sp>
        <p:nvSpPr>
          <p:cNvPr id="1027" name="Espace réservé du titre 2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Modifiez le style du titre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537B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537B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537B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537B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537B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00537B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00537B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00537B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00537B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Modifiez le style du titre</a:t>
            </a:r>
          </a:p>
        </p:txBody>
      </p:sp>
      <p:sp>
        <p:nvSpPr>
          <p:cNvPr id="2051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Modifiez les styles du texte du masque</a:t>
            </a:r>
          </a:p>
          <a:p>
            <a:pPr lvl="1"/>
            <a:r>
              <a:rPr lang="fr-FR" altLang="fr-FR" smtClean="0"/>
              <a:t>Deuxième niveau</a:t>
            </a:r>
          </a:p>
          <a:p>
            <a:pPr lvl="2"/>
            <a:r>
              <a:rPr lang="fr-FR" altLang="fr-FR" smtClean="0"/>
              <a:t>Troisième niveau</a:t>
            </a:r>
          </a:p>
          <a:p>
            <a:pPr lvl="3"/>
            <a:r>
              <a:rPr lang="fr-FR" altLang="fr-FR" smtClean="0"/>
              <a:t>Quatrième niveau</a:t>
            </a:r>
          </a:p>
          <a:p>
            <a:pPr lvl="4"/>
            <a:r>
              <a:rPr lang="fr-FR" altLang="fr-FR" smtClean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73481D0-7B7E-4E77-9B12-7163F9E58FB3}" type="datetimeFigureOut">
              <a:rPr lang="fr-FR"/>
              <a:pPr>
                <a:defRPr/>
              </a:pPr>
              <a:t>21/11/18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3D89443-2330-484D-A0A5-981DFC7409BA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openxmlformats.org/officeDocument/2006/relationships/image" Target="../media/image5.jpeg"/><Relationship Id="rId6" Type="http://schemas.openxmlformats.org/officeDocument/2006/relationships/image" Target="../media/image6.jpeg"/><Relationship Id="rId7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4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4.png"/><Relationship Id="rId20" Type="http://schemas.openxmlformats.org/officeDocument/2006/relationships/image" Target="../media/image25.jpeg"/><Relationship Id="rId21" Type="http://schemas.openxmlformats.org/officeDocument/2006/relationships/image" Target="../media/image26.gif"/><Relationship Id="rId22" Type="http://schemas.openxmlformats.org/officeDocument/2006/relationships/image" Target="../media/image27.gif"/><Relationship Id="rId23" Type="http://schemas.openxmlformats.org/officeDocument/2006/relationships/image" Target="../media/image28.jpeg"/><Relationship Id="rId24" Type="http://schemas.openxmlformats.org/officeDocument/2006/relationships/image" Target="../media/image29.jpeg"/><Relationship Id="rId25" Type="http://schemas.openxmlformats.org/officeDocument/2006/relationships/image" Target="../media/image30.jpeg"/><Relationship Id="rId26" Type="http://schemas.openxmlformats.org/officeDocument/2006/relationships/image" Target="../media/image31.jpeg"/><Relationship Id="rId27" Type="http://schemas.openxmlformats.org/officeDocument/2006/relationships/image" Target="../media/image32.jpg"/><Relationship Id="rId28" Type="http://schemas.openxmlformats.org/officeDocument/2006/relationships/image" Target="../media/image33.jpeg"/><Relationship Id="rId10" Type="http://schemas.openxmlformats.org/officeDocument/2006/relationships/image" Target="../media/image15.png"/><Relationship Id="rId11" Type="http://schemas.openxmlformats.org/officeDocument/2006/relationships/image" Target="../media/image16.jpeg"/><Relationship Id="rId12" Type="http://schemas.openxmlformats.org/officeDocument/2006/relationships/image" Target="../media/image17.jpg"/><Relationship Id="rId13" Type="http://schemas.openxmlformats.org/officeDocument/2006/relationships/image" Target="../media/image18.jpeg"/><Relationship Id="rId14" Type="http://schemas.openxmlformats.org/officeDocument/2006/relationships/image" Target="../media/image19.jpeg"/><Relationship Id="rId15" Type="http://schemas.openxmlformats.org/officeDocument/2006/relationships/image" Target="../media/image20.jpeg"/><Relationship Id="rId16" Type="http://schemas.openxmlformats.org/officeDocument/2006/relationships/image" Target="../media/image21.jpeg"/><Relationship Id="rId17" Type="http://schemas.openxmlformats.org/officeDocument/2006/relationships/image" Target="../media/image22.jpg"/><Relationship Id="rId18" Type="http://schemas.openxmlformats.org/officeDocument/2006/relationships/image" Target="../media/image23.jpeg"/><Relationship Id="rId19" Type="http://schemas.openxmlformats.org/officeDocument/2006/relationships/image" Target="../media/image24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4" Type="http://schemas.openxmlformats.org/officeDocument/2006/relationships/image" Target="../media/image36.jpeg"/><Relationship Id="rId5" Type="http://schemas.openxmlformats.org/officeDocument/2006/relationships/image" Target="../media/image37.jpeg"/><Relationship Id="rId6" Type="http://schemas.openxmlformats.org/officeDocument/2006/relationships/image" Target="../media/image38.jpeg"/><Relationship Id="rId7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eg"/><Relationship Id="rId3" Type="http://schemas.openxmlformats.org/officeDocument/2006/relationships/image" Target="../media/image40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4" Type="http://schemas.openxmlformats.org/officeDocument/2006/relationships/image" Target="../media/image48.emf"/><Relationship Id="rId5" Type="http://schemas.openxmlformats.org/officeDocument/2006/relationships/image" Target="../media/image49.emf"/><Relationship Id="rId6" Type="http://schemas.openxmlformats.org/officeDocument/2006/relationships/image" Target="../media/image5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emf"/><Relationship Id="rId3" Type="http://schemas.openxmlformats.org/officeDocument/2006/relationships/image" Target="../media/image5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311600" y="1470900"/>
            <a:ext cx="8494713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fr-FR" altLang="en-US" b="1" i="1" dirty="0"/>
              <a:t>Chrono-environnement UMR 6249 </a:t>
            </a:r>
            <a:r>
              <a:rPr lang="fr-FR" altLang="en-US" dirty="0"/>
              <a:t>: fusion en </a:t>
            </a:r>
            <a:r>
              <a:rPr lang="fr-FR" altLang="en-US" dirty="0" smtClean="0"/>
              <a:t>2008 </a:t>
            </a:r>
            <a:r>
              <a:rPr lang="fr-FR" altLang="en-US" dirty="0"/>
              <a:t>de Chrono-Ecologie UMR6565, Laboratoire de Biologie Environnementale, Géosciences, Santé et environnement, en 2012 LCPR (Laboratoire Chimie Physique et Rayonnements).</a:t>
            </a:r>
          </a:p>
        </p:txBody>
      </p:sp>
      <p:pic>
        <p:nvPicPr>
          <p:cNvPr id="6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8482" y="135310"/>
            <a:ext cx="3562350" cy="1265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355" y="2612332"/>
            <a:ext cx="887023" cy="686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8528" y="2525394"/>
            <a:ext cx="860546" cy="860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ZoneTexte 8"/>
          <p:cNvSpPr txBox="1"/>
          <p:nvPr/>
        </p:nvSpPr>
        <p:spPr>
          <a:xfrm>
            <a:off x="180975" y="3899219"/>
            <a:ext cx="4348163" cy="286232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fr-FR" b="1" dirty="0">
                <a:solidFill>
                  <a:schemeClr val="accent4">
                    <a:lumMod val="75000"/>
                  </a:schemeClr>
                </a:solidFill>
                <a:latin typeface="Myriad Pro" pitchFamily="34" charset="0"/>
              </a:rPr>
              <a:t>Dynamique des relations </a:t>
            </a:r>
            <a:r>
              <a:rPr lang="fr-FR" b="1" dirty="0" smtClean="0">
                <a:solidFill>
                  <a:schemeClr val="accent4">
                    <a:lumMod val="75000"/>
                  </a:schemeClr>
                </a:solidFill>
                <a:latin typeface="Myriad Pro" pitchFamily="34" charset="0"/>
              </a:rPr>
              <a:t>Homme-Environnement-Territoires :</a:t>
            </a:r>
          </a:p>
          <a:p>
            <a:pPr algn="ctr">
              <a:defRPr/>
            </a:pPr>
            <a:r>
              <a:rPr lang="fr-FR" b="1" dirty="0">
                <a:solidFill>
                  <a:schemeClr val="accent2"/>
                </a:solidFill>
                <a:latin typeface="Myriad Pro" pitchFamily="34" charset="0"/>
              </a:rPr>
              <a:t/>
            </a:r>
            <a:br>
              <a:rPr lang="fr-FR" b="1" dirty="0">
                <a:solidFill>
                  <a:schemeClr val="accent2"/>
                </a:solidFill>
                <a:latin typeface="Myriad Pro" pitchFamily="34" charset="0"/>
              </a:rPr>
            </a:br>
            <a:r>
              <a:rPr lang="fr-FR" b="1" dirty="0">
                <a:solidFill>
                  <a:schemeClr val="accent2"/>
                </a:solidFill>
                <a:latin typeface="Myriad Pro" pitchFamily="34" charset="0"/>
              </a:rPr>
              <a:t>« Observer et comprendre le fonctionnement  et la dynamique des systèmes géologiques, biologiques et des interactions homme-environnement pour prévenir les risques et anticiper l’impact des perturbations »</a:t>
            </a:r>
            <a:br>
              <a:rPr lang="fr-FR" b="1" dirty="0">
                <a:solidFill>
                  <a:schemeClr val="accent2"/>
                </a:solidFill>
                <a:latin typeface="Myriad Pro" pitchFamily="34" charset="0"/>
              </a:rPr>
            </a:br>
            <a:endParaRPr lang="fr-FR" dirty="0"/>
          </a:p>
        </p:txBody>
      </p:sp>
      <p:pic>
        <p:nvPicPr>
          <p:cNvPr id="1028" name="Picture 4" descr="http://fr.novopress.info/wp-content/uploads/2012/06/CEA-logo-500p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1472" y="2567885"/>
            <a:ext cx="979379" cy="797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7.inra.fr/fournisseurs/images/log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8867" y="2715000"/>
            <a:ext cx="1173316" cy="480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 10"/>
          <p:cNvPicPr/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2469" y="2472267"/>
            <a:ext cx="4214466" cy="41105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657572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esium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603" y="1629814"/>
            <a:ext cx="9144000" cy="6461615"/>
          </a:xfrm>
          <a:prstGeom prst="rect">
            <a:avLst/>
          </a:prstGeom>
        </p:spPr>
      </p:pic>
      <p:pic>
        <p:nvPicPr>
          <p:cNvPr id="4" name="Image 3" descr="cesium3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603" y="1629814"/>
            <a:ext cx="9144000" cy="6461615"/>
          </a:xfrm>
          <a:prstGeom prst="rect">
            <a:avLst/>
          </a:prstGeom>
        </p:spPr>
      </p:pic>
      <p:sp>
        <p:nvSpPr>
          <p:cNvPr id="7" name="Titre 5"/>
          <p:cNvSpPr txBox="1">
            <a:spLocks/>
          </p:cNvSpPr>
          <p:nvPr/>
        </p:nvSpPr>
        <p:spPr bwMode="auto">
          <a:xfrm>
            <a:off x="2509817" y="-69589"/>
            <a:ext cx="6615956" cy="1063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rgbClr val="00537B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537B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537B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537B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537B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537B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537B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537B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537B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fr-FR" altLang="fr-FR" sz="2800" b="1" kern="0" dirty="0" smtClean="0"/>
              <a:t>Résultats : le lac de Nantua</a:t>
            </a:r>
          </a:p>
          <a:p>
            <a:pPr algn="ctr" eaLnBrk="1" hangingPunct="1">
              <a:defRPr/>
            </a:pPr>
            <a:r>
              <a:rPr lang="fr-FR" altLang="fr-FR" sz="2800" b="1" kern="0" dirty="0" smtClean="0"/>
              <a:t>Flux de Cs</a:t>
            </a:r>
            <a:r>
              <a:rPr lang="fr-FR" altLang="fr-FR" sz="2800" b="1" kern="0" baseline="-25000" dirty="0" smtClean="0"/>
              <a:t>137 </a:t>
            </a:r>
            <a:r>
              <a:rPr lang="fr-FR" altLang="fr-FR" sz="2800" b="1" kern="0" dirty="0" smtClean="0"/>
              <a:t>corrigés (Bq.m</a:t>
            </a:r>
            <a:r>
              <a:rPr lang="fr-FR" altLang="fr-FR" sz="2800" b="1" kern="0" baseline="30000" dirty="0" smtClean="0"/>
              <a:t>-2</a:t>
            </a:r>
            <a:r>
              <a:rPr lang="fr-FR" altLang="fr-FR" sz="2800" b="1" kern="0" dirty="0" smtClean="0"/>
              <a:t>.an</a:t>
            </a:r>
            <a:r>
              <a:rPr lang="fr-FR" altLang="fr-FR" sz="2800" b="1" kern="0" baseline="30000" dirty="0" smtClean="0"/>
              <a:t>-1</a:t>
            </a:r>
            <a:r>
              <a:rPr lang="fr-FR" altLang="fr-FR" sz="2800" b="1" kern="0" dirty="0" smtClean="0"/>
              <a:t>)</a:t>
            </a:r>
            <a:endParaRPr lang="fr-FR" altLang="fr-FR" sz="2800" b="1" kern="0" baseline="-25000" dirty="0" smtClean="0"/>
          </a:p>
        </p:txBody>
      </p:sp>
      <p:sp>
        <p:nvSpPr>
          <p:cNvPr id="9" name="ZoneTexte 8"/>
          <p:cNvSpPr txBox="1"/>
          <p:nvPr/>
        </p:nvSpPr>
        <p:spPr>
          <a:xfrm>
            <a:off x="2582334" y="5545666"/>
            <a:ext cx="60113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 smtClean="0">
                <a:solidFill>
                  <a:srgbClr val="00537B"/>
                </a:solidFill>
              </a:rPr>
              <a:t> </a:t>
            </a:r>
            <a:r>
              <a:rPr lang="fr-FR" sz="1200" b="1" dirty="0" err="1" smtClean="0">
                <a:solidFill>
                  <a:srgbClr val="000000"/>
                </a:solidFill>
              </a:rPr>
              <a:t>From</a:t>
            </a:r>
            <a:r>
              <a:rPr lang="fr-FR" sz="1200" b="1" dirty="0" smtClean="0">
                <a:solidFill>
                  <a:srgbClr val="000000"/>
                </a:solidFill>
              </a:rPr>
              <a:t> </a:t>
            </a:r>
            <a:r>
              <a:rPr lang="fr-FR" sz="1200" b="1" dirty="0" err="1" smtClean="0">
                <a:solidFill>
                  <a:srgbClr val="000000"/>
                </a:solidFill>
              </a:rPr>
              <a:t>Monna</a:t>
            </a:r>
            <a:r>
              <a:rPr lang="fr-FR" sz="1200" b="1" dirty="0" smtClean="0">
                <a:solidFill>
                  <a:srgbClr val="000000"/>
                </a:solidFill>
              </a:rPr>
              <a:t> et al 2009</a:t>
            </a:r>
          </a:p>
          <a:p>
            <a:pPr algn="ctr"/>
            <a:r>
              <a:rPr lang="fr-FR" sz="1200" b="1" i="1" dirty="0" smtClean="0">
                <a:solidFill>
                  <a:srgbClr val="000000"/>
                </a:solidFill>
              </a:rPr>
              <a:t>Journal of </a:t>
            </a:r>
            <a:r>
              <a:rPr lang="fr-FR" sz="1200" b="1" i="1" dirty="0" err="1" smtClean="0">
                <a:solidFill>
                  <a:srgbClr val="000000"/>
                </a:solidFill>
              </a:rPr>
              <a:t>Environmental</a:t>
            </a:r>
            <a:r>
              <a:rPr lang="fr-FR" sz="1200" b="1" i="1" dirty="0" smtClean="0">
                <a:solidFill>
                  <a:srgbClr val="000000"/>
                </a:solidFill>
              </a:rPr>
              <a:t> </a:t>
            </a:r>
            <a:r>
              <a:rPr lang="fr-FR" sz="1200" b="1" i="1" dirty="0" err="1" smtClean="0">
                <a:solidFill>
                  <a:srgbClr val="000000"/>
                </a:solidFill>
              </a:rPr>
              <a:t>radioactivity</a:t>
            </a:r>
            <a:endParaRPr lang="fr-FR" sz="1200" i="1" dirty="0" smtClean="0">
              <a:solidFill>
                <a:srgbClr val="000000"/>
              </a:solidFill>
            </a:endParaRPr>
          </a:p>
          <a:p>
            <a:pPr algn="ctr"/>
            <a:endParaRPr lang="fr-FR" sz="1200" b="1" dirty="0">
              <a:solidFill>
                <a:srgbClr val="00537B"/>
              </a:solidFill>
            </a:endParaRPr>
          </a:p>
        </p:txBody>
      </p:sp>
      <p:grpSp>
        <p:nvGrpSpPr>
          <p:cNvPr id="14" name="Grouper 13"/>
          <p:cNvGrpSpPr/>
          <p:nvPr/>
        </p:nvGrpSpPr>
        <p:grpSpPr>
          <a:xfrm>
            <a:off x="4504267" y="3369733"/>
            <a:ext cx="2168037" cy="276999"/>
            <a:chOff x="4504267" y="3369733"/>
            <a:chExt cx="2168037" cy="276999"/>
          </a:xfrm>
        </p:grpSpPr>
        <p:cxnSp>
          <p:nvCxnSpPr>
            <p:cNvPr id="11" name="Connecteur droit 10"/>
            <p:cNvCxnSpPr/>
            <p:nvPr/>
          </p:nvCxnSpPr>
          <p:spPr>
            <a:xfrm>
              <a:off x="4504267" y="3505200"/>
              <a:ext cx="389466" cy="0"/>
            </a:xfrm>
            <a:prstGeom prst="line">
              <a:avLst/>
            </a:prstGeom>
            <a:ln>
              <a:solidFill>
                <a:srgbClr val="912D3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ZoneTexte 12"/>
            <p:cNvSpPr txBox="1"/>
            <p:nvPr/>
          </p:nvSpPr>
          <p:spPr>
            <a:xfrm>
              <a:off x="4868330" y="3369733"/>
              <a:ext cx="180397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b="1" dirty="0" smtClean="0"/>
                <a:t>Flux Cs</a:t>
              </a:r>
              <a:r>
                <a:rPr lang="fr-FR" sz="1200" b="1" baseline="-25000" dirty="0" smtClean="0"/>
                <a:t>137 </a:t>
              </a:r>
              <a:r>
                <a:rPr lang="fr-FR" sz="1200" b="1" dirty="0" smtClean="0"/>
                <a:t>Nantua </a:t>
              </a:r>
              <a:r>
                <a:rPr lang="fr-FR" sz="1200" b="1" dirty="0" err="1" smtClean="0"/>
                <a:t>lake</a:t>
              </a:r>
              <a:endParaRPr lang="fr-FR" sz="1200" b="1" baseline="-25000" dirty="0"/>
            </a:p>
          </p:txBody>
        </p:sp>
      </p:grpSp>
      <p:pic>
        <p:nvPicPr>
          <p:cNvPr id="15" name="Image 14" descr="nantua_détail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44134"/>
            <a:ext cx="1891842" cy="4072466"/>
          </a:xfrm>
          <a:prstGeom prst="rect">
            <a:avLst/>
          </a:prstGeom>
        </p:spPr>
      </p:pic>
      <p:sp>
        <p:nvSpPr>
          <p:cNvPr id="17" name="ZoneTexte 16"/>
          <p:cNvSpPr txBox="1"/>
          <p:nvPr/>
        </p:nvSpPr>
        <p:spPr>
          <a:xfrm>
            <a:off x="0" y="5841999"/>
            <a:ext cx="187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 smtClean="0">
                <a:solidFill>
                  <a:srgbClr val="000000"/>
                </a:solidFill>
              </a:rPr>
              <a:t>Varves annuelles</a:t>
            </a:r>
          </a:p>
          <a:p>
            <a:pPr algn="ctr"/>
            <a:r>
              <a:rPr lang="fr-FR" sz="1200" b="1" i="1" dirty="0" smtClean="0">
                <a:solidFill>
                  <a:srgbClr val="000000"/>
                </a:solidFill>
              </a:rPr>
              <a:t>Lac de Nantua</a:t>
            </a:r>
            <a:endParaRPr lang="fr-FR" sz="1200" i="1" dirty="0" smtClean="0">
              <a:solidFill>
                <a:srgbClr val="000000"/>
              </a:solidFill>
            </a:endParaRPr>
          </a:p>
          <a:p>
            <a:pPr algn="ctr"/>
            <a:endParaRPr lang="fr-FR" sz="12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2140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5"/>
          <p:cNvSpPr txBox="1">
            <a:spLocks/>
          </p:cNvSpPr>
          <p:nvPr/>
        </p:nvSpPr>
        <p:spPr bwMode="auto">
          <a:xfrm>
            <a:off x="2509817" y="-69589"/>
            <a:ext cx="6615956" cy="1063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rgbClr val="00537B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537B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537B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537B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537B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537B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537B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537B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537B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fr-FR" altLang="fr-FR" sz="2800" b="1" kern="0" dirty="0" smtClean="0"/>
              <a:t>Résultats : exemple d’application</a:t>
            </a:r>
          </a:p>
          <a:p>
            <a:pPr algn="ctr" eaLnBrk="1" hangingPunct="1">
              <a:defRPr/>
            </a:pPr>
            <a:r>
              <a:rPr lang="fr-FR" altLang="fr-FR" sz="2800" b="1" kern="0" baseline="-25000" dirty="0" smtClean="0"/>
              <a:t>La trajectoire des systèmes lacustres</a:t>
            </a:r>
          </a:p>
        </p:txBody>
      </p:sp>
      <p:pic>
        <p:nvPicPr>
          <p:cNvPr id="5" name="Image 4" descr="sfe_rennes_millet.pdf"/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197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7834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5"/>
          <p:cNvSpPr txBox="1">
            <a:spLocks/>
          </p:cNvSpPr>
          <p:nvPr/>
        </p:nvSpPr>
        <p:spPr bwMode="auto">
          <a:xfrm>
            <a:off x="2509817" y="-69589"/>
            <a:ext cx="6615956" cy="1063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rgbClr val="00537B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537B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537B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537B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537B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537B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537B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537B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537B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fr-FR" altLang="fr-FR" sz="2800" b="1" kern="0" dirty="0" smtClean="0"/>
              <a:t>Résultats : exemple d’application</a:t>
            </a:r>
          </a:p>
          <a:p>
            <a:pPr algn="ctr" eaLnBrk="1" hangingPunct="1">
              <a:defRPr/>
            </a:pPr>
            <a:r>
              <a:rPr lang="fr-FR" altLang="fr-FR" sz="2800" b="1" kern="0" baseline="-25000" dirty="0" smtClean="0"/>
              <a:t>La trajectoire des systèmes lacustres</a:t>
            </a:r>
          </a:p>
        </p:txBody>
      </p:sp>
      <p:pic>
        <p:nvPicPr>
          <p:cNvPr id="2" name="Image 1" descr="sfe_rennes_mille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255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0404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5"/>
          <p:cNvSpPr txBox="1">
            <a:spLocks/>
          </p:cNvSpPr>
          <p:nvPr/>
        </p:nvSpPr>
        <p:spPr bwMode="auto">
          <a:xfrm>
            <a:off x="2509817" y="-69589"/>
            <a:ext cx="6615956" cy="1063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rgbClr val="00537B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537B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537B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537B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537B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537B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537B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537B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537B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fr-FR" altLang="fr-FR" sz="2800" b="1" kern="0" dirty="0" smtClean="0"/>
              <a:t>Résultats : exemple d’application</a:t>
            </a:r>
          </a:p>
          <a:p>
            <a:pPr algn="ctr" eaLnBrk="1" hangingPunct="1">
              <a:defRPr/>
            </a:pPr>
            <a:r>
              <a:rPr lang="fr-FR" altLang="fr-FR" sz="2800" b="1" kern="0" baseline="-25000" dirty="0" smtClean="0"/>
              <a:t>La trajectoire des systèmes lacustres</a:t>
            </a:r>
          </a:p>
        </p:txBody>
      </p:sp>
      <p:pic>
        <p:nvPicPr>
          <p:cNvPr id="5" name="Image 4" descr="sfe_rennes_mille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255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7649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sfe_rennes_mille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255"/>
            <a:ext cx="9144000" cy="5143500"/>
          </a:xfrm>
          <a:prstGeom prst="rect">
            <a:avLst/>
          </a:prstGeom>
        </p:spPr>
      </p:pic>
      <p:sp>
        <p:nvSpPr>
          <p:cNvPr id="4" name="Titre 5"/>
          <p:cNvSpPr txBox="1">
            <a:spLocks/>
          </p:cNvSpPr>
          <p:nvPr/>
        </p:nvSpPr>
        <p:spPr bwMode="auto">
          <a:xfrm>
            <a:off x="2509817" y="-69589"/>
            <a:ext cx="6615956" cy="1063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rgbClr val="00537B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537B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537B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537B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537B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537B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537B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537B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537B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fr-FR" altLang="fr-FR" sz="2800" b="1" kern="0" dirty="0" smtClean="0"/>
              <a:t>Résultats : exemple d’application</a:t>
            </a:r>
          </a:p>
          <a:p>
            <a:pPr algn="ctr" eaLnBrk="1" hangingPunct="1">
              <a:defRPr/>
            </a:pPr>
            <a:r>
              <a:rPr lang="fr-FR" altLang="fr-FR" sz="2800" b="1" kern="0" baseline="-25000" dirty="0" smtClean="0"/>
              <a:t>La trajectoire des systèmes lacustres</a:t>
            </a:r>
          </a:p>
        </p:txBody>
      </p:sp>
    </p:spTree>
    <p:extLst>
      <p:ext uri="{BB962C8B-B14F-4D97-AF65-F5344CB8AC3E}">
        <p14:creationId xmlns:p14="http://schemas.microsoft.com/office/powerpoint/2010/main" val="32312723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5"/>
          <p:cNvSpPr txBox="1">
            <a:spLocks/>
          </p:cNvSpPr>
          <p:nvPr/>
        </p:nvSpPr>
        <p:spPr bwMode="auto">
          <a:xfrm>
            <a:off x="2509817" y="-69589"/>
            <a:ext cx="6615956" cy="1063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rgbClr val="00537B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537B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537B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537B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537B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537B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537B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537B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537B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fr-FR" altLang="fr-FR" sz="2800" b="1" kern="0" dirty="0" smtClean="0"/>
              <a:t>Besoins 2019</a:t>
            </a:r>
            <a:endParaRPr lang="fr-FR" altLang="fr-FR" sz="2800" b="1" kern="0" baseline="-25000" dirty="0" smtClean="0"/>
          </a:p>
        </p:txBody>
      </p:sp>
      <p:sp>
        <p:nvSpPr>
          <p:cNvPr id="6" name="ZoneTexte 5"/>
          <p:cNvSpPr txBox="1"/>
          <p:nvPr/>
        </p:nvSpPr>
        <p:spPr>
          <a:xfrm>
            <a:off x="270933" y="1550792"/>
            <a:ext cx="8602134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rgbClr val="00537B"/>
                </a:solidFill>
              </a:rPr>
              <a:t>Nombre d’échantillons : </a:t>
            </a:r>
          </a:p>
          <a:p>
            <a:pPr marL="342900" indent="-342900">
              <a:buFont typeface="Wingdings" charset="2"/>
              <a:buChar char="Ø"/>
            </a:pPr>
            <a:r>
              <a:rPr lang="fr-FR" sz="2000" dirty="0" smtClean="0">
                <a:solidFill>
                  <a:srgbClr val="00537B"/>
                </a:solidFill>
              </a:rPr>
              <a:t>Difficile à prévoir d’une année sur l’autre. Pour 2019, on devrait </a:t>
            </a:r>
            <a:r>
              <a:rPr lang="fr-FR" sz="2000" dirty="0" smtClean="0">
                <a:solidFill>
                  <a:srgbClr val="00537B"/>
                </a:solidFill>
              </a:rPr>
              <a:t>être proche des possibilités de passage (</a:t>
            </a:r>
            <a:r>
              <a:rPr lang="fr-FR" sz="2000" i="1" dirty="0" err="1" smtClean="0">
                <a:solidFill>
                  <a:srgbClr val="00537B"/>
                </a:solidFill>
              </a:rPr>
              <a:t>ie</a:t>
            </a:r>
            <a:r>
              <a:rPr lang="fr-FR" sz="2000" i="1" dirty="0" smtClean="0">
                <a:solidFill>
                  <a:srgbClr val="00537B"/>
                </a:solidFill>
              </a:rPr>
              <a:t> </a:t>
            </a:r>
            <a:r>
              <a:rPr lang="fr-FR" sz="2000" dirty="0" smtClean="0">
                <a:solidFill>
                  <a:srgbClr val="00537B"/>
                </a:solidFill>
              </a:rPr>
              <a:t>200-250 </a:t>
            </a:r>
            <a:r>
              <a:rPr lang="fr-FR" sz="2000" dirty="0" err="1" smtClean="0">
                <a:solidFill>
                  <a:srgbClr val="00537B"/>
                </a:solidFill>
              </a:rPr>
              <a:t>samples</a:t>
            </a:r>
            <a:r>
              <a:rPr lang="fr-FR" sz="2000" dirty="0" smtClean="0">
                <a:solidFill>
                  <a:srgbClr val="00537B"/>
                </a:solidFill>
              </a:rPr>
              <a:t>).</a:t>
            </a:r>
            <a:endParaRPr lang="fr-FR" sz="2000" dirty="0" smtClean="0">
              <a:solidFill>
                <a:srgbClr val="00537B"/>
              </a:solidFill>
            </a:endParaRPr>
          </a:p>
          <a:p>
            <a:endParaRPr lang="fr-FR" sz="2000" dirty="0">
              <a:solidFill>
                <a:srgbClr val="00537B"/>
              </a:solidFill>
            </a:endParaRPr>
          </a:p>
          <a:p>
            <a:r>
              <a:rPr lang="fr-FR" sz="2000" b="1" dirty="0" smtClean="0">
                <a:solidFill>
                  <a:srgbClr val="00537B"/>
                </a:solidFill>
              </a:rPr>
              <a:t>Besoin en source de calibration :</a:t>
            </a:r>
          </a:p>
          <a:p>
            <a:pPr marL="342900" indent="-342900">
              <a:buFont typeface="Wingdings" charset="2"/>
              <a:buChar char="Ø"/>
            </a:pPr>
            <a:r>
              <a:rPr lang="fr-FR" sz="2000" dirty="0" smtClean="0">
                <a:solidFill>
                  <a:srgbClr val="00537B"/>
                </a:solidFill>
              </a:rPr>
              <a:t>Éventuellement une source Eu</a:t>
            </a:r>
            <a:r>
              <a:rPr lang="fr-FR" sz="2000" baseline="-25000" dirty="0" smtClean="0">
                <a:solidFill>
                  <a:srgbClr val="00537B"/>
                </a:solidFill>
              </a:rPr>
              <a:t>152</a:t>
            </a:r>
            <a:r>
              <a:rPr lang="fr-FR" sz="2000" dirty="0" smtClean="0">
                <a:solidFill>
                  <a:srgbClr val="00537B"/>
                </a:solidFill>
              </a:rPr>
              <a:t> pour le contrôle de la calibration en énergie</a:t>
            </a:r>
          </a:p>
          <a:p>
            <a:endParaRPr lang="fr-FR" sz="2000" u="sng" dirty="0" smtClean="0">
              <a:solidFill>
                <a:srgbClr val="00537B"/>
              </a:solidFill>
            </a:endParaRPr>
          </a:p>
          <a:p>
            <a:r>
              <a:rPr lang="fr-FR" sz="2000" b="1" dirty="0" smtClean="0">
                <a:solidFill>
                  <a:srgbClr val="00537B"/>
                </a:solidFill>
              </a:rPr>
              <a:t>Spécificité du détecteur</a:t>
            </a:r>
          </a:p>
          <a:p>
            <a:pPr marL="342900" indent="-342900">
              <a:buFont typeface="Wingdings" charset="2"/>
              <a:buChar char="Ø"/>
            </a:pPr>
            <a:r>
              <a:rPr lang="fr-FR" sz="2000" dirty="0" smtClean="0">
                <a:solidFill>
                  <a:srgbClr val="00537B"/>
                </a:solidFill>
              </a:rPr>
              <a:t>RAS</a:t>
            </a:r>
          </a:p>
          <a:p>
            <a:endParaRPr lang="fr-FR" sz="2000" b="1" dirty="0">
              <a:solidFill>
                <a:srgbClr val="00537B"/>
              </a:solidFill>
            </a:endParaRPr>
          </a:p>
          <a:p>
            <a:r>
              <a:rPr lang="fr-FR" sz="2000" b="1" dirty="0" smtClean="0">
                <a:solidFill>
                  <a:srgbClr val="00537B"/>
                </a:solidFill>
              </a:rPr>
              <a:t>Besoin en électricité/climatisation</a:t>
            </a:r>
          </a:p>
          <a:p>
            <a:pPr marL="342900" indent="-342900">
              <a:buFont typeface="Wingdings" charset="2"/>
              <a:buChar char="Ø"/>
            </a:pPr>
            <a:r>
              <a:rPr lang="fr-FR" sz="2000" dirty="0" smtClean="0">
                <a:solidFill>
                  <a:srgbClr val="00537B"/>
                </a:solidFill>
              </a:rPr>
              <a:t>Comme actuellement/air dé-</a:t>
            </a:r>
            <a:r>
              <a:rPr lang="fr-FR" sz="2000" dirty="0" err="1" smtClean="0">
                <a:solidFill>
                  <a:srgbClr val="00537B"/>
                </a:solidFill>
              </a:rPr>
              <a:t>radonisé</a:t>
            </a:r>
            <a:endParaRPr lang="fr-FR" sz="2000" dirty="0" smtClean="0">
              <a:solidFill>
                <a:srgbClr val="00537B"/>
              </a:solidFill>
            </a:endParaRPr>
          </a:p>
          <a:p>
            <a:endParaRPr lang="fr-FR" sz="2000" dirty="0">
              <a:solidFill>
                <a:srgbClr val="00537B"/>
              </a:solidFill>
            </a:endParaRPr>
          </a:p>
          <a:p>
            <a:r>
              <a:rPr lang="fr-FR" sz="2000" b="1" dirty="0" smtClean="0">
                <a:solidFill>
                  <a:srgbClr val="00537B"/>
                </a:solidFill>
              </a:rPr>
              <a:t>Réseau/Confidentialité</a:t>
            </a:r>
          </a:p>
          <a:p>
            <a:pPr marL="342900" indent="-342900">
              <a:buFont typeface="Wingdings" charset="2"/>
              <a:buChar char="Ø"/>
            </a:pPr>
            <a:r>
              <a:rPr lang="fr-FR" sz="2000" dirty="0" smtClean="0">
                <a:solidFill>
                  <a:srgbClr val="00537B"/>
                </a:solidFill>
              </a:rPr>
              <a:t>Nécessité d’un accès distant pour rapatriement des données et pilotage acquisition à distance</a:t>
            </a:r>
            <a:endParaRPr lang="fr-FR" sz="2000" dirty="0">
              <a:solidFill>
                <a:srgbClr val="00537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12723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Rectangle à coins arrondis 107"/>
          <p:cNvSpPr/>
          <p:nvPr/>
        </p:nvSpPr>
        <p:spPr>
          <a:xfrm>
            <a:off x="4496434" y="5936544"/>
            <a:ext cx="1982059" cy="36933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1" name="Rectangle à coins arrondis 100"/>
          <p:cNvSpPr/>
          <p:nvPr/>
        </p:nvSpPr>
        <p:spPr>
          <a:xfrm>
            <a:off x="2699792" y="5936544"/>
            <a:ext cx="1368152" cy="369332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Titre 5"/>
          <p:cNvSpPr txBox="1">
            <a:spLocks/>
          </p:cNvSpPr>
          <p:nvPr/>
        </p:nvSpPr>
        <p:spPr bwMode="auto">
          <a:xfrm>
            <a:off x="2699792" y="-27384"/>
            <a:ext cx="6408712" cy="1152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rgbClr val="00537B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537B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537B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537B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537B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537B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537B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537B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537B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fr-FR" altLang="fr-FR" sz="2800" b="1" kern="0" dirty="0" smtClean="0"/>
              <a:t>FONBIO </a:t>
            </a:r>
            <a:r>
              <a:rPr lang="fr-FR" altLang="fr-FR" sz="2800" i="1" kern="0" dirty="0" smtClean="0"/>
              <a:t>Fonctionnement de la </a:t>
            </a:r>
          </a:p>
          <a:p>
            <a:pPr algn="ctr" eaLnBrk="1" hangingPunct="1">
              <a:defRPr/>
            </a:pPr>
            <a:r>
              <a:rPr lang="fr-FR" altLang="fr-FR" sz="2800" i="1" kern="0" dirty="0" err="1" smtClean="0"/>
              <a:t>biogéosphère</a:t>
            </a:r>
            <a:endParaRPr lang="fr-FR" altLang="fr-FR" sz="2800" i="1" kern="0" dirty="0" smtClean="0"/>
          </a:p>
        </p:txBody>
      </p:sp>
      <p:sp>
        <p:nvSpPr>
          <p:cNvPr id="5" name="ZoneTexte 4"/>
          <p:cNvSpPr txBox="1"/>
          <p:nvPr/>
        </p:nvSpPr>
        <p:spPr>
          <a:xfrm>
            <a:off x="1610825" y="1152873"/>
            <a:ext cx="78488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i="1" dirty="0">
                <a:solidFill>
                  <a:srgbClr val="00537B"/>
                </a:solidFill>
              </a:rPr>
              <a:t>Objectif général : </a:t>
            </a:r>
            <a:r>
              <a:rPr lang="fr-FR" sz="2000" b="1" dirty="0" smtClean="0">
                <a:solidFill>
                  <a:srgbClr val="00537B"/>
                </a:solidFill>
              </a:rPr>
              <a:t>Etude </a:t>
            </a:r>
            <a:r>
              <a:rPr lang="fr-FR" sz="2000" b="1" dirty="0">
                <a:solidFill>
                  <a:srgbClr val="00537B"/>
                </a:solidFill>
              </a:rPr>
              <a:t>de la dynamique des écosystèmes sous l’impact de contraintes et de perturbations d’origine anthropique et/ou climatique. 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427" y="1260923"/>
            <a:ext cx="1066083" cy="799562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2530790" y="5939988"/>
            <a:ext cx="16884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Observation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4479351" y="5936544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Retro-observation</a:t>
            </a:r>
            <a:endParaRPr lang="fr-FR" dirty="0"/>
          </a:p>
        </p:txBody>
      </p:sp>
      <p:sp>
        <p:nvSpPr>
          <p:cNvPr id="11" name="Rectangle à coins arrondis 10"/>
          <p:cNvSpPr/>
          <p:nvPr/>
        </p:nvSpPr>
        <p:spPr>
          <a:xfrm>
            <a:off x="1331640" y="2321258"/>
            <a:ext cx="2610642" cy="53167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1344550" y="2402431"/>
            <a:ext cx="25977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chemeClr val="accent1">
                    <a:lumMod val="50000"/>
                  </a:schemeClr>
                </a:solidFill>
              </a:rPr>
              <a:t>Facteurs de forçages</a:t>
            </a:r>
            <a:endParaRPr lang="fr-FR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4" name="Rectangle à coins arrondis 13"/>
          <p:cNvSpPr/>
          <p:nvPr/>
        </p:nvSpPr>
        <p:spPr>
          <a:xfrm>
            <a:off x="5025164" y="2321258"/>
            <a:ext cx="2787196" cy="53167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5097172" y="2402431"/>
            <a:ext cx="26431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chemeClr val="accent4">
                    <a:lumMod val="50000"/>
                  </a:schemeClr>
                </a:solidFill>
              </a:rPr>
              <a:t>Variables réponses</a:t>
            </a:r>
            <a:endParaRPr lang="fr-FR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6" name="Double flèche horizontale 15"/>
          <p:cNvSpPr/>
          <p:nvPr/>
        </p:nvSpPr>
        <p:spPr>
          <a:xfrm>
            <a:off x="4067944" y="2444532"/>
            <a:ext cx="792088" cy="285130"/>
          </a:xfrm>
          <a:prstGeom prst="leftRightArrow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7" name="Groupe 26"/>
          <p:cNvGrpSpPr/>
          <p:nvPr/>
        </p:nvGrpSpPr>
        <p:grpSpPr>
          <a:xfrm>
            <a:off x="2760257" y="3804425"/>
            <a:ext cx="3684940" cy="1831024"/>
            <a:chOff x="2049205" y="3645024"/>
            <a:chExt cx="4899059" cy="2434312"/>
          </a:xfrm>
        </p:grpSpPr>
        <p:pic>
          <p:nvPicPr>
            <p:cNvPr id="18" name="Picture 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1897" y="3645024"/>
              <a:ext cx="4893675" cy="1966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5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9205" y="4796201"/>
              <a:ext cx="4899059" cy="1283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6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7281" y="5174018"/>
              <a:ext cx="4882908" cy="868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7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1897" y="5085615"/>
              <a:ext cx="4893675" cy="8830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8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1897" y="5018874"/>
              <a:ext cx="4893675" cy="839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9"/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1897" y="4946669"/>
              <a:ext cx="4893675" cy="7269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0"/>
            <p:cNvPicPr>
              <a:picLocks noChangeAspect="1" noChangeArrowheads="1"/>
            </p:cNvPicPr>
            <p:nvPr/>
          </p:nvPicPr>
          <p:blipFill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6776" y="5211103"/>
              <a:ext cx="2492598" cy="2780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9" name="Image 2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4139630"/>
            <a:ext cx="743233" cy="558135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sp>
        <p:nvSpPr>
          <p:cNvPr id="28" name="ZoneTexte 27"/>
          <p:cNvSpPr txBox="1"/>
          <p:nvPr/>
        </p:nvSpPr>
        <p:spPr>
          <a:xfrm>
            <a:off x="6900574" y="5301208"/>
            <a:ext cx="19198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smtClean="0"/>
              <a:t>Restes subfossiles</a:t>
            </a:r>
            <a:endParaRPr lang="fr-FR" sz="1400" b="1" dirty="0"/>
          </a:p>
        </p:txBody>
      </p:sp>
      <p:pic>
        <p:nvPicPr>
          <p:cNvPr id="37" name="Image 36"/>
          <p:cNvPicPr>
            <a:picLocks noChangeAspect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7" r="11448"/>
          <a:stretch/>
        </p:blipFill>
        <p:spPr>
          <a:xfrm rot="5400000">
            <a:off x="6897894" y="4656113"/>
            <a:ext cx="432358" cy="611893"/>
          </a:xfrm>
          <a:prstGeom prst="rect">
            <a:avLst/>
          </a:prstGeom>
          <a:ln>
            <a:noFill/>
          </a:ln>
          <a:effectLst>
            <a:softEdge rad="0"/>
          </a:effectLst>
        </p:spPr>
      </p:pic>
      <p:pic>
        <p:nvPicPr>
          <p:cNvPr id="45" name="Image 23"/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81464">
            <a:off x="8424018" y="4754135"/>
            <a:ext cx="620864" cy="466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Image 60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073"/>
          <a:stretch/>
        </p:blipFill>
        <p:spPr>
          <a:xfrm rot="5400000">
            <a:off x="6509911" y="3252028"/>
            <a:ext cx="728927" cy="362791"/>
          </a:xfrm>
          <a:prstGeom prst="rect">
            <a:avLst/>
          </a:prstGeom>
        </p:spPr>
      </p:pic>
      <p:sp>
        <p:nvSpPr>
          <p:cNvPr id="65" name="Rectangle 64"/>
          <p:cNvSpPr/>
          <p:nvPr/>
        </p:nvSpPr>
        <p:spPr>
          <a:xfrm>
            <a:off x="3419872" y="5113428"/>
            <a:ext cx="169806" cy="450552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6" name="Image 6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3466" y="4159487"/>
            <a:ext cx="662496" cy="538278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67" name="Image 6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532" y="4290679"/>
            <a:ext cx="534672" cy="534672"/>
          </a:xfrm>
          <a:prstGeom prst="rect">
            <a:avLst/>
          </a:prstGeom>
          <a:effectLst>
            <a:softEdge rad="31750"/>
          </a:effectLst>
        </p:spPr>
      </p:pic>
      <p:cxnSp>
        <p:nvCxnSpPr>
          <p:cNvPr id="69" name="Connecteur droit 68"/>
          <p:cNvCxnSpPr/>
          <p:nvPr/>
        </p:nvCxnSpPr>
        <p:spPr>
          <a:xfrm>
            <a:off x="3589678" y="5322694"/>
            <a:ext cx="3006180" cy="0"/>
          </a:xfrm>
          <a:prstGeom prst="line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Connecteur droit 70"/>
          <p:cNvCxnSpPr/>
          <p:nvPr/>
        </p:nvCxnSpPr>
        <p:spPr>
          <a:xfrm flipV="1">
            <a:off x="6588224" y="3429002"/>
            <a:ext cx="0" cy="3168350"/>
          </a:xfrm>
          <a:prstGeom prst="line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3" name="Image 72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1619" y="4077072"/>
            <a:ext cx="461571" cy="664503"/>
          </a:xfrm>
          <a:prstGeom prst="rect">
            <a:avLst/>
          </a:prstGeom>
        </p:spPr>
      </p:pic>
      <p:cxnSp>
        <p:nvCxnSpPr>
          <p:cNvPr id="75" name="Connecteur droit 74"/>
          <p:cNvCxnSpPr/>
          <p:nvPr/>
        </p:nvCxnSpPr>
        <p:spPr>
          <a:xfrm>
            <a:off x="6584787" y="4014936"/>
            <a:ext cx="223339" cy="0"/>
          </a:xfrm>
          <a:prstGeom prst="line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Connecteur droit 75"/>
          <p:cNvCxnSpPr/>
          <p:nvPr/>
        </p:nvCxnSpPr>
        <p:spPr>
          <a:xfrm>
            <a:off x="6595858" y="5548590"/>
            <a:ext cx="212268" cy="0"/>
          </a:xfrm>
          <a:prstGeom prst="line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7" name="Image 7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8795" y="4710451"/>
            <a:ext cx="737343" cy="508076"/>
          </a:xfrm>
          <a:prstGeom prst="rect">
            <a:avLst/>
          </a:prstGeom>
        </p:spPr>
      </p:pic>
      <p:sp>
        <p:nvSpPr>
          <p:cNvPr id="78" name="ZoneTexte 77"/>
          <p:cNvSpPr txBox="1"/>
          <p:nvPr/>
        </p:nvSpPr>
        <p:spPr>
          <a:xfrm>
            <a:off x="6900574" y="3717032"/>
            <a:ext cx="19198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smtClean="0"/>
              <a:t>Sédimentologie</a:t>
            </a:r>
            <a:endParaRPr lang="fr-FR" sz="1400" b="1" dirty="0"/>
          </a:p>
        </p:txBody>
      </p:sp>
      <p:pic>
        <p:nvPicPr>
          <p:cNvPr id="58" name="Image 5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3946" y="3164289"/>
            <a:ext cx="1645126" cy="507720"/>
          </a:xfrm>
          <a:prstGeom prst="rect">
            <a:avLst/>
          </a:prstGeom>
          <a:effectLst>
            <a:softEdge rad="25400"/>
          </a:effectLst>
        </p:spPr>
      </p:pic>
      <p:cxnSp>
        <p:nvCxnSpPr>
          <p:cNvPr id="62" name="Connecteur droit 61"/>
          <p:cNvCxnSpPr/>
          <p:nvPr/>
        </p:nvCxnSpPr>
        <p:spPr>
          <a:xfrm>
            <a:off x="6588224" y="6597352"/>
            <a:ext cx="200248" cy="0"/>
          </a:xfrm>
          <a:prstGeom prst="line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ZoneTexte 62"/>
          <p:cNvSpPr txBox="1"/>
          <p:nvPr/>
        </p:nvSpPr>
        <p:spPr>
          <a:xfrm>
            <a:off x="6900574" y="6309320"/>
            <a:ext cx="19198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err="1" smtClean="0"/>
              <a:t>Nvx</a:t>
            </a:r>
            <a:r>
              <a:rPr lang="fr-FR" sz="1400" b="1" dirty="0" smtClean="0"/>
              <a:t> marqueurs</a:t>
            </a:r>
            <a:endParaRPr lang="fr-FR" sz="1400" b="1" dirty="0"/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8472" y="5661248"/>
            <a:ext cx="602099" cy="620896"/>
          </a:xfrm>
          <a:prstGeom prst="rect">
            <a:avLst/>
          </a:prstGeom>
          <a:effectLst>
            <a:softEdge rad="25400"/>
          </a:effectLst>
        </p:spPr>
      </p:pic>
      <p:pic>
        <p:nvPicPr>
          <p:cNvPr id="64" name="Image 63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8906" y="5661248"/>
            <a:ext cx="817142" cy="580755"/>
          </a:xfrm>
          <a:prstGeom prst="rect">
            <a:avLst/>
          </a:prstGeom>
          <a:effectLst/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6233" y="5661248"/>
            <a:ext cx="945441" cy="628718"/>
          </a:xfrm>
          <a:prstGeom prst="rect">
            <a:avLst/>
          </a:prstGeom>
          <a:effectLst>
            <a:softEdge rad="25400"/>
          </a:effectLst>
        </p:spPr>
      </p:pic>
      <p:cxnSp>
        <p:nvCxnSpPr>
          <p:cNvPr id="68" name="Connecteur droit 67"/>
          <p:cNvCxnSpPr/>
          <p:nvPr/>
        </p:nvCxnSpPr>
        <p:spPr>
          <a:xfrm flipH="1" flipV="1">
            <a:off x="2599594" y="3434700"/>
            <a:ext cx="0" cy="3168350"/>
          </a:xfrm>
          <a:prstGeom prst="line">
            <a:avLst/>
          </a:prstGeom>
          <a:ln w="381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Connecteur droit 69"/>
          <p:cNvCxnSpPr/>
          <p:nvPr/>
        </p:nvCxnSpPr>
        <p:spPr>
          <a:xfrm flipH="1">
            <a:off x="2339752" y="4014936"/>
            <a:ext cx="263279" cy="0"/>
          </a:xfrm>
          <a:prstGeom prst="line">
            <a:avLst/>
          </a:prstGeom>
          <a:ln w="381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Connecteur droit 71"/>
          <p:cNvCxnSpPr/>
          <p:nvPr/>
        </p:nvCxnSpPr>
        <p:spPr>
          <a:xfrm flipH="1">
            <a:off x="2339752" y="5548590"/>
            <a:ext cx="252208" cy="0"/>
          </a:xfrm>
          <a:prstGeom prst="line">
            <a:avLst/>
          </a:prstGeom>
          <a:ln w="381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Connecteur droit 78"/>
          <p:cNvCxnSpPr/>
          <p:nvPr/>
        </p:nvCxnSpPr>
        <p:spPr>
          <a:xfrm flipH="1">
            <a:off x="2339752" y="6587661"/>
            <a:ext cx="259842" cy="0"/>
          </a:xfrm>
          <a:prstGeom prst="line">
            <a:avLst/>
          </a:prstGeom>
          <a:ln w="381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ZoneTexte 79"/>
          <p:cNvSpPr txBox="1"/>
          <p:nvPr/>
        </p:nvSpPr>
        <p:spPr>
          <a:xfrm>
            <a:off x="-133506" y="3717032"/>
            <a:ext cx="27769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smtClean="0"/>
              <a:t>Monitoring physico-chimique</a:t>
            </a:r>
            <a:endParaRPr lang="fr-FR" sz="1400" b="1" dirty="0"/>
          </a:p>
        </p:txBody>
      </p:sp>
      <p:sp>
        <p:nvSpPr>
          <p:cNvPr id="82" name="ZoneTexte 81"/>
          <p:cNvSpPr txBox="1"/>
          <p:nvPr/>
        </p:nvSpPr>
        <p:spPr>
          <a:xfrm>
            <a:off x="245270" y="6309320"/>
            <a:ext cx="19569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err="1" smtClean="0"/>
              <a:t>Nvx</a:t>
            </a:r>
            <a:r>
              <a:rPr lang="fr-FR" sz="1400" b="1" dirty="0" smtClean="0"/>
              <a:t> descripteurs</a:t>
            </a:r>
            <a:endParaRPr lang="fr-FR" sz="1400" b="1" dirty="0"/>
          </a:p>
        </p:txBody>
      </p:sp>
      <p:pic>
        <p:nvPicPr>
          <p:cNvPr id="87" name="Image 86"/>
          <p:cNvPicPr>
            <a:picLocks noChangeAspect="1"/>
          </p:cNvPicPr>
          <p:nvPr/>
        </p:nvPicPr>
        <p:blipFill>
          <a:blip r:embed="rId2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852936"/>
            <a:ext cx="1408137" cy="1056102"/>
          </a:xfrm>
          <a:prstGeom prst="rect">
            <a:avLst/>
          </a:prstGeom>
        </p:spPr>
      </p:pic>
      <p:sp>
        <p:nvSpPr>
          <p:cNvPr id="81" name="ZoneTexte 80"/>
          <p:cNvSpPr txBox="1"/>
          <p:nvPr/>
        </p:nvSpPr>
        <p:spPr>
          <a:xfrm>
            <a:off x="374471" y="5301208"/>
            <a:ext cx="167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/>
              <a:t>C</a:t>
            </a:r>
            <a:r>
              <a:rPr lang="fr-FR" sz="1400" b="1" dirty="0" smtClean="0"/>
              <a:t>ommunautés</a:t>
            </a:r>
            <a:endParaRPr lang="fr-FR" sz="1400" b="1" dirty="0"/>
          </a:p>
        </p:txBody>
      </p:sp>
      <p:pic>
        <p:nvPicPr>
          <p:cNvPr id="90" name="Picture 14" descr="http://www.naturebob.com/zenphoto/cache/Insects/flies-diptera-/chironomid-larva_595.jp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112" y="4991862"/>
            <a:ext cx="790317" cy="366819"/>
          </a:xfrm>
          <a:prstGeom prst="rect">
            <a:avLst/>
          </a:prstGeom>
          <a:noFill/>
          <a:ln>
            <a:noFill/>
          </a:ln>
          <a:effectLst>
            <a:softEdge rad="25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" name="Picture 16" descr="http://bugguide.net/images/cache/RQBRJKVRQQJQ60K050FQ70H0P03RRQ9R0QJRE0TRXQL0E0CRXQJRMQS0E0Q0U0DRU0FQHQTQ703Q701RYKAR7QDR90.jpg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99" b="13126"/>
          <a:stretch>
            <a:fillRect/>
          </a:stretch>
        </p:blipFill>
        <p:spPr bwMode="auto">
          <a:xfrm>
            <a:off x="1547664" y="4888600"/>
            <a:ext cx="884287" cy="458460"/>
          </a:xfrm>
          <a:prstGeom prst="rect">
            <a:avLst/>
          </a:prstGeom>
          <a:noFill/>
          <a:ln>
            <a:noFill/>
          </a:ln>
          <a:effectLst>
            <a:softEdge rad="25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" name="Picture 18" descr="http://www.insectsofiowa.com/mayflies/Caenidae/Caenis_diminuta.jpg.JPG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795" y="4718092"/>
            <a:ext cx="748932" cy="561316"/>
          </a:xfrm>
          <a:prstGeom prst="rect">
            <a:avLst/>
          </a:prstGeom>
          <a:noFill/>
          <a:ln>
            <a:noFill/>
          </a:ln>
          <a:effectLst>
            <a:softEdge rad="25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" name="Image 95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527" y="4154390"/>
            <a:ext cx="774560" cy="580920"/>
          </a:xfrm>
          <a:prstGeom prst="rect">
            <a:avLst/>
          </a:prstGeom>
        </p:spPr>
      </p:pic>
      <p:pic>
        <p:nvPicPr>
          <p:cNvPr id="97" name="Image 96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73" y="4143882"/>
            <a:ext cx="727556" cy="727556"/>
          </a:xfrm>
          <a:prstGeom prst="rect">
            <a:avLst/>
          </a:prstGeom>
        </p:spPr>
      </p:pic>
      <p:pic>
        <p:nvPicPr>
          <p:cNvPr id="98" name="Image 97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667" y="5661248"/>
            <a:ext cx="602099" cy="620896"/>
          </a:xfrm>
          <a:prstGeom prst="rect">
            <a:avLst/>
          </a:prstGeom>
          <a:effectLst>
            <a:softEdge rad="25400"/>
          </a:effectLst>
        </p:spPr>
      </p:pic>
      <p:pic>
        <p:nvPicPr>
          <p:cNvPr id="99" name="Image 98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428" y="5661248"/>
            <a:ext cx="945441" cy="628718"/>
          </a:xfrm>
          <a:prstGeom prst="rect">
            <a:avLst/>
          </a:prstGeom>
          <a:effectLst>
            <a:softEdge rad="25400"/>
          </a:effectLst>
        </p:spPr>
      </p:pic>
    </p:spTree>
    <p:extLst>
      <p:ext uri="{BB962C8B-B14F-4D97-AF65-F5344CB8AC3E}">
        <p14:creationId xmlns:p14="http://schemas.microsoft.com/office/powerpoint/2010/main" val="24664081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" grpId="0" animBg="1"/>
      <p:bldP spid="101" grpId="0" animBg="1"/>
      <p:bldP spid="8" grpId="0"/>
      <p:bldP spid="9" grpId="0"/>
      <p:bldP spid="28" grpId="0"/>
      <p:bldP spid="65" grpId="0" animBg="1"/>
      <p:bldP spid="78" grpId="0"/>
      <p:bldP spid="63" grpId="0"/>
      <p:bldP spid="80" grpId="0"/>
      <p:bldP spid="82" grpId="0"/>
      <p:bldP spid="8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2351312" y="1044469"/>
            <a:ext cx="67109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i="1" dirty="0" smtClean="0">
                <a:solidFill>
                  <a:srgbClr val="00537B"/>
                </a:solidFill>
              </a:rPr>
              <a:t>Bref aperçu des moyens techniques spécifiques à l’approche « paléo » </a:t>
            </a:r>
            <a:endParaRPr lang="fr-FR" sz="2000" b="1" dirty="0">
              <a:solidFill>
                <a:srgbClr val="00537B"/>
              </a:solidFill>
            </a:endParaRPr>
          </a:p>
        </p:txBody>
      </p:sp>
      <p:pic>
        <p:nvPicPr>
          <p:cNvPr id="2050" name="Picture 2" descr="A. Carottier russe sur lac gelé B. Carottier russe en tourbière C. Carottier hydraulique APAGE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21" y="2197451"/>
            <a:ext cx="3000261" cy="1428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2. Plateforme UWITEC 3. Plateforme LivingSto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5812" y="2197451"/>
            <a:ext cx="3000261" cy="1428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4. Carottier d'interface 5. Benne Eckm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823" y="2197451"/>
            <a:ext cx="2728146" cy="1428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ZoneTexte 10"/>
          <p:cNvSpPr txBox="1"/>
          <p:nvPr/>
        </p:nvSpPr>
        <p:spPr>
          <a:xfrm>
            <a:off x="198451" y="1720160"/>
            <a:ext cx="14920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u="sng" dirty="0" smtClean="0">
                <a:solidFill>
                  <a:srgbClr val="00537B"/>
                </a:solidFill>
              </a:rPr>
              <a:t>Carottage</a:t>
            </a:r>
            <a:endParaRPr lang="fr-FR" b="1" u="sng" dirty="0">
              <a:solidFill>
                <a:srgbClr val="00537B"/>
              </a:solidFill>
            </a:endParaRPr>
          </a:p>
        </p:txBody>
      </p:sp>
      <p:grpSp>
        <p:nvGrpSpPr>
          <p:cNvPr id="2" name="Grouper 1"/>
          <p:cNvGrpSpPr/>
          <p:nvPr/>
        </p:nvGrpSpPr>
        <p:grpSpPr>
          <a:xfrm>
            <a:off x="113592" y="4131233"/>
            <a:ext cx="8876029" cy="2450964"/>
            <a:chOff x="113592" y="3953433"/>
            <a:chExt cx="8876029" cy="2450964"/>
          </a:xfrm>
        </p:grpSpPr>
        <p:pic>
          <p:nvPicPr>
            <p:cNvPr id="2056" name="Picture 8" descr="http://chrono-environnement.univ-fcomte.fr/IMG/jpg/vignette_sedilog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592" y="4683865"/>
              <a:ext cx="4280278" cy="14398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ZoneTexte 12"/>
            <p:cNvSpPr txBox="1"/>
            <p:nvPr/>
          </p:nvSpPr>
          <p:spPr>
            <a:xfrm>
              <a:off x="158614" y="3953433"/>
              <a:ext cx="3685180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i="1" u="sng" dirty="0" smtClean="0">
                  <a:solidFill>
                    <a:srgbClr val="00537B"/>
                  </a:solidFill>
                </a:rPr>
                <a:t>Caractérisation du sédiment :</a:t>
              </a:r>
            </a:p>
            <a:p>
              <a:r>
                <a:rPr lang="fr-FR" sz="1600" b="1" i="1" u="sng" dirty="0" err="1" smtClean="0">
                  <a:solidFill>
                    <a:srgbClr val="00537B"/>
                  </a:solidFill>
                </a:rPr>
                <a:t>Geotek</a:t>
              </a:r>
              <a:r>
                <a:rPr lang="fr-FR" sz="1600" b="1" i="1" u="sng" dirty="0" smtClean="0">
                  <a:solidFill>
                    <a:srgbClr val="00537B"/>
                  </a:solidFill>
                </a:rPr>
                <a:t> multi-</a:t>
              </a:r>
              <a:r>
                <a:rPr lang="fr-FR" sz="1600" b="1" i="1" u="sng" dirty="0" err="1" smtClean="0">
                  <a:solidFill>
                    <a:srgbClr val="00537B"/>
                  </a:solidFill>
                </a:rPr>
                <a:t>sensor</a:t>
              </a:r>
              <a:r>
                <a:rPr lang="fr-FR" sz="1600" b="1" i="1" u="sng" dirty="0" smtClean="0">
                  <a:solidFill>
                    <a:srgbClr val="00537B"/>
                  </a:solidFill>
                </a:rPr>
                <a:t> </a:t>
              </a:r>
              <a:r>
                <a:rPr lang="fr-FR" sz="1600" b="1" i="1" u="sng" dirty="0" err="1" smtClean="0">
                  <a:solidFill>
                    <a:srgbClr val="00537B"/>
                  </a:solidFill>
                </a:rPr>
                <a:t>core</a:t>
              </a:r>
              <a:r>
                <a:rPr lang="fr-FR" sz="1600" b="1" i="1" u="sng" dirty="0" smtClean="0">
                  <a:solidFill>
                    <a:srgbClr val="00537B"/>
                  </a:solidFill>
                </a:rPr>
                <a:t> </a:t>
              </a:r>
              <a:r>
                <a:rPr lang="fr-FR" sz="1600" b="1" i="1" u="sng" dirty="0" err="1" smtClean="0">
                  <a:solidFill>
                    <a:srgbClr val="00537B"/>
                  </a:solidFill>
                </a:rPr>
                <a:t>logger</a:t>
              </a:r>
              <a:endParaRPr lang="fr-FR" sz="1600" b="1" u="sng" dirty="0">
                <a:solidFill>
                  <a:srgbClr val="00537B"/>
                </a:solidFill>
              </a:endParaRPr>
            </a:p>
          </p:txBody>
        </p:sp>
        <p:sp>
          <p:nvSpPr>
            <p:cNvPr id="14" name="ZoneTexte 13"/>
            <p:cNvSpPr txBox="1"/>
            <p:nvPr/>
          </p:nvSpPr>
          <p:spPr>
            <a:xfrm>
              <a:off x="5168022" y="3953433"/>
              <a:ext cx="36851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i="1" u="sng" dirty="0" smtClean="0">
                  <a:solidFill>
                    <a:srgbClr val="00537B"/>
                  </a:solidFill>
                </a:rPr>
                <a:t>Mesure </a:t>
              </a:r>
              <a:r>
                <a:rPr lang="fr-FR" b="1" i="1" u="sng" dirty="0" err="1" smtClean="0">
                  <a:solidFill>
                    <a:srgbClr val="00537B"/>
                  </a:solidFill>
                </a:rPr>
                <a:t>radio-éléments</a:t>
              </a:r>
              <a:endParaRPr lang="fr-FR" sz="1600" b="1" u="sng" dirty="0">
                <a:solidFill>
                  <a:srgbClr val="00537B"/>
                </a:solidFill>
              </a:endParaRPr>
            </a:p>
          </p:txBody>
        </p:sp>
        <p:pic>
          <p:nvPicPr>
            <p:cNvPr id="8" name="Image 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08524" y="4683865"/>
              <a:ext cx="2091542" cy="1394361"/>
            </a:xfrm>
            <a:prstGeom prst="rect">
              <a:avLst/>
            </a:prstGeom>
          </p:spPr>
        </p:pic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64065" y="4318407"/>
              <a:ext cx="2025556" cy="2085990"/>
            </a:xfrm>
            <a:prstGeom prst="rect">
              <a:avLst/>
            </a:prstGeom>
          </p:spPr>
        </p:pic>
      </p:grpSp>
      <p:sp>
        <p:nvSpPr>
          <p:cNvPr id="15" name="Titre 5"/>
          <p:cNvSpPr txBox="1">
            <a:spLocks/>
          </p:cNvSpPr>
          <p:nvPr/>
        </p:nvSpPr>
        <p:spPr bwMode="auto">
          <a:xfrm>
            <a:off x="2699792" y="-27384"/>
            <a:ext cx="6408712" cy="1152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rgbClr val="00537B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537B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537B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537B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537B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537B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537B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537B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537B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fr-FR" altLang="fr-FR" sz="2800" b="1" kern="0" dirty="0" smtClean="0"/>
              <a:t>FONBIO </a:t>
            </a:r>
            <a:r>
              <a:rPr lang="fr-FR" altLang="fr-FR" sz="2800" i="1" kern="0" dirty="0" smtClean="0"/>
              <a:t>Fonctionnement de la </a:t>
            </a:r>
          </a:p>
          <a:p>
            <a:pPr algn="ctr" eaLnBrk="1" hangingPunct="1">
              <a:defRPr/>
            </a:pPr>
            <a:r>
              <a:rPr lang="fr-FR" altLang="fr-FR" sz="2800" i="1" kern="0" dirty="0" err="1" smtClean="0"/>
              <a:t>biogéosphère</a:t>
            </a:r>
            <a:endParaRPr lang="fr-FR" altLang="fr-FR" sz="2800" i="1" kern="0" dirty="0" smtClean="0"/>
          </a:p>
        </p:txBody>
      </p:sp>
    </p:spTree>
    <p:extLst>
      <p:ext uri="{BB962C8B-B14F-4D97-AF65-F5344CB8AC3E}">
        <p14:creationId xmlns:p14="http://schemas.microsoft.com/office/powerpoint/2010/main" val="41552922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5"/>
          <p:cNvSpPr txBox="1">
            <a:spLocks/>
          </p:cNvSpPr>
          <p:nvPr/>
        </p:nvSpPr>
        <p:spPr bwMode="auto">
          <a:xfrm>
            <a:off x="2446317" y="6615"/>
            <a:ext cx="6615956" cy="1063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rgbClr val="00537B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537B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537B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537B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537B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537B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537B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537B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537B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fr-FR" altLang="fr-FR" sz="2800" b="1" kern="0" dirty="0" smtClean="0"/>
              <a:t>Unité Technique </a:t>
            </a:r>
            <a:r>
              <a:rPr lang="fr-FR" altLang="fr-FR" sz="2800" i="1" kern="0" dirty="0" smtClean="0"/>
              <a:t>«</a:t>
            </a:r>
            <a:r>
              <a:rPr lang="fr-FR" altLang="fr-FR" sz="2800" i="1" kern="0" dirty="0"/>
              <a:t> Radionucléides et </a:t>
            </a:r>
            <a:r>
              <a:rPr lang="fr-FR" altLang="fr-FR" sz="2800" i="1" kern="0" dirty="0" smtClean="0"/>
              <a:t>datation »</a:t>
            </a:r>
            <a:endParaRPr lang="fr-FR" altLang="fr-FR" sz="2800" i="1" kern="0" dirty="0" smtClean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23" y="1652799"/>
            <a:ext cx="3578702" cy="2385801"/>
          </a:xfrm>
          <a:prstGeom prst="rect">
            <a:avLst/>
          </a:prstGeom>
        </p:spPr>
      </p:pic>
      <p:sp>
        <p:nvSpPr>
          <p:cNvPr id="16" name="ZoneTexte 15"/>
          <p:cNvSpPr txBox="1"/>
          <p:nvPr/>
        </p:nvSpPr>
        <p:spPr>
          <a:xfrm>
            <a:off x="4080933" y="1923340"/>
            <a:ext cx="4910668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rgbClr val="00537B"/>
                </a:solidFill>
              </a:rPr>
              <a:t>Coordination : </a:t>
            </a:r>
          </a:p>
          <a:p>
            <a:pPr marL="342900" indent="-342900">
              <a:buFont typeface="Wingdings" charset="2"/>
              <a:buChar char="Ø"/>
            </a:pPr>
            <a:r>
              <a:rPr lang="fr-FR" sz="2000" u="sng" dirty="0" smtClean="0">
                <a:solidFill>
                  <a:srgbClr val="00537B"/>
                </a:solidFill>
              </a:rPr>
              <a:t>1 IGR Physicien </a:t>
            </a:r>
            <a:r>
              <a:rPr lang="fr-FR" sz="2000" dirty="0" smtClean="0">
                <a:solidFill>
                  <a:srgbClr val="00537B"/>
                </a:solidFill>
              </a:rPr>
              <a:t>: C. </a:t>
            </a:r>
            <a:r>
              <a:rPr lang="fr-FR" sz="2000" dirty="0" err="1" smtClean="0">
                <a:solidFill>
                  <a:srgbClr val="00537B"/>
                </a:solidFill>
              </a:rPr>
              <a:t>Mavon</a:t>
            </a:r>
            <a:endParaRPr lang="fr-FR" sz="2000" dirty="0" smtClean="0">
              <a:solidFill>
                <a:srgbClr val="00537B"/>
              </a:solidFill>
            </a:endParaRPr>
          </a:p>
          <a:p>
            <a:pPr marL="342900" indent="-342900">
              <a:buFont typeface="Wingdings" charset="2"/>
              <a:buChar char="Ø"/>
            </a:pPr>
            <a:r>
              <a:rPr lang="fr-FR" sz="2000" u="sng" dirty="0" smtClean="0">
                <a:solidFill>
                  <a:srgbClr val="00537B"/>
                </a:solidFill>
              </a:rPr>
              <a:t>1 CR paléo</a:t>
            </a:r>
            <a:r>
              <a:rPr lang="fr-FR" sz="2000" dirty="0" smtClean="0">
                <a:solidFill>
                  <a:srgbClr val="00537B"/>
                </a:solidFill>
              </a:rPr>
              <a:t> : D. Rius</a:t>
            </a:r>
          </a:p>
          <a:p>
            <a:pPr marL="342900" indent="-342900">
              <a:buFont typeface="Wingdings" charset="2"/>
              <a:buChar char="Ø"/>
            </a:pPr>
            <a:endParaRPr lang="fr-FR" sz="2000" dirty="0">
              <a:solidFill>
                <a:srgbClr val="00537B"/>
              </a:solidFill>
            </a:endParaRPr>
          </a:p>
          <a:p>
            <a:r>
              <a:rPr lang="fr-FR" sz="2000" b="1" dirty="0" smtClean="0">
                <a:solidFill>
                  <a:srgbClr val="00537B"/>
                </a:solidFill>
              </a:rPr>
              <a:t>Localisation :</a:t>
            </a:r>
          </a:p>
          <a:p>
            <a:pPr marL="342900" indent="-342900">
              <a:buFont typeface="Wingdings" charset="2"/>
              <a:buChar char="Ø"/>
            </a:pPr>
            <a:r>
              <a:rPr lang="fr-FR" sz="2000" dirty="0" smtClean="0">
                <a:solidFill>
                  <a:srgbClr val="00537B"/>
                </a:solidFill>
              </a:rPr>
              <a:t>1 détecteur </a:t>
            </a:r>
            <a:r>
              <a:rPr lang="fr-FR" sz="2000" dirty="0" err="1" smtClean="0">
                <a:solidFill>
                  <a:srgbClr val="00537B"/>
                </a:solidFill>
              </a:rPr>
              <a:t>puit</a:t>
            </a:r>
            <a:r>
              <a:rPr lang="fr-FR" sz="2000" dirty="0" smtClean="0">
                <a:solidFill>
                  <a:srgbClr val="00537B"/>
                </a:solidFill>
              </a:rPr>
              <a:t> au </a:t>
            </a:r>
            <a:r>
              <a:rPr lang="fr-FR" sz="2000" u="sng" dirty="0" smtClean="0">
                <a:solidFill>
                  <a:srgbClr val="00537B"/>
                </a:solidFill>
              </a:rPr>
              <a:t>LSM</a:t>
            </a:r>
            <a:r>
              <a:rPr lang="fr-FR" sz="2000" dirty="0" smtClean="0">
                <a:solidFill>
                  <a:srgbClr val="00537B"/>
                </a:solidFill>
              </a:rPr>
              <a:t> (Démon) pour la chronologie.</a:t>
            </a:r>
            <a:r>
              <a:rPr lang="fr-FR" sz="2000" b="1" dirty="0" smtClean="0">
                <a:solidFill>
                  <a:srgbClr val="00537B"/>
                </a:solidFill>
              </a:rPr>
              <a:t> </a:t>
            </a:r>
            <a:r>
              <a:rPr lang="fr-FR" sz="2000" dirty="0" smtClean="0">
                <a:solidFill>
                  <a:srgbClr val="00537B"/>
                </a:solidFill>
              </a:rPr>
              <a:t>Partagé avec EDYTEM</a:t>
            </a:r>
          </a:p>
          <a:p>
            <a:endParaRPr lang="fr-FR" sz="2000" u="sng" dirty="0" smtClean="0">
              <a:solidFill>
                <a:srgbClr val="00537B"/>
              </a:solidFill>
            </a:endParaRPr>
          </a:p>
          <a:p>
            <a:pPr marL="342900" indent="-342900">
              <a:buFont typeface="Wingdings" charset="2"/>
              <a:buChar char="Ø"/>
            </a:pPr>
            <a:r>
              <a:rPr lang="fr-FR" sz="2000" dirty="0" smtClean="0">
                <a:solidFill>
                  <a:srgbClr val="00537B"/>
                </a:solidFill>
              </a:rPr>
              <a:t>3 détecteurs (2 </a:t>
            </a:r>
            <a:r>
              <a:rPr lang="fr-FR" sz="2000" dirty="0" err="1" smtClean="0">
                <a:solidFill>
                  <a:srgbClr val="00537B"/>
                </a:solidFill>
              </a:rPr>
              <a:t>co-ax</a:t>
            </a:r>
            <a:r>
              <a:rPr lang="fr-FR" sz="2000" dirty="0" smtClean="0">
                <a:solidFill>
                  <a:srgbClr val="00537B"/>
                </a:solidFill>
              </a:rPr>
              <a:t>, 1 planaire bas bruit) à </a:t>
            </a:r>
            <a:r>
              <a:rPr lang="fr-FR" sz="2000" u="sng" dirty="0" smtClean="0">
                <a:solidFill>
                  <a:srgbClr val="00537B"/>
                </a:solidFill>
              </a:rPr>
              <a:t>Besançon</a:t>
            </a:r>
            <a:r>
              <a:rPr lang="fr-FR" sz="2000" dirty="0" smtClean="0">
                <a:solidFill>
                  <a:srgbClr val="00537B"/>
                </a:solidFill>
              </a:rPr>
              <a:t> pour la chronologie (Cs</a:t>
            </a:r>
            <a:r>
              <a:rPr lang="fr-FR" sz="2000" baseline="-25000" dirty="0" smtClean="0">
                <a:solidFill>
                  <a:srgbClr val="00537B"/>
                </a:solidFill>
              </a:rPr>
              <a:t>137</a:t>
            </a:r>
            <a:r>
              <a:rPr lang="fr-FR" sz="2000" dirty="0" smtClean="0">
                <a:solidFill>
                  <a:srgbClr val="00537B"/>
                </a:solidFill>
              </a:rPr>
              <a:t> essentiellement) et mesures environnementales</a:t>
            </a:r>
            <a:r>
              <a:rPr lang="fr-FR" sz="2000" u="sng" dirty="0" smtClean="0">
                <a:solidFill>
                  <a:srgbClr val="00537B"/>
                </a:solidFill>
              </a:rPr>
              <a:t> </a:t>
            </a:r>
            <a:endParaRPr lang="fr-FR" sz="2000" u="sng" dirty="0" smtClean="0">
              <a:solidFill>
                <a:srgbClr val="00537B"/>
              </a:solidFill>
            </a:endParaRPr>
          </a:p>
          <a:p>
            <a:endParaRPr lang="fr-FR" sz="2000" b="1" dirty="0">
              <a:solidFill>
                <a:srgbClr val="00537B"/>
              </a:solidFill>
            </a:endParaRPr>
          </a:p>
        </p:txBody>
      </p:sp>
      <p:pic>
        <p:nvPicPr>
          <p:cNvPr id="17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0200" y="4108462"/>
            <a:ext cx="3615267" cy="2360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E6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83494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er 20"/>
          <p:cNvGrpSpPr/>
          <p:nvPr/>
        </p:nvGrpSpPr>
        <p:grpSpPr>
          <a:xfrm>
            <a:off x="1177228" y="902924"/>
            <a:ext cx="7395662" cy="5736967"/>
            <a:chOff x="2692761" y="488057"/>
            <a:chExt cx="7395662" cy="5736967"/>
          </a:xfrm>
        </p:grpSpPr>
        <p:grpSp>
          <p:nvGrpSpPr>
            <p:cNvPr id="20" name="Grouper 19"/>
            <p:cNvGrpSpPr/>
            <p:nvPr/>
          </p:nvGrpSpPr>
          <p:grpSpPr>
            <a:xfrm>
              <a:off x="2855640" y="1124745"/>
              <a:ext cx="3909152" cy="3225154"/>
              <a:chOff x="2855640" y="1124745"/>
              <a:chExt cx="3909152" cy="3225154"/>
            </a:xfrm>
          </p:grpSpPr>
          <p:sp>
            <p:nvSpPr>
              <p:cNvPr id="4" name="Text Box 2"/>
              <p:cNvSpPr txBox="1">
                <a:spLocks noChangeArrowheads="1"/>
              </p:cNvSpPr>
              <p:nvPr/>
            </p:nvSpPr>
            <p:spPr bwMode="auto">
              <a:xfrm>
                <a:off x="2855640" y="1829619"/>
                <a:ext cx="3259224" cy="252028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in">
                    <a:solidFill>
                      <a:srgbClr val="00008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E6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pPr marL="171450" indent="-171450" algn="just" fontAlgn="base">
                  <a:spcBef>
                    <a:spcPct val="0"/>
                  </a:spcBef>
                  <a:spcAft>
                    <a:spcPct val="0"/>
                  </a:spcAft>
                  <a:buFontTx/>
                  <a:buChar char="-"/>
                </a:pPr>
                <a:r>
                  <a:rPr lang="fr-CA" altLang="fr-FR" sz="1050" b="1" dirty="0">
                    <a:solidFill>
                      <a:srgbClr val="000080"/>
                    </a:solidFill>
                    <a:latin typeface="Arial" pitchFamily="34" charset="0"/>
                    <a:cs typeface="Arial" pitchFamily="34" charset="0"/>
                  </a:rPr>
                  <a:t>Modèle : GCW4021 ULB</a:t>
                </a:r>
                <a:r>
                  <a:rPr lang="fr-CA" altLang="fr-FR" sz="1050" dirty="0">
                    <a:solidFill>
                      <a:srgbClr val="00008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</a:p>
              <a:p>
                <a:pPr marL="171450" indent="-171450" algn="just" fontAlgn="base">
                  <a:spcBef>
                    <a:spcPct val="0"/>
                  </a:spcBef>
                  <a:spcAft>
                    <a:spcPct val="0"/>
                  </a:spcAft>
                  <a:buFontTx/>
                  <a:buChar char="-"/>
                </a:pPr>
                <a:r>
                  <a:rPr lang="fr-CA" altLang="fr-FR" sz="1050" b="1" dirty="0">
                    <a:solidFill>
                      <a:srgbClr val="000080"/>
                    </a:solidFill>
                    <a:latin typeface="Arial" pitchFamily="34" charset="0"/>
                    <a:cs typeface="Arial" pitchFamily="34" charset="0"/>
                  </a:rPr>
                  <a:t>Cryostat : 7915/S-30-ULB </a:t>
                </a:r>
                <a:r>
                  <a:rPr lang="fr-CA" altLang="fr-FR" sz="1050" dirty="0">
                    <a:solidFill>
                      <a:srgbClr val="000080"/>
                    </a:solidFill>
                    <a:latin typeface="Arial" pitchFamily="34" charset="0"/>
                    <a:cs typeface="Arial" pitchFamily="34" charset="0"/>
                  </a:rPr>
                  <a:t>canne en U</a:t>
                </a:r>
              </a:p>
              <a:p>
                <a:pPr marL="171450" indent="-171450" algn="just" fontAlgn="base">
                  <a:spcBef>
                    <a:spcPct val="0"/>
                  </a:spcBef>
                  <a:spcAft>
                    <a:spcPct val="0"/>
                  </a:spcAft>
                  <a:buFontTx/>
                  <a:buChar char="-"/>
                </a:pPr>
                <a:r>
                  <a:rPr lang="fr-CA" altLang="fr-FR" sz="1050" b="1" dirty="0">
                    <a:solidFill>
                      <a:srgbClr val="000080"/>
                    </a:solidFill>
                    <a:latin typeface="Arial" pitchFamily="34" charset="0"/>
                    <a:cs typeface="Arial" pitchFamily="34" charset="0"/>
                  </a:rPr>
                  <a:t>Achat : </a:t>
                </a:r>
                <a:r>
                  <a:rPr lang="fr-CA" altLang="fr-FR" sz="1050" dirty="0">
                    <a:solidFill>
                      <a:srgbClr val="000080"/>
                    </a:solidFill>
                    <a:latin typeface="Arial" pitchFamily="34" charset="0"/>
                    <a:cs typeface="Arial" pitchFamily="34" charset="0"/>
                  </a:rPr>
                  <a:t>2006 </a:t>
                </a:r>
              </a:p>
              <a:p>
                <a:pPr marL="171450" indent="-171450" algn="just" fontAlgn="base">
                  <a:spcBef>
                    <a:spcPct val="0"/>
                  </a:spcBef>
                  <a:spcAft>
                    <a:spcPct val="0"/>
                  </a:spcAft>
                  <a:buFontTx/>
                  <a:buChar char="-"/>
                </a:pPr>
                <a:r>
                  <a:rPr lang="fr-CA" altLang="fr-FR" sz="1050" b="1" dirty="0">
                    <a:solidFill>
                      <a:srgbClr val="000080"/>
                    </a:solidFill>
                    <a:latin typeface="Arial" pitchFamily="34" charset="0"/>
                    <a:cs typeface="Arial" pitchFamily="34" charset="0"/>
                  </a:rPr>
                  <a:t>Reconditionnement + rallonge canne </a:t>
                </a:r>
                <a:r>
                  <a:rPr lang="fr-CA" altLang="fr-FR" sz="1050" dirty="0">
                    <a:solidFill>
                      <a:srgbClr val="000080"/>
                    </a:solidFill>
                    <a:latin typeface="Arial" pitchFamily="34" charset="0"/>
                    <a:cs typeface="Arial" pitchFamily="34" charset="0"/>
                  </a:rPr>
                  <a:t>: </a:t>
                </a:r>
                <a:r>
                  <a:rPr lang="fr-CA" altLang="fr-FR" sz="1050" dirty="0" err="1">
                    <a:solidFill>
                      <a:srgbClr val="000080"/>
                    </a:solidFill>
                    <a:latin typeface="Arial" pitchFamily="34" charset="0"/>
                    <a:cs typeface="Arial" pitchFamily="34" charset="0"/>
                  </a:rPr>
                  <a:t>Nov</a:t>
                </a:r>
                <a:r>
                  <a:rPr lang="fr-CA" altLang="fr-FR" sz="1050" dirty="0">
                    <a:solidFill>
                      <a:srgbClr val="000080"/>
                    </a:solidFill>
                    <a:latin typeface="Arial" pitchFamily="34" charset="0"/>
                    <a:cs typeface="Arial" pitchFamily="34" charset="0"/>
                  </a:rPr>
                  <a:t> 2013 et installé au LSM</a:t>
                </a:r>
              </a:p>
              <a:p>
                <a:pPr algn="just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fr-CA" altLang="fr-FR" sz="1050" dirty="0">
                    <a:solidFill>
                      <a:srgbClr val="00008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</a:p>
              <a:p>
                <a:pPr marL="171450" indent="-171450" algn="just" fontAlgn="base">
                  <a:spcBef>
                    <a:spcPct val="0"/>
                  </a:spcBef>
                  <a:spcAft>
                    <a:spcPct val="0"/>
                  </a:spcAft>
                  <a:buFontTx/>
                  <a:buChar char="-"/>
                </a:pPr>
                <a:r>
                  <a:rPr lang="fr-CA" altLang="fr-FR" sz="1050" b="1" dirty="0">
                    <a:solidFill>
                      <a:srgbClr val="000080"/>
                    </a:solidFill>
                    <a:latin typeface="Arial" pitchFamily="34" charset="0"/>
                    <a:cs typeface="Arial" pitchFamily="34" charset="0"/>
                  </a:rPr>
                  <a:t>Diamètre</a:t>
                </a:r>
                <a:r>
                  <a:rPr lang="fr-CA" altLang="fr-FR" sz="1050" dirty="0">
                    <a:solidFill>
                      <a:srgbClr val="000080"/>
                    </a:solidFill>
                    <a:latin typeface="Arial" pitchFamily="34" charset="0"/>
                    <a:cs typeface="Arial" pitchFamily="34" charset="0"/>
                  </a:rPr>
                  <a:t> :  68 mm</a:t>
                </a:r>
              </a:p>
              <a:p>
                <a:pPr marL="171450" indent="-171450" algn="just" fontAlgn="base">
                  <a:spcBef>
                    <a:spcPct val="0"/>
                  </a:spcBef>
                  <a:spcAft>
                    <a:spcPct val="0"/>
                  </a:spcAft>
                  <a:buFontTx/>
                  <a:buChar char="-"/>
                </a:pPr>
                <a:r>
                  <a:rPr lang="fr-CA" altLang="fr-FR" sz="1050" b="1" dirty="0">
                    <a:solidFill>
                      <a:srgbClr val="000080"/>
                    </a:solidFill>
                    <a:latin typeface="Arial" pitchFamily="34" charset="0"/>
                    <a:cs typeface="Arial" pitchFamily="34" charset="0"/>
                  </a:rPr>
                  <a:t>Hauteur : </a:t>
                </a:r>
                <a:r>
                  <a:rPr lang="fr-CA" altLang="fr-FR" sz="1050" dirty="0">
                    <a:solidFill>
                      <a:srgbClr val="000080"/>
                    </a:solidFill>
                    <a:latin typeface="Arial" pitchFamily="34" charset="0"/>
                    <a:cs typeface="Arial" pitchFamily="34" charset="0"/>
                  </a:rPr>
                  <a:t>68 mm</a:t>
                </a:r>
              </a:p>
              <a:p>
                <a:pPr marL="171450" indent="-171450" algn="just" fontAlgn="base">
                  <a:spcBef>
                    <a:spcPct val="0"/>
                  </a:spcBef>
                  <a:spcAft>
                    <a:spcPct val="0"/>
                  </a:spcAft>
                  <a:buFontTx/>
                  <a:buChar char="-"/>
                </a:pPr>
                <a:r>
                  <a:rPr lang="fr-CA" altLang="fr-FR" sz="1050" b="1" dirty="0">
                    <a:solidFill>
                      <a:srgbClr val="000080"/>
                    </a:solidFill>
                    <a:latin typeface="Arial" pitchFamily="34" charset="0"/>
                    <a:cs typeface="Arial" pitchFamily="34" charset="0"/>
                  </a:rPr>
                  <a:t>Volume actif </a:t>
                </a:r>
                <a:r>
                  <a:rPr lang="fr-CA" altLang="fr-FR" sz="1050" dirty="0">
                    <a:solidFill>
                      <a:srgbClr val="000080"/>
                    </a:solidFill>
                    <a:latin typeface="Arial" pitchFamily="34" charset="0"/>
                    <a:cs typeface="Arial" pitchFamily="34" charset="0"/>
                  </a:rPr>
                  <a:t>: 238 cc </a:t>
                </a:r>
              </a:p>
              <a:p>
                <a:pPr marL="171450" indent="-171450" algn="just" fontAlgn="base">
                  <a:spcBef>
                    <a:spcPct val="0"/>
                  </a:spcBef>
                  <a:spcAft>
                    <a:spcPct val="0"/>
                  </a:spcAft>
                  <a:buFontTx/>
                  <a:buChar char="-"/>
                </a:pPr>
                <a:r>
                  <a:rPr lang="fr-CA" altLang="fr-FR" sz="1050" b="1" dirty="0">
                    <a:solidFill>
                      <a:srgbClr val="000080"/>
                    </a:solidFill>
                    <a:latin typeface="Arial" pitchFamily="34" charset="0"/>
                    <a:cs typeface="Arial" pitchFamily="34" charset="0"/>
                  </a:rPr>
                  <a:t>Puits (d, P)</a:t>
                </a:r>
                <a:r>
                  <a:rPr lang="fr-CA" altLang="fr-FR" sz="1050" dirty="0">
                    <a:solidFill>
                      <a:srgbClr val="000080"/>
                    </a:solidFill>
                    <a:latin typeface="Arial" pitchFamily="34" charset="0"/>
                    <a:cs typeface="Arial" pitchFamily="34" charset="0"/>
                  </a:rPr>
                  <a:t> : 17 mm, 35 mm</a:t>
                </a:r>
              </a:p>
              <a:p>
                <a:pPr marL="171450" indent="-171450" algn="just" fontAlgn="base">
                  <a:spcBef>
                    <a:spcPct val="0"/>
                  </a:spcBef>
                  <a:spcAft>
                    <a:spcPct val="0"/>
                  </a:spcAft>
                  <a:buFontTx/>
                  <a:buChar char="-"/>
                </a:pPr>
                <a:r>
                  <a:rPr lang="fr-CA" altLang="fr-FR" sz="1050" b="1" dirty="0">
                    <a:solidFill>
                      <a:srgbClr val="000080"/>
                    </a:solidFill>
                    <a:latin typeface="Arial" pitchFamily="34" charset="0"/>
                    <a:cs typeface="Arial" pitchFamily="34" charset="0"/>
                  </a:rPr>
                  <a:t>Tension : </a:t>
                </a:r>
                <a:r>
                  <a:rPr lang="fr-CA" altLang="fr-FR" sz="1050" dirty="0">
                    <a:solidFill>
                      <a:srgbClr val="000080"/>
                    </a:solidFill>
                    <a:latin typeface="Arial" pitchFamily="34" charset="0"/>
                    <a:cs typeface="Arial" pitchFamily="34" charset="0"/>
                  </a:rPr>
                  <a:t>+ 4000 V</a:t>
                </a:r>
              </a:p>
              <a:p>
                <a:pPr marL="171450" indent="-171450" algn="just" fontAlgn="base">
                  <a:spcBef>
                    <a:spcPct val="0"/>
                  </a:spcBef>
                  <a:spcAft>
                    <a:spcPct val="0"/>
                  </a:spcAft>
                  <a:buFontTx/>
                  <a:buChar char="-"/>
                </a:pPr>
                <a:r>
                  <a:rPr lang="fr-CA" altLang="fr-FR" sz="1050" b="1" dirty="0" err="1">
                    <a:solidFill>
                      <a:srgbClr val="000080"/>
                    </a:solidFill>
                    <a:latin typeface="Arial" pitchFamily="34" charset="0"/>
                    <a:cs typeface="Arial" pitchFamily="34" charset="0"/>
                  </a:rPr>
                  <a:t>Eff</a:t>
                </a:r>
                <a:r>
                  <a:rPr lang="fr-CA" altLang="fr-FR" sz="1050" b="1" dirty="0">
                    <a:solidFill>
                      <a:srgbClr val="000080"/>
                    </a:solidFill>
                    <a:latin typeface="Arial" pitchFamily="34" charset="0"/>
                    <a:cs typeface="Arial" pitchFamily="34" charset="0"/>
                  </a:rPr>
                  <a:t>. Relative </a:t>
                </a:r>
                <a:r>
                  <a:rPr lang="fr-CA" altLang="fr-FR" sz="1050" dirty="0">
                    <a:solidFill>
                      <a:srgbClr val="000080"/>
                    </a:solidFill>
                    <a:latin typeface="Arial" pitchFamily="34" charset="0"/>
                    <a:cs typeface="Arial" pitchFamily="34" charset="0"/>
                  </a:rPr>
                  <a:t>: 48,8 %</a:t>
                </a:r>
              </a:p>
              <a:p>
                <a:pPr marL="171450" indent="-171450" algn="just" fontAlgn="base">
                  <a:spcBef>
                    <a:spcPct val="0"/>
                  </a:spcBef>
                  <a:spcAft>
                    <a:spcPct val="0"/>
                  </a:spcAft>
                  <a:buFontTx/>
                  <a:buChar char="-"/>
                </a:pPr>
                <a:endParaRPr lang="fr-CA" altLang="fr-FR" sz="1050" dirty="0">
                  <a:solidFill>
                    <a:srgbClr val="000080"/>
                  </a:solidFill>
                  <a:latin typeface="Arial" pitchFamily="34" charset="0"/>
                  <a:cs typeface="Arial" pitchFamily="34" charset="0"/>
                </a:endParaRPr>
              </a:p>
              <a:p>
                <a:pPr marL="171450" indent="-171450" algn="just" fontAlgn="base">
                  <a:spcBef>
                    <a:spcPct val="0"/>
                  </a:spcBef>
                  <a:spcAft>
                    <a:spcPct val="0"/>
                  </a:spcAft>
                  <a:buFontTx/>
                  <a:buChar char="-"/>
                </a:pPr>
                <a:r>
                  <a:rPr lang="fr-CA" altLang="fr-FR" sz="1050" b="1" dirty="0">
                    <a:solidFill>
                      <a:srgbClr val="000080"/>
                    </a:solidFill>
                    <a:latin typeface="Arial" pitchFamily="34" charset="0"/>
                    <a:cs typeface="Arial" pitchFamily="34" charset="0"/>
                  </a:rPr>
                  <a:t>Château de plomb : </a:t>
                </a:r>
                <a:r>
                  <a:rPr lang="fr-CA" altLang="fr-FR" sz="1050" dirty="0">
                    <a:solidFill>
                      <a:srgbClr val="000080"/>
                    </a:solidFill>
                    <a:latin typeface="Arial" pitchFamily="34" charset="0"/>
                    <a:cs typeface="Arial" pitchFamily="34" charset="0"/>
                  </a:rPr>
                  <a:t>13 cm + 2 cm </a:t>
                </a:r>
                <a:r>
                  <a:rPr lang="fr-CA" altLang="fr-FR" sz="1050" dirty="0" err="1">
                    <a:solidFill>
                      <a:srgbClr val="000080"/>
                    </a:solidFill>
                    <a:latin typeface="Arial" pitchFamily="34" charset="0"/>
                    <a:cs typeface="Arial" pitchFamily="34" charset="0"/>
                  </a:rPr>
                  <a:t>bb</a:t>
                </a:r>
                <a:r>
                  <a:rPr lang="fr-CA" altLang="fr-FR" sz="1050" dirty="0">
                    <a:solidFill>
                      <a:srgbClr val="000080"/>
                    </a:solidFill>
                    <a:latin typeface="Arial" pitchFamily="34" charset="0"/>
                    <a:cs typeface="Arial" pitchFamily="34" charset="0"/>
                  </a:rPr>
                  <a:t> + 3 mm Cu </a:t>
                </a:r>
              </a:p>
              <a:p>
                <a:pPr marL="171450" indent="-171450" algn="just" fontAlgn="base">
                  <a:spcBef>
                    <a:spcPct val="0"/>
                  </a:spcBef>
                  <a:spcAft>
                    <a:spcPct val="0"/>
                  </a:spcAft>
                  <a:buFontTx/>
                  <a:buChar char="-"/>
                </a:pPr>
                <a:r>
                  <a:rPr lang="fr-CA" altLang="fr-FR" sz="1050" b="1" dirty="0">
                    <a:solidFill>
                      <a:srgbClr val="000080"/>
                    </a:solidFill>
                    <a:latin typeface="Arial" pitchFamily="34" charset="0"/>
                    <a:cs typeface="Arial" pitchFamily="34" charset="0"/>
                  </a:rPr>
                  <a:t>Codeur , HT : </a:t>
                </a:r>
                <a:r>
                  <a:rPr lang="fr-CA" altLang="fr-FR" sz="1050" dirty="0">
                    <a:solidFill>
                      <a:srgbClr val="000080"/>
                    </a:solidFill>
                    <a:latin typeface="Arial" pitchFamily="34" charset="0"/>
                    <a:cs typeface="Arial" pitchFamily="34" charset="0"/>
                  </a:rPr>
                  <a:t>DSA 1000</a:t>
                </a:r>
              </a:p>
              <a:p>
                <a:pPr marL="171450" indent="-171450" algn="just" fontAlgn="base">
                  <a:spcBef>
                    <a:spcPct val="0"/>
                  </a:spcBef>
                  <a:spcAft>
                    <a:spcPct val="0"/>
                  </a:spcAft>
                  <a:buFontTx/>
                  <a:buChar char="-"/>
                </a:pPr>
                <a:r>
                  <a:rPr lang="fr-CA" altLang="fr-FR" sz="1050" b="1" dirty="0">
                    <a:solidFill>
                      <a:srgbClr val="000080"/>
                    </a:solidFill>
                    <a:latin typeface="Arial" pitchFamily="34" charset="0"/>
                    <a:cs typeface="Arial" pitchFamily="34" charset="0"/>
                  </a:rPr>
                  <a:t>Soft : </a:t>
                </a:r>
                <a:r>
                  <a:rPr lang="fr-CA" altLang="fr-FR" sz="1050" dirty="0">
                    <a:solidFill>
                      <a:srgbClr val="000080"/>
                    </a:solidFill>
                    <a:latin typeface="Arial" pitchFamily="34" charset="0"/>
                    <a:cs typeface="Arial" pitchFamily="34" charset="0"/>
                  </a:rPr>
                  <a:t>Génie 2000</a:t>
                </a:r>
              </a:p>
            </p:txBody>
          </p:sp>
          <p:sp>
            <p:nvSpPr>
              <p:cNvPr id="5" name="Rectangle 4"/>
              <p:cNvSpPr/>
              <p:nvPr/>
            </p:nvSpPr>
            <p:spPr>
              <a:xfrm>
                <a:off x="3458315" y="1124745"/>
                <a:ext cx="3306477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altLang="fr-FR" sz="1400" b="1" dirty="0">
                    <a:solidFill>
                      <a:srgbClr val="000080"/>
                    </a:solidFill>
                    <a:latin typeface="Franklin Gothic Book" pitchFamily="34" charset="0"/>
                    <a:cs typeface="Arial" pitchFamily="34" charset="0"/>
                  </a:rPr>
                  <a:t>Détecteur </a:t>
                </a:r>
                <a:r>
                  <a:rPr lang="fr-FR" altLang="fr-FR" sz="1400" b="1" dirty="0" err="1">
                    <a:solidFill>
                      <a:srgbClr val="000080"/>
                    </a:solidFill>
                    <a:latin typeface="Franklin Gothic Book" pitchFamily="34" charset="0"/>
                    <a:cs typeface="Arial" pitchFamily="34" charset="0"/>
                  </a:rPr>
                  <a:t>GeHP</a:t>
                </a:r>
                <a:r>
                  <a:rPr lang="fr-FR" altLang="fr-FR" sz="1400" b="1" dirty="0">
                    <a:solidFill>
                      <a:srgbClr val="000080"/>
                    </a:solidFill>
                    <a:latin typeface="Franklin Gothic Book" pitchFamily="34" charset="0"/>
                    <a:cs typeface="Arial" pitchFamily="34" charset="0"/>
                  </a:rPr>
                  <a:t>  type  puit situé au LSM : </a:t>
                </a:r>
              </a:p>
            </p:txBody>
          </p:sp>
        </p:grpSp>
        <p:grpSp>
          <p:nvGrpSpPr>
            <p:cNvPr id="6" name="Groupe 30"/>
            <p:cNvGrpSpPr/>
            <p:nvPr/>
          </p:nvGrpSpPr>
          <p:grpSpPr>
            <a:xfrm>
              <a:off x="7174749" y="2147869"/>
              <a:ext cx="2913674" cy="2202030"/>
              <a:chOff x="5004313" y="3933056"/>
              <a:chExt cx="2913674" cy="2202030"/>
            </a:xfrm>
          </p:grpSpPr>
          <p:pic>
            <p:nvPicPr>
              <p:cNvPr id="7" name="Picture 35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33595" y="4077444"/>
                <a:ext cx="2384392" cy="20576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8" name="Connecteur droit 7"/>
              <p:cNvCxnSpPr>
                <a:endCxn id="7" idx="1"/>
              </p:cNvCxnSpPr>
              <p:nvPr/>
            </p:nvCxnSpPr>
            <p:spPr>
              <a:xfrm flipH="1">
                <a:off x="5533595" y="5106265"/>
                <a:ext cx="850511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Connecteur droit 8"/>
              <p:cNvCxnSpPr/>
              <p:nvPr/>
            </p:nvCxnSpPr>
            <p:spPr>
              <a:xfrm flipH="1">
                <a:off x="5531214" y="4569222"/>
                <a:ext cx="634487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Connecteur droit avec flèche 9"/>
              <p:cNvCxnSpPr>
                <a:stCxn id="7" idx="1"/>
              </p:cNvCxnSpPr>
              <p:nvPr/>
            </p:nvCxnSpPr>
            <p:spPr>
              <a:xfrm flipV="1">
                <a:off x="5533595" y="4562407"/>
                <a:ext cx="0" cy="543858"/>
              </a:xfrm>
              <a:prstGeom prst="straightConnector1">
                <a:avLst/>
              </a:prstGeom>
              <a:ln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Rectangle 10"/>
              <p:cNvSpPr/>
              <p:nvPr/>
            </p:nvSpPr>
            <p:spPr>
              <a:xfrm>
                <a:off x="5004313" y="4725144"/>
                <a:ext cx="575799" cy="246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CA" altLang="fr-FR" sz="1000" dirty="0">
                    <a:solidFill>
                      <a:srgbClr val="000080"/>
                    </a:solidFill>
                    <a:latin typeface="Arial" pitchFamily="34" charset="0"/>
                    <a:cs typeface="Arial" pitchFamily="34" charset="0"/>
                  </a:rPr>
                  <a:t>30 mm</a:t>
                </a:r>
                <a:endParaRPr lang="fr-FR" sz="100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" name="Rogner un rectangle avec un coin du même côté 11"/>
              <p:cNvSpPr/>
              <p:nvPr/>
            </p:nvSpPr>
            <p:spPr>
              <a:xfrm rot="10800000">
                <a:off x="6444206" y="4581128"/>
                <a:ext cx="138271" cy="504056"/>
              </a:xfrm>
              <a:prstGeom prst="snip2SameRect">
                <a:avLst>
                  <a:gd name="adj1" fmla="val 26587"/>
                  <a:gd name="adj2" fmla="val 0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6444205" y="3933056"/>
                <a:ext cx="138272" cy="648072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pic>
          <p:nvPicPr>
            <p:cNvPr id="14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51926" y="488057"/>
              <a:ext cx="1200150" cy="1581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Rectangle 14"/>
            <p:cNvSpPr/>
            <p:nvPr/>
          </p:nvSpPr>
          <p:spPr>
            <a:xfrm rot="16200000">
              <a:off x="8508889" y="2570326"/>
              <a:ext cx="349776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CA" altLang="fr-FR" sz="800" b="1" dirty="0" err="1">
                  <a:solidFill>
                    <a:srgbClr val="000080"/>
                  </a:solidFill>
                  <a:latin typeface="Arial" pitchFamily="34" charset="0"/>
                  <a:cs typeface="Arial" pitchFamily="34" charset="0"/>
                </a:rPr>
                <a:t>Ref</a:t>
              </a:r>
              <a:endParaRPr lang="fr-FR" sz="800" b="1" dirty="0">
                <a:solidFill>
                  <a:prstClr val="black"/>
                </a:solidFill>
                <a:latin typeface="Calibri"/>
              </a:endParaRPr>
            </a:p>
          </p:txBody>
        </p:sp>
        <p:pic>
          <p:nvPicPr>
            <p:cNvPr id="16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92761" y="4662438"/>
              <a:ext cx="2348293" cy="15625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Image 1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11779" y="4662438"/>
              <a:ext cx="2087470" cy="1562586"/>
            </a:xfrm>
            <a:prstGeom prst="rect">
              <a:avLst/>
            </a:prstGeom>
          </p:spPr>
        </p:pic>
        <p:sp>
          <p:nvSpPr>
            <p:cNvPr id="18" name="ZoneTexte 17"/>
            <p:cNvSpPr txBox="1"/>
            <p:nvPr/>
          </p:nvSpPr>
          <p:spPr>
            <a:xfrm>
              <a:off x="3512440" y="709399"/>
              <a:ext cx="1846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fr-FR" dirty="0"/>
            </a:p>
          </p:txBody>
        </p:sp>
        <p:sp>
          <p:nvSpPr>
            <p:cNvPr id="19" name="ZoneTexte 18"/>
            <p:cNvSpPr txBox="1"/>
            <p:nvPr/>
          </p:nvSpPr>
          <p:spPr>
            <a:xfrm>
              <a:off x="6475704" y="732283"/>
              <a:ext cx="1846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fr-FR" dirty="0"/>
            </a:p>
          </p:txBody>
        </p:sp>
      </p:grpSp>
      <p:sp>
        <p:nvSpPr>
          <p:cNvPr id="22" name="Titre 5"/>
          <p:cNvSpPr txBox="1">
            <a:spLocks/>
          </p:cNvSpPr>
          <p:nvPr/>
        </p:nvSpPr>
        <p:spPr bwMode="auto">
          <a:xfrm>
            <a:off x="2446317" y="6615"/>
            <a:ext cx="6615956" cy="1063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rgbClr val="00537B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537B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537B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537B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537B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537B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537B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537B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537B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fr-FR" altLang="fr-FR" sz="2800" b="1" kern="0" dirty="0" smtClean="0"/>
              <a:t>Unité Technique </a:t>
            </a:r>
            <a:r>
              <a:rPr lang="fr-FR" altLang="fr-FR" sz="2800" i="1" kern="0" dirty="0" smtClean="0"/>
              <a:t>«</a:t>
            </a:r>
            <a:r>
              <a:rPr lang="fr-FR" altLang="fr-FR" sz="2800" i="1" kern="0" dirty="0"/>
              <a:t> Radionucléides et </a:t>
            </a:r>
            <a:r>
              <a:rPr lang="fr-FR" altLang="fr-FR" sz="2800" i="1" kern="0" dirty="0" smtClean="0"/>
              <a:t>datation »</a:t>
            </a:r>
            <a:endParaRPr lang="fr-FR" altLang="fr-FR" sz="2800" i="1" kern="0" dirty="0" smtClean="0"/>
          </a:p>
        </p:txBody>
      </p:sp>
    </p:spTree>
    <p:extLst>
      <p:ext uri="{BB962C8B-B14F-4D97-AF65-F5344CB8AC3E}">
        <p14:creationId xmlns:p14="http://schemas.microsoft.com/office/powerpoint/2010/main" val="19655896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5"/>
          <p:cNvSpPr txBox="1">
            <a:spLocks/>
          </p:cNvSpPr>
          <p:nvPr/>
        </p:nvSpPr>
        <p:spPr bwMode="auto">
          <a:xfrm>
            <a:off x="2509817" y="15081"/>
            <a:ext cx="6615956" cy="1063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rgbClr val="00537B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537B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537B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537B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537B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537B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537B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537B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537B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fr-FR" altLang="fr-FR" sz="2000" b="1" kern="0" dirty="0" smtClean="0"/>
              <a:t>L’unité technique « radionucléides/datation Pb210 »,</a:t>
            </a:r>
          </a:p>
          <a:p>
            <a:pPr algn="ctr" eaLnBrk="1" hangingPunct="1">
              <a:defRPr/>
            </a:pPr>
            <a:r>
              <a:rPr lang="fr-FR" altLang="fr-FR" sz="2000" b="1" kern="0" dirty="0" smtClean="0"/>
              <a:t>Chrono-Environnement/LSM, c’est :</a:t>
            </a:r>
          </a:p>
        </p:txBody>
      </p:sp>
      <p:pic>
        <p:nvPicPr>
          <p:cNvPr id="2" name="Image 1" descr="Capture d’écran 2018-11-21 à 10.33.3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200" y="1399470"/>
            <a:ext cx="6018502" cy="4569529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93132" y="2651472"/>
            <a:ext cx="295486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rgbClr val="00537B"/>
                </a:solidFill>
              </a:rPr>
              <a:t>International : </a:t>
            </a:r>
          </a:p>
          <a:p>
            <a:pPr marL="342900" indent="-342900">
              <a:buFont typeface="Wingdings" charset="2"/>
              <a:buChar char="Ø"/>
            </a:pPr>
            <a:r>
              <a:rPr lang="fr-FR" sz="2000" u="sng" dirty="0" smtClean="0">
                <a:solidFill>
                  <a:srgbClr val="00537B"/>
                </a:solidFill>
              </a:rPr>
              <a:t>Suède</a:t>
            </a:r>
            <a:r>
              <a:rPr lang="fr-FR" sz="2000" dirty="0" smtClean="0">
                <a:solidFill>
                  <a:srgbClr val="00537B"/>
                </a:solidFill>
              </a:rPr>
              <a:t> : 2 lacs</a:t>
            </a:r>
          </a:p>
          <a:p>
            <a:pPr marL="342900" indent="-342900">
              <a:buFont typeface="Wingdings" charset="2"/>
              <a:buChar char="Ø"/>
            </a:pPr>
            <a:endParaRPr lang="fr-FR" sz="2000" dirty="0" smtClean="0">
              <a:solidFill>
                <a:srgbClr val="00537B"/>
              </a:solidFill>
            </a:endParaRPr>
          </a:p>
          <a:p>
            <a:pPr marL="342900" indent="-342900">
              <a:buFont typeface="Wingdings" charset="2"/>
              <a:buChar char="Ø"/>
            </a:pPr>
            <a:r>
              <a:rPr lang="fr-FR" sz="2000" u="sng" dirty="0" smtClean="0">
                <a:solidFill>
                  <a:srgbClr val="00537B"/>
                </a:solidFill>
              </a:rPr>
              <a:t>Chili :</a:t>
            </a:r>
            <a:r>
              <a:rPr lang="fr-FR" sz="2000" dirty="0" smtClean="0">
                <a:solidFill>
                  <a:srgbClr val="00537B"/>
                </a:solidFill>
              </a:rPr>
              <a:t> 1 lac</a:t>
            </a:r>
          </a:p>
          <a:p>
            <a:pPr marL="342900" indent="-342900">
              <a:buFont typeface="Wingdings" charset="2"/>
              <a:buChar char="Ø"/>
            </a:pPr>
            <a:endParaRPr lang="fr-FR" sz="2000" dirty="0" smtClean="0">
              <a:solidFill>
                <a:srgbClr val="00537B"/>
              </a:solidFill>
            </a:endParaRPr>
          </a:p>
          <a:p>
            <a:pPr marL="342900" indent="-342900">
              <a:buFont typeface="Wingdings" charset="2"/>
              <a:buChar char="Ø"/>
            </a:pPr>
            <a:r>
              <a:rPr lang="fr-FR" sz="2000" u="sng" dirty="0" smtClean="0">
                <a:solidFill>
                  <a:srgbClr val="00537B"/>
                </a:solidFill>
              </a:rPr>
              <a:t>Groenland</a:t>
            </a:r>
            <a:r>
              <a:rPr lang="fr-FR" sz="2000" dirty="0" smtClean="0">
                <a:solidFill>
                  <a:srgbClr val="00537B"/>
                </a:solidFill>
              </a:rPr>
              <a:t> : 3 lacs + projet ANR en cours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2988734" y="6011333"/>
            <a:ext cx="60113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smtClean="0">
                <a:solidFill>
                  <a:srgbClr val="00537B"/>
                </a:solidFill>
              </a:rPr>
              <a:t>Principaux lacs et tourbières datés sur Démon dans le cadre des projets de recherche Chrono-Environnement</a:t>
            </a:r>
            <a:endParaRPr lang="fr-FR" sz="1600" u="sng" dirty="0" smtClean="0">
              <a:solidFill>
                <a:srgbClr val="00537B"/>
              </a:solidFill>
            </a:endParaRPr>
          </a:p>
          <a:p>
            <a:pPr algn="ctr"/>
            <a:endParaRPr lang="fr-FR" sz="1600" b="1" dirty="0">
              <a:solidFill>
                <a:srgbClr val="00537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26969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5"/>
          <p:cNvSpPr txBox="1">
            <a:spLocks/>
          </p:cNvSpPr>
          <p:nvPr/>
        </p:nvSpPr>
        <p:spPr bwMode="auto">
          <a:xfrm>
            <a:off x="2509817" y="-69589"/>
            <a:ext cx="6615956" cy="1063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rgbClr val="00537B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537B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537B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537B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537B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537B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537B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537B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537B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fr-FR" altLang="fr-FR" sz="2000" b="1" kern="0" dirty="0" smtClean="0"/>
              <a:t>L’unité technique « radionucléides/datation Pb210 »,</a:t>
            </a:r>
          </a:p>
          <a:p>
            <a:pPr algn="ctr" eaLnBrk="1" hangingPunct="1">
              <a:defRPr/>
            </a:pPr>
            <a:r>
              <a:rPr lang="fr-FR" altLang="fr-FR" sz="2000" b="1" kern="0" dirty="0" smtClean="0"/>
              <a:t>Chrono-Environnement/LSM, c’est :</a:t>
            </a:r>
          </a:p>
        </p:txBody>
      </p:sp>
      <p:sp>
        <p:nvSpPr>
          <p:cNvPr id="5" name="Titre 5"/>
          <p:cNvSpPr txBox="1">
            <a:spLocks/>
          </p:cNvSpPr>
          <p:nvPr/>
        </p:nvSpPr>
        <p:spPr bwMode="auto">
          <a:xfrm>
            <a:off x="477816" y="1536700"/>
            <a:ext cx="8145483" cy="5397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rgbClr val="00537B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537B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537B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537B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537B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537B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537B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537B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537B"/>
                </a:solidFill>
                <a:latin typeface="Arial" charset="0"/>
              </a:defRPr>
            </a:lvl9pPr>
          </a:lstStyle>
          <a:p>
            <a:pPr marL="342900" indent="-342900" algn="ctr" eaLnBrk="1" hangingPunct="1">
              <a:buFont typeface="Wingdings" charset="2"/>
              <a:buChar char="ü"/>
              <a:defRPr/>
            </a:pPr>
            <a:r>
              <a:rPr lang="fr-FR" sz="1600" b="1" i="1" dirty="0" smtClean="0"/>
              <a:t>Plus d’une trentaine </a:t>
            </a:r>
            <a:r>
              <a:rPr lang="fr-FR" sz="1600" b="1" i="1" dirty="0" smtClean="0"/>
              <a:t>de </a:t>
            </a:r>
            <a:r>
              <a:rPr lang="fr-FR" sz="1600" b="1" i="1" dirty="0"/>
              <a:t>séquences sédimentaires </a:t>
            </a:r>
            <a:r>
              <a:rPr lang="fr-FR" sz="1600" b="1" i="1" dirty="0" smtClean="0"/>
              <a:t>datées ou en cours, </a:t>
            </a:r>
            <a:r>
              <a:rPr lang="fr-FR" sz="1600" b="1" i="1" dirty="0" smtClean="0"/>
              <a:t>avec des résultats très probants sur sédiments </a:t>
            </a:r>
            <a:r>
              <a:rPr lang="fr-FR" sz="1600" b="1" i="1" dirty="0" smtClean="0"/>
              <a:t>lacustres et sur </a:t>
            </a:r>
            <a:r>
              <a:rPr lang="fr-FR" sz="1600" b="1" i="1" dirty="0" smtClean="0"/>
              <a:t>matrices organiques (tourbières). </a:t>
            </a:r>
            <a:endParaRPr lang="fr-FR" sz="1600" b="1" i="1" dirty="0"/>
          </a:p>
          <a:p>
            <a:pPr marL="342900" indent="-342900" algn="ctr" eaLnBrk="1" hangingPunct="1">
              <a:buFont typeface="Wingdings" charset="2"/>
              <a:buChar char="ü"/>
              <a:defRPr/>
            </a:pPr>
            <a:endParaRPr lang="fr-FR" altLang="fr-FR" sz="1600" b="1" i="1" u="sng" kern="0" dirty="0" smtClean="0"/>
          </a:p>
          <a:p>
            <a:pPr marL="342900" indent="-342900" algn="ctr" eaLnBrk="1" hangingPunct="1">
              <a:buFont typeface="Wingdings" charset="2"/>
              <a:buChar char="ü"/>
              <a:defRPr/>
            </a:pPr>
            <a:r>
              <a:rPr lang="fr-FR" altLang="fr-FR" sz="1600" b="1" i="1" u="sng" kern="0" dirty="0" smtClean="0"/>
              <a:t>5 </a:t>
            </a:r>
            <a:r>
              <a:rPr lang="fr-FR" altLang="fr-FR" sz="1600" b="1" i="1" u="sng" kern="0" dirty="0" smtClean="0"/>
              <a:t>thèses </a:t>
            </a:r>
            <a:r>
              <a:rPr lang="fr-FR" altLang="fr-FR" sz="1600" b="1" i="1" u="sng" kern="0" dirty="0" smtClean="0"/>
              <a:t>soutenues</a:t>
            </a:r>
            <a:r>
              <a:rPr lang="fr-FR" altLang="fr-FR" sz="1600" b="1" i="1" kern="0" dirty="0" smtClean="0"/>
              <a:t> en </a:t>
            </a:r>
            <a:r>
              <a:rPr lang="fr-FR" altLang="fr-FR" sz="1600" b="1" i="1" kern="0" dirty="0" smtClean="0"/>
              <a:t>2015-</a:t>
            </a:r>
            <a:r>
              <a:rPr lang="fr-FR" altLang="fr-FR" sz="1600" b="1" i="1" kern="0" dirty="0" smtClean="0"/>
              <a:t>2017 </a:t>
            </a:r>
            <a:r>
              <a:rPr lang="fr-FR" altLang="fr-FR" sz="1600" b="1" i="1" kern="0" dirty="0" smtClean="0"/>
              <a:t>(S. Belle, </a:t>
            </a:r>
            <a:r>
              <a:rPr lang="fr-FR" altLang="fr-FR" sz="1600" b="1" i="1" kern="0" dirty="0" err="1" smtClean="0"/>
              <a:t>T</a:t>
            </a:r>
            <a:r>
              <a:rPr lang="fr-FR" altLang="fr-FR" sz="1600" b="1" i="1" kern="0" dirty="0" smtClean="0"/>
              <a:t>. Guillemot, L.  </a:t>
            </a:r>
            <a:r>
              <a:rPr lang="fr-FR" altLang="fr-FR" sz="1600" b="1" i="1" kern="0" dirty="0" err="1" smtClean="0"/>
              <a:t>Murgia</a:t>
            </a:r>
            <a:r>
              <a:rPr lang="fr-FR" altLang="fr-FR" sz="1600" b="1" i="1" kern="0" dirty="0" smtClean="0"/>
              <a:t>, A-L </a:t>
            </a:r>
            <a:r>
              <a:rPr lang="fr-FR" altLang="fr-FR" sz="1600" b="1" i="1" kern="0" dirty="0" err="1" smtClean="0"/>
              <a:t>Mariet</a:t>
            </a:r>
            <a:r>
              <a:rPr lang="fr-FR" altLang="fr-FR" sz="1600" b="1" i="1" kern="0" dirty="0" smtClean="0"/>
              <a:t>,</a:t>
            </a:r>
            <a:r>
              <a:rPr lang="fr-FR" altLang="fr-FR" sz="1600" b="1" i="1" kern="0" dirty="0"/>
              <a:t> </a:t>
            </a:r>
            <a:r>
              <a:rPr lang="fr-FR" altLang="fr-FR" sz="1600" b="1" i="1" kern="0" dirty="0" smtClean="0"/>
              <a:t>D. Degrelle</a:t>
            </a:r>
            <a:r>
              <a:rPr lang="fr-FR" altLang="fr-FR" sz="1600" b="1" i="1" kern="0" dirty="0" smtClean="0"/>
              <a:t>)</a:t>
            </a:r>
            <a:endParaRPr lang="fr-FR" altLang="fr-FR" sz="1600" b="1" i="1" kern="0" dirty="0" smtClean="0"/>
          </a:p>
          <a:p>
            <a:pPr algn="ctr" eaLnBrk="1" hangingPunct="1">
              <a:defRPr/>
            </a:pPr>
            <a:endParaRPr lang="fr-FR" altLang="fr-FR" sz="1600" b="1" i="1" kern="0" dirty="0" smtClean="0"/>
          </a:p>
          <a:p>
            <a:pPr marL="342900" indent="-342900" algn="ctr" eaLnBrk="1" hangingPunct="1">
              <a:buFont typeface="Wingdings" charset="2"/>
              <a:buChar char="ü"/>
              <a:defRPr/>
            </a:pPr>
            <a:r>
              <a:rPr lang="fr-FR" altLang="fr-FR" sz="1600" b="1" i="1" u="sng" kern="0" dirty="0" smtClean="0"/>
              <a:t>2 </a:t>
            </a:r>
            <a:r>
              <a:rPr lang="fr-FR" altLang="fr-FR" sz="1600" b="1" i="1" u="sng" kern="0" dirty="0" smtClean="0"/>
              <a:t>thèses en </a:t>
            </a:r>
            <a:r>
              <a:rPr lang="fr-FR" altLang="fr-FR" sz="1600" b="1" i="1" u="sng" kern="0" dirty="0" smtClean="0"/>
              <a:t>cours</a:t>
            </a:r>
            <a:r>
              <a:rPr lang="fr-FR" altLang="fr-FR" sz="1600" b="1" i="1" kern="0" dirty="0"/>
              <a:t> </a:t>
            </a:r>
            <a:r>
              <a:rPr lang="fr-FR" altLang="fr-FR" sz="1600" b="1" i="1" kern="0" dirty="0" smtClean="0"/>
              <a:t>(M. Rousseau, V. </a:t>
            </a:r>
            <a:r>
              <a:rPr lang="fr-FR" altLang="fr-FR" sz="1600" b="1" i="1" kern="0" dirty="0" err="1" smtClean="0"/>
              <a:t>Essert</a:t>
            </a:r>
            <a:r>
              <a:rPr lang="fr-FR" altLang="fr-FR" sz="1600" b="1" i="1" kern="0" dirty="0" smtClean="0"/>
              <a:t>)</a:t>
            </a:r>
            <a:r>
              <a:rPr lang="fr-FR" altLang="fr-FR" sz="1600" b="1" i="1" kern="0" dirty="0" smtClean="0"/>
              <a:t>.</a:t>
            </a:r>
          </a:p>
          <a:p>
            <a:pPr algn="ctr" eaLnBrk="1" hangingPunct="1">
              <a:defRPr/>
            </a:pPr>
            <a:endParaRPr lang="fr-FR" altLang="fr-FR" sz="1600" b="1" i="1" u="sng" kern="0" dirty="0" smtClean="0"/>
          </a:p>
          <a:p>
            <a:pPr algn="ctr" eaLnBrk="1" hangingPunct="1">
              <a:defRPr/>
            </a:pPr>
            <a:endParaRPr lang="fr-FR" altLang="fr-FR" sz="1600" b="1" i="1" u="sng" kern="0" dirty="0"/>
          </a:p>
          <a:p>
            <a:pPr marL="342900" lvl="0" indent="-342900" algn="ctr" eaLnBrk="1" hangingPunct="1">
              <a:buFont typeface="Wingdings" charset="2"/>
              <a:buChar char="ü"/>
              <a:defRPr/>
            </a:pPr>
            <a:r>
              <a:rPr lang="fr-FR" altLang="fr-FR" sz="1600" b="1" i="1" kern="0" dirty="0" smtClean="0"/>
              <a:t>Soutien à de nombreux projets de recherche dont :</a:t>
            </a:r>
          </a:p>
          <a:p>
            <a:pPr lvl="0" algn="ctr" eaLnBrk="1" hangingPunct="1">
              <a:defRPr/>
            </a:pPr>
            <a:r>
              <a:rPr lang="fr-FR" sz="2000" i="1" dirty="0"/>
              <a:t> </a:t>
            </a:r>
            <a:r>
              <a:rPr lang="fr-FR" sz="2000" i="1" dirty="0" smtClean="0"/>
              <a:t>        </a:t>
            </a:r>
            <a:r>
              <a:rPr lang="fr-FR" sz="1400" i="1" dirty="0" smtClean="0"/>
              <a:t> « Outils </a:t>
            </a:r>
            <a:r>
              <a:rPr lang="fr-FR" sz="1400" i="1" dirty="0"/>
              <a:t>innovants pour la diagnose écologique et la gestion des lacs. AAP « Agir pour la ressource en Eau » de Suez Environnement. </a:t>
            </a:r>
            <a:r>
              <a:rPr lang="fr-FR" sz="1400" i="1" dirty="0" err="1"/>
              <a:t>Coord</a:t>
            </a:r>
            <a:r>
              <a:rPr lang="fr-FR" sz="1400" i="1" dirty="0"/>
              <a:t>. L. Millet</a:t>
            </a:r>
            <a:r>
              <a:rPr lang="fr-FR" sz="1400" i="1" dirty="0" smtClean="0"/>
              <a:t>.</a:t>
            </a:r>
          </a:p>
          <a:p>
            <a:pPr lvl="0" algn="ctr" eaLnBrk="1" hangingPunct="1">
              <a:defRPr/>
            </a:pPr>
            <a:endParaRPr lang="fr-FR" sz="1400" i="1" dirty="0"/>
          </a:p>
          <a:p>
            <a:pPr lvl="0" algn="ctr" eaLnBrk="1" hangingPunct="1">
              <a:defRPr/>
            </a:pPr>
            <a:r>
              <a:rPr lang="fr-FR" sz="1400" i="1" dirty="0" smtClean="0"/>
              <a:t> « Impacts </a:t>
            </a:r>
            <a:r>
              <a:rPr lang="fr-FR" sz="1400" i="1" dirty="0"/>
              <a:t>et risques environnementaux des contaminations métalliques anciennes (</a:t>
            </a:r>
            <a:r>
              <a:rPr lang="fr-FR" sz="1400" i="1" dirty="0" err="1"/>
              <a:t>écotoxicologie</a:t>
            </a:r>
            <a:r>
              <a:rPr lang="fr-FR" sz="1400" i="1" dirty="0" smtClean="0"/>
              <a:t>) », financement région FC, </a:t>
            </a:r>
            <a:r>
              <a:rPr lang="fr-FR" sz="1400" i="1" dirty="0" err="1" smtClean="0"/>
              <a:t>coord</a:t>
            </a:r>
            <a:r>
              <a:rPr lang="fr-FR" sz="1400" i="1" dirty="0" smtClean="0"/>
              <a:t>. F. Gimbert</a:t>
            </a:r>
          </a:p>
          <a:p>
            <a:pPr lvl="0" algn="ctr" eaLnBrk="1" hangingPunct="1">
              <a:defRPr/>
            </a:pPr>
            <a:endParaRPr lang="fr-FR" sz="1400" i="1" dirty="0" smtClean="0"/>
          </a:p>
          <a:p>
            <a:pPr lvl="0" algn="ctr" eaLnBrk="1" hangingPunct="1">
              <a:defRPr/>
            </a:pPr>
            <a:r>
              <a:rPr lang="fr-FR" sz="1400" i="1" dirty="0"/>
              <a:t>RYCARSS (Reconstitution des </a:t>
            </a:r>
            <a:r>
              <a:rPr lang="fr-FR" sz="1400" i="1" dirty="0" err="1"/>
              <a:t>dYnamiques</a:t>
            </a:r>
            <a:r>
              <a:rPr lang="fr-FR" sz="1400" i="1" dirty="0"/>
              <a:t> des Communautés de </a:t>
            </a:r>
            <a:r>
              <a:rPr lang="fr-FR" sz="1400" i="1" dirty="0" err="1"/>
              <a:t>mAcRophytes</a:t>
            </a:r>
            <a:r>
              <a:rPr lang="fr-FR" sz="1400" i="1" dirty="0"/>
              <a:t> dans les </a:t>
            </a:r>
            <a:r>
              <a:rPr lang="fr-FR" sz="1400" i="1" dirty="0" err="1"/>
              <a:t>lacS</a:t>
            </a:r>
            <a:r>
              <a:rPr lang="fr-FR" sz="1400" i="1" dirty="0"/>
              <a:t> </a:t>
            </a:r>
            <a:r>
              <a:rPr lang="fr-FR" sz="1400" i="1" dirty="0" err="1"/>
              <a:t>jurassienS</a:t>
            </a:r>
            <a:r>
              <a:rPr lang="fr-FR" sz="1400" i="1" dirty="0" smtClean="0"/>
              <a:t>), </a:t>
            </a:r>
            <a:r>
              <a:rPr lang="fr-FR" sz="1400" dirty="0" err="1" smtClean="0"/>
              <a:t>coord</a:t>
            </a:r>
            <a:r>
              <a:rPr lang="fr-FR" sz="1400" dirty="0" smtClean="0"/>
              <a:t>. F. Artaud.</a:t>
            </a:r>
            <a:endParaRPr lang="fr-FR" sz="1400" i="1" dirty="0" smtClean="0"/>
          </a:p>
          <a:p>
            <a:pPr lvl="0" algn="ctr" eaLnBrk="1" hangingPunct="1">
              <a:defRPr/>
            </a:pPr>
            <a:endParaRPr lang="fr-FR" sz="1400" i="1" dirty="0"/>
          </a:p>
          <a:p>
            <a:pPr algn="ctr"/>
            <a:r>
              <a:rPr lang="fr-FR" sz="1400" i="1" dirty="0" smtClean="0"/>
              <a:t>« </a:t>
            </a:r>
            <a:r>
              <a:rPr lang="fr-FR" sz="1400" i="1" dirty="0" smtClean="0"/>
              <a:t>ANR INTERARCTIC</a:t>
            </a:r>
            <a:r>
              <a:rPr lang="fr-FR" sz="1400" i="1" dirty="0" smtClean="0"/>
              <a:t> », </a:t>
            </a:r>
            <a:r>
              <a:rPr lang="fr-FR" sz="1400" i="1" dirty="0" err="1" smtClean="0"/>
              <a:t>Coord</a:t>
            </a:r>
            <a:r>
              <a:rPr lang="fr-FR" sz="1400" i="1" dirty="0" smtClean="0"/>
              <a:t>. </a:t>
            </a:r>
            <a:r>
              <a:rPr lang="fr-FR" sz="1400" i="1" dirty="0" smtClean="0"/>
              <a:t>E. Gauthier</a:t>
            </a:r>
            <a:endParaRPr lang="fr-FR" sz="1400" i="1" dirty="0" smtClean="0"/>
          </a:p>
          <a:p>
            <a:pPr algn="ctr"/>
            <a:endParaRPr lang="fr-FR" sz="1400" i="1" dirty="0"/>
          </a:p>
          <a:p>
            <a:pPr algn="ctr" eaLnBrk="1" hangingPunct="1">
              <a:defRPr/>
            </a:pPr>
            <a:endParaRPr lang="fr-FR" altLang="fr-FR" sz="2000" b="1" i="1" kern="0" dirty="0" smtClean="0"/>
          </a:p>
        </p:txBody>
      </p:sp>
    </p:spTree>
    <p:extLst>
      <p:ext uri="{BB962C8B-B14F-4D97-AF65-F5344CB8AC3E}">
        <p14:creationId xmlns:p14="http://schemas.microsoft.com/office/powerpoint/2010/main" val="6440069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5"/>
          <p:cNvSpPr txBox="1">
            <a:spLocks/>
          </p:cNvSpPr>
          <p:nvPr/>
        </p:nvSpPr>
        <p:spPr bwMode="auto">
          <a:xfrm>
            <a:off x="2509817" y="-69589"/>
            <a:ext cx="6615956" cy="1063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rgbClr val="00537B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537B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537B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537B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537B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537B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537B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537B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537B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fr-FR" altLang="fr-FR" sz="2800" b="1" kern="0" dirty="0" smtClean="0"/>
              <a:t>Quelques exemples de publications</a:t>
            </a:r>
          </a:p>
          <a:p>
            <a:pPr algn="ctr" eaLnBrk="1" hangingPunct="1">
              <a:defRPr/>
            </a:pPr>
            <a:r>
              <a:rPr lang="fr-FR" altLang="fr-FR" sz="2800" b="1" kern="0" dirty="0" smtClean="0"/>
              <a:t>récentes</a:t>
            </a:r>
            <a:endParaRPr lang="fr-FR" altLang="fr-FR" sz="2800" b="1" kern="0" dirty="0" smtClean="0"/>
          </a:p>
        </p:txBody>
      </p:sp>
      <p:pic>
        <p:nvPicPr>
          <p:cNvPr id="2" name="Image 1" descr="mariet2018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384" y="1456267"/>
            <a:ext cx="1872408" cy="2489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Image 8" descr="Belle et al. - 2017 - Impact of eutrophication on the carbon stable-isot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" t="3069" r="7088" b="2472"/>
          <a:stretch/>
        </p:blipFill>
        <p:spPr>
          <a:xfrm>
            <a:off x="728132" y="1532467"/>
            <a:ext cx="1617135" cy="2345266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Image 9" descr="Marietetal.-2018-Trackingpastminingactivityusingtracemetals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7" t="3320" r="8037" b="5025"/>
          <a:stretch/>
        </p:blipFill>
        <p:spPr>
          <a:xfrm>
            <a:off x="2260599" y="3877733"/>
            <a:ext cx="1591733" cy="23368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Image 10" descr="Belle et al 2017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2761" y="3793068"/>
            <a:ext cx="1889125" cy="25114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Image 11" descr="1-s2.0-S0168900216309457-main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4854" y="1456267"/>
            <a:ext cx="1889125" cy="25209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ZoneTexte 13"/>
          <p:cNvSpPr txBox="1"/>
          <p:nvPr/>
        </p:nvSpPr>
        <p:spPr>
          <a:xfrm>
            <a:off x="800097" y="4047066"/>
            <a:ext cx="1422397" cy="677108"/>
          </a:xfrm>
          <a:prstGeom prst="rect">
            <a:avLst/>
          </a:prstGeom>
          <a:noFill/>
          <a:ln w="9525" cap="flat" cmpd="sng">
            <a:noFill/>
            <a:rou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fr-FR" sz="1400" dirty="0" smtClean="0"/>
              <a:t>Belle et al 2017</a:t>
            </a:r>
          </a:p>
          <a:p>
            <a:pPr algn="ctr"/>
            <a:r>
              <a:rPr lang="fr-FR" sz="1200" i="1" dirty="0" smtClean="0"/>
              <a:t>Eutrophisation</a:t>
            </a:r>
          </a:p>
          <a:p>
            <a:pPr algn="ctr"/>
            <a:r>
              <a:rPr lang="fr-FR" sz="1200" i="1" dirty="0" smtClean="0"/>
              <a:t>Vosges </a:t>
            </a:r>
            <a:endParaRPr lang="fr-FR" sz="1200" i="1" dirty="0"/>
          </a:p>
        </p:txBody>
      </p:sp>
      <p:sp>
        <p:nvSpPr>
          <p:cNvPr id="15" name="ZoneTexte 14"/>
          <p:cNvSpPr txBox="1"/>
          <p:nvPr/>
        </p:nvSpPr>
        <p:spPr>
          <a:xfrm>
            <a:off x="2303940" y="3103033"/>
            <a:ext cx="1521984" cy="67710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fr-FR" sz="1400" dirty="0" err="1" smtClean="0"/>
              <a:t>Mariet</a:t>
            </a:r>
            <a:r>
              <a:rPr lang="fr-FR" sz="1400" dirty="0" smtClean="0"/>
              <a:t> et al 2017</a:t>
            </a:r>
          </a:p>
          <a:p>
            <a:pPr algn="ctr"/>
            <a:r>
              <a:rPr lang="fr-FR" sz="1200" i="1" dirty="0" err="1" smtClean="0"/>
              <a:t>Paléopollutions</a:t>
            </a:r>
            <a:endParaRPr lang="fr-FR" sz="1200" i="1" dirty="0" smtClean="0"/>
          </a:p>
          <a:p>
            <a:pPr algn="ctr"/>
            <a:r>
              <a:rPr lang="fr-FR" sz="1200" i="1" dirty="0" smtClean="0"/>
              <a:t>Vosges</a:t>
            </a:r>
            <a:endParaRPr lang="fr-FR" sz="1200" i="1" dirty="0"/>
          </a:p>
        </p:txBody>
      </p:sp>
      <p:sp>
        <p:nvSpPr>
          <p:cNvPr id="16" name="ZoneTexte 15"/>
          <p:cNvSpPr txBox="1"/>
          <p:nvPr/>
        </p:nvSpPr>
        <p:spPr>
          <a:xfrm>
            <a:off x="3806774" y="3966635"/>
            <a:ext cx="1521984" cy="67710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fr-FR" sz="1400" dirty="0" err="1" smtClean="0"/>
              <a:t>Mariet</a:t>
            </a:r>
            <a:r>
              <a:rPr lang="fr-FR" sz="1400" dirty="0" smtClean="0"/>
              <a:t> et al 2018</a:t>
            </a:r>
          </a:p>
          <a:p>
            <a:pPr algn="ctr"/>
            <a:r>
              <a:rPr lang="fr-FR" sz="1200" i="1" dirty="0" smtClean="0"/>
              <a:t>Couvert forestier</a:t>
            </a:r>
          </a:p>
          <a:p>
            <a:pPr algn="ctr"/>
            <a:r>
              <a:rPr lang="fr-FR" sz="1200" i="1" dirty="0" smtClean="0"/>
              <a:t>Vosges</a:t>
            </a:r>
            <a:endParaRPr lang="fr-FR" sz="1200" i="1" dirty="0"/>
          </a:p>
        </p:txBody>
      </p:sp>
      <p:sp>
        <p:nvSpPr>
          <p:cNvPr id="17" name="ZoneTexte 16"/>
          <p:cNvSpPr txBox="1"/>
          <p:nvPr/>
        </p:nvSpPr>
        <p:spPr>
          <a:xfrm>
            <a:off x="5317960" y="3077635"/>
            <a:ext cx="1462947" cy="67710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fr-FR" sz="1400" dirty="0" smtClean="0"/>
              <a:t>Belle et al 2017</a:t>
            </a:r>
          </a:p>
          <a:p>
            <a:pPr algn="ctr"/>
            <a:r>
              <a:rPr lang="fr-FR" sz="1200" i="1" dirty="0" smtClean="0"/>
              <a:t>Changement clim.</a:t>
            </a:r>
          </a:p>
          <a:p>
            <a:pPr algn="ctr"/>
            <a:r>
              <a:rPr lang="fr-FR" sz="1200" i="1" dirty="0" smtClean="0"/>
              <a:t>Groenland</a:t>
            </a:r>
            <a:endParaRPr lang="fr-FR" sz="1200" i="1" dirty="0"/>
          </a:p>
        </p:txBody>
      </p:sp>
      <p:sp>
        <p:nvSpPr>
          <p:cNvPr id="18" name="ZoneTexte 17"/>
          <p:cNvSpPr txBox="1"/>
          <p:nvPr/>
        </p:nvSpPr>
        <p:spPr>
          <a:xfrm>
            <a:off x="6853577" y="3835402"/>
            <a:ext cx="1592115" cy="49244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fr-FR" sz="1400" dirty="0" err="1" smtClean="0"/>
              <a:t>Tedjani</a:t>
            </a:r>
            <a:r>
              <a:rPr lang="fr-FR" sz="1400" dirty="0" smtClean="0"/>
              <a:t> et al 2016</a:t>
            </a:r>
          </a:p>
          <a:p>
            <a:pPr algn="ctr"/>
            <a:r>
              <a:rPr lang="fr-FR" sz="1200" i="1" dirty="0" smtClean="0"/>
              <a:t>Calibration</a:t>
            </a:r>
            <a:endParaRPr lang="fr-FR" sz="1200" i="1" dirty="0"/>
          </a:p>
        </p:txBody>
      </p:sp>
    </p:spTree>
    <p:extLst>
      <p:ext uri="{BB962C8B-B14F-4D97-AF65-F5344CB8AC3E}">
        <p14:creationId xmlns:p14="http://schemas.microsoft.com/office/powerpoint/2010/main" val="1633618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5"/>
          <p:cNvSpPr txBox="1">
            <a:spLocks/>
          </p:cNvSpPr>
          <p:nvPr/>
        </p:nvSpPr>
        <p:spPr bwMode="auto">
          <a:xfrm>
            <a:off x="2509817" y="-69589"/>
            <a:ext cx="6615956" cy="1063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rgbClr val="00537B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537B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537B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537B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537B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537B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537B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537B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537B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fr-FR" altLang="fr-FR" sz="2800" b="1" kern="0" dirty="0" smtClean="0"/>
              <a:t>Résultats : le lac de Nantua</a:t>
            </a:r>
            <a:endParaRPr lang="fr-FR" altLang="fr-FR" sz="2800" b="1" kern="0" dirty="0" smtClean="0"/>
          </a:p>
        </p:txBody>
      </p:sp>
      <p:pic>
        <p:nvPicPr>
          <p:cNvPr id="5" name="Image 4" descr="Rplot04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4600" y="1032945"/>
            <a:ext cx="3778250" cy="5346700"/>
          </a:xfrm>
          <a:prstGeom prst="rect">
            <a:avLst/>
          </a:prstGeom>
        </p:spPr>
      </p:pic>
      <p:pic>
        <p:nvPicPr>
          <p:cNvPr id="6" name="Image 5" descr="NanPb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973679"/>
            <a:ext cx="3778250" cy="5346700"/>
          </a:xfrm>
          <a:prstGeom prst="rect">
            <a:avLst/>
          </a:prstGeom>
        </p:spPr>
      </p:pic>
      <p:sp>
        <p:nvSpPr>
          <p:cNvPr id="20" name="ZoneTexte 19"/>
          <p:cNvSpPr txBox="1"/>
          <p:nvPr/>
        </p:nvSpPr>
        <p:spPr>
          <a:xfrm>
            <a:off x="131233" y="1941086"/>
            <a:ext cx="2561167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fr-FR" sz="2000" b="1" dirty="0" smtClean="0">
                <a:solidFill>
                  <a:srgbClr val="00537B"/>
                </a:solidFill>
              </a:rPr>
              <a:t>150 ans/60cm</a:t>
            </a:r>
          </a:p>
          <a:p>
            <a:pPr marL="285750" indent="-285750">
              <a:buFont typeface="Wingdings" charset="2"/>
              <a:buChar char="Ø"/>
            </a:pPr>
            <a:endParaRPr lang="fr-FR" sz="2000" b="1" dirty="0">
              <a:solidFill>
                <a:srgbClr val="00537B"/>
              </a:solidFill>
            </a:endParaRPr>
          </a:p>
          <a:p>
            <a:endParaRPr lang="fr-FR" sz="2000" b="1" dirty="0" smtClean="0">
              <a:solidFill>
                <a:srgbClr val="00537B"/>
              </a:solidFill>
            </a:endParaRPr>
          </a:p>
          <a:p>
            <a:pPr marL="285750" indent="-285750">
              <a:buFont typeface="Wingdings" charset="2"/>
              <a:buChar char="Ø"/>
            </a:pPr>
            <a:r>
              <a:rPr lang="fr-FR" sz="2000" b="1" dirty="0" smtClean="0">
                <a:solidFill>
                  <a:srgbClr val="00537B"/>
                </a:solidFill>
              </a:rPr>
              <a:t>Enregistrement potentiel a  </a:t>
            </a:r>
          </a:p>
          <a:p>
            <a:r>
              <a:rPr lang="fr-FR" sz="2000" b="1" dirty="0" smtClean="0">
                <a:solidFill>
                  <a:srgbClr val="00537B"/>
                </a:solidFill>
              </a:rPr>
              <a:t>haute résolution (annuelle) des retombées atmosphériques</a:t>
            </a:r>
          </a:p>
          <a:p>
            <a:r>
              <a:rPr lang="fr-FR" sz="2000" b="1" dirty="0" smtClean="0">
                <a:solidFill>
                  <a:srgbClr val="00537B"/>
                </a:solidFill>
              </a:rPr>
              <a:t>de l’ère industrielle</a:t>
            </a:r>
          </a:p>
          <a:p>
            <a:endParaRPr lang="fr-FR" sz="2000" b="1" dirty="0" smtClean="0">
              <a:solidFill>
                <a:srgbClr val="00537B"/>
              </a:solidFill>
            </a:endParaRPr>
          </a:p>
          <a:p>
            <a:pPr marL="342900" indent="-342900">
              <a:buFont typeface="Wingdings" charset="2"/>
              <a:buChar char="Ø"/>
            </a:pPr>
            <a:r>
              <a:rPr lang="fr-FR" sz="2000" b="1" dirty="0" smtClean="0">
                <a:solidFill>
                  <a:srgbClr val="00537B"/>
                </a:solidFill>
              </a:rPr>
              <a:t>Contrôle</a:t>
            </a:r>
          </a:p>
          <a:p>
            <a:r>
              <a:rPr lang="fr-FR" sz="2000" b="1" dirty="0" smtClean="0">
                <a:solidFill>
                  <a:srgbClr val="00537B"/>
                </a:solidFill>
              </a:rPr>
              <a:t>chronologique indépendant</a:t>
            </a:r>
          </a:p>
        </p:txBody>
      </p:sp>
      <p:grpSp>
        <p:nvGrpSpPr>
          <p:cNvPr id="27" name="Grouper 26"/>
          <p:cNvGrpSpPr/>
          <p:nvPr/>
        </p:nvGrpSpPr>
        <p:grpSpPr>
          <a:xfrm>
            <a:off x="6210300" y="2362200"/>
            <a:ext cx="2692078" cy="393700"/>
            <a:chOff x="6210300" y="2362200"/>
            <a:chExt cx="2692078" cy="393700"/>
          </a:xfrm>
        </p:grpSpPr>
        <p:cxnSp>
          <p:nvCxnSpPr>
            <p:cNvPr id="22" name="Connecteur droit 21"/>
            <p:cNvCxnSpPr/>
            <p:nvPr/>
          </p:nvCxnSpPr>
          <p:spPr>
            <a:xfrm flipH="1">
              <a:off x="6210300" y="2755900"/>
              <a:ext cx="2425700" cy="0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ZoneTexte 22"/>
            <p:cNvSpPr txBox="1"/>
            <p:nvPr/>
          </p:nvSpPr>
          <p:spPr>
            <a:xfrm>
              <a:off x="8204200" y="2362200"/>
              <a:ext cx="6981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 smtClean="0">
                  <a:solidFill>
                    <a:srgbClr val="FF0000"/>
                  </a:solidFill>
                </a:rPr>
                <a:t>1986</a:t>
              </a:r>
              <a:endParaRPr lang="fr-FR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6" name="Grouper 25"/>
          <p:cNvGrpSpPr/>
          <p:nvPr/>
        </p:nvGrpSpPr>
        <p:grpSpPr>
          <a:xfrm>
            <a:off x="6210300" y="3467348"/>
            <a:ext cx="2692078" cy="393700"/>
            <a:chOff x="6210300" y="3467348"/>
            <a:chExt cx="2692078" cy="393700"/>
          </a:xfrm>
        </p:grpSpPr>
        <p:cxnSp>
          <p:nvCxnSpPr>
            <p:cNvPr id="24" name="Connecteur droit 23"/>
            <p:cNvCxnSpPr/>
            <p:nvPr/>
          </p:nvCxnSpPr>
          <p:spPr>
            <a:xfrm flipH="1">
              <a:off x="6210300" y="3861048"/>
              <a:ext cx="2425700" cy="0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ZoneTexte 24"/>
            <p:cNvSpPr txBox="1"/>
            <p:nvPr/>
          </p:nvSpPr>
          <p:spPr>
            <a:xfrm>
              <a:off x="8204200" y="3467348"/>
              <a:ext cx="6981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 smtClean="0">
                  <a:solidFill>
                    <a:srgbClr val="FF0000"/>
                  </a:solidFill>
                </a:rPr>
                <a:t>1963</a:t>
              </a:r>
              <a:endParaRPr lang="fr-FR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333270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dèle par défaut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Modèle par défau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onception personnalisée">
  <a:themeElements>
    <a:clrScheme name="Personnalisé 1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8362</TotalTime>
  <Words>588</Words>
  <Application>Microsoft Macintosh PowerPoint</Application>
  <PresentationFormat>Présentation à l'écran (4:3)</PresentationFormat>
  <Paragraphs>136</Paragraphs>
  <Slides>15</Slides>
  <Notes>1</Notes>
  <HiddenSlides>0</HiddenSlides>
  <MMClips>0</MMClips>
  <ScaleCrop>false</ScaleCrop>
  <HeadingPairs>
    <vt:vector size="4" baseType="variant">
      <vt:variant>
        <vt:lpstr>Thème</vt:lpstr>
      </vt:variant>
      <vt:variant>
        <vt:i4>2</vt:i4>
      </vt:variant>
      <vt:variant>
        <vt:lpstr>Titres des diapositives</vt:lpstr>
      </vt:variant>
      <vt:variant>
        <vt:i4>15</vt:i4>
      </vt:variant>
    </vt:vector>
  </HeadingPairs>
  <TitlesOfParts>
    <vt:vector size="17" baseType="lpstr">
      <vt:lpstr>Modèle par défaut</vt:lpstr>
      <vt:lpstr>Conception personnalisée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CNRS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Estelle FRANC</dc:creator>
  <cp:lastModifiedBy>d rius</cp:lastModifiedBy>
  <cp:revision>234</cp:revision>
  <dcterms:created xsi:type="dcterms:W3CDTF">2009-01-22T14:43:40Z</dcterms:created>
  <dcterms:modified xsi:type="dcterms:W3CDTF">2018-11-22T13:08:22Z</dcterms:modified>
</cp:coreProperties>
</file>