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52"/>
  </p:notesMasterIdLst>
  <p:sldIdLst>
    <p:sldId id="256" r:id="rId3"/>
    <p:sldId id="352" r:id="rId4"/>
    <p:sldId id="317" r:id="rId5"/>
    <p:sldId id="298" r:id="rId6"/>
    <p:sldId id="299" r:id="rId7"/>
    <p:sldId id="319" r:id="rId8"/>
    <p:sldId id="320" r:id="rId9"/>
    <p:sldId id="318" r:id="rId10"/>
    <p:sldId id="321" r:id="rId11"/>
    <p:sldId id="322" r:id="rId12"/>
    <p:sldId id="348" r:id="rId13"/>
    <p:sldId id="351" r:id="rId14"/>
    <p:sldId id="349" r:id="rId15"/>
    <p:sldId id="350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5" r:id="rId24"/>
    <p:sldId id="330" r:id="rId25"/>
    <p:sldId id="332" r:id="rId26"/>
    <p:sldId id="333" r:id="rId27"/>
    <p:sldId id="303" r:id="rId28"/>
    <p:sldId id="334" r:id="rId29"/>
    <p:sldId id="341" r:id="rId30"/>
    <p:sldId id="336" r:id="rId31"/>
    <p:sldId id="340" r:id="rId32"/>
    <p:sldId id="339" r:id="rId33"/>
    <p:sldId id="338" r:id="rId34"/>
    <p:sldId id="353" r:id="rId35"/>
    <p:sldId id="337" r:id="rId36"/>
    <p:sldId id="345" r:id="rId37"/>
    <p:sldId id="343" r:id="rId38"/>
    <p:sldId id="301" r:id="rId39"/>
    <p:sldId id="344" r:id="rId40"/>
    <p:sldId id="300" r:id="rId41"/>
    <p:sldId id="310" r:id="rId42"/>
    <p:sldId id="311" r:id="rId43"/>
    <p:sldId id="342" r:id="rId44"/>
    <p:sldId id="347" r:id="rId45"/>
    <p:sldId id="346" r:id="rId46"/>
    <p:sldId id="313" r:id="rId47"/>
    <p:sldId id="314" r:id="rId48"/>
    <p:sldId id="315" r:id="rId49"/>
    <p:sldId id="316" r:id="rId50"/>
    <p:sldId id="275" r:id="rId5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33FD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34" y="21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231F9-EB3B-4149-A99C-82FFDEA0333B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9CBD8-E8AD-4EB4-90F2-C779F04615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4369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Real </a:t>
            </a:r>
            <a:r>
              <a:rPr lang="fr-FR" dirty="0" err="1" smtClean="0"/>
              <a:t>summary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CBD8-E8AD-4EB4-90F2-C779F04615B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805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9144000" cy="17522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35696" y="2132856"/>
            <a:ext cx="6622504" cy="146759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3D4CB-F7EE-495F-91FA-A48AA6574A64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2A716-7329-4D1D-9A93-65A7F95CBEEA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Picture 2" descr="Résultat de recherche d'images pour &quot;lsm logo&quot;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1584176" cy="10677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ésultat de recherche d'images pour &quot;cnrs&quot;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487299" cy="4872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 descr="C:\Users\Charlotte_2\AppData\Local\Microsoft\Windows\INetCache\Content.Word\logo-uga-vo-cmjn_petit.jpg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96685"/>
            <a:ext cx="720080" cy="475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26484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3D4CB-F7EE-495F-91FA-A48AA6574A64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2A716-7329-4D1D-9A93-65A7F95CBE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512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3D4CB-F7EE-495F-91FA-A48AA6574A64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2A716-7329-4D1D-9A93-65A7F95CBE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806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3D4CB-F7EE-495F-91FA-A48AA6574A64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2A716-7329-4D1D-9A93-65A7F95CBE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265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48D5-25F1-4D9B-8779-7DE744354DF6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9AAD-3200-49BE-A9C1-D72592702B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3446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48D5-25F1-4D9B-8779-7DE744354DF6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9AAD-3200-49BE-A9C1-D72592702B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140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48D5-25F1-4D9B-8779-7DE744354DF6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9AAD-3200-49BE-A9C1-D72592702B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388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48D5-25F1-4D9B-8779-7DE744354DF6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9AAD-3200-49BE-A9C1-D72592702B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6591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48D5-25F1-4D9B-8779-7DE744354DF6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9AAD-3200-49BE-A9C1-D72592702B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087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48D5-25F1-4D9B-8779-7DE744354DF6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9AAD-3200-49BE-A9C1-D72592702B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531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48D5-25F1-4D9B-8779-7DE744354DF6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9AAD-3200-49BE-A9C1-D72592702B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07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809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32020"/>
            <a:ext cx="8363272" cy="504056"/>
          </a:xfr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88224" y="6381328"/>
            <a:ext cx="2133600" cy="365125"/>
          </a:xfrm>
        </p:spPr>
        <p:txBody>
          <a:bodyPr/>
          <a:lstStyle/>
          <a:p>
            <a:fld id="{B8E2A716-7329-4D1D-9A93-65A7F95CBEEA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Picture 2" descr="Résultat de recherche d'images pour &quot;lsm logo&quot;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" y="6154677"/>
            <a:ext cx="1043492" cy="70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 userDrawn="1"/>
        </p:nvSpPr>
        <p:spPr>
          <a:xfrm>
            <a:off x="1057786" y="6453336"/>
            <a:ext cx="2133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rgbClr val="92D050"/>
                </a:solidFill>
                <a:latin typeface="Blackadder ITC" panose="04020505051007020D02" pitchFamily="82" charset="0"/>
                <a:ea typeface="+mn-ea"/>
                <a:cs typeface="+mn-cs"/>
              </a:rPr>
              <a:t>Guillaume Warot</a:t>
            </a:r>
            <a:endParaRPr lang="fr-FR" sz="1200" kern="1200" dirty="0">
              <a:solidFill>
                <a:srgbClr val="92D050"/>
              </a:solidFill>
              <a:latin typeface="Blackadder ITC" panose="04020505051007020D02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472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48D5-25F1-4D9B-8779-7DE744354DF6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9AAD-3200-49BE-A9C1-D72592702B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937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48D5-25F1-4D9B-8779-7DE744354DF6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9AAD-3200-49BE-A9C1-D72592702B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7747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48D5-25F1-4D9B-8779-7DE744354DF6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9AAD-3200-49BE-A9C1-D72592702B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6110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48D5-25F1-4D9B-8779-7DE744354DF6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9AAD-3200-49BE-A9C1-D72592702B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0247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809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32020"/>
            <a:ext cx="8363272" cy="504056"/>
          </a:xfr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19872" y="6381328"/>
            <a:ext cx="28956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88224" y="6381328"/>
            <a:ext cx="2133600" cy="365125"/>
          </a:xfrm>
        </p:spPr>
        <p:txBody>
          <a:bodyPr/>
          <a:lstStyle/>
          <a:p>
            <a:fld id="{B8E2A716-7329-4D1D-9A93-65A7F95CBEEA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Picture 2" descr="Résultat de recherche d'images pour &quot;lsm logo&quot;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" y="6154677"/>
            <a:ext cx="1043492" cy="70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 userDrawn="1"/>
        </p:nvSpPr>
        <p:spPr>
          <a:xfrm>
            <a:off x="1057786" y="6453336"/>
            <a:ext cx="2133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lackadder ITC" panose="04020505051007020D02" pitchFamily="82" charset="0"/>
                <a:ea typeface="+mn-ea"/>
                <a:cs typeface="+mn-cs"/>
              </a:rPr>
              <a:t>Guillaume Warot</a:t>
            </a:r>
            <a:endParaRPr lang="fr-FR" sz="1200" kern="1200" dirty="0">
              <a:solidFill>
                <a:schemeClr val="accent5">
                  <a:lumMod val="40000"/>
                  <a:lumOff val="60000"/>
                </a:schemeClr>
              </a:solidFill>
              <a:latin typeface="Blackadder ITC" panose="04020505051007020D02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98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3D4CB-F7EE-495F-91FA-A48AA6574A64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2A716-7329-4D1D-9A93-65A7F95CBE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809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3D4CB-F7EE-495F-91FA-A48AA6574A64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2A716-7329-4D1D-9A93-65A7F95CBE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2179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3D4CB-F7EE-495F-91FA-A48AA6574A64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2A716-7329-4D1D-9A93-65A7F95CBE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6513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3D4CB-F7EE-495F-91FA-A48AA6574A64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2A716-7329-4D1D-9A93-65A7F95CBE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3197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3D4CB-F7EE-495F-91FA-A48AA6574A64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2A716-7329-4D1D-9A93-65A7F95CBE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273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3D4CB-F7EE-495F-91FA-A48AA6574A64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2A716-7329-4D1D-9A93-65A7F95CBE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86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3D4CB-F7EE-495F-91FA-A48AA6574A64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2A716-7329-4D1D-9A93-65A7F95CBE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040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448D5-25F1-4D9B-8779-7DE744354DF6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09AAD-3200-49BE-A9C1-D72592702B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51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Partage 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Réunion Germanium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82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Already</a:t>
            </a:r>
            <a:r>
              <a:rPr lang="fr-FR" dirty="0" smtClean="0"/>
              <a:t> </a:t>
            </a:r>
            <a:r>
              <a:rPr lang="fr-FR" dirty="0" err="1" smtClean="0"/>
              <a:t>bought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The standard lead </a:t>
            </a:r>
            <a:r>
              <a:rPr lang="fr-FR" dirty="0" err="1" smtClean="0"/>
              <a:t>shielding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Philosophy</a:t>
            </a:r>
            <a:r>
              <a:rPr lang="fr-FR" dirty="0" smtClean="0"/>
              <a:t> 2 type of </a:t>
            </a:r>
            <a:r>
              <a:rPr lang="fr-FR" dirty="0" err="1" smtClean="0"/>
              <a:t>shields</a:t>
            </a:r>
            <a:endParaRPr lang="fr-FR" dirty="0" smtClean="0"/>
          </a:p>
          <a:p>
            <a:pPr lvl="1"/>
            <a:r>
              <a:rPr lang="fr-FR" dirty="0" smtClean="0"/>
              <a:t>Small one : 16 detector max </a:t>
            </a:r>
            <a:r>
              <a:rPr lang="fr-FR" dirty="0" err="1" smtClean="0"/>
              <a:t>sample</a:t>
            </a:r>
            <a:r>
              <a:rPr lang="fr-FR" dirty="0" smtClean="0"/>
              <a:t> 130mm</a:t>
            </a:r>
          </a:p>
          <a:p>
            <a:pPr lvl="1"/>
            <a:r>
              <a:rPr lang="fr-FR" dirty="0" err="1" smtClean="0"/>
              <a:t>Big</a:t>
            </a:r>
            <a:r>
              <a:rPr lang="fr-FR" dirty="0" smtClean="0"/>
              <a:t> one : 8 </a:t>
            </a:r>
            <a:r>
              <a:rPr lang="fr-FR" dirty="0" err="1" smtClean="0"/>
              <a:t>detectector</a:t>
            </a:r>
            <a:r>
              <a:rPr lang="fr-FR" dirty="0" smtClean="0"/>
              <a:t> max </a:t>
            </a:r>
            <a:r>
              <a:rPr lang="fr-FR" dirty="0" err="1" smtClean="0"/>
              <a:t>marinelli</a:t>
            </a:r>
            <a:r>
              <a:rPr lang="fr-FR" dirty="0" smtClean="0"/>
              <a:t> phi 250mm</a:t>
            </a:r>
          </a:p>
          <a:p>
            <a:r>
              <a:rPr lang="fr-FR" dirty="0" smtClean="0"/>
              <a:t>Building/</a:t>
            </a:r>
            <a:r>
              <a:rPr lang="fr-FR" dirty="0" err="1" smtClean="0"/>
              <a:t>moving</a:t>
            </a:r>
            <a:r>
              <a:rPr lang="fr-FR" dirty="0" smtClean="0"/>
              <a:t> time 1 </a:t>
            </a:r>
            <a:r>
              <a:rPr lang="fr-FR" dirty="0" err="1" smtClean="0"/>
              <a:t>year</a:t>
            </a:r>
            <a:r>
              <a:rPr lang="fr-FR" dirty="0" smtClean="0"/>
              <a:t> minimum</a:t>
            </a:r>
          </a:p>
          <a:p>
            <a:r>
              <a:rPr lang="fr-FR" dirty="0" smtClean="0"/>
              <a:t>3 </a:t>
            </a:r>
            <a:r>
              <a:rPr lang="fr-FR" dirty="0" err="1" smtClean="0"/>
              <a:t>shields</a:t>
            </a:r>
            <a:r>
              <a:rPr lang="fr-FR" dirty="0" smtClean="0"/>
              <a:t> </a:t>
            </a:r>
            <a:r>
              <a:rPr lang="fr-FR" dirty="0" err="1" smtClean="0"/>
              <a:t>delivered</a:t>
            </a:r>
            <a:r>
              <a:rPr lang="fr-FR" dirty="0" smtClean="0"/>
              <a:t> </a:t>
            </a:r>
            <a:r>
              <a:rPr lang="fr-FR" dirty="0" err="1" smtClean="0"/>
              <a:t>every</a:t>
            </a:r>
            <a:r>
              <a:rPr lang="fr-FR" dirty="0" smtClean="0"/>
              <a:t> 2 </a:t>
            </a:r>
            <a:r>
              <a:rPr lang="fr-FR" dirty="0" err="1" smtClean="0"/>
              <a:t>month</a:t>
            </a:r>
            <a:r>
              <a:rPr lang="fr-FR" dirty="0" smtClean="0"/>
              <a:t> </a:t>
            </a:r>
          </a:p>
          <a:p>
            <a:r>
              <a:rPr lang="fr-FR" dirty="0" smtClean="0"/>
              <a:t>3 new detector come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</a:p>
          <a:p>
            <a:r>
              <a:rPr lang="fr-FR" dirty="0" smtClean="0"/>
              <a:t>2 </a:t>
            </a:r>
            <a:r>
              <a:rPr lang="fr-FR" dirty="0" err="1" smtClean="0"/>
              <a:t>rooms</a:t>
            </a:r>
            <a:r>
              <a:rPr lang="fr-FR" dirty="0" smtClean="0"/>
              <a:t> </a:t>
            </a:r>
            <a:r>
              <a:rPr lang="fr-FR" dirty="0" err="1" smtClean="0"/>
              <a:t>functionning</a:t>
            </a:r>
            <a:r>
              <a:rPr lang="fr-FR" dirty="0" smtClean="0"/>
              <a:t> in </a:t>
            </a:r>
            <a:r>
              <a:rPr lang="fr-FR" dirty="0" err="1" smtClean="0"/>
              <a:t>parallel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375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Lead </a:t>
            </a:r>
            <a:r>
              <a:rPr lang="fr-FR" dirty="0" err="1" smtClean="0"/>
              <a:t>shield</a:t>
            </a:r>
            <a:r>
              <a:rPr lang="fr-FR" dirty="0" smtClean="0"/>
              <a:t> for </a:t>
            </a:r>
            <a:r>
              <a:rPr lang="fr-FR" dirty="0" err="1" smtClean="0"/>
              <a:t>marinelli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Global doctrine : 20 cm standard lead 5cm </a:t>
            </a:r>
            <a:r>
              <a:rPr lang="fr-FR" dirty="0" err="1" smtClean="0"/>
              <a:t>archeological</a:t>
            </a:r>
            <a:endParaRPr lang="fr-FR" dirty="0" smtClean="0"/>
          </a:p>
          <a:p>
            <a:r>
              <a:rPr lang="fr-FR" sz="2800" dirty="0" smtClean="0"/>
              <a:t>No </a:t>
            </a:r>
            <a:r>
              <a:rPr lang="fr-FR" sz="2800" dirty="0" err="1" smtClean="0"/>
              <a:t>specific</a:t>
            </a:r>
            <a:r>
              <a:rPr lang="fr-FR" sz="2800" dirty="0" smtClean="0"/>
              <a:t> design</a:t>
            </a:r>
          </a:p>
          <a:p>
            <a:r>
              <a:rPr lang="fr-FR" sz="2800" dirty="0" smtClean="0"/>
              <a:t>All </a:t>
            </a:r>
            <a:r>
              <a:rPr lang="fr-FR" sz="2800" dirty="0" err="1" smtClean="0"/>
              <a:t>shield</a:t>
            </a:r>
            <a:r>
              <a:rPr lang="fr-FR" sz="2800" dirty="0" smtClean="0"/>
              <a:t> </a:t>
            </a:r>
            <a:r>
              <a:rPr lang="fr-FR" sz="2800" dirty="0" smtClean="0"/>
              <a:t>are </a:t>
            </a:r>
          </a:p>
          <a:p>
            <a:pPr marL="0" indent="0">
              <a:buNone/>
            </a:pPr>
            <a:r>
              <a:rPr lang="fr-FR" sz="2800" dirty="0" smtClean="0"/>
              <a:t>the </a:t>
            </a:r>
            <a:r>
              <a:rPr lang="fr-FR" sz="2800" dirty="0" err="1" smtClean="0"/>
              <a:t>same</a:t>
            </a:r>
            <a:endParaRPr lang="fr-FR" sz="2800" dirty="0" smtClean="0"/>
          </a:p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206" y="3285906"/>
            <a:ext cx="6264794" cy="341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 flipH="1">
            <a:off x="5868144" y="2852936"/>
            <a:ext cx="1224136" cy="1512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7092280" y="263691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Archeological</a:t>
            </a:r>
            <a:r>
              <a:rPr lang="fr-FR" dirty="0" smtClean="0">
                <a:solidFill>
                  <a:srgbClr val="FF0000"/>
                </a:solidFill>
              </a:rPr>
              <a:t> lead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5724128" y="2249252"/>
            <a:ext cx="1368152" cy="1512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7128890" y="2064586"/>
            <a:ext cx="2123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Standard lead </a:t>
            </a:r>
            <a:r>
              <a:rPr lang="fr-FR" dirty="0" err="1" smtClean="0">
                <a:solidFill>
                  <a:schemeClr val="tx2"/>
                </a:solidFill>
              </a:rPr>
              <a:t>removed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 smtClean="0">
                <a:solidFill>
                  <a:schemeClr val="tx2"/>
                </a:solidFill>
              </a:rPr>
              <a:t>with</a:t>
            </a:r>
            <a:r>
              <a:rPr lang="fr-FR" dirty="0" smtClean="0">
                <a:solidFill>
                  <a:schemeClr val="tx2"/>
                </a:solidFill>
              </a:rPr>
              <a:t> crane</a:t>
            </a:r>
            <a:endParaRPr lang="fr-FR" dirty="0">
              <a:solidFill>
                <a:schemeClr val="tx2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4508376" y="2852936"/>
            <a:ext cx="0" cy="11205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518520" y="2401652"/>
            <a:ext cx="19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Standard bricks</a:t>
            </a:r>
            <a:endParaRPr lang="fr-F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167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</a:t>
            </a:r>
            <a:r>
              <a:rPr lang="fr-FR" dirty="0" err="1" smtClean="0"/>
              <a:t>onstraints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207" name="Pictur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73840"/>
            <a:ext cx="7488832" cy="524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Ellipse 7169"/>
          <p:cNvSpPr/>
          <p:nvPr/>
        </p:nvSpPr>
        <p:spPr>
          <a:xfrm>
            <a:off x="7164288" y="4149080"/>
            <a:ext cx="216024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71" name="ZoneTexte 7170"/>
          <p:cNvSpPr txBox="1"/>
          <p:nvPr/>
        </p:nvSpPr>
        <p:spPr>
          <a:xfrm>
            <a:off x="7524328" y="4509120"/>
            <a:ext cx="151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/>
                </a:solidFill>
              </a:rPr>
              <a:t>Critical dimension </a:t>
            </a:r>
            <a:r>
              <a:rPr lang="fr-FR" sz="1400" dirty="0" err="1" smtClean="0">
                <a:solidFill>
                  <a:schemeClr val="accent3"/>
                </a:solidFill>
              </a:rPr>
              <a:t>can</a:t>
            </a:r>
            <a:r>
              <a:rPr lang="fr-FR" sz="1400" dirty="0" smtClean="0">
                <a:solidFill>
                  <a:schemeClr val="accent3"/>
                </a:solidFill>
              </a:rPr>
              <a:t> </a:t>
            </a:r>
            <a:r>
              <a:rPr lang="fr-FR" sz="1400" dirty="0" smtClean="0">
                <a:solidFill>
                  <a:schemeClr val="accent3"/>
                </a:solidFill>
              </a:rPr>
              <a:t>block the </a:t>
            </a:r>
            <a:r>
              <a:rPr lang="fr-FR" sz="1400" dirty="0" err="1" smtClean="0">
                <a:solidFill>
                  <a:schemeClr val="accent3"/>
                </a:solidFill>
              </a:rPr>
              <a:t>shields</a:t>
            </a:r>
            <a:r>
              <a:rPr lang="fr-FR" sz="1400" dirty="0" smtClean="0">
                <a:solidFill>
                  <a:schemeClr val="accent3"/>
                </a:solidFill>
              </a:rPr>
              <a:t> </a:t>
            </a:r>
            <a:r>
              <a:rPr lang="fr-FR" sz="1400" dirty="0" err="1" smtClean="0">
                <a:solidFill>
                  <a:schemeClr val="accent3"/>
                </a:solidFill>
              </a:rPr>
              <a:t>closure</a:t>
            </a:r>
            <a:endParaRPr lang="fr-FR" sz="1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47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Lead </a:t>
            </a:r>
            <a:r>
              <a:rPr lang="fr-FR" dirty="0" err="1" smtClean="0"/>
              <a:t>shield</a:t>
            </a:r>
            <a:r>
              <a:rPr lang="fr-FR" dirty="0" smtClean="0"/>
              <a:t> for </a:t>
            </a:r>
            <a:r>
              <a:rPr lang="fr-FR" dirty="0" err="1" smtClean="0"/>
              <a:t>marinelli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16016" y="1600200"/>
            <a:ext cx="3970784" cy="4525963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Top </a:t>
            </a:r>
            <a:r>
              <a:rPr lang="fr-FR" dirty="0" err="1" smtClean="0"/>
              <a:t>view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circular</a:t>
            </a:r>
            <a:r>
              <a:rPr lang="fr-FR" dirty="0" smtClean="0"/>
              <a:t> bricks</a:t>
            </a:r>
          </a:p>
          <a:p>
            <a:r>
              <a:rPr lang="fr-FR" dirty="0" smtClean="0"/>
              <a:t>The </a:t>
            </a:r>
            <a:r>
              <a:rPr lang="fr-FR" dirty="0" err="1" smtClean="0"/>
              <a:t>blue</a:t>
            </a:r>
            <a:r>
              <a:rPr lang="fr-FR" dirty="0" smtClean="0"/>
              <a:t> bricks are </a:t>
            </a:r>
            <a:r>
              <a:rPr lang="fr-FR" dirty="0" err="1" smtClean="0"/>
              <a:t>small</a:t>
            </a:r>
            <a:r>
              <a:rPr lang="fr-FR" dirty="0" smtClean="0"/>
              <a:t> </a:t>
            </a:r>
            <a:r>
              <a:rPr lang="fr-FR" dirty="0" err="1" smtClean="0"/>
              <a:t>enough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removed</a:t>
            </a:r>
            <a:r>
              <a:rPr lang="fr-FR" dirty="0" smtClean="0"/>
              <a:t> by hands (cane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designed</a:t>
            </a:r>
            <a:r>
              <a:rPr lang="fr-FR" dirty="0" smtClean="0"/>
              <a:t> in </a:t>
            </a:r>
            <a:r>
              <a:rPr lang="fr-FR" dirty="0" err="1" smtClean="0"/>
              <a:t>dotted</a:t>
            </a:r>
            <a:r>
              <a:rPr lang="fr-FR" dirty="0" smtClean="0"/>
              <a:t> line)</a:t>
            </a:r>
          </a:p>
          <a:p>
            <a:r>
              <a:rPr lang="fr-FR" dirty="0" smtClean="0"/>
              <a:t>The detector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then</a:t>
            </a:r>
            <a:r>
              <a:rPr lang="fr-FR" dirty="0" smtClean="0"/>
              <a:t> free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taken</a:t>
            </a:r>
            <a:r>
              <a:rPr lang="fr-FR" dirty="0" smtClean="0"/>
              <a:t> out </a:t>
            </a:r>
            <a:r>
              <a:rPr lang="fr-FR" dirty="0" err="1" smtClean="0"/>
              <a:t>independantly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other</a:t>
            </a:r>
            <a:r>
              <a:rPr lang="fr-FR" dirty="0" smtClean="0"/>
              <a:t> detector</a:t>
            </a:r>
          </a:p>
          <a:p>
            <a:r>
              <a:rPr lang="fr-FR" dirty="0" smtClean="0"/>
              <a:t>This </a:t>
            </a:r>
            <a:r>
              <a:rPr lang="fr-FR" dirty="0" err="1" smtClean="0"/>
              <a:t>is</a:t>
            </a:r>
            <a:r>
              <a:rPr lang="fr-FR" dirty="0" smtClean="0"/>
              <a:t> first </a:t>
            </a:r>
            <a:r>
              <a:rPr lang="fr-FR" dirty="0" err="1" smtClean="0"/>
              <a:t>shield</a:t>
            </a:r>
            <a:r>
              <a:rPr lang="fr-FR" dirty="0" smtClean="0"/>
              <a:t> </a:t>
            </a:r>
            <a:r>
              <a:rPr lang="fr-FR" dirty="0" err="1" smtClean="0"/>
              <a:t>next</a:t>
            </a:r>
            <a:r>
              <a:rPr lang="fr-FR" dirty="0" smtClean="0"/>
              <a:t> </a:t>
            </a:r>
            <a:r>
              <a:rPr lang="fr-FR" dirty="0" err="1" smtClean="0"/>
              <a:t>shield</a:t>
            </a:r>
            <a:r>
              <a:rPr lang="fr-FR" dirty="0" smtClean="0"/>
              <a:t> are </a:t>
            </a:r>
            <a:r>
              <a:rPr lang="fr-FR" dirty="0" err="1" smtClean="0"/>
              <a:t>periodical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452437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036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Lead </a:t>
            </a:r>
            <a:r>
              <a:rPr lang="fr-FR" dirty="0" err="1" smtClean="0"/>
              <a:t>shield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30724" y="1600200"/>
            <a:ext cx="4356075" cy="4525963"/>
          </a:xfrm>
        </p:spPr>
        <p:txBody>
          <a:bodyPr>
            <a:normAutofit fontScale="92500" lnSpcReduction="10000"/>
          </a:bodyPr>
          <a:lstStyle/>
          <a:p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commentary</a:t>
            </a:r>
            <a:r>
              <a:rPr lang="fr-FR" dirty="0" smtClean="0"/>
              <a:t> as </a:t>
            </a:r>
            <a:r>
              <a:rPr lang="fr-FR" dirty="0" err="1" smtClean="0"/>
              <a:t>above</a:t>
            </a:r>
            <a:endParaRPr lang="fr-FR" dirty="0" smtClean="0"/>
          </a:p>
          <a:p>
            <a:r>
              <a:rPr lang="fr-FR" dirty="0" smtClean="0"/>
              <a:t>Imagine </a:t>
            </a:r>
            <a:r>
              <a:rPr lang="fr-FR" dirty="0" err="1" smtClean="0"/>
              <a:t>this</a:t>
            </a:r>
            <a:r>
              <a:rPr lang="fr-FR" dirty="0" smtClean="0"/>
              <a:t> as a </a:t>
            </a:r>
            <a:r>
              <a:rPr lang="fr-FR" dirty="0" err="1" smtClean="0"/>
              <a:t>periodical</a:t>
            </a:r>
            <a:r>
              <a:rPr lang="fr-FR" dirty="0" smtClean="0"/>
              <a:t> </a:t>
            </a:r>
            <a:r>
              <a:rPr lang="fr-FR" dirty="0" err="1" smtClean="0"/>
              <a:t>assembly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Each</a:t>
            </a:r>
            <a:r>
              <a:rPr lang="fr-FR" dirty="0" smtClean="0"/>
              <a:t> detector has at least the </a:t>
            </a:r>
            <a:r>
              <a:rPr lang="fr-FR" dirty="0" err="1" smtClean="0"/>
              <a:t>same</a:t>
            </a:r>
            <a:r>
              <a:rPr lang="fr-FR" dirty="0" smtClean="0"/>
              <a:t> as actuel </a:t>
            </a:r>
            <a:r>
              <a:rPr lang="fr-FR" dirty="0" err="1" smtClean="0"/>
              <a:t>obélix</a:t>
            </a:r>
            <a:r>
              <a:rPr lang="fr-FR" dirty="0" smtClean="0"/>
              <a:t> </a:t>
            </a:r>
            <a:r>
              <a:rPr lang="fr-FR" dirty="0" err="1" smtClean="0"/>
              <a:t>shield</a:t>
            </a:r>
            <a:endParaRPr lang="fr-FR" dirty="0" smtClean="0"/>
          </a:p>
          <a:p>
            <a:r>
              <a:rPr lang="fr-FR" dirty="0" smtClean="0"/>
              <a:t>The </a:t>
            </a:r>
            <a:r>
              <a:rPr lang="fr-FR" dirty="0" err="1" smtClean="0"/>
              <a:t>inner</a:t>
            </a:r>
            <a:r>
              <a:rPr lang="fr-FR" dirty="0" smtClean="0"/>
              <a:t> volume </a:t>
            </a:r>
            <a:r>
              <a:rPr lang="fr-FR" dirty="0" err="1" smtClean="0"/>
              <a:t>can</a:t>
            </a:r>
            <a:r>
              <a:rPr lang="fr-FR" dirty="0" smtClean="0"/>
              <a:t> host the 250 mm </a:t>
            </a:r>
            <a:r>
              <a:rPr lang="fr-FR" dirty="0" err="1" smtClean="0"/>
              <a:t>diameter</a:t>
            </a:r>
            <a:r>
              <a:rPr lang="fr-FR" dirty="0" smtClean="0"/>
              <a:t> Marinelli 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71" t="12430" r="5271" b="-12430"/>
          <a:stretch/>
        </p:blipFill>
        <p:spPr bwMode="auto">
          <a:xfrm>
            <a:off x="-41250" y="2636912"/>
            <a:ext cx="437197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317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Big</a:t>
            </a:r>
            <a:r>
              <a:rPr lang="fr-FR" dirty="0" smtClean="0"/>
              <a:t> </a:t>
            </a:r>
            <a:r>
              <a:rPr lang="fr-FR" dirty="0" err="1" smtClean="0"/>
              <a:t>shields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/>
          <a:lstStyle/>
          <a:p>
            <a:r>
              <a:rPr lang="fr-FR" dirty="0" err="1" smtClean="0"/>
              <a:t>Manually</a:t>
            </a:r>
            <a:r>
              <a:rPr lang="fr-FR" dirty="0" smtClean="0"/>
              <a:t> </a:t>
            </a:r>
            <a:r>
              <a:rPr lang="fr-FR" dirty="0" err="1" smtClean="0"/>
              <a:t>operated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Designed</a:t>
            </a:r>
            <a:r>
              <a:rPr lang="fr-FR" dirty="0" smtClean="0"/>
              <a:t> for </a:t>
            </a:r>
            <a:r>
              <a:rPr lang="fr-FR" dirty="0" err="1" smtClean="0"/>
              <a:t>heavy</a:t>
            </a:r>
            <a:r>
              <a:rPr lang="fr-FR" dirty="0" smtClean="0"/>
              <a:t> </a:t>
            </a:r>
            <a:r>
              <a:rPr lang="fr-FR" dirty="0" err="1" smtClean="0"/>
              <a:t>samples</a:t>
            </a:r>
            <a:endParaRPr lang="fr-FR" dirty="0" smtClean="0"/>
          </a:p>
          <a:p>
            <a:r>
              <a:rPr lang="fr-FR" dirty="0" smtClean="0"/>
              <a:t>1 </a:t>
            </a:r>
            <a:r>
              <a:rPr lang="fr-FR" dirty="0" err="1" smtClean="0"/>
              <a:t>measurement</a:t>
            </a:r>
            <a:r>
              <a:rPr lang="fr-FR" dirty="0" smtClean="0"/>
              <a:t> </a:t>
            </a:r>
            <a:r>
              <a:rPr lang="fr-FR" dirty="0" err="1" smtClean="0"/>
              <a:t>geometry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84784"/>
            <a:ext cx="4048125" cy="684847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38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Big</a:t>
            </a:r>
            <a:r>
              <a:rPr lang="fr-FR" dirty="0" smtClean="0"/>
              <a:t> </a:t>
            </a:r>
            <a:r>
              <a:rPr lang="fr-FR" dirty="0" err="1" smtClean="0"/>
              <a:t>shields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8183066" cy="532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>
            <a:off x="1835696" y="1484784"/>
            <a:ext cx="1944000" cy="1080120"/>
          </a:xfrm>
          <a:prstGeom prst="straightConnector1">
            <a:avLst/>
          </a:prstGeom>
          <a:ln>
            <a:solidFill>
              <a:srgbClr val="33FD33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007604" y="111545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3FD33"/>
                </a:solidFill>
              </a:rPr>
              <a:t>272 kg</a:t>
            </a:r>
            <a:endParaRPr lang="fr-FR" b="1" dirty="0">
              <a:solidFill>
                <a:srgbClr val="33FD33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3463878" y="3140968"/>
            <a:ext cx="1108122" cy="0"/>
          </a:xfrm>
          <a:prstGeom prst="line">
            <a:avLst/>
          </a:prstGeom>
          <a:ln>
            <a:solidFill>
              <a:srgbClr val="FFFF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24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Big</a:t>
            </a:r>
            <a:r>
              <a:rPr lang="fr-FR" dirty="0" smtClean="0"/>
              <a:t> </a:t>
            </a:r>
            <a:r>
              <a:rPr lang="fr-FR" dirty="0" err="1" smtClean="0"/>
              <a:t>shields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Possibility</a:t>
            </a:r>
            <a:r>
              <a:rPr lang="fr-FR" dirty="0" smtClean="0"/>
              <a:t> to </a:t>
            </a:r>
            <a:r>
              <a:rPr lang="fr-FR" dirty="0" err="1" smtClean="0"/>
              <a:t>measure</a:t>
            </a:r>
            <a:r>
              <a:rPr lang="fr-FR" dirty="0" smtClean="0"/>
              <a:t> about 100 kg</a:t>
            </a:r>
          </a:p>
          <a:p>
            <a:r>
              <a:rPr lang="fr-FR" dirty="0" smtClean="0"/>
              <a:t>Long </a:t>
            </a:r>
            <a:r>
              <a:rPr lang="fr-FR" dirty="0" err="1" smtClean="0"/>
              <a:t>measurement</a:t>
            </a:r>
            <a:r>
              <a:rPr lang="fr-FR" dirty="0" smtClean="0"/>
              <a:t> </a:t>
            </a:r>
            <a:r>
              <a:rPr lang="fr-FR" dirty="0" err="1" smtClean="0"/>
              <a:t>foreseen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constraints</a:t>
            </a:r>
            <a:r>
              <a:rPr lang="fr-FR" dirty="0" smtClean="0"/>
              <a:t> on </a:t>
            </a:r>
            <a:r>
              <a:rPr lang="fr-FR" dirty="0" err="1" smtClean="0"/>
              <a:t>changing</a:t>
            </a:r>
            <a:r>
              <a:rPr lang="fr-FR" dirty="0" smtClean="0"/>
              <a:t> </a:t>
            </a:r>
            <a:r>
              <a:rPr lang="fr-FR" dirty="0" err="1" smtClean="0"/>
              <a:t>samples</a:t>
            </a:r>
            <a:r>
              <a:rPr lang="fr-FR" dirty="0" smtClean="0"/>
              <a:t> but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strong</a:t>
            </a:r>
            <a:r>
              <a:rPr lang="fr-FR" dirty="0" smtClean="0"/>
              <a:t> </a:t>
            </a:r>
            <a:r>
              <a:rPr lang="fr-FR" dirty="0" err="1" smtClean="0"/>
              <a:t>constraint</a:t>
            </a:r>
            <a:r>
              <a:rPr lang="fr-FR" dirty="0" smtClean="0"/>
              <a:t> on </a:t>
            </a:r>
            <a:r>
              <a:rPr lang="fr-FR" dirty="0" err="1" smtClean="0"/>
              <a:t>stability</a:t>
            </a:r>
            <a:endParaRPr lang="fr-FR" dirty="0" smtClean="0"/>
          </a:p>
          <a:p>
            <a:r>
              <a:rPr lang="fr-FR" dirty="0" err="1" smtClean="0"/>
              <a:t>Expandable</a:t>
            </a:r>
            <a:r>
              <a:rPr lang="fr-FR" dirty="0" smtClean="0"/>
              <a:t> line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upcoming</a:t>
            </a:r>
            <a:r>
              <a:rPr lang="fr-FR" dirty="0" smtClean="0"/>
              <a:t> detector </a:t>
            </a:r>
            <a:r>
              <a:rPr lang="fr-FR" dirty="0" err="1" smtClean="0"/>
              <a:t>changing</a:t>
            </a:r>
            <a:r>
              <a:rPr lang="fr-FR" dirty="0" smtClean="0"/>
              <a:t> the </a:t>
            </a:r>
            <a:r>
              <a:rPr lang="fr-FR" dirty="0" err="1" smtClean="0"/>
              <a:t>previous</a:t>
            </a:r>
            <a:r>
              <a:rPr lang="fr-FR" dirty="0" smtClean="0"/>
              <a:t> </a:t>
            </a:r>
            <a:r>
              <a:rPr lang="fr-FR" dirty="0" err="1" smtClean="0"/>
              <a:t>statements</a:t>
            </a:r>
            <a:endParaRPr lang="fr-FR" dirty="0" smtClean="0"/>
          </a:p>
          <a:p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special</a:t>
            </a:r>
            <a:r>
              <a:rPr lang="fr-FR" dirty="0" smtClean="0"/>
              <a:t> attention to cross contamination due to </a:t>
            </a:r>
            <a:r>
              <a:rPr lang="fr-FR" dirty="0" err="1" smtClean="0"/>
              <a:t>sample</a:t>
            </a:r>
            <a:r>
              <a:rPr lang="fr-FR" dirty="0" smtClean="0"/>
              <a:t> transportation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795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Small </a:t>
            </a:r>
            <a:r>
              <a:rPr lang="fr-FR" dirty="0" err="1" smtClean="0"/>
              <a:t>shields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196752"/>
            <a:ext cx="8229600" cy="4525963"/>
          </a:xfrm>
        </p:spPr>
        <p:txBody>
          <a:bodyPr/>
          <a:lstStyle/>
          <a:p>
            <a:r>
              <a:rPr lang="fr-FR" dirty="0" smtClean="0"/>
              <a:t>Non-</a:t>
            </a:r>
            <a:r>
              <a:rPr lang="fr-FR" dirty="0" err="1" smtClean="0"/>
              <a:t>marinelli</a:t>
            </a:r>
            <a:r>
              <a:rPr lang="fr-FR" dirty="0" smtClean="0"/>
              <a:t> </a:t>
            </a:r>
            <a:r>
              <a:rPr lang="fr-FR" dirty="0" err="1" smtClean="0"/>
              <a:t>samples</a:t>
            </a:r>
            <a:r>
              <a:rPr lang="fr-FR" dirty="0" smtClean="0"/>
              <a:t> </a:t>
            </a:r>
            <a:r>
              <a:rPr lang="fr-FR" dirty="0" err="1" smtClean="0"/>
              <a:t>ie</a:t>
            </a:r>
            <a:r>
              <a:rPr lang="fr-FR" dirty="0" smtClean="0"/>
              <a:t> phi 130 max </a:t>
            </a:r>
          </a:p>
          <a:p>
            <a:r>
              <a:rPr lang="fr-FR" dirty="0" err="1" smtClean="0"/>
              <a:t>Expected</a:t>
            </a:r>
            <a:r>
              <a:rPr lang="fr-FR" dirty="0" smtClean="0"/>
              <a:t> to have multiple changes per </a:t>
            </a:r>
            <a:r>
              <a:rPr lang="fr-FR" dirty="0" err="1" smtClean="0"/>
              <a:t>day</a:t>
            </a:r>
            <a:endParaRPr lang="fr-FR" dirty="0" smtClean="0"/>
          </a:p>
          <a:p>
            <a:r>
              <a:rPr lang="fr-FR" dirty="0" smtClean="0"/>
              <a:t>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automatised</a:t>
            </a:r>
            <a:r>
              <a:rPr lang="fr-FR" dirty="0" smtClean="0"/>
              <a:t> in the </a:t>
            </a:r>
            <a:r>
              <a:rPr lang="fr-FR" dirty="0" err="1" smtClean="0"/>
              <a:t>following</a:t>
            </a:r>
            <a:r>
              <a:rPr lang="fr-FR" dirty="0" smtClean="0"/>
              <a:t> </a:t>
            </a:r>
            <a:r>
              <a:rPr lang="fr-FR" dirty="0" err="1" smtClean="0"/>
              <a:t>years</a:t>
            </a:r>
            <a:endParaRPr lang="fr-FR" dirty="0" smtClean="0"/>
          </a:p>
          <a:p>
            <a:r>
              <a:rPr lang="fr-FR" dirty="0" smtClean="0"/>
              <a:t>A lot of </a:t>
            </a:r>
            <a:r>
              <a:rPr lang="fr-FR" dirty="0" err="1" smtClean="0"/>
              <a:t>sample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analysed</a:t>
            </a:r>
            <a:r>
              <a:rPr lang="fr-FR" dirty="0" smtClean="0"/>
              <a:t> per </a:t>
            </a:r>
            <a:r>
              <a:rPr lang="fr-FR" dirty="0" err="1" smtClean="0"/>
              <a:t>week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501008"/>
            <a:ext cx="9044239" cy="251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64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Small </a:t>
            </a:r>
            <a:r>
              <a:rPr lang="fr-FR" dirty="0" err="1" smtClean="0"/>
              <a:t>shields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0137" y="1600200"/>
            <a:ext cx="598372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93816" y="2348880"/>
            <a:ext cx="934368" cy="72008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293816" y="3068960"/>
            <a:ext cx="934368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Partage spirit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Reduce</a:t>
            </a:r>
            <a:r>
              <a:rPr lang="fr-FR" dirty="0" smtClean="0"/>
              <a:t> </a:t>
            </a:r>
            <a:r>
              <a:rPr lang="fr-FR" dirty="0" err="1" smtClean="0"/>
              <a:t>footprint</a:t>
            </a:r>
            <a:r>
              <a:rPr lang="fr-FR" dirty="0" smtClean="0"/>
              <a:t> of Germanium detectors</a:t>
            </a:r>
          </a:p>
          <a:p>
            <a:r>
              <a:rPr lang="fr-FR" dirty="0" smtClean="0"/>
              <a:t>Free </a:t>
            </a:r>
            <a:r>
              <a:rPr lang="fr-FR" dirty="0" err="1" smtClean="0"/>
              <a:t>space</a:t>
            </a:r>
            <a:r>
              <a:rPr lang="fr-FR" dirty="0" smtClean="0"/>
              <a:t> for more detectors</a:t>
            </a:r>
          </a:p>
          <a:p>
            <a:r>
              <a:rPr lang="fr-FR" dirty="0" err="1" smtClean="0"/>
              <a:t>Keep</a:t>
            </a:r>
            <a:r>
              <a:rPr lang="fr-FR" dirty="0" smtClean="0"/>
              <a:t> the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of </a:t>
            </a:r>
            <a:r>
              <a:rPr lang="fr-FR" dirty="0" err="1" smtClean="0"/>
              <a:t>shielding</a:t>
            </a:r>
            <a:endParaRPr lang="fr-FR" dirty="0" smtClean="0"/>
          </a:p>
          <a:p>
            <a:r>
              <a:rPr lang="fr-FR" dirty="0" err="1" smtClean="0"/>
              <a:t>Improve</a:t>
            </a:r>
            <a:r>
              <a:rPr lang="fr-FR" dirty="0" smtClean="0"/>
              <a:t> radon mitigation</a:t>
            </a:r>
          </a:p>
          <a:p>
            <a:r>
              <a:rPr lang="fr-FR" dirty="0" smtClean="0"/>
              <a:t>March </a:t>
            </a:r>
            <a:r>
              <a:rPr lang="fr-FR" dirty="0" err="1" smtClean="0"/>
              <a:t>toward</a:t>
            </a:r>
            <a:r>
              <a:rPr lang="fr-FR" dirty="0" smtClean="0"/>
              <a:t> robotisation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2416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Small </a:t>
            </a:r>
            <a:r>
              <a:rPr lang="fr-FR" dirty="0" err="1" smtClean="0"/>
              <a:t>shields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sample</a:t>
            </a:r>
            <a:r>
              <a:rPr lang="fr-FR" dirty="0" smtClean="0"/>
              <a:t> and detector </a:t>
            </a:r>
            <a:r>
              <a:rPr lang="fr-FR" dirty="0" err="1" smtClean="0"/>
              <a:t>shape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Inner</a:t>
            </a:r>
            <a:r>
              <a:rPr lang="fr-FR" dirty="0" smtClean="0"/>
              <a:t> </a:t>
            </a:r>
            <a:r>
              <a:rPr lang="fr-FR" dirty="0" err="1" smtClean="0"/>
              <a:t>shield</a:t>
            </a:r>
            <a:r>
              <a:rPr lang="fr-FR" dirty="0" smtClean="0"/>
              <a:t> </a:t>
            </a:r>
            <a:r>
              <a:rPr lang="fr-FR" dirty="0" err="1" smtClean="0"/>
              <a:t>adapted</a:t>
            </a:r>
            <a:r>
              <a:rPr lang="fr-FR" dirty="0" smtClean="0"/>
              <a:t> to the </a:t>
            </a:r>
            <a:r>
              <a:rPr lang="fr-FR" dirty="0" err="1" smtClean="0"/>
              <a:t>shape</a:t>
            </a:r>
            <a:r>
              <a:rPr lang="fr-FR" dirty="0" smtClean="0"/>
              <a:t> of detector</a:t>
            </a:r>
          </a:p>
          <a:p>
            <a:r>
              <a:rPr lang="fr-FR" dirty="0" err="1" smtClean="0"/>
              <a:t>Unified</a:t>
            </a:r>
            <a:r>
              <a:rPr lang="fr-FR" dirty="0" smtClean="0"/>
              <a:t> </a:t>
            </a:r>
            <a:r>
              <a:rPr lang="fr-FR" dirty="0" err="1" smtClean="0"/>
              <a:t>opening</a:t>
            </a:r>
            <a:r>
              <a:rPr lang="fr-FR" dirty="0" smtClean="0"/>
              <a:t> system </a:t>
            </a:r>
          </a:p>
          <a:p>
            <a:r>
              <a:rPr lang="fr-FR" dirty="0" err="1" smtClean="0"/>
              <a:t>Unified</a:t>
            </a:r>
            <a:r>
              <a:rPr lang="fr-FR" dirty="0" smtClean="0"/>
              <a:t> </a:t>
            </a:r>
            <a:r>
              <a:rPr lang="fr-FR" dirty="0" err="1" smtClean="0"/>
              <a:t>way</a:t>
            </a:r>
            <a:r>
              <a:rPr lang="fr-FR" dirty="0" smtClean="0"/>
              <a:t> to carry the </a:t>
            </a:r>
            <a:r>
              <a:rPr lang="fr-FR" dirty="0" err="1" smtClean="0"/>
              <a:t>sample</a:t>
            </a:r>
            <a:endParaRPr lang="fr-FR" dirty="0" smtClean="0"/>
          </a:p>
          <a:p>
            <a:r>
              <a:rPr lang="fr-FR" dirty="0" err="1" smtClean="0"/>
              <a:t>Order</a:t>
            </a:r>
            <a:r>
              <a:rPr lang="fr-FR" dirty="0" smtClean="0"/>
              <a:t> in the line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taking</a:t>
            </a:r>
            <a:r>
              <a:rPr lang="fr-FR" dirty="0" smtClean="0"/>
              <a:t> the </a:t>
            </a:r>
            <a:r>
              <a:rPr lang="fr-FR" dirty="0" err="1" smtClean="0"/>
              <a:t>changing</a:t>
            </a:r>
            <a:r>
              <a:rPr lang="fr-FR" dirty="0" smtClean="0"/>
              <a:t> </a:t>
            </a:r>
            <a:r>
              <a:rPr lang="fr-FR" dirty="0" err="1" smtClean="0"/>
              <a:t>frequency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account</a:t>
            </a:r>
            <a:endParaRPr lang="fr-FR" dirty="0" smtClean="0"/>
          </a:p>
          <a:p>
            <a:r>
              <a:rPr lang="fr-FR" b="1" dirty="0" smtClean="0"/>
              <a:t>Lead or Copper : </a:t>
            </a:r>
            <a:r>
              <a:rPr lang="fr-FR" b="1" dirty="0" err="1" smtClean="0"/>
              <a:t>we</a:t>
            </a:r>
            <a:r>
              <a:rPr lang="fr-FR" b="1" dirty="0" smtClean="0"/>
              <a:t> are out of </a:t>
            </a:r>
            <a:r>
              <a:rPr lang="fr-FR" b="1" dirty="0" err="1" smtClean="0"/>
              <a:t>archeoligical</a:t>
            </a:r>
            <a:r>
              <a:rPr lang="fr-FR" b="1" dirty="0" smtClean="0"/>
              <a:t> lead and propose </a:t>
            </a:r>
            <a:r>
              <a:rPr lang="fr-FR" b="1" dirty="0" err="1" smtClean="0"/>
              <a:t>copper</a:t>
            </a:r>
            <a:r>
              <a:rPr lang="fr-FR" b="1" dirty="0" smtClean="0"/>
              <a:t> </a:t>
            </a:r>
            <a:r>
              <a:rPr lang="fr-FR" b="1" dirty="0" err="1" smtClean="0"/>
              <a:t>instead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66354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Crane </a:t>
            </a:r>
            <a:r>
              <a:rPr lang="fr-FR" dirty="0" err="1" smtClean="0"/>
              <a:t>under</a:t>
            </a:r>
            <a:r>
              <a:rPr lang="fr-FR" dirty="0" smtClean="0"/>
              <a:t> discussion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2D Crane </a:t>
            </a:r>
            <a:r>
              <a:rPr lang="fr-FR" dirty="0" err="1" smtClean="0"/>
              <a:t>attached</a:t>
            </a:r>
            <a:r>
              <a:rPr lang="fr-FR" dirty="0" smtClean="0"/>
              <a:t> to the support frame</a:t>
            </a:r>
          </a:p>
          <a:p>
            <a:r>
              <a:rPr lang="fr-FR" dirty="0" err="1" smtClean="0"/>
              <a:t>Manual</a:t>
            </a:r>
            <a:r>
              <a:rPr lang="fr-FR" dirty="0" smtClean="0"/>
              <a:t> command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outside</a:t>
            </a:r>
            <a:r>
              <a:rPr lang="fr-FR" dirty="0" smtClean="0"/>
              <a:t> </a:t>
            </a:r>
          </a:p>
          <a:p>
            <a:r>
              <a:rPr lang="fr-FR" dirty="0" smtClean="0"/>
              <a:t>Able to lift up 150kg/250kg</a:t>
            </a:r>
          </a:p>
          <a:p>
            <a:r>
              <a:rPr lang="fr-FR" dirty="0" err="1" smtClean="0"/>
              <a:t>Sample</a:t>
            </a:r>
            <a:r>
              <a:rPr lang="fr-FR" dirty="0" smtClean="0"/>
              <a:t> </a:t>
            </a:r>
            <a:r>
              <a:rPr lang="fr-FR" dirty="0" err="1" smtClean="0"/>
              <a:t>lifted</a:t>
            </a:r>
            <a:r>
              <a:rPr lang="fr-FR" dirty="0" smtClean="0"/>
              <a:t> by a second crane or </a:t>
            </a:r>
            <a:r>
              <a:rPr lang="fr-FR" dirty="0" err="1" smtClean="0"/>
              <a:t>holder</a:t>
            </a:r>
            <a:endParaRPr lang="fr-FR" dirty="0" smtClean="0"/>
          </a:p>
          <a:p>
            <a:r>
              <a:rPr lang="fr-FR" dirty="0" smtClean="0"/>
              <a:t>Compatible </a:t>
            </a:r>
            <a:r>
              <a:rPr lang="fr-FR" dirty="0" err="1" smtClean="0"/>
              <a:t>with</a:t>
            </a:r>
            <a:r>
              <a:rPr lang="fr-FR" dirty="0" smtClean="0"/>
              <a:t> robotisation</a:t>
            </a:r>
          </a:p>
          <a:p>
            <a:r>
              <a:rPr lang="fr-FR" dirty="0" err="1" smtClean="0"/>
              <a:t>Include</a:t>
            </a:r>
            <a:r>
              <a:rPr lang="fr-FR" dirty="0" smtClean="0"/>
              <a:t> the </a:t>
            </a:r>
            <a:r>
              <a:rPr lang="fr-FR" dirty="0" err="1" smtClean="0"/>
              <a:t>sample</a:t>
            </a:r>
            <a:r>
              <a:rPr lang="fr-FR" dirty="0" smtClean="0"/>
              <a:t> transportation </a:t>
            </a:r>
            <a:r>
              <a:rPr lang="fr-FR" dirty="0" err="1" smtClean="0"/>
              <a:t>syste</a:t>
            </a:r>
            <a:endParaRPr lang="fr-FR" dirty="0" smtClean="0"/>
          </a:p>
          <a:p>
            <a:r>
              <a:rPr lang="fr-FR" dirty="0" err="1" smtClean="0"/>
              <a:t>Special</a:t>
            </a:r>
            <a:r>
              <a:rPr lang="fr-FR" dirty="0" smtClean="0"/>
              <a:t> care to the lift of </a:t>
            </a:r>
            <a:r>
              <a:rPr lang="fr-FR" dirty="0" err="1" smtClean="0"/>
              <a:t>marinelli</a:t>
            </a:r>
            <a:r>
              <a:rPr lang="fr-FR" dirty="0" smtClean="0"/>
              <a:t> </a:t>
            </a:r>
            <a:r>
              <a:rPr lang="fr-FR" dirty="0" err="1" smtClean="0"/>
              <a:t>sample</a:t>
            </a:r>
            <a:r>
              <a:rPr lang="fr-FR" dirty="0" smtClean="0"/>
              <a:t> , </a:t>
            </a:r>
            <a:r>
              <a:rPr lang="fr-FR" dirty="0" err="1" smtClean="0"/>
              <a:t>never</a:t>
            </a:r>
            <a:r>
              <a:rPr lang="fr-FR" dirty="0" smtClean="0"/>
              <a:t> </a:t>
            </a:r>
            <a:r>
              <a:rPr lang="fr-FR" dirty="0" err="1" smtClean="0"/>
              <a:t>delivered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lifting </a:t>
            </a:r>
            <a:r>
              <a:rPr lang="fr-FR" dirty="0" err="1" smtClean="0"/>
              <a:t>features</a:t>
            </a:r>
            <a:endParaRPr lang="fr-FR" dirty="0" smtClean="0"/>
          </a:p>
          <a:p>
            <a:r>
              <a:rPr lang="fr-FR" dirty="0" err="1" smtClean="0"/>
              <a:t>Toward</a:t>
            </a:r>
            <a:r>
              <a:rPr lang="fr-FR" dirty="0" smtClean="0"/>
              <a:t> </a:t>
            </a:r>
            <a:r>
              <a:rPr lang="fr-FR" dirty="0" err="1" smtClean="0"/>
              <a:t>suction</a:t>
            </a:r>
            <a:r>
              <a:rPr lang="fr-FR" dirty="0" smtClean="0"/>
              <a:t> </a:t>
            </a:r>
            <a:r>
              <a:rPr lang="fr-FR" dirty="0" err="1" smtClean="0"/>
              <a:t>cup</a:t>
            </a:r>
            <a:r>
              <a:rPr lang="fr-FR" dirty="0" smtClean="0"/>
              <a:t> for handling </a:t>
            </a:r>
            <a:r>
              <a:rPr lang="fr-FR" dirty="0" err="1" smtClean="0"/>
              <a:t>sample</a:t>
            </a:r>
            <a:r>
              <a:rPr lang="fr-FR" dirty="0" smtClean="0"/>
              <a:t> and lead cap</a:t>
            </a:r>
          </a:p>
          <a:p>
            <a:endParaRPr lang="fr-FR" dirty="0"/>
          </a:p>
        </p:txBody>
      </p:sp>
      <p:pic>
        <p:nvPicPr>
          <p:cNvPr id="4098" name="Picture 2" descr="Résultat de recherche d'images pour &quot;schmalz ventouse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3" t="38187" r="37978" b="22530"/>
          <a:stretch/>
        </p:blipFill>
        <p:spPr bwMode="auto">
          <a:xfrm>
            <a:off x="1983160" y="5076974"/>
            <a:ext cx="131064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ésultat de recherche d'images pour &quot;schmalz ventouse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21"/>
          <a:stretch/>
        </p:blipFill>
        <p:spPr bwMode="auto">
          <a:xfrm>
            <a:off x="3707904" y="5085184"/>
            <a:ext cx="1944216" cy="130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28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Crane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137" y="2714401"/>
            <a:ext cx="4576039" cy="346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27984" y="3284984"/>
            <a:ext cx="714556" cy="57606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427984" y="3861048"/>
            <a:ext cx="714556" cy="10294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5957024" y="5589240"/>
            <a:ext cx="0" cy="2604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>
            <a:off x="5703324" y="5849652"/>
            <a:ext cx="2537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5960288" y="1745413"/>
            <a:ext cx="0" cy="10078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5830174" y="1916832"/>
            <a:ext cx="1448" cy="8364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3563888" y="1745413"/>
            <a:ext cx="0" cy="10078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3707904" y="1916832"/>
            <a:ext cx="0" cy="8364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Picture 4" descr="https://us.123rf.com/450wm/learchitecto/learchitecto1406/learchitecto140600479/29521023-isole-vue-de-cote-constructeur-de-grue-dessin-illustration-vectorielle.jpg?ver=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67" t="15411" b="35384"/>
          <a:stretch/>
        </p:blipFill>
        <p:spPr bwMode="auto">
          <a:xfrm>
            <a:off x="4355976" y="1745413"/>
            <a:ext cx="931509" cy="95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3"/>
          <a:stretch/>
        </p:blipFill>
        <p:spPr bwMode="auto">
          <a:xfrm>
            <a:off x="4379090" y="2528175"/>
            <a:ext cx="885279" cy="2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Connecteur droit 18"/>
          <p:cNvCxnSpPr/>
          <p:nvPr/>
        </p:nvCxnSpPr>
        <p:spPr>
          <a:xfrm flipH="1">
            <a:off x="3706456" y="1916832"/>
            <a:ext cx="212371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3563888" y="1772599"/>
            <a:ext cx="2396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85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416"/>
            <a:ext cx="9180512" cy="8092328"/>
          </a:xfrm>
          <a:solidFill>
            <a:srgbClr val="FFFF99"/>
          </a:solidFill>
        </p:spPr>
      </p:pic>
      <p:cxnSp>
        <p:nvCxnSpPr>
          <p:cNvPr id="6" name="Connecteur droit avec flèche 5"/>
          <p:cNvCxnSpPr/>
          <p:nvPr/>
        </p:nvCxnSpPr>
        <p:spPr>
          <a:xfrm>
            <a:off x="3995936" y="3210273"/>
            <a:ext cx="0" cy="7920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3275856" y="3475512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250mm</a:t>
            </a:r>
            <a:endParaRPr lang="fr-FR" sz="1050" dirty="0"/>
          </a:p>
        </p:txBody>
      </p:sp>
      <p:cxnSp>
        <p:nvCxnSpPr>
          <p:cNvPr id="25" name="Connecteur droit avec flèche 24"/>
          <p:cNvCxnSpPr/>
          <p:nvPr/>
        </p:nvCxnSpPr>
        <p:spPr>
          <a:xfrm flipH="1" flipV="1">
            <a:off x="6444208" y="2820616"/>
            <a:ext cx="663682" cy="3792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Guillaume\Documents\photo PCR\tu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4114" y="2850233"/>
            <a:ext cx="187957" cy="95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Guillaume\Documents\photo PCR\pétr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602" y="2841400"/>
            <a:ext cx="1587491" cy="119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" t="8043" r="11753"/>
          <a:stretch/>
        </p:blipFill>
        <p:spPr bwMode="auto">
          <a:xfrm>
            <a:off x="4323079" y="2731625"/>
            <a:ext cx="731521" cy="530065"/>
          </a:xfrm>
          <a:prstGeom prst="rect">
            <a:avLst/>
          </a:prstGeom>
          <a:solidFill>
            <a:srgbClr val="FFFF99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901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Robot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Belong</a:t>
            </a:r>
            <a:r>
              <a:rPr lang="fr-FR" dirty="0" smtClean="0"/>
              <a:t> to long </a:t>
            </a:r>
            <a:r>
              <a:rPr lang="fr-FR" dirty="0" err="1" smtClean="0"/>
              <a:t>term</a:t>
            </a:r>
            <a:r>
              <a:rPr lang="fr-FR" dirty="0" smtClean="0"/>
              <a:t> </a:t>
            </a:r>
            <a:r>
              <a:rPr lang="fr-FR" dirty="0" err="1" smtClean="0"/>
              <a:t>task</a:t>
            </a:r>
            <a:r>
              <a:rPr lang="fr-FR" dirty="0" smtClean="0"/>
              <a:t> but influence the design to </a:t>
            </a:r>
            <a:r>
              <a:rPr lang="fr-FR" dirty="0" err="1" smtClean="0"/>
              <a:t>make</a:t>
            </a:r>
            <a:r>
              <a:rPr lang="fr-FR" dirty="0" smtClean="0"/>
              <a:t> minimum changes</a:t>
            </a:r>
          </a:p>
          <a:p>
            <a:r>
              <a:rPr lang="fr-FR" dirty="0" err="1" smtClean="0"/>
              <a:t>Concern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the first line</a:t>
            </a:r>
          </a:p>
          <a:p>
            <a:r>
              <a:rPr lang="fr-FR" dirty="0" smtClean="0"/>
              <a:t>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linked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renewal</a:t>
            </a:r>
            <a:r>
              <a:rPr lang="fr-FR" dirty="0" smtClean="0"/>
              <a:t> of </a:t>
            </a:r>
            <a:r>
              <a:rPr lang="fr-FR" dirty="0" err="1" smtClean="0"/>
              <a:t>electronic</a:t>
            </a:r>
            <a:endParaRPr lang="fr-FR" dirty="0" smtClean="0"/>
          </a:p>
          <a:p>
            <a:r>
              <a:rPr lang="fr-FR" dirty="0" err="1" smtClean="0"/>
              <a:t>Define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who’s</a:t>
            </a:r>
            <a:r>
              <a:rPr lang="fr-FR" dirty="0" smtClean="0"/>
              <a:t> </a:t>
            </a:r>
            <a:r>
              <a:rPr lang="fr-FR" dirty="0" err="1" smtClean="0"/>
              <a:t>where</a:t>
            </a:r>
            <a:endParaRPr lang="fr-FR" dirty="0" smtClean="0"/>
          </a:p>
          <a:p>
            <a:r>
              <a:rPr lang="fr-FR" dirty="0" err="1" smtClean="0"/>
              <a:t>Strong</a:t>
            </a:r>
            <a:r>
              <a:rPr lang="fr-FR" dirty="0" smtClean="0"/>
              <a:t> </a:t>
            </a:r>
            <a:r>
              <a:rPr lang="fr-FR" dirty="0" err="1" smtClean="0"/>
              <a:t>link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partage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93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Radon </a:t>
            </a:r>
            <a:r>
              <a:rPr lang="fr-FR" dirty="0" err="1" smtClean="0"/>
              <a:t>tent</a:t>
            </a:r>
            <a:r>
              <a:rPr lang="fr-FR" dirty="0" smtClean="0"/>
              <a:t> </a:t>
            </a:r>
            <a:r>
              <a:rPr lang="fr-FR" dirty="0" err="1" smtClean="0"/>
              <a:t>under</a:t>
            </a:r>
            <a:r>
              <a:rPr lang="fr-FR" dirty="0" smtClean="0"/>
              <a:t> discussion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Radon </a:t>
            </a:r>
            <a:r>
              <a:rPr lang="fr-FR" dirty="0" err="1" smtClean="0"/>
              <a:t>tent</a:t>
            </a:r>
            <a:r>
              <a:rPr lang="fr-FR" dirty="0" smtClean="0"/>
              <a:t> to </a:t>
            </a:r>
            <a:r>
              <a:rPr lang="fr-FR" dirty="0" err="1" smtClean="0"/>
              <a:t>mitigate</a:t>
            </a:r>
            <a:r>
              <a:rPr lang="fr-FR" dirty="0" smtClean="0"/>
              <a:t> the </a:t>
            </a:r>
            <a:r>
              <a:rPr lang="fr-FR" dirty="0" err="1" smtClean="0"/>
              <a:t>presence</a:t>
            </a:r>
            <a:r>
              <a:rPr lang="fr-FR" dirty="0" smtClean="0"/>
              <a:t> of radon in the </a:t>
            </a:r>
            <a:r>
              <a:rPr lang="fr-FR" dirty="0" err="1" smtClean="0"/>
              <a:t>measurement</a:t>
            </a:r>
            <a:r>
              <a:rPr lang="fr-FR" dirty="0" smtClean="0"/>
              <a:t> </a:t>
            </a:r>
            <a:r>
              <a:rPr lang="fr-FR" dirty="0" err="1" smtClean="0"/>
              <a:t>chamber</a:t>
            </a:r>
            <a:endParaRPr lang="fr-FR" dirty="0" smtClean="0"/>
          </a:p>
          <a:p>
            <a:r>
              <a:rPr lang="fr-FR" dirty="0" err="1" smtClean="0"/>
              <a:t>Sealing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made </a:t>
            </a:r>
            <a:r>
              <a:rPr lang="fr-FR" dirty="0" err="1" smtClean="0"/>
              <a:t>only</a:t>
            </a:r>
            <a:r>
              <a:rPr lang="fr-FR" dirty="0" smtClean="0"/>
              <a:t> on the support frame and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smtClean="0"/>
              <a:t>panels of </a:t>
            </a:r>
            <a:r>
              <a:rPr lang="fr-FR" dirty="0" err="1" smtClean="0"/>
              <a:t>tent</a:t>
            </a:r>
            <a:endParaRPr lang="fr-FR" dirty="0" smtClean="0"/>
          </a:p>
          <a:p>
            <a:r>
              <a:rPr lang="fr-FR" dirty="0" smtClean="0"/>
              <a:t>Radon </a:t>
            </a:r>
            <a:r>
              <a:rPr lang="fr-FR" dirty="0" err="1"/>
              <a:t>decay</a:t>
            </a:r>
            <a:r>
              <a:rPr lang="fr-FR" dirty="0"/>
              <a:t> time </a:t>
            </a:r>
            <a:r>
              <a:rPr lang="fr-FR" dirty="0" err="1"/>
              <a:t>decorelated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time in detector</a:t>
            </a:r>
          </a:p>
          <a:p>
            <a:r>
              <a:rPr lang="fr-FR" dirty="0" err="1"/>
              <a:t>Provide</a:t>
            </a:r>
            <a:r>
              <a:rPr lang="fr-FR" dirty="0"/>
              <a:t> clean environnement for </a:t>
            </a:r>
            <a:r>
              <a:rPr lang="fr-FR" dirty="0" err="1"/>
              <a:t>samples</a:t>
            </a:r>
            <a:r>
              <a:rPr lang="fr-FR" dirty="0"/>
              <a:t> and </a:t>
            </a:r>
            <a:r>
              <a:rPr lang="fr-FR" dirty="0" smtClean="0"/>
              <a:t>detector</a:t>
            </a:r>
          </a:p>
          <a:p>
            <a:r>
              <a:rPr lang="fr-FR" dirty="0" err="1" smtClean="0"/>
              <a:t>Gas</a:t>
            </a:r>
            <a:r>
              <a:rPr lang="fr-FR" dirty="0" smtClean="0"/>
              <a:t> input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radonless</a:t>
            </a:r>
            <a:r>
              <a:rPr lang="fr-FR" dirty="0" smtClean="0"/>
              <a:t> air and </a:t>
            </a:r>
            <a:r>
              <a:rPr lang="fr-FR" dirty="0" err="1" smtClean="0"/>
              <a:t>nitrogen</a:t>
            </a:r>
            <a:r>
              <a:rPr lang="fr-FR" dirty="0" smtClean="0"/>
              <a:t> </a:t>
            </a:r>
            <a:r>
              <a:rPr lang="fr-FR" dirty="0" err="1" smtClean="0"/>
              <a:t>evaporation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684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</a:t>
            </a:r>
            <a:r>
              <a:rPr lang="fr-FR" dirty="0" smtClean="0"/>
              <a:t>odel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5" t="28665" r="31552" b="20547"/>
          <a:stretch/>
        </p:blipFill>
        <p:spPr>
          <a:xfrm>
            <a:off x="4644008" y="1340768"/>
            <a:ext cx="4014524" cy="5130639"/>
          </a:xfr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1600200"/>
            <a:ext cx="45468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 smtClean="0"/>
              <a:t>SuperNemo</a:t>
            </a:r>
            <a:r>
              <a:rPr lang="fr-FR" dirty="0" smtClean="0"/>
              <a:t> </a:t>
            </a:r>
            <a:r>
              <a:rPr lang="fr-FR" dirty="0" err="1" smtClean="0"/>
              <a:t>tent</a:t>
            </a:r>
            <a:endParaRPr lang="fr-FR" dirty="0" smtClean="0"/>
          </a:p>
          <a:p>
            <a:r>
              <a:rPr lang="fr-FR" dirty="0" err="1" smtClean="0"/>
              <a:t>Easy</a:t>
            </a:r>
            <a:r>
              <a:rPr lang="fr-FR" dirty="0" smtClean="0"/>
              <a:t> to </a:t>
            </a:r>
            <a:r>
              <a:rPr lang="fr-FR" dirty="0" err="1" smtClean="0"/>
              <a:t>build</a:t>
            </a:r>
            <a:endParaRPr lang="fr-FR" dirty="0" smtClean="0"/>
          </a:p>
          <a:p>
            <a:r>
              <a:rPr lang="fr-FR" dirty="0" err="1" smtClean="0"/>
              <a:t>Modular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Tightness</a:t>
            </a:r>
            <a:r>
              <a:rPr lang="fr-FR" dirty="0" smtClean="0"/>
              <a:t> possible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802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Radon </a:t>
            </a:r>
            <a:r>
              <a:rPr lang="fr-FR" dirty="0" err="1" smtClean="0"/>
              <a:t>tent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96752"/>
            <a:ext cx="6950953" cy="505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9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052736"/>
            <a:ext cx="4536504" cy="469007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07504" y="44624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 smtClean="0"/>
              <a:t>Tent</a:t>
            </a:r>
            <a:r>
              <a:rPr lang="fr-FR" sz="3600" dirty="0" smtClean="0"/>
              <a:t> </a:t>
            </a:r>
            <a:r>
              <a:rPr lang="fr-FR" sz="3600" dirty="0" err="1" smtClean="0"/>
              <a:t>requirement</a:t>
            </a:r>
            <a:endParaRPr lang="fr-FR" sz="3600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179512" y="1196752"/>
            <a:ext cx="45468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 smtClean="0"/>
              <a:t>Sealant</a:t>
            </a:r>
            <a:endParaRPr lang="fr-FR" dirty="0" smtClean="0"/>
          </a:p>
          <a:p>
            <a:r>
              <a:rPr lang="fr-FR" dirty="0" err="1" smtClean="0"/>
              <a:t>Nitrogen</a:t>
            </a:r>
            <a:r>
              <a:rPr lang="fr-FR" dirty="0" smtClean="0"/>
              <a:t> </a:t>
            </a:r>
            <a:r>
              <a:rPr lang="fr-FR" dirty="0" err="1" smtClean="0"/>
              <a:t>filling</a:t>
            </a:r>
            <a:endParaRPr lang="fr-FR" dirty="0" smtClean="0"/>
          </a:p>
          <a:p>
            <a:r>
              <a:rPr lang="fr-FR" dirty="0" err="1" smtClean="0"/>
              <a:t>Sample</a:t>
            </a:r>
            <a:r>
              <a:rPr lang="fr-FR" dirty="0" smtClean="0"/>
              <a:t> change</a:t>
            </a:r>
          </a:p>
          <a:p>
            <a:r>
              <a:rPr lang="fr-FR" dirty="0" err="1" smtClean="0"/>
              <a:t>Tightness</a:t>
            </a:r>
            <a:r>
              <a:rPr lang="fr-FR" dirty="0"/>
              <a:t> </a:t>
            </a:r>
            <a:endParaRPr lang="fr-FR" dirty="0" smtClean="0"/>
          </a:p>
          <a:p>
            <a:r>
              <a:rPr lang="fr-FR" dirty="0" err="1" smtClean="0"/>
              <a:t>Sealed</a:t>
            </a:r>
            <a:r>
              <a:rPr lang="fr-FR" dirty="0" smtClean="0"/>
              <a:t> to the </a:t>
            </a:r>
          </a:p>
          <a:p>
            <a:pPr marL="0" indent="0">
              <a:buNone/>
            </a:pPr>
            <a:r>
              <a:rPr lang="fr-FR" dirty="0" smtClean="0"/>
              <a:t>support frame</a:t>
            </a:r>
          </a:p>
          <a:p>
            <a:r>
              <a:rPr lang="fr-FR" dirty="0" smtClean="0"/>
              <a:t>Not </a:t>
            </a:r>
            <a:r>
              <a:rPr lang="fr-FR" dirty="0" err="1" smtClean="0"/>
              <a:t>internal</a:t>
            </a:r>
            <a:r>
              <a:rPr lang="fr-FR" dirty="0" smtClean="0"/>
              <a:t> sas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186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Tent</a:t>
            </a:r>
            <a:endParaRPr lang="fr-FR" dirty="0"/>
          </a:p>
        </p:txBody>
      </p:sp>
      <p:pic>
        <p:nvPicPr>
          <p:cNvPr id="14338" name="Picture 2" descr="C:\Users\Guillaume\Desktop\pc bureau\Document de présentation\conférence\présentation\Dete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88"/>
          <a:stretch/>
        </p:blipFill>
        <p:spPr bwMode="auto">
          <a:xfrm>
            <a:off x="1115616" y="2564904"/>
            <a:ext cx="5510815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 flipH="1">
            <a:off x="6625124" y="1844824"/>
            <a:ext cx="1307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3563888" y="836712"/>
            <a:ext cx="0" cy="2016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>
            <a:off x="2483768" y="2852936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1187624" y="2852936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187624" y="2852936"/>
            <a:ext cx="0" cy="3096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835696" y="2348880"/>
            <a:ext cx="720080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015716" y="2701249"/>
            <a:ext cx="360040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19"/>
          <p:cNvCxnSpPr/>
          <p:nvPr/>
        </p:nvCxnSpPr>
        <p:spPr>
          <a:xfrm>
            <a:off x="2483768" y="2708920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1907704" y="2708920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2555776" y="2348880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1835696" y="2348880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1835696" y="2348880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6" name="Ellipse 14335"/>
          <p:cNvSpPr/>
          <p:nvPr/>
        </p:nvSpPr>
        <p:spPr>
          <a:xfrm>
            <a:off x="2483768" y="2708920"/>
            <a:ext cx="72008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 flipH="1" flipV="1">
            <a:off x="1835695" y="2708920"/>
            <a:ext cx="72008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339" name="Connecteur droit avec flèche 14338"/>
          <p:cNvCxnSpPr/>
          <p:nvPr/>
        </p:nvCxnSpPr>
        <p:spPr>
          <a:xfrm>
            <a:off x="1115616" y="2132856"/>
            <a:ext cx="720079" cy="5989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0" name="ZoneTexte 14339"/>
          <p:cNvSpPr txBox="1"/>
          <p:nvPr/>
        </p:nvSpPr>
        <p:spPr>
          <a:xfrm>
            <a:off x="827584" y="16288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O-ring</a:t>
            </a:r>
            <a:endParaRPr lang="fr-FR" dirty="0"/>
          </a:p>
        </p:txBody>
      </p:sp>
      <p:sp>
        <p:nvSpPr>
          <p:cNvPr id="14341" name="Rectangle 14340"/>
          <p:cNvSpPr/>
          <p:nvPr/>
        </p:nvSpPr>
        <p:spPr>
          <a:xfrm>
            <a:off x="2627784" y="836712"/>
            <a:ext cx="936104" cy="4320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343" name="Connecteur droit 14342"/>
          <p:cNvCxnSpPr>
            <a:stCxn id="14341" idx="2"/>
          </p:cNvCxnSpPr>
          <p:nvPr/>
        </p:nvCxnSpPr>
        <p:spPr>
          <a:xfrm>
            <a:off x="3095836" y="1268760"/>
            <a:ext cx="252028" cy="13681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4" name="Picture 4" descr="https://us.123rf.com/450wm/learchitecto/learchitecto1406/learchitecto140600479/29521023-isole-vue-de-cote-constructeur-de-grue-dessin-illustration-vectorielle.jpg?ver=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67" t="15411" b="35384"/>
          <a:stretch/>
        </p:blipFill>
        <p:spPr bwMode="auto">
          <a:xfrm>
            <a:off x="4355976" y="825064"/>
            <a:ext cx="931509" cy="175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3"/>
          <a:stretch/>
        </p:blipFill>
        <p:spPr bwMode="auto">
          <a:xfrm>
            <a:off x="4379090" y="2169160"/>
            <a:ext cx="885279" cy="53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74865" y="1138334"/>
            <a:ext cx="971550" cy="156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/>
          <p:cNvCxnSpPr/>
          <p:nvPr/>
        </p:nvCxnSpPr>
        <p:spPr>
          <a:xfrm flipH="1">
            <a:off x="6625124" y="836712"/>
            <a:ext cx="1307" cy="2016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1907703" y="2780928"/>
            <a:ext cx="72009" cy="360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H="1">
            <a:off x="2411760" y="2780928"/>
            <a:ext cx="72008" cy="360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35496" y="2731779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Metalic</a:t>
            </a:r>
            <a:r>
              <a:rPr lang="fr-FR" sz="1400" dirty="0" smtClean="0"/>
              <a:t> enveloppe</a:t>
            </a:r>
            <a:endParaRPr lang="fr-FR" sz="1400" dirty="0"/>
          </a:p>
        </p:txBody>
      </p:sp>
      <p:cxnSp>
        <p:nvCxnSpPr>
          <p:cNvPr id="29" name="Connecteur droit avec flèche 28"/>
          <p:cNvCxnSpPr>
            <a:stCxn id="26" idx="3"/>
          </p:cNvCxnSpPr>
          <p:nvPr/>
        </p:nvCxnSpPr>
        <p:spPr>
          <a:xfrm>
            <a:off x="1043608" y="2993389"/>
            <a:ext cx="9000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9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Fundings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Idex</a:t>
            </a:r>
            <a:r>
              <a:rPr lang="fr-FR" dirty="0" smtClean="0"/>
              <a:t> 140 000€</a:t>
            </a:r>
          </a:p>
          <a:p>
            <a:r>
              <a:rPr lang="fr-FR" dirty="0" smtClean="0"/>
              <a:t>UGA 150 000€</a:t>
            </a:r>
          </a:p>
          <a:p>
            <a:r>
              <a:rPr lang="fr-FR" dirty="0" smtClean="0"/>
              <a:t>Région Auvergne 400 000€</a:t>
            </a:r>
          </a:p>
          <a:p>
            <a:r>
              <a:rPr lang="fr-FR" dirty="0" smtClean="0"/>
              <a:t>In2p3 150 000€</a:t>
            </a:r>
          </a:p>
          <a:p>
            <a:r>
              <a:rPr lang="fr-FR" dirty="0" err="1" smtClean="0"/>
              <a:t>With</a:t>
            </a:r>
            <a:r>
              <a:rPr lang="fr-FR" dirty="0" smtClean="0"/>
              <a:t> time </a:t>
            </a:r>
            <a:r>
              <a:rPr lang="fr-FR" dirty="0" err="1" smtClean="0"/>
              <a:t>constraint</a:t>
            </a:r>
            <a:r>
              <a:rPr lang="fr-FR" dirty="0" smtClean="0"/>
              <a:t> </a:t>
            </a:r>
            <a:r>
              <a:rPr lang="fr-FR" dirty="0" smtClean="0"/>
              <a:t>of </a:t>
            </a:r>
            <a:r>
              <a:rPr lang="fr-FR" dirty="0" smtClean="0"/>
              <a:t>2018 for </a:t>
            </a:r>
            <a:r>
              <a:rPr lang="fr-FR" dirty="0" err="1" smtClean="0"/>
              <a:t>Idex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881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Tent</a:t>
            </a:r>
            <a:r>
              <a:rPr lang="fr-FR" dirty="0" smtClean="0"/>
              <a:t> </a:t>
            </a:r>
            <a:r>
              <a:rPr lang="fr-FR" dirty="0" err="1" smtClean="0"/>
              <a:t>glove</a:t>
            </a:r>
            <a:r>
              <a:rPr lang="fr-FR" dirty="0" smtClean="0"/>
              <a:t> </a:t>
            </a:r>
            <a:r>
              <a:rPr lang="fr-FR" dirty="0" err="1" smtClean="0"/>
              <a:t>seal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 </a:t>
            </a:r>
            <a:r>
              <a:rPr lang="fr-FR" dirty="0" err="1" smtClean="0"/>
              <a:t>glover</a:t>
            </a:r>
            <a:r>
              <a:rPr lang="fr-FR" dirty="0" smtClean="0"/>
              <a:t> per detector</a:t>
            </a:r>
          </a:p>
          <a:p>
            <a:r>
              <a:rPr lang="fr-FR" dirty="0" err="1" smtClean="0"/>
              <a:t>Glove</a:t>
            </a:r>
            <a:r>
              <a:rPr lang="fr-FR" dirty="0" smtClean="0"/>
              <a:t> for the </a:t>
            </a:r>
            <a:r>
              <a:rPr lang="fr-FR" dirty="0" err="1" smtClean="0"/>
              <a:t>sample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entrance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645024"/>
            <a:ext cx="2247384" cy="228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3666845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3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Tent</a:t>
            </a:r>
            <a:r>
              <a:rPr lang="fr-FR" dirty="0" smtClean="0"/>
              <a:t> </a:t>
            </a:r>
            <a:r>
              <a:rPr lang="fr-FR" dirty="0" err="1" smtClean="0"/>
              <a:t>requirement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 smtClean="0"/>
              <a:t>Leak</a:t>
            </a:r>
            <a:r>
              <a:rPr lang="fr-FR" dirty="0" smtClean="0"/>
              <a:t> &lt; 10 m3/h (</a:t>
            </a:r>
            <a:r>
              <a:rPr lang="fr-FR" dirty="0" err="1" smtClean="0"/>
              <a:t>now</a:t>
            </a:r>
            <a:r>
              <a:rPr lang="fr-FR" dirty="0" smtClean="0"/>
              <a:t> &lt;1l/min)</a:t>
            </a:r>
          </a:p>
          <a:p>
            <a:r>
              <a:rPr lang="fr-FR" dirty="0" err="1" smtClean="0"/>
              <a:t>Compensated</a:t>
            </a:r>
            <a:r>
              <a:rPr lang="fr-FR" dirty="0" smtClean="0"/>
              <a:t> by </a:t>
            </a:r>
            <a:r>
              <a:rPr lang="fr-FR" dirty="0" err="1" smtClean="0"/>
              <a:t>radonless</a:t>
            </a:r>
            <a:r>
              <a:rPr lang="fr-FR" dirty="0" smtClean="0"/>
              <a:t> air </a:t>
            </a:r>
            <a:r>
              <a:rPr lang="fr-FR" dirty="0" err="1" smtClean="0"/>
              <a:t>facility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Interest</a:t>
            </a:r>
            <a:r>
              <a:rPr lang="fr-FR" dirty="0" smtClean="0"/>
              <a:t> in </a:t>
            </a:r>
            <a:r>
              <a:rPr lang="fr-FR" dirty="0" err="1" smtClean="0"/>
              <a:t>nitrogen</a:t>
            </a:r>
            <a:r>
              <a:rPr lang="fr-FR" dirty="0" smtClean="0"/>
              <a:t> </a:t>
            </a:r>
            <a:r>
              <a:rPr lang="fr-FR" dirty="0" err="1" smtClean="0"/>
              <a:t>evaporation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According</a:t>
            </a:r>
            <a:r>
              <a:rPr lang="fr-FR" dirty="0" smtClean="0"/>
              <a:t> to Cerna et al &lt; 1 Bq/m3</a:t>
            </a:r>
          </a:p>
          <a:p>
            <a:r>
              <a:rPr lang="fr-FR" dirty="0" err="1" smtClean="0"/>
              <a:t>Estimated</a:t>
            </a:r>
            <a:r>
              <a:rPr lang="fr-FR" dirty="0" smtClean="0"/>
              <a:t> </a:t>
            </a:r>
            <a:r>
              <a:rPr lang="fr-FR" dirty="0" err="1" smtClean="0"/>
              <a:t>evaporation</a:t>
            </a:r>
            <a:r>
              <a:rPr lang="fr-FR" dirty="0" smtClean="0"/>
              <a:t> 2,1 m3/h per 2 </a:t>
            </a:r>
            <a:r>
              <a:rPr lang="fr-FR" dirty="0" err="1" smtClean="0"/>
              <a:t>tents</a:t>
            </a:r>
            <a:endParaRPr lang="fr-FR" dirty="0" smtClean="0"/>
          </a:p>
          <a:p>
            <a:r>
              <a:rPr lang="fr-FR" dirty="0" smtClean="0"/>
              <a:t>Mitigation of </a:t>
            </a:r>
            <a:r>
              <a:rPr lang="fr-FR" dirty="0" err="1" smtClean="0"/>
              <a:t>factory</a:t>
            </a:r>
            <a:r>
              <a:rPr lang="fr-FR" dirty="0" smtClean="0"/>
              <a:t> </a:t>
            </a:r>
            <a:r>
              <a:rPr lang="fr-FR" dirty="0" err="1" smtClean="0"/>
              <a:t>failures</a:t>
            </a:r>
            <a:r>
              <a:rPr lang="fr-FR" dirty="0" smtClean="0"/>
              <a:t> </a:t>
            </a:r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nitrogen</a:t>
            </a:r>
            <a:r>
              <a:rPr lang="fr-FR" dirty="0" smtClean="0"/>
              <a:t> </a:t>
            </a:r>
            <a:r>
              <a:rPr lang="fr-FR" dirty="0" err="1" smtClean="0"/>
              <a:t>boil</a:t>
            </a:r>
            <a:r>
              <a:rPr lang="fr-FR" dirty="0" smtClean="0"/>
              <a:t> off? </a:t>
            </a:r>
            <a:endParaRPr lang="fr-FR" dirty="0"/>
          </a:p>
          <a:p>
            <a:r>
              <a:rPr lang="fr-FR" dirty="0" smtClean="0"/>
              <a:t>10m3/h =&gt; 325l/</a:t>
            </a:r>
            <a:r>
              <a:rPr lang="fr-FR" dirty="0" err="1" smtClean="0"/>
              <a:t>day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708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Opening</a:t>
            </a:r>
            <a:r>
              <a:rPr lang="fr-FR" dirty="0" smtClean="0"/>
              <a:t> the </a:t>
            </a:r>
            <a:r>
              <a:rPr lang="fr-FR" dirty="0" err="1" smtClean="0"/>
              <a:t>shield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Detector </a:t>
            </a:r>
            <a:r>
              <a:rPr lang="fr-FR" dirty="0" err="1" smtClean="0"/>
              <a:t>critical</a:t>
            </a:r>
            <a:r>
              <a:rPr lang="fr-FR" dirty="0" smtClean="0"/>
              <a:t> </a:t>
            </a:r>
            <a:r>
              <a:rPr lang="fr-FR" dirty="0" err="1" smtClean="0"/>
              <a:t>failure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Working</a:t>
            </a:r>
            <a:r>
              <a:rPr lang="fr-FR" dirty="0" smtClean="0"/>
              <a:t> </a:t>
            </a:r>
            <a:r>
              <a:rPr lang="fr-FR" dirty="0" err="1" smtClean="0"/>
              <a:t>under</a:t>
            </a:r>
            <a:r>
              <a:rPr lang="fr-FR" dirty="0" smtClean="0"/>
              <a:t> </a:t>
            </a:r>
            <a:r>
              <a:rPr lang="fr-FR" dirty="0" err="1" smtClean="0"/>
              <a:t>radonless</a:t>
            </a:r>
            <a:r>
              <a:rPr lang="fr-FR" dirty="0" smtClean="0"/>
              <a:t> air</a:t>
            </a:r>
          </a:p>
          <a:p>
            <a:r>
              <a:rPr lang="fr-FR" dirty="0" smtClean="0"/>
              <a:t>Plug a sas to the </a:t>
            </a:r>
            <a:r>
              <a:rPr lang="fr-FR" dirty="0" err="1" smtClean="0"/>
              <a:t>tent</a:t>
            </a:r>
            <a:r>
              <a:rPr lang="fr-FR" dirty="0" smtClean="0"/>
              <a:t> and </a:t>
            </a:r>
            <a:r>
              <a:rPr lang="fr-FR" dirty="0" err="1" smtClean="0"/>
              <a:t>inflate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radonless</a:t>
            </a:r>
            <a:r>
              <a:rPr lang="fr-FR" dirty="0" smtClean="0"/>
              <a:t> air </a:t>
            </a:r>
          </a:p>
          <a:p>
            <a:r>
              <a:rPr lang="fr-FR" dirty="0" err="1" smtClean="0"/>
              <a:t>Get</a:t>
            </a:r>
            <a:r>
              <a:rPr lang="fr-FR" dirty="0" smtClean="0"/>
              <a:t> </a:t>
            </a:r>
            <a:r>
              <a:rPr lang="fr-FR" dirty="0" err="1" smtClean="0"/>
              <a:t>inside</a:t>
            </a:r>
            <a:r>
              <a:rPr lang="fr-FR" dirty="0" smtClean="0"/>
              <a:t> and open 1 </a:t>
            </a:r>
            <a:r>
              <a:rPr lang="fr-FR" dirty="0" err="1" smtClean="0"/>
              <a:t>sector</a:t>
            </a:r>
            <a:r>
              <a:rPr lang="fr-FR" dirty="0" smtClean="0"/>
              <a:t> of </a:t>
            </a:r>
            <a:r>
              <a:rPr lang="fr-FR" dirty="0" err="1" smtClean="0"/>
              <a:t>tent</a:t>
            </a:r>
            <a:endParaRPr lang="fr-FR" dirty="0" smtClean="0"/>
          </a:p>
          <a:p>
            <a:r>
              <a:rPr lang="fr-FR" dirty="0" err="1" smtClean="0"/>
              <a:t>Remove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the detector </a:t>
            </a:r>
            <a:r>
              <a:rPr lang="fr-FR" dirty="0" err="1" smtClean="0"/>
              <a:t>side</a:t>
            </a:r>
            <a:r>
              <a:rPr lang="fr-FR" dirty="0" smtClean="0"/>
              <a:t> of the </a:t>
            </a:r>
            <a:r>
              <a:rPr lang="fr-FR" dirty="0" err="1" smtClean="0"/>
              <a:t>shield</a:t>
            </a:r>
            <a:endParaRPr lang="fr-FR" dirty="0" smtClean="0"/>
          </a:p>
          <a:p>
            <a:r>
              <a:rPr lang="fr-FR" dirty="0" err="1" smtClean="0"/>
              <a:t>Remove</a:t>
            </a:r>
            <a:r>
              <a:rPr lang="fr-FR" dirty="0" smtClean="0"/>
              <a:t> detector</a:t>
            </a:r>
          </a:p>
          <a:p>
            <a:r>
              <a:rPr lang="fr-FR" dirty="0" smtClean="0"/>
              <a:t>Close </a:t>
            </a:r>
            <a:r>
              <a:rPr lang="fr-FR" dirty="0" err="1" smtClean="0"/>
              <a:t>shield</a:t>
            </a:r>
            <a:r>
              <a:rPr lang="fr-FR" dirty="0" smtClean="0"/>
              <a:t>-close </a:t>
            </a:r>
            <a:r>
              <a:rPr lang="fr-FR" dirty="0" err="1" smtClean="0"/>
              <a:t>tent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528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Radon </a:t>
            </a:r>
            <a:r>
              <a:rPr lang="fr-FR" dirty="0" err="1" smtClean="0"/>
              <a:t>tent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96752"/>
            <a:ext cx="6950953" cy="505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9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Opening</a:t>
            </a:r>
            <a:r>
              <a:rPr lang="fr-FR" dirty="0" smtClean="0"/>
              <a:t> the </a:t>
            </a:r>
            <a:r>
              <a:rPr lang="fr-FR" dirty="0" err="1" smtClean="0"/>
              <a:t>tent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496944" cy="5221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87824" y="4869160"/>
            <a:ext cx="3024336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948264" y="3068960"/>
            <a:ext cx="351656" cy="2340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33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Opening</a:t>
            </a:r>
            <a:r>
              <a:rPr lang="fr-FR" dirty="0" smtClean="0"/>
              <a:t> </a:t>
            </a:r>
            <a:r>
              <a:rPr lang="fr-FR" dirty="0" err="1" smtClean="0"/>
              <a:t>shield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/>
          <a:lstStyle/>
          <a:p>
            <a:r>
              <a:rPr lang="fr-FR" dirty="0" smtClean="0"/>
              <a:t>Multi </a:t>
            </a:r>
            <a:r>
              <a:rPr lang="fr-FR" dirty="0" err="1" smtClean="0"/>
              <a:t>step</a:t>
            </a:r>
            <a:r>
              <a:rPr lang="fr-FR" dirty="0" smtClean="0"/>
              <a:t> </a:t>
            </a:r>
            <a:r>
              <a:rPr lang="fr-FR" dirty="0" err="1" smtClean="0"/>
              <a:t>process</a:t>
            </a:r>
            <a:r>
              <a:rPr lang="fr-FR" dirty="0" smtClean="0"/>
              <a:t> </a:t>
            </a:r>
            <a:r>
              <a:rPr lang="fr-FR" dirty="0" err="1" smtClean="0"/>
              <a:t>under</a:t>
            </a:r>
            <a:r>
              <a:rPr lang="fr-FR" dirty="0" smtClean="0"/>
              <a:t> radon free air</a:t>
            </a:r>
          </a:p>
          <a:p>
            <a:r>
              <a:rPr lang="fr-FR" dirty="0" err="1" smtClean="0"/>
              <a:t>Removing</a:t>
            </a:r>
            <a:r>
              <a:rPr lang="fr-FR" dirty="0" smtClean="0"/>
              <a:t> of </a:t>
            </a:r>
            <a:r>
              <a:rPr lang="fr-FR" dirty="0" err="1" smtClean="0"/>
              <a:t>archeological</a:t>
            </a:r>
            <a:r>
              <a:rPr lang="fr-FR" dirty="0" smtClean="0"/>
              <a:t> lead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52936"/>
            <a:ext cx="4253316" cy="256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83054"/>
            <a:ext cx="4076802" cy="256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7254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Opening</a:t>
            </a:r>
            <a:r>
              <a:rPr lang="fr-FR" dirty="0" smtClean="0"/>
              <a:t> </a:t>
            </a:r>
            <a:r>
              <a:rPr lang="fr-FR" dirty="0" err="1" smtClean="0"/>
              <a:t>shield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0993" y="1268760"/>
            <a:ext cx="8229600" cy="4525963"/>
          </a:xfrm>
        </p:spPr>
        <p:txBody>
          <a:bodyPr/>
          <a:lstStyle/>
          <a:p>
            <a:r>
              <a:rPr lang="fr-FR" dirty="0" smtClean="0"/>
              <a:t>Multi </a:t>
            </a:r>
            <a:r>
              <a:rPr lang="fr-FR" dirty="0" err="1" smtClean="0"/>
              <a:t>step</a:t>
            </a:r>
            <a:r>
              <a:rPr lang="fr-FR" dirty="0" smtClean="0"/>
              <a:t> </a:t>
            </a:r>
            <a:r>
              <a:rPr lang="fr-FR" dirty="0" err="1" smtClean="0"/>
              <a:t>process</a:t>
            </a:r>
            <a:r>
              <a:rPr lang="fr-FR" dirty="0" smtClean="0"/>
              <a:t> </a:t>
            </a:r>
            <a:r>
              <a:rPr lang="fr-FR" dirty="0" err="1" smtClean="0"/>
              <a:t>under</a:t>
            </a:r>
            <a:r>
              <a:rPr lang="fr-FR" dirty="0" smtClean="0"/>
              <a:t> radon free air</a:t>
            </a:r>
          </a:p>
          <a:p>
            <a:r>
              <a:rPr lang="fr-FR" dirty="0" err="1" smtClean="0"/>
              <a:t>Side</a:t>
            </a:r>
            <a:r>
              <a:rPr lang="fr-FR" dirty="0" smtClean="0"/>
              <a:t> </a:t>
            </a:r>
            <a:r>
              <a:rPr lang="fr-FR" dirty="0" err="1" smtClean="0"/>
              <a:t>opening</a:t>
            </a:r>
            <a:r>
              <a:rPr lang="fr-FR" dirty="0" smtClean="0"/>
              <a:t> of </a:t>
            </a:r>
            <a:r>
              <a:rPr lang="fr-FR" dirty="0" err="1" smtClean="0"/>
              <a:t>archeological</a:t>
            </a:r>
            <a:r>
              <a:rPr lang="fr-FR" dirty="0" smtClean="0"/>
              <a:t> lead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76644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880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Nitrogen</a:t>
            </a:r>
            <a:r>
              <a:rPr lang="fr-FR" dirty="0" smtClean="0"/>
              <a:t> </a:t>
            </a:r>
            <a:r>
              <a:rPr lang="fr-FR" dirty="0" err="1" smtClean="0"/>
              <a:t>filling</a:t>
            </a:r>
            <a:r>
              <a:rPr lang="fr-FR" dirty="0" smtClean="0"/>
              <a:t> </a:t>
            </a:r>
            <a:r>
              <a:rPr lang="fr-FR" dirty="0" err="1" smtClean="0"/>
              <a:t>under</a:t>
            </a:r>
            <a:r>
              <a:rPr lang="fr-FR" dirty="0" smtClean="0"/>
              <a:t> discussion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Smooth</a:t>
            </a:r>
            <a:r>
              <a:rPr lang="fr-FR" dirty="0" smtClean="0"/>
              <a:t> tube </a:t>
            </a:r>
            <a:r>
              <a:rPr lang="fr-FR" dirty="0" err="1" smtClean="0"/>
              <a:t>connected</a:t>
            </a:r>
            <a:r>
              <a:rPr lang="fr-FR" dirty="0" smtClean="0"/>
              <a:t> to 600 L </a:t>
            </a:r>
            <a:r>
              <a:rPr lang="fr-FR" dirty="0" err="1" smtClean="0"/>
              <a:t>dewar</a:t>
            </a:r>
            <a:endParaRPr lang="fr-FR" dirty="0" smtClean="0"/>
          </a:p>
          <a:p>
            <a:r>
              <a:rPr lang="fr-FR" dirty="0" err="1" smtClean="0"/>
              <a:t>Minize</a:t>
            </a:r>
            <a:r>
              <a:rPr lang="fr-FR" dirty="0" smtClean="0"/>
              <a:t> </a:t>
            </a:r>
            <a:r>
              <a:rPr lang="fr-FR" dirty="0" err="1" smtClean="0"/>
              <a:t>leak</a:t>
            </a:r>
            <a:r>
              <a:rPr lang="fr-FR" dirty="0" smtClean="0"/>
              <a:t> and </a:t>
            </a:r>
            <a:r>
              <a:rPr lang="fr-FR" dirty="0" err="1" smtClean="0"/>
              <a:t>movements</a:t>
            </a:r>
            <a:endParaRPr lang="fr-FR" dirty="0" smtClean="0"/>
          </a:p>
          <a:p>
            <a:r>
              <a:rPr lang="fr-FR" dirty="0" smtClean="0"/>
              <a:t>Goes </a:t>
            </a:r>
            <a:r>
              <a:rPr lang="fr-FR" dirty="0" err="1" smtClean="0"/>
              <a:t>through</a:t>
            </a:r>
            <a:r>
              <a:rPr lang="fr-FR" dirty="0" smtClean="0"/>
              <a:t> the roof </a:t>
            </a:r>
            <a:r>
              <a:rPr lang="fr-FR" dirty="0" err="1" smtClean="0"/>
              <a:t>plateform</a:t>
            </a:r>
            <a:endParaRPr lang="fr-FR" dirty="0" smtClean="0"/>
          </a:p>
          <a:p>
            <a:r>
              <a:rPr lang="fr-FR" dirty="0" err="1" smtClean="0"/>
              <a:t>Metallic</a:t>
            </a:r>
            <a:r>
              <a:rPr lang="fr-FR" dirty="0" smtClean="0"/>
              <a:t> tube </a:t>
            </a:r>
            <a:r>
              <a:rPr lang="fr-FR" dirty="0" err="1" smtClean="0"/>
              <a:t>isolate</a:t>
            </a:r>
            <a:r>
              <a:rPr lang="fr-FR" dirty="0" smtClean="0"/>
              <a:t> the </a:t>
            </a:r>
            <a:r>
              <a:rPr lang="fr-FR" dirty="0" err="1" smtClean="0"/>
              <a:t>the</a:t>
            </a:r>
            <a:r>
              <a:rPr lang="fr-FR" dirty="0" smtClean="0"/>
              <a:t> </a:t>
            </a:r>
            <a:r>
              <a:rPr lang="fr-FR" dirty="0" err="1" smtClean="0"/>
              <a:t>atmosphere’s</a:t>
            </a:r>
            <a:r>
              <a:rPr lang="fr-FR" dirty="0" smtClean="0"/>
              <a:t> </a:t>
            </a:r>
            <a:r>
              <a:rPr lang="fr-FR" dirty="0" err="1" smtClean="0"/>
              <a:t>tent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</a:t>
            </a:r>
            <a:r>
              <a:rPr lang="fr-FR" dirty="0" err="1" smtClean="0"/>
              <a:t>room’s</a:t>
            </a:r>
            <a:r>
              <a:rPr lang="fr-FR" dirty="0" smtClean="0"/>
              <a:t> air</a:t>
            </a:r>
          </a:p>
          <a:p>
            <a:r>
              <a:rPr lang="fr-FR" dirty="0" err="1" smtClean="0"/>
              <a:t>Filling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foreseen</a:t>
            </a:r>
            <a:r>
              <a:rPr lang="fr-FR" dirty="0" smtClean="0"/>
              <a:t> as a </a:t>
            </a:r>
            <a:r>
              <a:rPr lang="fr-FR" dirty="0" err="1" smtClean="0"/>
              <a:t>manual</a:t>
            </a:r>
            <a:r>
              <a:rPr lang="fr-FR" dirty="0" smtClean="0"/>
              <a:t> </a:t>
            </a:r>
            <a:r>
              <a:rPr lang="fr-FR" dirty="0" err="1" smtClean="0"/>
              <a:t>operation</a:t>
            </a:r>
            <a:r>
              <a:rPr lang="fr-FR" dirty="0" smtClean="0"/>
              <a:t> for a long time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802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Tent</a:t>
            </a:r>
            <a:endParaRPr lang="fr-FR" dirty="0"/>
          </a:p>
        </p:txBody>
      </p:sp>
      <p:pic>
        <p:nvPicPr>
          <p:cNvPr id="14338" name="Picture 2" descr="C:\Users\Guillaume\Desktop\pc bureau\Document de présentation\conférence\présentation\Dete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88"/>
          <a:stretch/>
        </p:blipFill>
        <p:spPr bwMode="auto">
          <a:xfrm>
            <a:off x="1115616" y="2564904"/>
            <a:ext cx="5510815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 flipH="1">
            <a:off x="6625124" y="1844824"/>
            <a:ext cx="1307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3563888" y="836712"/>
            <a:ext cx="0" cy="2016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>
            <a:off x="2483768" y="2852936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1187624" y="2852936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187624" y="2852936"/>
            <a:ext cx="0" cy="3096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835696" y="2348880"/>
            <a:ext cx="720080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015716" y="2701249"/>
            <a:ext cx="360040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19"/>
          <p:cNvCxnSpPr/>
          <p:nvPr/>
        </p:nvCxnSpPr>
        <p:spPr>
          <a:xfrm>
            <a:off x="2483768" y="2708920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1907704" y="2708920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2555776" y="2348880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1835696" y="2348880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1835696" y="2348880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6" name="Ellipse 14335"/>
          <p:cNvSpPr/>
          <p:nvPr/>
        </p:nvSpPr>
        <p:spPr>
          <a:xfrm>
            <a:off x="2483768" y="2708920"/>
            <a:ext cx="72008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 flipH="1" flipV="1">
            <a:off x="1835695" y="2708920"/>
            <a:ext cx="72008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339" name="Connecteur droit avec flèche 14338"/>
          <p:cNvCxnSpPr/>
          <p:nvPr/>
        </p:nvCxnSpPr>
        <p:spPr>
          <a:xfrm>
            <a:off x="1115616" y="2132856"/>
            <a:ext cx="720079" cy="5989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0" name="ZoneTexte 14339"/>
          <p:cNvSpPr txBox="1"/>
          <p:nvPr/>
        </p:nvSpPr>
        <p:spPr>
          <a:xfrm>
            <a:off x="827584" y="16288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O-ring</a:t>
            </a:r>
            <a:endParaRPr lang="fr-FR" dirty="0"/>
          </a:p>
        </p:txBody>
      </p:sp>
      <p:sp>
        <p:nvSpPr>
          <p:cNvPr id="14341" name="Rectangle 14340"/>
          <p:cNvSpPr/>
          <p:nvPr/>
        </p:nvSpPr>
        <p:spPr>
          <a:xfrm>
            <a:off x="2627784" y="836712"/>
            <a:ext cx="936104" cy="4320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343" name="Connecteur droit 14342"/>
          <p:cNvCxnSpPr>
            <a:stCxn id="14341" idx="2"/>
          </p:cNvCxnSpPr>
          <p:nvPr/>
        </p:nvCxnSpPr>
        <p:spPr>
          <a:xfrm>
            <a:off x="3095836" y="1268760"/>
            <a:ext cx="252028" cy="13681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4" name="Picture 4" descr="https://us.123rf.com/450wm/learchitecto/learchitecto1406/learchitecto140600479/29521023-isole-vue-de-cote-constructeur-de-grue-dessin-illustration-vectorielle.jpg?ver=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67" t="15411" b="35384"/>
          <a:stretch/>
        </p:blipFill>
        <p:spPr bwMode="auto">
          <a:xfrm>
            <a:off x="4355976" y="825064"/>
            <a:ext cx="931509" cy="175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3"/>
          <a:stretch/>
        </p:blipFill>
        <p:spPr bwMode="auto">
          <a:xfrm>
            <a:off x="4379090" y="2169160"/>
            <a:ext cx="885279" cy="53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74865" y="1138334"/>
            <a:ext cx="971550" cy="156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/>
          <p:cNvCxnSpPr/>
          <p:nvPr/>
        </p:nvCxnSpPr>
        <p:spPr>
          <a:xfrm flipH="1">
            <a:off x="6625124" y="836712"/>
            <a:ext cx="1307" cy="2016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1907703" y="2780928"/>
            <a:ext cx="72009" cy="360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H="1">
            <a:off x="2411760" y="2780928"/>
            <a:ext cx="72008" cy="360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35496" y="2731779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Metalic</a:t>
            </a:r>
            <a:r>
              <a:rPr lang="fr-FR" sz="1400" dirty="0" smtClean="0"/>
              <a:t> enveloppe</a:t>
            </a:r>
            <a:endParaRPr lang="fr-FR" sz="1400" dirty="0"/>
          </a:p>
        </p:txBody>
      </p:sp>
      <p:cxnSp>
        <p:nvCxnSpPr>
          <p:cNvPr id="29" name="Connecteur droit avec flèche 28"/>
          <p:cNvCxnSpPr>
            <a:stCxn id="26" idx="3"/>
          </p:cNvCxnSpPr>
          <p:nvPr/>
        </p:nvCxnSpPr>
        <p:spPr>
          <a:xfrm>
            <a:off x="1043608" y="2993389"/>
            <a:ext cx="9000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83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Nitrogen</a:t>
            </a:r>
            <a:r>
              <a:rPr lang="fr-FR" dirty="0" smtClean="0"/>
              <a:t> </a:t>
            </a:r>
            <a:r>
              <a:rPr lang="fr-FR" dirty="0" err="1" smtClean="0"/>
              <a:t>filling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77155" y="51237"/>
            <a:ext cx="5125794" cy="784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26142" y="1556792"/>
            <a:ext cx="17770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483768" y="3501008"/>
            <a:ext cx="177706" cy="2808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661474" y="3356992"/>
            <a:ext cx="36466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/>
          <p:cNvSpPr/>
          <p:nvPr/>
        </p:nvSpPr>
        <p:spPr>
          <a:xfrm>
            <a:off x="1561605" y="2173184"/>
            <a:ext cx="6192960" cy="1977058"/>
          </a:xfrm>
          <a:custGeom>
            <a:avLst/>
            <a:gdLst>
              <a:gd name="connsiteX0" fmla="*/ 0 w 6192960"/>
              <a:gd name="connsiteY0" fmla="*/ 0 h 1977058"/>
              <a:gd name="connsiteX1" fmla="*/ 1888177 w 6192960"/>
              <a:gd name="connsiteY1" fmla="*/ 1971304 h 1977058"/>
              <a:gd name="connsiteX2" fmla="*/ 4381995 w 6192960"/>
              <a:gd name="connsiteY2" fmla="*/ 599704 h 1977058"/>
              <a:gd name="connsiteX3" fmla="*/ 6008914 w 6192960"/>
              <a:gd name="connsiteY3" fmla="*/ 534390 h 1977058"/>
              <a:gd name="connsiteX4" fmla="*/ 6086104 w 6192960"/>
              <a:gd name="connsiteY4" fmla="*/ 522515 h 197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2960" h="1977058">
                <a:moveTo>
                  <a:pt x="0" y="0"/>
                </a:moveTo>
                <a:cubicBezTo>
                  <a:pt x="578922" y="935676"/>
                  <a:pt x="1157845" y="1871353"/>
                  <a:pt x="1888177" y="1971304"/>
                </a:cubicBezTo>
                <a:cubicBezTo>
                  <a:pt x="2618510" y="2071255"/>
                  <a:pt x="3695205" y="839190"/>
                  <a:pt x="4381995" y="599704"/>
                </a:cubicBezTo>
                <a:cubicBezTo>
                  <a:pt x="5068785" y="360218"/>
                  <a:pt x="5724896" y="547255"/>
                  <a:pt x="6008914" y="534390"/>
                </a:cubicBezTo>
                <a:cubicBezTo>
                  <a:pt x="6292932" y="521525"/>
                  <a:pt x="6189518" y="522020"/>
                  <a:pt x="6086104" y="522515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1259632" y="198884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584687" y="1527096"/>
            <a:ext cx="453521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488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Movings</a:t>
            </a:r>
            <a:endParaRPr lang="fr-F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1902860" y="337500"/>
            <a:ext cx="4978240" cy="69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67544" y="90872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Movement</a:t>
            </a:r>
            <a:r>
              <a:rPr lang="fr-FR" dirty="0" smtClean="0"/>
              <a:t> of TGV and SHIN 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987824" y="4581128"/>
            <a:ext cx="2376264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TGV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2483768" y="5589240"/>
            <a:ext cx="5040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/>
              <a:t>SHIN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349488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Electronic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Mathieu </a:t>
            </a:r>
            <a:r>
              <a:rPr lang="fr-FR" dirty="0" err="1" smtClean="0"/>
              <a:t>retired</a:t>
            </a:r>
            <a:endParaRPr lang="fr-FR" dirty="0" smtClean="0"/>
          </a:p>
          <a:p>
            <a:r>
              <a:rPr lang="fr-FR" dirty="0" smtClean="0"/>
              <a:t>Fusion </a:t>
            </a:r>
            <a:r>
              <a:rPr lang="fr-FR" dirty="0" err="1" smtClean="0"/>
              <a:t>with</a:t>
            </a:r>
            <a:r>
              <a:rPr lang="fr-FR" dirty="0" smtClean="0"/>
              <a:t> LPSC </a:t>
            </a:r>
          </a:p>
          <a:p>
            <a:r>
              <a:rPr lang="fr-FR" dirty="0" err="1" smtClean="0"/>
              <a:t>Electronic</a:t>
            </a:r>
            <a:r>
              <a:rPr lang="fr-FR" dirty="0" smtClean="0"/>
              <a:t> service has made a custom </a:t>
            </a:r>
            <a:r>
              <a:rPr lang="fr-FR" dirty="0" err="1" smtClean="0"/>
              <a:t>board</a:t>
            </a:r>
            <a:r>
              <a:rPr lang="fr-FR" dirty="0" smtClean="0"/>
              <a:t> for germanium</a:t>
            </a:r>
          </a:p>
          <a:p>
            <a:r>
              <a:rPr lang="fr-FR" dirty="0" err="1" smtClean="0"/>
              <a:t>Possibility</a:t>
            </a:r>
            <a:r>
              <a:rPr lang="fr-FR" dirty="0" smtClean="0"/>
              <a:t> to </a:t>
            </a:r>
            <a:r>
              <a:rPr lang="fr-FR" dirty="0" err="1" smtClean="0"/>
              <a:t>adapt</a:t>
            </a:r>
            <a:r>
              <a:rPr lang="fr-FR" dirty="0" smtClean="0"/>
              <a:t> the design to </a:t>
            </a:r>
            <a:r>
              <a:rPr lang="fr-FR" dirty="0" err="1" smtClean="0"/>
              <a:t>low</a:t>
            </a:r>
            <a:r>
              <a:rPr lang="fr-FR" dirty="0" smtClean="0"/>
              <a:t> background detector</a:t>
            </a:r>
          </a:p>
          <a:p>
            <a:r>
              <a:rPr lang="fr-FR" dirty="0" err="1" smtClean="0"/>
              <a:t>Technical</a:t>
            </a:r>
            <a:r>
              <a:rPr lang="fr-FR" dirty="0" smtClean="0"/>
              <a:t> support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electronic</a:t>
            </a:r>
            <a:r>
              <a:rPr lang="fr-FR" dirty="0" smtClean="0"/>
              <a:t> service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88236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Caen </a:t>
            </a:r>
            <a:r>
              <a:rPr lang="fr-FR" dirty="0" err="1" smtClean="0"/>
              <a:t>legacy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Salsa </a:t>
            </a:r>
            <a:r>
              <a:rPr lang="fr-FR" dirty="0" err="1" smtClean="0"/>
              <a:t>may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gone </a:t>
            </a:r>
          </a:p>
          <a:p>
            <a:r>
              <a:rPr lang="fr-FR" dirty="0" err="1" smtClean="0"/>
              <a:t>Anagram</a:t>
            </a:r>
            <a:r>
              <a:rPr lang="fr-FR" dirty="0" smtClean="0"/>
              <a:t> has minor bugs but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potentialities</a:t>
            </a:r>
            <a:endParaRPr lang="fr-FR" dirty="0" smtClean="0"/>
          </a:p>
          <a:p>
            <a:r>
              <a:rPr lang="fr-FR" dirty="0" smtClean="0"/>
              <a:t>New </a:t>
            </a:r>
            <a:r>
              <a:rPr lang="fr-FR" dirty="0" err="1" smtClean="0"/>
              <a:t>device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caen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Numeric</a:t>
            </a:r>
            <a:r>
              <a:rPr lang="fr-FR" dirty="0" smtClean="0"/>
              <a:t> </a:t>
            </a:r>
            <a:r>
              <a:rPr lang="fr-FR" dirty="0" err="1" smtClean="0"/>
              <a:t>device</a:t>
            </a:r>
            <a:r>
              <a:rPr lang="fr-FR" dirty="0" smtClean="0"/>
              <a:t> are a </a:t>
            </a:r>
            <a:r>
              <a:rPr lang="fr-FR" dirty="0" err="1" smtClean="0"/>
              <a:t>requirement</a:t>
            </a:r>
            <a:r>
              <a:rPr lang="fr-FR" dirty="0" smtClean="0"/>
              <a:t> for new </a:t>
            </a:r>
            <a:r>
              <a:rPr lang="fr-FR" dirty="0" err="1" smtClean="0"/>
              <a:t>inverted</a:t>
            </a:r>
            <a:r>
              <a:rPr lang="fr-FR" dirty="0" smtClean="0"/>
              <a:t> coaxial detectors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80217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Sample</a:t>
            </a:r>
            <a:r>
              <a:rPr lang="fr-FR" dirty="0" smtClean="0"/>
              <a:t> loader </a:t>
            </a:r>
            <a:r>
              <a:rPr lang="fr-FR" dirty="0" err="1" smtClean="0"/>
              <a:t>under</a:t>
            </a:r>
            <a:r>
              <a:rPr lang="fr-FR" dirty="0" smtClean="0"/>
              <a:t> </a:t>
            </a:r>
            <a:r>
              <a:rPr lang="fr-FR" dirty="0" err="1" smtClean="0"/>
              <a:t>reflexion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91264" cy="5073427"/>
          </a:xfrm>
        </p:spPr>
        <p:txBody>
          <a:bodyPr/>
          <a:lstStyle/>
          <a:p>
            <a:r>
              <a:rPr lang="fr-FR" dirty="0" err="1" smtClean="0"/>
              <a:t>Requirement</a:t>
            </a:r>
            <a:endParaRPr lang="fr-FR" dirty="0" smtClean="0"/>
          </a:p>
          <a:p>
            <a:r>
              <a:rPr lang="fr-FR" dirty="0" smtClean="0"/>
              <a:t>Dont break the </a:t>
            </a:r>
            <a:r>
              <a:rPr lang="fr-FR" dirty="0" err="1" smtClean="0"/>
              <a:t>atmosphere</a:t>
            </a:r>
            <a:endParaRPr lang="fr-FR" dirty="0" smtClean="0"/>
          </a:p>
          <a:p>
            <a:r>
              <a:rPr lang="fr-FR" dirty="0" err="1" smtClean="0"/>
              <a:t>Keep</a:t>
            </a:r>
            <a:r>
              <a:rPr lang="fr-FR" dirty="0" smtClean="0"/>
              <a:t> </a:t>
            </a:r>
            <a:r>
              <a:rPr lang="fr-FR" dirty="0" err="1" smtClean="0"/>
              <a:t>track</a:t>
            </a:r>
            <a:r>
              <a:rPr lang="fr-FR" dirty="0" smtClean="0"/>
              <a:t> of the </a:t>
            </a:r>
            <a:r>
              <a:rPr lang="fr-FR" dirty="0" err="1" smtClean="0"/>
              <a:t>samples</a:t>
            </a:r>
            <a:endParaRPr lang="fr-FR" dirty="0" smtClean="0"/>
          </a:p>
          <a:p>
            <a:r>
              <a:rPr lang="fr-FR" dirty="0" err="1" smtClean="0"/>
              <a:t>Impossibility</a:t>
            </a:r>
            <a:r>
              <a:rPr lang="fr-FR" dirty="0" smtClean="0"/>
              <a:t> to </a:t>
            </a:r>
            <a:r>
              <a:rPr lang="fr-FR" dirty="0" err="1" smtClean="0"/>
              <a:t>physically</a:t>
            </a:r>
            <a:r>
              <a:rPr lang="fr-FR" dirty="0" smtClean="0"/>
              <a:t> tag the </a:t>
            </a:r>
            <a:r>
              <a:rPr lang="fr-FR" dirty="0" err="1" smtClean="0"/>
              <a:t>samples</a:t>
            </a:r>
            <a:endParaRPr lang="fr-FR" dirty="0" smtClean="0"/>
          </a:p>
          <a:p>
            <a:r>
              <a:rPr lang="fr-FR" dirty="0" smtClean="0"/>
              <a:t>Carry the </a:t>
            </a:r>
            <a:r>
              <a:rPr lang="fr-FR" dirty="0" err="1" smtClean="0"/>
              <a:t>samples</a:t>
            </a:r>
            <a:endParaRPr lang="fr-FR" dirty="0" smtClean="0"/>
          </a:p>
          <a:p>
            <a:r>
              <a:rPr lang="fr-FR" dirty="0" smtClean="0"/>
              <a:t>Automatisation in </a:t>
            </a:r>
            <a:r>
              <a:rPr lang="fr-FR" dirty="0" err="1" smtClean="0"/>
              <a:t>sight</a:t>
            </a:r>
            <a:r>
              <a:rPr lang="fr-FR" dirty="0" smtClean="0"/>
              <a:t> or not? 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32809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Reflexion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85691"/>
            <a:ext cx="7325444" cy="483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3563888" y="4134592"/>
            <a:ext cx="288032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4139952" y="4134592"/>
            <a:ext cx="288032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3572272" y="4725144"/>
            <a:ext cx="288032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3572272" y="5301208"/>
            <a:ext cx="288032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4139952" y="4725144"/>
            <a:ext cx="288032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4139952" y="5301208"/>
            <a:ext cx="288032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176" y="4426922"/>
            <a:ext cx="635174" cy="25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930" y="5049346"/>
            <a:ext cx="635174" cy="25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1" y="5373216"/>
            <a:ext cx="439692" cy="71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483169"/>
          </a:xfrm>
        </p:spPr>
        <p:txBody>
          <a:bodyPr>
            <a:normAutofit/>
          </a:bodyPr>
          <a:lstStyle/>
          <a:p>
            <a:r>
              <a:rPr lang="fr-FR" sz="2000" dirty="0" smtClean="0"/>
              <a:t>Put the </a:t>
            </a:r>
            <a:r>
              <a:rPr lang="fr-FR" sz="2000" dirty="0" err="1" smtClean="0"/>
              <a:t>drawer</a:t>
            </a:r>
            <a:r>
              <a:rPr lang="fr-FR" sz="2000" dirty="0" smtClean="0"/>
              <a:t> in radon zone</a:t>
            </a:r>
          </a:p>
          <a:p>
            <a:r>
              <a:rPr lang="fr-FR" sz="2000" dirty="0" smtClean="0"/>
              <a:t>Put </a:t>
            </a:r>
            <a:r>
              <a:rPr lang="fr-FR" sz="2000" dirty="0" err="1" smtClean="0"/>
              <a:t>sample</a:t>
            </a:r>
            <a:r>
              <a:rPr lang="fr-FR" sz="2000" dirty="0" smtClean="0"/>
              <a:t> </a:t>
            </a:r>
          </a:p>
          <a:p>
            <a:r>
              <a:rPr lang="fr-FR" sz="2000" dirty="0" err="1" smtClean="0"/>
              <a:t>Airlock</a:t>
            </a:r>
            <a:r>
              <a:rPr lang="fr-FR" sz="2000" dirty="0" smtClean="0"/>
              <a:t> and </a:t>
            </a:r>
            <a:r>
              <a:rPr lang="fr-FR" sz="2000" dirty="0" err="1" smtClean="0"/>
              <a:t>wait</a:t>
            </a:r>
            <a:r>
              <a:rPr lang="fr-FR" sz="2000" dirty="0" smtClean="0"/>
              <a:t> 1 </a:t>
            </a:r>
            <a:r>
              <a:rPr lang="fr-FR" sz="2000" dirty="0" err="1" smtClean="0"/>
              <a:t>day</a:t>
            </a:r>
            <a:r>
              <a:rPr lang="fr-FR" sz="2000" dirty="0" smtClean="0"/>
              <a:t> ?</a:t>
            </a:r>
          </a:p>
          <a:p>
            <a:r>
              <a:rPr lang="fr-FR" sz="2000" dirty="0" err="1" smtClean="0"/>
              <a:t>Take</a:t>
            </a:r>
            <a:r>
              <a:rPr lang="fr-FR" sz="2000" dirty="0" smtClean="0"/>
              <a:t> </a:t>
            </a:r>
            <a:r>
              <a:rPr lang="fr-FR" sz="2000" dirty="0" err="1" smtClean="0"/>
              <a:t>drawer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the </a:t>
            </a:r>
            <a:r>
              <a:rPr lang="fr-FR" sz="2000" dirty="0" err="1" smtClean="0"/>
              <a:t>glover</a:t>
            </a:r>
            <a:endParaRPr lang="fr-FR" sz="2000" dirty="0" smtClean="0"/>
          </a:p>
          <a:p>
            <a:r>
              <a:rPr lang="fr-FR" sz="2000" dirty="0"/>
              <a:t>Put </a:t>
            </a:r>
            <a:r>
              <a:rPr lang="fr-FR" sz="2000" dirty="0" err="1"/>
              <a:t>it</a:t>
            </a:r>
            <a:r>
              <a:rPr lang="fr-FR" sz="2000" dirty="0"/>
              <a:t> to the </a:t>
            </a:r>
            <a:r>
              <a:rPr lang="fr-FR" sz="2000" dirty="0" err="1"/>
              <a:t>sample</a:t>
            </a:r>
            <a:r>
              <a:rPr lang="fr-FR" sz="2000" dirty="0"/>
              <a:t> </a:t>
            </a:r>
            <a:r>
              <a:rPr lang="fr-FR" sz="2000" dirty="0" err="1"/>
              <a:t>holder</a:t>
            </a:r>
            <a:r>
              <a:rPr lang="fr-FR" sz="2000" dirty="0"/>
              <a:t> </a:t>
            </a:r>
            <a:endParaRPr lang="fr-FR" sz="2000" dirty="0" smtClean="0"/>
          </a:p>
          <a:p>
            <a:r>
              <a:rPr lang="fr-FR" sz="2000" dirty="0" err="1" smtClean="0"/>
              <a:t>Remove</a:t>
            </a:r>
            <a:r>
              <a:rPr lang="fr-FR" sz="2000" dirty="0" smtClean="0"/>
              <a:t> the </a:t>
            </a:r>
            <a:r>
              <a:rPr lang="fr-FR" sz="2000" dirty="0" err="1" smtClean="0"/>
              <a:t>sample</a:t>
            </a:r>
            <a:r>
              <a:rPr lang="fr-FR" sz="2000" dirty="0" smtClean="0"/>
              <a:t> </a:t>
            </a:r>
            <a:r>
              <a:rPr lang="fr-FR" sz="2000" dirty="0" err="1" smtClean="0"/>
              <a:t>from</a:t>
            </a:r>
            <a:r>
              <a:rPr lang="fr-FR" sz="2000" dirty="0" smtClean="0"/>
              <a:t> bag over the detector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82768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Reflexion</a:t>
            </a:r>
            <a:r>
              <a:rPr lang="fr-FR" dirty="0" smtClean="0"/>
              <a:t> about the design</a:t>
            </a:r>
            <a:endParaRPr lang="fr-F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52736"/>
            <a:ext cx="579882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51520" y="112474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Pilar and </a:t>
            </a:r>
            <a:r>
              <a:rPr lang="fr-FR" dirty="0" err="1" smtClean="0"/>
              <a:t>access</a:t>
            </a:r>
            <a:r>
              <a:rPr lang="fr-FR" dirty="0" smtClean="0"/>
              <a:t> issues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19864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Problems</a:t>
            </a:r>
            <a:r>
              <a:rPr lang="fr-FR" dirty="0" smtClean="0"/>
              <a:t> to </a:t>
            </a:r>
            <a:r>
              <a:rPr lang="fr-FR" dirty="0" err="1" smtClean="0"/>
              <a:t>assess</a:t>
            </a:r>
            <a:r>
              <a:rPr lang="fr-FR" dirty="0" smtClean="0"/>
              <a:t> </a:t>
            </a:r>
          </a:p>
          <a:p>
            <a:pPr lvl="1"/>
            <a:r>
              <a:rPr lang="fr-FR" dirty="0" err="1" smtClean="0"/>
              <a:t>Missing</a:t>
            </a:r>
            <a:r>
              <a:rPr lang="fr-FR" dirty="0" smtClean="0"/>
              <a:t> dimension </a:t>
            </a:r>
            <a:r>
              <a:rPr lang="fr-FR" dirty="0" err="1" smtClean="0"/>
              <a:t>from</a:t>
            </a:r>
            <a:r>
              <a:rPr lang="fr-FR" dirty="0" smtClean="0"/>
              <a:t> detector</a:t>
            </a:r>
          </a:p>
          <a:p>
            <a:pPr lvl="1"/>
            <a:r>
              <a:rPr lang="fr-FR" dirty="0" smtClean="0"/>
              <a:t>Lead </a:t>
            </a:r>
            <a:r>
              <a:rPr lang="fr-FR" dirty="0" err="1" smtClean="0"/>
              <a:t>property</a:t>
            </a:r>
            <a:endParaRPr lang="fr-FR" dirty="0" smtClean="0"/>
          </a:p>
          <a:p>
            <a:r>
              <a:rPr lang="fr-FR" dirty="0" smtClean="0"/>
              <a:t>Major </a:t>
            </a:r>
            <a:r>
              <a:rPr lang="fr-FR" dirty="0" err="1" smtClean="0"/>
              <a:t>improvement</a:t>
            </a:r>
            <a:r>
              <a:rPr lang="fr-FR" dirty="0" smtClean="0"/>
              <a:t> in </a:t>
            </a:r>
            <a:r>
              <a:rPr lang="fr-FR" dirty="0" err="1" smtClean="0"/>
              <a:t>users</a:t>
            </a:r>
            <a:r>
              <a:rPr lang="fr-FR" dirty="0" smtClean="0"/>
              <a:t> </a:t>
            </a:r>
            <a:r>
              <a:rPr lang="fr-FR" dirty="0" err="1" smtClean="0"/>
              <a:t>measurement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Necessity</a:t>
            </a:r>
            <a:r>
              <a:rPr lang="fr-FR" dirty="0" smtClean="0"/>
              <a:t> to </a:t>
            </a:r>
            <a:r>
              <a:rPr lang="fr-FR" dirty="0" err="1" smtClean="0"/>
              <a:t>welcome</a:t>
            </a:r>
            <a:r>
              <a:rPr lang="fr-FR" dirty="0" smtClean="0"/>
              <a:t> new </a:t>
            </a:r>
            <a:r>
              <a:rPr lang="fr-FR" dirty="0" err="1" smtClean="0"/>
              <a:t>users</a:t>
            </a:r>
            <a:r>
              <a:rPr lang="fr-FR" dirty="0" smtClean="0"/>
              <a:t> </a:t>
            </a:r>
          </a:p>
          <a:p>
            <a:r>
              <a:rPr lang="fr-FR" dirty="0" smtClean="0"/>
              <a:t>24 detectors </a:t>
            </a:r>
            <a:r>
              <a:rPr lang="fr-FR" dirty="0" err="1" smtClean="0"/>
              <a:t>expected</a:t>
            </a:r>
            <a:r>
              <a:rPr lang="fr-FR" dirty="0" smtClean="0"/>
              <a:t> in PARTAGe </a:t>
            </a:r>
            <a:r>
              <a:rPr lang="fr-FR" dirty="0" err="1"/>
              <a:t>s</a:t>
            </a:r>
            <a:r>
              <a:rPr lang="fr-FR" dirty="0" err="1" smtClean="0"/>
              <a:t>hield</a:t>
            </a:r>
            <a:endParaRPr lang="fr-FR" dirty="0" smtClean="0"/>
          </a:p>
          <a:p>
            <a:r>
              <a:rPr lang="fr-FR" dirty="0" smtClean="0"/>
              <a:t>Help, </a:t>
            </a:r>
            <a:r>
              <a:rPr lang="fr-FR" dirty="0" err="1" smtClean="0"/>
              <a:t>ideas</a:t>
            </a:r>
            <a:r>
              <a:rPr lang="fr-FR" dirty="0" smtClean="0"/>
              <a:t> and </a:t>
            </a:r>
            <a:r>
              <a:rPr lang="fr-FR" dirty="0" err="1" smtClean="0"/>
              <a:t>manpower</a:t>
            </a:r>
            <a:r>
              <a:rPr lang="fr-FR" dirty="0" smtClean="0"/>
              <a:t> </a:t>
            </a:r>
            <a:r>
              <a:rPr lang="fr-FR" dirty="0" err="1" smtClean="0"/>
              <a:t>always</a:t>
            </a:r>
            <a:r>
              <a:rPr lang="fr-FR" dirty="0" smtClean="0"/>
              <a:t> </a:t>
            </a:r>
            <a:r>
              <a:rPr lang="fr-FR" dirty="0" err="1" smtClean="0"/>
              <a:t>welcome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80217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8236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80217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8236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Coordonnées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Stage germanium</a:t>
            </a:r>
          </a:p>
          <a:p>
            <a:r>
              <a:rPr lang="fr-FR" dirty="0" smtClean="0"/>
              <a:t>Guillaume.warot@lsm.fr</a:t>
            </a:r>
          </a:p>
          <a:p>
            <a:r>
              <a:rPr lang="fr-FR" dirty="0" smtClean="0"/>
              <a:t>Stage sphère</a:t>
            </a:r>
          </a:p>
          <a:p>
            <a:r>
              <a:rPr lang="fr-FR" smtClean="0"/>
              <a:t>Ali.dastgheibi-fard@lsm.fr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854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Partage implantation</a:t>
            </a: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77155" y="51237"/>
            <a:ext cx="5125794" cy="784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26142" y="1556792"/>
            <a:ext cx="17770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483768" y="3501008"/>
            <a:ext cx="177706" cy="2808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661474" y="3356992"/>
            <a:ext cx="36466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519772" y="1484784"/>
            <a:ext cx="648072" cy="5040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187624" y="5661248"/>
            <a:ext cx="64807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334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Expected</a:t>
            </a:r>
            <a:r>
              <a:rPr lang="fr-FR" dirty="0" smtClean="0"/>
              <a:t> </a:t>
            </a:r>
            <a:r>
              <a:rPr lang="fr-FR" dirty="0" err="1" smtClean="0"/>
              <a:t>expanse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Main support frame to support and tune </a:t>
            </a:r>
            <a:r>
              <a:rPr lang="fr-FR" dirty="0" err="1" smtClean="0"/>
              <a:t>dewars</a:t>
            </a:r>
            <a:r>
              <a:rPr lang="fr-FR" dirty="0" smtClean="0"/>
              <a:t> and lead</a:t>
            </a:r>
          </a:p>
          <a:p>
            <a:r>
              <a:rPr lang="fr-FR" dirty="0" smtClean="0"/>
              <a:t>Lead </a:t>
            </a:r>
            <a:r>
              <a:rPr lang="fr-FR" dirty="0" err="1" smtClean="0"/>
              <a:t>shield</a:t>
            </a:r>
            <a:endParaRPr lang="fr-FR" dirty="0" smtClean="0"/>
          </a:p>
          <a:p>
            <a:r>
              <a:rPr lang="fr-FR" dirty="0" smtClean="0"/>
              <a:t>Crane </a:t>
            </a:r>
          </a:p>
          <a:p>
            <a:r>
              <a:rPr lang="fr-FR" dirty="0" err="1" smtClean="0"/>
              <a:t>Nitrogen</a:t>
            </a:r>
            <a:r>
              <a:rPr lang="fr-FR" dirty="0" smtClean="0"/>
              <a:t> </a:t>
            </a:r>
            <a:r>
              <a:rPr lang="fr-FR" dirty="0" err="1" smtClean="0"/>
              <a:t>filling</a:t>
            </a:r>
            <a:r>
              <a:rPr lang="fr-FR" dirty="0" smtClean="0"/>
              <a:t> tubes</a:t>
            </a:r>
          </a:p>
          <a:p>
            <a:r>
              <a:rPr lang="fr-FR" dirty="0" smtClean="0"/>
              <a:t>Radon </a:t>
            </a:r>
            <a:r>
              <a:rPr lang="fr-FR" dirty="0" err="1" smtClean="0"/>
              <a:t>tent</a:t>
            </a:r>
            <a:endParaRPr lang="fr-FR" dirty="0" smtClean="0"/>
          </a:p>
          <a:p>
            <a:r>
              <a:rPr lang="fr-FR" dirty="0" err="1" smtClean="0"/>
              <a:t>Sample</a:t>
            </a:r>
            <a:r>
              <a:rPr lang="fr-FR" dirty="0" smtClean="0"/>
              <a:t> </a:t>
            </a:r>
            <a:r>
              <a:rPr lang="fr-FR" dirty="0" err="1" smtClean="0"/>
              <a:t>storage</a:t>
            </a:r>
            <a:endParaRPr lang="fr-FR" dirty="0" smtClean="0"/>
          </a:p>
          <a:p>
            <a:r>
              <a:rPr lang="fr-FR" dirty="0" err="1" smtClean="0"/>
              <a:t>Electronic</a:t>
            </a:r>
            <a:r>
              <a:rPr lang="fr-FR" dirty="0" smtClean="0"/>
              <a:t> &amp; software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723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Already</a:t>
            </a:r>
            <a:r>
              <a:rPr lang="fr-FR" dirty="0" smtClean="0"/>
              <a:t> </a:t>
            </a:r>
            <a:r>
              <a:rPr lang="fr-FR" dirty="0" err="1" smtClean="0"/>
              <a:t>bought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5"/>
            <a:ext cx="7902525" cy="568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56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Support frame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Main </a:t>
            </a:r>
            <a:r>
              <a:rPr lang="fr-FR" dirty="0" err="1" smtClean="0"/>
              <a:t>floor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4473514" cy="342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 flipH="1">
            <a:off x="4872360" y="2348880"/>
            <a:ext cx="1440160" cy="86409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4211960" y="3284984"/>
            <a:ext cx="2100560" cy="129614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3707904" y="4134192"/>
            <a:ext cx="1224136" cy="1488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6312520" y="1887215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6"/>
                </a:solidFill>
              </a:rPr>
              <a:t>Welding</a:t>
            </a:r>
            <a:r>
              <a:rPr lang="fr-FR" dirty="0" smtClean="0">
                <a:solidFill>
                  <a:schemeClr val="accent6"/>
                </a:solidFill>
              </a:rPr>
              <a:t> on the </a:t>
            </a:r>
            <a:r>
              <a:rPr lang="fr-FR" dirty="0" err="1" smtClean="0">
                <a:solidFill>
                  <a:schemeClr val="accent6"/>
                </a:solidFill>
              </a:rPr>
              <a:t>sides</a:t>
            </a:r>
            <a:r>
              <a:rPr lang="fr-FR" dirty="0" smtClean="0">
                <a:solidFill>
                  <a:schemeClr val="accent6"/>
                </a:solidFill>
              </a:rPr>
              <a:t> to </a:t>
            </a:r>
            <a:r>
              <a:rPr lang="fr-FR" dirty="0" err="1" smtClean="0">
                <a:solidFill>
                  <a:schemeClr val="accent6"/>
                </a:solidFill>
              </a:rPr>
              <a:t>ensure</a:t>
            </a:r>
            <a:r>
              <a:rPr lang="fr-FR" dirty="0" smtClean="0">
                <a:solidFill>
                  <a:schemeClr val="accent6"/>
                </a:solidFill>
              </a:rPr>
              <a:t> the air </a:t>
            </a:r>
            <a:r>
              <a:rPr lang="fr-FR" dirty="0" err="1" smtClean="0">
                <a:solidFill>
                  <a:schemeClr val="accent6"/>
                </a:solidFill>
              </a:rPr>
              <a:t>tighness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372200" y="2924944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6"/>
                </a:solidFill>
              </a:rPr>
              <a:t>Welding</a:t>
            </a:r>
            <a:r>
              <a:rPr lang="fr-FR" dirty="0" smtClean="0">
                <a:solidFill>
                  <a:schemeClr val="accent6"/>
                </a:solidFill>
              </a:rPr>
              <a:t> on the square tube to </a:t>
            </a:r>
            <a:r>
              <a:rPr lang="fr-FR" dirty="0" err="1" smtClean="0">
                <a:solidFill>
                  <a:schemeClr val="accent6"/>
                </a:solidFill>
              </a:rPr>
              <a:t>ensure</a:t>
            </a:r>
            <a:r>
              <a:rPr lang="fr-FR" dirty="0" smtClean="0">
                <a:solidFill>
                  <a:schemeClr val="accent6"/>
                </a:solidFill>
              </a:rPr>
              <a:t> the air </a:t>
            </a:r>
            <a:r>
              <a:rPr lang="fr-FR" dirty="0" err="1" smtClean="0">
                <a:solidFill>
                  <a:schemeClr val="accent6"/>
                </a:solidFill>
              </a:rPr>
              <a:t>tighness</a:t>
            </a:r>
            <a:endParaRPr lang="fr-FR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55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Positionning</a:t>
            </a:r>
            <a:r>
              <a:rPr lang="fr-FR" dirty="0" smtClean="0"/>
              <a:t> triangles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84224"/>
            <a:ext cx="7860481" cy="574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25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2034</TotalTime>
  <Words>957</Words>
  <Application>Microsoft Office PowerPoint</Application>
  <PresentationFormat>Affichage à l'écran (4:3)</PresentationFormat>
  <Paragraphs>208</Paragraphs>
  <Slides>49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49</vt:i4>
      </vt:variant>
    </vt:vector>
  </HeadingPairs>
  <TitlesOfParts>
    <vt:vector size="51" baseType="lpstr">
      <vt:lpstr>Thème Office</vt:lpstr>
      <vt:lpstr>Conception personnalisée</vt:lpstr>
      <vt:lpstr>Partage </vt:lpstr>
      <vt:lpstr>Partage spirit</vt:lpstr>
      <vt:lpstr>Fundings</vt:lpstr>
      <vt:lpstr>Movings</vt:lpstr>
      <vt:lpstr>Partage implantation</vt:lpstr>
      <vt:lpstr>Expected expanse</vt:lpstr>
      <vt:lpstr>Already bought</vt:lpstr>
      <vt:lpstr>Support frame</vt:lpstr>
      <vt:lpstr>Positionning triangles</vt:lpstr>
      <vt:lpstr>Already bought</vt:lpstr>
      <vt:lpstr>Lead shield for marinelli</vt:lpstr>
      <vt:lpstr>Constraints</vt:lpstr>
      <vt:lpstr>Lead shield for marinelli</vt:lpstr>
      <vt:lpstr>Lead shield</vt:lpstr>
      <vt:lpstr>Big shields</vt:lpstr>
      <vt:lpstr>Big shields</vt:lpstr>
      <vt:lpstr>Big shields</vt:lpstr>
      <vt:lpstr>Small shields</vt:lpstr>
      <vt:lpstr>Small shields</vt:lpstr>
      <vt:lpstr>Small shields</vt:lpstr>
      <vt:lpstr>Crane under discussion</vt:lpstr>
      <vt:lpstr>Crane</vt:lpstr>
      <vt:lpstr>Présentation PowerPoint</vt:lpstr>
      <vt:lpstr>Robot </vt:lpstr>
      <vt:lpstr>Radon tent under discussion</vt:lpstr>
      <vt:lpstr>Model</vt:lpstr>
      <vt:lpstr>Radon tent</vt:lpstr>
      <vt:lpstr>Présentation PowerPoint</vt:lpstr>
      <vt:lpstr>Tent</vt:lpstr>
      <vt:lpstr>Tent glove seal</vt:lpstr>
      <vt:lpstr>Tent requirement</vt:lpstr>
      <vt:lpstr>Opening the shield</vt:lpstr>
      <vt:lpstr>Radon tent</vt:lpstr>
      <vt:lpstr>Opening the tent </vt:lpstr>
      <vt:lpstr>Opening shield</vt:lpstr>
      <vt:lpstr>Opening shield</vt:lpstr>
      <vt:lpstr>Nitrogen filling under discussion</vt:lpstr>
      <vt:lpstr>Tent</vt:lpstr>
      <vt:lpstr>Nitrogen filling</vt:lpstr>
      <vt:lpstr>Electronic</vt:lpstr>
      <vt:lpstr>Caen legacy</vt:lpstr>
      <vt:lpstr>Sample loader under reflexion</vt:lpstr>
      <vt:lpstr>Reflexion</vt:lpstr>
      <vt:lpstr>Reflexion about the design</vt:lpstr>
      <vt:lpstr>Conclusion</vt:lpstr>
      <vt:lpstr>Présentation PowerPoint</vt:lpstr>
      <vt:lpstr>Présentation PowerPoint</vt:lpstr>
      <vt:lpstr>Présentation PowerPoint</vt:lpstr>
      <vt:lpstr>Coordonnées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Guillaume</dc:creator>
  <cp:lastModifiedBy>Guillaume</cp:lastModifiedBy>
  <cp:revision>117</cp:revision>
  <dcterms:created xsi:type="dcterms:W3CDTF">2017-09-26T15:11:41Z</dcterms:created>
  <dcterms:modified xsi:type="dcterms:W3CDTF">2018-11-20T21:16:50Z</dcterms:modified>
</cp:coreProperties>
</file>