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9" autoAdjust="0"/>
    <p:restoredTop sz="94660"/>
  </p:normalViewPr>
  <p:slideViewPr>
    <p:cSldViewPr snapToGrid="0">
      <p:cViewPr varScale="1">
        <p:scale>
          <a:sx n="56" d="100"/>
          <a:sy n="56" d="100"/>
        </p:scale>
        <p:origin x="1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AE34-4D51-4EA3-99BC-419B5FD020AD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D719C-3E9F-423F-8517-88636222B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861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AE34-4D51-4EA3-99BC-419B5FD020AD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D719C-3E9F-423F-8517-88636222B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474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AE34-4D51-4EA3-99BC-419B5FD020AD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D719C-3E9F-423F-8517-88636222B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704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AE34-4D51-4EA3-99BC-419B5FD020AD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D719C-3E9F-423F-8517-88636222B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732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AE34-4D51-4EA3-99BC-419B5FD020AD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D719C-3E9F-423F-8517-88636222B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033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AE34-4D51-4EA3-99BC-419B5FD020AD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D719C-3E9F-423F-8517-88636222B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235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AE34-4D51-4EA3-99BC-419B5FD020AD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D719C-3E9F-423F-8517-88636222B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875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AE34-4D51-4EA3-99BC-419B5FD020AD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D719C-3E9F-423F-8517-88636222B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825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AE34-4D51-4EA3-99BC-419B5FD020AD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D719C-3E9F-423F-8517-88636222B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516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AE34-4D51-4EA3-99BC-419B5FD020AD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D719C-3E9F-423F-8517-88636222B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717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AE34-4D51-4EA3-99BC-419B5FD020AD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D719C-3E9F-423F-8517-88636222B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615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EAE34-4D51-4EA3-99BC-419B5FD020AD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D719C-3E9F-423F-8517-88636222B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312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091" y="259721"/>
            <a:ext cx="10489719" cy="1034241"/>
          </a:xfrm>
        </p:spPr>
        <p:txBody>
          <a:bodyPr>
            <a:normAutofit fontScale="90000"/>
          </a:bodyPr>
          <a:lstStyle/>
          <a:p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 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samples 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measured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LSM for low background 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experiments</a:t>
            </a:r>
            <a:b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( 2014- 2018)</a:t>
            </a:r>
            <a:endParaRPr lang="en-GB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708030"/>
            <a:ext cx="9144000" cy="354977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COBRA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 (lacquer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epoxy, CZT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detectors, copper);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LEGEND experiment (PEN granulate);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TGV-2 experiment ( 106Cd);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PICO experiment (reflective foils);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NPRI samples (air filters from power plants)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7193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658132"/>
              </p:ext>
            </p:extLst>
          </p:nvPr>
        </p:nvGraphicFramePr>
        <p:xfrm>
          <a:off x="7621454" y="1039620"/>
          <a:ext cx="4237150" cy="58704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4872"/>
                <a:gridCol w="1548177"/>
                <a:gridCol w="1584101"/>
              </a:tblGrid>
              <a:tr h="3976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E [</a:t>
                      </a:r>
                      <a:r>
                        <a:rPr lang="en-GB" sz="2000" b="1" dirty="0" err="1">
                          <a:solidFill>
                            <a:schemeClr val="tx1"/>
                          </a:solidFill>
                          <a:effectLst/>
                        </a:rPr>
                        <a:t>keV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]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Nuclide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Activity [</a:t>
                      </a:r>
                      <a:r>
                        <a:rPr lang="en-GB" sz="2000" b="1" dirty="0" err="1">
                          <a:solidFill>
                            <a:schemeClr val="tx1"/>
                          </a:solidFill>
                          <a:effectLst/>
                        </a:rPr>
                        <a:t>mBq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/kg]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238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212</a:t>
                      </a:r>
                      <a:r>
                        <a:rPr lang="en-GB" sz="2000" dirty="0" err="1">
                          <a:effectLst/>
                        </a:rPr>
                        <a:t>Pb</a:t>
                      </a:r>
                      <a:r>
                        <a:rPr lang="en-GB" sz="2000" dirty="0">
                          <a:effectLst/>
                        </a:rPr>
                        <a:t> (228Th)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0.12±0.02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43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295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214Pb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0.15±0.05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352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214Pb (226Ra)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0.13±0.02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43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583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208Tl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&lt;0.02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43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609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214Bi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0.11±0.04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43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661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137Cs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&lt;0.01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43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811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58Co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0.24±0.05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43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834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54Mn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&lt;0.02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43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847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56Co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0.07±0.01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43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911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228Ac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0.06±0.03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43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1173,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1332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60Co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&lt;0.02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43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1238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56Co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0.05±0.02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43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1460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40K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0.32±0.08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15474" y="2154874"/>
            <a:ext cx="27962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dirty="0"/>
              <a:t>mass = 49.3 kg</a:t>
            </a:r>
          </a:p>
          <a:p>
            <a:r>
              <a:rPr lang="en-GB" sz="2500" dirty="0"/>
              <a:t>T = 894h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06" y="3916259"/>
            <a:ext cx="2614412" cy="17361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55" y="1756837"/>
            <a:ext cx="2704563" cy="17959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777" y="3873498"/>
            <a:ext cx="2678804" cy="177889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05880" y="1908653"/>
            <a:ext cx="4054315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Copper sample measured with </a:t>
            </a:r>
            <a:r>
              <a:rPr lang="en-GB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Obelix</a:t>
            </a:r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80406" y="99086"/>
            <a:ext cx="1171159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 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COBRA experiment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CdZnTe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ν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Double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Beta Research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Apparatus,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searching for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neutrinoless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double beta decay in several isotopes</a:t>
            </a:r>
            <a:endParaRPr lang="en-GB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534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8517712"/>
              </p:ext>
            </p:extLst>
          </p:nvPr>
        </p:nvGraphicFramePr>
        <p:xfrm>
          <a:off x="931653" y="1500998"/>
          <a:ext cx="3705644" cy="34496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9216"/>
                <a:gridCol w="1309850"/>
                <a:gridCol w="1586578"/>
              </a:tblGrid>
              <a:tr h="352368"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3M4090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3071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 (keV)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Isotope 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Activity [</a:t>
                      </a:r>
                      <a:r>
                        <a:rPr lang="en-GB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mBq</a:t>
                      </a:r>
                      <a:r>
                        <a:rPr lang="en-GB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/kg]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5236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212-Pb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4.42±0.32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5236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214-Pb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17.9±0.8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5236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352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214-Pb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11.8±0.4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5236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208-Tl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1.8±0.5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5236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214-Bi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10.9±0.9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5236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K-40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&lt;20.9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5236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208-Tl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6.92±0.14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205772"/>
              </p:ext>
            </p:extLst>
          </p:nvPr>
        </p:nvGraphicFramePr>
        <p:xfrm>
          <a:off x="6142007" y="1500998"/>
          <a:ext cx="3053751" cy="33775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4619"/>
                <a:gridCol w="845389"/>
                <a:gridCol w="690113"/>
                <a:gridCol w="138023"/>
                <a:gridCol w="655607"/>
              </a:tblGrid>
              <a:tr h="238157"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3M3930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3815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E(</a:t>
                      </a:r>
                      <a:r>
                        <a:rPr lang="en-GB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keV</a:t>
                      </a:r>
                      <a:r>
                        <a:rPr lang="en-GB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Isotope 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Activity [</a:t>
                      </a:r>
                      <a:r>
                        <a:rPr lang="en-GB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mBq</a:t>
                      </a:r>
                      <a:r>
                        <a:rPr lang="en-GB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/kg]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4682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212-Pb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2.83±0.33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GB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815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214-Pb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2.5±0.4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GB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815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352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214-Pb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4.9±0.3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GB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815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208-Tl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0.9±0.2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GB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815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214-Bi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4.02±0.4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GB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815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K-40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&lt;16.3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GB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815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208-Tl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9.3±0.3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GB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71667" y="362309"/>
            <a:ext cx="100335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PICO experiment </a:t>
            </a: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searching for dark matter with 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superheated liquids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33148" y="1008596"/>
            <a:ext cx="50503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Reflective foils  measurement with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Obelix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424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LEGEND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generation of Gerda and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Majorana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projects of searching for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neutrinoless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double beta decay in 76Ge</a:t>
            </a:r>
            <a:r>
              <a:rPr lang="en-GB" sz="2800" dirty="0"/>
              <a:t/>
            </a:r>
            <a:br>
              <a:rPr lang="en-GB" sz="2800" dirty="0"/>
            </a:br>
            <a:endParaRPr lang="en-GB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056" y="1409798"/>
            <a:ext cx="2316114" cy="3088152"/>
          </a:xfrm>
        </p:spPr>
      </p:pic>
      <p:sp>
        <p:nvSpPr>
          <p:cNvPr id="5" name="TextBox 4"/>
          <p:cNvSpPr txBox="1"/>
          <p:nvPr/>
        </p:nvSpPr>
        <p:spPr>
          <a:xfrm>
            <a:off x="437696" y="1626936"/>
            <a:ext cx="9689715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Polyethylene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Naphthalate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(PEN)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granules </a:t>
            </a:r>
          </a:p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samples,</a:t>
            </a:r>
          </a:p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~2.8 kg mass of each sample,</a:t>
            </a:r>
          </a:p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measured with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Obelix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808624"/>
              </p:ext>
            </p:extLst>
          </p:nvPr>
        </p:nvGraphicFramePr>
        <p:xfrm>
          <a:off x="3939479" y="3126350"/>
          <a:ext cx="2686148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43074"/>
                <a:gridCol w="1343074"/>
              </a:tblGrid>
              <a:tr h="541561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Isotope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Obelix</a:t>
                      </a:r>
                      <a:endParaRPr lang="en-GB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GB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mBq</a:t>
                      </a:r>
                      <a:r>
                        <a:rPr lang="en-GB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/kg]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63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Ra-226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0.30±0.02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63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Th-228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0.11±0.02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7534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268</Words>
  <Application>Microsoft Office PowerPoint</Application>
  <PresentationFormat>Widescreen</PresentationFormat>
  <Paragraphs>119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Material samples measured in LSM for low background experiments ( 2014- 2018)</vt:lpstr>
      <vt:lpstr>PowerPoint Presentation</vt:lpstr>
      <vt:lpstr>PowerPoint Presentation</vt:lpstr>
      <vt:lpstr>LEGEND experiment – next generation of Gerda and Majorana projects of searching for neutrinoless double beta decay in 76Ge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samples measured with Obelix</dc:title>
  <dc:creator>Katja</dc:creator>
  <cp:lastModifiedBy>Katja</cp:lastModifiedBy>
  <cp:revision>14</cp:revision>
  <dcterms:created xsi:type="dcterms:W3CDTF">2018-11-15T10:18:26Z</dcterms:created>
  <dcterms:modified xsi:type="dcterms:W3CDTF">2018-11-19T08:32:30Z</dcterms:modified>
</cp:coreProperties>
</file>