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351" r:id="rId2"/>
    <p:sldId id="352" r:id="rId3"/>
    <p:sldId id="353" r:id="rId4"/>
    <p:sldId id="354" r:id="rId5"/>
    <p:sldId id="356" r:id="rId6"/>
    <p:sldId id="357" r:id="rId7"/>
    <p:sldId id="358" r:id="rId8"/>
    <p:sldId id="369" r:id="rId9"/>
    <p:sldId id="386" r:id="rId10"/>
    <p:sldId id="387" r:id="rId11"/>
    <p:sldId id="388" r:id="rId12"/>
    <p:sldId id="389" r:id="rId13"/>
    <p:sldId id="390" r:id="rId14"/>
    <p:sldId id="391" r:id="rId15"/>
    <p:sldId id="394" r:id="rId16"/>
    <p:sldId id="364" r:id="rId17"/>
    <p:sldId id="272" r:id="rId18"/>
    <p:sldId id="359" r:id="rId19"/>
    <p:sldId id="360" r:id="rId20"/>
    <p:sldId id="361" r:id="rId21"/>
    <p:sldId id="362" r:id="rId22"/>
    <p:sldId id="363" r:id="rId23"/>
    <p:sldId id="290" r:id="rId24"/>
    <p:sldId id="365" r:id="rId25"/>
    <p:sldId id="371" r:id="rId26"/>
    <p:sldId id="366" r:id="rId27"/>
    <p:sldId id="295" r:id="rId28"/>
    <p:sldId id="367" r:id="rId29"/>
    <p:sldId id="373" r:id="rId30"/>
    <p:sldId id="298" r:id="rId31"/>
    <p:sldId id="304" r:id="rId32"/>
    <p:sldId id="372" r:id="rId33"/>
    <p:sldId id="284" r:id="rId34"/>
    <p:sldId id="312" r:id="rId35"/>
    <p:sldId id="314" r:id="rId36"/>
    <p:sldId id="374" r:id="rId37"/>
    <p:sldId id="376" r:id="rId38"/>
    <p:sldId id="286" r:id="rId39"/>
    <p:sldId id="375" r:id="rId40"/>
    <p:sldId id="378" r:id="rId41"/>
    <p:sldId id="377" r:id="rId42"/>
    <p:sldId id="379" r:id="rId43"/>
    <p:sldId id="380" r:id="rId44"/>
    <p:sldId id="319" r:id="rId45"/>
    <p:sldId id="326" r:id="rId46"/>
    <p:sldId id="381" r:id="rId47"/>
    <p:sldId id="382" r:id="rId48"/>
    <p:sldId id="383" r:id="rId49"/>
    <p:sldId id="307" r:id="rId50"/>
    <p:sldId id="327" r:id="rId51"/>
    <p:sldId id="338" r:id="rId52"/>
    <p:sldId id="328" r:id="rId53"/>
    <p:sldId id="329" r:id="rId54"/>
    <p:sldId id="341" r:id="rId55"/>
    <p:sldId id="331" r:id="rId56"/>
    <p:sldId id="334" r:id="rId57"/>
    <p:sldId id="335" r:id="rId58"/>
    <p:sldId id="309" r:id="rId59"/>
    <p:sldId id="336" r:id="rId60"/>
    <p:sldId id="344" r:id="rId61"/>
    <p:sldId id="306" r:id="rId62"/>
    <p:sldId id="384" r:id="rId63"/>
    <p:sldId id="350" r:id="rId64"/>
    <p:sldId id="349" r:id="rId65"/>
    <p:sldId id="345" r:id="rId66"/>
    <p:sldId id="346" r:id="rId67"/>
    <p:sldId id="308" r:id="rId68"/>
    <p:sldId id="313" r:id="rId69"/>
    <p:sldId id="265" r:id="rId70"/>
    <p:sldId id="267" r:id="rId71"/>
    <p:sldId id="282" r:id="rId72"/>
    <p:sldId id="300" r:id="rId73"/>
    <p:sldId id="368" r:id="rId74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9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FF00FF"/>
    <a:srgbClr val="CC00FF"/>
    <a:srgbClr val="FFFF00"/>
    <a:srgbClr val="CC6600"/>
    <a:srgbClr val="3366FF"/>
    <a:srgbClr val="33CC33"/>
    <a:srgbClr val="B2B2B2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94660"/>
  </p:normalViewPr>
  <p:slideViewPr>
    <p:cSldViewPr showGuides="1">
      <p:cViewPr>
        <p:scale>
          <a:sx n="89" d="100"/>
          <a:sy n="89" d="100"/>
        </p:scale>
        <p:origin x="1402" y="53"/>
      </p:cViewPr>
      <p:guideLst>
        <p:guide orient="horz" pos="429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wmf"/><Relationship Id="rId1" Type="http://schemas.openxmlformats.org/officeDocument/2006/relationships/image" Target="../media/image15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2E07248-4EB0-457C-B3AC-28F2AB001C89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A865105-B228-4DCF-9961-EB5A3A6522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467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65105-B228-4DCF-9961-EB5A3A65226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68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69FEB-C0F6-CB45-8CAE-A746CF7F94A7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68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15E-2609-454D-858D-7CAEFDB4385E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A8C5-F300-4E8C-8F83-A7A71CDCA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290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15E-2609-454D-858D-7CAEFDB4385E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A8C5-F300-4E8C-8F83-A7A71CDCA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196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15E-2609-454D-858D-7CAEFDB4385E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A8C5-F300-4E8C-8F83-A7A71CDCA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070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15E-2609-454D-858D-7CAEFDB4385E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A8C5-F300-4E8C-8F83-A7A71CDCA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774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15E-2609-454D-858D-7CAEFDB4385E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A8C5-F300-4E8C-8F83-A7A71CDCA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64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15E-2609-454D-858D-7CAEFDB4385E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A8C5-F300-4E8C-8F83-A7A71CDCA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818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15E-2609-454D-858D-7CAEFDB4385E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A8C5-F300-4E8C-8F83-A7A71CDCA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029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15E-2609-454D-858D-7CAEFDB4385E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A8C5-F300-4E8C-8F83-A7A71CDCA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57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15E-2609-454D-858D-7CAEFDB4385E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A8C5-F300-4E8C-8F83-A7A71CDCA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613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15E-2609-454D-858D-7CAEFDB4385E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A8C5-F300-4E8C-8F83-A7A71CDCA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609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615E-2609-454D-858D-7CAEFDB4385E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A8C5-F300-4E8C-8F83-A7A71CDCA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971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4615E-2609-454D-858D-7CAEFDB4385E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2A8C5-F300-4E8C-8F83-A7A71CDCA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83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48.png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20.png"/><Relationship Id="rId4" Type="http://schemas.openxmlformats.org/officeDocument/2006/relationships/image" Target="../media/image410.png"/><Relationship Id="rId9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emf"/><Relationship Id="rId4" Type="http://schemas.openxmlformats.org/officeDocument/2006/relationships/image" Target="../media/image5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emf"/><Relationship Id="rId4" Type="http://schemas.openxmlformats.org/officeDocument/2006/relationships/image" Target="../media/image5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0.png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8.png"/><Relationship Id="rId4" Type="http://schemas.openxmlformats.org/officeDocument/2006/relationships/image" Target="../media/image61.png"/><Relationship Id="rId9" Type="http://schemas.openxmlformats.org/officeDocument/2006/relationships/image" Target="../media/image6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8.gif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66.emf"/><Relationship Id="rId10" Type="http://schemas.openxmlformats.org/officeDocument/2006/relationships/image" Target="../media/image71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image" Target="../media/image94.png"/><Relationship Id="rId7" Type="http://schemas.openxmlformats.org/officeDocument/2006/relationships/image" Target="../media/image98.e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emf"/><Relationship Id="rId5" Type="http://schemas.openxmlformats.org/officeDocument/2006/relationships/image" Target="../media/image96.png"/><Relationship Id="rId4" Type="http://schemas.openxmlformats.org/officeDocument/2006/relationships/image" Target="../media/image95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image" Target="../media/image101.emf"/><Relationship Id="rId7" Type="http://schemas.openxmlformats.org/officeDocument/2006/relationships/image" Target="../media/image105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emf"/><Relationship Id="rId5" Type="http://schemas.openxmlformats.org/officeDocument/2006/relationships/image" Target="../media/image103.png"/><Relationship Id="rId10" Type="http://schemas.openxmlformats.org/officeDocument/2006/relationships/image" Target="../media/image108.emf"/><Relationship Id="rId4" Type="http://schemas.openxmlformats.org/officeDocument/2006/relationships/image" Target="../media/image102.emf"/><Relationship Id="rId9" Type="http://schemas.openxmlformats.org/officeDocument/2006/relationships/image" Target="../media/image10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wm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52.pd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60.png"/><Relationship Id="rId7" Type="http://schemas.openxmlformats.org/officeDocument/2006/relationships/image" Target="../media/image15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58.wmf"/><Relationship Id="rId10" Type="http://schemas.openxmlformats.org/officeDocument/2006/relationships/image" Target="../media/image162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8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5" Type="http://schemas.openxmlformats.org/officeDocument/2006/relationships/image" Target="../media/image166.gif"/><Relationship Id="rId4" Type="http://schemas.openxmlformats.org/officeDocument/2006/relationships/image" Target="../media/image165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9.png"/><Relationship Id="rId5" Type="http://schemas.openxmlformats.org/officeDocument/2006/relationships/image" Target="../media/image61.emf"/><Relationship Id="rId4" Type="http://schemas.openxmlformats.org/officeDocument/2006/relationships/oleObject" Target="../embeddings/oleObject9.bin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6695" y="27382"/>
            <a:ext cx="9144000" cy="6858002"/>
            <a:chOff x="6695" y="0"/>
            <a:chExt cx="9144000" cy="6858002"/>
          </a:xfrm>
        </p:grpSpPr>
        <p:pic>
          <p:nvPicPr>
            <p:cNvPr id="6" name="Picture 8" descr="Inside 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95" y="0"/>
              <a:ext cx="9144000" cy="6858002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1273499" y="980728"/>
              <a:ext cx="3417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fr-FR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742218" y="881026"/>
              <a:ext cx="83778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800" b="1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From</a:t>
              </a:r>
              <a:r>
                <a:rPr lang="fr-FR" sz="48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sz="4800" b="1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Majorana</a:t>
              </a:r>
              <a:r>
                <a:rPr lang="fr-FR" sz="48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to  </a:t>
              </a:r>
              <a:r>
                <a:rPr lang="fr-FR" sz="4800" b="1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SuperNEMO</a:t>
              </a:r>
              <a:r>
                <a:rPr lang="fr-FR" sz="48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fr-FR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539552" y="5879013"/>
              <a:ext cx="32905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00FFFF"/>
                  </a:solidFill>
                </a:rPr>
                <a:t>Pr. Jose </a:t>
              </a:r>
              <a:r>
                <a:rPr lang="fr-FR" dirty="0" err="1" smtClean="0">
                  <a:solidFill>
                    <a:srgbClr val="00FFFF"/>
                  </a:solidFill>
                </a:rPr>
                <a:t>Busto</a:t>
              </a:r>
              <a:endParaRPr lang="fr-FR" dirty="0" smtClean="0">
                <a:solidFill>
                  <a:srgbClr val="00FFFF"/>
                </a:solidFill>
              </a:endParaRPr>
            </a:p>
            <a:p>
              <a:r>
                <a:rPr lang="fr-FR" dirty="0" smtClean="0">
                  <a:solidFill>
                    <a:srgbClr val="00FFFF"/>
                  </a:solidFill>
                </a:rPr>
                <a:t>CPPM / Université d’Aix Marseille</a:t>
              </a:r>
              <a:endParaRPr lang="fr-FR" dirty="0">
                <a:solidFill>
                  <a:srgbClr val="00FFFF"/>
                </a:solidFill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7480040" y="5951021"/>
              <a:ext cx="14269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00FFFF"/>
                  </a:solidFill>
                </a:rPr>
                <a:t>Marseille </a:t>
              </a:r>
            </a:p>
            <a:p>
              <a:r>
                <a:rPr lang="fr-FR" dirty="0" smtClean="0">
                  <a:solidFill>
                    <a:srgbClr val="00FFFF"/>
                  </a:solidFill>
                </a:rPr>
                <a:t>July 6th 2019</a:t>
              </a:r>
              <a:endParaRPr lang="fr-FR" dirty="0">
                <a:solidFill>
                  <a:srgbClr val="00FFFF"/>
                </a:solidFill>
              </a:endParaRP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2267744" y="2281559"/>
            <a:ext cx="4049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nature of neutrino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04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9144000" cy="67024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1560" y="1916832"/>
            <a:ext cx="799288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1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871"/>
            <a:ext cx="9144000" cy="66502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1560" y="1916832"/>
            <a:ext cx="799288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8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372"/>
            <a:ext cx="9144000" cy="671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02"/>
            <a:ext cx="9144000" cy="669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0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880"/>
            <a:ext cx="9144000" cy="669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4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33"/>
            <a:ext cx="9144000" cy="66759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3635896" y="5949280"/>
                <a:ext cx="2389693" cy="5771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𝝊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𝑳𝑯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sub>
                        <m:sup/>
                      </m:sSubSup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𝒂𝒏𝒅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𝝊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𝑹𝑯</m:t>
                          </m:r>
                        </m:sub>
                        <m:sup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p>
                      </m:sSubSup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5949280"/>
                <a:ext cx="2389693" cy="57714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107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7744" y="260648"/>
            <a:ext cx="5442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66FF"/>
                </a:solidFill>
              </a:rPr>
              <a:t>What is the nature of the </a:t>
            </a:r>
            <a:r>
              <a:rPr lang="en-US" sz="2800" dirty="0" smtClean="0">
                <a:solidFill>
                  <a:srgbClr val="0066FF"/>
                </a:solidFill>
              </a:rPr>
              <a:t>neutrino ?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64" y="729676"/>
            <a:ext cx="1323413" cy="170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627784" y="724054"/>
            <a:ext cx="5025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« Symmetric theory of electron and positron</a:t>
            </a:r>
            <a:r>
              <a:rPr lang="en-US" i="1" dirty="0" smtClean="0"/>
              <a:t> »</a:t>
            </a:r>
            <a:endParaRPr lang="en-US" i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605" y="2104620"/>
            <a:ext cx="3541643" cy="74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555776" y="1795463"/>
            <a:ext cx="6336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6600"/>
                </a:solidFill>
              </a:rPr>
              <a:t>In Dirac equation, fields </a:t>
            </a:r>
            <a:r>
              <a:rPr lang="en-US" sz="2000" dirty="0" smtClean="0">
                <a:solidFill>
                  <a:srgbClr val="006600"/>
                </a:solidFill>
                <a:latin typeface="Symbol" panose="05050102010706020507" pitchFamily="18" charset="2"/>
              </a:rPr>
              <a:t>y </a:t>
            </a:r>
            <a:r>
              <a:rPr lang="en-US" sz="2000" dirty="0" smtClean="0">
                <a:solidFill>
                  <a:srgbClr val="006600"/>
                </a:solidFill>
              </a:rPr>
              <a:t>(x) are complex functions.</a:t>
            </a:r>
          </a:p>
          <a:p>
            <a:endParaRPr lang="fr-FR" sz="2400" b="1" dirty="0">
              <a:solidFill>
                <a:srgbClr val="0033CC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078" y="3279794"/>
            <a:ext cx="2993844" cy="70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64" y="4053493"/>
            <a:ext cx="3312071" cy="60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702" y="4666822"/>
            <a:ext cx="2617996" cy="698132"/>
          </a:xfrm>
          <a:prstGeom prst="rect">
            <a:avLst/>
          </a:prstGeom>
          <a:solidFill>
            <a:srgbClr val="FFFF00"/>
          </a:solidFill>
          <a:ln w="28575">
            <a:solidFill>
              <a:srgbClr val="003366"/>
            </a:solidFill>
          </a:ln>
          <a:extLst/>
        </p:spPr>
      </p:pic>
      <p:sp>
        <p:nvSpPr>
          <p:cNvPr id="10" name="Rectangle 9"/>
          <p:cNvSpPr/>
          <p:nvPr/>
        </p:nvSpPr>
        <p:spPr>
          <a:xfrm>
            <a:off x="431777" y="2811290"/>
            <a:ext cx="5544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 smtClean="0">
                <a:solidFill>
                  <a:srgbClr val="CC00CC"/>
                </a:solidFill>
              </a:rPr>
              <a:t>Majorana</a:t>
            </a:r>
            <a:r>
              <a:rPr lang="fr-FR" sz="2000" dirty="0" smtClean="0">
                <a:solidFill>
                  <a:srgbClr val="CC00CC"/>
                </a:solidFill>
              </a:rPr>
              <a:t> looks for real solutions of Dirac </a:t>
            </a:r>
            <a:r>
              <a:rPr lang="fr-FR" sz="2000" dirty="0" err="1" smtClean="0">
                <a:solidFill>
                  <a:srgbClr val="CC00CC"/>
                </a:solidFill>
              </a:rPr>
              <a:t>equation</a:t>
            </a:r>
            <a:r>
              <a:rPr lang="fr-FR" sz="2000" dirty="0" smtClean="0">
                <a:solidFill>
                  <a:srgbClr val="CC00CC"/>
                </a:solidFill>
              </a:rPr>
              <a:t>. </a:t>
            </a:r>
            <a:endParaRPr lang="fr-FR" sz="2000" dirty="0">
              <a:solidFill>
                <a:srgbClr val="CC00CC"/>
              </a:solidFill>
            </a:endParaRPr>
          </a:p>
        </p:txBody>
      </p:sp>
      <p:sp>
        <p:nvSpPr>
          <p:cNvPr id="11" name="Flèche droite 10"/>
          <p:cNvSpPr/>
          <p:nvPr/>
        </p:nvSpPr>
        <p:spPr>
          <a:xfrm>
            <a:off x="2267744" y="4929070"/>
            <a:ext cx="576064" cy="232591"/>
          </a:xfrm>
          <a:prstGeom prst="rightArrow">
            <a:avLst/>
          </a:prstGeom>
          <a:solidFill>
            <a:srgbClr val="66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516694" y="1060756"/>
            <a:ext cx="475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Ettore </a:t>
            </a:r>
            <a:r>
              <a:rPr lang="en-US" dirty="0" err="1" smtClean="0">
                <a:solidFill>
                  <a:srgbClr val="FF0000"/>
                </a:solidFill>
              </a:rPr>
              <a:t>Majorana</a:t>
            </a:r>
            <a:r>
              <a:rPr lang="en-US" dirty="0" smtClean="0">
                <a:solidFill>
                  <a:srgbClr val="FF0000"/>
                </a:solidFill>
              </a:rPr>
              <a:t> 1937 </a:t>
            </a:r>
            <a:r>
              <a:rPr lang="en-US" i="1" dirty="0" smtClean="0"/>
              <a:t>(brilliant student of Fermi)</a:t>
            </a:r>
            <a:endParaRPr lang="en-US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971600" y="4860699"/>
            <a:ext cx="107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However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649065" y="5589240"/>
            <a:ext cx="224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 </a:t>
            </a:r>
            <a:r>
              <a:rPr lang="en-US" dirty="0" smtClean="0">
                <a:sym typeface="Symbol" panose="05050102010706020507" pitchFamily="18" charset="2"/>
              </a:rPr>
              <a:t> anti-Particle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3366783" y="6182858"/>
            <a:ext cx="355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Only possible for neutrinos   </a:t>
            </a:r>
            <a:r>
              <a:rPr lang="en-US" i="1" dirty="0" smtClean="0">
                <a:solidFill>
                  <a:srgbClr val="00B050"/>
                </a:solidFill>
              </a:rPr>
              <a:t>(Q =0) </a:t>
            </a:r>
            <a:endParaRPr lang="en-US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9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88218" y="4878213"/>
            <a:ext cx="5792927" cy="7200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1330646" y="260648"/>
            <a:ext cx="18473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045" y="486690"/>
            <a:ext cx="13811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86" y="486690"/>
            <a:ext cx="14478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206650" y="2350767"/>
            <a:ext cx="1217128" cy="8002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6600FF"/>
                </a:solidFill>
              </a:rPr>
              <a:t>  </a:t>
            </a:r>
            <a:r>
              <a:rPr lang="fr-FR" sz="2800" b="1" dirty="0" smtClean="0">
                <a:solidFill>
                  <a:srgbClr val="0033CC"/>
                </a:solidFill>
              </a:rPr>
              <a:t>Dirac  </a:t>
            </a:r>
          </a:p>
          <a:p>
            <a:endParaRPr lang="fr-FR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2179" y="2339734"/>
            <a:ext cx="1681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6600FF"/>
                </a:solidFill>
              </a:rPr>
              <a:t> </a:t>
            </a:r>
            <a:r>
              <a:rPr lang="fr-FR" sz="2800" b="1" dirty="0" err="1" smtClean="0">
                <a:solidFill>
                  <a:srgbClr val="0033CC"/>
                </a:solidFill>
              </a:rPr>
              <a:t>Majorana</a:t>
            </a:r>
            <a:endParaRPr lang="fr-FR" sz="2800" dirty="0">
              <a:solidFill>
                <a:srgbClr val="0033CC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345021" y="2396682"/>
            <a:ext cx="551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  <a:r>
              <a:rPr lang="fr-FR" sz="2800" dirty="0" smtClean="0">
                <a:solidFill>
                  <a:srgbClr val="0033CC"/>
                </a:solidFill>
              </a:rPr>
              <a:t>or</a:t>
            </a:r>
            <a:endParaRPr lang="fr-FR" sz="2800" dirty="0">
              <a:solidFill>
                <a:srgbClr val="0033CC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01624" y="3942201"/>
            <a:ext cx="74867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latin typeface="Symbol" panose="05050102010706020507" pitchFamily="18" charset="2"/>
              </a:rPr>
              <a:t> </a:t>
            </a:r>
            <a:r>
              <a:rPr lang="en-US" sz="2800" dirty="0" smtClean="0">
                <a:solidFill>
                  <a:srgbClr val="FF3399"/>
                </a:solidFill>
              </a:rPr>
              <a:t>If </a:t>
            </a:r>
            <a:r>
              <a:rPr lang="en-US" sz="2800" dirty="0" smtClean="0">
                <a:solidFill>
                  <a:srgbClr val="FF3399"/>
                </a:solidFill>
                <a:latin typeface="Symbol" panose="05050102010706020507" pitchFamily="18" charset="2"/>
              </a:rPr>
              <a:t>n</a:t>
            </a:r>
            <a:r>
              <a:rPr lang="en-US" sz="2800" dirty="0" smtClean="0">
                <a:solidFill>
                  <a:srgbClr val="FF3399"/>
                </a:solidFill>
              </a:rPr>
              <a:t> is </a:t>
            </a:r>
            <a:r>
              <a:rPr lang="en-US" sz="2800" dirty="0" err="1" smtClean="0">
                <a:solidFill>
                  <a:srgbClr val="FF3399"/>
                </a:solidFill>
              </a:rPr>
              <a:t>Majorana</a:t>
            </a:r>
            <a:r>
              <a:rPr lang="en-US" sz="2800" dirty="0" smtClean="0">
                <a:solidFill>
                  <a:srgbClr val="FF3399"/>
                </a:solidFill>
              </a:rPr>
              <a:t>, Lepton number is not conserved</a:t>
            </a:r>
            <a:r>
              <a:rPr lang="en-US" sz="2800" b="1" baseline="-25000" dirty="0" smtClean="0">
                <a:solidFill>
                  <a:srgbClr val="FF3399"/>
                </a:solidFill>
              </a:rPr>
              <a:t>.</a:t>
            </a:r>
          </a:p>
          <a:p>
            <a:pPr algn="ctr"/>
            <a:r>
              <a:rPr lang="fr-FR" sz="3600" b="1" dirty="0" smtClean="0">
                <a:solidFill>
                  <a:srgbClr val="FF3399"/>
                </a:solidFill>
              </a:rPr>
              <a:t> </a:t>
            </a:r>
          </a:p>
          <a:p>
            <a:pPr algn="ctr"/>
            <a:r>
              <a:rPr lang="en-US" sz="3200" dirty="0" smtClean="0">
                <a:solidFill>
                  <a:srgbClr val="0066FF"/>
                </a:solidFill>
              </a:rPr>
              <a:t>Need new physics beyond de SM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032922" y="3170150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rgbClr val="00B050"/>
                </a:solidFill>
              </a:rPr>
              <a:t>?????</a:t>
            </a:r>
            <a:endParaRPr lang="fr-FR" sz="36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 flipH="1">
                <a:off x="1822542" y="2787470"/>
                <a:ext cx="1673244" cy="4424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822542" y="2787470"/>
                <a:ext cx="1673244" cy="4424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5622640" y="2816303"/>
                <a:ext cx="1401538" cy="4424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640" y="2816303"/>
                <a:ext cx="1401538" cy="4424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067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100296" y="2000710"/>
            <a:ext cx="71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 </a:t>
            </a:r>
            <a:r>
              <a:rPr lang="fr-FR" sz="3600" dirty="0" smtClean="0">
                <a:latin typeface="Symbol" panose="05050102010706020507" pitchFamily="18" charset="2"/>
              </a:rPr>
              <a:t>b</a:t>
            </a:r>
            <a:r>
              <a:rPr lang="fr-FR" sz="3600" baseline="30000" dirty="0" smtClean="0">
                <a:latin typeface="Symbol" panose="05050102010706020507" pitchFamily="18" charset="2"/>
              </a:rPr>
              <a:t>-</a:t>
            </a:r>
            <a:endParaRPr lang="fr-FR" sz="3600" baseline="30000" dirty="0">
              <a:latin typeface="Symbol" panose="05050102010706020507" pitchFamily="18" charset="2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980728"/>
            <a:ext cx="4229100" cy="26479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89743" y="3086446"/>
            <a:ext cx="270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Single beta decay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835696" y="139843"/>
            <a:ext cx="55858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66FF"/>
                </a:solidFill>
              </a:rPr>
              <a:t>From single beta to double beta </a:t>
            </a:r>
            <a:endParaRPr lang="en-US" sz="3200" dirty="0">
              <a:solidFill>
                <a:srgbClr val="0066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465466" y="1064606"/>
            <a:ext cx="317716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A</a:t>
            </a:r>
          </a:p>
          <a:p>
            <a:endParaRPr lang="en-US" dirty="0" smtClean="0"/>
          </a:p>
          <a:p>
            <a:r>
              <a:rPr lang="en-US" dirty="0" smtClean="0"/>
              <a:t>Z</a:t>
            </a:r>
          </a:p>
          <a:p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5948168" y="1064606"/>
            <a:ext cx="524503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pPr algn="ctr"/>
            <a:r>
              <a:rPr lang="en-US" dirty="0" smtClean="0"/>
              <a:t>A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Z+1</a:t>
            </a:r>
          </a:p>
          <a:p>
            <a:pPr algn="ctr"/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2268547" y="4122135"/>
            <a:ext cx="401072" cy="156966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u</a:t>
            </a:r>
            <a:endParaRPr lang="en-US" sz="3200" dirty="0" smtClean="0"/>
          </a:p>
          <a:p>
            <a:r>
              <a:rPr lang="en-US" sz="3200" dirty="0" smtClean="0"/>
              <a:t>d</a:t>
            </a:r>
          </a:p>
          <a:p>
            <a:r>
              <a:rPr lang="en-US" sz="3200" dirty="0" smtClean="0"/>
              <a:t>u</a:t>
            </a:r>
            <a:endParaRPr lang="en-US" sz="3200" dirty="0"/>
          </a:p>
        </p:txBody>
      </p:sp>
      <p:sp>
        <p:nvSpPr>
          <p:cNvPr id="9" name="ZoneTexte 8"/>
          <p:cNvSpPr txBox="1"/>
          <p:nvPr/>
        </p:nvSpPr>
        <p:spPr>
          <a:xfrm>
            <a:off x="6315196" y="4156338"/>
            <a:ext cx="401072" cy="156966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u</a:t>
            </a:r>
            <a:endParaRPr lang="en-US" sz="3200" dirty="0" smtClean="0"/>
          </a:p>
          <a:p>
            <a:r>
              <a:rPr lang="en-US" sz="3200" dirty="0" smtClean="0"/>
              <a:t>d</a:t>
            </a:r>
          </a:p>
          <a:p>
            <a:r>
              <a:rPr lang="en-US" sz="3200" dirty="0"/>
              <a:t>d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2783182" y="4509120"/>
            <a:ext cx="33729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2783182" y="4941168"/>
            <a:ext cx="33729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771800" y="5373216"/>
            <a:ext cx="33729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9" y="5394349"/>
            <a:ext cx="2391268" cy="11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092280" y="982469"/>
            <a:ext cx="617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 </a:t>
            </a:r>
            <a:r>
              <a:rPr lang="fr-FR" sz="2800" dirty="0" smtClean="0">
                <a:latin typeface="Symbol" panose="05050102010706020507" pitchFamily="18" charset="2"/>
              </a:rPr>
              <a:t>b</a:t>
            </a:r>
            <a:r>
              <a:rPr lang="fr-FR" sz="2800" baseline="30000" dirty="0" smtClean="0">
                <a:latin typeface="Symbol" panose="05050102010706020507" pitchFamily="18" charset="2"/>
              </a:rPr>
              <a:t>-</a:t>
            </a:r>
            <a:endParaRPr lang="fr-FR" sz="2800" baseline="30000" dirty="0">
              <a:latin typeface="Symbol" panose="05050102010706020507" pitchFamily="18" charset="2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707904" y="83728"/>
            <a:ext cx="2930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Double Beta </a:t>
            </a:r>
            <a:r>
              <a:rPr lang="en-GB" sz="2800" dirty="0">
                <a:solidFill>
                  <a:srgbClr val="FF0000"/>
                </a:solidFill>
              </a:rPr>
              <a:t>D</a:t>
            </a:r>
            <a:r>
              <a:rPr lang="en-GB" sz="2800" dirty="0" smtClean="0">
                <a:solidFill>
                  <a:srgbClr val="FF0000"/>
                </a:solidFill>
              </a:rPr>
              <a:t>ecay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154659" y="2924944"/>
            <a:ext cx="617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 </a:t>
            </a:r>
            <a:r>
              <a:rPr lang="fr-FR" sz="2800" dirty="0" smtClean="0">
                <a:latin typeface="Symbol" panose="05050102010706020507" pitchFamily="18" charset="2"/>
              </a:rPr>
              <a:t>b</a:t>
            </a:r>
            <a:r>
              <a:rPr lang="fr-FR" sz="2800" baseline="30000" dirty="0" smtClean="0">
                <a:latin typeface="Symbol" panose="05050102010706020507" pitchFamily="18" charset="2"/>
              </a:rPr>
              <a:t>-</a:t>
            </a:r>
            <a:endParaRPr lang="fr-FR" sz="2800" baseline="30000" dirty="0">
              <a:latin typeface="Symbol" panose="05050102010706020507" pitchFamily="18" charset="2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835696" y="4224518"/>
            <a:ext cx="563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CC00CC"/>
                </a:solidFill>
              </a:rPr>
              <a:t>Two decays in the same nucleus at the same time</a:t>
            </a:r>
            <a:endParaRPr lang="en-GB" sz="2000" b="1" dirty="0">
              <a:solidFill>
                <a:srgbClr val="CC00CC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835696" y="4830251"/>
            <a:ext cx="5721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Prosed</a:t>
            </a:r>
            <a:r>
              <a:rPr lang="fr-FR" sz="2400" dirty="0" smtClean="0"/>
              <a:t> by  Maria </a:t>
            </a:r>
            <a:r>
              <a:rPr lang="fr-FR" sz="2400" dirty="0" err="1" smtClean="0"/>
              <a:t>Goeppert</a:t>
            </a:r>
            <a:r>
              <a:rPr lang="fr-FR" sz="2400" dirty="0" smtClean="0"/>
              <a:t> – Mayer en 1935</a:t>
            </a:r>
          </a:p>
          <a:p>
            <a:endParaRPr lang="fr-FR" sz="2400" dirty="0" smtClean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46116" y="6228020"/>
            <a:ext cx="5899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Very rare but allowed process </a:t>
            </a:r>
            <a:r>
              <a:rPr lang="en-GB" i="1" dirty="0" smtClean="0">
                <a:solidFill>
                  <a:srgbClr val="993300"/>
                </a:solidFill>
              </a:rPr>
              <a:t>(longest radioactive process)   </a:t>
            </a:r>
            <a:endParaRPr lang="en-GB" i="1" dirty="0">
              <a:solidFill>
                <a:srgbClr val="9933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375756" y="51750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1286806" y="5343599"/>
            <a:ext cx="6570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66FF"/>
                </a:solidFill>
              </a:rPr>
              <a:t>Observed for the first time in </a:t>
            </a:r>
            <a:r>
              <a:rPr lang="en-US" sz="2400" dirty="0" smtClean="0">
                <a:solidFill>
                  <a:srgbClr val="0066FF"/>
                </a:solidFill>
              </a:rPr>
              <a:t>1987 </a:t>
            </a:r>
            <a:r>
              <a:rPr lang="en-US" sz="2400" dirty="0">
                <a:solidFill>
                  <a:srgbClr val="0066FF"/>
                </a:solidFill>
              </a:rPr>
              <a:t>by </a:t>
            </a:r>
            <a:r>
              <a:rPr lang="en-US" sz="2400" dirty="0" smtClean="0">
                <a:solidFill>
                  <a:srgbClr val="0066FF"/>
                </a:solidFill>
              </a:rPr>
              <a:t>Michael Moe</a:t>
            </a:r>
            <a:endParaRPr lang="en-GB" sz="2400" dirty="0">
              <a:solidFill>
                <a:srgbClr val="0066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595761" y="5775647"/>
            <a:ext cx="2201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8000"/>
                </a:solidFill>
                <a:sym typeface="Wingdings" panose="05000000000000000000" pitchFamily="2" charset="2"/>
              </a:rPr>
              <a:t> 10</a:t>
            </a:r>
            <a:r>
              <a:rPr lang="en-GB" sz="2400" baseline="30000" dirty="0" smtClean="0">
                <a:solidFill>
                  <a:srgbClr val="008000"/>
                </a:solidFill>
                <a:sym typeface="Wingdings" panose="05000000000000000000" pitchFamily="2" charset="2"/>
              </a:rPr>
              <a:t>19</a:t>
            </a:r>
            <a:r>
              <a:rPr lang="en-GB" sz="2400" dirty="0" smtClean="0">
                <a:solidFill>
                  <a:srgbClr val="008000"/>
                </a:solidFill>
                <a:sym typeface="Wingdings" panose="05000000000000000000" pitchFamily="2" charset="2"/>
              </a:rPr>
              <a:t> to 10</a:t>
            </a:r>
            <a:r>
              <a:rPr lang="en-GB" sz="2400" baseline="30000" dirty="0" smtClean="0">
                <a:solidFill>
                  <a:srgbClr val="008000"/>
                </a:solidFill>
                <a:sym typeface="Wingdings" panose="05000000000000000000" pitchFamily="2" charset="2"/>
              </a:rPr>
              <a:t>21</a:t>
            </a:r>
            <a:r>
              <a:rPr lang="en-GB" sz="2400" dirty="0" smtClean="0">
                <a:solidFill>
                  <a:srgbClr val="008000"/>
                </a:solidFill>
                <a:sym typeface="Wingdings" panose="05000000000000000000" pitchFamily="2" charset="2"/>
              </a:rPr>
              <a:t> y</a:t>
            </a:r>
            <a:endParaRPr lang="en-GB" sz="2400" dirty="0">
              <a:solidFill>
                <a:srgbClr val="0080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529324"/>
            <a:ext cx="3535175" cy="3501019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6687970" y="665356"/>
            <a:ext cx="204357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Two neutrinos DBD 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7127267" y="194182"/>
            <a:ext cx="101341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Symbol" panose="05050102010706020507" pitchFamily="18" charset="2"/>
              </a:rPr>
              <a:t>(bb)</a:t>
            </a:r>
            <a:r>
              <a:rPr lang="en-GB" sz="2400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2n</a:t>
            </a:r>
            <a:r>
              <a:rPr lang="en-GB" sz="2400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14" y="472843"/>
            <a:ext cx="2653263" cy="17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4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cteur droit avec flèche 47"/>
          <p:cNvCxnSpPr/>
          <p:nvPr/>
        </p:nvCxnSpPr>
        <p:spPr>
          <a:xfrm flipV="1">
            <a:off x="7774431" y="5328460"/>
            <a:ext cx="902025" cy="6743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/>
          <p:cNvCxnSpPr>
            <a:stCxn id="40" idx="7"/>
          </p:cNvCxnSpPr>
          <p:nvPr/>
        </p:nvCxnSpPr>
        <p:spPr>
          <a:xfrm>
            <a:off x="7773370" y="6017714"/>
            <a:ext cx="975094" cy="6516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rme libre 37"/>
          <p:cNvSpPr/>
          <p:nvPr/>
        </p:nvSpPr>
        <p:spPr>
          <a:xfrm>
            <a:off x="5649362" y="4771175"/>
            <a:ext cx="2435382" cy="887240"/>
          </a:xfrm>
          <a:custGeom>
            <a:avLst/>
            <a:gdLst>
              <a:gd name="connsiteX0" fmla="*/ 0 w 2435382"/>
              <a:gd name="connsiteY0" fmla="*/ 0 h 887240"/>
              <a:gd name="connsiteX1" fmla="*/ 1122630 w 2435382"/>
              <a:gd name="connsiteY1" fmla="*/ 887240 h 887240"/>
              <a:gd name="connsiteX2" fmla="*/ 2435382 w 2435382"/>
              <a:gd name="connsiteY2" fmla="*/ 27161 h 887240"/>
              <a:gd name="connsiteX3" fmla="*/ 2435382 w 2435382"/>
              <a:gd name="connsiteY3" fmla="*/ 27161 h 88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5382" h="887240">
                <a:moveTo>
                  <a:pt x="0" y="0"/>
                </a:moveTo>
                <a:lnTo>
                  <a:pt x="1122630" y="887240"/>
                </a:lnTo>
                <a:lnTo>
                  <a:pt x="2435382" y="27161"/>
                </a:lnTo>
                <a:lnTo>
                  <a:pt x="2435382" y="27161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159" y="4935795"/>
            <a:ext cx="276246" cy="311511"/>
          </a:xfrm>
          <a:prstGeom prst="rect">
            <a:avLst/>
          </a:prstGeom>
        </p:spPr>
      </p:pic>
      <p:sp>
        <p:nvSpPr>
          <p:cNvPr id="18" name="Forme libre 17"/>
          <p:cNvSpPr/>
          <p:nvPr/>
        </p:nvSpPr>
        <p:spPr>
          <a:xfrm flipV="1">
            <a:off x="3851920" y="5794422"/>
            <a:ext cx="1325880" cy="777240"/>
          </a:xfrm>
          <a:custGeom>
            <a:avLst/>
            <a:gdLst>
              <a:gd name="connsiteX0" fmla="*/ 0 w 1325880"/>
              <a:gd name="connsiteY0" fmla="*/ 0 h 777240"/>
              <a:gd name="connsiteX1" fmla="*/ 694944 w 1325880"/>
              <a:gd name="connsiteY1" fmla="*/ 749808 h 777240"/>
              <a:gd name="connsiteX2" fmla="*/ 694944 w 1325880"/>
              <a:gd name="connsiteY2" fmla="*/ 777240 h 777240"/>
              <a:gd name="connsiteX3" fmla="*/ 1325880 w 1325880"/>
              <a:gd name="connsiteY3" fmla="*/ 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5880" h="777240">
                <a:moveTo>
                  <a:pt x="0" y="0"/>
                </a:moveTo>
                <a:lnTo>
                  <a:pt x="694944" y="749808"/>
                </a:lnTo>
                <a:lnTo>
                  <a:pt x="694944" y="777240"/>
                </a:lnTo>
                <a:lnTo>
                  <a:pt x="132588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rme libre 16"/>
          <p:cNvSpPr/>
          <p:nvPr/>
        </p:nvSpPr>
        <p:spPr>
          <a:xfrm>
            <a:off x="3851920" y="4437112"/>
            <a:ext cx="1325880" cy="777240"/>
          </a:xfrm>
          <a:custGeom>
            <a:avLst/>
            <a:gdLst>
              <a:gd name="connsiteX0" fmla="*/ 0 w 1325880"/>
              <a:gd name="connsiteY0" fmla="*/ 0 h 777240"/>
              <a:gd name="connsiteX1" fmla="*/ 694944 w 1325880"/>
              <a:gd name="connsiteY1" fmla="*/ 749808 h 777240"/>
              <a:gd name="connsiteX2" fmla="*/ 694944 w 1325880"/>
              <a:gd name="connsiteY2" fmla="*/ 777240 h 777240"/>
              <a:gd name="connsiteX3" fmla="*/ 1325880 w 1325880"/>
              <a:gd name="connsiteY3" fmla="*/ 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5880" h="777240">
                <a:moveTo>
                  <a:pt x="0" y="0"/>
                </a:moveTo>
                <a:lnTo>
                  <a:pt x="694944" y="749808"/>
                </a:lnTo>
                <a:lnTo>
                  <a:pt x="694944" y="777240"/>
                </a:lnTo>
                <a:lnTo>
                  <a:pt x="132588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1086531" y="174185"/>
            <a:ext cx="7439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0033CC"/>
                </a:solidFill>
              </a:rPr>
              <a:t>Standard Model of particle and interactions</a:t>
            </a:r>
            <a:endParaRPr lang="en-GB" sz="3200" dirty="0">
              <a:solidFill>
                <a:srgbClr val="0033CC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47664" y="798936"/>
            <a:ext cx="2757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66FF"/>
                </a:solidFill>
              </a:rPr>
              <a:t>Matter Particles (fermions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5508104" y="876794"/>
            <a:ext cx="2965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66FF"/>
                </a:solidFill>
              </a:rPr>
              <a:t>Interaction Particles (bosons)</a:t>
            </a:r>
            <a:endParaRPr lang="en-GB" b="1" dirty="0">
              <a:solidFill>
                <a:srgbClr val="FF66FF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445" y="4533320"/>
            <a:ext cx="309563" cy="3714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328" y="4533320"/>
            <a:ext cx="309563" cy="371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536" y="6143027"/>
            <a:ext cx="309563" cy="37147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797" y="6143027"/>
            <a:ext cx="309563" cy="371475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361035" y="5147236"/>
            <a:ext cx="362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66FF"/>
                </a:solidFill>
              </a:rPr>
              <a:t>Interaction by exchange of a boson  :</a:t>
            </a:r>
            <a:endParaRPr lang="en-GB" dirty="0">
              <a:solidFill>
                <a:srgbClr val="0066FF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64236" y="1916832"/>
            <a:ext cx="844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9900FF"/>
                </a:solidFill>
              </a:rPr>
              <a:t>Quarks</a:t>
            </a:r>
            <a:endParaRPr lang="en-GB" dirty="0">
              <a:solidFill>
                <a:srgbClr val="9900FF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03074" y="3207274"/>
            <a:ext cx="92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CC00"/>
                </a:solidFill>
              </a:rPr>
              <a:t>Leptons</a:t>
            </a:r>
            <a:endParaRPr lang="en-GB" dirty="0">
              <a:solidFill>
                <a:srgbClr val="00CC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031500" y="1679882"/>
            <a:ext cx="859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9933"/>
                </a:solidFill>
              </a:rPr>
              <a:t>EM Int.</a:t>
            </a:r>
            <a:endParaRPr lang="en-GB" dirty="0">
              <a:solidFill>
                <a:srgbClr val="FF9933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021810" y="3788085"/>
            <a:ext cx="1076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Weak Int.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026751" y="2800331"/>
            <a:ext cx="116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66FF"/>
                </a:solidFill>
              </a:rPr>
              <a:t>Strong Int</a:t>
            </a:r>
            <a:r>
              <a:rPr lang="en-GB" dirty="0" smtClean="0">
                <a:solidFill>
                  <a:srgbClr val="FF0000"/>
                </a:solidFill>
              </a:rPr>
              <a:t>.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33" name="Groupe 32"/>
          <p:cNvGrpSpPr/>
          <p:nvPr/>
        </p:nvGrpSpPr>
        <p:grpSpPr>
          <a:xfrm>
            <a:off x="6996619" y="1611224"/>
            <a:ext cx="527709" cy="593640"/>
            <a:chOff x="6509648" y="5310884"/>
            <a:chExt cx="527709" cy="593640"/>
          </a:xfrm>
        </p:grpSpPr>
        <p:sp>
          <p:nvSpPr>
            <p:cNvPr id="31" name="Rectangle 30"/>
            <p:cNvSpPr/>
            <p:nvPr/>
          </p:nvSpPr>
          <p:spPr>
            <a:xfrm>
              <a:off x="6557479" y="5328460"/>
              <a:ext cx="432048" cy="576064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g</a:t>
              </a:r>
              <a:endParaRPr lang="en-GB" sz="3200" dirty="0">
                <a:solidFill>
                  <a:schemeClr val="tx1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6509648" y="5310884"/>
              <a:ext cx="52770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/>
                <a:t>photon</a:t>
              </a:r>
              <a:endParaRPr lang="en-GB" sz="900" dirty="0"/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6322297" y="2375414"/>
            <a:ext cx="449162" cy="593640"/>
            <a:chOff x="7003158" y="4922928"/>
            <a:chExt cx="449162" cy="593640"/>
          </a:xfrm>
        </p:grpSpPr>
        <p:sp>
          <p:nvSpPr>
            <p:cNvPr id="35" name="Rectangle 34"/>
            <p:cNvSpPr/>
            <p:nvPr/>
          </p:nvSpPr>
          <p:spPr>
            <a:xfrm>
              <a:off x="7011094" y="4940504"/>
              <a:ext cx="432048" cy="576064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7003158" y="4922928"/>
              <a:ext cx="4491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/>
                <a:t>gluon</a:t>
              </a:r>
              <a:endParaRPr lang="en-GB" sz="900" dirty="0"/>
            </a:p>
          </p:txBody>
        </p:sp>
      </p:grpSp>
      <p:grpSp>
        <p:nvGrpSpPr>
          <p:cNvPr id="71" name="Groupe 70"/>
          <p:cNvGrpSpPr/>
          <p:nvPr/>
        </p:nvGrpSpPr>
        <p:grpSpPr>
          <a:xfrm>
            <a:off x="6511191" y="3618490"/>
            <a:ext cx="503994" cy="676652"/>
            <a:chOff x="7016625" y="4825732"/>
            <a:chExt cx="503994" cy="676652"/>
          </a:xfrm>
        </p:grpSpPr>
        <p:sp>
          <p:nvSpPr>
            <p:cNvPr id="39" name="Rectangle 38"/>
            <p:cNvSpPr/>
            <p:nvPr/>
          </p:nvSpPr>
          <p:spPr>
            <a:xfrm>
              <a:off x="7016625" y="4926320"/>
              <a:ext cx="432048" cy="576064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7220537" y="482573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+</a:t>
              </a:r>
              <a:endParaRPr lang="en-GB" dirty="0"/>
            </a:p>
          </p:txBody>
        </p:sp>
      </p:grpSp>
      <p:grpSp>
        <p:nvGrpSpPr>
          <p:cNvPr id="72" name="Groupe 71"/>
          <p:cNvGrpSpPr/>
          <p:nvPr/>
        </p:nvGrpSpPr>
        <p:grpSpPr>
          <a:xfrm>
            <a:off x="7520619" y="3625238"/>
            <a:ext cx="432048" cy="685440"/>
            <a:chOff x="7522859" y="4825732"/>
            <a:chExt cx="432048" cy="685440"/>
          </a:xfrm>
        </p:grpSpPr>
        <p:sp>
          <p:nvSpPr>
            <p:cNvPr id="42" name="Rectangle 41"/>
            <p:cNvSpPr/>
            <p:nvPr/>
          </p:nvSpPr>
          <p:spPr>
            <a:xfrm>
              <a:off x="7522859" y="4935108"/>
              <a:ext cx="432048" cy="576064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7704555" y="4825732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latin typeface="Baskerville Old Face" panose="02020602080505020303" pitchFamily="18" charset="0"/>
                </a:rPr>
                <a:t>-</a:t>
              </a:r>
              <a:endParaRPr lang="en-GB" b="1" dirty="0">
                <a:latin typeface="Baskerville Old Face" panose="02020602080505020303" pitchFamily="18" charset="0"/>
              </a:endParaRPr>
            </a:p>
          </p:txBody>
        </p:sp>
      </p:grpSp>
      <p:grpSp>
        <p:nvGrpSpPr>
          <p:cNvPr id="47" name="Groupe 46"/>
          <p:cNvGrpSpPr/>
          <p:nvPr/>
        </p:nvGrpSpPr>
        <p:grpSpPr>
          <a:xfrm>
            <a:off x="7023163" y="3672534"/>
            <a:ext cx="457734" cy="630576"/>
            <a:chOff x="7088571" y="5827986"/>
            <a:chExt cx="457734" cy="630576"/>
          </a:xfrm>
        </p:grpSpPr>
        <p:sp>
          <p:nvSpPr>
            <p:cNvPr id="44" name="Rectangle 43"/>
            <p:cNvSpPr/>
            <p:nvPr/>
          </p:nvSpPr>
          <p:spPr>
            <a:xfrm>
              <a:off x="7088571" y="5882498"/>
              <a:ext cx="432048" cy="576064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7270267" y="5827986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0</a:t>
              </a:r>
              <a:endParaRPr lang="en-GB" sz="1400" dirty="0"/>
            </a:p>
          </p:txBody>
        </p:sp>
      </p:grpSp>
      <p:grpSp>
        <p:nvGrpSpPr>
          <p:cNvPr id="50" name="Groupe 49"/>
          <p:cNvGrpSpPr/>
          <p:nvPr/>
        </p:nvGrpSpPr>
        <p:grpSpPr>
          <a:xfrm>
            <a:off x="6802868" y="2384202"/>
            <a:ext cx="449162" cy="593640"/>
            <a:chOff x="7003158" y="4922928"/>
            <a:chExt cx="449162" cy="593640"/>
          </a:xfrm>
        </p:grpSpPr>
        <p:sp>
          <p:nvSpPr>
            <p:cNvPr id="51" name="Rectangle 50"/>
            <p:cNvSpPr/>
            <p:nvPr/>
          </p:nvSpPr>
          <p:spPr>
            <a:xfrm>
              <a:off x="7011094" y="4940504"/>
              <a:ext cx="432048" cy="576064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7003158" y="4922928"/>
              <a:ext cx="4491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/>
                <a:t>gluon</a:t>
              </a:r>
              <a:endParaRPr lang="en-GB" sz="900" dirty="0"/>
            </a:p>
          </p:txBody>
        </p:sp>
      </p:grpSp>
      <p:grpSp>
        <p:nvGrpSpPr>
          <p:cNvPr id="53" name="Groupe 52"/>
          <p:cNvGrpSpPr/>
          <p:nvPr/>
        </p:nvGrpSpPr>
        <p:grpSpPr>
          <a:xfrm>
            <a:off x="6322297" y="2996952"/>
            <a:ext cx="449162" cy="593640"/>
            <a:chOff x="7003158" y="4922928"/>
            <a:chExt cx="449162" cy="593640"/>
          </a:xfrm>
        </p:grpSpPr>
        <p:sp>
          <p:nvSpPr>
            <p:cNvPr id="54" name="Rectangle 53"/>
            <p:cNvSpPr/>
            <p:nvPr/>
          </p:nvSpPr>
          <p:spPr>
            <a:xfrm>
              <a:off x="7011094" y="4940504"/>
              <a:ext cx="432048" cy="576064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7003158" y="4922928"/>
              <a:ext cx="4491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/>
                <a:t>gluon</a:t>
              </a:r>
              <a:endParaRPr lang="en-GB" sz="900" dirty="0"/>
            </a:p>
          </p:txBody>
        </p:sp>
      </p:grpSp>
      <p:grpSp>
        <p:nvGrpSpPr>
          <p:cNvPr id="56" name="Groupe 55"/>
          <p:cNvGrpSpPr/>
          <p:nvPr/>
        </p:nvGrpSpPr>
        <p:grpSpPr>
          <a:xfrm>
            <a:off x="6814260" y="3011327"/>
            <a:ext cx="449162" cy="593640"/>
            <a:chOff x="7003158" y="4922928"/>
            <a:chExt cx="449162" cy="593640"/>
          </a:xfrm>
        </p:grpSpPr>
        <p:sp>
          <p:nvSpPr>
            <p:cNvPr id="57" name="Rectangle 56"/>
            <p:cNvSpPr/>
            <p:nvPr/>
          </p:nvSpPr>
          <p:spPr>
            <a:xfrm>
              <a:off x="7011094" y="4940504"/>
              <a:ext cx="432048" cy="576064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7003158" y="4922928"/>
              <a:ext cx="4491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/>
                <a:t>gluon</a:t>
              </a:r>
              <a:endParaRPr lang="en-GB" sz="900" dirty="0"/>
            </a:p>
          </p:txBody>
        </p:sp>
      </p:grpSp>
      <p:grpSp>
        <p:nvGrpSpPr>
          <p:cNvPr id="59" name="Groupe 58"/>
          <p:cNvGrpSpPr/>
          <p:nvPr/>
        </p:nvGrpSpPr>
        <p:grpSpPr>
          <a:xfrm>
            <a:off x="7285924" y="2391357"/>
            <a:ext cx="449162" cy="593640"/>
            <a:chOff x="7003158" y="4922928"/>
            <a:chExt cx="449162" cy="593640"/>
          </a:xfrm>
        </p:grpSpPr>
        <p:sp>
          <p:nvSpPr>
            <p:cNvPr id="60" name="Rectangle 59"/>
            <p:cNvSpPr/>
            <p:nvPr/>
          </p:nvSpPr>
          <p:spPr>
            <a:xfrm>
              <a:off x="7011094" y="4940504"/>
              <a:ext cx="432048" cy="576064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7003158" y="4922928"/>
              <a:ext cx="4491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/>
                <a:t>gluon</a:t>
              </a:r>
              <a:endParaRPr lang="en-GB" sz="900" dirty="0"/>
            </a:p>
          </p:txBody>
        </p:sp>
      </p:grpSp>
      <p:grpSp>
        <p:nvGrpSpPr>
          <p:cNvPr id="62" name="Groupe 61"/>
          <p:cNvGrpSpPr/>
          <p:nvPr/>
        </p:nvGrpSpPr>
        <p:grpSpPr>
          <a:xfrm>
            <a:off x="7766495" y="2400145"/>
            <a:ext cx="449162" cy="593640"/>
            <a:chOff x="7003158" y="4922928"/>
            <a:chExt cx="449162" cy="593640"/>
          </a:xfrm>
        </p:grpSpPr>
        <p:sp>
          <p:nvSpPr>
            <p:cNvPr id="63" name="Rectangle 62"/>
            <p:cNvSpPr/>
            <p:nvPr/>
          </p:nvSpPr>
          <p:spPr>
            <a:xfrm>
              <a:off x="7011094" y="4940504"/>
              <a:ext cx="432048" cy="576064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7003158" y="4922928"/>
              <a:ext cx="4491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/>
                <a:t>gluon</a:t>
              </a:r>
              <a:endParaRPr lang="en-GB" sz="900" dirty="0"/>
            </a:p>
          </p:txBody>
        </p:sp>
      </p:grpSp>
      <p:grpSp>
        <p:nvGrpSpPr>
          <p:cNvPr id="65" name="Groupe 64"/>
          <p:cNvGrpSpPr/>
          <p:nvPr/>
        </p:nvGrpSpPr>
        <p:grpSpPr>
          <a:xfrm>
            <a:off x="7285924" y="3012895"/>
            <a:ext cx="449162" cy="593640"/>
            <a:chOff x="7003158" y="4922928"/>
            <a:chExt cx="449162" cy="593640"/>
          </a:xfrm>
        </p:grpSpPr>
        <p:sp>
          <p:nvSpPr>
            <p:cNvPr id="66" name="Rectangle 65"/>
            <p:cNvSpPr/>
            <p:nvPr/>
          </p:nvSpPr>
          <p:spPr>
            <a:xfrm>
              <a:off x="7011094" y="4940504"/>
              <a:ext cx="432048" cy="576064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7003158" y="4922928"/>
              <a:ext cx="4491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/>
                <a:t>gluon</a:t>
              </a:r>
              <a:endParaRPr lang="en-GB" sz="900" dirty="0"/>
            </a:p>
          </p:txBody>
        </p:sp>
      </p:grpSp>
      <p:grpSp>
        <p:nvGrpSpPr>
          <p:cNvPr id="68" name="Groupe 67"/>
          <p:cNvGrpSpPr/>
          <p:nvPr/>
        </p:nvGrpSpPr>
        <p:grpSpPr>
          <a:xfrm>
            <a:off x="7777887" y="3027270"/>
            <a:ext cx="449162" cy="593640"/>
            <a:chOff x="7003158" y="4922928"/>
            <a:chExt cx="449162" cy="593640"/>
          </a:xfrm>
        </p:grpSpPr>
        <p:sp>
          <p:nvSpPr>
            <p:cNvPr id="69" name="Rectangle 68"/>
            <p:cNvSpPr/>
            <p:nvPr/>
          </p:nvSpPr>
          <p:spPr>
            <a:xfrm>
              <a:off x="7011094" y="4940504"/>
              <a:ext cx="432048" cy="576064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7003158" y="4922928"/>
              <a:ext cx="4491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/>
                <a:t>gluon</a:t>
              </a:r>
              <a:endParaRPr lang="en-GB" sz="900" dirty="0"/>
            </a:p>
          </p:txBody>
        </p:sp>
      </p:grpSp>
      <p:sp>
        <p:nvSpPr>
          <p:cNvPr id="73" name="Rectangle à coins arrondis 72"/>
          <p:cNvSpPr/>
          <p:nvPr/>
        </p:nvSpPr>
        <p:spPr>
          <a:xfrm>
            <a:off x="1720573" y="1209550"/>
            <a:ext cx="1950755" cy="3049016"/>
          </a:xfrm>
          <a:prstGeom prst="roundRect">
            <a:avLst>
              <a:gd name="adj" fmla="val 62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8" name="Image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087" y="1346265"/>
            <a:ext cx="1657350" cy="2867025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1872609" y="1309823"/>
            <a:ext cx="1647825" cy="1389953"/>
          </a:xfrm>
          <a:prstGeom prst="rect">
            <a:avLst/>
          </a:prstGeom>
          <a:noFill/>
          <a:ln w="38100"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1790165" y="1273247"/>
            <a:ext cx="1790868" cy="226678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1" name="Connecteur droit 80"/>
          <p:cNvCxnSpPr>
            <a:stCxn id="27" idx="1"/>
          </p:cNvCxnSpPr>
          <p:nvPr/>
        </p:nvCxnSpPr>
        <p:spPr>
          <a:xfrm flipH="1" flipV="1">
            <a:off x="3581033" y="1842056"/>
            <a:ext cx="1450467" cy="2249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/>
          <p:cNvCxnSpPr>
            <a:stCxn id="29" idx="1"/>
          </p:cNvCxnSpPr>
          <p:nvPr/>
        </p:nvCxnSpPr>
        <p:spPr>
          <a:xfrm flipH="1" flipV="1">
            <a:off x="3520434" y="2417721"/>
            <a:ext cx="1506317" cy="567276"/>
          </a:xfrm>
          <a:prstGeom prst="line">
            <a:avLst/>
          </a:prstGeom>
          <a:ln w="3810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/>
          <p:cNvCxnSpPr>
            <a:stCxn id="28" idx="1"/>
          </p:cNvCxnSpPr>
          <p:nvPr/>
        </p:nvCxnSpPr>
        <p:spPr>
          <a:xfrm flipH="1" flipV="1">
            <a:off x="3671328" y="3933056"/>
            <a:ext cx="1350482" cy="396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4386" y="4881842"/>
            <a:ext cx="297071" cy="339522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217" y="5479240"/>
            <a:ext cx="309563" cy="3714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6082" y="6135222"/>
            <a:ext cx="327834" cy="369752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>
          <a:xfrm>
            <a:off x="4315043" y="4944292"/>
            <a:ext cx="120280" cy="1253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/>
          <p:cNvCxnSpPr/>
          <p:nvPr/>
        </p:nvCxnSpPr>
        <p:spPr>
          <a:xfrm flipV="1">
            <a:off x="4706963" y="4959058"/>
            <a:ext cx="54318" cy="744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/>
          <p:cNvCxnSpPr/>
          <p:nvPr/>
        </p:nvCxnSpPr>
        <p:spPr>
          <a:xfrm>
            <a:off x="4644008" y="5922720"/>
            <a:ext cx="120280" cy="1253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/>
          <p:cNvCxnSpPr/>
          <p:nvPr/>
        </p:nvCxnSpPr>
        <p:spPr>
          <a:xfrm flipV="1">
            <a:off x="4383551" y="5928327"/>
            <a:ext cx="54318" cy="744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orme libre 39"/>
          <p:cNvSpPr/>
          <p:nvPr/>
        </p:nvSpPr>
        <p:spPr>
          <a:xfrm rot="1219049">
            <a:off x="6734586" y="5795713"/>
            <a:ext cx="1060482" cy="136772"/>
          </a:xfrm>
          <a:custGeom>
            <a:avLst/>
            <a:gdLst>
              <a:gd name="connsiteX0" fmla="*/ 0 w 1303699"/>
              <a:gd name="connsiteY0" fmla="*/ 140646 h 294672"/>
              <a:gd name="connsiteX1" fmla="*/ 126748 w 1303699"/>
              <a:gd name="connsiteY1" fmla="*/ 4844 h 294672"/>
              <a:gd name="connsiteX2" fmla="*/ 334978 w 1303699"/>
              <a:gd name="connsiteY2" fmla="*/ 294555 h 294672"/>
              <a:gd name="connsiteX3" fmla="*/ 552261 w 1303699"/>
              <a:gd name="connsiteY3" fmla="*/ 32004 h 294672"/>
              <a:gd name="connsiteX4" fmla="*/ 724277 w 1303699"/>
              <a:gd name="connsiteY4" fmla="*/ 294555 h 294672"/>
              <a:gd name="connsiteX5" fmla="*/ 941560 w 1303699"/>
              <a:gd name="connsiteY5" fmla="*/ 68218 h 294672"/>
              <a:gd name="connsiteX6" fmla="*/ 1086416 w 1303699"/>
              <a:gd name="connsiteY6" fmla="*/ 276448 h 294672"/>
              <a:gd name="connsiteX7" fmla="*/ 1303699 w 1303699"/>
              <a:gd name="connsiteY7" fmla="*/ 77272 h 29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03699" h="294672">
                <a:moveTo>
                  <a:pt x="0" y="140646"/>
                </a:moveTo>
                <a:cubicBezTo>
                  <a:pt x="35459" y="59919"/>
                  <a:pt x="70918" y="-20808"/>
                  <a:pt x="126748" y="4844"/>
                </a:cubicBezTo>
                <a:cubicBezTo>
                  <a:pt x="182578" y="30495"/>
                  <a:pt x="264059" y="290028"/>
                  <a:pt x="334978" y="294555"/>
                </a:cubicBezTo>
                <a:cubicBezTo>
                  <a:pt x="405897" y="299082"/>
                  <a:pt x="487378" y="32004"/>
                  <a:pt x="552261" y="32004"/>
                </a:cubicBezTo>
                <a:cubicBezTo>
                  <a:pt x="617144" y="32004"/>
                  <a:pt x="659394" y="288519"/>
                  <a:pt x="724277" y="294555"/>
                </a:cubicBezTo>
                <a:cubicBezTo>
                  <a:pt x="789160" y="300591"/>
                  <a:pt x="881204" y="71236"/>
                  <a:pt x="941560" y="68218"/>
                </a:cubicBezTo>
                <a:cubicBezTo>
                  <a:pt x="1001917" y="65200"/>
                  <a:pt x="1026060" y="274939"/>
                  <a:pt x="1086416" y="276448"/>
                </a:cubicBezTo>
                <a:cubicBezTo>
                  <a:pt x="1146772" y="277957"/>
                  <a:pt x="1225235" y="177614"/>
                  <a:pt x="1303699" y="77272"/>
                </a:cubicBezTo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1836" y="5718401"/>
            <a:ext cx="218476" cy="302887"/>
          </a:xfrm>
          <a:prstGeom prst="rect">
            <a:avLst/>
          </a:prstGeom>
        </p:spPr>
      </p:pic>
      <p:sp>
        <p:nvSpPr>
          <p:cNvPr id="89" name="Forme libre 88"/>
          <p:cNvSpPr/>
          <p:nvPr/>
        </p:nvSpPr>
        <p:spPr>
          <a:xfrm rot="5400000">
            <a:off x="4202331" y="5424753"/>
            <a:ext cx="647186" cy="92152"/>
          </a:xfrm>
          <a:custGeom>
            <a:avLst/>
            <a:gdLst>
              <a:gd name="connsiteX0" fmla="*/ 0 w 1303699"/>
              <a:gd name="connsiteY0" fmla="*/ 140646 h 294672"/>
              <a:gd name="connsiteX1" fmla="*/ 126748 w 1303699"/>
              <a:gd name="connsiteY1" fmla="*/ 4844 h 294672"/>
              <a:gd name="connsiteX2" fmla="*/ 334978 w 1303699"/>
              <a:gd name="connsiteY2" fmla="*/ 294555 h 294672"/>
              <a:gd name="connsiteX3" fmla="*/ 552261 w 1303699"/>
              <a:gd name="connsiteY3" fmla="*/ 32004 h 294672"/>
              <a:gd name="connsiteX4" fmla="*/ 724277 w 1303699"/>
              <a:gd name="connsiteY4" fmla="*/ 294555 h 294672"/>
              <a:gd name="connsiteX5" fmla="*/ 941560 w 1303699"/>
              <a:gd name="connsiteY5" fmla="*/ 68218 h 294672"/>
              <a:gd name="connsiteX6" fmla="*/ 1086416 w 1303699"/>
              <a:gd name="connsiteY6" fmla="*/ 276448 h 294672"/>
              <a:gd name="connsiteX7" fmla="*/ 1303699 w 1303699"/>
              <a:gd name="connsiteY7" fmla="*/ 77272 h 29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03699" h="294672">
                <a:moveTo>
                  <a:pt x="0" y="140646"/>
                </a:moveTo>
                <a:cubicBezTo>
                  <a:pt x="35459" y="59919"/>
                  <a:pt x="70918" y="-20808"/>
                  <a:pt x="126748" y="4844"/>
                </a:cubicBezTo>
                <a:cubicBezTo>
                  <a:pt x="182578" y="30495"/>
                  <a:pt x="264059" y="290028"/>
                  <a:pt x="334978" y="294555"/>
                </a:cubicBezTo>
                <a:cubicBezTo>
                  <a:pt x="405897" y="299082"/>
                  <a:pt x="487378" y="32004"/>
                  <a:pt x="552261" y="32004"/>
                </a:cubicBezTo>
                <a:cubicBezTo>
                  <a:pt x="617144" y="32004"/>
                  <a:pt x="659394" y="288519"/>
                  <a:pt x="724277" y="294555"/>
                </a:cubicBezTo>
                <a:cubicBezTo>
                  <a:pt x="789160" y="300591"/>
                  <a:pt x="881204" y="71236"/>
                  <a:pt x="941560" y="68218"/>
                </a:cubicBezTo>
                <a:cubicBezTo>
                  <a:pt x="1001917" y="65200"/>
                  <a:pt x="1026060" y="274939"/>
                  <a:pt x="1086416" y="276448"/>
                </a:cubicBezTo>
                <a:cubicBezTo>
                  <a:pt x="1146772" y="277957"/>
                  <a:pt x="1225235" y="177614"/>
                  <a:pt x="1303699" y="77272"/>
                </a:cubicBezTo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ZoneTexte 89"/>
          <p:cNvSpPr txBox="1"/>
          <p:nvPr/>
        </p:nvSpPr>
        <p:spPr>
          <a:xfrm>
            <a:off x="2852604" y="5701791"/>
            <a:ext cx="1385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Electron scattering </a:t>
            </a:r>
            <a:endParaRPr lang="en-US" sz="1200" dirty="0"/>
          </a:p>
        </p:txBody>
      </p:sp>
      <p:sp>
        <p:nvSpPr>
          <p:cNvPr id="91" name="ZoneTexte 90"/>
          <p:cNvSpPr txBox="1"/>
          <p:nvPr/>
        </p:nvSpPr>
        <p:spPr>
          <a:xfrm>
            <a:off x="6043639" y="5824456"/>
            <a:ext cx="863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Beta decay</a:t>
            </a:r>
            <a:endParaRPr lang="en-US" sz="1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7914" y="5341413"/>
            <a:ext cx="218476" cy="31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5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179" y="1033136"/>
            <a:ext cx="3715642" cy="25881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03874" y="260648"/>
            <a:ext cx="4336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Two neutrinos spectrum </a:t>
            </a:r>
            <a:endParaRPr lang="en-GB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3275560" y="3903587"/>
                <a:ext cx="3231141" cy="378437"/>
              </a:xfrm>
              <a:prstGeom prst="rect">
                <a:avLst/>
              </a:prstGeom>
              <a:solidFill>
                <a:srgbClr val="66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sPre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sPre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560" y="3903587"/>
                <a:ext cx="3231141" cy="378437"/>
              </a:xfrm>
              <a:prstGeom prst="rect">
                <a:avLst/>
              </a:prstGeom>
              <a:blipFill rotWithShape="0">
                <a:blip r:embed="rId4"/>
                <a:stretch>
                  <a:fillRect l="-377" b="-177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3588978" y="4571281"/>
                <a:ext cx="2604303" cy="321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𝛽𝛽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sPre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sPre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978" y="4571281"/>
                <a:ext cx="2604303" cy="321498"/>
              </a:xfrm>
              <a:prstGeom prst="rect">
                <a:avLst/>
              </a:prstGeom>
              <a:blipFill>
                <a:blip r:embed="rId5"/>
                <a:stretch>
                  <a:fillRect l="-2576" b="-24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094576"/>
              </p:ext>
            </p:extLst>
          </p:nvPr>
        </p:nvGraphicFramePr>
        <p:xfrm>
          <a:off x="1756878" y="5229200"/>
          <a:ext cx="2826694" cy="852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2" name="Equation" r:id="rId6" imgW="1590840" imgH="466200" progId="Equation.DSMT4">
                  <p:embed/>
                </p:oleObj>
              </mc:Choice>
              <mc:Fallback>
                <p:oleObj name="Equation" r:id="rId6" imgW="1590840" imgH="466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6878" y="5229200"/>
                        <a:ext cx="2826694" cy="85258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305539"/>
              </p:ext>
            </p:extLst>
          </p:nvPr>
        </p:nvGraphicFramePr>
        <p:xfrm>
          <a:off x="5436096" y="5393556"/>
          <a:ext cx="34290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3" name="Equation" r:id="rId8" imgW="2815920" imgH="420480" progId="Equation.DSMT4">
                  <p:embed/>
                </p:oleObj>
              </mc:Choice>
              <mc:Fallback>
                <p:oleObj name="Equation" r:id="rId8" imgW="2815920" imgH="420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5393556"/>
                        <a:ext cx="3429000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7127267" y="194182"/>
            <a:ext cx="101341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Symbol" panose="05050102010706020507" pitchFamily="18" charset="2"/>
              </a:rPr>
              <a:t>(bb)</a:t>
            </a:r>
            <a:r>
              <a:rPr lang="en-GB" sz="2400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2n</a:t>
            </a:r>
            <a:r>
              <a:rPr lang="en-GB" sz="2400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85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1720" y="476672"/>
            <a:ext cx="5317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0066FF"/>
                </a:solidFill>
              </a:rPr>
              <a:t>Which nucleus can decay by </a:t>
            </a:r>
            <a:r>
              <a:rPr lang="en-GB" sz="2800" dirty="0" smtClean="0">
                <a:solidFill>
                  <a:srgbClr val="0066FF"/>
                </a:solidFill>
                <a:latin typeface="Symbol" panose="05050102010706020507" pitchFamily="18" charset="2"/>
              </a:rPr>
              <a:t>(bb)</a:t>
            </a:r>
            <a:r>
              <a:rPr lang="en-GB" sz="2800" baseline="-25000" dirty="0" smtClean="0">
                <a:solidFill>
                  <a:srgbClr val="0066FF"/>
                </a:solidFill>
                <a:latin typeface="Symbol" panose="05050102010706020507" pitchFamily="18" charset="2"/>
              </a:rPr>
              <a:t>2n</a:t>
            </a:r>
            <a:r>
              <a:rPr lang="en-GB" sz="2800" dirty="0" smtClean="0">
                <a:solidFill>
                  <a:srgbClr val="0066FF"/>
                </a:solidFill>
                <a:latin typeface="Symbol" panose="05050102010706020507" pitchFamily="18" charset="2"/>
              </a:rPr>
              <a:t> </a:t>
            </a:r>
            <a:endParaRPr lang="en-GB" sz="2800" dirty="0">
              <a:solidFill>
                <a:srgbClr val="0066FF"/>
              </a:solidFill>
              <a:latin typeface="Symbol" panose="05050102010706020507" pitchFamily="18" charset="2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5041780" cy="3672408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827584" y="2364212"/>
            <a:ext cx="2088232" cy="20882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 rot="18975636">
            <a:off x="1034906" y="2026830"/>
            <a:ext cx="1501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A = Constant  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011409"/>
            <a:ext cx="3672407" cy="28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0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55" y="2855570"/>
            <a:ext cx="4959420" cy="3093709"/>
          </a:xfrm>
          <a:prstGeom prst="rect">
            <a:avLst/>
          </a:prstGeom>
        </p:spPr>
      </p:pic>
      <p:sp>
        <p:nvSpPr>
          <p:cNvPr id="2" name="AutoShape 2" descr="Résultat de recherche d'images pour &quot;double beta decay mass parabola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4077072"/>
            <a:ext cx="3115637" cy="22054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3131840" y="150296"/>
            <a:ext cx="3086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Bethe </a:t>
            </a:r>
            <a:r>
              <a:rPr lang="en-US" sz="2000" dirty="0" err="1" smtClean="0">
                <a:solidFill>
                  <a:srgbClr val="0000FF"/>
                </a:solidFill>
              </a:rPr>
              <a:t>Weizsaecker</a:t>
            </a:r>
            <a:r>
              <a:rPr lang="en-US" sz="2000" dirty="0" smtClean="0">
                <a:solidFill>
                  <a:srgbClr val="0000FF"/>
                </a:solidFill>
              </a:rPr>
              <a:t> formula 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71" y="842082"/>
            <a:ext cx="8210550" cy="122872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800353" y="1701475"/>
            <a:ext cx="3397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CC"/>
                </a:solidFill>
              </a:rPr>
              <a:t>Mass or binding energy of nucleus</a:t>
            </a:r>
            <a:endParaRPr lang="en-US" dirty="0">
              <a:solidFill>
                <a:srgbClr val="CC00CC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758317" y="3239773"/>
            <a:ext cx="2621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For some even nucleus decay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 to (A, Z+1) is impossible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596669" y="501512"/>
            <a:ext cx="209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(Liquid drop model) 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2126835" y="2349213"/>
            <a:ext cx="1347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 = constant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54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67744" y="397002"/>
            <a:ext cx="40781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600" dirty="0" err="1" smtClean="0">
                <a:solidFill>
                  <a:srgbClr val="6600FF"/>
                </a:solidFill>
              </a:rPr>
              <a:t>Some</a:t>
            </a:r>
            <a:r>
              <a:rPr lang="fr-FR" sz="3600" dirty="0" smtClean="0">
                <a:solidFill>
                  <a:srgbClr val="6600FF"/>
                </a:solidFill>
              </a:rPr>
              <a:t> </a:t>
            </a:r>
            <a:r>
              <a:rPr lang="fr-FR" sz="3600" dirty="0" err="1" smtClean="0">
                <a:solidFill>
                  <a:srgbClr val="6600FF"/>
                </a:solidFill>
                <a:latin typeface="Symbol" panose="05050102010706020507" pitchFamily="18" charset="2"/>
              </a:rPr>
              <a:t>bb</a:t>
            </a:r>
            <a:r>
              <a:rPr lang="fr-FR" sz="3600" dirty="0" smtClean="0">
                <a:solidFill>
                  <a:srgbClr val="6600FF"/>
                </a:solidFill>
              </a:rPr>
              <a:t> candidates </a:t>
            </a:r>
            <a:endParaRPr lang="fr-FR" sz="3600" dirty="0">
              <a:solidFill>
                <a:srgbClr val="6600FF"/>
              </a:solidFill>
            </a:endParaRPr>
          </a:p>
        </p:txBody>
      </p:sp>
      <p:pic>
        <p:nvPicPr>
          <p:cNvPr id="22534" name="Picture 6" descr="http://inspirehep.net/record/643838/files/parabol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3672408" cy="322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11467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37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3419872" y="1340768"/>
                <a:ext cx="2393219" cy="378437"/>
              </a:xfrm>
              <a:prstGeom prst="rect">
                <a:avLst/>
              </a:prstGeom>
              <a:solidFill>
                <a:srgbClr val="66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sPre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sPre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1340768"/>
                <a:ext cx="2393219" cy="378437"/>
              </a:xfrm>
              <a:prstGeom prst="rect">
                <a:avLst/>
              </a:prstGeom>
              <a:blipFill rotWithShape="0">
                <a:blip r:embed="rId2"/>
                <a:stretch>
                  <a:fillRect l="-763" t="-1613" b="-177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2125276" y="332656"/>
            <a:ext cx="5531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 smtClean="0">
                <a:solidFill>
                  <a:srgbClr val="0000FF"/>
                </a:solidFill>
              </a:rPr>
              <a:t>Neutrinoless</a:t>
            </a:r>
            <a:r>
              <a:rPr lang="en-GB" sz="3200" dirty="0" smtClean="0">
                <a:solidFill>
                  <a:srgbClr val="0000FF"/>
                </a:solidFill>
              </a:rPr>
              <a:t> Double Beta Decay</a:t>
            </a:r>
            <a:endParaRPr lang="en-GB" sz="3200" dirty="0">
              <a:solidFill>
                <a:srgbClr val="0000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15471" y="2578342"/>
            <a:ext cx="1809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Racah</a:t>
            </a:r>
            <a:r>
              <a:rPr lang="en-GB" dirty="0" smtClean="0"/>
              <a:t>  </a:t>
            </a:r>
            <a:r>
              <a:rPr lang="en-GB" dirty="0" err="1" smtClean="0"/>
              <a:t>mecanism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3696023" y="2282388"/>
                <a:ext cx="194450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+"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n-GB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6023" y="2282388"/>
                <a:ext cx="1944507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1254" r="-3135" b="-235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3722056" y="2984070"/>
                <a:ext cx="188705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"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υ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" +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056" y="2984070"/>
                <a:ext cx="1887055" cy="307777"/>
              </a:xfrm>
              <a:prstGeom prst="rect">
                <a:avLst/>
              </a:prstGeom>
              <a:blipFill rotWithShape="0">
                <a:blip r:embed="rId4"/>
                <a:stretch>
                  <a:fillRect l="-2913" b="-2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rme libre 6"/>
          <p:cNvSpPr/>
          <p:nvPr/>
        </p:nvSpPr>
        <p:spPr>
          <a:xfrm>
            <a:off x="3895344" y="2606040"/>
            <a:ext cx="1540752" cy="378030"/>
          </a:xfrm>
          <a:custGeom>
            <a:avLst/>
            <a:gdLst>
              <a:gd name="connsiteX0" fmla="*/ 1380744 w 1380744"/>
              <a:gd name="connsiteY0" fmla="*/ 0 h 283464"/>
              <a:gd name="connsiteX1" fmla="*/ 1380744 w 1380744"/>
              <a:gd name="connsiteY1" fmla="*/ 73152 h 283464"/>
              <a:gd name="connsiteX2" fmla="*/ 0 w 1380744"/>
              <a:gd name="connsiteY2" fmla="*/ 82296 h 283464"/>
              <a:gd name="connsiteX3" fmla="*/ 0 w 1380744"/>
              <a:gd name="connsiteY3" fmla="*/ 283464 h 28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0744" h="283464">
                <a:moveTo>
                  <a:pt x="1380744" y="0"/>
                </a:moveTo>
                <a:lnTo>
                  <a:pt x="1380744" y="73152"/>
                </a:lnTo>
                <a:lnTo>
                  <a:pt x="0" y="82296"/>
                </a:lnTo>
                <a:lnTo>
                  <a:pt x="0" y="283464"/>
                </a:lnTo>
              </a:path>
            </a:pathLst>
          </a:custGeom>
          <a:noFill/>
          <a:ln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ccolade ouvrante 7"/>
          <p:cNvSpPr/>
          <p:nvPr/>
        </p:nvSpPr>
        <p:spPr>
          <a:xfrm>
            <a:off x="3275856" y="2282388"/>
            <a:ext cx="288032" cy="1009459"/>
          </a:xfrm>
          <a:prstGeom prst="leftBrac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/>
          <p:cNvSpPr txBox="1"/>
          <p:nvPr/>
        </p:nvSpPr>
        <p:spPr>
          <a:xfrm>
            <a:off x="6084168" y="2282388"/>
            <a:ext cx="1225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Beta Decay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6067399" y="2968681"/>
            <a:ext cx="1953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Inverse Beta Decay</a:t>
            </a:r>
          </a:p>
          <a:p>
            <a:pPr algn="ctr"/>
            <a:r>
              <a:rPr lang="en-GB" i="1" dirty="0"/>
              <a:t>(Neutrino </a:t>
            </a:r>
            <a:r>
              <a:rPr lang="en-GB" i="1" dirty="0" smtClean="0"/>
              <a:t>capture</a:t>
            </a:r>
            <a:endParaRPr lang="en-GB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7791455" y="228238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       BD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8176714" y="2947674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IBD</a:t>
            </a:r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1763688" y="4167927"/>
            <a:ext cx="4833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993300"/>
                </a:solidFill>
              </a:rPr>
              <a:t>	:  </a:t>
            </a:r>
            <a:r>
              <a:rPr lang="en-GB" sz="2400" dirty="0" smtClean="0">
                <a:solidFill>
                  <a:srgbClr val="993300"/>
                </a:solidFill>
                <a:latin typeface="Symbol" panose="05050102010706020507" pitchFamily="18" charset="2"/>
              </a:rPr>
              <a:t>n</a:t>
            </a:r>
            <a:r>
              <a:rPr lang="en-GB" sz="2400" dirty="0" smtClean="0">
                <a:solidFill>
                  <a:srgbClr val="993300"/>
                </a:solidFill>
              </a:rPr>
              <a:t> (BD)  is a RH anti-Neutrino</a:t>
            </a:r>
          </a:p>
          <a:p>
            <a:r>
              <a:rPr lang="en-GB" sz="2400" dirty="0" smtClean="0">
                <a:solidFill>
                  <a:srgbClr val="993300"/>
                </a:solidFill>
              </a:rPr>
              <a:t>  	:  </a:t>
            </a:r>
            <a:r>
              <a:rPr lang="en-GB" sz="2400" dirty="0" smtClean="0">
                <a:solidFill>
                  <a:srgbClr val="993300"/>
                </a:solidFill>
                <a:latin typeface="Symbol" panose="05050102010706020507" pitchFamily="18" charset="2"/>
              </a:rPr>
              <a:t>n</a:t>
            </a:r>
            <a:r>
              <a:rPr lang="en-GB" sz="2400" dirty="0" smtClean="0">
                <a:solidFill>
                  <a:srgbClr val="993300"/>
                </a:solidFill>
              </a:rPr>
              <a:t>(IBD)  is a LH neutrino</a:t>
            </a:r>
            <a:endParaRPr lang="en-GB" sz="2400" dirty="0">
              <a:solidFill>
                <a:srgbClr val="9933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31169" y="4321815"/>
            <a:ext cx="101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In SM</a:t>
            </a:r>
            <a:endParaRPr lang="en-GB" sz="2800" dirty="0">
              <a:solidFill>
                <a:srgbClr val="FF0000"/>
              </a:solidFill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2613404" y="4321815"/>
            <a:ext cx="0" cy="5607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819975" y="342984"/>
            <a:ext cx="101341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(</a:t>
            </a:r>
            <a:r>
              <a:rPr lang="en-GB" sz="2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bb)</a:t>
            </a:r>
            <a:r>
              <a:rPr lang="en-GB" sz="2400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0</a:t>
            </a:r>
            <a:r>
              <a:rPr lang="en-GB" sz="2400" b="1" baseline="-25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GB" sz="2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0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avec flèche 7"/>
          <p:cNvCxnSpPr/>
          <p:nvPr/>
        </p:nvCxnSpPr>
        <p:spPr>
          <a:xfrm>
            <a:off x="5043134" y="3516780"/>
            <a:ext cx="0" cy="15614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658" y="1721714"/>
            <a:ext cx="3181350" cy="20193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125276" y="332656"/>
            <a:ext cx="5531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 smtClean="0">
                <a:solidFill>
                  <a:srgbClr val="0000FF"/>
                </a:solidFill>
              </a:rPr>
              <a:t>Neutrinoless</a:t>
            </a:r>
            <a:r>
              <a:rPr lang="en-GB" sz="3200" dirty="0" smtClean="0">
                <a:solidFill>
                  <a:srgbClr val="0000FF"/>
                </a:solidFill>
              </a:rPr>
              <a:t> Double Beta Decay</a:t>
            </a:r>
            <a:endParaRPr lang="en-GB" sz="3200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771800" y="1724790"/>
            <a:ext cx="317716" cy="36933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A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Z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5648674" y="2165982"/>
            <a:ext cx="5640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812360" y="394210"/>
            <a:ext cx="101341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(</a:t>
            </a:r>
            <a:r>
              <a:rPr lang="en-GB" sz="2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bb)</a:t>
            </a:r>
            <a:r>
              <a:rPr lang="en-GB" sz="2400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0</a:t>
            </a:r>
            <a:r>
              <a:rPr lang="en-GB" sz="2400" b="1" baseline="-25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GB" sz="2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7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370" y="3710904"/>
            <a:ext cx="3363110" cy="174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V="1">
            <a:off x="5040711" y="3783546"/>
            <a:ext cx="0" cy="15614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5043134" y="3516780"/>
            <a:ext cx="0" cy="15614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552330" y="5727128"/>
            <a:ext cx="1229824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fr-FR" sz="3200" dirty="0" smtClean="0">
                <a:solidFill>
                  <a:schemeClr val="bg1"/>
                </a:solidFill>
              </a:rPr>
              <a:t>L </a:t>
            </a:r>
            <a:r>
              <a:rPr lang="fr-FR" sz="3200" dirty="0" smtClean="0">
                <a:solidFill>
                  <a:schemeClr val="bg1"/>
                </a:solidFill>
                <a:sym typeface="Symbol"/>
              </a:rPr>
              <a:t> 0</a:t>
            </a:r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658" y="1721714"/>
            <a:ext cx="3181350" cy="20193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125276" y="332656"/>
            <a:ext cx="5531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 smtClean="0">
                <a:solidFill>
                  <a:srgbClr val="0000FF"/>
                </a:solidFill>
              </a:rPr>
              <a:t>Neutrinoless</a:t>
            </a:r>
            <a:r>
              <a:rPr lang="en-GB" sz="3200" dirty="0" smtClean="0">
                <a:solidFill>
                  <a:srgbClr val="0000FF"/>
                </a:solidFill>
              </a:rPr>
              <a:t> Double Beta Decay</a:t>
            </a:r>
            <a:endParaRPr lang="en-GB" sz="3200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771800" y="1724790"/>
            <a:ext cx="317716" cy="36933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A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Z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5" name="ZoneTexte 14"/>
          <p:cNvSpPr txBox="1"/>
          <p:nvPr/>
        </p:nvSpPr>
        <p:spPr>
          <a:xfrm>
            <a:off x="6212766" y="1670120"/>
            <a:ext cx="524503" cy="36933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A</a:t>
            </a:r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 smtClean="0"/>
              <a:t>Z+2</a:t>
            </a:r>
          </a:p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5648674" y="2165982"/>
            <a:ext cx="5640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5648674" y="5082878"/>
            <a:ext cx="5640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7643118" y="3379408"/>
                <a:ext cx="1245661" cy="430887"/>
              </a:xfrm>
              <a:prstGeom prst="rect">
                <a:avLst/>
              </a:prstGeom>
              <a:noFill/>
              <a:ln w="38100">
                <a:solidFill>
                  <a:srgbClr val="0066FF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  <m:r>
                        <a:rPr lang="en-GB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118" y="3379408"/>
                <a:ext cx="1245661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0066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cteur droit 8"/>
          <p:cNvCxnSpPr>
            <a:endCxn id="2" idx="1"/>
          </p:cNvCxnSpPr>
          <p:nvPr/>
        </p:nvCxnSpPr>
        <p:spPr>
          <a:xfrm>
            <a:off x="5040711" y="3594851"/>
            <a:ext cx="2602407" cy="1"/>
          </a:xfrm>
          <a:prstGeom prst="line">
            <a:avLst/>
          </a:prstGeom>
          <a:ln w="28575">
            <a:solidFill>
              <a:srgbClr val="0066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812360" y="394210"/>
            <a:ext cx="101341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(</a:t>
            </a:r>
            <a:r>
              <a:rPr lang="en-GB" sz="2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bb)</a:t>
            </a:r>
            <a:r>
              <a:rPr lang="en-GB" sz="2400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0</a:t>
            </a:r>
            <a:r>
              <a:rPr lang="en-GB" sz="2400" b="1" baseline="-25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GB" sz="2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282177" y="5807580"/>
            <a:ext cx="2939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CC00CC"/>
                </a:solidFill>
              </a:rPr>
              <a:t>=&gt; </a:t>
            </a:r>
            <a:r>
              <a:rPr lang="en-GB" sz="2400" dirty="0" err="1" smtClean="0">
                <a:solidFill>
                  <a:srgbClr val="CC00CC"/>
                </a:solidFill>
              </a:rPr>
              <a:t>Forbiden</a:t>
            </a:r>
            <a:r>
              <a:rPr lang="en-GB" sz="2400" dirty="0" smtClean="0">
                <a:solidFill>
                  <a:srgbClr val="CC00CC"/>
                </a:solidFill>
              </a:rPr>
              <a:t> in the SM</a:t>
            </a:r>
            <a:endParaRPr lang="en-GB" sz="2400" dirty="0">
              <a:solidFill>
                <a:srgbClr val="CC00CC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87" y="1434839"/>
            <a:ext cx="2284052" cy="18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3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966" y="908720"/>
            <a:ext cx="3114675" cy="2076450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314" y="3179295"/>
            <a:ext cx="3363110" cy="174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117663" y="260630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endParaRPr lang="fr-FR" dirty="0"/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4536655" y="3251937"/>
            <a:ext cx="0" cy="15614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117663" y="3323945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4539078" y="2985171"/>
            <a:ext cx="0" cy="15614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125276" y="116632"/>
            <a:ext cx="5531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 smtClean="0">
                <a:solidFill>
                  <a:srgbClr val="0000FF"/>
                </a:solidFill>
              </a:rPr>
              <a:t>Neutrinoless</a:t>
            </a:r>
            <a:r>
              <a:rPr lang="en-GB" sz="3200" dirty="0" smtClean="0">
                <a:solidFill>
                  <a:srgbClr val="0000FF"/>
                </a:solidFill>
              </a:rPr>
              <a:t> Double Beta Decay</a:t>
            </a:r>
            <a:endParaRPr lang="en-GB" sz="3200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12360" y="188640"/>
            <a:ext cx="101341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(</a:t>
            </a:r>
            <a:r>
              <a:rPr lang="en-GB" sz="2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bb)</a:t>
            </a:r>
            <a:r>
              <a:rPr lang="en-GB" sz="2400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0</a:t>
            </a:r>
            <a:r>
              <a:rPr lang="en-GB" sz="2400" b="1" baseline="-25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GB" sz="2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708710" y="1138511"/>
            <a:ext cx="524503" cy="36933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A</a:t>
            </a:r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 smtClean="0"/>
              <a:t>Z+2</a:t>
            </a:r>
          </a:p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cxnSp>
        <p:nvCxnSpPr>
          <p:cNvPr id="18" name="Connecteur droit 17"/>
          <p:cNvCxnSpPr/>
          <p:nvPr/>
        </p:nvCxnSpPr>
        <p:spPr>
          <a:xfrm>
            <a:off x="5143483" y="1481213"/>
            <a:ext cx="5640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5144618" y="4551269"/>
            <a:ext cx="5640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001303" y="2463198"/>
            <a:ext cx="426060" cy="486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3983781" y="3229482"/>
            <a:ext cx="426060" cy="486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ZoneTexte 22"/>
          <p:cNvSpPr txBox="1"/>
          <p:nvPr/>
        </p:nvSpPr>
        <p:spPr>
          <a:xfrm>
            <a:off x="7133498" y="2837309"/>
            <a:ext cx="190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CC00CC"/>
                </a:solidFill>
              </a:rPr>
              <a:t>Need spin flip</a:t>
            </a:r>
            <a:endParaRPr lang="en-GB" sz="2400" dirty="0">
              <a:solidFill>
                <a:srgbClr val="CC00CC"/>
              </a:solidFill>
            </a:endParaRPr>
          </a:p>
        </p:txBody>
      </p:sp>
      <p:sp>
        <p:nvSpPr>
          <p:cNvPr id="26" name="Arc 25"/>
          <p:cNvSpPr/>
          <p:nvPr/>
        </p:nvSpPr>
        <p:spPr>
          <a:xfrm>
            <a:off x="4065081" y="2762621"/>
            <a:ext cx="689519" cy="590382"/>
          </a:xfrm>
          <a:prstGeom prst="arc">
            <a:avLst>
              <a:gd name="adj1" fmla="val 16200000"/>
              <a:gd name="adj2" fmla="val 508317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4777924" y="3043976"/>
            <a:ext cx="2163131" cy="261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603" name="ZoneTexte 25602"/>
              <p:cNvSpPr txBox="1"/>
              <p:nvPr/>
            </p:nvSpPr>
            <p:spPr>
              <a:xfrm>
                <a:off x="2339752" y="5192852"/>
                <a:ext cx="2659190" cy="404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sup>
                    </m:sSubSup>
                    <m:sSubSup>
                      <m:sSubSupPr>
                        <m:ctrlPr>
                          <a:rPr lang="en-GB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      </m:t>
                        </m:r>
                        <m:r>
                          <a:rPr lang="en-GB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 </m:t>
                        </m:r>
                        <m:r>
                          <a:rPr lang="en-GB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</m:oMath>
                </a14:m>
                <a:r>
                  <a:rPr lang="en-GB" dirty="0" smtClean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25603" name="ZoneTexte 256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5192852"/>
                <a:ext cx="2659190" cy="404663"/>
              </a:xfrm>
              <a:prstGeom prst="rect">
                <a:avLst/>
              </a:prstGeom>
              <a:blipFill rotWithShape="0">
                <a:blip r:embed="rId4"/>
                <a:stretch>
                  <a:fillRect l="-2064" t="-3030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06" name="ZoneTexte 25605"/>
          <p:cNvSpPr txBox="1"/>
          <p:nvPr/>
        </p:nvSpPr>
        <p:spPr>
          <a:xfrm>
            <a:off x="3519844" y="4914857"/>
            <a:ext cx="46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L.T.</a:t>
            </a:r>
            <a:endParaRPr lang="en-GB" dirty="0">
              <a:solidFill>
                <a:srgbClr val="00B050"/>
              </a:solidFill>
            </a:endParaRPr>
          </a:p>
        </p:txBody>
      </p:sp>
      <p:cxnSp>
        <p:nvCxnSpPr>
          <p:cNvPr id="25608" name="Connecteur droit 25607"/>
          <p:cNvCxnSpPr/>
          <p:nvPr/>
        </p:nvCxnSpPr>
        <p:spPr>
          <a:xfrm>
            <a:off x="3243413" y="5400648"/>
            <a:ext cx="93610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0" name="ZoneTexte 25609"/>
          <p:cNvSpPr txBox="1"/>
          <p:nvPr/>
        </p:nvSpPr>
        <p:spPr>
          <a:xfrm>
            <a:off x="2339752" y="5752463"/>
            <a:ext cx="605826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smtClean="0">
                <a:solidFill>
                  <a:srgbClr val="009900"/>
                </a:solidFill>
              </a:rPr>
              <a:t>In SM IBD </a:t>
            </a:r>
            <a:r>
              <a:rPr lang="en-GB" dirty="0">
                <a:solidFill>
                  <a:srgbClr val="009900"/>
                </a:solidFill>
                <a:latin typeface="Symbol" panose="05050102010706020507" pitchFamily="18" charset="2"/>
              </a:rPr>
              <a:t>n</a:t>
            </a:r>
            <a:r>
              <a:rPr lang="en-GB" dirty="0" smtClean="0">
                <a:solidFill>
                  <a:srgbClr val="009900"/>
                </a:solidFill>
              </a:rPr>
              <a:t> is Left-handle  (LHC)  </a:t>
            </a:r>
          </a:p>
          <a:p>
            <a:r>
              <a:rPr lang="en-GB" dirty="0">
                <a:solidFill>
                  <a:srgbClr val="009900"/>
                </a:solidFill>
              </a:rPr>
              <a:t> </a:t>
            </a:r>
            <a:r>
              <a:rPr lang="en-GB" dirty="0" smtClean="0">
                <a:solidFill>
                  <a:srgbClr val="009900"/>
                </a:solidFill>
              </a:rPr>
              <a:t>                       =&gt;  New interaction :  IBD </a:t>
            </a:r>
            <a:r>
              <a:rPr lang="en-GB" sz="2000" dirty="0" smtClean="0">
                <a:solidFill>
                  <a:srgbClr val="009900"/>
                </a:solidFill>
                <a:latin typeface="Symbol" panose="05050102010706020507" pitchFamily="18" charset="2"/>
              </a:rPr>
              <a:t>n</a:t>
            </a:r>
            <a:r>
              <a:rPr lang="en-GB" dirty="0" smtClean="0">
                <a:solidFill>
                  <a:srgbClr val="009900"/>
                </a:solidFill>
              </a:rPr>
              <a:t> is Right-handle (RHC) </a:t>
            </a:r>
            <a:endParaRPr lang="en-GB" dirty="0">
              <a:solidFill>
                <a:srgbClr val="009900"/>
              </a:solidFill>
            </a:endParaRPr>
          </a:p>
        </p:txBody>
      </p:sp>
      <p:cxnSp>
        <p:nvCxnSpPr>
          <p:cNvPr id="25614" name="Connecteur droit 25613"/>
          <p:cNvCxnSpPr/>
          <p:nvPr/>
        </p:nvCxnSpPr>
        <p:spPr>
          <a:xfrm>
            <a:off x="2267744" y="5192852"/>
            <a:ext cx="0" cy="1236719"/>
          </a:xfrm>
          <a:prstGeom prst="line">
            <a:avLst/>
          </a:prstGeom>
          <a:ln w="57150" cmpd="dbl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5" name="ZoneTexte 25614"/>
          <p:cNvSpPr txBox="1"/>
          <p:nvPr/>
        </p:nvSpPr>
        <p:spPr>
          <a:xfrm>
            <a:off x="810694" y="5441879"/>
            <a:ext cx="13372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Spin flip :</a:t>
            </a:r>
            <a:endParaRPr lang="en-GB" sz="2400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1" y="757404"/>
            <a:ext cx="2284052" cy="188744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267744" y="1193181"/>
            <a:ext cx="317716" cy="36933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A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Z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ZoneTexte 1"/>
          <p:cNvSpPr txBox="1"/>
          <p:nvPr/>
        </p:nvSpPr>
        <p:spPr>
          <a:xfrm>
            <a:off x="5169873" y="5228006"/>
            <a:ext cx="22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=&gt;  </a:t>
            </a:r>
            <a:r>
              <a:rPr lang="en-US" b="1" u="sng" dirty="0" smtClean="0">
                <a:solidFill>
                  <a:srgbClr val="FF00FF"/>
                </a:solidFill>
              </a:rPr>
              <a:t>Massive neutrino </a:t>
            </a:r>
            <a:endParaRPr lang="en-US" b="1" u="sng" dirty="0">
              <a:solidFill>
                <a:srgbClr val="FF00FF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993190" y="6349872"/>
            <a:ext cx="35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=&gt;  </a:t>
            </a:r>
            <a:r>
              <a:rPr lang="en-US" b="1" u="sng" dirty="0" smtClean="0">
                <a:solidFill>
                  <a:srgbClr val="FF00FF"/>
                </a:solidFill>
              </a:rPr>
              <a:t>RH </a:t>
            </a:r>
            <a:r>
              <a:rPr lang="en-US" b="1" u="sng" dirty="0" err="1" smtClean="0">
                <a:solidFill>
                  <a:srgbClr val="FF00FF"/>
                </a:solidFill>
              </a:rPr>
              <a:t>courrent</a:t>
            </a:r>
            <a:r>
              <a:rPr lang="en-US" b="1" u="sng" dirty="0" smtClean="0">
                <a:solidFill>
                  <a:srgbClr val="FF00FF"/>
                </a:solidFill>
              </a:rPr>
              <a:t> </a:t>
            </a:r>
            <a:r>
              <a:rPr lang="en-US" b="1" u="sng" dirty="0" smtClean="0">
                <a:solidFill>
                  <a:srgbClr val="FF00FF"/>
                </a:solidFill>
                <a:sym typeface="Wingdings" panose="05000000000000000000" pitchFamily="2" charset="2"/>
              </a:rPr>
              <a:t> V+A interaction </a:t>
            </a:r>
            <a:r>
              <a:rPr lang="en-US" b="1" u="sng" dirty="0" smtClean="0">
                <a:solidFill>
                  <a:srgbClr val="FF00FF"/>
                </a:solidFill>
              </a:rPr>
              <a:t> </a:t>
            </a:r>
            <a:endParaRPr lang="en-US" b="1" u="sng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45643" y="164381"/>
            <a:ext cx="4052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 smtClean="0">
                <a:solidFill>
                  <a:srgbClr val="0000FF"/>
                </a:solidFill>
              </a:rPr>
              <a:t>Neutrinoless</a:t>
            </a:r>
            <a:r>
              <a:rPr lang="en-GB" sz="2800" dirty="0" smtClean="0">
                <a:solidFill>
                  <a:srgbClr val="0000FF"/>
                </a:solidFill>
              </a:rPr>
              <a:t> </a:t>
            </a:r>
            <a:r>
              <a:rPr lang="en-GB" sz="2800" dirty="0" smtClean="0">
                <a:solidFill>
                  <a:srgbClr val="0000FF"/>
                </a:solidFill>
                <a:latin typeface="Symbol" panose="05050102010706020507" pitchFamily="18" charset="2"/>
              </a:rPr>
              <a:t>bb</a:t>
            </a:r>
            <a:r>
              <a:rPr lang="en-GB" sz="2800" dirty="0" smtClean="0">
                <a:solidFill>
                  <a:srgbClr val="0000FF"/>
                </a:solidFill>
              </a:rPr>
              <a:t> spectrum </a:t>
            </a:r>
            <a:endParaRPr lang="en-GB" sz="28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5940152" y="1498520"/>
                <a:ext cx="2393219" cy="378437"/>
              </a:xfrm>
              <a:prstGeom prst="rect">
                <a:avLst/>
              </a:prstGeom>
              <a:solidFill>
                <a:srgbClr val="66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sPre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sPre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1498520"/>
                <a:ext cx="2393219" cy="378437"/>
              </a:xfrm>
              <a:prstGeom prst="rect">
                <a:avLst/>
              </a:prstGeom>
              <a:blipFill rotWithShape="0">
                <a:blip r:embed="rId3"/>
                <a:stretch>
                  <a:fillRect l="-763" t="-1613" b="-177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5834609" y="2246464"/>
                <a:ext cx="2604303" cy="321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𝛽𝛽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sPre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sPre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609" y="2246464"/>
                <a:ext cx="2604303" cy="321498"/>
              </a:xfrm>
              <a:prstGeom prst="rect">
                <a:avLst/>
              </a:prstGeom>
              <a:blipFill rotWithShape="0">
                <a:blip r:embed="rId4"/>
                <a:stretch>
                  <a:fillRect l="-2576" b="-269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e 15"/>
          <p:cNvGrpSpPr/>
          <p:nvPr/>
        </p:nvGrpSpPr>
        <p:grpSpPr>
          <a:xfrm>
            <a:off x="733825" y="819645"/>
            <a:ext cx="3715642" cy="2588175"/>
            <a:chOff x="2714179" y="764704"/>
            <a:chExt cx="3715642" cy="2588175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14179" y="764704"/>
              <a:ext cx="3715642" cy="2588175"/>
            </a:xfrm>
            <a:prstGeom prst="rect">
              <a:avLst/>
            </a:prstGeom>
          </p:spPr>
        </p:pic>
        <p:cxnSp>
          <p:nvCxnSpPr>
            <p:cNvPr id="7" name="Connecteur droit 6"/>
            <p:cNvCxnSpPr/>
            <p:nvPr/>
          </p:nvCxnSpPr>
          <p:spPr>
            <a:xfrm>
              <a:off x="6110295" y="1079317"/>
              <a:ext cx="0" cy="194421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5231947" y="1325021"/>
              <a:ext cx="562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latin typeface="Symbol" panose="05050102010706020507" pitchFamily="18" charset="2"/>
                </a:rPr>
                <a:t>0nbb</a:t>
              </a:r>
              <a:endParaRPr lang="en-GB" sz="1400" dirty="0">
                <a:latin typeface="Symbol" panose="05050102010706020507" pitchFamily="18" charset="2"/>
              </a:endParaRPr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5015923" y="1478909"/>
              <a:ext cx="21602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767895"/>
              </p:ext>
            </p:extLst>
          </p:nvPr>
        </p:nvGraphicFramePr>
        <p:xfrm>
          <a:off x="1130693" y="3848105"/>
          <a:ext cx="4241800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4" name="Equation" r:id="rId6" imgW="2121120" imgH="466200" progId="Equation.DSMT4">
                  <p:embed/>
                </p:oleObj>
              </mc:Choice>
              <mc:Fallback>
                <p:oleObj name="Equation" r:id="rId6" imgW="2121120" imgH="466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693" y="3848105"/>
                        <a:ext cx="4241800" cy="10128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134046"/>
              </p:ext>
            </p:extLst>
          </p:nvPr>
        </p:nvGraphicFramePr>
        <p:xfrm>
          <a:off x="2224106" y="5301215"/>
          <a:ext cx="44053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5" name="Equation" r:id="rId8" imgW="3108240" imgH="292320" progId="Equation.DSMT4">
                  <p:embed/>
                </p:oleObj>
              </mc:Choice>
              <mc:Fallback>
                <p:oleObj name="Equation" r:id="rId8" imgW="3108240" imgH="292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4106" y="5301215"/>
                        <a:ext cx="4405312" cy="450850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5292080" y="3251154"/>
            <a:ext cx="242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Effective neutrino mass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4932040" y="3573016"/>
            <a:ext cx="316846" cy="4872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148701" y="4492796"/>
            <a:ext cx="200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</a:t>
            </a:r>
            <a:r>
              <a:rPr lang="en-GB" dirty="0" smtClean="0">
                <a:latin typeface="Symbol" panose="05050102010706020507" pitchFamily="18" charset="2"/>
              </a:rPr>
              <a:t>n</a:t>
            </a:r>
            <a:r>
              <a:rPr lang="en-GB" dirty="0" smtClean="0"/>
              <a:t> mass eigenstates</a:t>
            </a:r>
            <a:endParaRPr lang="en-GB" dirty="0"/>
          </a:p>
        </p:txBody>
      </p:sp>
      <p:cxnSp>
        <p:nvCxnSpPr>
          <p:cNvPr id="21" name="Connecteur droit 20"/>
          <p:cNvCxnSpPr/>
          <p:nvPr/>
        </p:nvCxnSpPr>
        <p:spPr>
          <a:xfrm flipV="1">
            <a:off x="3251593" y="5157192"/>
            <a:ext cx="0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4139952" y="5157192"/>
            <a:ext cx="0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5292080" y="5157192"/>
            <a:ext cx="0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3251593" y="5157192"/>
            <a:ext cx="369667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6948264" y="4860930"/>
            <a:ext cx="0" cy="2962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6786458" y="5992757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</a:t>
            </a:r>
            <a:r>
              <a:rPr lang="en-GB" dirty="0" smtClean="0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GB" dirty="0" smtClean="0">
                <a:solidFill>
                  <a:srgbClr val="0000FF"/>
                </a:solidFill>
              </a:rPr>
              <a:t> mixing</a:t>
            </a:r>
            <a:endParaRPr lang="en-GB" dirty="0">
              <a:solidFill>
                <a:srgbClr val="0000FF"/>
              </a:solidFill>
            </a:endParaRPr>
          </a:p>
        </p:txBody>
      </p:sp>
      <p:cxnSp>
        <p:nvCxnSpPr>
          <p:cNvPr id="30" name="Connecteur droit 29"/>
          <p:cNvCxnSpPr/>
          <p:nvPr/>
        </p:nvCxnSpPr>
        <p:spPr>
          <a:xfrm flipV="1">
            <a:off x="3539625" y="5661248"/>
            <a:ext cx="0" cy="216024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V="1">
            <a:off x="4427984" y="5661248"/>
            <a:ext cx="0" cy="216024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V="1">
            <a:off x="5580112" y="5661248"/>
            <a:ext cx="0" cy="216024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3533080" y="5877272"/>
            <a:ext cx="3768904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flipV="1">
            <a:off x="7312965" y="5877272"/>
            <a:ext cx="0" cy="216024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350516" y="3341229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C00CC"/>
                </a:solidFill>
              </a:rPr>
              <a:t>Phase space</a:t>
            </a:r>
            <a:endParaRPr lang="en-GB" dirty="0">
              <a:solidFill>
                <a:srgbClr val="CC00CC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59282" y="4951353"/>
            <a:ext cx="162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C00CC"/>
                </a:solidFill>
              </a:rPr>
              <a:t>Nuclear matrix </a:t>
            </a:r>
            <a:endParaRPr lang="en-GB" dirty="0">
              <a:solidFill>
                <a:srgbClr val="CC00CC"/>
              </a:solidFill>
            </a:endParaRPr>
          </a:p>
        </p:txBody>
      </p:sp>
      <p:cxnSp>
        <p:nvCxnSpPr>
          <p:cNvPr id="43" name="Connecteur droit avec flèche 42"/>
          <p:cNvCxnSpPr>
            <a:stCxn id="41" idx="3"/>
          </p:cNvCxnSpPr>
          <p:nvPr/>
        </p:nvCxnSpPr>
        <p:spPr>
          <a:xfrm flipV="1">
            <a:off x="1679726" y="4645196"/>
            <a:ext cx="1974041" cy="490823"/>
          </a:xfrm>
          <a:prstGeom prst="straightConnector1">
            <a:avLst/>
          </a:prstGeom>
          <a:ln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>
            <a:stCxn id="40" idx="3"/>
          </p:cNvCxnSpPr>
          <p:nvPr/>
        </p:nvCxnSpPr>
        <p:spPr>
          <a:xfrm>
            <a:off x="1679726" y="3525895"/>
            <a:ext cx="1092074" cy="534376"/>
          </a:xfrm>
          <a:prstGeom prst="straightConnector1">
            <a:avLst/>
          </a:prstGeom>
          <a:ln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1331640" y="6177423"/>
            <a:ext cx="479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Quantitative parameter for a </a:t>
            </a:r>
            <a:r>
              <a:rPr lang="en-GB" dirty="0" smtClean="0">
                <a:solidFill>
                  <a:srgbClr val="FF0000"/>
                </a:solidFill>
                <a:latin typeface="Symbol" panose="05050102010706020507" pitchFamily="18" charset="2"/>
              </a:rPr>
              <a:t>(bb)0n </a:t>
            </a:r>
            <a:r>
              <a:rPr lang="en-GB" dirty="0" smtClean="0">
                <a:solidFill>
                  <a:srgbClr val="FF0000"/>
                </a:solidFill>
              </a:rPr>
              <a:t>experiment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48" name="Connecteur droit avec flèche 47"/>
          <p:cNvCxnSpPr/>
          <p:nvPr/>
        </p:nvCxnSpPr>
        <p:spPr>
          <a:xfrm flipV="1">
            <a:off x="2051720" y="5661248"/>
            <a:ext cx="432048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81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240692"/>
            <a:ext cx="5066825" cy="3559122"/>
          </a:xfrm>
          <a:prstGeom prst="rect">
            <a:avLst/>
          </a:prstGeom>
          <a:ln w="38100">
            <a:solidFill>
              <a:srgbClr val="CC00FF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080120"/>
            <a:ext cx="2008993" cy="17008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514" y="188640"/>
            <a:ext cx="3471739" cy="2592288"/>
          </a:xfrm>
          <a:prstGeom prst="rect">
            <a:avLst/>
          </a:prstGeom>
          <a:ln w="38100">
            <a:solidFill>
              <a:srgbClr val="CC00FF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395536" y="288231"/>
            <a:ext cx="3661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</a:rPr>
              <a:t>Oscillations of neutrino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3919111" y="1271215"/>
            <a:ext cx="853140" cy="504056"/>
          </a:xfrm>
          <a:prstGeom prst="rightArrow">
            <a:avLst/>
          </a:prstGeom>
          <a:solidFill>
            <a:srgbClr val="CC00FF"/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Virage 7"/>
          <p:cNvSpPr/>
          <p:nvPr/>
        </p:nvSpPr>
        <p:spPr>
          <a:xfrm rot="10800000">
            <a:off x="6876256" y="3573016"/>
            <a:ext cx="864096" cy="1351689"/>
          </a:xfrm>
          <a:prstGeom prst="bentArrow">
            <a:avLst/>
          </a:prstGeom>
          <a:solidFill>
            <a:srgbClr val="CC00FF"/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1916832"/>
            <a:ext cx="3050601" cy="99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6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111" y="1259330"/>
            <a:ext cx="3997889" cy="358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802296" y="3635594"/>
            <a:ext cx="1656183" cy="830997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33CC"/>
                </a:solidFill>
                <a:latin typeface="Symbol" pitchFamily="18" charset="2"/>
              </a:rPr>
              <a:t> n</a:t>
            </a:r>
            <a:r>
              <a:rPr lang="fr-FR" sz="1600" baseline="-25000" dirty="0" smtClean="0">
                <a:solidFill>
                  <a:srgbClr val="0033CC"/>
                </a:solidFill>
              </a:rPr>
              <a:t>e   </a:t>
            </a:r>
            <a:r>
              <a:rPr lang="fr-FR" sz="1600" dirty="0" smtClean="0">
                <a:solidFill>
                  <a:srgbClr val="0033CC"/>
                </a:solidFill>
              </a:rPr>
              <a:t>  &lt; 2.2 eV</a:t>
            </a:r>
            <a:r>
              <a:rPr lang="fr-FR" sz="1600" baseline="-25000" dirty="0" smtClean="0">
                <a:solidFill>
                  <a:srgbClr val="0033CC"/>
                </a:solidFill>
              </a:rPr>
              <a:t>   </a:t>
            </a:r>
          </a:p>
          <a:p>
            <a:r>
              <a:rPr lang="fr-FR" sz="1600" dirty="0" smtClean="0">
                <a:solidFill>
                  <a:srgbClr val="0033CC"/>
                </a:solidFill>
                <a:latin typeface="Symbol" pitchFamily="18" charset="2"/>
              </a:rPr>
              <a:t> n</a:t>
            </a:r>
            <a:r>
              <a:rPr lang="fr-FR" sz="1600" baseline="-25000" dirty="0" smtClean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fr-FR" sz="1600" dirty="0" smtClean="0">
                <a:solidFill>
                  <a:srgbClr val="0033CC"/>
                </a:solidFill>
              </a:rPr>
              <a:t>   &lt; 170  </a:t>
            </a:r>
            <a:r>
              <a:rPr lang="fr-FR" sz="1600" dirty="0" err="1" smtClean="0">
                <a:solidFill>
                  <a:srgbClr val="0033CC"/>
                </a:solidFill>
              </a:rPr>
              <a:t>keV</a:t>
            </a:r>
            <a:r>
              <a:rPr lang="fr-FR" sz="1600" baseline="-25000" dirty="0" smtClean="0">
                <a:solidFill>
                  <a:srgbClr val="0033CC"/>
                </a:solidFill>
              </a:rPr>
              <a:t> </a:t>
            </a:r>
            <a:endParaRPr lang="fr-FR" sz="1600" dirty="0" smtClean="0">
              <a:solidFill>
                <a:srgbClr val="0033CC"/>
              </a:solidFill>
            </a:endParaRPr>
          </a:p>
          <a:p>
            <a:r>
              <a:rPr lang="fr-FR" sz="1600" dirty="0" smtClean="0">
                <a:solidFill>
                  <a:srgbClr val="0033CC"/>
                </a:solidFill>
                <a:latin typeface="Symbol" pitchFamily="18" charset="2"/>
              </a:rPr>
              <a:t> n</a:t>
            </a:r>
            <a:r>
              <a:rPr lang="fr-FR" sz="1600" baseline="-25000" dirty="0" smtClean="0">
                <a:solidFill>
                  <a:srgbClr val="0033CC"/>
                </a:solidFill>
                <a:latin typeface="Symbol" pitchFamily="18" charset="2"/>
              </a:rPr>
              <a:t>t    </a:t>
            </a:r>
            <a:r>
              <a:rPr lang="fr-FR" sz="1600" dirty="0" smtClean="0">
                <a:solidFill>
                  <a:srgbClr val="0033CC"/>
                </a:solidFill>
              </a:rPr>
              <a:t>&lt; 15.5  MeV</a:t>
            </a:r>
            <a:r>
              <a:rPr lang="fr-FR" sz="1600" baseline="-25000" dirty="0" smtClean="0">
                <a:solidFill>
                  <a:srgbClr val="0033CC"/>
                </a:solidFill>
              </a:rPr>
              <a:t> </a:t>
            </a:r>
            <a:endParaRPr lang="fr-FR" sz="1600" baseline="-25000" dirty="0">
              <a:solidFill>
                <a:srgbClr val="0033CC"/>
              </a:solidFill>
              <a:latin typeface="Symbol" pitchFamily="18" charset="2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082215" y="4821174"/>
            <a:ext cx="1837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Direct mass limits</a:t>
            </a:r>
            <a:endParaRPr lang="en-GB" dirty="0"/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7810407" y="4528146"/>
            <a:ext cx="216024" cy="319993"/>
          </a:xfrm>
          <a:prstGeom prst="straightConnector1">
            <a:avLst/>
          </a:prstGeom>
          <a:ln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3187664" y="3757770"/>
            <a:ext cx="189987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“No mass (in SM)”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No charge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 flipH="1">
            <a:off x="2405197" y="4080936"/>
            <a:ext cx="7719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83" y="1488648"/>
            <a:ext cx="1657350" cy="2867025"/>
          </a:xfrm>
          <a:prstGeom prst="rect">
            <a:avLst/>
          </a:prstGeom>
          <a:ln>
            <a:solidFill>
              <a:srgbClr val="0066FF"/>
            </a:solidFill>
          </a:ln>
        </p:spPr>
      </p:pic>
      <p:sp>
        <p:nvSpPr>
          <p:cNvPr id="9" name="Rectangle à coins arrondis 8"/>
          <p:cNvSpPr/>
          <p:nvPr/>
        </p:nvSpPr>
        <p:spPr>
          <a:xfrm>
            <a:off x="681615" y="3716260"/>
            <a:ext cx="1723582" cy="6394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à coins arrondis 13"/>
          <p:cNvSpPr/>
          <p:nvPr/>
        </p:nvSpPr>
        <p:spPr>
          <a:xfrm>
            <a:off x="621930" y="1403346"/>
            <a:ext cx="1723582" cy="2232248"/>
          </a:xfrm>
          <a:prstGeom prst="roundRect">
            <a:avLst/>
          </a:pr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Connecteur droit 16"/>
          <p:cNvCxnSpPr>
            <a:stCxn id="14" idx="3"/>
          </p:cNvCxnSpPr>
          <p:nvPr/>
        </p:nvCxnSpPr>
        <p:spPr>
          <a:xfrm>
            <a:off x="2345512" y="2519470"/>
            <a:ext cx="3088631" cy="11079"/>
          </a:xfrm>
          <a:prstGeom prst="line">
            <a:avLst/>
          </a:prstGeom>
          <a:ln w="28575"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761521" y="5474367"/>
            <a:ext cx="834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66FF"/>
                </a:solidFill>
              </a:rPr>
              <a:t>Neutrino : Only fundamental particle without  electric charge  and practically no mass</a:t>
            </a:r>
            <a:endParaRPr lang="en-GB" b="1" dirty="0">
              <a:solidFill>
                <a:srgbClr val="FF66FF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691680" y="6093296"/>
            <a:ext cx="648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66FF"/>
                </a:solidFill>
              </a:rPr>
              <a:t>Remark : In Minimum Standard Model neutrino </a:t>
            </a:r>
            <a:r>
              <a:rPr lang="en-US" i="1" dirty="0">
                <a:solidFill>
                  <a:srgbClr val="0066FF"/>
                </a:solidFill>
              </a:rPr>
              <a:t>i</a:t>
            </a:r>
            <a:r>
              <a:rPr lang="en-US" i="1" dirty="0" smtClean="0">
                <a:solidFill>
                  <a:srgbClr val="0066FF"/>
                </a:solidFill>
              </a:rPr>
              <a:t>s  massless particle</a:t>
            </a:r>
            <a:endParaRPr lang="en-US" i="1" dirty="0">
              <a:solidFill>
                <a:srgbClr val="0066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913863" y="1763386"/>
            <a:ext cx="216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Electric charge : +2/3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124072" y="2312728"/>
            <a:ext cx="65915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66FF"/>
                </a:solidFill>
              </a:rPr>
              <a:t>mass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925513" y="3095913"/>
            <a:ext cx="216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Electric charge : - 1/3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2397183" y="1929127"/>
            <a:ext cx="393982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2405197" y="3280579"/>
            <a:ext cx="393982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428796" y="262731"/>
            <a:ext cx="2683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008000"/>
                </a:solidFill>
              </a:rPr>
              <a:t>Charge and mass</a:t>
            </a:r>
            <a:endParaRPr lang="en-US" sz="2800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2135177" y="1268760"/>
            <a:ext cx="4669071" cy="648072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à coins arrondis 25"/>
          <p:cNvSpPr/>
          <p:nvPr/>
        </p:nvSpPr>
        <p:spPr>
          <a:xfrm>
            <a:off x="251520" y="4653136"/>
            <a:ext cx="8640960" cy="1296144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à coins arrondis 24"/>
          <p:cNvSpPr/>
          <p:nvPr/>
        </p:nvSpPr>
        <p:spPr>
          <a:xfrm>
            <a:off x="431540" y="2564904"/>
            <a:ext cx="8280920" cy="135944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539552" y="2620359"/>
            <a:ext cx="84249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(</a:t>
            </a:r>
            <a:r>
              <a:rPr lang="en-GB" sz="2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bb)</a:t>
            </a:r>
            <a:r>
              <a:rPr lang="en-GB" sz="2400" baseline="-25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0n   </a:t>
            </a:r>
            <a:r>
              <a:rPr lang="en-GB" sz="2400" dirty="0" smtClean="0">
                <a:solidFill>
                  <a:srgbClr val="FF0000"/>
                </a:solidFill>
              </a:rPr>
              <a:t>is a very good process to test physics beyond the SM  in which Lepton Number is not conserved.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             Grand Unification Theories, Super </a:t>
            </a:r>
            <a:r>
              <a:rPr lang="en-GB" sz="2400" dirty="0" err="1" smtClean="0">
                <a:solidFill>
                  <a:srgbClr val="FF0000"/>
                </a:solidFill>
              </a:rPr>
              <a:t>Symetry</a:t>
            </a:r>
            <a:r>
              <a:rPr lang="en-GB" sz="2400" dirty="0" smtClean="0">
                <a:solidFill>
                  <a:srgbClr val="FF0000"/>
                </a:solidFill>
              </a:rPr>
              <a:t>, . . .   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95536" y="4653136"/>
            <a:ext cx="8421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In general Quantum Field Theory, and in particular in GUT the</a:t>
            </a:r>
          </a:p>
          <a:p>
            <a:r>
              <a:rPr lang="en-GB" sz="2400" dirty="0" smtClean="0"/>
              <a:t> see-saw mechanism is a generic model to produce neutrinos with</a:t>
            </a:r>
          </a:p>
          <a:p>
            <a:r>
              <a:rPr lang="en-GB" sz="2400" dirty="0" smtClean="0"/>
              <a:t> very small mass. Those neutrinos are </a:t>
            </a:r>
            <a:r>
              <a:rPr lang="en-GB" sz="2400" dirty="0" err="1" smtClean="0"/>
              <a:t>Majorana</a:t>
            </a:r>
            <a:r>
              <a:rPr lang="en-GB" sz="2400" dirty="0" smtClean="0"/>
              <a:t> </a:t>
            </a:r>
            <a:endParaRPr lang="en-GB" sz="2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779912" y="249031"/>
            <a:ext cx="1707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0000FF"/>
                </a:solidFill>
              </a:rPr>
              <a:t>Remarks </a:t>
            </a:r>
            <a:endParaRPr lang="en-GB" sz="3200" dirty="0">
              <a:solidFill>
                <a:srgbClr val="0000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23209" y="1268760"/>
            <a:ext cx="4333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Symbol" panose="05050102010706020507" pitchFamily="18" charset="2"/>
              </a:rPr>
              <a:t>(</a:t>
            </a:r>
            <a:r>
              <a:rPr lang="en-GB" sz="2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bb)</a:t>
            </a:r>
            <a:r>
              <a:rPr lang="en-GB" sz="2400" baseline="-25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0n  </a:t>
            </a:r>
            <a:r>
              <a:rPr lang="en-GB" sz="2400" dirty="0" smtClean="0">
                <a:solidFill>
                  <a:srgbClr val="FF0000"/>
                </a:solidFill>
              </a:rPr>
              <a:t>has never been observed 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7255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79512" y="3308503"/>
            <a:ext cx="4032448" cy="2864085"/>
            <a:chOff x="32173" y="3093525"/>
            <a:chExt cx="4320480" cy="2855755"/>
          </a:xfrm>
        </p:grpSpPr>
        <p:pic>
          <p:nvPicPr>
            <p:cNvPr id="21" name="Image 20" descr="psf.gi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350"/>
            <a:stretch/>
          </p:blipFill>
          <p:spPr>
            <a:xfrm>
              <a:off x="32173" y="3093525"/>
              <a:ext cx="4320480" cy="2855755"/>
            </a:xfrm>
            <a:prstGeom prst="rect">
              <a:avLst/>
            </a:prstGeom>
          </p:spPr>
        </p:pic>
        <p:graphicFrame>
          <p:nvGraphicFramePr>
            <p:cNvPr id="25" name="Obje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18899138"/>
                </p:ext>
              </p:extLst>
            </p:nvPr>
          </p:nvGraphicFramePr>
          <p:xfrm>
            <a:off x="1403648" y="3441635"/>
            <a:ext cx="1368152" cy="4716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28" name="Équation" r:id="rId4" imgW="901700" imgH="254000" progId="Equation.3">
                    <p:embed/>
                  </p:oleObj>
                </mc:Choice>
                <mc:Fallback>
                  <p:oleObj name="Équation" r:id="rId4" imgW="901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403648" y="3441635"/>
                          <a:ext cx="1368152" cy="471630"/>
                        </a:xfrm>
                        <a:prstGeom prst="rect">
                          <a:avLst/>
                        </a:prstGeom>
                        <a:ln>
                          <a:solidFill>
                            <a:srgbClr val="376092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659069"/>
              </p:ext>
            </p:extLst>
          </p:nvPr>
        </p:nvGraphicFramePr>
        <p:xfrm>
          <a:off x="3043238" y="1763713"/>
          <a:ext cx="3017837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29" name="Équation" r:id="rId6" imgW="1549080" imgH="317160" progId="Equation.3">
                  <p:embed/>
                </p:oleObj>
              </mc:Choice>
              <mc:Fallback>
                <p:oleObj name="Équation" r:id="rId6" imgW="1549080" imgH="3171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43238" y="1763713"/>
                        <a:ext cx="3017837" cy="692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Ellipse 22"/>
          <p:cNvSpPr/>
          <p:nvPr/>
        </p:nvSpPr>
        <p:spPr>
          <a:xfrm>
            <a:off x="3923928" y="1714043"/>
            <a:ext cx="576064" cy="792088"/>
          </a:xfrm>
          <a:prstGeom prst="ellipse">
            <a:avLst/>
          </a:prstGeom>
          <a:noFill/>
          <a:ln>
            <a:solidFill>
              <a:srgbClr val="41FF5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/>
          <p:cNvCxnSpPr>
            <a:stCxn id="23" idx="4"/>
          </p:cNvCxnSpPr>
          <p:nvPr/>
        </p:nvCxnSpPr>
        <p:spPr>
          <a:xfrm flipH="1">
            <a:off x="3851920" y="2506131"/>
            <a:ext cx="360040" cy="994877"/>
          </a:xfrm>
          <a:prstGeom prst="straightConnector1">
            <a:avLst/>
          </a:prstGeom>
          <a:ln>
            <a:solidFill>
              <a:srgbClr val="41FF5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Ellipse 17"/>
          <p:cNvSpPr/>
          <p:nvPr/>
        </p:nvSpPr>
        <p:spPr>
          <a:xfrm>
            <a:off x="4499992" y="1714043"/>
            <a:ext cx="718425" cy="79208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217333" y="462197"/>
            <a:ext cx="6669646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The errors on Nuclear Matrix Elements are the main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limitation for </a:t>
            </a:r>
            <a:r>
              <a:rPr lang="en-US" sz="2400" dirty="0" smtClean="0">
                <a:solidFill>
                  <a:srgbClr val="0000FF"/>
                </a:solidFill>
                <a:latin typeface="Symbol" panose="05050102010706020507" pitchFamily="18" charset="2"/>
              </a:rPr>
              <a:t>(bb)0n </a:t>
            </a:r>
            <a:r>
              <a:rPr lang="en-US" sz="2400" dirty="0" smtClean="0">
                <a:solidFill>
                  <a:srgbClr val="0000FF"/>
                </a:solidFill>
              </a:rPr>
              <a:t>if observed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787" y="2804988"/>
            <a:ext cx="3384376" cy="47667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8725" y="2808738"/>
            <a:ext cx="4105275" cy="5048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8700" y="3171741"/>
            <a:ext cx="4885788" cy="3314732"/>
          </a:xfrm>
          <a:prstGeom prst="rect">
            <a:avLst/>
          </a:prstGeom>
        </p:spPr>
      </p:pic>
      <p:cxnSp>
        <p:nvCxnSpPr>
          <p:cNvPr id="19" name="Connecteur droit avec flèche 18"/>
          <p:cNvCxnSpPr>
            <a:stCxn id="18" idx="4"/>
          </p:cNvCxnSpPr>
          <p:nvPr/>
        </p:nvCxnSpPr>
        <p:spPr>
          <a:xfrm>
            <a:off x="4859205" y="2506131"/>
            <a:ext cx="72835" cy="878419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978973" y="3979172"/>
            <a:ext cx="221779" cy="13220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064990" y="5013176"/>
            <a:ext cx="153428" cy="977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200752" y="4251745"/>
            <a:ext cx="171448" cy="1049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685777" y="3850555"/>
            <a:ext cx="118471" cy="14506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12807" y="3863115"/>
            <a:ext cx="148500" cy="11500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302210" y="4201445"/>
            <a:ext cx="168398" cy="10277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584145" y="4126311"/>
            <a:ext cx="130258" cy="13189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763217" y="4128583"/>
            <a:ext cx="177966" cy="16046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960347" y="4386103"/>
            <a:ext cx="150801" cy="1347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425580" y="4339599"/>
            <a:ext cx="140899" cy="1177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6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620688"/>
            <a:ext cx="5616624" cy="501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7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451" y="1546097"/>
            <a:ext cx="3852332" cy="2314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903" y="1442999"/>
            <a:ext cx="1680585" cy="2244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1442999"/>
            <a:ext cx="1571260" cy="2244695"/>
          </a:xfrm>
          <a:prstGeom prst="rect">
            <a:avLst/>
          </a:prstGeom>
        </p:spPr>
      </p:pic>
      <p:sp>
        <p:nvSpPr>
          <p:cNvPr id="22" name="Curved Down Arrow 21"/>
          <p:cNvSpPr/>
          <p:nvPr/>
        </p:nvSpPr>
        <p:spPr>
          <a:xfrm>
            <a:off x="2630813" y="1805531"/>
            <a:ext cx="1626413" cy="620890"/>
          </a:xfrm>
          <a:prstGeom prst="curvedDownArrow">
            <a:avLst/>
          </a:prstGeom>
          <a:solidFill>
            <a:srgbClr val="FAC090">
              <a:alpha val="55000"/>
            </a:srgbClr>
          </a:solidFill>
          <a:ln>
            <a:solidFill>
              <a:srgbClr val="FAC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Up Arrow 22"/>
          <p:cNvSpPr/>
          <p:nvPr/>
        </p:nvSpPr>
        <p:spPr>
          <a:xfrm flipH="1" flipV="1">
            <a:off x="6373894" y="2384083"/>
            <a:ext cx="1227664" cy="564447"/>
          </a:xfrm>
          <a:prstGeom prst="curvedUpArrow">
            <a:avLst/>
          </a:prstGeom>
          <a:solidFill>
            <a:schemeClr val="accent6">
              <a:lumMod val="60000"/>
              <a:lumOff val="40000"/>
              <a:alpha val="41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94686" y="2893497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4-body</a:t>
            </a:r>
          </a:p>
          <a:p>
            <a:r>
              <a:rPr lang="en-US" sz="1400" dirty="0" smtClean="0"/>
              <a:t>final state</a:t>
            </a:r>
            <a:endParaRPr lang="en-US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2431869" y="98694"/>
            <a:ext cx="485203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6600FF"/>
                </a:solidFill>
              </a:rPr>
              <a:t>Some</a:t>
            </a:r>
            <a:r>
              <a:rPr lang="fr-FR" sz="3200" dirty="0" smtClean="0">
                <a:solidFill>
                  <a:srgbClr val="6600FF"/>
                </a:solidFill>
              </a:rPr>
              <a:t> </a:t>
            </a:r>
            <a:r>
              <a:rPr lang="fr-FR" sz="3200" dirty="0" err="1" smtClean="0">
                <a:solidFill>
                  <a:srgbClr val="6600FF"/>
                </a:solidFill>
              </a:rPr>
              <a:t>experimental</a:t>
            </a:r>
            <a:r>
              <a:rPr lang="fr-FR" sz="3200" dirty="0" smtClean="0">
                <a:solidFill>
                  <a:srgbClr val="6600FF"/>
                </a:solidFill>
              </a:rPr>
              <a:t> aspects </a:t>
            </a:r>
            <a:endParaRPr lang="fr-FR" sz="3200" dirty="0">
              <a:solidFill>
                <a:srgbClr val="6600FF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019" y="3965129"/>
            <a:ext cx="4471954" cy="29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èche droite 7"/>
          <p:cNvSpPr/>
          <p:nvPr/>
        </p:nvSpPr>
        <p:spPr>
          <a:xfrm>
            <a:off x="107504" y="1989282"/>
            <a:ext cx="1427244" cy="115212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Energie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251520" y="4509120"/>
            <a:ext cx="2369806" cy="1368152"/>
          </a:xfrm>
          <a:prstGeom prst="rightArrow">
            <a:avLst>
              <a:gd name="adj1" fmla="val 62434"/>
              <a:gd name="adj2" fmla="val 507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</a:rPr>
              <a:t>Angular</a:t>
            </a:r>
            <a:endParaRPr lang="fr-FR" sz="2400" dirty="0" smtClean="0">
              <a:solidFill>
                <a:srgbClr val="FF0000"/>
              </a:solidFill>
            </a:endParaRP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Distribution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259633" y="908720"/>
            <a:ext cx="6656340" cy="461665"/>
          </a:xfrm>
          <a:prstGeom prst="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r>
              <a:rPr lang="fr-FR" sz="2400" i="1" dirty="0" err="1" smtClean="0">
                <a:solidFill>
                  <a:schemeClr val="bg1"/>
                </a:solidFill>
              </a:rPr>
              <a:t>Two</a:t>
            </a:r>
            <a:r>
              <a:rPr lang="fr-FR" sz="2400" i="1" dirty="0" smtClean="0">
                <a:solidFill>
                  <a:schemeClr val="bg1"/>
                </a:solidFill>
              </a:rPr>
              <a:t> </a:t>
            </a:r>
            <a:r>
              <a:rPr lang="fr-FR" sz="2400" i="1" dirty="0" err="1" smtClean="0">
                <a:solidFill>
                  <a:schemeClr val="bg1"/>
                </a:solidFill>
              </a:rPr>
              <a:t>electrons</a:t>
            </a:r>
            <a:r>
              <a:rPr lang="fr-FR" sz="2400" i="1" dirty="0" smtClean="0">
                <a:solidFill>
                  <a:schemeClr val="bg1"/>
                </a:solidFill>
              </a:rPr>
              <a:t> </a:t>
            </a:r>
            <a:r>
              <a:rPr lang="fr-FR" sz="2400" i="1" dirty="0" err="1" smtClean="0">
                <a:solidFill>
                  <a:schemeClr val="bg1"/>
                </a:solidFill>
              </a:rPr>
              <a:t>from</a:t>
            </a:r>
            <a:r>
              <a:rPr lang="fr-FR" sz="2400" i="1" dirty="0" smtClean="0">
                <a:solidFill>
                  <a:schemeClr val="bg1"/>
                </a:solidFill>
              </a:rPr>
              <a:t> the </a:t>
            </a:r>
            <a:r>
              <a:rPr lang="fr-FR" sz="2400" i="1" dirty="0" err="1" smtClean="0">
                <a:solidFill>
                  <a:schemeClr val="bg1"/>
                </a:solidFill>
              </a:rPr>
              <a:t>same</a:t>
            </a:r>
            <a:r>
              <a:rPr lang="fr-FR" sz="2400" i="1" dirty="0" smtClean="0">
                <a:solidFill>
                  <a:schemeClr val="bg1"/>
                </a:solidFill>
              </a:rPr>
              <a:t> point at the </a:t>
            </a:r>
            <a:r>
              <a:rPr lang="fr-FR" sz="2400" i="1" dirty="0" err="1" smtClean="0">
                <a:solidFill>
                  <a:schemeClr val="bg1"/>
                </a:solidFill>
              </a:rPr>
              <a:t>same</a:t>
            </a:r>
            <a:r>
              <a:rPr lang="fr-FR" sz="2400" i="1" dirty="0" smtClean="0">
                <a:solidFill>
                  <a:schemeClr val="bg1"/>
                </a:solidFill>
              </a:rPr>
              <a:t> time</a:t>
            </a:r>
            <a:endParaRPr lang="fr-FR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2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28" y="1211760"/>
            <a:ext cx="66770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998732" y="128112"/>
            <a:ext cx="530465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6600FF"/>
                </a:solidFill>
              </a:rPr>
              <a:t>How to </a:t>
            </a:r>
            <a:r>
              <a:rPr lang="fr-FR" sz="3200" dirty="0" err="1" smtClean="0">
                <a:solidFill>
                  <a:srgbClr val="6600FF"/>
                </a:solidFill>
              </a:rPr>
              <a:t>make</a:t>
            </a:r>
            <a:r>
              <a:rPr lang="fr-FR" sz="3200" dirty="0" smtClean="0">
                <a:solidFill>
                  <a:srgbClr val="6600FF"/>
                </a:solidFill>
              </a:rPr>
              <a:t> a </a:t>
            </a:r>
            <a:r>
              <a:rPr lang="fr-FR" sz="3200" dirty="0" err="1" smtClean="0">
                <a:solidFill>
                  <a:srgbClr val="6600FF"/>
                </a:solidFill>
                <a:latin typeface="Symbol" panose="05050102010706020507" pitchFamily="18" charset="2"/>
              </a:rPr>
              <a:t>bb</a:t>
            </a:r>
            <a:r>
              <a:rPr lang="fr-FR" sz="3200" dirty="0" smtClean="0">
                <a:solidFill>
                  <a:srgbClr val="6600FF"/>
                </a:solidFill>
              </a:rPr>
              <a:t> </a:t>
            </a:r>
            <a:r>
              <a:rPr lang="fr-FR" sz="3200" dirty="0" err="1" smtClean="0">
                <a:solidFill>
                  <a:srgbClr val="6600FF"/>
                </a:solidFill>
              </a:rPr>
              <a:t>experiment</a:t>
            </a:r>
            <a:r>
              <a:rPr lang="fr-FR" sz="3200" dirty="0" smtClean="0">
                <a:solidFill>
                  <a:srgbClr val="6600FF"/>
                </a:solidFill>
              </a:rPr>
              <a:t> </a:t>
            </a:r>
            <a:endParaRPr lang="fr-FR" sz="3200" dirty="0">
              <a:solidFill>
                <a:srgbClr val="66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16802" y="908720"/>
            <a:ext cx="4285340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Increase</a:t>
            </a:r>
            <a:r>
              <a:rPr lang="fr-FR" dirty="0" smtClean="0"/>
              <a:t> </a:t>
            </a:r>
            <a:r>
              <a:rPr lang="fr-FR" dirty="0" err="1" smtClean="0"/>
              <a:t>efficeincy</a:t>
            </a:r>
            <a:r>
              <a:rPr lang="fr-FR" dirty="0" smtClean="0"/>
              <a:t> ( </a:t>
            </a:r>
            <a:r>
              <a:rPr lang="fr-FR" dirty="0" smtClean="0">
                <a:latin typeface="Symbol" panose="05050102010706020507" pitchFamily="18" charset="2"/>
              </a:rPr>
              <a:t>e</a:t>
            </a:r>
            <a:r>
              <a:rPr lang="fr-FR" dirty="0" smtClean="0"/>
              <a:t>) and </a:t>
            </a:r>
            <a:r>
              <a:rPr lang="fr-FR" dirty="0" err="1" smtClean="0"/>
              <a:t>enrichment</a:t>
            </a:r>
            <a:r>
              <a:rPr lang="fr-FR" dirty="0" smtClean="0"/>
              <a:t>  (a)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242279" y="908720"/>
            <a:ext cx="3477427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FF3399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Increase</a:t>
            </a:r>
            <a:r>
              <a:rPr lang="fr-FR" dirty="0" smtClean="0"/>
              <a:t> the mass ( </a:t>
            </a:r>
            <a:r>
              <a:rPr lang="fr-FR" dirty="0">
                <a:latin typeface="Symbol" panose="05050102010706020507" pitchFamily="18" charset="2"/>
              </a:rPr>
              <a:t>M</a:t>
            </a:r>
            <a:r>
              <a:rPr lang="fr-FR" dirty="0" smtClean="0"/>
              <a:t>) and time (t)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259632" y="2636912"/>
            <a:ext cx="6211893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Reduce</a:t>
            </a:r>
            <a:r>
              <a:rPr lang="fr-FR" dirty="0" smtClean="0"/>
              <a:t>  radioactive background  ( </a:t>
            </a:r>
            <a:r>
              <a:rPr lang="fr-FR" dirty="0"/>
              <a:t>b</a:t>
            </a:r>
            <a:r>
              <a:rPr lang="fr-FR" dirty="0" smtClean="0"/>
              <a:t>)  and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 (</a:t>
            </a:r>
            <a:r>
              <a:rPr lang="fr-FR" dirty="0" smtClean="0">
                <a:latin typeface="Symbol" panose="05050102010706020507" pitchFamily="18" charset="2"/>
              </a:rPr>
              <a:t>D</a:t>
            </a:r>
            <a:r>
              <a:rPr lang="fr-FR" dirty="0" smtClean="0"/>
              <a:t>E)</a:t>
            </a:r>
            <a:endParaRPr lang="fr-FR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03848" y="3471391"/>
            <a:ext cx="35978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E</a:t>
            </a:r>
            <a:r>
              <a:rPr lang="en-GB" dirty="0" smtClean="0">
                <a:solidFill>
                  <a:schemeClr val="accent2"/>
                </a:solidFill>
              </a:rPr>
              <a:t>nergy </a:t>
            </a:r>
            <a:r>
              <a:rPr lang="en-GB" dirty="0">
                <a:solidFill>
                  <a:schemeClr val="accent2"/>
                </a:solidFill>
              </a:rPr>
              <a:t>sum of two electron</a:t>
            </a:r>
            <a:r>
              <a:rPr lang="en-GB" dirty="0"/>
              <a:t> </a:t>
            </a:r>
          </a:p>
        </p:txBody>
      </p:sp>
      <p:pic>
        <p:nvPicPr>
          <p:cNvPr id="10" name="Picture 9" descr="BBSpectr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289" y="3861048"/>
            <a:ext cx="5137406" cy="2808312"/>
          </a:xfrm>
          <a:prstGeom prst="rect">
            <a:avLst/>
          </a:prstGeom>
          <a:noFill/>
          <a:ln w="127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7544" y="3573016"/>
            <a:ext cx="1531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006600"/>
                </a:solidFill>
              </a:rPr>
              <a:t>*  </a:t>
            </a:r>
            <a:r>
              <a:rPr lang="fr-FR" sz="3200" dirty="0" smtClean="0">
                <a:solidFill>
                  <a:srgbClr val="006600"/>
                </a:solidFill>
                <a:latin typeface="Symbol" panose="05050102010706020507" pitchFamily="18" charset="2"/>
              </a:rPr>
              <a:t>D</a:t>
            </a:r>
            <a:r>
              <a:rPr lang="fr-FR" sz="3200" dirty="0" smtClean="0">
                <a:solidFill>
                  <a:srgbClr val="006600"/>
                </a:solidFill>
              </a:rPr>
              <a:t>E =&gt;</a:t>
            </a:r>
            <a:endParaRPr lang="fr-FR" sz="32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5454927" y="3933056"/>
            <a:ext cx="3509561" cy="1471172"/>
          </a:xfrm>
          <a:prstGeom prst="rect">
            <a:avLst/>
          </a:prstGeom>
          <a:ln w="38100" cmpd="sng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fr-FR" sz="1600" b="1" u="sng" dirty="0" err="1" smtClean="0">
                <a:solidFill>
                  <a:srgbClr val="FF6600"/>
                </a:solidFill>
                <a:latin typeface="+mj-lt"/>
                <a:cs typeface="Symbol" charset="2"/>
              </a:rPr>
              <a:t>Other</a:t>
            </a:r>
            <a:r>
              <a:rPr lang="fr-FR" sz="1600" b="1" u="sng" dirty="0" smtClean="0">
                <a:solidFill>
                  <a:srgbClr val="FF6600"/>
                </a:solidFill>
                <a:latin typeface="+mj-lt"/>
                <a:cs typeface="Symbol" charset="2"/>
              </a:rPr>
              <a:t> background </a:t>
            </a:r>
            <a:r>
              <a:rPr lang="fr-FR" sz="1600" b="1" u="sng" dirty="0" err="1" smtClean="0">
                <a:solidFill>
                  <a:srgbClr val="FF6600"/>
                </a:solidFill>
                <a:latin typeface="+mj-lt"/>
                <a:cs typeface="Symbol" charset="2"/>
              </a:rPr>
              <a:t>surces</a:t>
            </a:r>
            <a:r>
              <a:rPr lang="fr-FR" sz="1600" b="1" u="sng" dirty="0" smtClean="0">
                <a:solidFill>
                  <a:srgbClr val="FF6600"/>
                </a:solidFill>
                <a:latin typeface="+mj-lt"/>
                <a:cs typeface="Symbol" charset="2"/>
              </a:rPr>
              <a:t> </a:t>
            </a:r>
          </a:p>
          <a:p>
            <a:pPr>
              <a:lnSpc>
                <a:spcPct val="70000"/>
              </a:lnSpc>
            </a:pPr>
            <a:endParaRPr lang="fr-FR" sz="1600" b="1" dirty="0" smtClean="0">
              <a:solidFill>
                <a:srgbClr val="17375E"/>
              </a:solidFill>
              <a:latin typeface="+mj-lt"/>
              <a:cs typeface="Symbol" charset="2"/>
            </a:endParaRPr>
          </a:p>
          <a:p>
            <a:pPr marL="285750" indent="-285750">
              <a:lnSpc>
                <a:spcPct val="70000"/>
              </a:lnSpc>
              <a:buFont typeface="Wingdings" charset="2"/>
              <a:buChar char="v"/>
            </a:pPr>
            <a:r>
              <a:rPr lang="fr-FR" sz="1600" b="1" dirty="0" err="1" smtClean="0">
                <a:solidFill>
                  <a:srgbClr val="17375E"/>
                </a:solidFill>
                <a:latin typeface="+mj-lt"/>
                <a:cs typeface="Symbol" charset="2"/>
              </a:rPr>
              <a:t>Cosmic</a:t>
            </a:r>
            <a:r>
              <a:rPr lang="fr-FR" sz="1600" b="1" dirty="0" smtClean="0">
                <a:solidFill>
                  <a:srgbClr val="17375E"/>
                </a:solidFill>
                <a:latin typeface="+mj-lt"/>
                <a:cs typeface="Symbol" charset="2"/>
              </a:rPr>
              <a:t> rays </a:t>
            </a:r>
          </a:p>
          <a:p>
            <a:pPr marL="285750" indent="-285750">
              <a:lnSpc>
                <a:spcPct val="70000"/>
              </a:lnSpc>
              <a:buFont typeface="Wingdings" charset="2"/>
              <a:buChar char="v"/>
            </a:pPr>
            <a:endParaRPr lang="fr-FR" sz="1600" b="1" dirty="0">
              <a:solidFill>
                <a:schemeClr val="tx2">
                  <a:lumMod val="75000"/>
                </a:schemeClr>
              </a:solidFill>
              <a:latin typeface="+mj-lt"/>
              <a:cs typeface="Symbol" charset="2"/>
            </a:endParaRPr>
          </a:p>
          <a:p>
            <a:pPr marL="285750" indent="-285750">
              <a:lnSpc>
                <a:spcPct val="70000"/>
              </a:lnSpc>
              <a:buFont typeface="Wingdings" charset="2"/>
              <a:buChar char="v"/>
            </a:pPr>
            <a:r>
              <a:rPr lang="fr-FR" sz="1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600" b="1" dirty="0" smtClean="0">
                <a:solidFill>
                  <a:schemeClr val="tx2">
                    <a:lumMod val="75000"/>
                  </a:schemeClr>
                </a:solidFill>
                <a:latin typeface="Symbol" charset="2"/>
                <a:cs typeface="Symbol" charset="2"/>
              </a:rPr>
              <a:t>g</a:t>
            </a:r>
            <a:r>
              <a:rPr lang="fr-FR" sz="1600" b="1" dirty="0" smtClean="0">
                <a:solidFill>
                  <a:schemeClr val="tx2">
                    <a:lumMod val="75000"/>
                  </a:schemeClr>
                </a:solidFill>
              </a:rPr>
              <a:t> ( </a:t>
            </a: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fr-FR" sz="1600" b="1" dirty="0" err="1">
                <a:solidFill>
                  <a:schemeClr val="tx2">
                    <a:lumMod val="75000"/>
                  </a:schemeClr>
                </a:solidFill>
              </a:rPr>
              <a:t>n,</a:t>
            </a:r>
            <a:r>
              <a:rPr lang="fr-FR" sz="1600" b="1" dirty="0" err="1">
                <a:solidFill>
                  <a:schemeClr val="tx2">
                    <a:lumMod val="75000"/>
                  </a:schemeClr>
                </a:solidFill>
                <a:latin typeface="Symbol" charset="0"/>
              </a:rPr>
              <a:t>g</a:t>
            </a: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fr-FR" sz="1600" b="1" dirty="0" err="1" smtClean="0">
                <a:solidFill>
                  <a:schemeClr val="tx2">
                    <a:lumMod val="75000"/>
                  </a:schemeClr>
                </a:solidFill>
              </a:rPr>
              <a:t>reactions</a:t>
            </a:r>
            <a:r>
              <a:rPr lang="fr-FR" sz="1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fr-FR" sz="1600" b="1" dirty="0" smtClean="0">
                <a:solidFill>
                  <a:schemeClr val="tx2">
                    <a:lumMod val="75000"/>
                  </a:schemeClr>
                </a:solidFill>
                <a:latin typeface="Symbol" charset="2"/>
                <a:cs typeface="Symbol" charset="2"/>
              </a:rPr>
              <a:t>m </a:t>
            </a:r>
            <a:r>
              <a:rPr lang="fr-FR" sz="16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  <a:cs typeface="Symbol" charset="2"/>
              </a:rPr>
              <a:t>bremstrahlung</a:t>
            </a:r>
            <a:endParaRPr lang="fr-FR" sz="1600" b="1" dirty="0" smtClean="0">
              <a:solidFill>
                <a:schemeClr val="tx2">
                  <a:lumMod val="75000"/>
                </a:schemeClr>
              </a:solidFill>
              <a:latin typeface="+mj-lt"/>
              <a:cs typeface="Symbol" charset="2"/>
            </a:endParaRPr>
          </a:p>
          <a:p>
            <a:pPr marL="285750" indent="-285750">
              <a:lnSpc>
                <a:spcPct val="70000"/>
              </a:lnSpc>
              <a:buFont typeface="Wingdings" charset="2"/>
              <a:buChar char="v"/>
            </a:pPr>
            <a:endParaRPr lang="fr-FR" sz="1600" b="1" dirty="0">
              <a:solidFill>
                <a:schemeClr val="tx2">
                  <a:lumMod val="75000"/>
                </a:schemeClr>
              </a:solidFill>
              <a:latin typeface="+mj-lt"/>
              <a:cs typeface="Symbol" charset="2"/>
            </a:endParaRPr>
          </a:p>
          <a:p>
            <a:pPr marL="285750" indent="-285750">
              <a:lnSpc>
                <a:spcPct val="70000"/>
              </a:lnSpc>
              <a:buFont typeface="Wingdings" charset="2"/>
              <a:buChar char="v"/>
            </a:pPr>
            <a:r>
              <a:rPr lang="fr-FR" sz="16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Symbol" charset="2"/>
              </a:rPr>
              <a:t>Muon spallation </a:t>
            </a:r>
            <a:r>
              <a:rPr lang="fr-FR" sz="16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  <a:cs typeface="Symbol" charset="2"/>
              </a:rPr>
              <a:t>products</a:t>
            </a:r>
            <a:endParaRPr lang="fr-FR" sz="1600" b="1" dirty="0" smtClean="0">
              <a:solidFill>
                <a:schemeClr val="tx2">
                  <a:lumMod val="75000"/>
                </a:schemeClr>
              </a:solidFill>
              <a:latin typeface="+mj-lt"/>
              <a:cs typeface="Symbol" charset="2"/>
            </a:endParaRPr>
          </a:p>
          <a:p>
            <a:pPr>
              <a:lnSpc>
                <a:spcPct val="70000"/>
              </a:lnSpc>
            </a:pPr>
            <a:r>
              <a:rPr lang="fr-FR" sz="16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Symbol" charset="2"/>
              </a:rPr>
              <a:t>      </a:t>
            </a:r>
            <a:endParaRPr lang="fr-FR" sz="16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67" name="Grouper 66"/>
          <p:cNvGrpSpPr/>
          <p:nvPr/>
        </p:nvGrpSpPr>
        <p:grpSpPr>
          <a:xfrm>
            <a:off x="175063" y="2564905"/>
            <a:ext cx="5261033" cy="3138660"/>
            <a:chOff x="623036" y="934279"/>
            <a:chExt cx="6104781" cy="3226215"/>
          </a:xfrm>
        </p:grpSpPr>
        <p:grpSp>
          <p:nvGrpSpPr>
            <p:cNvPr id="68" name="Grouper 67"/>
            <p:cNvGrpSpPr/>
            <p:nvPr/>
          </p:nvGrpSpPr>
          <p:grpSpPr>
            <a:xfrm>
              <a:off x="623036" y="934279"/>
              <a:ext cx="6104781" cy="3226215"/>
              <a:chOff x="1066871" y="3267440"/>
              <a:chExt cx="5525797" cy="2797443"/>
            </a:xfrm>
          </p:grpSpPr>
          <p:pic>
            <p:nvPicPr>
              <p:cNvPr id="74" name="Image 73" descr="bdf.gif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3000" y="3267440"/>
                <a:ext cx="4009668" cy="2797443"/>
              </a:xfrm>
              <a:prstGeom prst="rect">
                <a:avLst/>
              </a:prstGeom>
            </p:spPr>
          </p:pic>
          <p:sp>
            <p:nvSpPr>
              <p:cNvPr id="71" name="Rectangle 70"/>
              <p:cNvSpPr/>
              <p:nvPr/>
            </p:nvSpPr>
            <p:spPr>
              <a:xfrm>
                <a:off x="1210904" y="4721184"/>
                <a:ext cx="143107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baseline="30000" dirty="0" smtClean="0">
                    <a:solidFill>
                      <a:srgbClr val="3366FF"/>
                    </a:solidFill>
                  </a:rPr>
                  <a:t>208</a:t>
                </a:r>
                <a:r>
                  <a:rPr lang="fr-FR" sz="1400" b="1" dirty="0" smtClean="0">
                    <a:solidFill>
                      <a:srgbClr val="3366FF"/>
                    </a:solidFill>
                  </a:rPr>
                  <a:t>Tl </a:t>
                </a:r>
                <a:r>
                  <a:rPr lang="fr-FR" sz="1400" b="1" dirty="0">
                    <a:solidFill>
                      <a:srgbClr val="3366FF"/>
                    </a:solidFill>
                  </a:rPr>
                  <a:t>(2.6 MeV </a:t>
                </a:r>
                <a:r>
                  <a:rPr lang="fr-FR" sz="1400" b="1" dirty="0">
                    <a:solidFill>
                      <a:srgbClr val="3366FF"/>
                    </a:solidFill>
                    <a:latin typeface="Symbol" charset="2"/>
                    <a:cs typeface="Symbol" charset="2"/>
                  </a:rPr>
                  <a:t>g</a:t>
                </a:r>
                <a:r>
                  <a:rPr lang="fr-FR" sz="1400" b="1" dirty="0">
                    <a:solidFill>
                      <a:srgbClr val="3366FF"/>
                    </a:solidFill>
                  </a:rPr>
                  <a:t> )</a:t>
                </a: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1153180" y="4455661"/>
                <a:ext cx="142859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baseline="30000" dirty="0">
                    <a:solidFill>
                      <a:srgbClr val="C722A5"/>
                    </a:solidFill>
                  </a:rPr>
                  <a:t>214</a:t>
                </a:r>
                <a:r>
                  <a:rPr lang="fr-FR" sz="1400" b="1" dirty="0">
                    <a:solidFill>
                      <a:srgbClr val="C722A5"/>
                    </a:solidFill>
                  </a:rPr>
                  <a:t>Bi </a:t>
                </a:r>
                <a:r>
                  <a:rPr lang="fr-FR" sz="1400" b="1" dirty="0" smtClean="0">
                    <a:solidFill>
                      <a:srgbClr val="C722A5"/>
                    </a:solidFill>
                  </a:rPr>
                  <a:t>(and radon)</a:t>
                </a:r>
                <a:endParaRPr lang="fr-FR" sz="1400" b="1" dirty="0">
                  <a:solidFill>
                    <a:srgbClr val="C722A5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1066871" y="3728960"/>
                <a:ext cx="152636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solidFill>
                      <a:srgbClr val="003300"/>
                    </a:solidFill>
                  </a:rPr>
                  <a:t> </a:t>
                </a:r>
                <a:r>
                  <a:rPr lang="fr-FR" sz="1400" b="1" baseline="30000" dirty="0" smtClean="0">
                    <a:solidFill>
                      <a:srgbClr val="006600"/>
                    </a:solidFill>
                  </a:rPr>
                  <a:t>208</a:t>
                </a:r>
                <a:r>
                  <a:rPr lang="fr-FR" sz="1400" b="1" dirty="0" smtClean="0">
                    <a:solidFill>
                      <a:srgbClr val="006600"/>
                    </a:solidFill>
                  </a:rPr>
                  <a:t>Tl (and thoron)</a:t>
                </a:r>
                <a:endParaRPr lang="fr-FR" sz="1400" dirty="0"/>
              </a:p>
            </p:txBody>
          </p:sp>
        </p:grpSp>
        <p:sp>
          <p:nvSpPr>
            <p:cNvPr id="69" name="ZoneTexte 68"/>
            <p:cNvSpPr txBox="1"/>
            <p:nvPr/>
          </p:nvSpPr>
          <p:spPr>
            <a:xfrm>
              <a:off x="1714432" y="1102569"/>
              <a:ext cx="778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/>
                <a:t>E (MeV)</a:t>
              </a:r>
              <a:endParaRPr lang="fr-FR" sz="1400" b="1" dirty="0"/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1153682" y="2940125"/>
              <a:ext cx="1218142" cy="358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baseline="30000" dirty="0" smtClean="0">
                  <a:solidFill>
                    <a:schemeClr val="accent2"/>
                  </a:solidFill>
                </a:rPr>
                <a:t>40</a:t>
              </a:r>
              <a:r>
                <a:rPr lang="fr-FR" sz="1400" b="1" dirty="0" smtClean="0">
                  <a:solidFill>
                    <a:schemeClr val="accent2"/>
                  </a:solidFill>
                </a:rPr>
                <a:t>K, </a:t>
              </a:r>
              <a:r>
                <a:rPr lang="fr-FR" sz="1400" b="1" baseline="30000" dirty="0" smtClean="0">
                  <a:solidFill>
                    <a:schemeClr val="accent2"/>
                  </a:solidFill>
                </a:rPr>
                <a:t>60</a:t>
              </a:r>
              <a:r>
                <a:rPr lang="fr-FR" sz="1400" b="1" dirty="0" smtClean="0">
                  <a:solidFill>
                    <a:schemeClr val="accent2"/>
                  </a:solidFill>
                </a:rPr>
                <a:t>Co,…</a:t>
              </a:r>
              <a:endParaRPr lang="fr-FR" sz="14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2215262" y="2852936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28BD20"/>
                </a:solidFill>
              </a:rPr>
              <a:t> </a:t>
            </a:r>
            <a:r>
              <a:rPr lang="fr-FR" sz="1600" b="1" dirty="0" smtClean="0">
                <a:solidFill>
                  <a:srgbClr val="28BD20"/>
                </a:solidFill>
              </a:rPr>
              <a:t>                    </a:t>
            </a:r>
            <a:r>
              <a:rPr lang="fr-FR" sz="1600" b="1" dirty="0" err="1" smtClean="0">
                <a:solidFill>
                  <a:srgbClr val="28BD20"/>
                </a:solidFill>
              </a:rPr>
              <a:t>Q</a:t>
            </a:r>
            <a:r>
              <a:rPr lang="fr-FR" sz="1600" b="1" baseline="-25000" dirty="0" err="1" smtClean="0">
                <a:solidFill>
                  <a:srgbClr val="28BD20"/>
                </a:solidFill>
                <a:latin typeface="Symbol" charset="2"/>
                <a:cs typeface="Symbol" charset="2"/>
              </a:rPr>
              <a:t>bb</a:t>
            </a:r>
            <a:r>
              <a:rPr lang="fr-FR" sz="1600" b="1" baseline="-25000" dirty="0" smtClean="0">
                <a:solidFill>
                  <a:srgbClr val="28BD20"/>
                </a:solidFill>
                <a:latin typeface="Symbol" charset="2"/>
                <a:cs typeface="Symbol" charset="2"/>
              </a:rPr>
              <a:t> </a:t>
            </a:r>
            <a:endParaRPr lang="fr-FR" sz="1600" b="1" baseline="-25000" dirty="0">
              <a:solidFill>
                <a:srgbClr val="28BD20"/>
              </a:solidFill>
              <a:latin typeface="Symbol" charset="2"/>
              <a:cs typeface="Symbol" charset="2"/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2915816" y="1167135"/>
            <a:ext cx="3366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FF0000"/>
                </a:solidFill>
              </a:rPr>
              <a:t>Origin</a:t>
            </a:r>
            <a:r>
              <a:rPr lang="fr-FR" sz="2400" b="1" dirty="0" smtClean="0">
                <a:solidFill>
                  <a:srgbClr val="FF0000"/>
                </a:solidFill>
              </a:rPr>
              <a:t> of the background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04712" y="1979548"/>
            <a:ext cx="21988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E46C0A"/>
                </a:solidFill>
              </a:rPr>
              <a:t>Natural </a:t>
            </a:r>
            <a:r>
              <a:rPr lang="fr-FR" b="1" dirty="0" err="1" smtClean="0">
                <a:solidFill>
                  <a:srgbClr val="E46C0A"/>
                </a:solidFill>
              </a:rPr>
              <a:t>Radioactivity</a:t>
            </a:r>
            <a:endParaRPr lang="fr-FR" b="1" dirty="0">
              <a:solidFill>
                <a:srgbClr val="E46C0A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09456" y="263993"/>
            <a:ext cx="728475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Few words about radioactive </a:t>
            </a:r>
            <a:r>
              <a:rPr lang="en-US" sz="3200" dirty="0">
                <a:solidFill>
                  <a:srgbClr val="0000FF"/>
                </a:solidFill>
              </a:rPr>
              <a:t>background</a:t>
            </a:r>
            <a:endParaRPr lang="fr-FR" sz="3200" dirty="0">
              <a:solidFill>
                <a:srgbClr val="0000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454927" y="1713582"/>
            <a:ext cx="3224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Gamma -&gt; e+, e-</a:t>
            </a:r>
          </a:p>
          <a:p>
            <a:r>
              <a:rPr lang="en-GB" dirty="0" smtClean="0"/>
              <a:t>Gamma -&gt; 2 Compton electrons </a:t>
            </a:r>
          </a:p>
          <a:p>
            <a:r>
              <a:rPr lang="en-GB" dirty="0" smtClean="0"/>
              <a:t>Beta + Compton electron </a:t>
            </a:r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1786220" y="5703565"/>
            <a:ext cx="46045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CC00CC"/>
                </a:solidFill>
              </a:rPr>
              <a:t>Need very few radioactive atoms per gram</a:t>
            </a:r>
          </a:p>
          <a:p>
            <a:pPr algn="ctr"/>
            <a:r>
              <a:rPr lang="en-GB" dirty="0" smtClean="0">
                <a:solidFill>
                  <a:srgbClr val="0066FF"/>
                </a:solidFill>
              </a:rPr>
              <a:t>Ex: </a:t>
            </a:r>
            <a:r>
              <a:rPr lang="en-GB" dirty="0" err="1" smtClean="0">
                <a:solidFill>
                  <a:srgbClr val="0066FF"/>
                </a:solidFill>
              </a:rPr>
              <a:t>SuperNEMO</a:t>
            </a:r>
            <a:r>
              <a:rPr lang="en-GB" dirty="0" smtClean="0">
                <a:solidFill>
                  <a:srgbClr val="0066FF"/>
                </a:solidFill>
              </a:rPr>
              <a:t>   &lt; 70 atoms of radon/m</a:t>
            </a:r>
            <a:r>
              <a:rPr lang="en-GB" baseline="30000" dirty="0" smtClean="0">
                <a:solidFill>
                  <a:srgbClr val="0066FF"/>
                </a:solidFill>
              </a:rPr>
              <a:t>3</a:t>
            </a:r>
            <a:endParaRPr lang="en-GB" baseline="300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8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75564"/>
            <a:ext cx="3280735" cy="50578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827" y="811568"/>
            <a:ext cx="3539609" cy="49857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2765889" y="116632"/>
            <a:ext cx="406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Natural radioactive chains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19672" y="6093296"/>
            <a:ext cx="5563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Many, </a:t>
            </a:r>
            <a:r>
              <a:rPr lang="en-US" sz="2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b</a:t>
            </a:r>
            <a:r>
              <a:rPr lang="en-US" sz="2000" dirty="0" smtClean="0">
                <a:solidFill>
                  <a:srgbClr val="0000FF"/>
                </a:solidFill>
              </a:rPr>
              <a:t> and </a:t>
            </a:r>
            <a:r>
              <a:rPr lang="en-US" sz="2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g </a:t>
            </a:r>
            <a:r>
              <a:rPr lang="en-US" sz="2000" dirty="0" smtClean="0">
                <a:solidFill>
                  <a:srgbClr val="0000FF"/>
                </a:solidFill>
              </a:rPr>
              <a:t> particles.   Up to 5 MeV electrons 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492896"/>
            <a:ext cx="7920880" cy="4089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2359099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26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ylindre 1"/>
          <p:cNvSpPr/>
          <p:nvPr/>
        </p:nvSpPr>
        <p:spPr>
          <a:xfrm>
            <a:off x="1547664" y="2105472"/>
            <a:ext cx="1440160" cy="208823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Cube 6"/>
          <p:cNvSpPr/>
          <p:nvPr/>
        </p:nvSpPr>
        <p:spPr>
          <a:xfrm>
            <a:off x="4355976" y="2708920"/>
            <a:ext cx="2664296" cy="548680"/>
          </a:xfrm>
          <a:prstGeom prst="cube">
            <a:avLst>
              <a:gd name="adj" fmla="val 8569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Cube 8"/>
          <p:cNvSpPr/>
          <p:nvPr/>
        </p:nvSpPr>
        <p:spPr>
          <a:xfrm>
            <a:off x="4355976" y="1844824"/>
            <a:ext cx="2664296" cy="764704"/>
          </a:xfrm>
          <a:prstGeom prst="cube">
            <a:avLst>
              <a:gd name="adj" fmla="val 740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Cube 9"/>
          <p:cNvSpPr/>
          <p:nvPr/>
        </p:nvSpPr>
        <p:spPr>
          <a:xfrm>
            <a:off x="4355976" y="3401616"/>
            <a:ext cx="2664296" cy="764704"/>
          </a:xfrm>
          <a:prstGeom prst="cube">
            <a:avLst>
              <a:gd name="adj" fmla="val 740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 Box 39"/>
          <p:cNvSpPr txBox="1">
            <a:spLocks noChangeArrowheads="1"/>
          </p:cNvSpPr>
          <p:nvPr/>
        </p:nvSpPr>
        <p:spPr bwMode="auto">
          <a:xfrm>
            <a:off x="5630589" y="3473624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1" dirty="0">
                <a:solidFill>
                  <a:srgbClr val="FFFF00"/>
                </a:solidFill>
                <a:latin typeface="Symbol" charset="0"/>
              </a:rPr>
              <a:t>b</a:t>
            </a:r>
          </a:p>
        </p:txBody>
      </p:sp>
      <p:sp>
        <p:nvSpPr>
          <p:cNvPr id="12" name="Text Box 39"/>
          <p:cNvSpPr txBox="1">
            <a:spLocks noChangeArrowheads="1"/>
          </p:cNvSpPr>
          <p:nvPr/>
        </p:nvSpPr>
        <p:spPr bwMode="auto">
          <a:xfrm>
            <a:off x="5076056" y="2681536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1" dirty="0">
                <a:solidFill>
                  <a:srgbClr val="FFFF00"/>
                </a:solidFill>
                <a:latin typeface="Symbol" charset="0"/>
              </a:rPr>
              <a:t>b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5230837" y="2249488"/>
            <a:ext cx="609688" cy="89885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5383237" y="3200649"/>
            <a:ext cx="457287" cy="71340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603516" y="4365104"/>
            <a:ext cx="235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Tracking</a:t>
            </a:r>
            <a:r>
              <a:rPr lang="fr-FR" dirty="0" smtClean="0"/>
              <a:t>  +  </a:t>
            </a:r>
            <a:r>
              <a:rPr lang="fr-FR" dirty="0" err="1" smtClean="0"/>
              <a:t>calorimetry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1584390" y="4346766"/>
            <a:ext cx="128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Calorimetry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1479618" y="4869160"/>
            <a:ext cx="1245341" cy="646331"/>
          </a:xfrm>
          <a:prstGeom prst="rect">
            <a:avLst/>
          </a:prstGeom>
          <a:noFill/>
          <a:ln>
            <a:solidFill>
              <a:srgbClr val="6600FF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+  </a:t>
            </a:r>
            <a:r>
              <a:rPr lang="fr-FR" b="1" dirty="0" smtClean="0">
                <a:solidFill>
                  <a:srgbClr val="00B050"/>
                </a:solidFill>
                <a:latin typeface="Symbol" panose="05050102010706020507" pitchFamily="18" charset="2"/>
              </a:rPr>
              <a:t>D</a:t>
            </a:r>
            <a:r>
              <a:rPr lang="fr-FR" b="1" dirty="0" smtClean="0">
                <a:solidFill>
                  <a:srgbClr val="00B050"/>
                </a:solidFill>
              </a:rPr>
              <a:t>E ,  </a:t>
            </a:r>
            <a:r>
              <a:rPr lang="fr-FR" b="1" dirty="0" smtClean="0">
                <a:solidFill>
                  <a:srgbClr val="00B050"/>
                </a:solidFill>
                <a:latin typeface="Symbol" panose="05050102010706020507" pitchFamily="18" charset="2"/>
              </a:rPr>
              <a:t>e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- </a:t>
            </a:r>
            <a:r>
              <a:rPr lang="fr-FR" b="1" dirty="0" err="1" smtClean="0">
                <a:solidFill>
                  <a:srgbClr val="FF0000"/>
                </a:solidFill>
              </a:rPr>
              <a:t>kinematic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331640" y="1268760"/>
            <a:ext cx="21630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3399"/>
                </a:solidFill>
              </a:rPr>
              <a:t>Detector = </a:t>
            </a:r>
            <a:r>
              <a:rPr lang="fr-FR" dirty="0" err="1" smtClean="0">
                <a:solidFill>
                  <a:srgbClr val="FF3399"/>
                </a:solidFill>
                <a:latin typeface="Symbol" panose="05050102010706020507" pitchFamily="18" charset="2"/>
              </a:rPr>
              <a:t>bb</a:t>
            </a:r>
            <a:r>
              <a:rPr lang="fr-FR" dirty="0" smtClean="0">
                <a:solidFill>
                  <a:srgbClr val="FF3399"/>
                </a:solidFill>
                <a:latin typeface="Symbol" panose="05050102010706020507" pitchFamily="18" charset="2"/>
              </a:rPr>
              <a:t> </a:t>
            </a:r>
            <a:r>
              <a:rPr lang="fr-FR" dirty="0" smtClean="0">
                <a:solidFill>
                  <a:srgbClr val="FF3399"/>
                </a:solidFill>
              </a:rPr>
              <a:t>Source</a:t>
            </a:r>
            <a:endParaRPr lang="fr-FR" dirty="0">
              <a:solidFill>
                <a:srgbClr val="FF3399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534583" y="1331476"/>
            <a:ext cx="22271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3399"/>
                </a:solidFill>
              </a:rPr>
              <a:t>Detector  </a:t>
            </a:r>
            <a:r>
              <a:rPr lang="fr-FR" dirty="0" smtClean="0">
                <a:solidFill>
                  <a:srgbClr val="FF3399"/>
                </a:solidFill>
                <a:sym typeface="Symbol"/>
              </a:rPr>
              <a:t></a:t>
            </a:r>
            <a:r>
              <a:rPr lang="fr-FR" dirty="0" smtClean="0">
                <a:solidFill>
                  <a:srgbClr val="FF3399"/>
                </a:solidFill>
              </a:rPr>
              <a:t> </a:t>
            </a:r>
            <a:r>
              <a:rPr lang="fr-FR" dirty="0" err="1" smtClean="0">
                <a:solidFill>
                  <a:srgbClr val="FF3399"/>
                </a:solidFill>
                <a:latin typeface="Symbol" panose="05050102010706020507" pitchFamily="18" charset="2"/>
              </a:rPr>
              <a:t>bb</a:t>
            </a:r>
            <a:r>
              <a:rPr lang="fr-FR" dirty="0" smtClean="0">
                <a:solidFill>
                  <a:srgbClr val="FF3399"/>
                </a:solidFill>
              </a:rPr>
              <a:t> Source</a:t>
            </a:r>
            <a:endParaRPr lang="fr-FR" dirty="0">
              <a:solidFill>
                <a:srgbClr val="FF3399"/>
              </a:solidFill>
            </a:endParaRPr>
          </a:p>
        </p:txBody>
      </p:sp>
      <p:sp>
        <p:nvSpPr>
          <p:cNvPr id="23" name="Text Box 39"/>
          <p:cNvSpPr txBox="1">
            <a:spLocks noChangeArrowheads="1"/>
          </p:cNvSpPr>
          <p:nvPr/>
        </p:nvSpPr>
        <p:spPr bwMode="auto">
          <a:xfrm>
            <a:off x="2390229" y="3636640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1" dirty="0">
                <a:solidFill>
                  <a:srgbClr val="FFFF00"/>
                </a:solidFill>
                <a:latin typeface="Symbol" charset="0"/>
              </a:rPr>
              <a:t>b</a:t>
            </a:r>
          </a:p>
        </p:txBody>
      </p:sp>
      <p:sp>
        <p:nvSpPr>
          <p:cNvPr id="24" name="Text Box 39"/>
          <p:cNvSpPr txBox="1">
            <a:spLocks noChangeArrowheads="1"/>
          </p:cNvSpPr>
          <p:nvPr/>
        </p:nvSpPr>
        <p:spPr bwMode="auto">
          <a:xfrm>
            <a:off x="1835696" y="2844552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1" dirty="0">
                <a:solidFill>
                  <a:srgbClr val="FFFF00"/>
                </a:solidFill>
                <a:latin typeface="Symbol" charset="0"/>
              </a:rPr>
              <a:t>b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 flipH="1" flipV="1">
            <a:off x="1990477" y="2412504"/>
            <a:ext cx="609688" cy="89885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>
            <a:off x="2142877" y="3363665"/>
            <a:ext cx="457287" cy="71340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5019203" y="4869160"/>
            <a:ext cx="1727717" cy="923330"/>
          </a:xfrm>
          <a:prstGeom prst="rect">
            <a:avLst/>
          </a:prstGeom>
          <a:noFill/>
          <a:ln>
            <a:solidFill>
              <a:srgbClr val="6600FF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+</a:t>
            </a:r>
            <a:r>
              <a:rPr lang="fr-FR" b="1" dirty="0" smtClean="0">
                <a:solidFill>
                  <a:srgbClr val="00B050"/>
                </a:solidFill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</a:rPr>
              <a:t>kinematic</a:t>
            </a:r>
            <a:endParaRPr lang="fr-FR" b="1" dirty="0" smtClean="0">
              <a:solidFill>
                <a:srgbClr val="00B050"/>
              </a:solidFill>
            </a:endParaRPr>
          </a:p>
          <a:p>
            <a:r>
              <a:rPr lang="fr-FR" b="1" dirty="0" smtClean="0">
                <a:solidFill>
                  <a:srgbClr val="00B050"/>
                </a:solidFill>
              </a:rPr>
              <a:t>+ isotope </a:t>
            </a:r>
            <a:r>
              <a:rPr lang="fr-FR" b="1" dirty="0" err="1" smtClean="0">
                <a:solidFill>
                  <a:srgbClr val="00B050"/>
                </a:solidFill>
              </a:rPr>
              <a:t>choice</a:t>
            </a:r>
            <a:endParaRPr lang="fr-FR" b="1" dirty="0" smtClean="0">
              <a:solidFill>
                <a:srgbClr val="00B050"/>
              </a:solidFill>
            </a:endParaRPr>
          </a:p>
          <a:p>
            <a:r>
              <a:rPr lang="fr-FR" b="1" dirty="0">
                <a:solidFill>
                  <a:srgbClr val="FF0000"/>
                </a:solidFill>
              </a:rPr>
              <a:t>+  </a:t>
            </a:r>
            <a:r>
              <a:rPr lang="fr-FR" b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fr-FR" b="1" dirty="0">
                <a:solidFill>
                  <a:srgbClr val="FF0000"/>
                </a:solidFill>
              </a:rPr>
              <a:t>E ,  </a:t>
            </a:r>
            <a:r>
              <a:rPr lang="fr-FR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endParaRPr lang="fr-FR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43192" y="2942025"/>
            <a:ext cx="8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7092280" y="1988840"/>
            <a:ext cx="152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Energy</a:t>
            </a:r>
            <a:r>
              <a:rPr lang="fr-FR" dirty="0" smtClean="0"/>
              <a:t> + time 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7308304" y="2771636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Position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1998732" y="128112"/>
            <a:ext cx="530465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6600FF"/>
                </a:solidFill>
              </a:rPr>
              <a:t>How to </a:t>
            </a:r>
            <a:r>
              <a:rPr lang="fr-FR" sz="3200" dirty="0" err="1" smtClean="0">
                <a:solidFill>
                  <a:srgbClr val="6600FF"/>
                </a:solidFill>
              </a:rPr>
              <a:t>make</a:t>
            </a:r>
            <a:r>
              <a:rPr lang="fr-FR" sz="3200" dirty="0" smtClean="0">
                <a:solidFill>
                  <a:srgbClr val="6600FF"/>
                </a:solidFill>
              </a:rPr>
              <a:t> a </a:t>
            </a:r>
            <a:r>
              <a:rPr lang="fr-FR" sz="3200" dirty="0" err="1" smtClean="0">
                <a:solidFill>
                  <a:srgbClr val="6600FF"/>
                </a:solidFill>
                <a:latin typeface="Symbol" panose="05050102010706020507" pitchFamily="18" charset="2"/>
              </a:rPr>
              <a:t>bb</a:t>
            </a:r>
            <a:r>
              <a:rPr lang="fr-FR" sz="3200" dirty="0" smtClean="0">
                <a:solidFill>
                  <a:srgbClr val="6600FF"/>
                </a:solidFill>
              </a:rPr>
              <a:t> </a:t>
            </a:r>
            <a:r>
              <a:rPr lang="fr-FR" sz="3200" dirty="0" err="1" smtClean="0">
                <a:solidFill>
                  <a:srgbClr val="6600FF"/>
                </a:solidFill>
              </a:rPr>
              <a:t>experiment</a:t>
            </a:r>
            <a:r>
              <a:rPr lang="fr-FR" sz="3200" dirty="0" smtClean="0">
                <a:solidFill>
                  <a:srgbClr val="6600FF"/>
                </a:solidFill>
              </a:rPr>
              <a:t> </a:t>
            </a:r>
            <a:endParaRPr lang="fr-FR" sz="3200" dirty="0">
              <a:solidFill>
                <a:srgbClr val="6600FF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164288" y="3729390"/>
            <a:ext cx="152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Energy</a:t>
            </a:r>
            <a:r>
              <a:rPr lang="fr-FR" dirty="0" smtClean="0"/>
              <a:t> + time </a:t>
            </a:r>
          </a:p>
        </p:txBody>
      </p:sp>
    </p:spTree>
    <p:extLst>
      <p:ext uri="{BB962C8B-B14F-4D97-AF65-F5344CB8AC3E}">
        <p14:creationId xmlns:p14="http://schemas.microsoft.com/office/powerpoint/2010/main" val="144887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66" y="1700808"/>
            <a:ext cx="8329868" cy="421992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476672"/>
            <a:ext cx="5218628" cy="85961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860032" y="2852936"/>
            <a:ext cx="1286634" cy="40011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Bolometer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5004048" y="2420888"/>
            <a:ext cx="1008112" cy="288032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60032" y="3435308"/>
            <a:ext cx="1368152" cy="364525"/>
          </a:xfrm>
          <a:prstGeom prst="rect">
            <a:avLst/>
          </a:prstGeom>
          <a:solidFill>
            <a:srgbClr val="CC00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60032" y="3952818"/>
            <a:ext cx="1368152" cy="423079"/>
          </a:xfrm>
          <a:prstGeom prst="rect">
            <a:avLst/>
          </a:prstGeom>
          <a:solidFill>
            <a:srgbClr val="00B0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73728" y="4740422"/>
            <a:ext cx="1368152" cy="423079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73728" y="5316486"/>
            <a:ext cx="1368152" cy="294667"/>
          </a:xfrm>
          <a:prstGeom prst="rect">
            <a:avLst/>
          </a:prstGeom>
          <a:solidFill>
            <a:srgbClr val="B2B2B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683568" y="5944539"/>
            <a:ext cx="2025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Detector = Source  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Detector </a:t>
            </a:r>
            <a:r>
              <a:rPr lang="en-US" dirty="0" smtClean="0">
                <a:solidFill>
                  <a:srgbClr val="008000"/>
                </a:solidFill>
                <a:sym typeface="Symbol" panose="05050102010706020507" pitchFamily="18" charset="2"/>
              </a:rPr>
              <a:t> Source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Étoile à 5 branches 10"/>
          <p:cNvSpPr/>
          <p:nvPr/>
        </p:nvSpPr>
        <p:spPr>
          <a:xfrm>
            <a:off x="2843808" y="5967568"/>
            <a:ext cx="216024" cy="19414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Étoile à 5 branches 11"/>
          <p:cNvSpPr/>
          <p:nvPr/>
        </p:nvSpPr>
        <p:spPr>
          <a:xfrm>
            <a:off x="2843808" y="6309320"/>
            <a:ext cx="216024" cy="194146"/>
          </a:xfrm>
          <a:prstGeom prst="star5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Étoile à 5 branches 12"/>
          <p:cNvSpPr/>
          <p:nvPr/>
        </p:nvSpPr>
        <p:spPr>
          <a:xfrm>
            <a:off x="3275856" y="2440399"/>
            <a:ext cx="216024" cy="19414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Étoile à 5 branches 13"/>
          <p:cNvSpPr/>
          <p:nvPr/>
        </p:nvSpPr>
        <p:spPr>
          <a:xfrm>
            <a:off x="3275856" y="2811779"/>
            <a:ext cx="216024" cy="19414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Étoile à 5 branches 14"/>
          <p:cNvSpPr/>
          <p:nvPr/>
        </p:nvSpPr>
        <p:spPr>
          <a:xfrm>
            <a:off x="3273584" y="3175436"/>
            <a:ext cx="216024" cy="19414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Étoile à 5 branches 15"/>
          <p:cNvSpPr/>
          <p:nvPr/>
        </p:nvSpPr>
        <p:spPr>
          <a:xfrm>
            <a:off x="3273584" y="3520497"/>
            <a:ext cx="216024" cy="19414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Étoile à 5 branches 16"/>
          <p:cNvSpPr/>
          <p:nvPr/>
        </p:nvSpPr>
        <p:spPr>
          <a:xfrm>
            <a:off x="3278176" y="3910473"/>
            <a:ext cx="216024" cy="194146"/>
          </a:xfrm>
          <a:prstGeom prst="star5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Étoile à 5 branches 17"/>
          <p:cNvSpPr/>
          <p:nvPr/>
        </p:nvSpPr>
        <p:spPr>
          <a:xfrm>
            <a:off x="3273584" y="4255534"/>
            <a:ext cx="216024" cy="194146"/>
          </a:xfrm>
          <a:prstGeom prst="star5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Étoile à 5 branches 18"/>
          <p:cNvSpPr/>
          <p:nvPr/>
        </p:nvSpPr>
        <p:spPr>
          <a:xfrm>
            <a:off x="3273584" y="4737573"/>
            <a:ext cx="216024" cy="194146"/>
          </a:xfrm>
          <a:prstGeom prst="star5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Étoile à 5 branches 19"/>
          <p:cNvSpPr/>
          <p:nvPr/>
        </p:nvSpPr>
        <p:spPr>
          <a:xfrm>
            <a:off x="3273584" y="5366746"/>
            <a:ext cx="216024" cy="19414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310576" y="3542249"/>
            <a:ext cx="576064" cy="218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1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548" y="1196167"/>
            <a:ext cx="2543619" cy="813958"/>
          </a:xfrm>
          <a:prstGeom prst="rect">
            <a:avLst/>
          </a:prstGeom>
          <a:ln w="19050">
            <a:solidFill>
              <a:srgbClr val="3366FF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796429" y="213891"/>
            <a:ext cx="5551141" cy="830997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The evolution of a microscopic system </a:t>
            </a:r>
            <a:r>
              <a:rPr lang="en-US" sz="2400" dirty="0" smtClean="0">
                <a:solidFill>
                  <a:srgbClr val="008000"/>
                </a:solidFill>
              </a:rPr>
              <a:t>in </a:t>
            </a:r>
          </a:p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Quantum </a:t>
            </a:r>
            <a:r>
              <a:rPr lang="en-US" sz="2400" dirty="0">
                <a:solidFill>
                  <a:srgbClr val="008000"/>
                </a:solidFill>
              </a:rPr>
              <a:t>Mechanics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62723" y="141730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Non </a:t>
            </a:r>
            <a:r>
              <a:rPr lang="en-US" b="1" dirty="0">
                <a:solidFill>
                  <a:srgbClr val="FF0000"/>
                </a:solidFill>
              </a:rPr>
              <a:t>relativistic </a:t>
            </a:r>
            <a:r>
              <a:rPr lang="en-US" b="1" dirty="0" smtClean="0">
                <a:solidFill>
                  <a:srgbClr val="FF0000"/>
                </a:solidFill>
              </a:rPr>
              <a:t>Particle</a:t>
            </a:r>
            <a:r>
              <a:rPr lang="en-US" dirty="0" smtClean="0"/>
              <a:t> :   Schrodinger Equation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62723" y="2257992"/>
            <a:ext cx="384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b="1" dirty="0">
                <a:solidFill>
                  <a:srgbClr val="FF0000"/>
                </a:solidFill>
              </a:rPr>
              <a:t>Relativistic Particle</a:t>
            </a:r>
            <a:r>
              <a:rPr lang="en-US" dirty="0"/>
              <a:t> </a:t>
            </a:r>
            <a:r>
              <a:rPr lang="en-US" dirty="0" smtClean="0"/>
              <a:t>   :  Dirac Equation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757" y="2207455"/>
            <a:ext cx="1835786" cy="524768"/>
          </a:xfrm>
          <a:prstGeom prst="rect">
            <a:avLst/>
          </a:prstGeom>
          <a:ln w="19050">
            <a:solidFill>
              <a:srgbClr val="3366FF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956688" y="2995251"/>
                <a:ext cx="20700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688" y="2995251"/>
                <a:ext cx="2070054" cy="369332"/>
              </a:xfrm>
              <a:prstGeom prst="rect">
                <a:avLst/>
              </a:prstGeom>
              <a:blipFill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3837008" y="2995251"/>
            <a:ext cx="3904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FF"/>
                </a:solidFill>
              </a:rPr>
              <a:t>Positive and Negative energy  solutions</a:t>
            </a:r>
          </a:p>
          <a:p>
            <a:r>
              <a:rPr lang="en-US" dirty="0"/>
              <a:t> </a:t>
            </a:r>
            <a:r>
              <a:rPr lang="en-US" dirty="0" smtClean="0"/>
              <a:t>         Particle (p),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           antiparticle (p</a:t>
            </a:r>
            <a:r>
              <a:rPr lang="en-US" baseline="30000" dirty="0" smtClean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3116928" y="3179917"/>
            <a:ext cx="50405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rme libre 14"/>
          <p:cNvSpPr/>
          <p:nvPr/>
        </p:nvSpPr>
        <p:spPr>
          <a:xfrm>
            <a:off x="4067944" y="3369059"/>
            <a:ext cx="271604" cy="101761"/>
          </a:xfrm>
          <a:custGeom>
            <a:avLst/>
            <a:gdLst>
              <a:gd name="connsiteX0" fmla="*/ 0 w 271604"/>
              <a:gd name="connsiteY0" fmla="*/ 0 h 190123"/>
              <a:gd name="connsiteX1" fmla="*/ 9054 w 271604"/>
              <a:gd name="connsiteY1" fmla="*/ 181069 h 190123"/>
              <a:gd name="connsiteX2" fmla="*/ 271604 w 271604"/>
              <a:gd name="connsiteY2" fmla="*/ 190123 h 19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604" h="190123">
                <a:moveTo>
                  <a:pt x="0" y="0"/>
                </a:moveTo>
                <a:lnTo>
                  <a:pt x="9054" y="181069"/>
                </a:lnTo>
                <a:lnTo>
                  <a:pt x="271604" y="190123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9"/>
          <p:cNvSpPr txBox="1"/>
          <p:nvPr/>
        </p:nvSpPr>
        <p:spPr>
          <a:xfrm>
            <a:off x="264499" y="3845523"/>
            <a:ext cx="8698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FF"/>
                </a:solidFill>
              </a:rPr>
              <a:t>If charge particle is Q &lt; 0, antiparticle is Q &gt; 0  </a:t>
            </a:r>
            <a:r>
              <a:rPr lang="en-US" sz="2000" i="1" dirty="0" smtClean="0">
                <a:solidFill>
                  <a:srgbClr val="CC00FF"/>
                </a:solidFill>
              </a:rPr>
              <a:t>=&gt; Charge conjugation operator  (C</a:t>
            </a:r>
            <a:r>
              <a:rPr lang="en-US" sz="2000" dirty="0" smtClean="0">
                <a:solidFill>
                  <a:srgbClr val="CC00FF"/>
                </a:solidFill>
              </a:rPr>
              <a:t>)</a:t>
            </a:r>
            <a:endParaRPr lang="en-US" sz="2000" dirty="0">
              <a:solidFill>
                <a:srgbClr val="CC00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66020" y="4366089"/>
            <a:ext cx="3771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e</a:t>
            </a:r>
            <a:r>
              <a:rPr lang="en-US" baseline="30000" dirty="0" smtClean="0">
                <a:latin typeface="Symbol" panose="05050102010706020507" pitchFamily="18" charset="2"/>
              </a:rPr>
              <a:t>-</a:t>
            </a:r>
            <a:r>
              <a:rPr lang="en-US" dirty="0" smtClean="0"/>
              <a:t> (particle)              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smtClean="0"/>
              <a:t>  e</a:t>
            </a:r>
            <a:r>
              <a:rPr lang="en-US" baseline="30000" dirty="0" smtClean="0"/>
              <a:t>+</a:t>
            </a:r>
            <a:r>
              <a:rPr lang="en-US" dirty="0" smtClean="0"/>
              <a:t> (antiparticle) </a:t>
            </a:r>
            <a:endParaRPr lang="en-US" dirty="0"/>
          </a:p>
        </p:txBody>
      </p:sp>
      <p:sp>
        <p:nvSpPr>
          <p:cNvPr id="22" name="ZoneTexte 21"/>
          <p:cNvSpPr txBox="1"/>
          <p:nvPr/>
        </p:nvSpPr>
        <p:spPr>
          <a:xfrm>
            <a:off x="492256" y="5262469"/>
            <a:ext cx="4547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C6600"/>
                </a:solidFill>
              </a:rPr>
              <a:t>Four solutions in Dirac Equation (spin ½) : </a:t>
            </a:r>
            <a:endParaRPr lang="en-US" sz="2000" dirty="0">
              <a:solidFill>
                <a:srgbClr val="CC6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5220072" y="5275453"/>
                <a:ext cx="3629199" cy="359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000" b="0" i="1" smtClean="0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2000" i="1" smtClean="0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0" i="1" smtClean="0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box>
                          <m:boxPr>
                            <m:ctrlPr>
                              <a:rPr lang="fr-FR" sz="2000" b="0" i="1" smtClean="0">
                                <a:solidFill>
                                  <a:srgbClr val="CC66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fr-FR" sz="2000" b="0" i="1" smtClean="0">
                                    <a:solidFill>
                                      <a:srgbClr val="CC66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000" b="0" i="1" smtClean="0">
                                    <a:solidFill>
                                      <a:srgbClr val="CC66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sz="2000" b="0" i="1" smtClean="0">
                                    <a:solidFill>
                                      <a:srgbClr val="CC66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box>
                      </m:e>
                    </m:d>
                  </m:oMath>
                </a14:m>
                <a:r>
                  <a:rPr lang="en-US" sz="2000" dirty="0" smtClean="0">
                    <a:solidFill>
                      <a:srgbClr val="CC6600"/>
                    </a:solidFill>
                  </a:rPr>
                  <a:t>,</a:t>
                </a:r>
                <a:r>
                  <a:rPr lang="en-US" sz="2000" dirty="0">
                    <a:solidFill>
                      <a:srgbClr val="CC66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000" b="0" i="1" smtClean="0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2000" i="1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0" i="1" smtClean="0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box>
                          <m:boxPr>
                            <m:ctrlPr>
                              <a:rPr lang="fr-FR" sz="2000" i="1">
                                <a:solidFill>
                                  <a:srgbClr val="CC66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fr-FR" sz="2000" i="1">
                                    <a:solidFill>
                                      <a:srgbClr val="CC66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000" i="1">
                                    <a:solidFill>
                                      <a:srgbClr val="CC66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sz="2000" i="1">
                                    <a:solidFill>
                                      <a:srgbClr val="CC66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box>
                      </m:e>
                    </m:d>
                  </m:oMath>
                </a14:m>
                <a:r>
                  <a:rPr lang="en-US" sz="2000" dirty="0" smtClean="0">
                    <a:solidFill>
                      <a:srgbClr val="CC6600"/>
                    </a:solidFill>
                  </a:rPr>
                  <a:t>,</a:t>
                </a:r>
                <a:r>
                  <a:rPr lang="en-US" sz="2000" dirty="0">
                    <a:solidFill>
                      <a:srgbClr val="CC66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000" b="0" i="1" smtClean="0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sz="2000" i="1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box>
                          <m:boxPr>
                            <m:ctrlPr>
                              <a:rPr lang="fr-FR" sz="2000" i="1">
                                <a:solidFill>
                                  <a:srgbClr val="CC66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fr-FR" sz="2000" i="1">
                                    <a:solidFill>
                                      <a:srgbClr val="CC66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000" i="1">
                                    <a:solidFill>
                                      <a:srgbClr val="CC66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sz="2000" i="1">
                                    <a:solidFill>
                                      <a:srgbClr val="CC66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box>
                      </m:e>
                    </m:d>
                  </m:oMath>
                </a14:m>
                <a:r>
                  <a:rPr lang="en-US" sz="2000" dirty="0" smtClean="0">
                    <a:solidFill>
                      <a:srgbClr val="CC6600"/>
                    </a:solidFill>
                  </a:rPr>
                  <a:t>,</a:t>
                </a:r>
                <a:r>
                  <a:rPr lang="en-US" sz="2000" dirty="0">
                    <a:solidFill>
                      <a:srgbClr val="CC66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000" b="0" i="1" smtClean="0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sz="2000" i="1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0" i="1" smtClean="0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box>
                          <m:boxPr>
                            <m:ctrlPr>
                              <a:rPr lang="fr-FR" sz="2000" i="1">
                                <a:solidFill>
                                  <a:srgbClr val="CC66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fr-FR" sz="2000" i="1">
                                    <a:solidFill>
                                      <a:srgbClr val="CC66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000" i="1">
                                    <a:solidFill>
                                      <a:srgbClr val="CC66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sz="2000" i="1">
                                    <a:solidFill>
                                      <a:srgbClr val="CC66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box>
                      </m:e>
                    </m:d>
                  </m:oMath>
                </a14:m>
                <a:r>
                  <a:rPr lang="en-US" sz="2000" dirty="0" smtClean="0">
                    <a:solidFill>
                      <a:srgbClr val="CC6600"/>
                    </a:solidFill>
                  </a:rPr>
                  <a:t> </a:t>
                </a:r>
                <a:endParaRPr lang="en-US" sz="2000" dirty="0">
                  <a:solidFill>
                    <a:srgbClr val="CC6600"/>
                  </a:solidFill>
                </a:endParaRPr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5275453"/>
                <a:ext cx="3629199" cy="359970"/>
              </a:xfrm>
              <a:prstGeom prst="rect">
                <a:avLst/>
              </a:prstGeom>
              <a:blipFill rotWithShape="0">
                <a:blip r:embed="rId5"/>
                <a:stretch>
                  <a:fillRect l="-1678" t="-15254" b="-35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2476878" y="6042914"/>
            <a:ext cx="4622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srgbClr val="006600"/>
                </a:solidFill>
              </a:rPr>
              <a:t>What </a:t>
            </a:r>
            <a:r>
              <a:rPr lang="en-US" sz="2800" i="1" dirty="0">
                <a:solidFill>
                  <a:srgbClr val="006600"/>
                </a:solidFill>
              </a:rPr>
              <a:t>about neutral particles ?</a:t>
            </a:r>
          </a:p>
        </p:txBody>
      </p:sp>
      <p:sp>
        <p:nvSpPr>
          <p:cNvPr id="28" name="Forme libre 27"/>
          <p:cNvSpPr/>
          <p:nvPr/>
        </p:nvSpPr>
        <p:spPr>
          <a:xfrm>
            <a:off x="5668548" y="3399247"/>
            <a:ext cx="271604" cy="101761"/>
          </a:xfrm>
          <a:custGeom>
            <a:avLst/>
            <a:gdLst>
              <a:gd name="connsiteX0" fmla="*/ 0 w 271604"/>
              <a:gd name="connsiteY0" fmla="*/ 0 h 190123"/>
              <a:gd name="connsiteX1" fmla="*/ 9054 w 271604"/>
              <a:gd name="connsiteY1" fmla="*/ 181069 h 190123"/>
              <a:gd name="connsiteX2" fmla="*/ 271604 w 271604"/>
              <a:gd name="connsiteY2" fmla="*/ 190123 h 19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604" h="190123">
                <a:moveTo>
                  <a:pt x="0" y="0"/>
                </a:moveTo>
                <a:lnTo>
                  <a:pt x="9054" y="181069"/>
                </a:lnTo>
                <a:lnTo>
                  <a:pt x="271604" y="190123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4067944" y="4575355"/>
            <a:ext cx="7200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4305829" y="425263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0" name="Flèche droite 29"/>
          <p:cNvSpPr/>
          <p:nvPr/>
        </p:nvSpPr>
        <p:spPr>
          <a:xfrm rot="2146715">
            <a:off x="401304" y="4899134"/>
            <a:ext cx="561152" cy="1135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0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211512"/>
            <a:ext cx="4369509" cy="32059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20" y="188640"/>
            <a:ext cx="832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30000" dirty="0" smtClean="0">
                <a:solidFill>
                  <a:srgbClr val="FF0000"/>
                </a:solidFill>
              </a:rPr>
              <a:t>76</a:t>
            </a:r>
            <a:r>
              <a:rPr lang="en-US" sz="2800" b="1" dirty="0" smtClean="0">
                <a:solidFill>
                  <a:srgbClr val="FF0000"/>
                </a:solidFill>
              </a:rPr>
              <a:t>Ge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2" y="908720"/>
            <a:ext cx="2818013" cy="21844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72" y="3093120"/>
            <a:ext cx="2018307" cy="635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76" y="4331373"/>
            <a:ext cx="3214232" cy="2075208"/>
          </a:xfrm>
          <a:prstGeom prst="rect">
            <a:avLst/>
          </a:prstGeom>
        </p:spPr>
      </p:pic>
      <p:pic>
        <p:nvPicPr>
          <p:cNvPr id="9" name="Picture 3" descr="kk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832" y="3410620"/>
            <a:ext cx="3480488" cy="165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5065879"/>
            <a:ext cx="3482841" cy="1677034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3922776" y="5102352"/>
            <a:ext cx="2523744" cy="1060704"/>
          </a:xfrm>
          <a:custGeom>
            <a:avLst/>
            <a:gdLst>
              <a:gd name="connsiteX0" fmla="*/ 0 w 2523744"/>
              <a:gd name="connsiteY0" fmla="*/ 0 h 1060704"/>
              <a:gd name="connsiteX1" fmla="*/ 2523744 w 2523744"/>
              <a:gd name="connsiteY1" fmla="*/ 9144 h 1060704"/>
              <a:gd name="connsiteX2" fmla="*/ 2523744 w 2523744"/>
              <a:gd name="connsiteY2" fmla="*/ 1060704 h 106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3744" h="1060704">
                <a:moveTo>
                  <a:pt x="0" y="0"/>
                </a:moveTo>
                <a:lnTo>
                  <a:pt x="2523744" y="9144"/>
                </a:lnTo>
                <a:lnTo>
                  <a:pt x="2523744" y="1060704"/>
                </a:lnTo>
              </a:path>
            </a:pathLst>
          </a:custGeom>
          <a:noFill/>
          <a:ln>
            <a:solidFill>
              <a:srgbClr val="3366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rme libre 11"/>
          <p:cNvSpPr/>
          <p:nvPr/>
        </p:nvSpPr>
        <p:spPr>
          <a:xfrm>
            <a:off x="3200400" y="4379976"/>
            <a:ext cx="722376" cy="731520"/>
          </a:xfrm>
          <a:custGeom>
            <a:avLst/>
            <a:gdLst>
              <a:gd name="connsiteX0" fmla="*/ 0 w 722376"/>
              <a:gd name="connsiteY0" fmla="*/ 0 h 731520"/>
              <a:gd name="connsiteX1" fmla="*/ 722376 w 722376"/>
              <a:gd name="connsiteY1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376" h="731520">
                <a:moveTo>
                  <a:pt x="0" y="0"/>
                </a:moveTo>
                <a:lnTo>
                  <a:pt x="722376" y="731520"/>
                </a:lnTo>
              </a:path>
            </a:pathLst>
          </a:cu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cteur droit 13"/>
          <p:cNvCxnSpPr>
            <a:endCxn id="12" idx="1"/>
          </p:cNvCxnSpPr>
          <p:nvPr/>
        </p:nvCxnSpPr>
        <p:spPr>
          <a:xfrm flipV="1">
            <a:off x="3200400" y="5111496"/>
            <a:ext cx="722376" cy="1051560"/>
          </a:xfrm>
          <a:prstGeom prst="line">
            <a:avLst/>
          </a:prstGeom>
          <a:ln w="28575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693678" y="929673"/>
            <a:ext cx="1439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Very good </a:t>
            </a:r>
            <a:r>
              <a:rPr lang="en-US" i="1" dirty="0" smtClean="0">
                <a:solidFill>
                  <a:srgbClr val="008000"/>
                </a:solidFill>
                <a:latin typeface="Symbol" panose="05050102010706020507" pitchFamily="18" charset="2"/>
              </a:rPr>
              <a:t>D</a:t>
            </a:r>
            <a:r>
              <a:rPr lang="en-US" i="1" dirty="0" smtClean="0">
                <a:solidFill>
                  <a:srgbClr val="008000"/>
                </a:solidFill>
              </a:rPr>
              <a:t>E</a:t>
            </a:r>
            <a:endParaRPr lang="en-US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62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144533"/>
            <a:ext cx="8286750" cy="66770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2994" y="620688"/>
            <a:ext cx="3038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C00FF"/>
                </a:solidFill>
              </a:rPr>
              <a:t>Merge </a:t>
            </a:r>
            <a:r>
              <a:rPr lang="en-US" b="1" dirty="0">
                <a:solidFill>
                  <a:srgbClr val="CC00FF"/>
                </a:solidFill>
              </a:rPr>
              <a:t>of two Ge experiments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335249" y="816966"/>
            <a:ext cx="2364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008000"/>
                </a:solidFill>
              </a:rPr>
              <a:t>standard” Ge detector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7236296" y="1124744"/>
            <a:ext cx="144016" cy="216024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73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25" y="332656"/>
            <a:ext cx="8419350" cy="630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5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332656"/>
            <a:ext cx="2820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 smtClean="0">
                <a:solidFill>
                  <a:srgbClr val="FF0000"/>
                </a:solidFill>
              </a:rPr>
              <a:t>130</a:t>
            </a:r>
            <a:r>
              <a:rPr lang="en-US" sz="2800" dirty="0" smtClean="0">
                <a:solidFill>
                  <a:srgbClr val="FF0000"/>
                </a:solidFill>
              </a:rPr>
              <a:t>Te,  </a:t>
            </a:r>
            <a:r>
              <a:rPr lang="en-US" sz="2800" baseline="30000" dirty="0" smtClean="0">
                <a:solidFill>
                  <a:srgbClr val="FF0000"/>
                </a:solidFill>
              </a:rPr>
              <a:t>100</a:t>
            </a:r>
            <a:r>
              <a:rPr lang="en-US" sz="2800" dirty="0" smtClean="0">
                <a:solidFill>
                  <a:srgbClr val="FF0000"/>
                </a:solidFill>
              </a:rPr>
              <a:t>Mo, </a:t>
            </a:r>
            <a:r>
              <a:rPr lang="en-US" sz="2800" baseline="30000" dirty="0" smtClean="0">
                <a:solidFill>
                  <a:srgbClr val="FF0000"/>
                </a:solidFill>
              </a:rPr>
              <a:t>82</a:t>
            </a:r>
            <a:r>
              <a:rPr lang="en-US" sz="2800" dirty="0" smtClean="0">
                <a:solidFill>
                  <a:srgbClr val="FF0000"/>
                </a:solidFill>
              </a:rPr>
              <a:t>Se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631644"/>
            <a:ext cx="1437056" cy="25970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594266"/>
            <a:ext cx="3816424" cy="2866109"/>
          </a:xfrm>
          <a:prstGeom prst="rect">
            <a:avLst/>
          </a:prstGeom>
          <a:ln>
            <a:solidFill>
              <a:srgbClr val="CC00FF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980728"/>
            <a:ext cx="977419" cy="3429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754762" y="224934"/>
            <a:ext cx="2170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CC00FF"/>
                </a:solidFill>
              </a:rPr>
              <a:t>Bolometer technique</a:t>
            </a:r>
            <a:endParaRPr lang="en-US" u="sng" dirty="0">
              <a:solidFill>
                <a:srgbClr val="CC00FF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3573653"/>
            <a:ext cx="1524132" cy="51210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1383918"/>
            <a:ext cx="3046501" cy="17145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948" y="3843857"/>
            <a:ext cx="921676" cy="2384819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>
            <a:off x="971600" y="4797152"/>
            <a:ext cx="803170" cy="72008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8024" y="4293096"/>
            <a:ext cx="3528863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8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496" y="131090"/>
            <a:ext cx="2631007" cy="36271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270" y="945762"/>
            <a:ext cx="2475282" cy="2794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659820"/>
            <a:ext cx="3564840" cy="184540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552" y="1006473"/>
            <a:ext cx="1196482" cy="22755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8211" y="2626691"/>
            <a:ext cx="2005613" cy="2921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741680"/>
            <a:ext cx="3241083" cy="161665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1364" y="4316090"/>
            <a:ext cx="2310263" cy="2794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1042" y="3429000"/>
            <a:ext cx="4175566" cy="1868297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143" y="5661248"/>
            <a:ext cx="7829748" cy="88091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4585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61938"/>
            <a:ext cx="9134475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5589240"/>
            <a:ext cx="2602910" cy="68486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51520" y="44624"/>
            <a:ext cx="1003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30000" dirty="0" smtClean="0">
                <a:solidFill>
                  <a:srgbClr val="FF0000"/>
                </a:solidFill>
              </a:rPr>
              <a:t>136</a:t>
            </a:r>
            <a:r>
              <a:rPr lang="en-US" sz="2800" b="1" dirty="0" smtClean="0">
                <a:solidFill>
                  <a:srgbClr val="FF0000"/>
                </a:solidFill>
              </a:rPr>
              <a:t>Xe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5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404664"/>
            <a:ext cx="3240782" cy="38157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24744"/>
            <a:ext cx="4011226" cy="18923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073" y="2852936"/>
            <a:ext cx="5456270" cy="384021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1520" y="44624"/>
            <a:ext cx="1003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30000" dirty="0" smtClean="0">
                <a:solidFill>
                  <a:srgbClr val="FF0000"/>
                </a:solidFill>
              </a:rPr>
              <a:t>136</a:t>
            </a:r>
            <a:r>
              <a:rPr lang="en-US" sz="2800" b="1" dirty="0" smtClean="0">
                <a:solidFill>
                  <a:srgbClr val="FF0000"/>
                </a:solidFill>
              </a:rPr>
              <a:t>Xe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62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876667"/>
            <a:ext cx="7920372" cy="593688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212624" y="188640"/>
            <a:ext cx="7150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00FF"/>
                </a:solidFill>
              </a:rPr>
              <a:t>Already existing detector (Reactor Neutrino oscillations)</a:t>
            </a:r>
            <a:endParaRPr lang="en-US" sz="2400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6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7" y="980728"/>
            <a:ext cx="7933869" cy="58772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9632" y="188640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C00FF"/>
                </a:solidFill>
              </a:rPr>
              <a:t>Already existing detector </a:t>
            </a:r>
            <a:r>
              <a:rPr lang="en-US" sz="2400" dirty="0" smtClean="0">
                <a:solidFill>
                  <a:srgbClr val="CC00FF"/>
                </a:solidFill>
              </a:rPr>
              <a:t>(Solar </a:t>
            </a:r>
            <a:r>
              <a:rPr lang="en-US" sz="2400" dirty="0">
                <a:solidFill>
                  <a:srgbClr val="CC00FF"/>
                </a:solidFill>
              </a:rPr>
              <a:t>Neutrino oscillations)</a:t>
            </a:r>
          </a:p>
        </p:txBody>
      </p:sp>
    </p:spTree>
    <p:extLst>
      <p:ext uri="{BB962C8B-B14F-4D97-AF65-F5344CB8AC3E}">
        <p14:creationId xmlns:p14="http://schemas.microsoft.com/office/powerpoint/2010/main" val="178026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/>
          <p:cNvSpPr>
            <a:spLocks noChangeArrowheads="1"/>
          </p:cNvSpPr>
          <p:nvPr/>
        </p:nvSpPr>
        <p:spPr bwMode="auto">
          <a:xfrm flipV="1">
            <a:off x="-36512" y="-27384"/>
            <a:ext cx="9144000" cy="6858000"/>
          </a:xfrm>
          <a:prstGeom prst="rtTriangl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pic>
        <p:nvPicPr>
          <p:cNvPr id="2" name="Picture 4" descr="slide0010_image0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51" y="1339054"/>
            <a:ext cx="3679840" cy="3480250"/>
          </a:xfrm>
          <a:prstGeom prst="rect">
            <a:avLst/>
          </a:prstGeom>
          <a:noFill/>
        </p:spPr>
      </p:pic>
      <p:pic>
        <p:nvPicPr>
          <p:cNvPr id="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3789040"/>
            <a:ext cx="3014596" cy="275715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991599" y="313492"/>
            <a:ext cx="593239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fr-FR" sz="2800" dirty="0" smtClean="0"/>
              <a:t>eutrino 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dirty="0" smtClean="0"/>
              <a:t>ttore </a:t>
            </a: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FR" sz="2800" dirty="0" err="1" smtClean="0"/>
              <a:t>ajorana</a:t>
            </a:r>
            <a:r>
              <a:rPr lang="fr-FR" sz="2800" dirty="0" smtClean="0"/>
              <a:t> </a:t>
            </a: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fr-FR" sz="2800" dirty="0" err="1" smtClean="0"/>
              <a:t>bservatory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3995936" y="2268161"/>
            <a:ext cx="2641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6600FF"/>
                </a:solidFill>
              </a:rPr>
              <a:t>From</a:t>
            </a:r>
            <a:r>
              <a:rPr lang="fr-FR" sz="3200" dirty="0" smtClean="0">
                <a:solidFill>
                  <a:srgbClr val="6600FF"/>
                </a:solidFill>
              </a:rPr>
              <a:t> NEMO III</a:t>
            </a:r>
            <a:endParaRPr lang="fr-FR" sz="3200" dirty="0">
              <a:solidFill>
                <a:srgbClr val="66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059832" y="5085184"/>
            <a:ext cx="2777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6600FF"/>
                </a:solidFill>
              </a:rPr>
              <a:t>t</a:t>
            </a:r>
            <a:r>
              <a:rPr lang="fr-FR" sz="3200" dirty="0" smtClean="0">
                <a:solidFill>
                  <a:srgbClr val="6600FF"/>
                </a:solidFill>
              </a:rPr>
              <a:t>o  </a:t>
            </a:r>
            <a:r>
              <a:rPr lang="fr-FR" sz="3200" dirty="0" err="1" smtClean="0">
                <a:solidFill>
                  <a:srgbClr val="6600FF"/>
                </a:solidFill>
              </a:rPr>
              <a:t>SuperNEMO</a:t>
            </a:r>
            <a:endParaRPr lang="fr-FR" sz="3200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74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419872" y="159023"/>
            <a:ext cx="2275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6FF"/>
                </a:solidFill>
              </a:rPr>
              <a:t>Helicity operator</a:t>
            </a:r>
            <a:endParaRPr lang="en-US" sz="2400" dirty="0">
              <a:solidFill>
                <a:srgbClr val="0066FF"/>
              </a:solidFill>
            </a:endParaRPr>
          </a:p>
        </p:txBody>
      </p:sp>
      <p:pic>
        <p:nvPicPr>
          <p:cNvPr id="35842" name="Picture 2" descr="Résultat de recherche d'images pour &quot;helicity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1240656"/>
            <a:ext cx="2995703" cy="94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972234" y="2344022"/>
            <a:ext cx="76878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993300"/>
                </a:solidFill>
              </a:rPr>
              <a:t>Helicity is not a good quantum number.  It depends on the framework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993300"/>
                </a:solidFill>
              </a:rPr>
              <a:t>Helicity is a good quantum number for massless particles </a:t>
            </a:r>
            <a:r>
              <a:rPr lang="en-US" dirty="0" smtClean="0"/>
              <a:t>(</a:t>
            </a:r>
            <a:r>
              <a:rPr lang="en-US" dirty="0"/>
              <a:t>Helicity </a:t>
            </a:r>
            <a:r>
              <a:rPr lang="en-US" dirty="0">
                <a:sym typeface="Symbol" panose="05050102010706020507" pitchFamily="18" charset="2"/>
              </a:rPr>
              <a:t> </a:t>
            </a:r>
            <a:r>
              <a:rPr lang="en-US" dirty="0" smtClean="0">
                <a:sym typeface="Symbol" panose="05050102010706020507" pitchFamily="18" charset="2"/>
              </a:rPr>
              <a:t>Chirality)</a:t>
            </a:r>
            <a:endParaRPr lang="en-US" dirty="0"/>
          </a:p>
          <a:p>
            <a:endParaRPr lang="en-US" dirty="0">
              <a:solidFill>
                <a:srgbClr val="9933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627784" y="746006"/>
            <a:ext cx="333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Projection of spin on momentum 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505" y="3621802"/>
            <a:ext cx="2493480" cy="38408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094" y="4260356"/>
            <a:ext cx="1581150" cy="46672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83349" y="3635818"/>
            <a:ext cx="170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CC"/>
                </a:solidFill>
              </a:rPr>
              <a:t>Massive particle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62904" y="4301918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CC"/>
                </a:solidFill>
              </a:rPr>
              <a:t>Massless particle 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6593448" y="3497855"/>
            <a:ext cx="2077346" cy="507295"/>
            <a:chOff x="2699792" y="4361865"/>
            <a:chExt cx="2077346" cy="507295"/>
          </a:xfrm>
        </p:grpSpPr>
        <p:sp>
          <p:nvSpPr>
            <p:cNvPr id="17" name="ZoneTexte 16"/>
            <p:cNvSpPr txBox="1"/>
            <p:nvPr/>
          </p:nvSpPr>
          <p:spPr>
            <a:xfrm>
              <a:off x="2699792" y="4407495"/>
              <a:ext cx="6367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smtClean="0">
                  <a:solidFill>
                    <a:srgbClr val="00B050"/>
                  </a:solidFill>
                  <a:latin typeface="Symbol" panose="05050102010706020507" pitchFamily="18" charset="2"/>
                </a:rPr>
                <a:t>  </a:t>
              </a:r>
              <a:r>
                <a:rPr lang="fr-FR" sz="2400" dirty="0" err="1" smtClean="0">
                  <a:solidFill>
                    <a:srgbClr val="00B050"/>
                  </a:solidFill>
                  <a:latin typeface="Symbol" panose="05050102010706020507" pitchFamily="18" charset="2"/>
                </a:rPr>
                <a:t>y</a:t>
              </a:r>
              <a:r>
                <a:rPr lang="fr-FR" sz="2400" baseline="-25000" dirty="0" err="1" smtClean="0">
                  <a:solidFill>
                    <a:srgbClr val="00B050"/>
                  </a:solidFill>
                </a:rPr>
                <a:t>L</a:t>
              </a:r>
              <a:endParaRPr lang="fr-FR" sz="2400" baseline="-25000" dirty="0">
                <a:solidFill>
                  <a:srgbClr val="00B050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047430" y="4406048"/>
              <a:ext cx="1715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smtClean="0">
                  <a:solidFill>
                    <a:srgbClr val="00B050"/>
                  </a:solidFill>
                  <a:latin typeface="Symbol" panose="05050102010706020507" pitchFamily="18" charset="2"/>
                </a:rPr>
                <a:t> , </a:t>
              </a:r>
              <a:r>
                <a:rPr lang="fr-FR" sz="2400" dirty="0" err="1" smtClean="0">
                  <a:solidFill>
                    <a:srgbClr val="00B050"/>
                  </a:solidFill>
                  <a:latin typeface="Symbol" panose="05050102010706020507" pitchFamily="18" charset="2"/>
                </a:rPr>
                <a:t>y</a:t>
              </a:r>
              <a:r>
                <a:rPr lang="fr-FR" sz="2400" baseline="-25000" dirty="0" err="1" smtClean="0">
                  <a:solidFill>
                    <a:srgbClr val="00B050"/>
                  </a:solidFill>
                </a:rPr>
                <a:t>R</a:t>
              </a:r>
              <a:r>
                <a:rPr lang="fr-FR" sz="2400" dirty="0" smtClean="0">
                  <a:solidFill>
                    <a:srgbClr val="00B050"/>
                  </a:solidFill>
                  <a:latin typeface="Symbol" panose="05050102010706020507" pitchFamily="18" charset="2"/>
                </a:rPr>
                <a:t>, </a:t>
              </a:r>
              <a:r>
                <a:rPr lang="fr-FR" sz="2400" dirty="0" err="1" smtClean="0">
                  <a:solidFill>
                    <a:srgbClr val="00B050"/>
                  </a:solidFill>
                  <a:latin typeface="Symbol" panose="05050102010706020507" pitchFamily="18" charset="2"/>
                </a:rPr>
                <a:t>y</a:t>
              </a:r>
              <a:r>
                <a:rPr lang="fr-FR" sz="2400" baseline="-25000" dirty="0" err="1" smtClean="0">
                  <a:solidFill>
                    <a:srgbClr val="00B050"/>
                  </a:solidFill>
                </a:rPr>
                <a:t>L</a:t>
              </a:r>
              <a:r>
                <a:rPr lang="fr-FR" sz="2400" baseline="-25000" dirty="0" smtClean="0">
                  <a:solidFill>
                    <a:srgbClr val="00B050"/>
                  </a:solidFill>
                </a:rPr>
                <a:t> </a:t>
              </a:r>
              <a:r>
                <a:rPr lang="fr-FR" sz="2400" dirty="0" smtClean="0">
                  <a:solidFill>
                    <a:srgbClr val="00B050"/>
                  </a:solidFill>
                  <a:latin typeface="Symbol" panose="05050102010706020507" pitchFamily="18" charset="2"/>
                </a:rPr>
                <a:t>, </a:t>
              </a:r>
              <a:r>
                <a:rPr lang="fr-FR" sz="2400" dirty="0" err="1" smtClean="0">
                  <a:solidFill>
                    <a:srgbClr val="00B050"/>
                  </a:solidFill>
                  <a:latin typeface="Symbol" panose="05050102010706020507" pitchFamily="18" charset="2"/>
                </a:rPr>
                <a:t>y</a:t>
              </a:r>
              <a:r>
                <a:rPr lang="fr-FR" sz="2400" baseline="-25000" dirty="0" err="1" smtClean="0">
                  <a:solidFill>
                    <a:srgbClr val="00B050"/>
                  </a:solidFill>
                </a:rPr>
                <a:t>R</a:t>
              </a:r>
              <a:endParaRPr lang="fr-FR" sz="2400" dirty="0">
                <a:solidFill>
                  <a:srgbClr val="00B05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981876" y="4361865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00B050"/>
                  </a:solidFill>
                </a:rPr>
                <a:t>c</a:t>
              </a:r>
              <a:endParaRPr lang="fr-FR" dirty="0">
                <a:solidFill>
                  <a:srgbClr val="00B050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496292" y="4406048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00B050"/>
                  </a:solidFill>
                </a:rPr>
                <a:t>c</a:t>
              </a:r>
              <a:endParaRPr lang="fr-FR" dirty="0">
                <a:solidFill>
                  <a:srgbClr val="00B050"/>
                </a:solidFill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7025496" y="4039827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Symbol" panose="05050102010706020507" pitchFamily="18" charset="2"/>
              </a:rPr>
              <a:t> </a:t>
            </a:r>
            <a:r>
              <a:rPr lang="fr-FR" sz="2400" dirty="0" err="1">
                <a:solidFill>
                  <a:srgbClr val="00B050"/>
                </a:solidFill>
                <a:latin typeface="Symbol" panose="05050102010706020507" pitchFamily="18" charset="2"/>
              </a:rPr>
              <a:t>y</a:t>
            </a:r>
            <a:r>
              <a:rPr lang="fr-FR" sz="2400" baseline="-25000" dirty="0" err="1" smtClean="0">
                <a:solidFill>
                  <a:srgbClr val="00B050"/>
                </a:solidFill>
              </a:rPr>
              <a:t>L</a:t>
            </a:r>
            <a:endParaRPr lang="fr-FR" sz="2400" baseline="-25000" dirty="0">
              <a:solidFill>
                <a:srgbClr val="00B05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21944" y="3987449"/>
            <a:ext cx="1198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B050"/>
                </a:solidFill>
                <a:latin typeface="Symbol" panose="05050102010706020507" pitchFamily="18" charset="2"/>
              </a:rPr>
              <a:t>        </a:t>
            </a:r>
            <a:r>
              <a:rPr lang="fr-FR" sz="2400" dirty="0" err="1" smtClean="0">
                <a:solidFill>
                  <a:srgbClr val="00B050"/>
                </a:solidFill>
                <a:latin typeface="Symbol" panose="05050102010706020507" pitchFamily="18" charset="2"/>
              </a:rPr>
              <a:t>y</a:t>
            </a:r>
            <a:r>
              <a:rPr lang="fr-FR" sz="2400" baseline="-25000" dirty="0" err="1" smtClean="0">
                <a:solidFill>
                  <a:srgbClr val="00B050"/>
                </a:solidFill>
              </a:rPr>
              <a:t>R</a:t>
            </a:r>
            <a:r>
              <a:rPr lang="fr-FR" sz="2400" baseline="-25000" dirty="0" smtClean="0">
                <a:solidFill>
                  <a:srgbClr val="00B050"/>
                </a:solidFill>
              </a:rPr>
              <a:t> </a:t>
            </a:r>
          </a:p>
          <a:p>
            <a:r>
              <a:rPr lang="fr-FR" sz="2400" dirty="0" smtClean="0">
                <a:latin typeface="Symbol" panose="05050102010706020507" pitchFamily="18" charset="2"/>
              </a:rPr>
              <a:t> </a:t>
            </a:r>
            <a:r>
              <a:rPr lang="fr-FR" sz="2400" dirty="0" err="1" smtClean="0">
                <a:solidFill>
                  <a:srgbClr val="00B050"/>
                </a:solidFill>
                <a:latin typeface="Symbol" panose="05050102010706020507" pitchFamily="18" charset="2"/>
              </a:rPr>
              <a:t>y</a:t>
            </a:r>
            <a:r>
              <a:rPr lang="fr-FR" sz="2400" baseline="-25000" dirty="0" err="1" smtClean="0">
                <a:solidFill>
                  <a:srgbClr val="00B050"/>
                </a:solidFill>
              </a:rPr>
              <a:t>L</a:t>
            </a:r>
            <a:r>
              <a:rPr lang="fr-FR" sz="2400" baseline="-25000" dirty="0" smtClean="0">
                <a:solidFill>
                  <a:srgbClr val="00B050"/>
                </a:solidFill>
              </a:rPr>
              <a:t> </a:t>
            </a:r>
            <a:r>
              <a:rPr lang="fr-FR" sz="2400" dirty="0" smtClean="0">
                <a:solidFill>
                  <a:srgbClr val="00B050"/>
                </a:solidFill>
                <a:latin typeface="Symbol" panose="05050102010706020507" pitchFamily="18" charset="2"/>
              </a:rPr>
              <a:t> , </a:t>
            </a:r>
            <a:r>
              <a:rPr lang="fr-FR" sz="2400" dirty="0" err="1">
                <a:solidFill>
                  <a:srgbClr val="00B050"/>
                </a:solidFill>
                <a:latin typeface="Symbol" panose="05050102010706020507" pitchFamily="18" charset="2"/>
              </a:rPr>
              <a:t>y</a:t>
            </a:r>
            <a:r>
              <a:rPr lang="fr-FR" sz="2400" baseline="-25000" dirty="0" err="1" smtClean="0">
                <a:solidFill>
                  <a:srgbClr val="00B050"/>
                </a:solidFill>
              </a:rPr>
              <a:t>R</a:t>
            </a:r>
            <a:endParaRPr lang="fr-FR" sz="2400" dirty="0">
              <a:solidFill>
                <a:srgbClr val="00B050"/>
              </a:solidFill>
              <a:latin typeface="Symbol" panose="05050102010706020507" pitchFamily="18" charset="2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367561" y="4363540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c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882851" y="3985412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c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6" name="Accolade ouvrante 25"/>
          <p:cNvSpPr/>
          <p:nvPr/>
        </p:nvSpPr>
        <p:spPr>
          <a:xfrm>
            <a:off x="6621589" y="4039827"/>
            <a:ext cx="294868" cy="907941"/>
          </a:xfrm>
          <a:prstGeom prst="leftBrace">
            <a:avLst>
              <a:gd name="adj1" fmla="val 38568"/>
              <a:gd name="adj2" fmla="val 5000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6179228" y="3813057"/>
            <a:ext cx="360040" cy="0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6179228" y="4501492"/>
            <a:ext cx="360040" cy="0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6738627" y="4324835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OR</a:t>
            </a:r>
            <a:endParaRPr lang="en-US" sz="1600" dirty="0"/>
          </a:p>
        </p:txBody>
      </p:sp>
      <p:sp>
        <p:nvSpPr>
          <p:cNvPr id="35843" name="Accolade ouvrante 35842"/>
          <p:cNvSpPr/>
          <p:nvPr/>
        </p:nvSpPr>
        <p:spPr>
          <a:xfrm>
            <a:off x="5868144" y="3634316"/>
            <a:ext cx="242628" cy="1038358"/>
          </a:xfrm>
          <a:prstGeom prst="leftBrace">
            <a:avLst>
              <a:gd name="adj1" fmla="val 45647"/>
              <a:gd name="adj2" fmla="val 50000"/>
            </a:avLst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ccolade ouvrante 38"/>
          <p:cNvSpPr/>
          <p:nvPr/>
        </p:nvSpPr>
        <p:spPr>
          <a:xfrm flipH="1">
            <a:off x="4483990" y="3613582"/>
            <a:ext cx="242628" cy="1074549"/>
          </a:xfrm>
          <a:prstGeom prst="leftBrace">
            <a:avLst>
              <a:gd name="adj1" fmla="val 45647"/>
              <a:gd name="adj2" fmla="val 50000"/>
            </a:avLst>
          </a:prstGeom>
          <a:ln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8" name="ZoneTexte 35847"/>
          <p:cNvSpPr txBox="1"/>
          <p:nvPr/>
        </p:nvSpPr>
        <p:spPr>
          <a:xfrm>
            <a:off x="464080" y="5422310"/>
            <a:ext cx="85876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If neutrino is massless, or very light =&gt; two possibilities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: Left Handed or Right Handed 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                                </a:t>
            </a:r>
            <a:r>
              <a:rPr lang="en-US" sz="2000" i="1" dirty="0" smtClean="0">
                <a:solidFill>
                  <a:srgbClr val="CC00FF"/>
                </a:solidFill>
              </a:rPr>
              <a:t>Which </a:t>
            </a:r>
            <a:r>
              <a:rPr lang="en-US" sz="2000" i="1" dirty="0" smtClean="0">
                <a:solidFill>
                  <a:srgbClr val="CC00FF"/>
                </a:solidFill>
              </a:rPr>
              <a:t>one is the good </a:t>
            </a:r>
            <a:r>
              <a:rPr lang="en-US" sz="2000" i="1" dirty="0" smtClean="0">
                <a:solidFill>
                  <a:srgbClr val="CC00FF"/>
                </a:solidFill>
              </a:rPr>
              <a:t>helicity for a massless particle  </a:t>
            </a:r>
            <a:r>
              <a:rPr lang="en-US" sz="2000" i="1" dirty="0" smtClean="0">
                <a:solidFill>
                  <a:srgbClr val="CC00FF"/>
                </a:solidFill>
              </a:rPr>
              <a:t>?               </a:t>
            </a:r>
            <a:endParaRPr lang="en-US" sz="2000" i="1" dirty="0">
              <a:solidFill>
                <a:srgbClr val="CC00FF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992721" y="1767217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RH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5865764" y="1777936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L</a:t>
            </a:r>
            <a:r>
              <a:rPr lang="en-GB" b="1" dirty="0" smtClean="0">
                <a:solidFill>
                  <a:srgbClr val="FF0000"/>
                </a:solidFill>
              </a:rPr>
              <a:t>H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34384" y="3908943"/>
            <a:ext cx="1407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FF"/>
                </a:solidFill>
              </a:rPr>
              <a:t>Chiral </a:t>
            </a:r>
          </a:p>
          <a:p>
            <a:pPr algn="ctr"/>
            <a:r>
              <a:rPr lang="en-US" sz="1600" i="1" dirty="0" smtClean="0">
                <a:solidFill>
                  <a:srgbClr val="FF00FF"/>
                </a:solidFill>
              </a:rPr>
              <a:t>representation</a:t>
            </a:r>
            <a:endParaRPr lang="en-US" sz="1600" i="1" dirty="0">
              <a:solidFill>
                <a:srgbClr val="FF00FF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804" y="1259260"/>
            <a:ext cx="1457325" cy="771525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4571066" y="4607528"/>
                <a:ext cx="1534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066" y="4607528"/>
                <a:ext cx="1534394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719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22"/>
          <p:cNvSpPr>
            <a:spLocks noChangeArrowheads="1"/>
          </p:cNvSpPr>
          <p:nvPr/>
        </p:nvSpPr>
        <p:spPr bwMode="auto">
          <a:xfrm flipV="1">
            <a:off x="-36512" y="-27384"/>
            <a:ext cx="9144000" cy="6858000"/>
          </a:xfrm>
          <a:prstGeom prst="rtTriangl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5122912" cy="72008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The NEMO-3 Technique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790794" y="2286001"/>
            <a:ext cx="4504650" cy="2705540"/>
            <a:chOff x="3030683" y="2394700"/>
            <a:chExt cx="3329591" cy="1975951"/>
          </a:xfrm>
        </p:grpSpPr>
        <p:sp>
          <p:nvSpPr>
            <p:cNvPr id="8" name="Rectangle 7"/>
            <p:cNvSpPr/>
            <p:nvPr/>
          </p:nvSpPr>
          <p:spPr>
            <a:xfrm>
              <a:off x="3040592" y="2394700"/>
              <a:ext cx="3309772" cy="197530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cxnSp>
          <p:nvCxnSpPr>
            <p:cNvPr id="9" name="Straight Connector 8"/>
            <p:cNvCxnSpPr>
              <a:stCxn id="8" idx="0"/>
              <a:endCxn id="8" idx="2"/>
            </p:cNvCxnSpPr>
            <p:nvPr/>
          </p:nvCxnSpPr>
          <p:spPr>
            <a:xfrm rot="16200000" flipH="1">
              <a:off x="3707828" y="3382381"/>
              <a:ext cx="1975301" cy="1239"/>
            </a:xfrm>
            <a:prstGeom prst="line">
              <a:avLst/>
            </a:prstGeom>
            <a:ln w="5715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xplosion 1 9"/>
            <p:cNvSpPr/>
            <p:nvPr/>
          </p:nvSpPr>
          <p:spPr>
            <a:xfrm>
              <a:off x="4606293" y="3161061"/>
              <a:ext cx="208099" cy="207926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11" name="Group 83"/>
            <p:cNvGrpSpPr/>
            <p:nvPr/>
          </p:nvGrpSpPr>
          <p:grpSpPr>
            <a:xfrm>
              <a:off x="3030683" y="2394700"/>
              <a:ext cx="366651" cy="1975301"/>
              <a:chOff x="292100" y="4051300"/>
              <a:chExt cx="469900" cy="241300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292100" y="4051300"/>
                <a:ext cx="469900" cy="482600"/>
              </a:xfrm>
              <a:prstGeom prst="rect">
                <a:avLst/>
              </a:prstGeom>
              <a:solidFill>
                <a:srgbClr val="6666FF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rgbClr val="8000FF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92100" y="4533900"/>
                <a:ext cx="469900" cy="482600"/>
              </a:xfrm>
              <a:prstGeom prst="rect">
                <a:avLst/>
              </a:prstGeom>
              <a:solidFill>
                <a:srgbClr val="6666FF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92100" y="5016500"/>
                <a:ext cx="469900" cy="482600"/>
              </a:xfrm>
              <a:prstGeom prst="rect">
                <a:avLst/>
              </a:prstGeom>
              <a:solidFill>
                <a:srgbClr val="6666FF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92100" y="5499100"/>
                <a:ext cx="469900" cy="482600"/>
              </a:xfrm>
              <a:prstGeom prst="rect">
                <a:avLst/>
              </a:prstGeom>
              <a:solidFill>
                <a:srgbClr val="6666FF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92100" y="5981700"/>
                <a:ext cx="469900" cy="482600"/>
              </a:xfrm>
              <a:prstGeom prst="rect">
                <a:avLst/>
              </a:prstGeom>
              <a:solidFill>
                <a:srgbClr val="6666FF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12" name="Group 84"/>
            <p:cNvGrpSpPr/>
            <p:nvPr/>
          </p:nvGrpSpPr>
          <p:grpSpPr>
            <a:xfrm>
              <a:off x="5993623" y="2394700"/>
              <a:ext cx="366651" cy="1975301"/>
              <a:chOff x="292100" y="4051300"/>
              <a:chExt cx="469900" cy="24130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292100" y="4051300"/>
                <a:ext cx="469900" cy="482600"/>
              </a:xfrm>
              <a:prstGeom prst="rect">
                <a:avLst/>
              </a:prstGeom>
              <a:solidFill>
                <a:srgbClr val="6666FF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92100" y="4533900"/>
                <a:ext cx="469900" cy="482600"/>
              </a:xfrm>
              <a:prstGeom prst="rect">
                <a:avLst/>
              </a:prstGeom>
              <a:solidFill>
                <a:srgbClr val="6666FF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92100" y="5016500"/>
                <a:ext cx="469900" cy="482600"/>
              </a:xfrm>
              <a:prstGeom prst="rect">
                <a:avLst/>
              </a:prstGeom>
              <a:solidFill>
                <a:srgbClr val="6666FF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92100" y="5499100"/>
                <a:ext cx="469900" cy="482600"/>
              </a:xfrm>
              <a:prstGeom prst="rect">
                <a:avLst/>
              </a:prstGeom>
              <a:solidFill>
                <a:srgbClr val="6666FF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92100" y="5981700"/>
                <a:ext cx="469900" cy="482600"/>
              </a:xfrm>
              <a:prstGeom prst="rect">
                <a:avLst/>
              </a:prstGeom>
              <a:solidFill>
                <a:srgbClr val="6666FF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3" name="Explosion 2 12"/>
            <p:cNvSpPr/>
            <p:nvPr/>
          </p:nvSpPr>
          <p:spPr>
            <a:xfrm>
              <a:off x="3268511" y="3382351"/>
              <a:ext cx="158552" cy="197530"/>
            </a:xfrm>
            <a:prstGeom prst="irregularSeal2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4" name="Explosion 2 13"/>
            <p:cNvSpPr/>
            <p:nvPr/>
          </p:nvSpPr>
          <p:spPr>
            <a:xfrm>
              <a:off x="5963894" y="2935309"/>
              <a:ext cx="158552" cy="197530"/>
            </a:xfrm>
            <a:prstGeom prst="irregularSeal2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4764845" y="2775899"/>
              <a:ext cx="1248597" cy="429714"/>
            </a:xfrm>
            <a:custGeom>
              <a:avLst/>
              <a:gdLst>
                <a:gd name="connsiteX0" fmla="*/ 0 w 2197100"/>
                <a:gd name="connsiteY0" fmla="*/ 563033 h 563033"/>
                <a:gd name="connsiteX1" fmla="*/ 1041400 w 2197100"/>
                <a:gd name="connsiteY1" fmla="*/ 42333 h 563033"/>
                <a:gd name="connsiteX2" fmla="*/ 2197100 w 2197100"/>
                <a:gd name="connsiteY2" fmla="*/ 309033 h 563033"/>
                <a:gd name="connsiteX3" fmla="*/ 2197100 w 2197100"/>
                <a:gd name="connsiteY3" fmla="*/ 309033 h 56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7100" h="563033">
                  <a:moveTo>
                    <a:pt x="0" y="563033"/>
                  </a:moveTo>
                  <a:cubicBezTo>
                    <a:pt x="337608" y="323849"/>
                    <a:pt x="675217" y="84666"/>
                    <a:pt x="1041400" y="42333"/>
                  </a:cubicBezTo>
                  <a:cubicBezTo>
                    <a:pt x="1407583" y="0"/>
                    <a:pt x="2197100" y="309033"/>
                    <a:pt x="2197100" y="309033"/>
                  </a:cubicBezTo>
                  <a:lnTo>
                    <a:pt x="2197100" y="309033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Freeform 19"/>
            <p:cNvSpPr/>
            <p:nvPr/>
          </p:nvSpPr>
          <p:spPr>
            <a:xfrm rot="10800000">
              <a:off x="3397334" y="3285318"/>
              <a:ext cx="1288235" cy="460903"/>
            </a:xfrm>
            <a:custGeom>
              <a:avLst/>
              <a:gdLst>
                <a:gd name="connsiteX0" fmla="*/ 0 w 2197100"/>
                <a:gd name="connsiteY0" fmla="*/ 563033 h 563033"/>
                <a:gd name="connsiteX1" fmla="*/ 1041400 w 2197100"/>
                <a:gd name="connsiteY1" fmla="*/ 42333 h 563033"/>
                <a:gd name="connsiteX2" fmla="*/ 2197100 w 2197100"/>
                <a:gd name="connsiteY2" fmla="*/ 309033 h 563033"/>
                <a:gd name="connsiteX3" fmla="*/ 2197100 w 2197100"/>
                <a:gd name="connsiteY3" fmla="*/ 309033 h 56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7100" h="563033">
                  <a:moveTo>
                    <a:pt x="0" y="563033"/>
                  </a:moveTo>
                  <a:cubicBezTo>
                    <a:pt x="337608" y="323849"/>
                    <a:pt x="675217" y="84666"/>
                    <a:pt x="1041400" y="42333"/>
                  </a:cubicBezTo>
                  <a:cubicBezTo>
                    <a:pt x="1407583" y="0"/>
                    <a:pt x="2197100" y="309033"/>
                    <a:pt x="2197100" y="309033"/>
                  </a:cubicBezTo>
                  <a:lnTo>
                    <a:pt x="2197100" y="309033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173111" y="1032936"/>
            <a:ext cx="567266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The multi-observable principle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:</a:t>
            </a:r>
          </a:p>
          <a:p>
            <a:pPr algn="ctr"/>
            <a:endParaRPr lang="en-US" sz="6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r>
              <a:rPr lang="en-US" sz="2800" dirty="0">
                <a:solidFill>
                  <a:srgbClr val="A96D2B"/>
                </a:solidFill>
                <a:latin typeface="Arial"/>
                <a:cs typeface="Arial"/>
              </a:rPr>
              <a:t>t</a:t>
            </a:r>
            <a:r>
              <a:rPr lang="en-US" sz="2800" dirty="0" smtClean="0">
                <a:solidFill>
                  <a:srgbClr val="A96D2B"/>
                </a:solidFill>
                <a:latin typeface="Arial"/>
                <a:cs typeface="Arial"/>
              </a:rPr>
              <a:t>opology, kinematics, timing</a:t>
            </a:r>
            <a:endParaRPr lang="en-US" sz="2800" dirty="0">
              <a:solidFill>
                <a:srgbClr val="A96D2B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17820" y="2284777"/>
            <a:ext cx="1846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Tracking</a:t>
            </a:r>
            <a:endParaRPr lang="en-US" sz="2000" dirty="0">
              <a:solidFill>
                <a:srgbClr val="953735"/>
              </a:solidFill>
            </a:endParaRPr>
          </a:p>
          <a:p>
            <a:r>
              <a:rPr lang="en-US" sz="2000" dirty="0" smtClean="0">
                <a:solidFill>
                  <a:srgbClr val="953735"/>
                </a:solidFill>
              </a:rPr>
              <a:t>(Geiger mode)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51889" y="2859511"/>
            <a:ext cx="169333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Plastic </a:t>
            </a:r>
          </a:p>
          <a:p>
            <a:r>
              <a:rPr lang="en-US" sz="2400" dirty="0">
                <a:solidFill>
                  <a:srgbClr val="000090"/>
                </a:solidFill>
              </a:rPr>
              <a:t>s</a:t>
            </a:r>
            <a:r>
              <a:rPr lang="en-US" sz="2400" dirty="0" smtClean="0">
                <a:solidFill>
                  <a:srgbClr val="000090"/>
                </a:solidFill>
              </a:rPr>
              <a:t>cintillator</a:t>
            </a:r>
          </a:p>
          <a:p>
            <a:r>
              <a:rPr lang="en-US" sz="2400" dirty="0">
                <a:solidFill>
                  <a:srgbClr val="000090"/>
                </a:solidFill>
              </a:rPr>
              <a:t>c</a:t>
            </a:r>
            <a:r>
              <a:rPr lang="en-US" sz="2400" dirty="0" smtClean="0">
                <a:solidFill>
                  <a:srgbClr val="000090"/>
                </a:solidFill>
              </a:rPr>
              <a:t>alorimeter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4438934" y="3950929"/>
            <a:ext cx="116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isotopic</a:t>
            </a:r>
          </a:p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foil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13779" y="2356556"/>
            <a:ext cx="540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e</a:t>
            </a:r>
            <a:r>
              <a:rPr lang="en-US" sz="3200" b="1" baseline="30000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-</a:t>
            </a:r>
            <a:endParaRPr lang="en-US" sz="2800" b="1" baseline="30000" dirty="0">
              <a:solidFill>
                <a:schemeClr val="accent6">
                  <a:lumMod val="75000"/>
                </a:schemeClr>
              </a:solidFill>
              <a:latin typeface="Symbol" charset="2"/>
              <a:cs typeface="Symbol" charset="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20067" y="3609622"/>
            <a:ext cx="540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e</a:t>
            </a:r>
            <a:r>
              <a:rPr lang="en-US" sz="3200" b="1" baseline="30000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-</a:t>
            </a:r>
            <a:endParaRPr lang="en-US" sz="2800" b="1" baseline="30000" dirty="0">
              <a:solidFill>
                <a:schemeClr val="accent6">
                  <a:lumMod val="75000"/>
                </a:schemeClr>
              </a:solidFill>
              <a:latin typeface="Symbol" charset="2"/>
              <a:cs typeface="Symbol" charset="2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265330" y="4515556"/>
            <a:ext cx="409222" cy="392288"/>
            <a:chOff x="1143000" y="2497667"/>
            <a:chExt cx="914400" cy="914400"/>
          </a:xfrm>
        </p:grpSpPr>
        <p:sp>
          <p:nvSpPr>
            <p:cNvPr id="45" name="Oval 44"/>
            <p:cNvSpPr/>
            <p:nvPr/>
          </p:nvSpPr>
          <p:spPr>
            <a:xfrm>
              <a:off x="1143000" y="2497667"/>
              <a:ext cx="914400" cy="914400"/>
            </a:xfrm>
            <a:prstGeom prst="ellipse">
              <a:avLst/>
            </a:prstGeom>
            <a:noFill/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A96D2B"/>
                </a:solidFill>
              </a:endParaRPr>
            </a:p>
          </p:txBody>
        </p:sp>
        <p:cxnSp>
          <p:nvCxnSpPr>
            <p:cNvPr id="47" name="Straight Connector 46"/>
            <p:cNvCxnSpPr>
              <a:stCxn id="45" idx="1"/>
              <a:endCxn id="45" idx="5"/>
            </p:cNvCxnSpPr>
            <p:nvPr/>
          </p:nvCxnSpPr>
          <p:spPr>
            <a:xfrm>
              <a:off x="1276911" y="2631578"/>
              <a:ext cx="646578" cy="646578"/>
            </a:xfrm>
            <a:prstGeom prst="line">
              <a:avLst/>
            </a:prstGeom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5" idx="3"/>
              <a:endCxn id="45" idx="7"/>
            </p:cNvCxnSpPr>
            <p:nvPr/>
          </p:nvCxnSpPr>
          <p:spPr>
            <a:xfrm flipV="1">
              <a:off x="1276911" y="2631578"/>
              <a:ext cx="646578" cy="646578"/>
            </a:xfrm>
            <a:prstGeom prst="line">
              <a:avLst/>
            </a:prstGeom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5472291" y="4639735"/>
            <a:ext cx="84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B field</a:t>
            </a:r>
            <a:endParaRPr lang="en-US" b="1" baseline="30000" dirty="0">
              <a:solidFill>
                <a:schemeClr val="accent6">
                  <a:lumMod val="50000"/>
                </a:schemeClr>
              </a:solidFill>
              <a:latin typeface="Symbol" charset="2"/>
              <a:cs typeface="Symbol" charset="2"/>
            </a:endParaRPr>
          </a:p>
        </p:txBody>
      </p:sp>
      <p:pic>
        <p:nvPicPr>
          <p:cNvPr id="53" name="Picture 2" descr="Y:\powerpoint\these\secteur_r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45" y="2050902"/>
            <a:ext cx="2525888" cy="3334536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29471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2"/>
          <p:cNvSpPr>
            <a:spLocks noChangeArrowheads="1"/>
          </p:cNvSpPr>
          <p:nvPr/>
        </p:nvSpPr>
        <p:spPr bwMode="auto">
          <a:xfrm flipV="1">
            <a:off x="-36512" y="-27384"/>
            <a:ext cx="9144000" cy="6858000"/>
          </a:xfrm>
          <a:prstGeom prst="rtTriangl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890588"/>
            <a:ext cx="614362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51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22"/>
          <p:cNvSpPr>
            <a:spLocks noChangeArrowheads="1"/>
          </p:cNvSpPr>
          <p:nvPr/>
        </p:nvSpPr>
        <p:spPr bwMode="auto">
          <a:xfrm flipV="1">
            <a:off x="-36512" y="-27384"/>
            <a:ext cx="9144000" cy="6858000"/>
          </a:xfrm>
          <a:prstGeom prst="rtTriangl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sp>
        <p:nvSpPr>
          <p:cNvPr id="59394" name="Line 2"/>
          <p:cNvSpPr>
            <a:spLocks noChangeShapeType="1"/>
          </p:cNvSpPr>
          <p:nvPr/>
        </p:nvSpPr>
        <p:spPr bwMode="auto">
          <a:xfrm>
            <a:off x="2616200" y="5092700"/>
            <a:ext cx="24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20637" y="908950"/>
            <a:ext cx="5168900" cy="5000490"/>
            <a:chOff x="-26" y="909"/>
            <a:chExt cx="3256" cy="3178"/>
          </a:xfrm>
        </p:grpSpPr>
        <p:pic>
          <p:nvPicPr>
            <p:cNvPr id="59396" name="Picture 4" descr="slide0010_image06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6" y="909"/>
              <a:ext cx="3256" cy="3178"/>
            </a:xfrm>
            <a:prstGeom prst="rect">
              <a:avLst/>
            </a:prstGeom>
            <a:noFill/>
          </p:spPr>
        </p:pic>
        <p:sp>
          <p:nvSpPr>
            <p:cNvPr id="59397" name="Line 5"/>
            <p:cNvSpPr>
              <a:spLocks noChangeShapeType="1"/>
            </p:cNvSpPr>
            <p:nvPr/>
          </p:nvSpPr>
          <p:spPr bwMode="auto">
            <a:xfrm>
              <a:off x="358" y="1934"/>
              <a:ext cx="0" cy="1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398" name="Text Box 6"/>
            <p:cNvSpPr txBox="1">
              <a:spLocks noChangeArrowheads="1"/>
            </p:cNvSpPr>
            <p:nvPr/>
          </p:nvSpPr>
          <p:spPr bwMode="auto">
            <a:xfrm rot="-5400000">
              <a:off x="36" y="2442"/>
              <a:ext cx="36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/>
                <a:t>3 m</a:t>
              </a:r>
            </a:p>
          </p:txBody>
        </p:sp>
        <p:sp>
          <p:nvSpPr>
            <p:cNvPr id="59399" name="Line 7"/>
            <p:cNvSpPr>
              <a:spLocks noChangeShapeType="1"/>
            </p:cNvSpPr>
            <p:nvPr/>
          </p:nvSpPr>
          <p:spPr bwMode="auto">
            <a:xfrm>
              <a:off x="627" y="3761"/>
              <a:ext cx="20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0" name="Text Box 8"/>
            <p:cNvSpPr txBox="1">
              <a:spLocks noChangeArrowheads="1"/>
            </p:cNvSpPr>
            <p:nvPr/>
          </p:nvSpPr>
          <p:spPr bwMode="auto">
            <a:xfrm rot="67492">
              <a:off x="1603" y="3523"/>
              <a:ext cx="34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 dirty="0"/>
                <a:t>4 m</a:t>
              </a: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596" y="3121"/>
              <a:ext cx="626" cy="420"/>
              <a:chOff x="432" y="1117"/>
              <a:chExt cx="626" cy="420"/>
            </a:xfrm>
          </p:grpSpPr>
          <p:sp>
            <p:nvSpPr>
              <p:cNvPr id="59402" name="Line 10"/>
              <p:cNvSpPr>
                <a:spLocks noChangeShapeType="1"/>
              </p:cNvSpPr>
              <p:nvPr/>
            </p:nvSpPr>
            <p:spPr bwMode="auto">
              <a:xfrm rot="10800000" flipH="1">
                <a:off x="454" y="1117"/>
                <a:ext cx="5" cy="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03" name="Text Box 11"/>
              <p:cNvSpPr txBox="1">
                <a:spLocks noChangeArrowheads="1"/>
              </p:cNvSpPr>
              <p:nvPr/>
            </p:nvSpPr>
            <p:spPr bwMode="auto">
              <a:xfrm>
                <a:off x="432" y="1234"/>
                <a:ext cx="626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 dirty="0"/>
                  <a:t>B</a:t>
                </a:r>
                <a:r>
                  <a:rPr lang="en-US" sz="1800" b="1" dirty="0"/>
                  <a:t> </a:t>
                </a:r>
                <a:r>
                  <a:rPr lang="en-US" sz="1600" b="1" dirty="0"/>
                  <a:t>(25 G)</a:t>
                </a:r>
              </a:p>
            </p:txBody>
          </p:sp>
        </p:grpSp>
        <p:sp>
          <p:nvSpPr>
            <p:cNvPr id="59404" name="Text Box 12"/>
            <p:cNvSpPr txBox="1">
              <a:spLocks noChangeArrowheads="1"/>
            </p:cNvSpPr>
            <p:nvPr/>
          </p:nvSpPr>
          <p:spPr bwMode="auto">
            <a:xfrm>
              <a:off x="35" y="1100"/>
              <a:ext cx="727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000080"/>
                  </a:solidFill>
                </a:rPr>
                <a:t>20 sectors</a:t>
              </a:r>
            </a:p>
          </p:txBody>
        </p:sp>
      </p:grp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4873802" y="1118483"/>
            <a:ext cx="4256087" cy="5724644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buFont typeface="Wingdings" charset="2"/>
              <a:buChar char="ü"/>
            </a:pPr>
            <a:r>
              <a:rPr lang="en-US" sz="2000" u="sng" dirty="0">
                <a:solidFill>
                  <a:schemeClr val="accent6">
                    <a:lumMod val="75000"/>
                  </a:schemeClr>
                </a:solidFill>
              </a:rPr>
              <a:t>Source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10 kg of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sym typeface="Symbol" charset="2"/>
              </a:rPr>
              <a:t>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sym typeface="Symbol" charset="2"/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sym typeface="Symbol" charset="2"/>
              </a:rPr>
              <a:t>isotopic foils</a:t>
            </a:r>
          </a:p>
          <a:p>
            <a:pPr eaLnBrk="0" hangingPunct="0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sym typeface="Symbol" charset="2"/>
              </a:rPr>
              <a:t>   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Symbol" charset="2"/>
              </a:rPr>
              <a:t>    </a:t>
            </a:r>
            <a:r>
              <a:rPr lang="en-US" sz="1600" dirty="0" smtClean="0">
                <a:solidFill>
                  <a:srgbClr val="0033CC"/>
                </a:solidFill>
                <a:sym typeface="Symbol" charset="2"/>
              </a:rPr>
              <a:t>area </a:t>
            </a:r>
            <a:r>
              <a:rPr lang="en-US" sz="1600" dirty="0">
                <a:solidFill>
                  <a:srgbClr val="0033CC"/>
                </a:solidFill>
                <a:sym typeface="Symbol" charset="2"/>
              </a:rPr>
              <a:t>= 20 m</a:t>
            </a:r>
            <a:r>
              <a:rPr lang="en-US" sz="1600" baseline="30000" dirty="0">
                <a:solidFill>
                  <a:srgbClr val="0033CC"/>
                </a:solidFill>
                <a:sym typeface="Symbol" charset="2"/>
              </a:rPr>
              <a:t>2</a:t>
            </a:r>
            <a:r>
              <a:rPr lang="en-US" sz="1600" dirty="0">
                <a:solidFill>
                  <a:srgbClr val="0033CC"/>
                </a:solidFill>
                <a:sym typeface="Symbol" charset="2"/>
              </a:rPr>
              <a:t>,</a:t>
            </a:r>
            <a:r>
              <a:rPr lang="en-US" sz="1600" dirty="0" smtClean="0">
                <a:solidFill>
                  <a:srgbClr val="0033CC"/>
                </a:solidFill>
                <a:sym typeface="Symbol" charset="2"/>
              </a:rPr>
              <a:t> thickness  ~60 </a:t>
            </a:r>
            <a:r>
              <a:rPr lang="en-US" sz="1600" dirty="0">
                <a:solidFill>
                  <a:srgbClr val="0033CC"/>
                </a:solidFill>
                <a:sym typeface="Symbol" charset="2"/>
              </a:rPr>
              <a:t>mg/cm</a:t>
            </a:r>
            <a:r>
              <a:rPr lang="en-US" sz="1600" baseline="30000" dirty="0">
                <a:solidFill>
                  <a:srgbClr val="0033CC"/>
                </a:solidFill>
                <a:sym typeface="Symbol" charset="2"/>
              </a:rPr>
              <a:t>2</a:t>
            </a:r>
          </a:p>
          <a:p>
            <a:pPr eaLnBrk="0" hangingPunct="0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eaLnBrk="0" hangingPunct="0">
              <a:buFont typeface="Wingdings" charset="2"/>
              <a:buChar char="ü"/>
            </a:pPr>
            <a:r>
              <a:rPr lang="en-US" sz="2000" u="sng" dirty="0">
                <a:solidFill>
                  <a:schemeClr val="accent6">
                    <a:lumMod val="75000"/>
                  </a:schemeClr>
                </a:solidFill>
              </a:rPr>
              <a:t>Tracking detector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eaLnBrk="0" hangingPunct="0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  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n-US" sz="1800" dirty="0" smtClean="0">
                <a:solidFill>
                  <a:srgbClr val="0033CC"/>
                </a:solidFill>
              </a:rPr>
              <a:t>drift </a:t>
            </a:r>
            <a:r>
              <a:rPr lang="en-US" sz="1800" dirty="0">
                <a:solidFill>
                  <a:srgbClr val="0033CC"/>
                </a:solidFill>
              </a:rPr>
              <a:t>wire chamber </a:t>
            </a:r>
            <a:r>
              <a:rPr lang="en-US" sz="1800" dirty="0" smtClean="0">
                <a:solidFill>
                  <a:srgbClr val="0033CC"/>
                </a:solidFill>
              </a:rPr>
              <a:t> (9 layers) </a:t>
            </a:r>
            <a:endParaRPr lang="en-US" sz="1800" dirty="0">
              <a:solidFill>
                <a:srgbClr val="0033CC"/>
              </a:solidFill>
            </a:endParaRPr>
          </a:p>
          <a:p>
            <a:pPr eaLnBrk="0" hangingPunct="0"/>
            <a:r>
              <a:rPr lang="en-US" sz="1800" dirty="0">
                <a:solidFill>
                  <a:srgbClr val="0033CC"/>
                </a:solidFill>
              </a:rPr>
              <a:t>    </a:t>
            </a:r>
            <a:r>
              <a:rPr lang="en-US" sz="1800" dirty="0" smtClean="0">
                <a:solidFill>
                  <a:srgbClr val="0033CC"/>
                </a:solidFill>
              </a:rPr>
              <a:t>    in </a:t>
            </a:r>
            <a:r>
              <a:rPr lang="en-US" sz="1800" dirty="0">
                <a:solidFill>
                  <a:srgbClr val="0033CC"/>
                </a:solidFill>
              </a:rPr>
              <a:t>Geiger mode (6180 cells)</a:t>
            </a:r>
            <a:endParaRPr lang="en-US" sz="1800" dirty="0" smtClean="0">
              <a:solidFill>
                <a:srgbClr val="0033CC"/>
              </a:solidFill>
            </a:endParaRPr>
          </a:p>
          <a:p>
            <a:pPr eaLnBrk="0" hangingPunct="0"/>
            <a:r>
              <a:rPr lang="en-US" sz="1400" dirty="0" smtClean="0">
                <a:solidFill>
                  <a:srgbClr val="0033CC"/>
                </a:solidFill>
              </a:rPr>
              <a:t>          Gas</a:t>
            </a:r>
            <a:r>
              <a:rPr lang="en-US" sz="1400" dirty="0">
                <a:solidFill>
                  <a:srgbClr val="0033CC"/>
                </a:solidFill>
              </a:rPr>
              <a:t>: He + 4% ethyl alcohol + 1% </a:t>
            </a:r>
            <a:r>
              <a:rPr lang="en-US" sz="1400" dirty="0" err="1">
                <a:solidFill>
                  <a:srgbClr val="0033CC"/>
                </a:solidFill>
              </a:rPr>
              <a:t>Ar</a:t>
            </a:r>
            <a:r>
              <a:rPr lang="en-US" sz="1400" dirty="0">
                <a:solidFill>
                  <a:srgbClr val="0033CC"/>
                </a:solidFill>
              </a:rPr>
              <a:t> + 0.1% H</a:t>
            </a:r>
            <a:r>
              <a:rPr lang="en-US" sz="1400" baseline="-25000" dirty="0">
                <a:solidFill>
                  <a:srgbClr val="0033CC"/>
                </a:solidFill>
              </a:rPr>
              <a:t>2</a:t>
            </a:r>
            <a:r>
              <a:rPr lang="en-US" sz="1400" dirty="0">
                <a:solidFill>
                  <a:srgbClr val="0033CC"/>
                </a:solidFill>
              </a:rPr>
              <a:t>O</a:t>
            </a:r>
            <a:r>
              <a:rPr lang="en-US" sz="1600" dirty="0">
                <a:solidFill>
                  <a:srgbClr val="0033CC"/>
                </a:solidFill>
              </a:rPr>
              <a:t> </a:t>
            </a:r>
          </a:p>
          <a:p>
            <a:pPr eaLnBrk="0" hangingPunct="0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eaLnBrk="0" hangingPunct="0">
              <a:buFont typeface="Wingdings" charset="2"/>
              <a:buChar char="ü"/>
            </a:pPr>
            <a:r>
              <a:rPr lang="en-US" sz="2000" u="sng" dirty="0">
                <a:solidFill>
                  <a:schemeClr val="accent6">
                    <a:lumMod val="75000"/>
                  </a:schemeClr>
                </a:solidFill>
              </a:rPr>
              <a:t>Calorimeter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: </a:t>
            </a:r>
          </a:p>
          <a:p>
            <a:pPr eaLnBrk="0" hangingPunct="0"/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sz="1800" dirty="0" smtClean="0">
                <a:solidFill>
                  <a:srgbClr val="0033CC"/>
                </a:solidFill>
              </a:rPr>
              <a:t>1940 </a:t>
            </a:r>
            <a:r>
              <a:rPr lang="en-US" sz="1800" dirty="0">
                <a:solidFill>
                  <a:srgbClr val="0033CC"/>
                </a:solidFill>
              </a:rPr>
              <a:t>plastic scintillators</a:t>
            </a:r>
          </a:p>
          <a:p>
            <a:pPr eaLnBrk="0" hangingPunct="0"/>
            <a:r>
              <a:rPr lang="en-US" sz="1800" dirty="0">
                <a:solidFill>
                  <a:srgbClr val="0033CC"/>
                </a:solidFill>
              </a:rPr>
              <a:t>     </a:t>
            </a:r>
            <a:r>
              <a:rPr lang="en-US" sz="1800" dirty="0" smtClean="0">
                <a:solidFill>
                  <a:srgbClr val="0033CC"/>
                </a:solidFill>
              </a:rPr>
              <a:t>   low radioactivity 3’’ &amp; 5’’  </a:t>
            </a:r>
            <a:r>
              <a:rPr lang="en-US" sz="1800" dirty="0">
                <a:solidFill>
                  <a:srgbClr val="0033CC"/>
                </a:solidFill>
              </a:rPr>
              <a:t>PMTs </a:t>
            </a:r>
            <a:endParaRPr lang="en-US" sz="1800" dirty="0" smtClean="0">
              <a:solidFill>
                <a:srgbClr val="0033CC"/>
              </a:solidFill>
            </a:endParaRPr>
          </a:p>
          <a:p>
            <a:pPr eaLnBrk="0" hangingPunct="0"/>
            <a:endParaRPr lang="en-US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eaLnBrk="0" hangingPunct="0">
              <a:buFont typeface="Wingdings" charset="2"/>
              <a:buChar char="ü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B field : 25 Gauss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eaLnBrk="0" hangingPunct="0"/>
            <a:endParaRPr lang="en-US" sz="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eaLnBrk="0" hangingPunct="0">
              <a:buFont typeface="Wingdings" charset="2"/>
              <a:buChar char="ü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sz="2000" u="sng" dirty="0" smtClean="0">
                <a:solidFill>
                  <a:schemeClr val="accent6">
                    <a:lumMod val="75000"/>
                  </a:schemeClr>
                </a:solidFill>
              </a:rPr>
              <a:t>Shielding:</a:t>
            </a:r>
          </a:p>
          <a:p>
            <a:pPr eaLnBrk="0" hangingPunct="0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dirty="0">
                <a:solidFill>
                  <a:srgbClr val="0033CC"/>
                </a:solidFill>
              </a:rPr>
              <a:t>g</a:t>
            </a:r>
            <a:r>
              <a:rPr lang="en-US" dirty="0" smtClean="0">
                <a:solidFill>
                  <a:srgbClr val="0033CC"/>
                </a:solidFill>
              </a:rPr>
              <a:t>amma </a:t>
            </a:r>
            <a:r>
              <a:rPr lang="en-US" dirty="0">
                <a:solidFill>
                  <a:srgbClr val="0033CC"/>
                </a:solidFill>
              </a:rPr>
              <a:t>shield:</a:t>
            </a:r>
            <a:r>
              <a:rPr lang="en-US" sz="1600" dirty="0">
                <a:solidFill>
                  <a:srgbClr val="0033CC"/>
                </a:solidFill>
              </a:rPr>
              <a:t> 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sz="1600" dirty="0" smtClean="0">
                <a:solidFill>
                  <a:srgbClr val="0033CC"/>
                </a:solidFill>
              </a:rPr>
              <a:t>pure </a:t>
            </a:r>
            <a:r>
              <a:rPr lang="en-US" sz="1600" dirty="0">
                <a:solidFill>
                  <a:srgbClr val="0033CC"/>
                </a:solidFill>
              </a:rPr>
              <a:t>iron (d = 18cm)</a:t>
            </a:r>
            <a:endParaRPr lang="en-US" dirty="0">
              <a:solidFill>
                <a:srgbClr val="0033CC"/>
              </a:solidFill>
            </a:endParaRPr>
          </a:p>
          <a:p>
            <a:pPr eaLnBrk="0" hangingPunct="0"/>
            <a:r>
              <a:rPr lang="en-US" sz="2000" dirty="0" smtClean="0">
                <a:solidFill>
                  <a:srgbClr val="0033CC"/>
                </a:solidFill>
              </a:rPr>
              <a:t>	</a:t>
            </a:r>
            <a:r>
              <a:rPr lang="en-US" dirty="0">
                <a:solidFill>
                  <a:srgbClr val="0033CC"/>
                </a:solidFill>
              </a:rPr>
              <a:t>n</a:t>
            </a:r>
            <a:r>
              <a:rPr lang="en-US" dirty="0" smtClean="0">
                <a:solidFill>
                  <a:srgbClr val="0033CC"/>
                </a:solidFill>
              </a:rPr>
              <a:t>eutron </a:t>
            </a:r>
            <a:r>
              <a:rPr lang="en-US" dirty="0">
                <a:solidFill>
                  <a:srgbClr val="0033CC"/>
                </a:solidFill>
              </a:rPr>
              <a:t>shield: </a:t>
            </a:r>
            <a:r>
              <a:rPr lang="en-US" sz="2000" dirty="0" smtClean="0">
                <a:solidFill>
                  <a:srgbClr val="0033CC"/>
                </a:solidFill>
              </a:rPr>
              <a:t> </a:t>
            </a:r>
          </a:p>
          <a:p>
            <a:pPr eaLnBrk="0" hangingPunct="0"/>
            <a:r>
              <a:rPr lang="en-US" sz="2000" dirty="0">
                <a:solidFill>
                  <a:srgbClr val="0033CC"/>
                </a:solidFill>
              </a:rPr>
              <a:t>	 </a:t>
            </a:r>
            <a:r>
              <a:rPr lang="en-US" sz="2000" dirty="0" smtClean="0">
                <a:solidFill>
                  <a:srgbClr val="0033CC"/>
                </a:solidFill>
              </a:rPr>
              <a:t>     </a:t>
            </a:r>
            <a:r>
              <a:rPr lang="en-US" sz="1600" dirty="0" smtClean="0">
                <a:solidFill>
                  <a:srgbClr val="0033CC"/>
                </a:solidFill>
              </a:rPr>
              <a:t>30 </a:t>
            </a:r>
            <a:r>
              <a:rPr lang="en-US" sz="1600" dirty="0">
                <a:solidFill>
                  <a:srgbClr val="0033CC"/>
                </a:solidFill>
              </a:rPr>
              <a:t>cm water (ext. wall)</a:t>
            </a:r>
          </a:p>
          <a:p>
            <a:pPr eaLnBrk="0" hangingPunct="0"/>
            <a:r>
              <a:rPr lang="en-US" sz="1600" dirty="0">
                <a:solidFill>
                  <a:srgbClr val="0033CC"/>
                </a:solidFill>
              </a:rPr>
              <a:t>	       </a:t>
            </a:r>
            <a:r>
              <a:rPr lang="en-US" sz="1600" dirty="0" smtClean="0">
                <a:solidFill>
                  <a:srgbClr val="0033CC"/>
                </a:solidFill>
              </a:rPr>
              <a:t>40 </a:t>
            </a:r>
            <a:r>
              <a:rPr lang="en-US" sz="1600" dirty="0">
                <a:solidFill>
                  <a:srgbClr val="0033CC"/>
                </a:solidFill>
              </a:rPr>
              <a:t>cm wood (top / </a:t>
            </a:r>
            <a:r>
              <a:rPr lang="en-US" sz="1600" dirty="0" smtClean="0">
                <a:solidFill>
                  <a:srgbClr val="0033CC"/>
                </a:solidFill>
              </a:rPr>
              <a:t>bottom</a:t>
            </a:r>
            <a:r>
              <a:rPr lang="en-US" sz="1600" dirty="0">
                <a:solidFill>
                  <a:srgbClr val="0033CC"/>
                </a:solidFill>
              </a:rPr>
              <a:t>)</a:t>
            </a:r>
          </a:p>
          <a:p>
            <a:pPr eaLnBrk="0" hangingPunct="0"/>
            <a:r>
              <a:rPr lang="en-US" sz="1600" dirty="0">
                <a:solidFill>
                  <a:srgbClr val="0033CC"/>
                </a:solidFill>
              </a:rPr>
              <a:t>                 </a:t>
            </a:r>
            <a:r>
              <a:rPr lang="en-US" sz="1600" dirty="0" smtClean="0">
                <a:solidFill>
                  <a:srgbClr val="0033CC"/>
                </a:solidFill>
              </a:rPr>
              <a:t>	</a:t>
            </a:r>
            <a:r>
              <a:rPr lang="en-US" sz="1400" dirty="0" smtClean="0">
                <a:solidFill>
                  <a:srgbClr val="0033CC"/>
                </a:solidFill>
              </a:rPr>
              <a:t>(</a:t>
            </a:r>
            <a:r>
              <a:rPr lang="en-US" sz="1400" dirty="0">
                <a:solidFill>
                  <a:srgbClr val="0033CC"/>
                </a:solidFill>
              </a:rPr>
              <a:t>since March 2004: </a:t>
            </a:r>
            <a:r>
              <a:rPr lang="en-US" sz="1400" dirty="0" smtClean="0">
                <a:solidFill>
                  <a:srgbClr val="0033CC"/>
                </a:solidFill>
              </a:rPr>
              <a:t> water </a:t>
            </a:r>
            <a:r>
              <a:rPr lang="en-US" sz="1400" dirty="0">
                <a:solidFill>
                  <a:srgbClr val="0033CC"/>
                </a:solidFill>
                <a:latin typeface="Symbol" charset="2"/>
              </a:rPr>
              <a:t>+</a:t>
            </a:r>
            <a:r>
              <a:rPr lang="en-US" sz="1400" dirty="0">
                <a:solidFill>
                  <a:srgbClr val="0033CC"/>
                </a:solidFill>
              </a:rPr>
              <a:t> boron)</a:t>
            </a:r>
          </a:p>
          <a:p>
            <a:pPr marL="285750" indent="-285750" eaLnBrk="0" hangingPunct="0">
              <a:buFont typeface="Wingdings" charset="2"/>
              <a:buChar char="ü"/>
            </a:pPr>
            <a:endParaRPr lang="en-US" u="sng" dirty="0">
              <a:solidFill>
                <a:schemeClr val="accent6">
                  <a:lumMod val="75000"/>
                </a:schemeClr>
              </a:solidFill>
            </a:endParaRPr>
          </a:p>
          <a:p>
            <a:pPr eaLnBrk="0" hangingPunct="0"/>
            <a:endParaRPr lang="en-US" sz="1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9413" name="Text Box 21"/>
          <p:cNvSpPr txBox="1">
            <a:spLocks noChangeArrowheads="1"/>
          </p:cNvSpPr>
          <p:nvPr/>
        </p:nvSpPr>
        <p:spPr bwMode="auto">
          <a:xfrm>
            <a:off x="3086357" y="76200"/>
            <a:ext cx="3097573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latin typeface="Arial"/>
                <a:cs typeface="Arial"/>
              </a:rPr>
              <a:t>NEMO</a:t>
            </a:r>
            <a:r>
              <a:rPr lang="en-GB" sz="2800" dirty="0">
                <a:solidFill>
                  <a:srgbClr val="FF0000"/>
                </a:solidFill>
                <a:latin typeface="Arial"/>
                <a:cs typeface="Arial"/>
              </a:rPr>
              <a:t>-3 detector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5708-53FA-3F4B-ABDD-51478F30C9E2}" type="slidenum">
              <a:rPr lang="en-US" smtClean="0"/>
              <a:pPr/>
              <a:t>52</a:t>
            </a:fld>
            <a:endParaRPr lang="en-US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52400" y="5980121"/>
            <a:ext cx="3438525" cy="369888"/>
            <a:chOff x="142" y="3776"/>
            <a:chExt cx="2166" cy="233"/>
          </a:xfrm>
        </p:grpSpPr>
        <p:sp>
          <p:nvSpPr>
            <p:cNvPr id="29" name="Text Box 18"/>
            <p:cNvSpPr txBox="1">
              <a:spLocks noChangeArrowheads="1"/>
            </p:cNvSpPr>
            <p:nvPr/>
          </p:nvSpPr>
          <p:spPr bwMode="auto">
            <a:xfrm>
              <a:off x="669" y="3776"/>
              <a:ext cx="1639" cy="233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90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b="1" dirty="0">
                  <a:solidFill>
                    <a:srgbClr val="000090"/>
                  </a:solidFill>
                </a:rPr>
                <a:t>Particle ID: </a:t>
              </a:r>
              <a:r>
                <a:rPr lang="en-GB" b="1" dirty="0" err="1">
                  <a:solidFill>
                    <a:srgbClr val="000090"/>
                  </a:solidFill>
                </a:rPr>
                <a:t>e</a:t>
              </a:r>
              <a:r>
                <a:rPr lang="en-GB" b="1" baseline="30000" dirty="0">
                  <a:solidFill>
                    <a:srgbClr val="000090"/>
                  </a:solidFill>
                  <a:latin typeface="Symbol" charset="2"/>
                </a:rPr>
                <a:t>-</a:t>
              </a:r>
              <a:r>
                <a:rPr lang="en-GB" b="1" dirty="0">
                  <a:solidFill>
                    <a:srgbClr val="000090"/>
                  </a:solidFill>
                </a:rPr>
                <a:t>, </a:t>
              </a:r>
              <a:r>
                <a:rPr lang="en-GB" b="1" dirty="0" err="1">
                  <a:solidFill>
                    <a:srgbClr val="000090"/>
                  </a:solidFill>
                </a:rPr>
                <a:t>e</a:t>
              </a:r>
              <a:r>
                <a:rPr lang="en-GB" b="1" baseline="30000" dirty="0">
                  <a:solidFill>
                    <a:srgbClr val="000090"/>
                  </a:solidFill>
                  <a:latin typeface="Symbol" charset="2"/>
                </a:rPr>
                <a:t>+</a:t>
              </a:r>
              <a:r>
                <a:rPr lang="en-GB" b="1" dirty="0">
                  <a:solidFill>
                    <a:srgbClr val="000090"/>
                  </a:solidFill>
                </a:rPr>
                <a:t>, </a:t>
              </a:r>
              <a:r>
                <a:rPr lang="en-GB" b="1" dirty="0" err="1">
                  <a:solidFill>
                    <a:srgbClr val="000090"/>
                  </a:solidFill>
                  <a:latin typeface="Symbol" charset="2"/>
                </a:rPr>
                <a:t>g</a:t>
              </a:r>
              <a:r>
                <a:rPr lang="en-GB" b="1" dirty="0">
                  <a:solidFill>
                    <a:srgbClr val="000090"/>
                  </a:solidFill>
                </a:rPr>
                <a:t> and </a:t>
              </a:r>
              <a:r>
                <a:rPr lang="en-GB" b="1" dirty="0">
                  <a:solidFill>
                    <a:srgbClr val="000090"/>
                  </a:solidFill>
                  <a:latin typeface="Symbol" charset="2"/>
                </a:rPr>
                <a:t>a</a:t>
              </a:r>
            </a:p>
          </p:txBody>
        </p:sp>
        <p:sp>
          <p:nvSpPr>
            <p:cNvPr id="30" name="AutoShape 19"/>
            <p:cNvSpPr>
              <a:spLocks noChangeArrowheads="1"/>
            </p:cNvSpPr>
            <p:nvPr/>
          </p:nvSpPr>
          <p:spPr bwMode="auto">
            <a:xfrm>
              <a:off x="142" y="3803"/>
              <a:ext cx="433" cy="15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0090"/>
            </a:solidFill>
            <a:ln w="9525">
              <a:solidFill>
                <a:srgbClr val="00009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9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745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2"/>
          <p:cNvSpPr>
            <a:spLocks noChangeArrowheads="1"/>
          </p:cNvSpPr>
          <p:nvPr/>
        </p:nvSpPr>
        <p:spPr bwMode="auto">
          <a:xfrm flipV="1">
            <a:off x="-36512" y="-27384"/>
            <a:ext cx="9144000" cy="6858000"/>
          </a:xfrm>
          <a:prstGeom prst="rtTriangl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5708-53FA-3F4B-ABDD-51478F30C9E2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6" name="Picture 2" descr="C:\sarazin\NEMO\Photos\detector_serge_small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7757" y="1016002"/>
            <a:ext cx="3136878" cy="2596442"/>
          </a:xfrm>
          <a:prstGeom prst="rect">
            <a:avLst/>
          </a:prstGeom>
          <a:noFill/>
        </p:spPr>
      </p:pic>
      <p:pic>
        <p:nvPicPr>
          <p:cNvPr id="7" name="Picture 3" descr="fulld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4382" y="3781778"/>
            <a:ext cx="2980611" cy="2590832"/>
          </a:xfrm>
          <a:prstGeom prst="rect">
            <a:avLst/>
          </a:prstGeom>
          <a:noFill/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802246" y="132644"/>
            <a:ext cx="5553924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800" dirty="0" smtClean="0">
                <a:solidFill>
                  <a:srgbClr val="0033CC"/>
                </a:solidFill>
                <a:latin typeface="Arial"/>
                <a:cs typeface="Arial"/>
              </a:rPr>
              <a:t>NEMO</a:t>
            </a:r>
            <a:r>
              <a:rPr lang="en-GB" sz="2800" dirty="0">
                <a:solidFill>
                  <a:srgbClr val="0033CC"/>
                </a:solidFill>
                <a:latin typeface="Arial"/>
                <a:cs typeface="Arial"/>
              </a:rPr>
              <a:t>-</a:t>
            </a:r>
            <a:r>
              <a:rPr lang="en-GB" sz="2800" dirty="0" smtClean="0">
                <a:solidFill>
                  <a:srgbClr val="0033CC"/>
                </a:solidFill>
                <a:latin typeface="Arial"/>
                <a:cs typeface="Arial"/>
              </a:rPr>
              <a:t>3 data taking: 2003 - 2010</a:t>
            </a:r>
            <a:endParaRPr lang="en-GB" sz="2800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pic>
        <p:nvPicPr>
          <p:cNvPr id="9" name="Picture 8" descr="Inside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11" y="1003653"/>
            <a:ext cx="3467100" cy="2600326"/>
          </a:xfrm>
          <a:prstGeom prst="rect">
            <a:avLst/>
          </a:prstGeom>
        </p:spPr>
      </p:pic>
      <p:pic>
        <p:nvPicPr>
          <p:cNvPr id="10" name="Picture 9" descr="Insid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809" y="3787069"/>
            <a:ext cx="3454401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22"/>
          <p:cNvSpPr>
            <a:spLocks noChangeArrowheads="1"/>
          </p:cNvSpPr>
          <p:nvPr/>
        </p:nvSpPr>
        <p:spPr bwMode="auto">
          <a:xfrm flipV="1">
            <a:off x="-36512" y="-27384"/>
            <a:ext cx="9144000" cy="6858000"/>
          </a:xfrm>
          <a:prstGeom prst="rtTriangl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7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522368" indent="-200911" eaLnBrk="0" hangingPunct="0">
              <a:defRPr sz="17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marL="803643" indent="-160729" eaLnBrk="0" hangingPunct="0">
              <a:defRPr sz="17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marL="1125101" indent="-160729" eaLnBrk="0" hangingPunct="0">
              <a:defRPr sz="17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marL="1446558" indent="-160729" eaLnBrk="0" hangingPunct="0">
              <a:defRPr sz="17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1768015" indent="-16072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2089473" indent="-16072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2410930" indent="-16072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2732387" indent="-16072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 eaLnBrk="1" hangingPunct="1">
              <a:defRPr/>
            </a:pPr>
            <a:fld id="{6DCA492B-B3EA-43C2-8057-A81A180D53AE}" type="slidenum">
              <a:rPr lang="en-US" altLang="fr-FR" sz="1300">
                <a:solidFill>
                  <a:schemeClr val="tx1"/>
                </a:solidFill>
                <a:ea typeface="MS PGothic" pitchFamily="34" charset="-128"/>
              </a:rPr>
              <a:pPr eaLnBrk="1" hangingPunct="1">
                <a:defRPr/>
              </a:pPr>
              <a:t>54</a:t>
            </a:fld>
            <a:endParaRPr lang="en-US" altLang="fr-FR" sz="13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>
          <a:xfrm>
            <a:off x="2627784" y="260648"/>
            <a:ext cx="3816424" cy="562074"/>
          </a:xfrm>
          <a:solidFill>
            <a:schemeClr val="bg1"/>
          </a:solidFill>
        </p:spPr>
        <p:txBody>
          <a:bodyPr rIns="116994">
            <a:normAutofit fontScale="90000"/>
          </a:bodyPr>
          <a:lstStyle/>
          <a:p>
            <a:pPr marL="40182">
              <a:defRPr/>
            </a:pPr>
            <a:r>
              <a:rPr lang="en-US" sz="3200" dirty="0" smtClean="0"/>
              <a:t>NEMO3 Lab.</a:t>
            </a:r>
          </a:p>
        </p:txBody>
      </p:sp>
      <p:grpSp>
        <p:nvGrpSpPr>
          <p:cNvPr id="13318" name="Group 6"/>
          <p:cNvGrpSpPr>
            <a:grpSpLocks/>
          </p:cNvGrpSpPr>
          <p:nvPr/>
        </p:nvGrpSpPr>
        <p:grpSpPr bwMode="auto">
          <a:xfrm>
            <a:off x="5053087" y="2492896"/>
            <a:ext cx="3679031" cy="3094856"/>
            <a:chOff x="0" y="0"/>
            <a:chExt cx="3296" cy="3559"/>
          </a:xfrm>
        </p:grpSpPr>
        <p:pic>
          <p:nvPicPr>
            <p:cNvPr id="1332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3040" cy="3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0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96" cy="3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9" name="Group 9"/>
          <p:cNvGrpSpPr>
            <a:grpSpLocks/>
          </p:cNvGrpSpPr>
          <p:nvPr/>
        </p:nvGrpSpPr>
        <p:grpSpPr bwMode="auto">
          <a:xfrm>
            <a:off x="560338" y="1643062"/>
            <a:ext cx="3723680" cy="3920133"/>
            <a:chOff x="0" y="0"/>
            <a:chExt cx="3336" cy="3512"/>
          </a:xfrm>
        </p:grpSpPr>
        <p:pic>
          <p:nvPicPr>
            <p:cNvPr id="1332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3075" cy="3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336" cy="3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21" name="Group 13"/>
          <p:cNvGrpSpPr>
            <a:grpSpLocks/>
          </p:cNvGrpSpPr>
          <p:nvPr/>
        </p:nvGrpSpPr>
        <p:grpSpPr bwMode="auto">
          <a:xfrm>
            <a:off x="7219652" y="4098354"/>
            <a:ext cx="812602" cy="410766"/>
            <a:chOff x="0" y="0"/>
            <a:chExt cx="728" cy="368"/>
          </a:xfrm>
        </p:grpSpPr>
        <p:sp>
          <p:nvSpPr>
            <p:cNvPr id="13325" name="Oval 11"/>
            <p:cNvSpPr>
              <a:spLocks/>
            </p:cNvSpPr>
            <p:nvPr/>
          </p:nvSpPr>
          <p:spPr bwMode="auto">
            <a:xfrm>
              <a:off x="32" y="24"/>
              <a:ext cx="665" cy="31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ts val="900"/>
                </a:spcBef>
                <a:buSzPct val="100000"/>
                <a:buFont typeface="Arial" pitchFamily="34" charset="0"/>
                <a:buChar char="•"/>
                <a:defRPr sz="3800">
                  <a:solidFill>
                    <a:schemeClr val="tx1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1pPr>
              <a:lvl2pPr marL="742950" indent="-285750" eaLnBrk="0" hangingPunct="0">
                <a:spcBef>
                  <a:spcPts val="800"/>
                </a:spcBef>
                <a:buSzPct val="100000"/>
                <a:buFont typeface="Arial" pitchFamily="34" charset="0"/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2pPr>
              <a:lvl3pPr marL="1143000" indent="-228600" eaLnBrk="0" hangingPunct="0">
                <a:spcBef>
                  <a:spcPts val="700"/>
                </a:spcBef>
                <a:buSzPct val="100000"/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3pPr>
              <a:lvl4pPr marL="1600200" indent="-228600" eaLnBrk="0" hangingPunct="0">
                <a:spcBef>
                  <a:spcPts val="700"/>
                </a:spcBef>
                <a:buSzPct val="100000"/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4pPr>
              <a:lvl5pPr marL="2057400" indent="-228600" eaLnBrk="0" hangingPunct="0">
                <a:spcBef>
                  <a:spcPts val="700"/>
                </a:spcBef>
                <a:buSzPct val="100000"/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N W3" charset="-128"/>
                  <a:sym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fr-FR" altLang="fr-FR" sz="1700">
                <a:solidFill>
                  <a:srgbClr val="000000"/>
                </a:solidFill>
              </a:endParaRPr>
            </a:p>
          </p:txBody>
        </p:sp>
        <p:pic>
          <p:nvPicPr>
            <p:cNvPr id="13326" name="Picture 12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2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3323" name="Rectangle 15"/>
          <p:cNvSpPr>
            <a:spLocks/>
          </p:cNvSpPr>
          <p:nvPr/>
        </p:nvSpPr>
        <p:spPr bwMode="auto">
          <a:xfrm>
            <a:off x="2322835" y="5696025"/>
            <a:ext cx="4527352" cy="5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7562" bIns="0"/>
          <a:lstStyle>
            <a:lvl1pPr marL="38100" eaLnBrk="0" hangingPunct="0">
              <a:spcBef>
                <a:spcPts val="900"/>
              </a:spcBef>
              <a:buSzPct val="100000"/>
              <a:buFont typeface="Arial" pitchFamily="34" charset="0"/>
              <a:buChar char="•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3800">
                <a:solidFill>
                  <a:schemeClr val="tx1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742950" indent="-285750" eaLnBrk="0" hangingPunct="0">
              <a:spcBef>
                <a:spcPts val="800"/>
              </a:spcBef>
              <a:buSzPct val="100000"/>
              <a:buFont typeface="Arial" pitchFamily="34" charset="0"/>
              <a:buChar char="•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3400">
                <a:solidFill>
                  <a:schemeClr val="tx1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marL="1143000" indent="-228600" eaLnBrk="0" hangingPunct="0">
              <a:spcBef>
                <a:spcPts val="700"/>
              </a:spcBef>
              <a:buSzPct val="100000"/>
              <a:buFont typeface="Arial" pitchFamily="34" charset="0"/>
              <a:buChar char="•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800">
                <a:solidFill>
                  <a:schemeClr val="tx1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marL="1600200" indent="-228600" eaLnBrk="0" hangingPunct="0">
              <a:spcBef>
                <a:spcPts val="700"/>
              </a:spcBef>
              <a:buSzPct val="100000"/>
              <a:buFont typeface="Arial" pitchFamily="34" charset="0"/>
              <a:buChar char="•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800">
                <a:solidFill>
                  <a:schemeClr val="tx1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marL="2057400" indent="-228600" eaLnBrk="0" hangingPunct="0">
              <a:spcBef>
                <a:spcPts val="700"/>
              </a:spcBef>
              <a:buSzPct val="100000"/>
              <a:buFont typeface="Arial" pitchFamily="34" charset="0"/>
              <a:buChar char="•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800">
                <a:solidFill>
                  <a:schemeClr val="tx1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800">
                <a:solidFill>
                  <a:schemeClr val="tx1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800">
                <a:solidFill>
                  <a:schemeClr val="tx1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800">
                <a:solidFill>
                  <a:schemeClr val="tx1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800">
                <a:solidFill>
                  <a:schemeClr val="tx1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700">
                <a:ea typeface="MS PGothic" pitchFamily="34" charset="-128"/>
              </a:rPr>
              <a:t>LSM Modane, France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700">
                <a:ea typeface="MS PGothic" pitchFamily="34" charset="-128"/>
              </a:rPr>
              <a:t>(Tunnel Frejus, depth of ~4,800 mwe )</a:t>
            </a:r>
          </a:p>
        </p:txBody>
      </p:sp>
      <p:pic>
        <p:nvPicPr>
          <p:cNvPr id="19" name="Picture 14" descr="poslab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4019" y="1108607"/>
            <a:ext cx="4608462" cy="122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cteur droit avec flèche 3"/>
          <p:cNvCxnSpPr/>
          <p:nvPr/>
        </p:nvCxnSpPr>
        <p:spPr>
          <a:xfrm flipV="1">
            <a:off x="4572000" y="4475634"/>
            <a:ext cx="2647652" cy="111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 flipV="1">
            <a:off x="3851920" y="4365104"/>
            <a:ext cx="720080" cy="11980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36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2"/>
          <p:cNvSpPr>
            <a:spLocks noChangeArrowheads="1"/>
          </p:cNvSpPr>
          <p:nvPr/>
        </p:nvSpPr>
        <p:spPr bwMode="auto">
          <a:xfrm flipV="1">
            <a:off x="-36512" y="-27384"/>
            <a:ext cx="9144000" cy="6858000"/>
          </a:xfrm>
          <a:prstGeom prst="rtTriangl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651000" y="173038"/>
            <a:ext cx="5867400" cy="48736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33CC"/>
                </a:solidFill>
              </a:rPr>
              <a:t>NEMO-3: 7 isotopes + events images</a:t>
            </a:r>
            <a:endParaRPr lang="en-US" sz="2400" dirty="0">
              <a:solidFill>
                <a:srgbClr val="0033CC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343158"/>
              </p:ext>
            </p:extLst>
          </p:nvPr>
        </p:nvGraphicFramePr>
        <p:xfrm>
          <a:off x="345721" y="859536"/>
          <a:ext cx="2857500" cy="3204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2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Isotope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Mass (</a:t>
                      </a:r>
                      <a:r>
                        <a:rPr lang="en-US" sz="1600" dirty="0" err="1" smtClean="0"/>
                        <a:t>g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Q</a:t>
                      </a:r>
                      <a:r>
                        <a:rPr lang="en-US" sz="1600" baseline="-25000" dirty="0" err="1" smtClean="0">
                          <a:latin typeface="Symbol" charset="2"/>
                          <a:cs typeface="Symbol" charset="2"/>
                        </a:rPr>
                        <a:t>bb</a:t>
                      </a:r>
                      <a:r>
                        <a:rPr lang="en-US" sz="1600" baseline="-25000" dirty="0" smtClean="0">
                          <a:latin typeface="Symbol" charset="2"/>
                          <a:cs typeface="Symbol" charset="2"/>
                        </a:rPr>
                        <a:t> 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400" baseline="0" dirty="0" err="1" smtClean="0">
                          <a:latin typeface="Arial"/>
                          <a:cs typeface="Arial"/>
                        </a:rPr>
                        <a:t>keV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600" baseline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Mo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914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3035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162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600" b="1" baseline="30000" dirty="0" smtClean="0">
                          <a:solidFill>
                            <a:srgbClr val="3333FF"/>
                          </a:solidFill>
                        </a:rPr>
                        <a:t>82</a:t>
                      </a:r>
                      <a:r>
                        <a:rPr lang="en-US" sz="1600" b="1" dirty="0" smtClean="0">
                          <a:solidFill>
                            <a:srgbClr val="3333FF"/>
                          </a:solidFill>
                        </a:rPr>
                        <a:t>Se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sz="1600" b="1" dirty="0" smtClean="0">
                          <a:solidFill>
                            <a:srgbClr val="3333FF"/>
                          </a:solidFill>
                        </a:rPr>
                        <a:t>932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fr-FR" sz="1600" dirty="0" smtClean="0">
                          <a:solidFill>
                            <a:srgbClr val="3333FF"/>
                          </a:solidFill>
                        </a:rPr>
                        <a:t>2995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720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600" b="1" baseline="30000" dirty="0" smtClean="0">
                          <a:solidFill>
                            <a:srgbClr val="2DAFCC"/>
                          </a:solidFill>
                        </a:rPr>
                        <a:t>116</a:t>
                      </a:r>
                      <a:r>
                        <a:rPr lang="en-US" sz="1600" b="1" dirty="0" smtClean="0">
                          <a:solidFill>
                            <a:srgbClr val="2DAFCC"/>
                          </a:solidFill>
                        </a:rPr>
                        <a:t>Cd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sz="1600" b="1" dirty="0" smtClean="0">
                          <a:solidFill>
                            <a:srgbClr val="2DAFCC"/>
                          </a:solidFill>
                        </a:rPr>
                        <a:t>405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fr-FR" sz="1600" dirty="0" smtClean="0">
                          <a:solidFill>
                            <a:srgbClr val="2DAFCC"/>
                          </a:solidFill>
                        </a:rPr>
                        <a:t>2805</a:t>
                      </a:r>
                      <a:endParaRPr lang="fr-FR" sz="1600" dirty="0">
                        <a:solidFill>
                          <a:srgbClr val="2DAFCC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279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600" b="1" baseline="30000" dirty="0" smtClean="0">
                          <a:solidFill>
                            <a:srgbClr val="008000"/>
                          </a:solidFill>
                        </a:rPr>
                        <a:t>96</a:t>
                      </a:r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Zr</a:t>
                      </a:r>
                      <a:endParaRPr lang="fr-FR" sz="16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9.4 </a:t>
                      </a:r>
                      <a:endParaRPr lang="fr-FR" sz="160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fr-FR" sz="1600" dirty="0" smtClean="0">
                          <a:solidFill>
                            <a:srgbClr val="008000"/>
                          </a:solidFill>
                        </a:rPr>
                        <a:t>3350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378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600" b="1" baseline="30000" dirty="0" smtClean="0">
                          <a:solidFill>
                            <a:srgbClr val="008000"/>
                          </a:solidFill>
                        </a:rPr>
                        <a:t>150</a:t>
                      </a:r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Nd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37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fr-FR" sz="1600" dirty="0" smtClean="0">
                          <a:solidFill>
                            <a:srgbClr val="008000"/>
                          </a:solidFill>
                        </a:rPr>
                        <a:t>3367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600" b="1" baseline="30000" dirty="0" smtClean="0">
                          <a:solidFill>
                            <a:srgbClr val="008000"/>
                          </a:solidFill>
                        </a:rPr>
                        <a:t>48</a:t>
                      </a:r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Ca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fr-FR" sz="1600" dirty="0" smtClean="0">
                          <a:solidFill>
                            <a:srgbClr val="008000"/>
                          </a:solidFill>
                        </a:rPr>
                        <a:t>4272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600" b="1" baseline="30000" dirty="0" smtClean="0">
                          <a:solidFill>
                            <a:srgbClr val="E400A8"/>
                          </a:solidFill>
                        </a:rPr>
                        <a:t>130</a:t>
                      </a:r>
                      <a:r>
                        <a:rPr lang="en-US" sz="1600" b="1" dirty="0" smtClean="0">
                          <a:solidFill>
                            <a:srgbClr val="E400A8"/>
                          </a:solidFill>
                        </a:rPr>
                        <a:t>Te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sz="1600" b="1" dirty="0" smtClean="0">
                          <a:solidFill>
                            <a:srgbClr val="E400A8"/>
                          </a:solidFill>
                        </a:rPr>
                        <a:t>454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fr-FR" sz="1600" dirty="0" smtClean="0">
                          <a:solidFill>
                            <a:srgbClr val="E400A8"/>
                          </a:solidFill>
                        </a:rPr>
                        <a:t>2529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8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30000" dirty="0" err="1" smtClean="0">
                          <a:solidFill>
                            <a:srgbClr val="A43700"/>
                          </a:solidFill>
                        </a:rPr>
                        <a:t>nat</a:t>
                      </a:r>
                      <a:r>
                        <a:rPr lang="en-US" sz="1600" b="1" dirty="0" err="1" smtClean="0">
                          <a:solidFill>
                            <a:srgbClr val="A43700"/>
                          </a:solidFill>
                        </a:rPr>
                        <a:t>Te</a:t>
                      </a:r>
                      <a:endParaRPr lang="fr-FR" sz="1600" b="1" dirty="0" smtClean="0">
                        <a:solidFill>
                          <a:srgbClr val="A437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A43700"/>
                          </a:solidFill>
                        </a:rPr>
                        <a:t>491</a:t>
                      </a:r>
                      <a:endParaRPr lang="fr-FR" sz="1600" b="1" dirty="0" smtClean="0">
                        <a:solidFill>
                          <a:srgbClr val="A437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1996">
                <a:tc>
                  <a:txBody>
                    <a:bodyPr/>
                    <a:lstStyle/>
                    <a:p>
                      <a:r>
                        <a:rPr lang="en-US" sz="1600" b="1" baseline="30000" dirty="0" err="1" smtClean="0"/>
                        <a:t>nat</a:t>
                      </a:r>
                      <a:r>
                        <a:rPr lang="en-US" sz="1600" b="1" dirty="0" err="1" smtClean="0"/>
                        <a:t>Cu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621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5" name="Picture 5" descr="C:\Documents and Settings\sarazin\Bureau\neutrino-2004\camembert_apercu.e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847" y="4102218"/>
            <a:ext cx="2492374" cy="2466857"/>
          </a:xfrm>
          <a:prstGeom prst="rect">
            <a:avLst/>
          </a:prstGeom>
          <a:noFill/>
        </p:spPr>
      </p:pic>
      <p:pic>
        <p:nvPicPr>
          <p:cNvPr id="7" name="Picture 11" descr="eventbb_trans_f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7690" y="904075"/>
            <a:ext cx="4256088" cy="4079875"/>
          </a:xfrm>
          <a:prstGeom prst="rect">
            <a:avLst/>
          </a:prstGeom>
          <a:noFill/>
        </p:spPr>
      </p:pic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4430890" y="5209375"/>
            <a:ext cx="4430889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25000"/>
              </a:spcBef>
              <a:buFont typeface="Wingdings" charset="2"/>
              <a:buChar char="ü"/>
            </a:pPr>
            <a:r>
              <a:rPr lang="en-GB" sz="1600" u="sng" dirty="0">
                <a:solidFill>
                  <a:srgbClr val="595959"/>
                </a:solidFill>
                <a:latin typeface="Arial"/>
                <a:cs typeface="Arial"/>
              </a:rPr>
              <a:t>Trigger</a:t>
            </a:r>
            <a:r>
              <a:rPr lang="en-GB" sz="1600" dirty="0">
                <a:solidFill>
                  <a:srgbClr val="595959"/>
                </a:solidFill>
                <a:latin typeface="Arial"/>
                <a:cs typeface="Arial"/>
              </a:rPr>
              <a:t>:   at least 1 PMT &gt; 150 </a:t>
            </a:r>
            <a:r>
              <a:rPr lang="en-GB" sz="1600" dirty="0" err="1" smtClean="0">
                <a:solidFill>
                  <a:srgbClr val="595959"/>
                </a:solidFill>
                <a:latin typeface="Arial"/>
                <a:cs typeface="Arial"/>
              </a:rPr>
              <a:t>keV</a:t>
            </a:r>
            <a:endParaRPr lang="en-GB" sz="1600" dirty="0">
              <a:solidFill>
                <a:srgbClr val="595959"/>
              </a:solidFill>
              <a:latin typeface="Arial"/>
              <a:cs typeface="Arial"/>
            </a:endParaRPr>
          </a:p>
          <a:p>
            <a:pPr>
              <a:spcBef>
                <a:spcPct val="25000"/>
              </a:spcBef>
            </a:pPr>
            <a:r>
              <a:rPr lang="en-GB" sz="1600" dirty="0">
                <a:solidFill>
                  <a:srgbClr val="595959"/>
                </a:solidFill>
                <a:latin typeface="Arial"/>
                <a:cs typeface="Arial"/>
                <a:sym typeface="Symbol" charset="2"/>
              </a:rPr>
              <a:t> </a:t>
            </a:r>
            <a:r>
              <a:rPr lang="en-GB" sz="1600" dirty="0" smtClean="0">
                <a:solidFill>
                  <a:srgbClr val="595959"/>
                </a:solidFill>
                <a:latin typeface="Arial"/>
                <a:cs typeface="Arial"/>
                <a:sym typeface="Symbol" charset="2"/>
              </a:rPr>
              <a:t>        </a:t>
            </a:r>
            <a:r>
              <a:rPr lang="en-GB" sz="1600" dirty="0" smtClean="0">
                <a:solidFill>
                  <a:srgbClr val="595959"/>
                </a:solidFill>
                <a:latin typeface="Arial"/>
                <a:cs typeface="Arial"/>
              </a:rPr>
              <a:t>3  Geiger </a:t>
            </a:r>
            <a:r>
              <a:rPr lang="en-GB" sz="1600" dirty="0">
                <a:solidFill>
                  <a:srgbClr val="595959"/>
                </a:solidFill>
                <a:latin typeface="Arial"/>
                <a:cs typeface="Arial"/>
              </a:rPr>
              <a:t>hits  (2 neighbouring layers+1)</a:t>
            </a:r>
          </a:p>
          <a:p>
            <a:pPr marL="285750" indent="-285750">
              <a:spcBef>
                <a:spcPct val="25000"/>
              </a:spcBef>
              <a:buFont typeface="Wingdings" charset="2"/>
              <a:buChar char="ü"/>
            </a:pPr>
            <a:r>
              <a:rPr lang="en-GB" sz="1600" dirty="0" smtClean="0">
                <a:solidFill>
                  <a:srgbClr val="595959"/>
                </a:solidFill>
                <a:latin typeface="Arial"/>
                <a:cs typeface="Arial"/>
              </a:rPr>
              <a:t>Trigger </a:t>
            </a:r>
            <a:r>
              <a:rPr lang="en-GB" sz="1600" dirty="0">
                <a:solidFill>
                  <a:srgbClr val="595959"/>
                </a:solidFill>
                <a:latin typeface="Arial"/>
                <a:cs typeface="Arial"/>
              </a:rPr>
              <a:t>rate = 7 Hz</a:t>
            </a:r>
          </a:p>
          <a:p>
            <a:pPr marL="285750" indent="-285750">
              <a:spcBef>
                <a:spcPct val="25000"/>
              </a:spcBef>
              <a:buFont typeface="Wingdings" charset="2"/>
              <a:buChar char="ü"/>
            </a:pPr>
            <a:r>
              <a:rPr lang="en-GB" sz="1600" dirty="0" smtClean="0">
                <a:solidFill>
                  <a:srgbClr val="595959"/>
                </a:solidFill>
                <a:latin typeface="Symbol" charset="2"/>
              </a:rPr>
              <a:t></a:t>
            </a:r>
            <a:r>
              <a:rPr lang="en-GB" sz="1600" dirty="0">
                <a:solidFill>
                  <a:srgbClr val="595959"/>
                </a:solidFill>
                <a:latin typeface="Symbol" charset="2"/>
              </a:rPr>
              <a:t>bb</a:t>
            </a:r>
            <a:r>
              <a:rPr lang="en-GB" sz="1600" dirty="0">
                <a:solidFill>
                  <a:srgbClr val="595959"/>
                </a:solidFill>
              </a:rPr>
              <a:t> </a:t>
            </a:r>
            <a:r>
              <a:rPr lang="en-GB" sz="1600" dirty="0">
                <a:solidFill>
                  <a:srgbClr val="595959"/>
                </a:solidFill>
                <a:latin typeface="Arial"/>
                <a:cs typeface="Arial"/>
              </a:rPr>
              <a:t>events per hour </a:t>
            </a:r>
            <a:endParaRPr lang="fr-FR" sz="16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5432779" y="843627"/>
            <a:ext cx="345722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200" dirty="0">
                <a:solidFill>
                  <a:srgbClr val="595959"/>
                </a:solidFill>
              </a:rPr>
              <a:t>Deposited </a:t>
            </a:r>
            <a:r>
              <a:rPr lang="en-GB" sz="1200" dirty="0" smtClean="0">
                <a:solidFill>
                  <a:srgbClr val="595959"/>
                </a:solidFill>
              </a:rPr>
              <a:t>energy:              E</a:t>
            </a:r>
            <a:r>
              <a:rPr lang="en-GB" sz="1200" baseline="-25000" dirty="0" smtClean="0">
                <a:solidFill>
                  <a:srgbClr val="595959"/>
                </a:solidFill>
              </a:rPr>
              <a:t>1</a:t>
            </a:r>
            <a:r>
              <a:rPr lang="en-GB" sz="1200" dirty="0">
                <a:solidFill>
                  <a:srgbClr val="595959"/>
                </a:solidFill>
              </a:rPr>
              <a:t>+E</a:t>
            </a:r>
            <a:r>
              <a:rPr lang="en-GB" sz="1200" baseline="-25000" dirty="0">
                <a:solidFill>
                  <a:srgbClr val="595959"/>
                </a:solidFill>
              </a:rPr>
              <a:t>2</a:t>
            </a:r>
            <a:r>
              <a:rPr lang="en-GB" sz="1200" dirty="0">
                <a:solidFill>
                  <a:srgbClr val="595959"/>
                </a:solidFill>
              </a:rPr>
              <a:t>= 2088 </a:t>
            </a:r>
            <a:r>
              <a:rPr lang="en-GB" sz="1200" dirty="0" err="1">
                <a:solidFill>
                  <a:srgbClr val="595959"/>
                </a:solidFill>
              </a:rPr>
              <a:t>keV</a:t>
            </a:r>
            <a:endParaRPr lang="en-GB" sz="1200" dirty="0">
              <a:solidFill>
                <a:srgbClr val="595959"/>
              </a:solidFill>
            </a:endParaRPr>
          </a:p>
          <a:p>
            <a:r>
              <a:rPr lang="en-GB" sz="1200" dirty="0" smtClean="0">
                <a:solidFill>
                  <a:srgbClr val="595959"/>
                </a:solidFill>
              </a:rPr>
              <a:t>Internal </a:t>
            </a:r>
            <a:r>
              <a:rPr lang="en-GB" sz="1200" dirty="0" err="1" smtClean="0">
                <a:solidFill>
                  <a:srgbClr val="595959"/>
                </a:solidFill>
              </a:rPr>
              <a:t>bkg</a:t>
            </a:r>
            <a:r>
              <a:rPr lang="en-GB" sz="1200" dirty="0" smtClean="0">
                <a:solidFill>
                  <a:srgbClr val="595959"/>
                </a:solidFill>
              </a:rPr>
              <a:t> </a:t>
            </a:r>
            <a:r>
              <a:rPr lang="en-GB" sz="1200" dirty="0">
                <a:solidFill>
                  <a:srgbClr val="595959"/>
                </a:solidFill>
              </a:rPr>
              <a:t>hypothesis</a:t>
            </a:r>
            <a:r>
              <a:rPr lang="en-GB" sz="1200" dirty="0" smtClean="0">
                <a:solidFill>
                  <a:srgbClr val="595959"/>
                </a:solidFill>
              </a:rPr>
              <a:t>:    (</a:t>
            </a:r>
            <a:r>
              <a:rPr lang="en-GB" sz="1200" dirty="0" err="1">
                <a:solidFill>
                  <a:srgbClr val="595959"/>
                </a:solidFill>
                <a:latin typeface="Symbol" charset="2"/>
              </a:rPr>
              <a:t>D</a:t>
            </a:r>
            <a:r>
              <a:rPr lang="en-GB" sz="1200" dirty="0" err="1">
                <a:solidFill>
                  <a:srgbClr val="595959"/>
                </a:solidFill>
              </a:rPr>
              <a:t>t</a:t>
            </a:r>
            <a:r>
              <a:rPr lang="en-GB" sz="1200" dirty="0">
                <a:solidFill>
                  <a:srgbClr val="595959"/>
                </a:solidFill>
              </a:rPr>
              <a:t>)</a:t>
            </a:r>
            <a:r>
              <a:rPr lang="en-GB" sz="1200" baseline="-25000" dirty="0" err="1">
                <a:solidFill>
                  <a:srgbClr val="595959"/>
                </a:solidFill>
              </a:rPr>
              <a:t>mes</a:t>
            </a:r>
            <a:r>
              <a:rPr lang="en-GB" sz="1200" dirty="0">
                <a:solidFill>
                  <a:srgbClr val="595959"/>
                </a:solidFill>
              </a:rPr>
              <a:t> –(</a:t>
            </a:r>
            <a:r>
              <a:rPr lang="en-GB" sz="1200" dirty="0" err="1">
                <a:solidFill>
                  <a:srgbClr val="595959"/>
                </a:solidFill>
                <a:latin typeface="Symbol" charset="2"/>
              </a:rPr>
              <a:t>D</a:t>
            </a:r>
            <a:r>
              <a:rPr lang="en-GB" sz="1200" dirty="0" err="1">
                <a:solidFill>
                  <a:srgbClr val="595959"/>
                </a:solidFill>
              </a:rPr>
              <a:t>t</a:t>
            </a:r>
            <a:r>
              <a:rPr lang="en-GB" sz="1200" dirty="0">
                <a:solidFill>
                  <a:srgbClr val="595959"/>
                </a:solidFill>
              </a:rPr>
              <a:t>)</a:t>
            </a:r>
            <a:r>
              <a:rPr lang="en-GB" sz="1200" baseline="-25000" dirty="0" err="1">
                <a:solidFill>
                  <a:srgbClr val="595959"/>
                </a:solidFill>
              </a:rPr>
              <a:t>theo</a:t>
            </a:r>
            <a:r>
              <a:rPr lang="en-GB" sz="1200" dirty="0">
                <a:solidFill>
                  <a:srgbClr val="595959"/>
                </a:solidFill>
              </a:rPr>
              <a:t> = 0.22 ns</a:t>
            </a:r>
          </a:p>
          <a:p>
            <a:r>
              <a:rPr lang="en-GB" sz="1200" dirty="0">
                <a:solidFill>
                  <a:srgbClr val="595959"/>
                </a:solidFill>
              </a:rPr>
              <a:t>Common vertex: </a:t>
            </a:r>
            <a:r>
              <a:rPr lang="en-GB" sz="1200" dirty="0" smtClean="0">
                <a:solidFill>
                  <a:srgbClr val="595959"/>
                </a:solidFill>
              </a:rPr>
              <a:t>                (</a:t>
            </a:r>
            <a:r>
              <a:rPr lang="en-GB" sz="1200" dirty="0" err="1">
                <a:solidFill>
                  <a:srgbClr val="595959"/>
                </a:solidFill>
                <a:latin typeface="Symbol" charset="2"/>
              </a:rPr>
              <a:t>D</a:t>
            </a:r>
            <a:r>
              <a:rPr lang="en-GB" sz="1200" dirty="0" err="1">
                <a:solidFill>
                  <a:srgbClr val="595959"/>
                </a:solidFill>
              </a:rPr>
              <a:t>vertex</a:t>
            </a:r>
            <a:r>
              <a:rPr lang="en-GB" sz="1200" dirty="0">
                <a:solidFill>
                  <a:srgbClr val="595959"/>
                </a:solidFill>
              </a:rPr>
              <a:t>)</a:t>
            </a:r>
            <a:r>
              <a:rPr lang="en-GB" sz="1200" baseline="-25000" dirty="0">
                <a:solidFill>
                  <a:srgbClr val="595959"/>
                </a:solidFill>
                <a:sym typeface="Symbol" charset="2"/>
              </a:rPr>
              <a:t></a:t>
            </a:r>
            <a:r>
              <a:rPr lang="en-GB" sz="1200" dirty="0">
                <a:solidFill>
                  <a:srgbClr val="595959"/>
                </a:solidFill>
              </a:rPr>
              <a:t> = 2.1 mm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5708-53FA-3F4B-ABDD-51478F30C9E2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2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2"/>
          <p:cNvSpPr>
            <a:spLocks noChangeArrowheads="1"/>
          </p:cNvSpPr>
          <p:nvPr/>
        </p:nvSpPr>
        <p:spPr bwMode="auto">
          <a:xfrm flipV="1">
            <a:off x="-36512" y="-27384"/>
            <a:ext cx="9144000" cy="6858000"/>
          </a:xfrm>
          <a:prstGeom prst="rtTriangl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864" y="147638"/>
            <a:ext cx="2383036" cy="487362"/>
          </a:xfrm>
          <a:solidFill>
            <a:srgbClr val="0033CC"/>
          </a:solidFill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R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esults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5708-53FA-3F4B-ABDD-51478F30C9E2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87" y="1204838"/>
            <a:ext cx="9050338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9"/>
          <p:cNvSpPr txBox="1"/>
          <p:nvPr/>
        </p:nvSpPr>
        <p:spPr>
          <a:xfrm>
            <a:off x="2101850" y="2874888"/>
            <a:ext cx="902811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050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Energy</a:t>
            </a:r>
            <a:r>
              <a:rPr lang="fr-FR" sz="105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of </a:t>
            </a:r>
            <a:endParaRPr lang="fr-FR" sz="105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fr-FR" sz="105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2 </a:t>
            </a:r>
            <a:r>
              <a:rPr lang="fr-FR" sz="1050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electrons</a:t>
            </a:r>
            <a:endParaRPr lang="fr-FR" sz="105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ZoneTexte 9"/>
          <p:cNvSpPr txBox="1"/>
          <p:nvPr/>
        </p:nvSpPr>
        <p:spPr>
          <a:xfrm>
            <a:off x="5022850" y="2976488"/>
            <a:ext cx="820779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050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Energy</a:t>
            </a:r>
            <a:r>
              <a:rPr lang="fr-FR" sz="105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of </a:t>
            </a:r>
          </a:p>
          <a:p>
            <a:pPr eaLnBrk="0" hangingPunct="0">
              <a:defRPr/>
            </a:pPr>
            <a:r>
              <a:rPr lang="fr-FR" sz="105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1</a:t>
            </a:r>
            <a:r>
              <a:rPr lang="fr-FR" sz="105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fr-FR" sz="1050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electron</a:t>
            </a:r>
            <a:endParaRPr lang="fr-FR" sz="105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613650" y="2430388"/>
            <a:ext cx="1147682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05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Angle </a:t>
            </a:r>
            <a:r>
              <a:rPr lang="fr-FR" sz="1050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between</a:t>
            </a:r>
            <a:endParaRPr lang="fr-FR" sz="1050" b="1" dirty="0" smtClean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fr-FR" sz="105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2 </a:t>
            </a:r>
            <a:r>
              <a:rPr lang="fr-FR" sz="1050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electrons</a:t>
            </a:r>
            <a:endParaRPr lang="fr-FR" sz="105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ZoneTexte 12"/>
          <p:cNvSpPr txBox="1">
            <a:spLocks noChangeArrowheads="1"/>
          </p:cNvSpPr>
          <p:nvPr/>
        </p:nvSpPr>
        <p:spPr bwMode="auto">
          <a:xfrm>
            <a:off x="3672549" y="4346520"/>
            <a:ext cx="217990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1400" b="1" dirty="0" smtClean="0">
                <a:latin typeface="Arial"/>
                <a:cs typeface="Arial"/>
              </a:rPr>
              <a:t>&gt; 700 000 of 2-electron</a:t>
            </a:r>
          </a:p>
          <a:p>
            <a:pPr algn="ctr" eaLnBrk="0" hangingPunct="0"/>
            <a:r>
              <a:rPr lang="fr-FR" sz="1400" b="1" dirty="0">
                <a:latin typeface="Arial"/>
                <a:cs typeface="Arial"/>
              </a:rPr>
              <a:t>      </a:t>
            </a:r>
            <a:endParaRPr lang="fr-FR" sz="1400" b="1" dirty="0" smtClean="0">
              <a:latin typeface="Arial"/>
              <a:cs typeface="Arial"/>
            </a:endParaRPr>
          </a:p>
          <a:p>
            <a:pPr algn="ctr" eaLnBrk="0" hangingPunct="0"/>
            <a:r>
              <a:rPr lang="fr-FR" sz="1400" b="1" dirty="0" smtClean="0">
                <a:solidFill>
                  <a:srgbClr val="990000"/>
                </a:solidFill>
                <a:latin typeface="Arial"/>
                <a:cs typeface="Arial"/>
              </a:rPr>
              <a:t>Signal</a:t>
            </a:r>
            <a:r>
              <a:rPr lang="fr-FR" sz="1400" b="1" dirty="0">
                <a:solidFill>
                  <a:srgbClr val="990000"/>
                </a:solidFill>
                <a:latin typeface="Arial"/>
                <a:cs typeface="Arial"/>
              </a:rPr>
              <a:t>/Background : 76  </a:t>
            </a:r>
          </a:p>
        </p:txBody>
      </p:sp>
      <p:sp>
        <p:nvSpPr>
          <p:cNvPr id="12" name="ZoneTexte 13"/>
          <p:cNvSpPr txBox="1">
            <a:spLocks noChangeArrowheads="1"/>
          </p:cNvSpPr>
          <p:nvPr/>
        </p:nvSpPr>
        <p:spPr bwMode="auto">
          <a:xfrm>
            <a:off x="2733895" y="5477162"/>
            <a:ext cx="4188967" cy="400110"/>
          </a:xfrm>
          <a:prstGeom prst="rect">
            <a:avLst/>
          </a:prstGeom>
          <a:noFill/>
          <a:ln w="28575">
            <a:solidFill>
              <a:srgbClr val="DDA237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T</a:t>
            </a:r>
            <a:r>
              <a:rPr lang="fr-FR" sz="2000" b="1" baseline="-250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1/2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(2</a:t>
            </a: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cs typeface="Symbol" charset="2"/>
              </a:rPr>
              <a:t>nbb</a:t>
            </a: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) 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= (7.16 ± 0.01</a:t>
            </a: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) </a:t>
            </a:r>
            <a:r>
              <a:rPr lang="fr-FR" sz="16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x</a:t>
            </a: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10</a:t>
            </a:r>
            <a:r>
              <a:rPr lang="fr-FR" sz="2000" b="1" baseline="300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18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y  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627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22"/>
          <p:cNvSpPr>
            <a:spLocks noChangeArrowheads="1"/>
          </p:cNvSpPr>
          <p:nvPr/>
        </p:nvSpPr>
        <p:spPr bwMode="auto">
          <a:xfrm flipV="1">
            <a:off x="-36512" y="-27384"/>
            <a:ext cx="9144000" cy="6858000"/>
          </a:xfrm>
          <a:prstGeom prst="rtTriangl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5538398" cy="48736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200" baseline="30000" dirty="0" smtClean="0">
                <a:solidFill>
                  <a:srgbClr val="0033CC"/>
                </a:solidFill>
              </a:rPr>
              <a:t>100</a:t>
            </a:r>
            <a:r>
              <a:rPr lang="en-US" sz="3200" dirty="0" smtClean="0">
                <a:solidFill>
                  <a:srgbClr val="0033CC"/>
                </a:solidFill>
              </a:rPr>
              <a:t>Mo and </a:t>
            </a:r>
            <a:r>
              <a:rPr lang="en-US" sz="3200" baseline="30000" dirty="0" smtClean="0">
                <a:solidFill>
                  <a:srgbClr val="0033CC"/>
                </a:solidFill>
              </a:rPr>
              <a:t>82</a:t>
            </a:r>
            <a:r>
              <a:rPr lang="en-US" sz="3200" dirty="0" smtClean="0">
                <a:solidFill>
                  <a:srgbClr val="0033CC"/>
                </a:solidFill>
              </a:rPr>
              <a:t>Se  </a:t>
            </a:r>
            <a:r>
              <a:rPr lang="en-US" sz="3200" dirty="0" smtClean="0">
                <a:solidFill>
                  <a:srgbClr val="0033CC"/>
                </a:solidFill>
                <a:latin typeface="Symbol" panose="05050102010706020507" pitchFamily="18" charset="2"/>
              </a:rPr>
              <a:t>(bb)</a:t>
            </a:r>
            <a:r>
              <a:rPr lang="en-US" sz="3200" baseline="-25000" dirty="0" smtClean="0">
                <a:solidFill>
                  <a:srgbClr val="0033CC"/>
                </a:solidFill>
                <a:latin typeface="Symbol" panose="05050102010706020507" pitchFamily="18" charset="2"/>
              </a:rPr>
              <a:t>0n</a:t>
            </a:r>
            <a:r>
              <a:rPr lang="en-US" sz="3200" dirty="0" smtClean="0">
                <a:solidFill>
                  <a:srgbClr val="0033CC"/>
                </a:solidFill>
                <a:latin typeface="Symbol" panose="05050102010706020507" pitchFamily="18" charset="2"/>
              </a:rPr>
              <a:t> </a:t>
            </a:r>
            <a:r>
              <a:rPr lang="en-US" sz="3200" dirty="0" smtClean="0">
                <a:solidFill>
                  <a:srgbClr val="0033CC"/>
                </a:solidFill>
              </a:rPr>
              <a:t>results 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5708-53FA-3F4B-ABDD-51478F30C9E2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75" y="873125"/>
            <a:ext cx="8804275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9"/>
          <p:cNvSpPr txBox="1">
            <a:spLocks noChangeArrowheads="1"/>
          </p:cNvSpPr>
          <p:nvPr/>
        </p:nvSpPr>
        <p:spPr bwMode="auto">
          <a:xfrm>
            <a:off x="204084" y="4408136"/>
            <a:ext cx="393953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1100" b="1" dirty="0">
                <a:solidFill>
                  <a:srgbClr val="595959"/>
                </a:solidFill>
                <a:latin typeface="Arial"/>
                <a:cs typeface="Arial"/>
              </a:rPr>
              <a:t>[2.8 – 3.2] MeV  18 </a:t>
            </a:r>
            <a:r>
              <a:rPr lang="fr-FR" sz="1100" b="1" dirty="0" err="1">
                <a:solidFill>
                  <a:srgbClr val="595959"/>
                </a:solidFill>
                <a:latin typeface="Arial"/>
                <a:cs typeface="Arial"/>
              </a:rPr>
              <a:t>observed</a:t>
            </a:r>
            <a:r>
              <a:rPr lang="fr-FR" sz="1100" b="1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fr-FR" sz="1100" b="1" dirty="0" err="1">
                <a:solidFill>
                  <a:srgbClr val="595959"/>
                </a:solidFill>
                <a:latin typeface="Arial"/>
                <a:cs typeface="Arial"/>
              </a:rPr>
              <a:t>events</a:t>
            </a:r>
            <a:r>
              <a:rPr lang="fr-FR" sz="1100" b="1" dirty="0">
                <a:solidFill>
                  <a:srgbClr val="595959"/>
                </a:solidFill>
                <a:latin typeface="Arial"/>
                <a:cs typeface="Arial"/>
              </a:rPr>
              <a:t>,  16.4 </a:t>
            </a:r>
            <a:r>
              <a:rPr lang="fr-FR" sz="1100" dirty="0">
                <a:solidFill>
                  <a:srgbClr val="595959"/>
                </a:solidFill>
                <a:latin typeface="Arial"/>
                <a:cs typeface="Arial"/>
              </a:rPr>
              <a:t>± </a:t>
            </a:r>
            <a:r>
              <a:rPr lang="fr-FR" sz="1100" b="1" dirty="0">
                <a:solidFill>
                  <a:srgbClr val="595959"/>
                </a:solidFill>
                <a:latin typeface="Arial"/>
                <a:cs typeface="Arial"/>
              </a:rPr>
              <a:t>1.3 </a:t>
            </a:r>
            <a:r>
              <a:rPr lang="fr-FR" sz="1100" b="1" dirty="0" err="1">
                <a:solidFill>
                  <a:srgbClr val="595959"/>
                </a:solidFill>
                <a:latin typeface="Arial"/>
                <a:cs typeface="Arial"/>
              </a:rPr>
              <a:t>expected</a:t>
            </a:r>
            <a:endParaRPr lang="fr-FR" sz="1100" b="1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9" name="ZoneTexte 10"/>
          <p:cNvSpPr txBox="1">
            <a:spLocks noChangeArrowheads="1"/>
          </p:cNvSpPr>
          <p:nvPr/>
        </p:nvSpPr>
        <p:spPr bwMode="auto">
          <a:xfrm>
            <a:off x="4967640" y="4417661"/>
            <a:ext cx="389256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1100" b="1" dirty="0">
                <a:solidFill>
                  <a:srgbClr val="595959"/>
                </a:solidFill>
                <a:latin typeface="Arial"/>
                <a:cs typeface="Arial"/>
              </a:rPr>
              <a:t>[2.6 – 3.2] MeV  14 </a:t>
            </a:r>
            <a:r>
              <a:rPr lang="fr-FR" sz="1100" b="1" dirty="0" err="1">
                <a:solidFill>
                  <a:srgbClr val="595959"/>
                </a:solidFill>
                <a:latin typeface="Arial"/>
                <a:cs typeface="Arial"/>
              </a:rPr>
              <a:t>observed</a:t>
            </a:r>
            <a:r>
              <a:rPr lang="fr-FR" sz="1100" b="1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fr-FR" sz="1100" b="1" dirty="0" err="1">
                <a:solidFill>
                  <a:srgbClr val="595959"/>
                </a:solidFill>
                <a:latin typeface="Arial"/>
                <a:cs typeface="Arial"/>
              </a:rPr>
              <a:t>events</a:t>
            </a:r>
            <a:r>
              <a:rPr lang="fr-FR" sz="1100" b="1" dirty="0">
                <a:solidFill>
                  <a:srgbClr val="595959"/>
                </a:solidFill>
                <a:latin typeface="Arial"/>
                <a:cs typeface="Arial"/>
              </a:rPr>
              <a:t>, 11.3 </a:t>
            </a:r>
            <a:r>
              <a:rPr lang="fr-FR" sz="1100" dirty="0">
                <a:solidFill>
                  <a:srgbClr val="595959"/>
                </a:solidFill>
                <a:latin typeface="Arial"/>
                <a:cs typeface="Arial"/>
              </a:rPr>
              <a:t>± </a:t>
            </a:r>
            <a:r>
              <a:rPr lang="fr-FR" sz="1100" b="1" dirty="0">
                <a:solidFill>
                  <a:srgbClr val="595959"/>
                </a:solidFill>
                <a:latin typeface="Arial"/>
                <a:cs typeface="Arial"/>
              </a:rPr>
              <a:t>1.3 </a:t>
            </a:r>
            <a:r>
              <a:rPr lang="fr-FR" sz="1100" b="1" dirty="0" err="1">
                <a:solidFill>
                  <a:srgbClr val="595959"/>
                </a:solidFill>
                <a:latin typeface="Arial"/>
                <a:cs typeface="Arial"/>
              </a:rPr>
              <a:t>expected</a:t>
            </a:r>
            <a:endParaRPr lang="fr-FR" sz="1100" b="1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10" name="ZoneTexte 15"/>
          <p:cNvSpPr txBox="1"/>
          <p:nvPr/>
        </p:nvSpPr>
        <p:spPr>
          <a:xfrm>
            <a:off x="231775" y="4836761"/>
            <a:ext cx="3534942" cy="1333698"/>
          </a:xfrm>
          <a:prstGeom prst="rect">
            <a:avLst/>
          </a:prstGeom>
          <a:solidFill>
            <a:schemeClr val="bg1"/>
          </a:solidFill>
          <a:ln w="38100">
            <a:solidFill>
              <a:srgbClr val="DDA237"/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 baseline="30000" dirty="0">
                <a:solidFill>
                  <a:srgbClr val="990000"/>
                </a:solidFill>
                <a:latin typeface="Arial"/>
                <a:cs typeface="Arial"/>
              </a:rPr>
              <a:t>100</a:t>
            </a:r>
            <a:r>
              <a:rPr lang="fr-FR" sz="2000" dirty="0">
                <a:solidFill>
                  <a:srgbClr val="990000"/>
                </a:solidFill>
                <a:latin typeface="Arial"/>
                <a:cs typeface="Arial"/>
              </a:rPr>
              <a:t>Mo</a:t>
            </a:r>
            <a:r>
              <a:rPr lang="fr-FR" sz="160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lang="fr-FR" sz="1600" dirty="0" smtClean="0">
                <a:solidFill>
                  <a:srgbClr val="990000"/>
                </a:solidFill>
                <a:latin typeface="Arial"/>
                <a:cs typeface="Arial"/>
              </a:rPr>
              <a:t> (for </a:t>
            </a:r>
            <a:r>
              <a:rPr lang="fr-FR" sz="1600" dirty="0" err="1" smtClean="0">
                <a:solidFill>
                  <a:srgbClr val="990000"/>
                </a:solidFill>
                <a:latin typeface="Arial"/>
                <a:cs typeface="Arial"/>
              </a:rPr>
              <a:t>exposure</a:t>
            </a:r>
            <a:r>
              <a:rPr lang="fr-FR" sz="1600" dirty="0" smtClean="0">
                <a:solidFill>
                  <a:srgbClr val="990000"/>
                </a:solidFill>
                <a:latin typeface="Arial"/>
                <a:cs typeface="Arial"/>
              </a:rPr>
              <a:t> of 31.2 kg * y )</a:t>
            </a:r>
          </a:p>
          <a:p>
            <a:pPr eaLnBrk="0" hangingPunct="0"/>
            <a:endParaRPr lang="fr-FR" sz="1600" dirty="0" smtClean="0">
              <a:solidFill>
                <a:srgbClr val="990000"/>
              </a:solidFill>
              <a:latin typeface="Arial"/>
              <a:cs typeface="Arial"/>
            </a:endParaRPr>
          </a:p>
          <a:p>
            <a:pPr eaLnBrk="0" hangingPunct="0"/>
            <a:r>
              <a:rPr lang="fr-FR" sz="1600" dirty="0" smtClean="0">
                <a:solidFill>
                  <a:srgbClr val="262699"/>
                </a:solidFill>
                <a:latin typeface="Arial"/>
                <a:cs typeface="Arial"/>
              </a:rPr>
              <a:t>T</a:t>
            </a:r>
            <a:r>
              <a:rPr lang="fr-FR" sz="1600" baseline="-25000" dirty="0" smtClean="0">
                <a:solidFill>
                  <a:srgbClr val="262699"/>
                </a:solidFill>
                <a:latin typeface="Arial"/>
                <a:cs typeface="Arial"/>
              </a:rPr>
              <a:t>1/2 </a:t>
            </a:r>
            <a:r>
              <a:rPr lang="fr-FR" sz="1600" dirty="0" smtClean="0">
                <a:solidFill>
                  <a:srgbClr val="262699"/>
                </a:solidFill>
                <a:latin typeface="Arial"/>
                <a:cs typeface="Arial"/>
              </a:rPr>
              <a:t> (</a:t>
            </a:r>
            <a:r>
              <a:rPr lang="fr-FR" sz="1600" dirty="0" smtClean="0">
                <a:solidFill>
                  <a:srgbClr val="262699"/>
                </a:solidFill>
                <a:latin typeface="Symbol" pitchFamily="-109" charset="2"/>
              </a:rPr>
              <a:t>0nbb</a:t>
            </a:r>
            <a:r>
              <a:rPr lang="fr-FR" sz="1600" dirty="0" smtClean="0">
                <a:solidFill>
                  <a:srgbClr val="262699"/>
                </a:solidFill>
                <a:latin typeface="Arial"/>
                <a:cs typeface="Arial"/>
              </a:rPr>
              <a:t>) </a:t>
            </a:r>
            <a:r>
              <a:rPr lang="fr-FR" sz="1600" dirty="0">
                <a:solidFill>
                  <a:srgbClr val="262699"/>
                </a:solidFill>
                <a:latin typeface="Arial"/>
                <a:cs typeface="Arial"/>
              </a:rPr>
              <a:t>&gt; 1.0</a:t>
            </a:r>
            <a:r>
              <a:rPr lang="fr-FR" sz="1600" dirty="0" smtClean="0">
                <a:solidFill>
                  <a:srgbClr val="262699"/>
                </a:solidFill>
                <a:latin typeface="Arial"/>
                <a:cs typeface="Arial"/>
              </a:rPr>
              <a:t> x 10</a:t>
            </a:r>
            <a:r>
              <a:rPr lang="fr-FR" sz="1600" baseline="30000" dirty="0" smtClean="0">
                <a:solidFill>
                  <a:srgbClr val="262699"/>
                </a:solidFill>
                <a:latin typeface="Arial"/>
                <a:cs typeface="Arial"/>
              </a:rPr>
              <a:t>24</a:t>
            </a:r>
            <a:r>
              <a:rPr lang="fr-FR" sz="1600" dirty="0" smtClean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262699"/>
                </a:solidFill>
                <a:latin typeface="Arial"/>
                <a:cs typeface="Arial"/>
              </a:rPr>
              <a:t>y (90% C.L.)</a:t>
            </a:r>
          </a:p>
          <a:p>
            <a:pPr eaLnBrk="0" hangingPunct="0"/>
            <a:endParaRPr lang="fr-FR" sz="1600" baseline="30000" dirty="0">
              <a:solidFill>
                <a:srgbClr val="262699"/>
              </a:solidFill>
              <a:latin typeface="Times New Roman" pitchFamily="-109" charset="0"/>
            </a:endParaRPr>
          </a:p>
          <a:p>
            <a:pPr eaLnBrk="0" hangingPunct="0"/>
            <a:r>
              <a:rPr lang="fr-FR" sz="1600" dirty="0">
                <a:solidFill>
                  <a:srgbClr val="262699"/>
                </a:solidFill>
                <a:latin typeface="Times New Roman" pitchFamily="-109" charset="0"/>
              </a:rPr>
              <a:t>         </a:t>
            </a:r>
            <a:r>
              <a:rPr lang="fr-FR" sz="1600" dirty="0" smtClean="0">
                <a:solidFill>
                  <a:srgbClr val="262699"/>
                </a:solidFill>
                <a:latin typeface="Times New Roman" pitchFamily="-109" charset="0"/>
              </a:rPr>
              <a:t> </a:t>
            </a:r>
            <a:r>
              <a:rPr lang="fr-FR" dirty="0" err="1" smtClean="0">
                <a:solidFill>
                  <a:srgbClr val="262699"/>
                </a:solidFill>
                <a:latin typeface="Arial"/>
                <a:cs typeface="Arial"/>
              </a:rPr>
              <a:t>m</a:t>
            </a:r>
            <a:r>
              <a:rPr lang="fr-FR" baseline="-25000" dirty="0" err="1" smtClean="0">
                <a:solidFill>
                  <a:srgbClr val="262699"/>
                </a:solidFill>
                <a:latin typeface="Symbol" pitchFamily="-109" charset="2"/>
              </a:rPr>
              <a:t>bb</a:t>
            </a:r>
            <a:r>
              <a:rPr lang="fr-FR" dirty="0" smtClean="0">
                <a:solidFill>
                  <a:srgbClr val="262699"/>
                </a:solidFill>
                <a:latin typeface="Arial"/>
                <a:cs typeface="Arial"/>
              </a:rPr>
              <a:t>  </a:t>
            </a:r>
            <a:r>
              <a:rPr lang="fr-FR" dirty="0">
                <a:solidFill>
                  <a:srgbClr val="262699"/>
                </a:solidFill>
                <a:latin typeface="Arial"/>
                <a:cs typeface="Arial"/>
              </a:rPr>
              <a:t>&lt; 0.31 – 0.96 </a:t>
            </a:r>
            <a:r>
              <a:rPr lang="fr-FR" dirty="0" smtClean="0">
                <a:solidFill>
                  <a:srgbClr val="262699"/>
                </a:solidFill>
                <a:latin typeface="Arial"/>
                <a:cs typeface="Arial"/>
              </a:rPr>
              <a:t>eV     </a:t>
            </a:r>
            <a:endParaRPr lang="fr-FR" sz="1200" dirty="0">
              <a:latin typeface="Times New Roman" pitchFamily="-109" charset="0"/>
            </a:endParaRPr>
          </a:p>
        </p:txBody>
      </p:sp>
      <p:sp>
        <p:nvSpPr>
          <p:cNvPr id="11" name="ZoneTexte 16"/>
          <p:cNvSpPr txBox="1"/>
          <p:nvPr/>
        </p:nvSpPr>
        <p:spPr>
          <a:xfrm>
            <a:off x="4977871" y="4827235"/>
            <a:ext cx="3427541" cy="1333698"/>
          </a:xfrm>
          <a:prstGeom prst="rect">
            <a:avLst/>
          </a:prstGeom>
          <a:noFill/>
          <a:ln w="38100">
            <a:solidFill>
              <a:srgbClr val="DDA237"/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 baseline="30000" dirty="0">
                <a:solidFill>
                  <a:srgbClr val="990000"/>
                </a:solidFill>
                <a:latin typeface="Arial"/>
                <a:cs typeface="Arial"/>
              </a:rPr>
              <a:t>82</a:t>
            </a:r>
            <a:r>
              <a:rPr lang="fr-FR" sz="2000" dirty="0">
                <a:solidFill>
                  <a:srgbClr val="990000"/>
                </a:solidFill>
                <a:latin typeface="Arial"/>
                <a:cs typeface="Arial"/>
              </a:rPr>
              <a:t>Se</a:t>
            </a:r>
            <a:r>
              <a:rPr lang="fr-FR" sz="1600" dirty="0" smtClean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990000"/>
                </a:solidFill>
                <a:latin typeface="Arial"/>
                <a:cs typeface="Arial"/>
              </a:rPr>
              <a:t>(for </a:t>
            </a:r>
            <a:r>
              <a:rPr lang="fr-FR" sz="1600" dirty="0" err="1">
                <a:solidFill>
                  <a:srgbClr val="990000"/>
                </a:solidFill>
                <a:latin typeface="Arial"/>
                <a:cs typeface="Arial"/>
              </a:rPr>
              <a:t>exposure</a:t>
            </a:r>
            <a:r>
              <a:rPr lang="fr-FR" sz="1600" dirty="0">
                <a:solidFill>
                  <a:srgbClr val="990000"/>
                </a:solidFill>
                <a:latin typeface="Arial"/>
                <a:cs typeface="Arial"/>
              </a:rPr>
              <a:t> of 4</a:t>
            </a:r>
            <a:r>
              <a:rPr lang="fr-FR" sz="1600" dirty="0" smtClean="0">
                <a:solidFill>
                  <a:srgbClr val="990000"/>
                </a:solidFill>
                <a:latin typeface="Arial"/>
                <a:cs typeface="Arial"/>
              </a:rPr>
              <a:t>.2 </a:t>
            </a:r>
            <a:r>
              <a:rPr lang="fr-FR" sz="1600" dirty="0">
                <a:solidFill>
                  <a:srgbClr val="990000"/>
                </a:solidFill>
                <a:latin typeface="Arial"/>
                <a:cs typeface="Arial"/>
              </a:rPr>
              <a:t>kg * y )</a:t>
            </a:r>
          </a:p>
          <a:p>
            <a:pPr eaLnBrk="0" hangingPunct="0"/>
            <a:endParaRPr lang="fr-FR" sz="1600" dirty="0" smtClean="0">
              <a:solidFill>
                <a:srgbClr val="990000"/>
              </a:solidFill>
              <a:latin typeface="Arial"/>
              <a:cs typeface="Arial"/>
            </a:endParaRPr>
          </a:p>
          <a:p>
            <a:pPr eaLnBrk="0" hangingPunct="0"/>
            <a:r>
              <a:rPr lang="fr-FR" sz="1600" dirty="0" smtClean="0">
                <a:solidFill>
                  <a:srgbClr val="262699"/>
                </a:solidFill>
                <a:latin typeface="Arial"/>
                <a:cs typeface="Arial"/>
              </a:rPr>
              <a:t>T</a:t>
            </a:r>
            <a:r>
              <a:rPr lang="fr-FR" sz="1600" baseline="-25000" dirty="0" smtClean="0">
                <a:solidFill>
                  <a:srgbClr val="262699"/>
                </a:solidFill>
                <a:latin typeface="Arial"/>
                <a:cs typeface="Arial"/>
              </a:rPr>
              <a:t>1/2 </a:t>
            </a:r>
            <a:r>
              <a:rPr lang="fr-FR" sz="1600" dirty="0" smtClean="0">
                <a:solidFill>
                  <a:srgbClr val="262699"/>
                </a:solidFill>
                <a:latin typeface="Arial"/>
                <a:cs typeface="Arial"/>
              </a:rPr>
              <a:t>(</a:t>
            </a:r>
            <a:r>
              <a:rPr lang="fr-FR" sz="1600" dirty="0" smtClean="0">
                <a:solidFill>
                  <a:srgbClr val="262699"/>
                </a:solidFill>
                <a:latin typeface="Symbol" pitchFamily="-109" charset="2"/>
              </a:rPr>
              <a:t>0nbb</a:t>
            </a:r>
            <a:r>
              <a:rPr lang="fr-FR" sz="1600" dirty="0" smtClean="0">
                <a:solidFill>
                  <a:srgbClr val="262699"/>
                </a:solidFill>
                <a:latin typeface="Arial"/>
                <a:cs typeface="Arial"/>
              </a:rPr>
              <a:t>) </a:t>
            </a:r>
            <a:r>
              <a:rPr lang="fr-FR" sz="1600" dirty="0">
                <a:solidFill>
                  <a:srgbClr val="262699"/>
                </a:solidFill>
                <a:latin typeface="Arial"/>
                <a:cs typeface="Arial"/>
              </a:rPr>
              <a:t>&gt; 3.2</a:t>
            </a:r>
            <a:r>
              <a:rPr lang="fr-FR" sz="1600" dirty="0" smtClean="0">
                <a:solidFill>
                  <a:srgbClr val="262699"/>
                </a:solidFill>
                <a:latin typeface="Arial"/>
                <a:cs typeface="Arial"/>
              </a:rPr>
              <a:t> x 10</a:t>
            </a:r>
            <a:r>
              <a:rPr lang="fr-FR" sz="1600" baseline="30000" dirty="0" smtClean="0">
                <a:solidFill>
                  <a:srgbClr val="262699"/>
                </a:solidFill>
                <a:latin typeface="Arial"/>
                <a:cs typeface="Arial"/>
              </a:rPr>
              <a:t>23</a:t>
            </a:r>
            <a:r>
              <a:rPr lang="fr-FR" sz="1600" dirty="0" smtClean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262699"/>
                </a:solidFill>
                <a:latin typeface="Arial"/>
                <a:cs typeface="Arial"/>
              </a:rPr>
              <a:t>y (90% C.L.)</a:t>
            </a:r>
          </a:p>
          <a:p>
            <a:pPr eaLnBrk="0" hangingPunct="0"/>
            <a:endParaRPr lang="fr-FR" sz="1600" baseline="30000" dirty="0">
              <a:solidFill>
                <a:srgbClr val="262699"/>
              </a:solidFill>
              <a:latin typeface="Times New Roman" pitchFamily="-109" charset="0"/>
            </a:endParaRPr>
          </a:p>
          <a:p>
            <a:pPr eaLnBrk="0" hangingPunct="0"/>
            <a:r>
              <a:rPr lang="fr-FR" sz="1600" dirty="0">
                <a:solidFill>
                  <a:srgbClr val="262699"/>
                </a:solidFill>
                <a:latin typeface="Times New Roman" pitchFamily="-109" charset="0"/>
              </a:rPr>
              <a:t>        </a:t>
            </a:r>
            <a:r>
              <a:rPr lang="fr-FR" sz="1600" dirty="0" smtClean="0">
                <a:solidFill>
                  <a:srgbClr val="262699"/>
                </a:solidFill>
                <a:latin typeface="Times New Roman" pitchFamily="-109" charset="0"/>
              </a:rPr>
              <a:t> </a:t>
            </a:r>
            <a:r>
              <a:rPr lang="fr-FR" dirty="0" smtClean="0">
                <a:solidFill>
                  <a:srgbClr val="262699"/>
                </a:solidFill>
                <a:latin typeface="Times New Roman" pitchFamily="-109" charset="0"/>
              </a:rPr>
              <a:t> </a:t>
            </a:r>
            <a:r>
              <a:rPr lang="fr-FR" dirty="0" err="1" smtClean="0">
                <a:solidFill>
                  <a:srgbClr val="262699"/>
                </a:solidFill>
                <a:latin typeface="Arial"/>
                <a:cs typeface="Arial"/>
              </a:rPr>
              <a:t>m</a:t>
            </a:r>
            <a:r>
              <a:rPr lang="fr-FR" baseline="-25000" dirty="0" err="1" smtClean="0">
                <a:solidFill>
                  <a:srgbClr val="262699"/>
                </a:solidFill>
                <a:latin typeface="Symbol" pitchFamily="-109" charset="2"/>
              </a:rPr>
              <a:t>bb</a:t>
            </a:r>
            <a:r>
              <a:rPr lang="fr-FR" dirty="0" smtClean="0">
                <a:solidFill>
                  <a:srgbClr val="262699"/>
                </a:solidFill>
                <a:latin typeface="Arial"/>
                <a:cs typeface="Arial"/>
              </a:rPr>
              <a:t>  </a:t>
            </a:r>
            <a:r>
              <a:rPr lang="fr-FR" dirty="0">
                <a:solidFill>
                  <a:srgbClr val="262699"/>
                </a:solidFill>
                <a:latin typeface="Arial"/>
                <a:cs typeface="Arial"/>
              </a:rPr>
              <a:t>&lt; 0.94 – 2.6 </a:t>
            </a:r>
            <a:r>
              <a:rPr lang="fr-FR" dirty="0" smtClean="0">
                <a:solidFill>
                  <a:srgbClr val="262699"/>
                </a:solidFill>
                <a:latin typeface="Arial"/>
                <a:cs typeface="Arial"/>
              </a:rPr>
              <a:t>eV</a:t>
            </a:r>
            <a:endParaRPr lang="fr-FR" sz="600" dirty="0">
              <a:latin typeface="Times New Roman" pitchFamily="-109" charset="0"/>
            </a:endParaRP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3189288" y="6237288"/>
            <a:ext cx="336550" cy="460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chemeClr val="bg1"/>
              </a:solidFill>
              <a:latin typeface="Times New Roman" pitchFamily="-109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2832100" y="6219825"/>
            <a:ext cx="336550" cy="460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chemeClr val="bg1"/>
              </a:solidFill>
              <a:latin typeface="Times New Roman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51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2"/>
          <p:cNvSpPr>
            <a:spLocks noChangeArrowheads="1"/>
          </p:cNvSpPr>
          <p:nvPr/>
        </p:nvSpPr>
        <p:spPr bwMode="auto">
          <a:xfrm flipV="1">
            <a:off x="-36512" y="-27384"/>
            <a:ext cx="9144000" cy="6858000"/>
          </a:xfrm>
          <a:prstGeom prst="rtTriangl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sp>
        <p:nvSpPr>
          <p:cNvPr id="19" name="Title 5"/>
          <p:cNvSpPr txBox="1">
            <a:spLocks/>
          </p:cNvSpPr>
          <p:nvPr/>
        </p:nvSpPr>
        <p:spPr>
          <a:xfrm>
            <a:off x="2339752" y="227113"/>
            <a:ext cx="4438904" cy="609599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200" dirty="0" smtClean="0"/>
              <a:t>Physics Studies: RHC</a:t>
            </a:r>
            <a:endParaRPr lang="en-US" sz="3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smtClean="0"/>
          </a:p>
          <a:p>
            <a:fld id="{9498F945-570D-8342-8B54-98DE33ADB92C}" type="slidenum">
              <a:rPr lang="fr-FR" smtClean="0"/>
              <a:pPr/>
              <a:t>58</a:t>
            </a:fld>
            <a:endParaRPr lang="fr-FR" sz="1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738" y="1196752"/>
            <a:ext cx="4901534" cy="48099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9000" y="1066800"/>
            <a:ext cx="731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36296" y="980728"/>
            <a:ext cx="81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RHC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772816"/>
            <a:ext cx="1985516" cy="12759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1916832"/>
            <a:ext cx="1800200" cy="1158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3848" y="3275692"/>
            <a:ext cx="3096344" cy="369332"/>
          </a:xfrm>
          <a:prstGeom prst="rect">
            <a:avLst/>
          </a:prstGeom>
          <a:solidFill>
            <a:schemeClr val="bg1">
              <a:alpha val="69803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</a:t>
            </a:r>
            <a:r>
              <a:rPr lang="en-US" dirty="0" smtClean="0"/>
              <a:t>(</a:t>
            </a:r>
            <a:r>
              <a:rPr lang="en-US" dirty="0" err="1" smtClean="0"/>
              <a:t>θ</a:t>
            </a:r>
            <a:r>
              <a:rPr lang="en-US" dirty="0" smtClean="0"/>
              <a:t>)                       </a:t>
            </a:r>
            <a:r>
              <a:rPr lang="en-US" dirty="0" err="1" smtClean="0"/>
              <a:t>cos</a:t>
            </a:r>
            <a:r>
              <a:rPr lang="en-US" dirty="0" smtClean="0"/>
              <a:t>(</a:t>
            </a:r>
            <a:r>
              <a:rPr lang="en-US" dirty="0" err="1" smtClean="0"/>
              <a:t>θ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15816" y="5939988"/>
            <a:ext cx="3888432" cy="369332"/>
          </a:xfrm>
          <a:prstGeom prst="rect">
            <a:avLst/>
          </a:prstGeom>
          <a:solidFill>
            <a:schemeClr val="bg1">
              <a:alpha val="69803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Energy difference between electrons</a:t>
            </a:r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311016" y="3456183"/>
            <a:ext cx="1332288" cy="646331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Evènements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 attendus</a:t>
            </a:r>
            <a:endParaRPr lang="fr-FR" dirty="0">
              <a:solidFill>
                <a:srgbClr val="FFFF00"/>
              </a:solidFill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flipV="1">
            <a:off x="1763688" y="2060848"/>
            <a:ext cx="936104" cy="158417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1777683" y="3667539"/>
            <a:ext cx="936104" cy="98559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7326236" y="4102514"/>
            <a:ext cx="135537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33CC"/>
                </a:solidFill>
              </a:rPr>
              <a:t>Evènements</a:t>
            </a:r>
          </a:p>
          <a:p>
            <a:r>
              <a:rPr lang="fr-FR" dirty="0" smtClean="0">
                <a:solidFill>
                  <a:srgbClr val="0033CC"/>
                </a:solidFill>
              </a:rPr>
              <a:t> reconstruits</a:t>
            </a:r>
            <a:endParaRPr lang="fr-FR" dirty="0">
              <a:solidFill>
                <a:srgbClr val="0033CC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H="1" flipV="1">
            <a:off x="5580112" y="3075438"/>
            <a:ext cx="1872208" cy="102707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6156176" y="4806424"/>
            <a:ext cx="1728192" cy="7828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3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AutoShape 22"/>
          <p:cNvSpPr>
            <a:spLocks noChangeArrowheads="1"/>
          </p:cNvSpPr>
          <p:nvPr/>
        </p:nvSpPr>
        <p:spPr bwMode="auto">
          <a:xfrm flipV="1">
            <a:off x="-36512" y="-27384"/>
            <a:ext cx="9144000" cy="6858000"/>
          </a:xfrm>
          <a:prstGeom prst="rtTriangl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pic>
        <p:nvPicPr>
          <p:cNvPr id="38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927098"/>
            <a:ext cx="2984499" cy="266700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1" name="Picture 8" descr="te130_bb_etot_pie_low_s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5838" y="927097"/>
            <a:ext cx="2763837" cy="2665415"/>
          </a:xfrm>
          <a:prstGeom prst="rect">
            <a:avLst/>
          </a:prstGeom>
          <a:noFill/>
        </p:spPr>
      </p:pic>
      <p:pic>
        <p:nvPicPr>
          <p:cNvPr id="50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927099"/>
            <a:ext cx="2814431" cy="248920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050" y="3911600"/>
            <a:ext cx="2556149" cy="2349500"/>
          </a:xfrm>
          <a:prstGeom prst="rect">
            <a:avLst/>
          </a:prstGeom>
        </p:spPr>
      </p:pic>
      <p:pic>
        <p:nvPicPr>
          <p:cNvPr id="45" name="Picture 1048" descr="BKG-add-tot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83492" y="3859297"/>
            <a:ext cx="2838152" cy="2461139"/>
          </a:xfrm>
          <a:prstGeom prst="rect">
            <a:avLst/>
          </a:prstGeom>
          <a:noFill/>
        </p:spPr>
      </p:pic>
      <p:sp>
        <p:nvSpPr>
          <p:cNvPr id="40" name="Rectangle 1035"/>
          <p:cNvSpPr>
            <a:spLocks noChangeArrowheads="1"/>
          </p:cNvSpPr>
          <p:nvPr/>
        </p:nvSpPr>
        <p:spPr bwMode="auto">
          <a:xfrm>
            <a:off x="7804736" y="2229525"/>
            <a:ext cx="738286" cy="383996"/>
          </a:xfrm>
          <a:prstGeom prst="rect">
            <a:avLst/>
          </a:prstGeom>
          <a:solidFill>
            <a:srgbClr val="D9D9D9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914293" algn="l"/>
                <a:tab pos="1828586" algn="l"/>
                <a:tab pos="2742879" algn="l"/>
                <a:tab pos="3657172" algn="l"/>
                <a:tab pos="4571465" algn="l"/>
                <a:tab pos="5485759" algn="l"/>
                <a:tab pos="6400051" algn="l"/>
                <a:tab pos="7314345" algn="l"/>
                <a:tab pos="8228638" algn="l"/>
                <a:tab pos="9142931" algn="l"/>
                <a:tab pos="10057224" algn="l"/>
              </a:tabLst>
            </a:pPr>
            <a:r>
              <a:rPr lang="en-GB" sz="2000" baseline="30000" dirty="0">
                <a:solidFill>
                  <a:srgbClr val="FF6600"/>
                </a:solidFill>
                <a:latin typeface="Arial"/>
                <a:cs typeface="Arial"/>
              </a:rPr>
              <a:t>130</a:t>
            </a:r>
            <a:r>
              <a:rPr lang="en-GB" sz="2000" dirty="0">
                <a:solidFill>
                  <a:srgbClr val="FF6600"/>
                </a:solidFill>
                <a:latin typeface="Arial"/>
                <a:cs typeface="Arial"/>
              </a:rPr>
              <a:t>Te</a:t>
            </a:r>
          </a:p>
        </p:txBody>
      </p:sp>
      <p:pic>
        <p:nvPicPr>
          <p:cNvPr id="59394" name="Picture 2" descr="2e_Eee_fin_conf_all"/>
          <p:cNvPicPr>
            <a:picLocks noChangeAspect="1" noChangeArrowheads="1"/>
          </p:cNvPicPr>
          <p:nvPr/>
        </p:nvPicPr>
        <p:blipFill>
          <a:blip r:embed="rId8"/>
          <a:srcRect l="13426" r="7324" b="13872"/>
          <a:stretch>
            <a:fillRect/>
          </a:stretch>
        </p:blipFill>
        <p:spPr bwMode="auto">
          <a:xfrm>
            <a:off x="6096001" y="3622525"/>
            <a:ext cx="2782888" cy="2527300"/>
          </a:xfrm>
          <a:prstGeom prst="rect">
            <a:avLst/>
          </a:prstGeom>
          <a:noFill/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7991476" y="6030913"/>
            <a:ext cx="1152525" cy="24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 dirty="0"/>
              <a:t>    E</a:t>
            </a:r>
            <a:r>
              <a:rPr lang="en-GB" sz="1000" baseline="-25000" dirty="0"/>
              <a:t>1</a:t>
            </a:r>
            <a:r>
              <a:rPr lang="en-GB" sz="1000" dirty="0"/>
              <a:t> + E</a:t>
            </a:r>
            <a:r>
              <a:rPr lang="en-GB" sz="1000" baseline="-25000" dirty="0"/>
              <a:t>2</a:t>
            </a:r>
            <a:r>
              <a:rPr lang="en-GB" sz="1000" dirty="0"/>
              <a:t> (</a:t>
            </a:r>
            <a:r>
              <a:rPr lang="en-GB" sz="1000" dirty="0" err="1"/>
              <a:t>MeV</a:t>
            </a:r>
            <a:r>
              <a:rPr lang="en-GB" sz="1000" dirty="0"/>
              <a:t>)</a:t>
            </a:r>
            <a:endParaRPr lang="en-US" sz="1000" dirty="0"/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7853626" y="4001450"/>
            <a:ext cx="864968" cy="4770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r>
              <a:rPr lang="en-GB" sz="1200" dirty="0">
                <a:solidFill>
                  <a:srgbClr val="7F7F7F"/>
                </a:solidFill>
              </a:rPr>
              <a:t>133 events</a:t>
            </a:r>
          </a:p>
          <a:p>
            <a:r>
              <a:rPr lang="en-GB" sz="1200" dirty="0">
                <a:solidFill>
                  <a:srgbClr val="7F7F7F"/>
                </a:solidFill>
              </a:rPr>
              <a:t>S/B 6.76</a:t>
            </a:r>
            <a:endParaRPr lang="en-US" sz="1200" dirty="0">
              <a:solidFill>
                <a:srgbClr val="7F7F7F"/>
              </a:solidFill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7939563" y="5033963"/>
            <a:ext cx="825031" cy="52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pPr algn="r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948 days</a:t>
            </a:r>
          </a:p>
          <a:p>
            <a:pPr algn="r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9405" name="Rectangle 13"/>
          <p:cNvSpPr>
            <a:spLocks noChangeArrowheads="1"/>
          </p:cNvSpPr>
          <p:nvPr/>
        </p:nvSpPr>
        <p:spPr bwMode="auto">
          <a:xfrm>
            <a:off x="47625" y="1336675"/>
            <a:ext cx="184644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9407" name="Rectangle 15"/>
          <p:cNvSpPr>
            <a:spLocks noChangeArrowheads="1"/>
          </p:cNvSpPr>
          <p:nvPr/>
        </p:nvSpPr>
        <p:spPr bwMode="auto">
          <a:xfrm>
            <a:off x="1854200" y="1011238"/>
            <a:ext cx="1047751" cy="70454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square" lIns="91429" tIns="45714" rIns="91429" bIns="45714">
            <a:prstTxWarp prst="textNoShape">
              <a:avLst/>
            </a:prstTxWarp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1100" b="1" dirty="0">
                <a:solidFill>
                  <a:srgbClr val="7F7F7F"/>
                </a:solidFill>
                <a:ea typeface="Arial" charset="0"/>
                <a:cs typeface="Arial" charset="0"/>
              </a:rPr>
              <a:t>932 g,</a:t>
            </a:r>
          </a:p>
          <a:p>
            <a:pPr algn="r">
              <a:lnSpc>
                <a:spcPct val="90000"/>
              </a:lnSpc>
            </a:pPr>
            <a:r>
              <a:rPr lang="fr-FR" sz="1100" b="1" dirty="0" smtClean="0">
                <a:solidFill>
                  <a:srgbClr val="7F7F7F"/>
                </a:solidFill>
                <a:ea typeface="Arial" charset="0"/>
                <a:cs typeface="Arial" charset="0"/>
              </a:rPr>
              <a:t>3.49 y</a:t>
            </a:r>
          </a:p>
          <a:p>
            <a:pPr algn="r">
              <a:lnSpc>
                <a:spcPct val="90000"/>
              </a:lnSpc>
            </a:pPr>
            <a:r>
              <a:rPr lang="fr-FR" sz="1100" b="1" dirty="0" smtClean="0">
                <a:solidFill>
                  <a:srgbClr val="7F7F7F"/>
                </a:solidFill>
                <a:ea typeface="Arial" charset="0"/>
                <a:cs typeface="Arial" charset="0"/>
              </a:rPr>
              <a:t> 13,719 </a:t>
            </a:r>
            <a:r>
              <a:rPr lang="fr-FR" sz="1100" b="1" dirty="0" err="1" smtClean="0">
                <a:solidFill>
                  <a:srgbClr val="7F7F7F"/>
                </a:solidFill>
                <a:ea typeface="Arial" charset="0"/>
                <a:cs typeface="Arial" charset="0"/>
              </a:rPr>
              <a:t>events</a:t>
            </a:r>
            <a:endParaRPr lang="fr-FR" sz="1100" b="1" dirty="0">
              <a:solidFill>
                <a:srgbClr val="7F7F7F"/>
              </a:solidFill>
              <a:ea typeface="Arial" charset="0"/>
              <a:cs typeface="Arial" charset="0"/>
            </a:endParaRPr>
          </a:p>
          <a:p>
            <a:pPr algn="r">
              <a:lnSpc>
                <a:spcPct val="90000"/>
              </a:lnSpc>
            </a:pPr>
            <a:r>
              <a:rPr lang="fr-FR" sz="1100" b="1" dirty="0">
                <a:solidFill>
                  <a:srgbClr val="7F7F7F"/>
                </a:solidFill>
                <a:ea typeface="Arial" charset="0"/>
                <a:cs typeface="Arial" charset="0"/>
              </a:rPr>
              <a:t>S/B = 4</a:t>
            </a:r>
          </a:p>
        </p:txBody>
      </p:sp>
      <p:sp>
        <p:nvSpPr>
          <p:cNvPr id="59409" name="Rectangle 17"/>
          <p:cNvSpPr>
            <a:spLocks noChangeArrowheads="1"/>
          </p:cNvSpPr>
          <p:nvPr/>
        </p:nvSpPr>
        <p:spPr bwMode="auto">
          <a:xfrm>
            <a:off x="298450" y="1312863"/>
            <a:ext cx="184644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9419" name="Rectangle 27"/>
          <p:cNvSpPr>
            <a:spLocks noChangeArrowheads="1"/>
          </p:cNvSpPr>
          <p:nvPr/>
        </p:nvSpPr>
        <p:spPr bwMode="auto">
          <a:xfrm>
            <a:off x="3343276" y="3525839"/>
            <a:ext cx="2800745" cy="30776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1400" b="1" dirty="0" smtClean="0">
                <a:solidFill>
                  <a:srgbClr val="712D1C"/>
                </a:solidFill>
                <a:ea typeface="Arial" charset="0"/>
                <a:cs typeface="Arial" charset="0"/>
              </a:rPr>
              <a:t>[ 2.88 </a:t>
            </a:r>
            <a:r>
              <a:rPr lang="en-GB" sz="1400" b="1" dirty="0">
                <a:solidFill>
                  <a:srgbClr val="712D1C"/>
                </a:solidFill>
              </a:rPr>
              <a:t>±</a:t>
            </a:r>
            <a:r>
              <a:rPr lang="fr-FR" sz="1400" b="1" dirty="0">
                <a:solidFill>
                  <a:srgbClr val="712D1C"/>
                </a:solidFill>
                <a:ea typeface="Arial" charset="0"/>
                <a:cs typeface="Arial" charset="0"/>
              </a:rPr>
              <a:t> </a:t>
            </a:r>
            <a:r>
              <a:rPr lang="fr-FR" sz="1400" b="1" dirty="0" smtClean="0">
                <a:solidFill>
                  <a:srgbClr val="712D1C"/>
                </a:solidFill>
                <a:ea typeface="Arial" charset="0"/>
                <a:cs typeface="Arial" charset="0"/>
              </a:rPr>
              <a:t>0.04</a:t>
            </a:r>
            <a:r>
              <a:rPr lang="fr-FR" sz="1400" b="1" baseline="-25000" dirty="0" smtClean="0">
                <a:solidFill>
                  <a:srgbClr val="712D1C"/>
                </a:solidFill>
                <a:ea typeface="Arial" charset="0"/>
                <a:cs typeface="Arial" charset="0"/>
              </a:rPr>
              <a:t>(</a:t>
            </a:r>
            <a:r>
              <a:rPr lang="fr-FR" sz="1400" b="1" baseline="-25000" dirty="0">
                <a:solidFill>
                  <a:srgbClr val="712D1C"/>
                </a:solidFill>
                <a:ea typeface="Arial" charset="0"/>
                <a:cs typeface="Arial" charset="0"/>
              </a:rPr>
              <a:t>stat) </a:t>
            </a:r>
            <a:r>
              <a:rPr lang="fr-FR" sz="1400" b="1" dirty="0">
                <a:solidFill>
                  <a:srgbClr val="712D1C"/>
                </a:solidFill>
                <a:ea typeface="Arial" charset="0"/>
                <a:cs typeface="Arial" charset="0"/>
              </a:rPr>
              <a:t>± </a:t>
            </a:r>
            <a:r>
              <a:rPr lang="fr-FR" sz="1400" b="1" dirty="0" smtClean="0">
                <a:solidFill>
                  <a:srgbClr val="712D1C"/>
                </a:solidFill>
                <a:ea typeface="Arial" charset="0"/>
                <a:cs typeface="Arial" charset="0"/>
              </a:rPr>
              <a:t>0.16</a:t>
            </a:r>
            <a:r>
              <a:rPr lang="fr-FR" sz="1400" b="1" baseline="-25000" dirty="0" smtClean="0">
                <a:solidFill>
                  <a:srgbClr val="712D1C"/>
                </a:solidFill>
                <a:ea typeface="Arial" charset="0"/>
                <a:cs typeface="Arial" charset="0"/>
              </a:rPr>
              <a:t>(syst)</a:t>
            </a:r>
            <a:r>
              <a:rPr lang="fr-FR" sz="1400" b="1" dirty="0" smtClean="0">
                <a:solidFill>
                  <a:srgbClr val="712D1C"/>
                </a:solidFill>
                <a:ea typeface="Arial" charset="0"/>
                <a:cs typeface="Arial" charset="0"/>
              </a:rPr>
              <a:t> ] x 10</a:t>
            </a:r>
            <a:r>
              <a:rPr lang="fr-FR" sz="1400" b="1" baseline="30000" dirty="0" smtClean="0">
                <a:solidFill>
                  <a:srgbClr val="712D1C"/>
                </a:solidFill>
                <a:ea typeface="Arial" charset="0"/>
                <a:cs typeface="Arial" charset="0"/>
              </a:rPr>
              <a:t>19</a:t>
            </a:r>
            <a:r>
              <a:rPr lang="fr-FR" sz="1400" b="1" dirty="0" smtClean="0">
                <a:solidFill>
                  <a:srgbClr val="712D1C"/>
                </a:solidFill>
                <a:ea typeface="Arial" charset="0"/>
                <a:cs typeface="Arial" charset="0"/>
              </a:rPr>
              <a:t> </a:t>
            </a:r>
            <a:r>
              <a:rPr lang="fr-FR" sz="1400" b="1" dirty="0">
                <a:solidFill>
                  <a:srgbClr val="712D1C"/>
                </a:solidFill>
                <a:ea typeface="Arial" charset="0"/>
                <a:cs typeface="Arial" charset="0"/>
              </a:rPr>
              <a:t>y</a:t>
            </a:r>
          </a:p>
        </p:txBody>
      </p:sp>
      <p:sp>
        <p:nvSpPr>
          <p:cNvPr id="59421" name="Rectangle 29"/>
          <p:cNvSpPr>
            <a:spLocks noChangeArrowheads="1"/>
          </p:cNvSpPr>
          <p:nvPr/>
        </p:nvSpPr>
        <p:spPr bwMode="auto">
          <a:xfrm>
            <a:off x="6230939" y="3527425"/>
            <a:ext cx="2569912" cy="30776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1400" b="1" dirty="0" smtClean="0">
                <a:solidFill>
                  <a:srgbClr val="712D1C"/>
                </a:solidFill>
                <a:ea typeface="Arial" charset="0"/>
                <a:cs typeface="Arial" charset="0"/>
              </a:rPr>
              <a:t>[ 7.0</a:t>
            </a:r>
            <a:r>
              <a:rPr lang="en-GB" sz="1400" b="1" dirty="0" smtClean="0">
                <a:solidFill>
                  <a:srgbClr val="712D1C"/>
                </a:solidFill>
              </a:rPr>
              <a:t>±</a:t>
            </a:r>
            <a:r>
              <a:rPr lang="fr-FR" sz="1400" b="1" dirty="0" smtClean="0">
                <a:solidFill>
                  <a:srgbClr val="712D1C"/>
                </a:solidFill>
                <a:ea typeface="Arial" charset="0"/>
                <a:cs typeface="Arial" charset="0"/>
              </a:rPr>
              <a:t> 0.9</a:t>
            </a:r>
            <a:r>
              <a:rPr lang="fr-FR" sz="1400" b="1" baseline="-25000" dirty="0" smtClean="0">
                <a:solidFill>
                  <a:srgbClr val="712D1C"/>
                </a:solidFill>
                <a:ea typeface="Arial" charset="0"/>
                <a:cs typeface="Arial" charset="0"/>
              </a:rPr>
              <a:t>(stat) </a:t>
            </a:r>
            <a:r>
              <a:rPr lang="fr-FR" sz="1400" b="1" dirty="0" smtClean="0">
                <a:solidFill>
                  <a:srgbClr val="712D1C"/>
                </a:solidFill>
                <a:ea typeface="Arial" charset="0"/>
                <a:cs typeface="Arial" charset="0"/>
              </a:rPr>
              <a:t>± 1.1</a:t>
            </a:r>
            <a:r>
              <a:rPr lang="fr-FR" sz="1400" b="1" baseline="-25000" dirty="0" smtClean="0">
                <a:solidFill>
                  <a:srgbClr val="712D1C"/>
                </a:solidFill>
                <a:ea typeface="Arial" charset="0"/>
                <a:cs typeface="Arial" charset="0"/>
              </a:rPr>
              <a:t>(syst)</a:t>
            </a:r>
            <a:r>
              <a:rPr lang="fr-FR" sz="1400" b="1" dirty="0" smtClean="0">
                <a:solidFill>
                  <a:srgbClr val="712D1C"/>
                </a:solidFill>
                <a:ea typeface="Arial" charset="0"/>
                <a:cs typeface="Arial" charset="0"/>
              </a:rPr>
              <a:t> ] x 10</a:t>
            </a:r>
            <a:r>
              <a:rPr lang="fr-FR" sz="1400" b="1" baseline="30000" dirty="0" smtClean="0">
                <a:solidFill>
                  <a:srgbClr val="712D1C"/>
                </a:solidFill>
                <a:ea typeface="Arial" charset="0"/>
                <a:cs typeface="Arial" charset="0"/>
              </a:rPr>
              <a:t>20</a:t>
            </a:r>
            <a:r>
              <a:rPr lang="fr-FR" sz="1400" b="1" dirty="0" smtClean="0">
                <a:solidFill>
                  <a:srgbClr val="712D1C"/>
                </a:solidFill>
                <a:ea typeface="Arial" charset="0"/>
                <a:cs typeface="Arial" charset="0"/>
              </a:rPr>
              <a:t> </a:t>
            </a:r>
            <a:r>
              <a:rPr lang="fr-FR" sz="1400" b="1" dirty="0">
                <a:solidFill>
                  <a:srgbClr val="712D1C"/>
                </a:solidFill>
                <a:ea typeface="Arial" charset="0"/>
                <a:cs typeface="Arial" charset="0"/>
              </a:rPr>
              <a:t>y</a:t>
            </a:r>
          </a:p>
        </p:txBody>
      </p:sp>
      <p:sp>
        <p:nvSpPr>
          <p:cNvPr id="59422" name="Rectangle 30"/>
          <p:cNvSpPr>
            <a:spLocks noChangeArrowheads="1"/>
          </p:cNvSpPr>
          <p:nvPr/>
        </p:nvSpPr>
        <p:spPr bwMode="auto">
          <a:xfrm>
            <a:off x="3253899" y="6278563"/>
            <a:ext cx="2787920" cy="30776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1400" b="1" dirty="0" smtClean="0">
                <a:solidFill>
                  <a:srgbClr val="712D1C"/>
                </a:solidFill>
                <a:ea typeface="Arial" charset="0"/>
                <a:cs typeface="Arial" charset="0"/>
              </a:rPr>
              <a:t>[ 2.35 </a:t>
            </a:r>
            <a:r>
              <a:rPr lang="en-GB" sz="1400" b="1" dirty="0">
                <a:solidFill>
                  <a:srgbClr val="712D1C"/>
                </a:solidFill>
              </a:rPr>
              <a:t>±</a:t>
            </a:r>
            <a:r>
              <a:rPr lang="fr-FR" sz="1400" b="1" dirty="0">
                <a:solidFill>
                  <a:srgbClr val="712D1C"/>
                </a:solidFill>
                <a:ea typeface="Arial" charset="0"/>
                <a:cs typeface="Arial" charset="0"/>
              </a:rPr>
              <a:t> </a:t>
            </a:r>
            <a:r>
              <a:rPr lang="fr-FR" sz="1400" b="1" dirty="0" smtClean="0">
                <a:solidFill>
                  <a:srgbClr val="712D1C"/>
                </a:solidFill>
                <a:ea typeface="Arial" charset="0"/>
                <a:cs typeface="Arial" charset="0"/>
              </a:rPr>
              <a:t>0.14</a:t>
            </a:r>
            <a:r>
              <a:rPr lang="fr-FR" sz="1400" b="1" baseline="-25000" dirty="0" smtClean="0">
                <a:solidFill>
                  <a:srgbClr val="712D1C"/>
                </a:solidFill>
                <a:ea typeface="Arial" charset="0"/>
                <a:cs typeface="Arial" charset="0"/>
              </a:rPr>
              <a:t>(</a:t>
            </a:r>
            <a:r>
              <a:rPr lang="fr-FR" sz="1400" b="1" baseline="-25000" dirty="0">
                <a:solidFill>
                  <a:srgbClr val="712D1C"/>
                </a:solidFill>
                <a:ea typeface="Arial" charset="0"/>
                <a:cs typeface="Arial" charset="0"/>
              </a:rPr>
              <a:t>stat) </a:t>
            </a:r>
            <a:r>
              <a:rPr lang="fr-FR" sz="1400" b="1" dirty="0">
                <a:solidFill>
                  <a:srgbClr val="712D1C"/>
                </a:solidFill>
                <a:ea typeface="Arial" charset="0"/>
                <a:cs typeface="Arial" charset="0"/>
              </a:rPr>
              <a:t>± </a:t>
            </a:r>
            <a:r>
              <a:rPr lang="fr-FR" sz="1400" b="1" dirty="0" smtClean="0">
                <a:solidFill>
                  <a:srgbClr val="712D1C"/>
                </a:solidFill>
                <a:ea typeface="Arial" charset="0"/>
                <a:cs typeface="Arial" charset="0"/>
              </a:rPr>
              <a:t>0.16</a:t>
            </a:r>
            <a:r>
              <a:rPr lang="fr-FR" sz="1400" b="1" baseline="-25000" dirty="0" smtClean="0">
                <a:solidFill>
                  <a:srgbClr val="712D1C"/>
                </a:solidFill>
                <a:ea typeface="Arial" charset="0"/>
                <a:cs typeface="Arial" charset="0"/>
              </a:rPr>
              <a:t>(syst) </a:t>
            </a:r>
            <a:r>
              <a:rPr lang="fr-FR" sz="1400" b="1" dirty="0" smtClean="0">
                <a:solidFill>
                  <a:srgbClr val="712D1C"/>
                </a:solidFill>
                <a:ea typeface="Arial" charset="0"/>
                <a:cs typeface="Arial" charset="0"/>
              </a:rPr>
              <a:t>] x 10</a:t>
            </a:r>
            <a:r>
              <a:rPr lang="fr-FR" sz="1400" b="1" baseline="30000" dirty="0" smtClean="0">
                <a:solidFill>
                  <a:srgbClr val="712D1C"/>
                </a:solidFill>
                <a:ea typeface="Arial" charset="0"/>
                <a:cs typeface="Arial" charset="0"/>
              </a:rPr>
              <a:t>19</a:t>
            </a:r>
            <a:r>
              <a:rPr lang="fr-FR" sz="1400" b="1" dirty="0" smtClean="0">
                <a:solidFill>
                  <a:srgbClr val="712D1C"/>
                </a:solidFill>
                <a:ea typeface="Arial" charset="0"/>
                <a:cs typeface="Arial" charset="0"/>
              </a:rPr>
              <a:t> </a:t>
            </a:r>
            <a:r>
              <a:rPr lang="fr-FR" sz="1400" b="1" dirty="0">
                <a:solidFill>
                  <a:srgbClr val="712D1C"/>
                </a:solidFill>
                <a:ea typeface="Arial" charset="0"/>
                <a:cs typeface="Arial" charset="0"/>
              </a:rPr>
              <a:t>y</a:t>
            </a:r>
          </a:p>
        </p:txBody>
      </p:sp>
      <p:sp>
        <p:nvSpPr>
          <p:cNvPr id="59423" name="Rectangle 31"/>
          <p:cNvSpPr>
            <a:spLocks noChangeArrowheads="1"/>
          </p:cNvSpPr>
          <p:nvPr/>
        </p:nvSpPr>
        <p:spPr bwMode="auto">
          <a:xfrm>
            <a:off x="146051" y="6273800"/>
            <a:ext cx="2972505" cy="30776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29" tIns="45714" rIns="91429" bIns="45714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1400" b="1" dirty="0" smtClean="0">
                <a:solidFill>
                  <a:srgbClr val="712D1C"/>
                </a:solidFill>
              </a:rPr>
              <a:t>[ 9.11 </a:t>
            </a:r>
            <a:r>
              <a:rPr lang="fr-FR" sz="1400" b="1" baseline="30000" dirty="0" smtClean="0">
                <a:solidFill>
                  <a:srgbClr val="712D1C"/>
                </a:solidFill>
              </a:rPr>
              <a:t>+0.25</a:t>
            </a:r>
            <a:r>
              <a:rPr lang="fr-FR" sz="1400" b="1" baseline="-25000" dirty="0" smtClean="0">
                <a:solidFill>
                  <a:srgbClr val="712D1C"/>
                </a:solidFill>
              </a:rPr>
              <a:t>-0.22  (stat)  </a:t>
            </a:r>
            <a:r>
              <a:rPr lang="fr-FR" sz="1400" b="1" dirty="0" smtClean="0">
                <a:solidFill>
                  <a:srgbClr val="712D1C"/>
                </a:solidFill>
              </a:rPr>
              <a:t>± 0.63</a:t>
            </a:r>
            <a:r>
              <a:rPr lang="fr-FR" sz="1400" b="1" baseline="-25000" dirty="0" smtClean="0">
                <a:solidFill>
                  <a:srgbClr val="712D1C"/>
                </a:solidFill>
              </a:rPr>
              <a:t>(syst) </a:t>
            </a:r>
            <a:r>
              <a:rPr lang="fr-FR" sz="1400" b="1" dirty="0" smtClean="0">
                <a:solidFill>
                  <a:srgbClr val="712D1C"/>
                </a:solidFill>
              </a:rPr>
              <a:t>] x 10</a:t>
            </a:r>
            <a:r>
              <a:rPr lang="fr-FR" sz="1400" b="1" baseline="30000" dirty="0" smtClean="0">
                <a:solidFill>
                  <a:srgbClr val="712D1C"/>
                </a:solidFill>
              </a:rPr>
              <a:t>18 </a:t>
            </a:r>
            <a:r>
              <a:rPr lang="fr-FR" sz="1400" b="1" dirty="0">
                <a:solidFill>
                  <a:srgbClr val="712D1C"/>
                </a:solidFill>
              </a:rPr>
              <a:t>y</a:t>
            </a:r>
          </a:p>
        </p:txBody>
      </p:sp>
      <p:sp>
        <p:nvSpPr>
          <p:cNvPr id="59424" name="Rectangle 32"/>
          <p:cNvSpPr>
            <a:spLocks noChangeArrowheads="1"/>
          </p:cNvSpPr>
          <p:nvPr/>
        </p:nvSpPr>
        <p:spPr bwMode="auto">
          <a:xfrm>
            <a:off x="6237289" y="6282457"/>
            <a:ext cx="2710976" cy="30776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1400" b="1" dirty="0" smtClean="0">
                <a:solidFill>
                  <a:srgbClr val="712D1C"/>
                </a:solidFill>
                <a:ea typeface="ＭＳ Ｐゴシック" charset="-128"/>
                <a:cs typeface="ＭＳ Ｐゴシック" charset="-128"/>
              </a:rPr>
              <a:t>[ 4.4 </a:t>
            </a:r>
            <a:r>
              <a:rPr lang="fr-FR" sz="1400" b="1" baseline="30000" dirty="0">
                <a:solidFill>
                  <a:srgbClr val="712D1C"/>
                </a:solidFill>
                <a:ea typeface="ＭＳ Ｐゴシック" charset="-128"/>
                <a:cs typeface="ＭＳ Ｐゴシック" charset="-128"/>
              </a:rPr>
              <a:t>+0.5</a:t>
            </a:r>
            <a:r>
              <a:rPr lang="fr-FR" sz="1400" b="1" baseline="-25000" dirty="0">
                <a:solidFill>
                  <a:srgbClr val="712D1C"/>
                </a:solidFill>
                <a:ea typeface="ＭＳ Ｐゴシック" charset="-128"/>
                <a:cs typeface="ＭＳ Ｐゴシック" charset="-128"/>
              </a:rPr>
              <a:t>-0.4</a:t>
            </a:r>
            <a:r>
              <a:rPr lang="fr-FR" sz="1400" b="1" dirty="0">
                <a:solidFill>
                  <a:srgbClr val="712D1C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fr-FR" sz="1400" b="1" baseline="-25000" dirty="0">
                <a:solidFill>
                  <a:srgbClr val="712D1C"/>
                </a:solidFill>
                <a:ea typeface="ＭＳ Ｐゴシック" charset="-128"/>
                <a:cs typeface="ＭＳ Ｐゴシック" charset="-128"/>
              </a:rPr>
              <a:t>(stat)</a:t>
            </a:r>
            <a:r>
              <a:rPr lang="fr-FR" sz="1400" b="1" dirty="0">
                <a:solidFill>
                  <a:srgbClr val="712D1C"/>
                </a:solidFill>
                <a:ea typeface="ＭＳ Ｐゴシック" charset="-128"/>
                <a:cs typeface="ＭＳ Ｐゴシック" charset="-128"/>
              </a:rPr>
              <a:t>± 0.4 </a:t>
            </a:r>
            <a:r>
              <a:rPr lang="fr-FR" sz="1400" b="1" baseline="-25000" dirty="0">
                <a:solidFill>
                  <a:srgbClr val="712D1C"/>
                </a:solidFill>
                <a:ea typeface="ＭＳ Ｐゴシック" charset="-128"/>
                <a:cs typeface="ＭＳ Ｐゴシック" charset="-128"/>
              </a:rPr>
              <a:t>(</a:t>
            </a:r>
            <a:r>
              <a:rPr lang="fr-FR" sz="1400" b="1" baseline="-25000" dirty="0" err="1" smtClean="0">
                <a:solidFill>
                  <a:srgbClr val="712D1C"/>
                </a:solidFill>
                <a:ea typeface="ＭＳ Ｐゴシック" charset="-128"/>
                <a:cs typeface="ＭＳ Ｐゴシック" charset="-128"/>
              </a:rPr>
              <a:t>syst</a:t>
            </a:r>
            <a:r>
              <a:rPr lang="fr-FR" sz="1400" b="1" baseline="-25000" dirty="0" smtClean="0">
                <a:solidFill>
                  <a:srgbClr val="712D1C"/>
                </a:solidFill>
                <a:ea typeface="ＭＳ Ｐゴシック" charset="-128"/>
                <a:cs typeface="ＭＳ Ｐゴシック" charset="-128"/>
              </a:rPr>
              <a:t>)  </a:t>
            </a:r>
            <a:r>
              <a:rPr lang="fr-FR" sz="1400" b="1" dirty="0" smtClean="0">
                <a:solidFill>
                  <a:srgbClr val="712D1C"/>
                </a:solidFill>
                <a:ea typeface="ＭＳ Ｐゴシック" charset="-128"/>
                <a:cs typeface="ＭＳ Ｐゴシック" charset="-128"/>
              </a:rPr>
              <a:t>] x 10</a:t>
            </a:r>
            <a:r>
              <a:rPr lang="fr-FR" sz="1400" b="1" baseline="30000" dirty="0" smtClean="0">
                <a:solidFill>
                  <a:srgbClr val="712D1C"/>
                </a:solidFill>
                <a:ea typeface="ＭＳ Ｐゴシック" charset="-128"/>
                <a:cs typeface="ＭＳ Ｐゴシック" charset="-128"/>
              </a:rPr>
              <a:t>19 </a:t>
            </a:r>
            <a:r>
              <a:rPr lang="fr-FR" sz="1400" b="1" dirty="0">
                <a:solidFill>
                  <a:srgbClr val="712D1C"/>
                </a:solidFill>
                <a:ea typeface="ＭＳ Ｐゴシック" charset="-128"/>
                <a:cs typeface="ＭＳ Ｐゴシック" charset="-128"/>
              </a:rPr>
              <a:t>y</a:t>
            </a:r>
          </a:p>
        </p:txBody>
      </p:sp>
      <p:sp>
        <p:nvSpPr>
          <p:cNvPr id="59425" name="Rectangle 33"/>
          <p:cNvSpPr>
            <a:spLocks noChangeArrowheads="1"/>
          </p:cNvSpPr>
          <p:nvPr/>
        </p:nvSpPr>
        <p:spPr bwMode="auto">
          <a:xfrm>
            <a:off x="415449" y="3541713"/>
            <a:ext cx="2582736" cy="307764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1400" b="1" dirty="0" smtClean="0">
                <a:solidFill>
                  <a:srgbClr val="712D1C"/>
                </a:solidFill>
                <a:ea typeface="Arial" charset="0"/>
                <a:cs typeface="Arial" charset="0"/>
              </a:rPr>
              <a:t>[ 9.6 </a:t>
            </a:r>
            <a:r>
              <a:rPr lang="en-GB" sz="1400" b="1" dirty="0">
                <a:solidFill>
                  <a:srgbClr val="712D1C"/>
                </a:solidFill>
              </a:rPr>
              <a:t>±</a:t>
            </a:r>
            <a:r>
              <a:rPr lang="fr-FR" sz="1400" b="1" dirty="0">
                <a:solidFill>
                  <a:srgbClr val="712D1C"/>
                </a:solidFill>
                <a:ea typeface="Arial" charset="0"/>
                <a:cs typeface="Arial" charset="0"/>
              </a:rPr>
              <a:t> </a:t>
            </a:r>
            <a:r>
              <a:rPr lang="fr-FR" sz="1400" b="1" dirty="0" smtClean="0">
                <a:solidFill>
                  <a:srgbClr val="712D1C"/>
                </a:solidFill>
                <a:ea typeface="Arial" charset="0"/>
                <a:cs typeface="Arial" charset="0"/>
              </a:rPr>
              <a:t>0.1 </a:t>
            </a:r>
            <a:r>
              <a:rPr lang="fr-FR" sz="1400" b="1" baseline="-25000" dirty="0">
                <a:solidFill>
                  <a:srgbClr val="712D1C"/>
                </a:solidFill>
                <a:ea typeface="Arial" charset="0"/>
                <a:cs typeface="Arial" charset="0"/>
              </a:rPr>
              <a:t>(stat) </a:t>
            </a:r>
            <a:r>
              <a:rPr lang="fr-FR" sz="1400" b="1" dirty="0">
                <a:solidFill>
                  <a:srgbClr val="712D1C"/>
                </a:solidFill>
                <a:ea typeface="Arial" charset="0"/>
                <a:cs typeface="Arial" charset="0"/>
              </a:rPr>
              <a:t>± 1.0 </a:t>
            </a:r>
            <a:r>
              <a:rPr lang="fr-FR" sz="1400" b="1" baseline="-25000" dirty="0">
                <a:solidFill>
                  <a:srgbClr val="712D1C"/>
                </a:solidFill>
                <a:ea typeface="Arial" charset="0"/>
                <a:cs typeface="Arial" charset="0"/>
              </a:rPr>
              <a:t>(</a:t>
            </a:r>
            <a:r>
              <a:rPr lang="fr-FR" sz="1400" b="1" baseline="-25000" dirty="0" err="1" smtClean="0">
                <a:solidFill>
                  <a:srgbClr val="712D1C"/>
                </a:solidFill>
                <a:ea typeface="Arial" charset="0"/>
                <a:cs typeface="Arial" charset="0"/>
              </a:rPr>
              <a:t>syst</a:t>
            </a:r>
            <a:r>
              <a:rPr lang="fr-FR" sz="1400" b="1" baseline="-25000" dirty="0" smtClean="0">
                <a:solidFill>
                  <a:srgbClr val="712D1C"/>
                </a:solidFill>
                <a:ea typeface="Arial" charset="0"/>
                <a:cs typeface="Arial" charset="0"/>
              </a:rPr>
              <a:t>) </a:t>
            </a:r>
            <a:r>
              <a:rPr lang="fr-FR" sz="1400" b="1" dirty="0" smtClean="0">
                <a:solidFill>
                  <a:srgbClr val="712D1C"/>
                </a:solidFill>
                <a:ea typeface="Arial" charset="0"/>
                <a:cs typeface="Arial" charset="0"/>
              </a:rPr>
              <a:t>] x 10</a:t>
            </a:r>
            <a:r>
              <a:rPr lang="fr-FR" sz="1400" b="1" baseline="30000" dirty="0" smtClean="0">
                <a:solidFill>
                  <a:srgbClr val="712D1C"/>
                </a:solidFill>
                <a:ea typeface="Arial" charset="0"/>
                <a:cs typeface="Arial" charset="0"/>
              </a:rPr>
              <a:t>19</a:t>
            </a:r>
            <a:r>
              <a:rPr lang="fr-FR" sz="1400" b="1" dirty="0" smtClean="0">
                <a:solidFill>
                  <a:srgbClr val="712D1C"/>
                </a:solidFill>
                <a:ea typeface="Arial" charset="0"/>
                <a:cs typeface="Arial" charset="0"/>
              </a:rPr>
              <a:t> </a:t>
            </a:r>
            <a:r>
              <a:rPr lang="fr-FR" sz="1400" b="1" dirty="0">
                <a:solidFill>
                  <a:srgbClr val="712D1C"/>
                </a:solidFill>
                <a:ea typeface="Arial" charset="0"/>
                <a:cs typeface="Arial" charset="0"/>
              </a:rPr>
              <a:t>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3768" y="202406"/>
            <a:ext cx="4187756" cy="55959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0033CC"/>
                </a:solidFill>
              </a:rPr>
              <a:t>NEMO-3 </a:t>
            </a:r>
            <a:r>
              <a:rPr lang="en-US" sz="3200" dirty="0" smtClean="0">
                <a:solidFill>
                  <a:srgbClr val="0033CC"/>
                </a:solidFill>
                <a:latin typeface="Symbol" charset="2"/>
              </a:rPr>
              <a:t>(bb)</a:t>
            </a:r>
            <a:r>
              <a:rPr lang="en-US" sz="3200" baseline="-25000" dirty="0" smtClean="0">
                <a:solidFill>
                  <a:srgbClr val="0033CC"/>
                </a:solidFill>
                <a:latin typeface="Symbol" charset="2"/>
              </a:rPr>
              <a:t>2n</a:t>
            </a:r>
            <a:r>
              <a:rPr lang="en-US" sz="3200" dirty="0" smtClean="0">
                <a:solidFill>
                  <a:srgbClr val="0033CC"/>
                </a:solidFill>
                <a:latin typeface="Symbol" charset="2"/>
                <a:ea typeface="Times New Roman" charset="0"/>
                <a:cs typeface="Symbol" charset="2"/>
              </a:rPr>
              <a:t> </a:t>
            </a:r>
            <a:r>
              <a:rPr lang="en-US" sz="3200" dirty="0" smtClean="0">
                <a:solidFill>
                  <a:srgbClr val="0033CC"/>
                </a:solidFill>
              </a:rPr>
              <a:t>results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5708-53FA-3F4B-ABDD-51478F30C9E2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41" name="Text Box 1029"/>
          <p:cNvSpPr txBox="1">
            <a:spLocks noChangeArrowheads="1"/>
          </p:cNvSpPr>
          <p:nvPr/>
        </p:nvSpPr>
        <p:spPr bwMode="auto">
          <a:xfrm>
            <a:off x="2064253" y="1831202"/>
            <a:ext cx="685638" cy="384327"/>
          </a:xfrm>
          <a:prstGeom prst="rect">
            <a:avLst/>
          </a:prstGeom>
          <a:solidFill>
            <a:srgbClr val="D9D9D9"/>
          </a:solidFill>
          <a:ln w="9525">
            <a:noFill/>
            <a:round/>
            <a:headEnd/>
            <a:tailEnd/>
          </a:ln>
          <a:effectLst/>
        </p:spPr>
        <p:txBody>
          <a:bodyPr wrap="none" lIns="89989" tIns="46795" rIns="89989" bIns="46795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914293" algn="l"/>
                <a:tab pos="1828586" algn="l"/>
                <a:tab pos="2742879" algn="l"/>
                <a:tab pos="3657172" algn="l"/>
                <a:tab pos="4571465" algn="l"/>
                <a:tab pos="5485759" algn="l"/>
                <a:tab pos="6400051" algn="l"/>
                <a:tab pos="7314345" algn="l"/>
                <a:tab pos="8228638" algn="l"/>
                <a:tab pos="9142931" algn="l"/>
                <a:tab pos="10057224" algn="l"/>
              </a:tabLst>
            </a:pPr>
            <a:r>
              <a:rPr lang="en-GB" sz="2000" baseline="30000" dirty="0">
                <a:solidFill>
                  <a:srgbClr val="FF6600"/>
                </a:solidFill>
                <a:latin typeface="Arial"/>
                <a:ea typeface="Arial" charset="0"/>
                <a:cs typeface="Arial"/>
              </a:rPr>
              <a:t>82</a:t>
            </a:r>
            <a:r>
              <a:rPr lang="en-GB" sz="2000" dirty="0">
                <a:solidFill>
                  <a:srgbClr val="FF6600"/>
                </a:solidFill>
                <a:latin typeface="Arial"/>
                <a:ea typeface="Arial" charset="0"/>
                <a:cs typeface="Arial"/>
              </a:rPr>
              <a:t>Se</a:t>
            </a:r>
          </a:p>
        </p:txBody>
      </p:sp>
      <p:sp>
        <p:nvSpPr>
          <p:cNvPr id="42" name="Rectangle 1032"/>
          <p:cNvSpPr>
            <a:spLocks noChangeArrowheads="1"/>
          </p:cNvSpPr>
          <p:nvPr/>
        </p:nvSpPr>
        <p:spPr bwMode="auto">
          <a:xfrm>
            <a:off x="1844459" y="5068597"/>
            <a:ext cx="794884" cy="384327"/>
          </a:xfrm>
          <a:prstGeom prst="rect">
            <a:avLst/>
          </a:prstGeom>
          <a:solidFill>
            <a:srgbClr val="D9D9D9"/>
          </a:solidFill>
          <a:ln w="9525">
            <a:noFill/>
            <a:round/>
            <a:headEnd/>
            <a:tailEnd/>
          </a:ln>
          <a:effectLst/>
        </p:spPr>
        <p:txBody>
          <a:bodyPr wrap="none" lIns="89989" tIns="46795" rIns="89989" bIns="46795">
            <a:prstTxWarp prst="textNoShape">
              <a:avLst/>
            </a:prstTxWarp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914293" algn="l"/>
                <a:tab pos="1828586" algn="l"/>
                <a:tab pos="2742879" algn="l"/>
                <a:tab pos="3657172" algn="l"/>
                <a:tab pos="4571465" algn="l"/>
                <a:tab pos="5485759" algn="l"/>
                <a:tab pos="6400051" algn="l"/>
                <a:tab pos="7314345" algn="l"/>
                <a:tab pos="8228638" algn="l"/>
                <a:tab pos="9142931" algn="l"/>
                <a:tab pos="10057224" algn="l"/>
              </a:tabLst>
            </a:pPr>
            <a:r>
              <a:rPr lang="en-GB" sz="2000" baseline="30000" dirty="0">
                <a:solidFill>
                  <a:srgbClr val="FF6600"/>
                </a:solidFill>
                <a:latin typeface="Arial"/>
                <a:cs typeface="Arial"/>
              </a:rPr>
              <a:t>150</a:t>
            </a:r>
            <a:r>
              <a:rPr lang="en-GB" sz="2000" dirty="0">
                <a:solidFill>
                  <a:srgbClr val="FF6600"/>
                </a:solidFill>
                <a:latin typeface="Arial"/>
                <a:cs typeface="Arial"/>
              </a:rPr>
              <a:t>Nd</a:t>
            </a:r>
          </a:p>
        </p:txBody>
      </p:sp>
      <p:sp>
        <p:nvSpPr>
          <p:cNvPr id="43" name="Rectangle 1047"/>
          <p:cNvSpPr>
            <a:spLocks noChangeArrowheads="1"/>
          </p:cNvSpPr>
          <p:nvPr/>
        </p:nvSpPr>
        <p:spPr bwMode="auto">
          <a:xfrm>
            <a:off x="4953573" y="4631409"/>
            <a:ext cx="617752" cy="38432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89989" tIns="46795" rIns="89989" bIns="46795">
            <a:prstTxWarp prst="textNoShape">
              <a:avLst/>
            </a:prstTxWarp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914293" algn="l"/>
                <a:tab pos="1828586" algn="l"/>
                <a:tab pos="2742879" algn="l"/>
                <a:tab pos="3657172" algn="l"/>
                <a:tab pos="4571465" algn="l"/>
                <a:tab pos="5485759" algn="l"/>
                <a:tab pos="6400051" algn="l"/>
                <a:tab pos="7314345" algn="l"/>
                <a:tab pos="8228638" algn="l"/>
                <a:tab pos="9142931" algn="l"/>
                <a:tab pos="10057224" algn="l"/>
              </a:tabLst>
            </a:pPr>
            <a:r>
              <a:rPr lang="en-GB" sz="2000" baseline="30000" dirty="0">
                <a:solidFill>
                  <a:srgbClr val="FF6600"/>
                </a:solidFill>
                <a:latin typeface="Arial"/>
                <a:cs typeface="Arial"/>
              </a:rPr>
              <a:t>96</a:t>
            </a:r>
            <a:r>
              <a:rPr lang="en-GB" sz="2000" dirty="0">
                <a:solidFill>
                  <a:srgbClr val="FF6600"/>
                </a:solidFill>
                <a:latin typeface="Arial"/>
                <a:cs typeface="Arial"/>
              </a:rPr>
              <a:t>Zr</a:t>
            </a:r>
          </a:p>
        </p:txBody>
      </p:sp>
      <p:sp>
        <p:nvSpPr>
          <p:cNvPr id="44" name="Text Box 1050"/>
          <p:cNvSpPr txBox="1">
            <a:spLocks noChangeArrowheads="1"/>
          </p:cNvSpPr>
          <p:nvPr/>
        </p:nvSpPr>
        <p:spPr bwMode="auto">
          <a:xfrm>
            <a:off x="4723676" y="5088526"/>
            <a:ext cx="1010250" cy="69810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9989" tIns="46795" rIns="89989" bIns="46795">
            <a:prstTxWarp prst="textNoShape">
              <a:avLst/>
            </a:prstTxWarp>
            <a:spAutoFit/>
          </a:bodyPr>
          <a:lstStyle/>
          <a:p>
            <a:pPr algn="r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914293" algn="l"/>
                <a:tab pos="1828586" algn="l"/>
                <a:tab pos="2742879" algn="l"/>
                <a:tab pos="3657172" algn="l"/>
                <a:tab pos="4571465" algn="l"/>
                <a:tab pos="5485759" algn="l"/>
                <a:tab pos="6400051" algn="l"/>
                <a:tab pos="7314345" algn="l"/>
                <a:tab pos="8228638" algn="l"/>
                <a:tab pos="9142931" algn="l"/>
                <a:tab pos="10057224" algn="l"/>
              </a:tabLst>
            </a:pPr>
            <a:r>
              <a:rPr lang="en-GB" sz="1400" dirty="0">
                <a:solidFill>
                  <a:srgbClr val="595959"/>
                </a:solidFill>
                <a:latin typeface="Arial"/>
                <a:cs typeface="Arial"/>
              </a:rPr>
              <a:t>1221 days </a:t>
            </a:r>
          </a:p>
          <a:p>
            <a:pPr algn="r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914293" algn="l"/>
                <a:tab pos="1828586" algn="l"/>
                <a:tab pos="2742879" algn="l"/>
                <a:tab pos="3657172" algn="l"/>
                <a:tab pos="4571465" algn="l"/>
                <a:tab pos="5485759" algn="l"/>
                <a:tab pos="6400051" algn="l"/>
                <a:tab pos="7314345" algn="l"/>
                <a:tab pos="8228638" algn="l"/>
                <a:tab pos="9142931" algn="l"/>
                <a:tab pos="10057224" algn="l"/>
              </a:tabLst>
            </a:pPr>
            <a:r>
              <a:rPr lang="en-GB" sz="1400" dirty="0">
                <a:solidFill>
                  <a:srgbClr val="595959"/>
                </a:solidFill>
                <a:latin typeface="Arial"/>
                <a:cs typeface="Arial"/>
              </a:rPr>
              <a:t>S/B 0.98</a:t>
            </a:r>
          </a:p>
          <a:p>
            <a:pPr algn="r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914293" algn="l"/>
                <a:tab pos="1828586" algn="l"/>
                <a:tab pos="2742879" algn="l"/>
                <a:tab pos="3657172" algn="l"/>
                <a:tab pos="4571465" algn="l"/>
                <a:tab pos="5485759" algn="l"/>
                <a:tab pos="6400051" algn="l"/>
                <a:tab pos="7314345" algn="l"/>
                <a:tab pos="8228638" algn="l"/>
                <a:tab pos="9142931" algn="l"/>
                <a:tab pos="10057224" algn="l"/>
              </a:tabLst>
            </a:pPr>
            <a:r>
              <a:rPr lang="en-GB" sz="1400" dirty="0">
                <a:solidFill>
                  <a:srgbClr val="595959"/>
                </a:solidFill>
                <a:latin typeface="Arial"/>
                <a:cs typeface="Arial"/>
              </a:rPr>
              <a:t>9.41g</a:t>
            </a:r>
          </a:p>
        </p:txBody>
      </p:sp>
      <p:sp>
        <p:nvSpPr>
          <p:cNvPr id="46" name="Rectangle 1042"/>
          <p:cNvSpPr>
            <a:spLocks noChangeArrowheads="1"/>
          </p:cNvSpPr>
          <p:nvPr/>
        </p:nvSpPr>
        <p:spPr bwMode="auto">
          <a:xfrm>
            <a:off x="6321373" y="4032664"/>
            <a:ext cx="699789" cy="384327"/>
          </a:xfrm>
          <a:prstGeom prst="rect">
            <a:avLst/>
          </a:prstGeom>
          <a:solidFill>
            <a:srgbClr val="D9D9D9"/>
          </a:solidFill>
          <a:ln w="9525">
            <a:noFill/>
            <a:round/>
            <a:headEnd/>
            <a:tailEnd/>
          </a:ln>
          <a:effectLst/>
        </p:spPr>
        <p:txBody>
          <a:bodyPr wrap="none" lIns="89989" tIns="46795" rIns="89989" bIns="46795">
            <a:prstTxWarp prst="textNoShape">
              <a:avLst/>
            </a:prstTxWarp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914293" algn="l"/>
                <a:tab pos="1828586" algn="l"/>
                <a:tab pos="2742879" algn="l"/>
                <a:tab pos="3657172" algn="l"/>
                <a:tab pos="4571465" algn="l"/>
                <a:tab pos="5485759" algn="l"/>
                <a:tab pos="6400051" algn="l"/>
                <a:tab pos="7314345" algn="l"/>
                <a:tab pos="8228638" algn="l"/>
                <a:tab pos="9142931" algn="l"/>
                <a:tab pos="10057224" algn="l"/>
              </a:tabLst>
            </a:pPr>
            <a:r>
              <a:rPr lang="en-GB" sz="2000" baseline="30000" dirty="0">
                <a:solidFill>
                  <a:srgbClr val="FF6600"/>
                </a:solidFill>
                <a:latin typeface="Arial"/>
                <a:cs typeface="Arial"/>
              </a:rPr>
              <a:t>48</a:t>
            </a:r>
            <a:r>
              <a:rPr lang="en-GB" sz="2000" dirty="0">
                <a:solidFill>
                  <a:srgbClr val="FF6600"/>
                </a:solidFill>
                <a:latin typeface="Arial"/>
                <a:cs typeface="Arial"/>
              </a:rPr>
              <a:t>Ca</a:t>
            </a:r>
          </a:p>
        </p:txBody>
      </p:sp>
      <p:sp>
        <p:nvSpPr>
          <p:cNvPr id="47" name="Rectangle 1042"/>
          <p:cNvSpPr>
            <a:spLocks noChangeArrowheads="1"/>
          </p:cNvSpPr>
          <p:nvPr/>
        </p:nvSpPr>
        <p:spPr bwMode="auto">
          <a:xfrm>
            <a:off x="4835450" y="1969385"/>
            <a:ext cx="782194" cy="384327"/>
          </a:xfrm>
          <a:prstGeom prst="rect">
            <a:avLst/>
          </a:prstGeom>
          <a:solidFill>
            <a:srgbClr val="D9D9D9"/>
          </a:solidFill>
          <a:ln w="9525">
            <a:noFill/>
            <a:round/>
            <a:headEnd/>
            <a:tailEnd/>
          </a:ln>
          <a:effectLst/>
        </p:spPr>
        <p:txBody>
          <a:bodyPr wrap="none" lIns="89989" tIns="46795" rIns="89989" bIns="46795">
            <a:prstTxWarp prst="textNoShape">
              <a:avLst/>
            </a:prstTxWarp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914293" algn="l"/>
                <a:tab pos="1828586" algn="l"/>
                <a:tab pos="2742879" algn="l"/>
                <a:tab pos="3657172" algn="l"/>
                <a:tab pos="4571465" algn="l"/>
                <a:tab pos="5485759" algn="l"/>
                <a:tab pos="6400051" algn="l"/>
                <a:tab pos="7314345" algn="l"/>
                <a:tab pos="8228638" algn="l"/>
                <a:tab pos="9142931" algn="l"/>
                <a:tab pos="10057224" algn="l"/>
              </a:tabLst>
            </a:pPr>
            <a:r>
              <a:rPr lang="en-GB" sz="2000" baseline="30000" dirty="0">
                <a:solidFill>
                  <a:srgbClr val="FF6600"/>
                </a:solidFill>
                <a:latin typeface="Arial"/>
                <a:cs typeface="Arial"/>
              </a:rPr>
              <a:t>116</a:t>
            </a:r>
            <a:r>
              <a:rPr lang="en-GB" sz="2000" dirty="0">
                <a:solidFill>
                  <a:srgbClr val="FF6600"/>
                </a:solidFill>
                <a:latin typeface="Arial"/>
                <a:cs typeface="Arial"/>
              </a:rPr>
              <a:t>Cd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143500" y="3352800"/>
            <a:ext cx="752243" cy="129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59420" name="Text Box 28"/>
          <p:cNvSpPr txBox="1">
            <a:spLocks noChangeArrowheads="1"/>
          </p:cNvSpPr>
          <p:nvPr/>
        </p:nvSpPr>
        <p:spPr bwMode="auto">
          <a:xfrm>
            <a:off x="4749800" y="3256302"/>
            <a:ext cx="1435100" cy="2615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29" tIns="45714" rIns="91429" bIns="45714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 dirty="0"/>
              <a:t>    </a:t>
            </a:r>
            <a:r>
              <a:rPr lang="en-GB" sz="1100" b="1" dirty="0">
                <a:latin typeface="Arial"/>
                <a:cs typeface="Arial"/>
              </a:rPr>
              <a:t>E</a:t>
            </a:r>
            <a:r>
              <a:rPr lang="en-GB" sz="1100" b="1" baseline="-25000" dirty="0">
                <a:latin typeface="Arial"/>
                <a:cs typeface="Arial"/>
              </a:rPr>
              <a:t>1</a:t>
            </a:r>
            <a:r>
              <a:rPr lang="en-GB" sz="1100" b="1" dirty="0">
                <a:latin typeface="Arial"/>
                <a:cs typeface="Arial"/>
              </a:rPr>
              <a:t> + E</a:t>
            </a:r>
            <a:r>
              <a:rPr lang="en-GB" sz="1100" b="1" baseline="-25000" dirty="0">
                <a:latin typeface="Arial"/>
                <a:cs typeface="Arial"/>
              </a:rPr>
              <a:t>2</a:t>
            </a:r>
            <a:r>
              <a:rPr lang="en-GB" sz="1100" b="1" dirty="0">
                <a:latin typeface="Arial"/>
                <a:cs typeface="Arial"/>
              </a:rPr>
              <a:t> (</a:t>
            </a:r>
            <a:r>
              <a:rPr lang="en-GB" sz="1100" b="1" dirty="0" err="1">
                <a:latin typeface="Arial"/>
                <a:cs typeface="Arial"/>
              </a:rPr>
              <a:t>MeV</a:t>
            </a:r>
            <a:r>
              <a:rPr lang="en-GB" sz="1100" b="1" dirty="0">
                <a:latin typeface="Arial"/>
                <a:cs typeface="Arial"/>
              </a:rPr>
              <a:t>)</a:t>
            </a:r>
            <a:endParaRPr lang="en-US" sz="11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36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35896" y="589912"/>
            <a:ext cx="2220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0066FF"/>
                </a:solidFill>
              </a:rPr>
              <a:t>Beta decay</a:t>
            </a:r>
            <a:endParaRPr lang="en-GB" sz="3600" dirty="0">
              <a:solidFill>
                <a:srgbClr val="006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3300612" y="1416356"/>
                <a:ext cx="2891304" cy="37843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Pre>
                            <m:sPre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</m:sSubSup>
                            </m:e>
                          </m:sPre>
                        </m:e>
                      </m:sPre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612" y="1416356"/>
                <a:ext cx="2891304" cy="378437"/>
              </a:xfrm>
              <a:prstGeom prst="rect">
                <a:avLst/>
              </a:prstGeom>
              <a:blipFill rotWithShape="0">
                <a:blip r:embed="rId2"/>
                <a:stretch>
                  <a:fillRect l="-210" b="-1562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72" y="1484784"/>
            <a:ext cx="2724935" cy="237543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347864" y="3140968"/>
            <a:ext cx="566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Continuous spectrum                            neutrino hypothesis  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13946" y="968025"/>
            <a:ext cx="1656184" cy="1939676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>
            <a:off x="5633569" y="3363206"/>
            <a:ext cx="1128788" cy="0"/>
          </a:xfrm>
          <a:prstGeom prst="straightConnector1">
            <a:avLst/>
          </a:prstGeom>
          <a:ln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063257" y="482060"/>
            <a:ext cx="115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9933FF"/>
                </a:solidFill>
              </a:rPr>
              <a:t>Pauli 1930</a:t>
            </a:r>
            <a:endParaRPr lang="en-GB" dirty="0">
              <a:solidFill>
                <a:srgbClr val="9933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3603690" y="4629382"/>
                <a:ext cx="19366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+"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3690" y="4629382"/>
                <a:ext cx="193662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http://blogs.discovermagazine.com/cosmicvariance/files/2010/11/fermi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457" y="4431501"/>
            <a:ext cx="2422712" cy="93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8" y="4303659"/>
            <a:ext cx="1669604" cy="215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611560" y="6462628"/>
            <a:ext cx="124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9933FF"/>
                </a:solidFill>
              </a:rPr>
              <a:t>Fermi 1933</a:t>
            </a:r>
            <a:endParaRPr lang="en-GB" dirty="0">
              <a:solidFill>
                <a:srgbClr val="9933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059832" y="609329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5874888" y="5595413"/>
            <a:ext cx="3037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Point interaction,  no W boson</a:t>
            </a:r>
            <a:endParaRPr lang="en-GB" dirty="0"/>
          </a:p>
        </p:txBody>
      </p:sp>
      <p:sp>
        <p:nvSpPr>
          <p:cNvPr id="7" name="Ellipse 6"/>
          <p:cNvSpPr/>
          <p:nvPr/>
        </p:nvSpPr>
        <p:spPr>
          <a:xfrm>
            <a:off x="7884368" y="3528375"/>
            <a:ext cx="216024" cy="21519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076056" y="4629382"/>
            <a:ext cx="360040" cy="369332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2878763" y="6211700"/>
            <a:ext cx="414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New, neutral and very small mass, particle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4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2"/>
          <p:cNvSpPr>
            <a:spLocks noChangeArrowheads="1"/>
          </p:cNvSpPr>
          <p:nvPr/>
        </p:nvSpPr>
        <p:spPr bwMode="auto">
          <a:xfrm flipV="1">
            <a:off x="-36512" y="-27384"/>
            <a:ext cx="9144000" cy="6858000"/>
          </a:xfrm>
          <a:prstGeom prst="rtTriangl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251325"/>
            <a:ext cx="4435192" cy="51337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From NEMO-3 to </a:t>
            </a:r>
            <a:r>
              <a:rPr lang="en-US" sz="2800" dirty="0" err="1" smtClean="0">
                <a:solidFill>
                  <a:srgbClr val="0033CC"/>
                </a:solidFill>
              </a:rPr>
              <a:t>SuperNEMO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736283"/>
            <a:ext cx="2133600" cy="365125"/>
          </a:xfrm>
        </p:spPr>
        <p:txBody>
          <a:bodyPr/>
          <a:lstStyle/>
          <a:p>
            <a:fld id="{0EBC55DA-526D-1644-AD3E-345672779D8F}" type="slidenum">
              <a:rPr lang="en-US" smtClean="0"/>
              <a:pPr/>
              <a:t>60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585494"/>
              </p:ext>
            </p:extLst>
          </p:nvPr>
        </p:nvGraphicFramePr>
        <p:xfrm>
          <a:off x="94579" y="1018163"/>
          <a:ext cx="8968348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11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888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483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NEMO-3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R&amp;D since 2006</a:t>
                      </a:r>
                    </a:p>
                    <a:p>
                      <a:pPr algn="ctr"/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SuperNEMO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 smtClean="0"/>
                        <a:t>100</a:t>
                      </a:r>
                      <a:r>
                        <a:rPr lang="en-US" baseline="0" dirty="0" smtClean="0"/>
                        <a:t>Mo</a:t>
                      </a:r>
                      <a:endParaRPr 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Isotope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 smtClean="0"/>
                        <a:t>82</a:t>
                      </a:r>
                      <a:r>
                        <a:rPr lang="en-US" baseline="0" dirty="0" smtClean="0"/>
                        <a:t>Se (or </a:t>
                      </a:r>
                      <a:r>
                        <a:rPr lang="en-US" baseline="30000" dirty="0" smtClean="0"/>
                        <a:t>150</a:t>
                      </a:r>
                      <a:r>
                        <a:rPr lang="en-US" baseline="0" dirty="0" smtClean="0"/>
                        <a:t>Nd or </a:t>
                      </a:r>
                      <a:r>
                        <a:rPr lang="en-US" baseline="30000" dirty="0" smtClean="0"/>
                        <a:t>48</a:t>
                      </a:r>
                      <a:r>
                        <a:rPr lang="en-US" baseline="0" dirty="0" smtClean="0"/>
                        <a:t>Ca)</a:t>
                      </a:r>
                      <a:endParaRPr lang="en-US" baseline="30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 kg </a:t>
                      </a:r>
                      <a:r>
                        <a:rPr lang="en-US" dirty="0" err="1" smtClean="0"/>
                        <a:t>x</a:t>
                      </a:r>
                      <a:r>
                        <a:rPr lang="en-US" dirty="0" smtClean="0"/>
                        <a:t> 5 years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Exposure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kg </a:t>
                      </a:r>
                      <a:r>
                        <a:rPr lang="en-US" dirty="0" err="1" smtClean="0"/>
                        <a:t>x</a:t>
                      </a:r>
                      <a:r>
                        <a:rPr lang="en-US" dirty="0" smtClean="0"/>
                        <a:t> 5 years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0νββ efficiency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30%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r>
                        <a:rPr lang="en-US" baseline="-25000" dirty="0" smtClean="0">
                          <a:solidFill>
                            <a:srgbClr val="0000FF"/>
                          </a:solidFill>
                        </a:rPr>
                        <a:t>1/2</a:t>
                      </a:r>
                      <a:r>
                        <a:rPr lang="en-US" baseline="30000" dirty="0" smtClean="0">
                          <a:solidFill>
                            <a:srgbClr val="0000FF"/>
                          </a:solidFill>
                        </a:rPr>
                        <a:t>0νββ 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&gt;(1-2)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x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10</a:t>
                      </a:r>
                      <a:r>
                        <a:rPr lang="en-US" baseline="30000" dirty="0" smtClean="0">
                          <a:solidFill>
                            <a:srgbClr val="0000FF"/>
                          </a:solidFill>
                        </a:rPr>
                        <a:t>24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years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&lt;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m</a:t>
                      </a:r>
                      <a:r>
                        <a:rPr lang="en-US" baseline="-25000" dirty="0" err="1" smtClean="0">
                          <a:solidFill>
                            <a:srgbClr val="0000FF"/>
                          </a:solidFill>
                        </a:rPr>
                        <a:t>ν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&gt; &lt; 0.3 – 0.8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eV</a:t>
                      </a:r>
                      <a:endParaRPr lang="en-US" baseline="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Sensitivity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r>
                        <a:rPr lang="en-US" baseline="-25000" dirty="0" smtClean="0">
                          <a:solidFill>
                            <a:srgbClr val="0000FF"/>
                          </a:solidFill>
                        </a:rPr>
                        <a:t>1/2</a:t>
                      </a:r>
                      <a:r>
                        <a:rPr lang="en-US" baseline="30000" dirty="0" smtClean="0">
                          <a:solidFill>
                            <a:srgbClr val="0000FF"/>
                          </a:solidFill>
                        </a:rPr>
                        <a:t>0νββ 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&gt; 1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x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10</a:t>
                      </a:r>
                      <a:r>
                        <a:rPr lang="en-US" baseline="30000" dirty="0" smtClean="0">
                          <a:solidFill>
                            <a:srgbClr val="0000FF"/>
                          </a:solidFill>
                        </a:rPr>
                        <a:t>26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years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&lt;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m</a:t>
                      </a:r>
                      <a:r>
                        <a:rPr lang="en-US" baseline="-25000" dirty="0" err="1" smtClean="0">
                          <a:solidFill>
                            <a:srgbClr val="0000FF"/>
                          </a:solidFill>
                        </a:rPr>
                        <a:t>ν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&gt; &lt; 0.04 – 0.1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eV</a:t>
                      </a:r>
                      <a:endParaRPr lang="en-US" baseline="0" dirty="0" smtClean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909138" y="1485168"/>
            <a:ext cx="1385517" cy="1588"/>
          </a:xfrm>
          <a:prstGeom prst="straightConnector1">
            <a:avLst/>
          </a:prstGeom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rrowheads="1"/>
          </p:cNvPicPr>
          <p:nvPr/>
        </p:nvPicPr>
        <p:blipFill>
          <a:blip r:embed="rId2"/>
          <a:srcRect l="8447" r="10553"/>
          <a:stretch>
            <a:fillRect/>
          </a:stretch>
        </p:blipFill>
        <p:spPr bwMode="auto">
          <a:xfrm>
            <a:off x="6355568" y="4437112"/>
            <a:ext cx="2579385" cy="1916608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13" name="Right Arrow 12"/>
          <p:cNvSpPr/>
          <p:nvPr/>
        </p:nvSpPr>
        <p:spPr>
          <a:xfrm>
            <a:off x="3397816" y="5168433"/>
            <a:ext cx="2621984" cy="676315"/>
          </a:xfrm>
          <a:prstGeom prst="rightArrow">
            <a:avLst/>
          </a:prstGeom>
          <a:gradFill flip="none" rotWithShape="1">
            <a:gsLst>
              <a:gs pos="0">
                <a:srgbClr val="42A7D5">
                  <a:alpha val="37000"/>
                </a:srgbClr>
              </a:gs>
              <a:gs pos="100000">
                <a:srgbClr val="FFFFFF">
                  <a:alpha val="37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 cap="flat" cmpd="sng" algn="ctr">
            <a:solidFill>
              <a:srgbClr val="B53DD9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18" y="4365104"/>
            <a:ext cx="2451667" cy="228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81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2"/>
          <p:cNvSpPr>
            <a:spLocks noChangeArrowheads="1"/>
          </p:cNvSpPr>
          <p:nvPr/>
        </p:nvSpPr>
        <p:spPr bwMode="auto">
          <a:xfrm flipV="1">
            <a:off x="-36512" y="-44624"/>
            <a:ext cx="9144000" cy="6858000"/>
          </a:xfrm>
          <a:prstGeom prst="rtTriangl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9705" y="1561670"/>
            <a:ext cx="3430426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350322" y="2172784"/>
            <a:ext cx="2415445" cy="1092607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u="sng" dirty="0" err="1" smtClean="0">
                <a:solidFill>
                  <a:schemeClr val="accent2">
                    <a:lumMod val="75000"/>
                  </a:schemeClr>
                </a:solidFill>
                <a:cs typeface="Symbol" charset="2"/>
              </a:rPr>
              <a:t>Calorimeter</a:t>
            </a:r>
            <a:endParaRPr lang="fr-FR" b="1" u="sng" dirty="0" smtClean="0">
              <a:solidFill>
                <a:schemeClr val="accent2">
                  <a:lumMod val="75000"/>
                </a:schemeClr>
              </a:solidFill>
              <a:cs typeface="Symbol" charset="2"/>
            </a:endParaRPr>
          </a:p>
          <a:p>
            <a:pPr algn="ctr"/>
            <a:endParaRPr lang="fr-FR" sz="1100" b="1" dirty="0" smtClean="0">
              <a:solidFill>
                <a:schemeClr val="accent2">
                  <a:lumMod val="75000"/>
                </a:schemeClr>
              </a:solidFill>
              <a:cs typeface="Symbol" charset="2"/>
            </a:endParaRPr>
          </a:p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E/E &lt; 4% @ 3 MeV</a:t>
            </a:r>
          </a:p>
          <a:p>
            <a:r>
              <a:rPr lang="fr-FR" dirty="0" smtClean="0"/>
              <a:t>(NEMO3 8.6% </a:t>
            </a:r>
            <a:r>
              <a:rPr lang="fr-FR" dirty="0" err="1" smtClean="0"/>
              <a:t>at</a:t>
            </a:r>
            <a:r>
              <a:rPr lang="fr-FR" dirty="0" smtClean="0"/>
              <a:t> 3MeV)</a:t>
            </a:r>
            <a:endParaRPr lang="fr-FR" dirty="0"/>
          </a:p>
        </p:txBody>
      </p:sp>
      <p:cxnSp>
        <p:nvCxnSpPr>
          <p:cNvPr id="9" name="Connecteur droit avec flèche 8"/>
          <p:cNvCxnSpPr>
            <a:stCxn id="7" idx="1"/>
          </p:cNvCxnSpPr>
          <p:nvPr/>
        </p:nvCxnSpPr>
        <p:spPr>
          <a:xfrm flipH="1">
            <a:off x="5670519" y="2719088"/>
            <a:ext cx="679803" cy="1923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07503" y="1769101"/>
            <a:ext cx="2400229" cy="1661993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u="sng" dirty="0" smtClean="0">
                <a:solidFill>
                  <a:srgbClr val="953735"/>
                </a:solidFill>
              </a:rPr>
              <a:t>Source</a:t>
            </a:r>
          </a:p>
          <a:p>
            <a:endParaRPr lang="fr-FR" sz="1100" dirty="0"/>
          </a:p>
          <a:p>
            <a:r>
              <a:rPr lang="fr-FR" b="1" baseline="30000" dirty="0" smtClean="0">
                <a:solidFill>
                  <a:schemeClr val="accent6">
                    <a:lumMod val="75000"/>
                  </a:schemeClr>
                </a:solidFill>
              </a:rPr>
              <a:t>214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Bi &lt; 10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Bq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/kg</a:t>
            </a:r>
          </a:p>
          <a:p>
            <a:r>
              <a:rPr lang="fr-FR" dirty="0"/>
              <a:t> </a:t>
            </a:r>
            <a:r>
              <a:rPr lang="fr-FR" dirty="0" smtClean="0"/>
              <a:t>   (NEMO3 100 </a:t>
            </a:r>
            <a:r>
              <a:rPr lang="fr-FR" dirty="0" err="1">
                <a:latin typeface="Symbol" charset="2"/>
                <a:cs typeface="Symbol" charset="2"/>
              </a:rPr>
              <a:t>m</a:t>
            </a:r>
            <a:r>
              <a:rPr lang="fr-FR" dirty="0" err="1" smtClean="0"/>
              <a:t>Bq</a:t>
            </a:r>
            <a:r>
              <a:rPr lang="fr-FR" dirty="0" smtClean="0"/>
              <a:t>/kg)</a:t>
            </a:r>
          </a:p>
          <a:p>
            <a:r>
              <a:rPr lang="fr-FR" b="1" dirty="0" smtClean="0">
                <a:solidFill>
                  <a:srgbClr val="E46C0A"/>
                </a:solidFill>
              </a:rPr>
              <a:t>208Tl &lt; 2 </a:t>
            </a:r>
            <a:r>
              <a:rPr lang="fr-FR" b="1" dirty="0" err="1">
                <a:solidFill>
                  <a:srgbClr val="E46C0A"/>
                </a:solidFill>
                <a:latin typeface="Symbol" charset="2"/>
                <a:cs typeface="Symbol" charset="2"/>
              </a:rPr>
              <a:t>m</a:t>
            </a:r>
            <a:r>
              <a:rPr lang="fr-FR" b="1" dirty="0" err="1" smtClean="0">
                <a:solidFill>
                  <a:srgbClr val="E46C0A"/>
                </a:solidFill>
              </a:rPr>
              <a:t>Bq</a:t>
            </a:r>
            <a:r>
              <a:rPr lang="fr-FR" b="1" dirty="0" smtClean="0">
                <a:solidFill>
                  <a:srgbClr val="E46C0A"/>
                </a:solidFill>
              </a:rPr>
              <a:t>/kg</a:t>
            </a:r>
          </a:p>
          <a:p>
            <a:r>
              <a:rPr lang="fr-FR" dirty="0" smtClean="0"/>
              <a:t>(NEMO3 100 </a:t>
            </a:r>
            <a:r>
              <a:rPr lang="fr-FR" dirty="0" err="1">
                <a:latin typeface="Symbol" charset="2"/>
                <a:cs typeface="Symbol" charset="2"/>
              </a:rPr>
              <a:t>m</a:t>
            </a:r>
            <a:r>
              <a:rPr lang="fr-FR" dirty="0" err="1" smtClean="0"/>
              <a:t>Bq</a:t>
            </a:r>
            <a:r>
              <a:rPr lang="fr-FR" dirty="0" smtClean="0"/>
              <a:t>/k)</a:t>
            </a:r>
          </a:p>
        </p:txBody>
      </p:sp>
      <p:cxnSp>
        <p:nvCxnSpPr>
          <p:cNvPr id="19" name="Connecteur droit avec flèche 18"/>
          <p:cNvCxnSpPr>
            <a:stCxn id="14" idx="3"/>
          </p:cNvCxnSpPr>
          <p:nvPr/>
        </p:nvCxnSpPr>
        <p:spPr>
          <a:xfrm>
            <a:off x="2907732" y="2600098"/>
            <a:ext cx="1538736" cy="720147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6333054" y="4039333"/>
            <a:ext cx="2429271" cy="196977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u="sng" dirty="0" err="1" smtClean="0">
                <a:solidFill>
                  <a:srgbClr val="008000"/>
                </a:solidFill>
              </a:rPr>
              <a:t>Tracker</a:t>
            </a:r>
            <a:endParaRPr lang="fr-FR" b="1" u="sng" dirty="0" smtClean="0">
              <a:solidFill>
                <a:srgbClr val="008000"/>
              </a:solidFill>
            </a:endParaRPr>
          </a:p>
          <a:p>
            <a:pPr algn="ctr"/>
            <a:endParaRPr lang="fr-FR" b="1" dirty="0" smtClean="0">
              <a:solidFill>
                <a:srgbClr val="008000"/>
              </a:solidFill>
            </a:endParaRPr>
          </a:p>
          <a:p>
            <a:r>
              <a:rPr lang="fr-FR" sz="1600" b="1" dirty="0">
                <a:solidFill>
                  <a:srgbClr val="E46C0A"/>
                </a:solidFill>
              </a:rPr>
              <a:t>3.7 m long </a:t>
            </a:r>
            <a:r>
              <a:rPr lang="fr-FR" sz="1600" b="1" dirty="0"/>
              <a:t>(NEMO3 2.7 m</a:t>
            </a:r>
            <a:r>
              <a:rPr lang="fr-FR" sz="1600" b="1" dirty="0" smtClean="0"/>
              <a:t>)</a:t>
            </a:r>
            <a:endParaRPr lang="fr-FR" sz="1200" dirty="0" smtClean="0"/>
          </a:p>
          <a:p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b="1" dirty="0">
                <a:solidFill>
                  <a:srgbClr val="000000"/>
                </a:solidFill>
                <a:latin typeface="Symbol" charset="0"/>
              </a:rPr>
              <a:t></a:t>
            </a:r>
            <a:r>
              <a:rPr lang="en-GB" sz="1600" b="1" baseline="-25000" dirty="0">
                <a:solidFill>
                  <a:srgbClr val="000000"/>
                </a:solidFill>
              </a:rPr>
              <a:t>t </a:t>
            </a:r>
            <a:r>
              <a:rPr lang="en-GB" sz="1600" b="1" dirty="0">
                <a:solidFill>
                  <a:srgbClr val="000000"/>
                </a:solidFill>
              </a:rPr>
              <a:t>= 5 mm, </a:t>
            </a:r>
            <a:r>
              <a:rPr lang="en-GB" sz="1600" b="1" dirty="0">
                <a:solidFill>
                  <a:srgbClr val="000000"/>
                </a:solidFill>
                <a:latin typeface="Symbol" charset="0"/>
              </a:rPr>
              <a:t></a:t>
            </a:r>
            <a:r>
              <a:rPr lang="en-GB" sz="1600" b="1" baseline="-25000" dirty="0">
                <a:solidFill>
                  <a:srgbClr val="000000"/>
                </a:solidFill>
              </a:rPr>
              <a:t>z</a:t>
            </a:r>
            <a:r>
              <a:rPr lang="en-GB" sz="1600" b="1" dirty="0">
                <a:solidFill>
                  <a:srgbClr val="000000"/>
                </a:solidFill>
              </a:rPr>
              <a:t> = 1 cm </a:t>
            </a:r>
            <a:endParaRPr lang="fr-FR" sz="1600" dirty="0">
              <a:solidFill>
                <a:srgbClr val="000000"/>
              </a:solidFill>
            </a:endParaRPr>
          </a:p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Radon &lt; 0.15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Bq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/m</a:t>
            </a:r>
            <a:r>
              <a:rPr lang="fr-FR" b="1" baseline="30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  <a:p>
            <a:r>
              <a:rPr lang="fr-FR" dirty="0" smtClean="0"/>
              <a:t>(NEMO3 5 </a:t>
            </a:r>
            <a:r>
              <a:rPr lang="fr-FR" dirty="0" err="1" smtClean="0"/>
              <a:t>mBq</a:t>
            </a:r>
            <a:r>
              <a:rPr lang="fr-FR" dirty="0" smtClean="0"/>
              <a:t>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</a:p>
          <a:p>
            <a:r>
              <a:rPr lang="fr-FR" b="1" dirty="0" err="1" smtClean="0">
                <a:solidFill>
                  <a:srgbClr val="E46C0A"/>
                </a:solidFill>
              </a:rPr>
              <a:t>Wiring</a:t>
            </a:r>
            <a:r>
              <a:rPr lang="fr-FR" b="1" dirty="0" smtClean="0">
                <a:solidFill>
                  <a:srgbClr val="E46C0A"/>
                </a:solidFill>
              </a:rPr>
              <a:t> robot</a:t>
            </a:r>
            <a:endParaRPr lang="fr-FR" b="1" dirty="0">
              <a:solidFill>
                <a:srgbClr val="E46C0A"/>
              </a:solidFill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flipH="1" flipV="1">
            <a:off x="4721878" y="4161717"/>
            <a:ext cx="1591259" cy="829658"/>
          </a:xfrm>
          <a:prstGeom prst="straightConnector1">
            <a:avLst/>
          </a:prstGeom>
          <a:ln>
            <a:solidFill>
              <a:srgbClr val="28BD2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7" descr="C:\Documents and Settings\bourgeoi\Bureau\NEMO 27-05-2011\Super Nemo\Mat\Module calorimetre\Images\Mai 2011\256 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410" y="4025375"/>
            <a:ext cx="1958472" cy="235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3290985" y="6379336"/>
            <a:ext cx="364286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</a:rPr>
              <a:t>Global </a:t>
            </a:r>
            <a:r>
              <a:rPr lang="fr-FR" b="1" dirty="0" err="1" smtClean="0">
                <a:solidFill>
                  <a:schemeClr val="accent4">
                    <a:lumMod val="75000"/>
                  </a:schemeClr>
                </a:solidFill>
              </a:rPr>
              <a:t>efficiency</a:t>
            </a:r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</a:rPr>
              <a:t> :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30 % </a:t>
            </a:r>
            <a:r>
              <a:rPr lang="fr-FR" dirty="0" smtClean="0"/>
              <a:t>(NEMO3 8%)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351882" y="780277"/>
            <a:ext cx="8834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Objective: </a:t>
            </a:r>
            <a:r>
              <a:rPr lang="fr-FR" sz="2000" dirty="0" smtClean="0"/>
              <a:t>to </a:t>
            </a:r>
            <a:r>
              <a:rPr lang="fr-FR" sz="2000" dirty="0" err="1" smtClean="0"/>
              <a:t>reach</a:t>
            </a:r>
            <a:r>
              <a:rPr lang="fr-FR" sz="2000" dirty="0" smtClean="0"/>
              <a:t> the background </a:t>
            </a:r>
            <a:r>
              <a:rPr lang="fr-FR" sz="2000" dirty="0" err="1" smtClean="0"/>
              <a:t>level</a:t>
            </a:r>
            <a:r>
              <a:rPr lang="fr-FR" sz="2000" dirty="0" smtClean="0"/>
              <a:t> for 100 kg</a:t>
            </a:r>
          </a:p>
          <a:p>
            <a:r>
              <a:rPr lang="fr-FR" sz="2000" dirty="0"/>
              <a:t> </a:t>
            </a:r>
            <a:r>
              <a:rPr lang="fr-FR" sz="2000" dirty="0" smtClean="0"/>
              <a:t>                   to </a:t>
            </a:r>
            <a:r>
              <a:rPr lang="fr-FR" sz="2000" dirty="0" err="1" smtClean="0"/>
              <a:t>perform</a:t>
            </a:r>
            <a:r>
              <a:rPr lang="fr-FR" sz="2000" dirty="0" smtClean="0"/>
              <a:t> a no background </a:t>
            </a:r>
            <a:r>
              <a:rPr lang="fr-FR" sz="2000" dirty="0" err="1" smtClean="0"/>
              <a:t>experiment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7 kg isotope of </a:t>
            </a:r>
            <a:r>
              <a:rPr lang="fr-FR" sz="2000" baseline="30000" dirty="0" smtClean="0"/>
              <a:t>82</a:t>
            </a:r>
            <a:r>
              <a:rPr lang="fr-FR" sz="2000" dirty="0" smtClean="0"/>
              <a:t>Se in 2 </a:t>
            </a:r>
            <a:r>
              <a:rPr lang="fr-FR" sz="2000" dirty="0" err="1" smtClean="0"/>
              <a:t>yr</a:t>
            </a:r>
            <a:endParaRPr lang="fr-FR" sz="200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627784" y="251325"/>
            <a:ext cx="3844718" cy="51337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2800" dirty="0" err="1" smtClean="0">
                <a:solidFill>
                  <a:srgbClr val="0033CC"/>
                </a:solidFill>
              </a:rPr>
              <a:t>SuperNEMO</a:t>
            </a:r>
            <a:r>
              <a:rPr lang="en-US" sz="2800" dirty="0" smtClean="0">
                <a:solidFill>
                  <a:srgbClr val="0033CC"/>
                </a:solidFill>
              </a:rPr>
              <a:t>  </a:t>
            </a:r>
            <a:r>
              <a:rPr lang="en-US" sz="2800" dirty="0" err="1" smtClean="0">
                <a:solidFill>
                  <a:srgbClr val="0033CC"/>
                </a:solidFill>
              </a:rPr>
              <a:t>demostrator</a:t>
            </a:r>
            <a:endParaRPr lang="en-US" sz="28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5040560" cy="379541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460" y="2708920"/>
            <a:ext cx="5335540" cy="40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4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89448" y="346646"/>
            <a:ext cx="3754760" cy="706090"/>
          </a:xfrm>
          <a:solidFill>
            <a:schemeClr val="bg1"/>
          </a:solidFill>
          <a:ln>
            <a:solidFill>
              <a:srgbClr val="008000"/>
            </a:solidFill>
          </a:ln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Conclusion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507288" cy="4525963"/>
          </a:xfrm>
        </p:spPr>
        <p:txBody>
          <a:bodyPr>
            <a:normAutofit fontScale="92500"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Neutrino is a fantastic particle to explore new physics beyond de SM.</a:t>
            </a:r>
          </a:p>
          <a:p>
            <a:pPr marL="0" indent="0">
              <a:buNone/>
            </a:pPr>
            <a:endParaRPr lang="en-US" sz="2400" b="1" dirty="0" smtClean="0">
              <a:solidFill>
                <a:srgbClr val="0000FF"/>
              </a:solidFill>
            </a:endParaRPr>
          </a:p>
          <a:p>
            <a:r>
              <a:rPr lang="en-US" sz="2400" b="1" dirty="0" smtClean="0">
                <a:solidFill>
                  <a:srgbClr val="0000FF"/>
                </a:solidFill>
              </a:rPr>
              <a:t>Despite the important advances in neutrino physics (neutrino oscillations </a:t>
            </a:r>
            <a:r>
              <a:rPr lang="en-US" sz="2400" b="1" smtClean="0">
                <a:solidFill>
                  <a:srgbClr val="0000FF"/>
                </a:solidFill>
              </a:rPr>
              <a:t>demonstrate </a:t>
            </a:r>
            <a:r>
              <a:rPr lang="en-US" sz="2400" b="1" smtClean="0">
                <a:solidFill>
                  <a:srgbClr val="0000FF"/>
                </a:solidFill>
              </a:rPr>
              <a:t>that </a:t>
            </a:r>
            <a:r>
              <a:rPr lang="en-US" sz="2400" b="1" dirty="0" smtClean="0">
                <a:solidFill>
                  <a:srgbClr val="0000FF"/>
                </a:solidFill>
              </a:rPr>
              <a:t>MSM is wrong), we don’t know what is the nature of neutrino : Dirac or </a:t>
            </a:r>
            <a:r>
              <a:rPr lang="en-US" sz="2400" b="1" dirty="0" err="1" smtClean="0">
                <a:solidFill>
                  <a:srgbClr val="0000FF"/>
                </a:solidFill>
              </a:rPr>
              <a:t>Majorana</a:t>
            </a:r>
            <a:r>
              <a:rPr lang="en-US" sz="2400" b="1" dirty="0" smtClean="0">
                <a:solidFill>
                  <a:srgbClr val="0000FF"/>
                </a:solidFill>
              </a:rPr>
              <a:t>. </a:t>
            </a:r>
          </a:p>
          <a:p>
            <a:endParaRPr lang="en-US" sz="2400" b="1" dirty="0" smtClean="0">
              <a:solidFill>
                <a:srgbClr val="0000FF"/>
              </a:solidFill>
            </a:endParaRPr>
          </a:p>
          <a:p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Neutrinoless</a:t>
            </a:r>
            <a:r>
              <a:rPr lang="en-US" sz="2400" b="1" dirty="0" smtClean="0">
                <a:solidFill>
                  <a:srgbClr val="0000FF"/>
                </a:solidFill>
              </a:rPr>
              <a:t> double beta decay is the best way to test the neutrino nature and open the door to new physics beyond the SM.</a:t>
            </a:r>
          </a:p>
          <a:p>
            <a:endParaRPr lang="en-US" sz="2400" b="1" dirty="0" smtClean="0">
              <a:solidFill>
                <a:srgbClr val="0000FF"/>
              </a:solidFill>
            </a:endParaRPr>
          </a:p>
          <a:p>
            <a:r>
              <a:rPr lang="en-US" sz="2400" b="1" dirty="0" smtClean="0">
                <a:solidFill>
                  <a:srgbClr val="0000FF"/>
                </a:solidFill>
              </a:rPr>
              <a:t>The field is extremely active : Variety of approaches and technologies</a:t>
            </a:r>
          </a:p>
        </p:txBody>
      </p:sp>
    </p:spTree>
    <p:extLst>
      <p:ext uri="{BB962C8B-B14F-4D97-AF65-F5344CB8AC3E}">
        <p14:creationId xmlns:p14="http://schemas.microsoft.com/office/powerpoint/2010/main" val="344107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07904" y="2348880"/>
            <a:ext cx="16897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Backup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91516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22"/>
          <p:cNvSpPr>
            <a:spLocks noChangeArrowheads="1"/>
          </p:cNvSpPr>
          <p:nvPr/>
        </p:nvSpPr>
        <p:spPr bwMode="auto">
          <a:xfrm flipV="1">
            <a:off x="-36512" y="-27384"/>
            <a:ext cx="9144000" cy="6858000"/>
          </a:xfrm>
          <a:prstGeom prst="rtTriangl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715" y="32280"/>
            <a:ext cx="3995936" cy="516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2800" dirty="0" err="1" smtClean="0">
                <a:solidFill>
                  <a:srgbClr val="0033CC"/>
                </a:solidFill>
              </a:rPr>
              <a:t>SuperNEMO</a:t>
            </a:r>
            <a:r>
              <a:rPr lang="en-US" sz="2800" dirty="0" smtClean="0">
                <a:solidFill>
                  <a:srgbClr val="0033CC"/>
                </a:solidFill>
              </a:rPr>
              <a:t> R&amp;D: Tracker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C55DA-526D-1644-AD3E-345672779D8F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0740" y="3838105"/>
            <a:ext cx="538662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Design verified with 90-cell prototype</a:t>
            </a:r>
          </a:p>
          <a:p>
            <a:pPr lvl="1">
              <a:buFontTx/>
              <a:buChar char="-"/>
            </a:pPr>
            <a:r>
              <a:rPr lang="en-US" dirty="0" smtClean="0"/>
              <a:t> </a:t>
            </a:r>
            <a:r>
              <a:rPr lang="en-US" sz="1600" dirty="0" smtClean="0"/>
              <a:t>Resolution: </a:t>
            </a:r>
            <a:r>
              <a:rPr lang="en-US" sz="1600" dirty="0" smtClean="0">
                <a:solidFill>
                  <a:srgbClr val="0000FF"/>
                </a:solidFill>
              </a:rPr>
              <a:t>0.7mm transverse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rgbClr val="0000FF"/>
                </a:solidFill>
              </a:rPr>
              <a:t>1cm longitudinal</a:t>
            </a:r>
          </a:p>
          <a:p>
            <a:pPr lvl="1">
              <a:buFontTx/>
              <a:buChar char="-"/>
            </a:pPr>
            <a:r>
              <a:rPr lang="en-US" sz="1600" dirty="0" smtClean="0"/>
              <a:t> Cell efficiency </a:t>
            </a:r>
            <a:r>
              <a:rPr lang="en-US" sz="1600" dirty="0" smtClean="0">
                <a:solidFill>
                  <a:srgbClr val="0000FF"/>
                </a:solidFill>
              </a:rPr>
              <a:t>&gt; 98%</a:t>
            </a:r>
          </a:p>
          <a:p>
            <a:pPr lvl="1">
              <a:buFontTx/>
              <a:buChar char="-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Automated wiring robot </a:t>
            </a:r>
            <a:r>
              <a:rPr lang="en-US" dirty="0" smtClean="0"/>
              <a:t>being commissioned for mass production in ultra low background conditions</a:t>
            </a:r>
          </a:p>
          <a:p>
            <a:pPr lvl="1">
              <a:buFontTx/>
              <a:buChar char="-"/>
            </a:pPr>
            <a:r>
              <a:rPr lang="en-US" sz="1600" dirty="0" smtClean="0"/>
              <a:t> 500000 wires to string, crimp and terminate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Readout electronics under development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19800" y="4027483"/>
            <a:ext cx="2666686" cy="2274484"/>
            <a:chOff x="24604679" y="10527908"/>
            <a:chExt cx="4891512" cy="3943350"/>
          </a:xfrm>
        </p:grpSpPr>
        <p:grpSp>
          <p:nvGrpSpPr>
            <p:cNvPr id="11" name="Group 18"/>
            <p:cNvGrpSpPr/>
            <p:nvPr/>
          </p:nvGrpSpPr>
          <p:grpSpPr>
            <a:xfrm>
              <a:off x="24604679" y="10527908"/>
              <a:ext cx="4891512" cy="3943350"/>
              <a:chOff x="17646664" y="8280000"/>
              <a:chExt cx="4891512" cy="3943350"/>
            </a:xfrm>
          </p:grpSpPr>
          <p:pic>
            <p:nvPicPr>
              <p:cNvPr id="15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89316"/>
              <a:stretch>
                <a:fillRect/>
              </a:stretch>
            </p:blipFill>
            <p:spPr bwMode="auto">
              <a:xfrm>
                <a:off x="21793192" y="8280000"/>
                <a:ext cx="744984" cy="3943350"/>
              </a:xfrm>
              <a:prstGeom prst="rect">
                <a:avLst/>
              </a:prstGeom>
              <a:noFill/>
            </p:spPr>
          </p:pic>
          <p:pic>
            <p:nvPicPr>
              <p:cNvPr id="16" name="Picture 1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39914"/>
              <a:stretch>
                <a:fillRect/>
              </a:stretch>
            </p:blipFill>
            <p:spPr bwMode="auto">
              <a:xfrm>
                <a:off x="17646664" y="8280000"/>
                <a:ext cx="4189399" cy="3943350"/>
              </a:xfrm>
              <a:prstGeom prst="rect">
                <a:avLst/>
              </a:prstGeom>
              <a:noFill/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25312451" y="13644288"/>
              <a:ext cx="1880057" cy="493252"/>
            </a:xfrm>
            <a:prstGeom prst="rect">
              <a:avLst/>
            </a:prstGeom>
            <a:noFill/>
          </p:spPr>
          <p:txBody>
            <a:bodyPr wrap="square" lIns="129351" tIns="64676" rIns="129351" bIns="64676" rtlCol="0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GB" sz="1000" kern="12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Cathode 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055954" y="13668752"/>
              <a:ext cx="1767247" cy="493252"/>
            </a:xfrm>
            <a:prstGeom prst="rect">
              <a:avLst/>
            </a:prstGeom>
            <a:noFill/>
          </p:spPr>
          <p:txBody>
            <a:bodyPr wrap="square" lIns="129351" tIns="64676" rIns="129351" bIns="64676" rtlCol="0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GB" sz="1000" kern="1200" dirty="0" smtClean="0">
                  <a:solidFill>
                    <a:srgbClr val="CC3399"/>
                  </a:solidFill>
                  <a:latin typeface="Arial" pitchFamily="34" charset="0"/>
                  <a:cs typeface="Arial" pitchFamily="34" charset="0"/>
                </a:rPr>
                <a:t>Cathode 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117877" y="11903326"/>
              <a:ext cx="1575905" cy="599974"/>
            </a:xfrm>
            <a:prstGeom prst="rect">
              <a:avLst/>
            </a:prstGeom>
            <a:noFill/>
          </p:spPr>
          <p:txBody>
            <a:bodyPr wrap="square" lIns="129351" tIns="64676" rIns="129351" bIns="64676" rtlCol="0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GB" sz="1400" kern="12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Anode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64" y="754339"/>
            <a:ext cx="3744919" cy="2794586"/>
          </a:xfrm>
          <a:prstGeom prst="rect">
            <a:avLst/>
          </a:prstGeom>
        </p:spPr>
      </p:pic>
      <p:pic>
        <p:nvPicPr>
          <p:cNvPr id="18" name="Picture 17" descr="C:\PhD\Experimental Pictures\Wiring Robot\DSC042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6753" y="754339"/>
            <a:ext cx="3726115" cy="2794586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67560" y="3210371"/>
            <a:ext cx="1945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00"/>
                </a:solidFill>
              </a:rPr>
              <a:t>90-cell prototype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90265" y="3210371"/>
            <a:ext cx="1945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Wiring robot</a:t>
            </a:r>
            <a:endParaRPr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5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2"/>
          <p:cNvSpPr>
            <a:spLocks noChangeArrowheads="1"/>
          </p:cNvSpPr>
          <p:nvPr/>
        </p:nvSpPr>
        <p:spPr bwMode="auto">
          <a:xfrm flipV="1">
            <a:off x="-36512" y="-27384"/>
            <a:ext cx="9144000" cy="6858000"/>
          </a:xfrm>
          <a:prstGeom prst="rtTriangl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113743"/>
            <a:ext cx="4860032" cy="50694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2800" dirty="0" err="1" smtClean="0">
                <a:solidFill>
                  <a:srgbClr val="0033CC"/>
                </a:solidFill>
              </a:rPr>
              <a:t>SuperNEMO</a:t>
            </a:r>
            <a:r>
              <a:rPr lang="en-US" sz="2800" dirty="0" smtClean="0">
                <a:solidFill>
                  <a:srgbClr val="0033CC"/>
                </a:solidFill>
              </a:rPr>
              <a:t> R&amp;D: Calorimeter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C55DA-526D-1644-AD3E-345672779D8F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/>
          <a:srcRect l="20616" t="9218" r="26579" b="17769"/>
          <a:stretch>
            <a:fillRect/>
          </a:stretch>
        </p:blipFill>
        <p:spPr bwMode="auto">
          <a:xfrm>
            <a:off x="6665307" y="959404"/>
            <a:ext cx="2269368" cy="235477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4237" y="3600845"/>
            <a:ext cx="1712563" cy="235477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46559" y="4184501"/>
            <a:ext cx="503774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Target ΔE/E reached with hexagonal and cubic blocks and high QE 8’’ Hamamatsu R519MOD </a:t>
            </a:r>
            <a:r>
              <a:rPr lang="en-US" dirty="0" err="1" smtClean="0"/>
              <a:t>PMTs</a:t>
            </a:r>
            <a:r>
              <a:rPr lang="en-US" dirty="0" smtClean="0"/>
              <a:t>: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7.2% FWHM at 1 </a:t>
            </a:r>
            <a:r>
              <a:rPr lang="en-US" dirty="0" err="1" smtClean="0">
                <a:solidFill>
                  <a:srgbClr val="0000FF"/>
                </a:solidFill>
              </a:rPr>
              <a:t>MeV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(equivalent to 4% at Q</a:t>
            </a:r>
            <a:r>
              <a:rPr lang="en-US" sz="1600" baseline="-25000" dirty="0" smtClean="0"/>
              <a:t>ββ</a:t>
            </a:r>
            <a:r>
              <a:rPr lang="en-US" sz="1600" dirty="0" smtClean="0"/>
              <a:t> = 3.0 </a:t>
            </a:r>
            <a:r>
              <a:rPr lang="en-US" sz="1600" dirty="0" err="1" smtClean="0"/>
              <a:t>MeV</a:t>
            </a:r>
            <a:r>
              <a:rPr lang="en-US" sz="1600" dirty="0" smtClean="0"/>
              <a:t>)</a:t>
            </a:r>
          </a:p>
          <a:p>
            <a:pPr algn="ctr"/>
            <a:endParaRPr lang="en-US" sz="1600" dirty="0" smtClean="0"/>
          </a:p>
        </p:txBody>
      </p:sp>
      <p:pic>
        <p:nvPicPr>
          <p:cNvPr id="11" name="Picture 10" descr="calo-fwhm-energy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37240" y="834654"/>
            <a:ext cx="6196804" cy="309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4025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08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5380282" y="3463686"/>
            <a:ext cx="3707898" cy="2456389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889001" y="911765"/>
            <a:ext cx="2693311" cy="218904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195736" y="404664"/>
            <a:ext cx="4396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Why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so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many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experiments</a:t>
            </a:r>
            <a:r>
              <a:rPr lang="fr-FR" sz="2000" b="1" dirty="0" smtClean="0"/>
              <a:t> and </a:t>
            </a:r>
            <a:r>
              <a:rPr lang="fr-FR" sz="2000" b="1" dirty="0" err="1" smtClean="0"/>
              <a:t>projects</a:t>
            </a:r>
            <a:endParaRPr lang="fr-FR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4300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Isotope </a:t>
            </a:r>
            <a:r>
              <a:rPr lang="fr-FR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enrichment</a:t>
            </a:r>
            <a:endParaRPr lang="fr-F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729628"/>
              </p:ext>
            </p:extLst>
          </p:nvPr>
        </p:nvGraphicFramePr>
        <p:xfrm>
          <a:off x="160848" y="990088"/>
          <a:ext cx="4859904" cy="391668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039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83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622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Nucleus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err="1" smtClean="0"/>
                        <a:t>Existing</a:t>
                      </a:r>
                      <a:r>
                        <a:rPr lang="fr-FR" sz="1800" dirty="0" smtClean="0"/>
                        <a:t> </a:t>
                      </a:r>
                      <a:r>
                        <a:rPr lang="fr-FR" sz="1800" dirty="0" err="1" smtClean="0"/>
                        <a:t>method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R&amp;D</a:t>
                      </a:r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baseline="30000" dirty="0" smtClean="0">
                          <a:solidFill>
                            <a:srgbClr val="008000"/>
                          </a:solidFill>
                        </a:rPr>
                        <a:t>48</a:t>
                      </a:r>
                      <a:r>
                        <a:rPr lang="fr-FR" sz="1600" b="1" dirty="0" smtClean="0">
                          <a:solidFill>
                            <a:srgbClr val="008000"/>
                          </a:solidFill>
                        </a:rPr>
                        <a:t>Ca</a:t>
                      </a:r>
                      <a:endParaRPr lang="fr-FR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smtClean="0"/>
                        <a:t>Laser</a:t>
                      </a:r>
                      <a:r>
                        <a:rPr lang="fr-FR" sz="1600" baseline="0" smtClean="0"/>
                        <a:t> separation, gazeous diffusion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baseline="30000" dirty="0" smtClean="0">
                          <a:solidFill>
                            <a:srgbClr val="008000"/>
                          </a:solidFill>
                        </a:rPr>
                        <a:t>76</a:t>
                      </a:r>
                      <a:r>
                        <a:rPr lang="fr-FR" sz="1600" b="1" dirty="0" smtClean="0">
                          <a:solidFill>
                            <a:srgbClr val="008000"/>
                          </a:solidFill>
                        </a:rPr>
                        <a:t>Ge</a:t>
                      </a:r>
                      <a:endParaRPr lang="fr-FR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Centrifugation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baseline="30000" dirty="0" smtClean="0">
                          <a:solidFill>
                            <a:srgbClr val="008000"/>
                          </a:solidFill>
                        </a:rPr>
                        <a:t>82</a:t>
                      </a:r>
                      <a:r>
                        <a:rPr lang="fr-FR" sz="1600" b="1" dirty="0" smtClean="0">
                          <a:solidFill>
                            <a:srgbClr val="008000"/>
                          </a:solidFill>
                        </a:rPr>
                        <a:t>Se</a:t>
                      </a:r>
                      <a:endParaRPr lang="fr-FR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Centrifugation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baseline="30000" dirty="0" smtClean="0">
                          <a:solidFill>
                            <a:srgbClr val="008000"/>
                          </a:solidFill>
                        </a:rPr>
                        <a:t>96</a:t>
                      </a:r>
                      <a:r>
                        <a:rPr lang="fr-FR" sz="1600" b="1" dirty="0" smtClean="0">
                          <a:solidFill>
                            <a:srgbClr val="008000"/>
                          </a:solidFill>
                        </a:rPr>
                        <a:t>Zr</a:t>
                      </a:r>
                      <a:endParaRPr lang="fr-FR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Laser </a:t>
                      </a:r>
                      <a:r>
                        <a:rPr lang="fr-FR" sz="1600" dirty="0" err="1" smtClean="0"/>
                        <a:t>separation</a:t>
                      </a:r>
                      <a:r>
                        <a:rPr lang="fr-FR" sz="1600" dirty="0" smtClean="0"/>
                        <a:t> 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baseline="30000" dirty="0" smtClean="0">
                          <a:solidFill>
                            <a:srgbClr val="008000"/>
                          </a:solidFill>
                        </a:rPr>
                        <a:t>100</a:t>
                      </a:r>
                      <a:r>
                        <a:rPr lang="fr-FR" sz="1600" b="1" dirty="0" smtClean="0">
                          <a:solidFill>
                            <a:srgbClr val="008000"/>
                          </a:solidFill>
                        </a:rPr>
                        <a:t>Mo</a:t>
                      </a:r>
                      <a:endParaRPr lang="fr-FR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Centrifugation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baseline="30000" dirty="0" smtClean="0">
                          <a:solidFill>
                            <a:srgbClr val="008000"/>
                          </a:solidFill>
                        </a:rPr>
                        <a:t>116</a:t>
                      </a:r>
                      <a:r>
                        <a:rPr lang="fr-FR" sz="1600" b="1" dirty="0" smtClean="0">
                          <a:solidFill>
                            <a:srgbClr val="008000"/>
                          </a:solidFill>
                        </a:rPr>
                        <a:t>Cd</a:t>
                      </a:r>
                      <a:endParaRPr lang="fr-FR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Centrifugation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baseline="30000" dirty="0" smtClean="0">
                          <a:solidFill>
                            <a:srgbClr val="008000"/>
                          </a:solidFill>
                        </a:rPr>
                        <a:t>130</a:t>
                      </a:r>
                      <a:r>
                        <a:rPr lang="fr-FR" sz="1600" b="1" dirty="0" smtClean="0">
                          <a:solidFill>
                            <a:srgbClr val="008000"/>
                          </a:solidFill>
                        </a:rPr>
                        <a:t>Te</a:t>
                      </a:r>
                      <a:endParaRPr lang="fr-FR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Centrifugation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baseline="30000" dirty="0" smtClean="0">
                          <a:solidFill>
                            <a:srgbClr val="0000FF"/>
                          </a:solidFill>
                        </a:rPr>
                        <a:t>136</a:t>
                      </a:r>
                      <a:r>
                        <a:rPr lang="fr-FR" sz="1600" b="1" dirty="0" smtClean="0">
                          <a:solidFill>
                            <a:srgbClr val="0000FF"/>
                          </a:solidFill>
                        </a:rPr>
                        <a:t>Xe</a:t>
                      </a:r>
                      <a:endParaRPr lang="fr-FR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Centrifugation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baseline="30000" dirty="0" smtClean="0">
                          <a:solidFill>
                            <a:srgbClr val="008000"/>
                          </a:solidFill>
                        </a:rPr>
                        <a:t>150</a:t>
                      </a:r>
                      <a:r>
                        <a:rPr lang="fr-FR" sz="1600" b="1" dirty="0" smtClean="0">
                          <a:solidFill>
                            <a:srgbClr val="008000"/>
                          </a:solidFill>
                        </a:rPr>
                        <a:t>Nd</a:t>
                      </a:r>
                      <a:endParaRPr lang="fr-FR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Centrifugation, Laser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16" name="Picture 4" descr="UNI0000089438bb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945" y="1433581"/>
            <a:ext cx="1891380" cy="142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6089575" y="911765"/>
            <a:ext cx="23590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R&amp;D in KAERI (</a:t>
            </a:r>
            <a:r>
              <a:rPr lang="fr-FR" sz="1400" b="1" dirty="0" err="1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Korea</a:t>
            </a:r>
            <a:r>
              <a:rPr lang="fr-FR" sz="14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) for </a:t>
            </a:r>
          </a:p>
          <a:p>
            <a:r>
              <a:rPr lang="fr-FR" sz="1400" b="1" baseline="30000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48</a:t>
            </a:r>
            <a:r>
              <a:rPr lang="fr-FR" sz="14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Ca </a:t>
            </a:r>
            <a:r>
              <a:rPr lang="fr-FR" sz="1400" b="1" dirty="0" err="1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enrichment</a:t>
            </a:r>
            <a:r>
              <a:rPr lang="fr-FR" sz="14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 by laser</a:t>
            </a:r>
            <a:endParaRPr lang="fr-FR" sz="1400" b="1" dirty="0">
              <a:solidFill>
                <a:schemeClr val="accent1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5020752" y="1609853"/>
            <a:ext cx="86824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5436102" y="3603250"/>
            <a:ext cx="17109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376092"/>
                </a:solidFill>
                <a:latin typeface="Helvetica"/>
                <a:cs typeface="Helvetica"/>
              </a:rPr>
              <a:t>R&amp;D in </a:t>
            </a:r>
            <a:r>
              <a:rPr lang="fr-FR" sz="1400" b="1" dirty="0" err="1" smtClean="0">
                <a:solidFill>
                  <a:srgbClr val="376092"/>
                </a:solidFill>
                <a:latin typeface="Helvetica"/>
                <a:cs typeface="Helvetica"/>
              </a:rPr>
              <a:t>Russia</a:t>
            </a:r>
            <a:r>
              <a:rPr lang="fr-FR" sz="1400" b="1" dirty="0" smtClean="0">
                <a:solidFill>
                  <a:srgbClr val="376092"/>
                </a:solidFill>
                <a:latin typeface="Helvetica"/>
                <a:cs typeface="Helvetica"/>
              </a:rPr>
              <a:t> for</a:t>
            </a:r>
          </a:p>
          <a:p>
            <a:r>
              <a:rPr lang="fr-FR" sz="1400" b="1" baseline="30000" dirty="0" smtClean="0">
                <a:solidFill>
                  <a:srgbClr val="376092"/>
                </a:solidFill>
                <a:latin typeface="Helvetica"/>
                <a:cs typeface="Helvetica"/>
              </a:rPr>
              <a:t>150</a:t>
            </a:r>
            <a:r>
              <a:rPr lang="fr-FR" sz="1400" b="1" dirty="0" smtClean="0">
                <a:solidFill>
                  <a:srgbClr val="376092"/>
                </a:solidFill>
                <a:latin typeface="Helvetica"/>
                <a:cs typeface="Helvetica"/>
              </a:rPr>
              <a:t>Nd </a:t>
            </a:r>
            <a:r>
              <a:rPr lang="fr-FR" sz="1400" b="1" dirty="0" err="1" smtClean="0">
                <a:solidFill>
                  <a:srgbClr val="376092"/>
                </a:solidFill>
                <a:latin typeface="Helvetica"/>
                <a:cs typeface="Helvetica"/>
              </a:rPr>
              <a:t>enrichment</a:t>
            </a:r>
            <a:r>
              <a:rPr lang="fr-FR" sz="1400" b="1" dirty="0" smtClean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</a:p>
          <a:p>
            <a:r>
              <a:rPr lang="fr-FR" sz="1400" b="1" dirty="0">
                <a:solidFill>
                  <a:srgbClr val="376092"/>
                </a:solidFill>
                <a:latin typeface="Helvetica"/>
                <a:cs typeface="Helvetica"/>
              </a:rPr>
              <a:t>b</a:t>
            </a:r>
            <a:r>
              <a:rPr lang="fr-FR" sz="1400" b="1" dirty="0" smtClean="0">
                <a:solidFill>
                  <a:srgbClr val="376092"/>
                </a:solidFill>
                <a:latin typeface="Helvetica"/>
                <a:cs typeface="Helvetica"/>
              </a:rPr>
              <a:t>y centrifugation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249145" y="3588166"/>
            <a:ext cx="17109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376092"/>
                </a:solidFill>
                <a:latin typeface="Helvetica"/>
                <a:cs typeface="Helvetica"/>
              </a:rPr>
              <a:t>R&amp;D in France for</a:t>
            </a:r>
          </a:p>
          <a:p>
            <a:r>
              <a:rPr lang="fr-FR" sz="1400" b="1" baseline="30000" dirty="0">
                <a:solidFill>
                  <a:srgbClr val="376092"/>
                </a:solidFill>
                <a:latin typeface="Helvetica"/>
                <a:cs typeface="Helvetica"/>
              </a:rPr>
              <a:t>150</a:t>
            </a:r>
            <a:r>
              <a:rPr lang="fr-FR" sz="1400" b="1" dirty="0">
                <a:solidFill>
                  <a:srgbClr val="376092"/>
                </a:solidFill>
                <a:latin typeface="Helvetica"/>
                <a:cs typeface="Helvetica"/>
              </a:rPr>
              <a:t>Nd </a:t>
            </a:r>
            <a:r>
              <a:rPr lang="fr-FR" sz="1400" b="1" dirty="0" err="1">
                <a:solidFill>
                  <a:srgbClr val="376092"/>
                </a:solidFill>
                <a:latin typeface="Helvetica"/>
                <a:cs typeface="Helvetica"/>
              </a:rPr>
              <a:t>enrichment</a:t>
            </a:r>
            <a:r>
              <a:rPr lang="fr-FR" sz="1400" b="1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</a:p>
          <a:p>
            <a:r>
              <a:rPr lang="fr-FR" sz="1400" b="1" dirty="0">
                <a:solidFill>
                  <a:srgbClr val="376092"/>
                </a:solidFill>
                <a:latin typeface="Helvetica"/>
                <a:cs typeface="Helvetica"/>
              </a:rPr>
              <a:t>by </a:t>
            </a:r>
            <a:r>
              <a:rPr lang="fr-FR" sz="1400" b="1" dirty="0" smtClean="0">
                <a:solidFill>
                  <a:srgbClr val="376092"/>
                </a:solidFill>
                <a:latin typeface="Helvetica"/>
                <a:cs typeface="Helvetica"/>
              </a:rPr>
              <a:t>laser</a:t>
            </a:r>
            <a:endParaRPr lang="fr-FR" sz="1400" b="1" dirty="0">
              <a:solidFill>
                <a:srgbClr val="376092"/>
              </a:solidFill>
              <a:latin typeface="Helvetica"/>
              <a:cs typeface="Helvetica"/>
            </a:endParaRPr>
          </a:p>
          <a:p>
            <a:endParaRPr lang="fr-FR" sz="1400" b="1" dirty="0" smtClean="0">
              <a:solidFill>
                <a:srgbClr val="376092"/>
              </a:solidFill>
              <a:latin typeface="Helvetica"/>
              <a:cs typeface="Helvetica"/>
            </a:endParaRPr>
          </a:p>
        </p:txBody>
      </p:sp>
      <p:pic>
        <p:nvPicPr>
          <p:cNvPr id="22" name="Picture 10" descr="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1054" y="4440659"/>
            <a:ext cx="1499795" cy="123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4687" y="4440659"/>
            <a:ext cx="1719536" cy="121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avec flèche 24"/>
          <p:cNvCxnSpPr/>
          <p:nvPr/>
        </p:nvCxnSpPr>
        <p:spPr>
          <a:xfrm>
            <a:off x="5001977" y="4691881"/>
            <a:ext cx="37830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58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2"/>
          <p:cNvSpPr>
            <a:spLocks noChangeArrowheads="1"/>
          </p:cNvSpPr>
          <p:nvPr/>
        </p:nvSpPr>
        <p:spPr bwMode="auto">
          <a:xfrm flipV="1">
            <a:off x="-36512" y="-36743"/>
            <a:ext cx="9144000" cy="6858000"/>
          </a:xfrm>
          <a:prstGeom prst="rtTriangl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918925" y="240770"/>
            <a:ext cx="351038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0033CC"/>
                </a:solidFill>
              </a:rPr>
              <a:t>En </a:t>
            </a:r>
            <a:r>
              <a:rPr lang="fr-FR" sz="2400" dirty="0" smtClean="0">
                <a:solidFill>
                  <a:srgbClr val="0033CC"/>
                </a:solidFill>
              </a:rPr>
              <a:t>1957 Bruno </a:t>
            </a:r>
            <a:r>
              <a:rPr lang="fr-FR" sz="2400" dirty="0" err="1" smtClean="0">
                <a:solidFill>
                  <a:srgbClr val="0033CC"/>
                </a:solidFill>
              </a:rPr>
              <a:t>Pontecorvo</a:t>
            </a:r>
            <a:endParaRPr lang="fr-FR" sz="2400" dirty="0" smtClean="0">
              <a:solidFill>
                <a:srgbClr val="0033CC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6859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7766062"/>
              </p:ext>
            </p:extLst>
          </p:nvPr>
        </p:nvGraphicFramePr>
        <p:xfrm>
          <a:off x="523512" y="2164507"/>
          <a:ext cx="279082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8" name="Equation" r:id="rId4" imgW="1777680" imgH="482400" progId="Equation.DSMT4">
                  <p:embed/>
                </p:oleObj>
              </mc:Choice>
              <mc:Fallback>
                <p:oleObj name="Equation" r:id="rId4" imgW="1777680" imgH="4824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512" y="2164507"/>
                        <a:ext cx="2790825" cy="7572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176028"/>
              </p:ext>
            </p:extLst>
          </p:nvPr>
        </p:nvGraphicFramePr>
        <p:xfrm>
          <a:off x="4491806" y="2164507"/>
          <a:ext cx="4472682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9" name="Equation" r:id="rId6" imgW="2679480" imgH="482400" progId="Equation.DSMT4">
                  <p:embed/>
                </p:oleObj>
              </mc:Choice>
              <mc:Fallback>
                <p:oleObj name="Equation" r:id="rId6" imgW="2679480" imgH="482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1806" y="2164507"/>
                        <a:ext cx="4472682" cy="7540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2339752" y="836712"/>
            <a:ext cx="5269456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33CC"/>
                </a:solidFill>
              </a:rPr>
              <a:t>Si les états propres de saveur et les états propres</a:t>
            </a:r>
          </a:p>
          <a:p>
            <a:pPr algn="ctr"/>
            <a:r>
              <a:rPr lang="fr-FR" sz="2000" dirty="0" smtClean="0">
                <a:solidFill>
                  <a:srgbClr val="0033CC"/>
                </a:solidFill>
              </a:rPr>
              <a:t> de masse ne sont pas  confondus </a:t>
            </a:r>
          </a:p>
          <a:p>
            <a:pPr algn="ctr"/>
            <a:r>
              <a:rPr lang="fr-FR" sz="2000" dirty="0" smtClean="0">
                <a:solidFill>
                  <a:srgbClr val="0033CC"/>
                </a:solidFill>
              </a:rPr>
              <a:t>=&gt;  Oscillations de neutrinos </a:t>
            </a:r>
            <a:endParaRPr lang="fr-FR" sz="2000" dirty="0">
              <a:solidFill>
                <a:srgbClr val="0033CC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3419872" y="2564904"/>
            <a:ext cx="864096" cy="0"/>
          </a:xfrm>
          <a:prstGeom prst="straightConnector1">
            <a:avLst/>
          </a:prstGeom>
          <a:ln w="38100" cmpd="tri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07504" y="3140968"/>
            <a:ext cx="118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E.P. Saveur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555776" y="3131676"/>
            <a:ext cx="1157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E.P. Masse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827584" y="2924944"/>
            <a:ext cx="0" cy="2067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3059832" y="2924944"/>
            <a:ext cx="0" cy="2067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200988" y="3510300"/>
            <a:ext cx="178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Matrice Mélange</a:t>
            </a:r>
            <a:endParaRPr lang="fr-FR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2123728" y="3077344"/>
            <a:ext cx="0" cy="4236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6660232" y="3673194"/>
                <a:ext cx="11810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  <m:r>
                          <a:rPr lang="en-US" b="0" i="1" baseline="30000" smtClean="0">
                            <a:latin typeface="Cambria Math"/>
                          </a:rPr>
                          <m:t>2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  <m:sup/>
                    </m:sSubSup>
                  </m:oMath>
                </a14:m>
                <a:r>
                  <a:rPr lang="fr-FR" dirty="0" smtClean="0"/>
                  <a:t>  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  <m:r>
                          <a:rPr lang="en-US" i="1" baseline="30000">
                            <a:latin typeface="Cambria Math"/>
                          </a:rPr>
                          <m:t>2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  <m:sup/>
                    </m:sSubSup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232" y="3673194"/>
                <a:ext cx="1181093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Ellipse 20"/>
          <p:cNvSpPr/>
          <p:nvPr/>
        </p:nvSpPr>
        <p:spPr>
          <a:xfrm>
            <a:off x="8172400" y="2153621"/>
            <a:ext cx="397484" cy="4003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/>
          <p:cNvCxnSpPr>
            <a:stCxn id="21" idx="2"/>
          </p:cNvCxnSpPr>
          <p:nvPr/>
        </p:nvCxnSpPr>
        <p:spPr>
          <a:xfrm flipH="1">
            <a:off x="7303308" y="2353820"/>
            <a:ext cx="869092" cy="1208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/>
          <p:nvPr/>
        </p:nvSpPr>
        <p:spPr>
          <a:xfrm>
            <a:off x="6372200" y="3567497"/>
            <a:ext cx="1656184" cy="5981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6228184" y="2276872"/>
            <a:ext cx="93610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26"/>
          <p:cNvCxnSpPr/>
          <p:nvPr/>
        </p:nvCxnSpPr>
        <p:spPr>
          <a:xfrm flipH="1">
            <a:off x="3134332" y="2819483"/>
            <a:ext cx="3237868" cy="18722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1619672" y="6177863"/>
            <a:ext cx="3482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Pontecorvo</a:t>
            </a:r>
            <a:r>
              <a:rPr lang="fr-FR" dirty="0" smtClean="0"/>
              <a:t>-Maki-</a:t>
            </a:r>
            <a:r>
              <a:rPr lang="fr-FR" dirty="0" err="1" smtClean="0"/>
              <a:t>Nakasawa</a:t>
            </a:r>
            <a:r>
              <a:rPr lang="fr-FR" dirty="0" smtClean="0"/>
              <a:t>-Sakata</a:t>
            </a:r>
            <a:endParaRPr lang="fr-FR" dirty="0"/>
          </a:p>
        </p:txBody>
      </p:sp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6132959" cy="144250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7609208" y="836712"/>
            <a:ext cx="135528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17" name="Picture 21" descr=" \left| \nu_{\alpha} \right\rangle = \sum_{i} U_{\alpha i} \left| \nu_{i} \right\rangle\,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557" y="1484784"/>
            <a:ext cx="2107535" cy="54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625116" y="2222442"/>
            <a:ext cx="245592" cy="288032"/>
          </a:xfrm>
          <a:prstGeom prst="rect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8148130" y="2575790"/>
            <a:ext cx="262066" cy="288032"/>
          </a:xfrm>
          <a:prstGeom prst="rect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85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19872" y="332656"/>
            <a:ext cx="2029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What’s  “ </a:t>
            </a:r>
            <a:r>
              <a:rPr lang="en-GB" sz="2400" dirty="0" smtClean="0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GB" sz="2400" dirty="0" smtClean="0">
                <a:solidFill>
                  <a:srgbClr val="0000FF"/>
                </a:solidFill>
              </a:rPr>
              <a:t> “  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94647" y="1290101"/>
            <a:ext cx="233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Conservation laws  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1718806" y="1791400"/>
                <a:ext cx="14439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33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rgbClr val="9933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9933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rgbClr val="993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993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solidFill>
                            <a:srgbClr val="993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993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GB" dirty="0">
                  <a:solidFill>
                    <a:srgbClr val="993300"/>
                  </a:solidFill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806" y="1791400"/>
                <a:ext cx="1443985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2110" r="-3376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6410666" y="1382107"/>
            <a:ext cx="193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Strong symmetries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743319" y="2327053"/>
            <a:ext cx="981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66FF"/>
                </a:solidFill>
              </a:rPr>
              <a:t>It works </a:t>
            </a:r>
            <a:endParaRPr lang="en-GB" dirty="0">
              <a:solidFill>
                <a:srgbClr val="0066FF"/>
              </a:solidFill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3419872" y="1052736"/>
            <a:ext cx="2578844" cy="2031325"/>
            <a:chOff x="2174202" y="2780928"/>
            <a:chExt cx="2578844" cy="2031325"/>
          </a:xfrm>
        </p:grpSpPr>
        <p:sp>
          <p:nvSpPr>
            <p:cNvPr id="7" name="ZoneTexte 6"/>
            <p:cNvSpPr txBox="1"/>
            <p:nvPr/>
          </p:nvSpPr>
          <p:spPr>
            <a:xfrm>
              <a:off x="4114800" y="2971800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699792" y="2780928"/>
              <a:ext cx="2053254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electric charge</a:t>
              </a:r>
            </a:p>
            <a:p>
              <a:r>
                <a:rPr lang="en-GB" dirty="0" smtClean="0">
                  <a:solidFill>
                    <a:srgbClr val="FF0000"/>
                  </a:solidFill>
                </a:rPr>
                <a:t>energy</a:t>
              </a:r>
            </a:p>
            <a:p>
              <a:r>
                <a:rPr lang="en-GB" dirty="0" smtClean="0">
                  <a:solidFill>
                    <a:srgbClr val="FF0000"/>
                  </a:solidFill>
                </a:rPr>
                <a:t>momentum</a:t>
              </a:r>
              <a:endParaRPr lang="en-GB" dirty="0">
                <a:solidFill>
                  <a:srgbClr val="FF0000"/>
                </a:solidFill>
              </a:endParaRPr>
            </a:p>
            <a:p>
              <a:r>
                <a:rPr lang="en-GB" dirty="0" smtClean="0">
                  <a:solidFill>
                    <a:srgbClr val="FF0000"/>
                  </a:solidFill>
                </a:rPr>
                <a:t>angular momentum</a:t>
              </a:r>
            </a:p>
            <a:p>
              <a:r>
                <a:rPr lang="en-GB" dirty="0">
                  <a:solidFill>
                    <a:srgbClr val="0066FF"/>
                  </a:solidFill>
                </a:rPr>
                <a:t>b</a:t>
              </a:r>
              <a:r>
                <a:rPr lang="en-GB" dirty="0" smtClean="0">
                  <a:solidFill>
                    <a:srgbClr val="0066FF"/>
                  </a:solidFill>
                </a:rPr>
                <a:t>aryon number</a:t>
              </a:r>
            </a:p>
            <a:p>
              <a:r>
                <a:rPr lang="en-GB" dirty="0">
                  <a:solidFill>
                    <a:srgbClr val="0066FF"/>
                  </a:solidFill>
                </a:rPr>
                <a:t>l</a:t>
              </a:r>
              <a:r>
                <a:rPr lang="en-GB" dirty="0" smtClean="0">
                  <a:solidFill>
                    <a:srgbClr val="0066FF"/>
                  </a:solidFill>
                </a:rPr>
                <a:t>epton number</a:t>
              </a:r>
              <a:endParaRPr lang="en-GB" dirty="0">
                <a:solidFill>
                  <a:srgbClr val="0066FF"/>
                </a:solidFill>
              </a:endParaRPr>
            </a:p>
            <a:p>
              <a:endParaRPr lang="en-GB" dirty="0"/>
            </a:p>
          </p:txBody>
        </p:sp>
        <p:sp>
          <p:nvSpPr>
            <p:cNvPr id="12" name="Accolade ouvrante 11"/>
            <p:cNvSpPr/>
            <p:nvPr/>
          </p:nvSpPr>
          <p:spPr>
            <a:xfrm>
              <a:off x="2174202" y="2808799"/>
              <a:ext cx="560017" cy="1690785"/>
            </a:xfrm>
            <a:prstGeom prst="leftBrace">
              <a:avLst>
                <a:gd name="adj1" fmla="val 32082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5" name="Connecteur droit 14"/>
          <p:cNvCxnSpPr/>
          <p:nvPr/>
        </p:nvCxnSpPr>
        <p:spPr>
          <a:xfrm>
            <a:off x="6095247" y="1080607"/>
            <a:ext cx="0" cy="10994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6095247" y="2252046"/>
            <a:ext cx="0" cy="519346"/>
          </a:xfrm>
          <a:prstGeom prst="line">
            <a:avLst/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ZoneTexte 18"/>
              <p:cNvSpPr txBox="1"/>
              <p:nvPr/>
            </p:nvSpPr>
            <p:spPr>
              <a:xfrm>
                <a:off x="3486446" y="5448673"/>
                <a:ext cx="217110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446" y="5448673"/>
                <a:ext cx="2171107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/>
          <p:cNvSpPr txBox="1"/>
          <p:nvPr/>
        </p:nvSpPr>
        <p:spPr>
          <a:xfrm>
            <a:off x="1377584" y="4377878"/>
            <a:ext cx="4533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C00CC"/>
                </a:solidFill>
              </a:rPr>
              <a:t>Lepton Number     0 </a:t>
            </a:r>
            <a:r>
              <a:rPr lang="en-GB" dirty="0">
                <a:solidFill>
                  <a:srgbClr val="CC00CC"/>
                </a:solidFill>
                <a:latin typeface="Symbol" panose="05050102010706020507" pitchFamily="18" charset="2"/>
              </a:rPr>
              <a:t> </a:t>
            </a:r>
            <a:r>
              <a:rPr lang="en-GB" dirty="0" smtClean="0">
                <a:solidFill>
                  <a:srgbClr val="CC00CC"/>
                </a:solidFill>
                <a:latin typeface="Symbol" panose="05050102010706020507" pitchFamily="18" charset="2"/>
              </a:rPr>
              <a:t>=</a:t>
            </a:r>
            <a:r>
              <a:rPr lang="en-GB" dirty="0" smtClean="0">
                <a:solidFill>
                  <a:srgbClr val="CC00CC"/>
                </a:solidFill>
              </a:rPr>
              <a:t>     0      +1       -1    </a:t>
            </a:r>
          </a:p>
          <a:p>
            <a:endParaRPr lang="en-GB" dirty="0">
              <a:solidFill>
                <a:srgbClr val="CC00CC"/>
              </a:solidFill>
            </a:endParaRPr>
          </a:p>
          <a:p>
            <a:r>
              <a:rPr lang="en-GB" dirty="0" smtClean="0">
                <a:solidFill>
                  <a:srgbClr val="CC00CC"/>
                </a:solidFill>
              </a:rPr>
              <a:t>                       </a:t>
            </a:r>
            <a:r>
              <a:rPr lang="en-GB" dirty="0" smtClean="0">
                <a:solidFill>
                  <a:srgbClr val="FF0000"/>
                </a:solidFill>
              </a:rPr>
              <a:t>=&gt;  “ </a:t>
            </a:r>
            <a:r>
              <a:rPr lang="en-GB" dirty="0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GB" dirty="0" smtClean="0">
                <a:solidFill>
                  <a:srgbClr val="FF0000"/>
                </a:solidFill>
              </a:rPr>
              <a:t> “  must be an antineutrino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66655" y="3187202"/>
            <a:ext cx="2007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Lepton number  L : </a:t>
            </a:r>
            <a:endParaRPr lang="en-GB" dirty="0"/>
          </a:p>
        </p:txBody>
      </p:sp>
      <p:sp>
        <p:nvSpPr>
          <p:cNvPr id="22" name="ZoneTexte 21"/>
          <p:cNvSpPr txBox="1"/>
          <p:nvPr/>
        </p:nvSpPr>
        <p:spPr>
          <a:xfrm>
            <a:off x="3005305" y="2910203"/>
            <a:ext cx="28402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8000"/>
                </a:solidFill>
              </a:rPr>
              <a:t>+1  Lepton (e</a:t>
            </a:r>
            <a:r>
              <a:rPr lang="en-GB" baseline="30000" dirty="0" smtClean="0">
                <a:solidFill>
                  <a:srgbClr val="008000"/>
                </a:solidFill>
                <a:latin typeface="Symbol" panose="05050102010706020507" pitchFamily="18" charset="2"/>
              </a:rPr>
              <a:t>-</a:t>
            </a:r>
            <a:r>
              <a:rPr lang="en-GB" dirty="0" smtClean="0">
                <a:solidFill>
                  <a:srgbClr val="008000"/>
                </a:solidFill>
              </a:rPr>
              <a:t>, </a:t>
            </a:r>
            <a:r>
              <a:rPr lang="en-GB" dirty="0" smtClean="0">
                <a:solidFill>
                  <a:srgbClr val="008000"/>
                </a:solidFill>
                <a:latin typeface="Symbol" panose="05050102010706020507" pitchFamily="18" charset="2"/>
              </a:rPr>
              <a:t>m</a:t>
            </a:r>
            <a:r>
              <a:rPr lang="en-GB" baseline="30000" dirty="0" smtClean="0">
                <a:solidFill>
                  <a:srgbClr val="008000"/>
                </a:solidFill>
                <a:latin typeface="Symbol" panose="05050102010706020507" pitchFamily="18" charset="2"/>
              </a:rPr>
              <a:t>-</a:t>
            </a:r>
            <a:r>
              <a:rPr lang="en-GB" dirty="0" smtClean="0">
                <a:solidFill>
                  <a:srgbClr val="008000"/>
                </a:solidFill>
              </a:rPr>
              <a:t>, </a:t>
            </a:r>
            <a:r>
              <a:rPr lang="en-GB" dirty="0" smtClean="0">
                <a:solidFill>
                  <a:srgbClr val="008000"/>
                </a:solidFill>
                <a:latin typeface="Symbol" panose="05050102010706020507" pitchFamily="18" charset="2"/>
              </a:rPr>
              <a:t>t</a:t>
            </a:r>
            <a:r>
              <a:rPr lang="en-GB" baseline="30000" dirty="0" smtClean="0">
                <a:solidFill>
                  <a:srgbClr val="008000"/>
                </a:solidFill>
                <a:latin typeface="Symbol" panose="05050102010706020507" pitchFamily="18" charset="2"/>
              </a:rPr>
              <a:t>-</a:t>
            </a:r>
            <a:r>
              <a:rPr lang="en-GB" dirty="0" smtClean="0">
                <a:solidFill>
                  <a:srgbClr val="008000"/>
                </a:solidFill>
              </a:rPr>
              <a:t>, </a:t>
            </a:r>
            <a:r>
              <a:rPr lang="en-GB" dirty="0" smtClean="0">
                <a:solidFill>
                  <a:srgbClr val="008000"/>
                </a:solidFill>
                <a:latin typeface="Symbol" panose="05050102010706020507" pitchFamily="18" charset="2"/>
              </a:rPr>
              <a:t>n</a:t>
            </a:r>
            <a:r>
              <a:rPr lang="en-GB" dirty="0" smtClean="0">
                <a:solidFill>
                  <a:srgbClr val="008000"/>
                </a:solidFill>
              </a:rPr>
              <a:t>)</a:t>
            </a:r>
          </a:p>
          <a:p>
            <a:r>
              <a:rPr lang="en-GB" dirty="0" smtClean="0">
                <a:solidFill>
                  <a:srgbClr val="008000"/>
                </a:solidFill>
              </a:rPr>
              <a:t>-1  </a:t>
            </a:r>
            <a:r>
              <a:rPr lang="en-GB" dirty="0" err="1" smtClean="0">
                <a:solidFill>
                  <a:srgbClr val="008000"/>
                </a:solidFill>
              </a:rPr>
              <a:t>antiLepton</a:t>
            </a:r>
            <a:r>
              <a:rPr lang="en-GB" dirty="0" smtClean="0">
                <a:solidFill>
                  <a:srgbClr val="008000"/>
                </a:solidFill>
              </a:rPr>
              <a:t> ( e</a:t>
            </a:r>
            <a:r>
              <a:rPr lang="en-GB" baseline="30000" dirty="0" smtClean="0">
                <a:solidFill>
                  <a:srgbClr val="008000"/>
                </a:solidFill>
              </a:rPr>
              <a:t>+</a:t>
            </a:r>
            <a:r>
              <a:rPr lang="en-GB" dirty="0" smtClean="0">
                <a:solidFill>
                  <a:srgbClr val="008000"/>
                </a:solidFill>
              </a:rPr>
              <a:t>, </a:t>
            </a:r>
            <a:r>
              <a:rPr lang="en-GB" dirty="0" smtClean="0">
                <a:solidFill>
                  <a:srgbClr val="008000"/>
                </a:solidFill>
                <a:latin typeface="Symbol" panose="05050102010706020507" pitchFamily="18" charset="2"/>
              </a:rPr>
              <a:t>m</a:t>
            </a:r>
            <a:r>
              <a:rPr lang="en-GB" baseline="30000" dirty="0" smtClean="0">
                <a:solidFill>
                  <a:srgbClr val="008000"/>
                </a:solidFill>
              </a:rPr>
              <a:t>+</a:t>
            </a:r>
            <a:r>
              <a:rPr lang="en-GB" dirty="0" smtClean="0">
                <a:solidFill>
                  <a:srgbClr val="008000"/>
                </a:solidFill>
              </a:rPr>
              <a:t>,</a:t>
            </a:r>
            <a:r>
              <a:rPr lang="en-GB" dirty="0" smtClean="0">
                <a:solidFill>
                  <a:srgbClr val="008000"/>
                </a:solidFill>
                <a:latin typeface="Symbol" panose="05050102010706020507" pitchFamily="18" charset="2"/>
              </a:rPr>
              <a:t> t</a:t>
            </a:r>
            <a:r>
              <a:rPr lang="en-GB" baseline="30000" dirty="0" smtClean="0">
                <a:solidFill>
                  <a:srgbClr val="008000"/>
                </a:solidFill>
              </a:rPr>
              <a:t>+</a:t>
            </a:r>
            <a:r>
              <a:rPr lang="en-GB" dirty="0" smtClean="0">
                <a:solidFill>
                  <a:srgbClr val="008000"/>
                </a:solidFill>
              </a:rPr>
              <a:t>, </a:t>
            </a:r>
            <a:r>
              <a:rPr lang="en-GB" dirty="0" err="1" smtClean="0">
                <a:solidFill>
                  <a:srgbClr val="008000"/>
                </a:solidFill>
                <a:latin typeface="Symbol" panose="05050102010706020507" pitchFamily="18" charset="2"/>
              </a:rPr>
              <a:t>n</a:t>
            </a:r>
            <a:r>
              <a:rPr lang="en-GB" baseline="30000" dirty="0" err="1" smtClean="0">
                <a:solidFill>
                  <a:srgbClr val="008000"/>
                </a:solidFill>
              </a:rPr>
              <a:t>c</a:t>
            </a:r>
            <a:r>
              <a:rPr lang="en-GB" dirty="0" smtClean="0">
                <a:solidFill>
                  <a:srgbClr val="008000"/>
                </a:solidFill>
              </a:rPr>
              <a:t>)</a:t>
            </a:r>
          </a:p>
          <a:p>
            <a:r>
              <a:rPr lang="en-GB" dirty="0" smtClean="0">
                <a:solidFill>
                  <a:srgbClr val="008000"/>
                </a:solidFill>
              </a:rPr>
              <a:t> 0  No lepton (quarks)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23" name="Accolade ouvrante 22"/>
          <p:cNvSpPr/>
          <p:nvPr/>
        </p:nvSpPr>
        <p:spPr>
          <a:xfrm>
            <a:off x="2753512" y="2959678"/>
            <a:ext cx="237008" cy="830996"/>
          </a:xfrm>
          <a:prstGeom prst="leftBrace">
            <a:avLst>
              <a:gd name="adj1" fmla="val 25870"/>
              <a:gd name="adj2" fmla="val 50000"/>
            </a:avLst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3058095" y="4049307"/>
                <a:ext cx="2244397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33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rgbClr val="993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  </m:t>
                      </m:r>
                      <m:r>
                        <a:rPr lang="en-US" b="0" i="1" smtClean="0">
                          <a:solidFill>
                            <a:srgbClr val="993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solidFill>
                            <a:srgbClr val="993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9933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9933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9933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993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+"</m:t>
                      </m:r>
                      <m:r>
                        <a:rPr lang="en-US" b="0" i="1" smtClean="0">
                          <a:solidFill>
                            <a:srgbClr val="993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  <m:r>
                        <a:rPr lang="en-US" b="0" i="1" smtClean="0">
                          <a:solidFill>
                            <a:srgbClr val="993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n-GB" dirty="0">
                  <a:solidFill>
                    <a:srgbClr val="993300"/>
                  </a:solidFill>
                </a:endParaRPr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095" y="4049307"/>
                <a:ext cx="2244397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4762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/>
          <p:cNvSpPr txBox="1"/>
          <p:nvPr/>
        </p:nvSpPr>
        <p:spPr>
          <a:xfrm>
            <a:off x="6311271" y="2615163"/>
            <a:ext cx="2018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CC00CC"/>
                </a:solidFill>
              </a:rPr>
              <a:t>(Requirement  for SM)</a:t>
            </a:r>
            <a:endParaRPr lang="en-US" sz="1600" i="1" dirty="0">
              <a:solidFill>
                <a:srgbClr val="CC00CC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86344" y="6194915"/>
            <a:ext cx="5249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FF"/>
                </a:solidFill>
              </a:rPr>
              <a:t>Anti-neutrino : Left Handed or Right Handed ?? </a:t>
            </a:r>
            <a:endParaRPr lang="en-US" sz="2000" b="1" dirty="0">
              <a:solidFill>
                <a:srgbClr val="CC00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5203" y="6165304"/>
            <a:ext cx="2406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small mass   =&gt; 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203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2"/>
          <p:cNvSpPr>
            <a:spLocks noChangeArrowheads="1"/>
          </p:cNvSpPr>
          <p:nvPr/>
        </p:nvSpPr>
        <p:spPr bwMode="auto">
          <a:xfrm flipV="1">
            <a:off x="-36512" y="-36743"/>
            <a:ext cx="9144000" cy="6858000"/>
          </a:xfrm>
          <a:prstGeom prst="rtTriangl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773422" y="5666184"/>
            <a:ext cx="2556853" cy="103790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23528" y="764704"/>
            <a:ext cx="3006747" cy="172819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2" name="Picture 2" descr="http://lappweb.in2p3.fr/neutrinos/neutimg/nexp/sole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astronomienfolie.free.fr/images_systeme_solaire/ter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220" y="1643235"/>
            <a:ext cx="1047055" cy="83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-f9.ijs.si/%7Erok/sola/praktikum4/mioni/cosm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970" y="819487"/>
            <a:ext cx="1616229" cy="144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lappweb.in2p3.fr/neutrinos/neutimg/nexp/centrale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664" y="2890062"/>
            <a:ext cx="1703115" cy="116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press.web.cern.ch/sites/press.web.cern.ch/files/GranSas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1905841" cy="128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58527" y="1444134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sz="1200" dirty="0" smtClean="0"/>
              <a:t>p + p </a:t>
            </a:r>
            <a:r>
              <a:rPr lang="fr-FR" sz="1200" dirty="0" smtClean="0">
                <a:sym typeface="Wingdings" panose="05000000000000000000" pitchFamily="2" charset="2"/>
              </a:rPr>
              <a:t> d + e</a:t>
            </a:r>
            <a:r>
              <a:rPr lang="fr-FR" sz="1200" baseline="30000" dirty="0" smtClean="0">
                <a:sym typeface="Wingdings" panose="05000000000000000000" pitchFamily="2" charset="2"/>
              </a:rPr>
              <a:t>+</a:t>
            </a:r>
            <a:r>
              <a:rPr lang="fr-FR" sz="1200" dirty="0" smtClean="0">
                <a:sym typeface="Wingdings" panose="05000000000000000000" pitchFamily="2" charset="2"/>
              </a:rPr>
              <a:t> + </a:t>
            </a:r>
            <a:r>
              <a:rPr lang="fr-FR" sz="1200" dirty="0" smtClean="0"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endParaRPr lang="fr-FR" sz="1200" dirty="0">
              <a:latin typeface="Symbol" panose="05050102010706020507" pitchFamily="18" charset="2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330275" y="1551142"/>
            <a:ext cx="13708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</a:t>
            </a:r>
            <a:r>
              <a:rPr lang="fr-FR" baseline="-25000" dirty="0" smtClean="0">
                <a:latin typeface="Symbol" panose="05050102010706020507" pitchFamily="18" charset="2"/>
              </a:rPr>
              <a:t>n</a:t>
            </a:r>
            <a:r>
              <a:rPr lang="fr-FR" dirty="0" smtClean="0"/>
              <a:t> ~ 10 MeV</a:t>
            </a:r>
          </a:p>
          <a:p>
            <a:r>
              <a:rPr lang="fr-FR" dirty="0" smtClean="0"/>
              <a:t>L ~ 10</a:t>
            </a:r>
            <a:r>
              <a:rPr lang="fr-FR" baseline="30000" dirty="0" smtClean="0"/>
              <a:t>8</a:t>
            </a:r>
            <a:r>
              <a:rPr lang="fr-FR" dirty="0" smtClean="0"/>
              <a:t> Km</a:t>
            </a:r>
          </a:p>
          <a:p>
            <a:r>
              <a:rPr lang="fr-FR" dirty="0" smtClean="0">
                <a:latin typeface="Symbol" panose="05050102010706020507" pitchFamily="18" charset="2"/>
              </a:rPr>
              <a:t>n</a:t>
            </a:r>
            <a:r>
              <a:rPr lang="fr-FR" baseline="-25000" dirty="0" smtClean="0"/>
              <a:t>e</a:t>
            </a:r>
            <a:endParaRPr lang="fr-FR" baseline="-25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882199" y="1145529"/>
            <a:ext cx="12779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</a:t>
            </a:r>
            <a:r>
              <a:rPr lang="fr-FR" baseline="-25000" dirty="0" smtClean="0">
                <a:latin typeface="Symbol" panose="05050102010706020507" pitchFamily="18" charset="2"/>
              </a:rPr>
              <a:t>n</a:t>
            </a:r>
            <a:r>
              <a:rPr lang="fr-FR" dirty="0" smtClean="0"/>
              <a:t> ~ 10 </a:t>
            </a:r>
            <a:r>
              <a:rPr lang="fr-FR" dirty="0" err="1" smtClean="0"/>
              <a:t>GeV</a:t>
            </a:r>
            <a:endParaRPr lang="fr-FR" dirty="0" smtClean="0"/>
          </a:p>
          <a:p>
            <a:r>
              <a:rPr lang="fr-FR" dirty="0" smtClean="0"/>
              <a:t>L ~ 10 Km</a:t>
            </a:r>
          </a:p>
          <a:p>
            <a:r>
              <a:rPr lang="fr-FR" dirty="0">
                <a:latin typeface="Symbol" panose="05050102010706020507" pitchFamily="18" charset="2"/>
              </a:rPr>
              <a:t> n</a:t>
            </a:r>
            <a:r>
              <a:rPr lang="fr-FR" baseline="-25000" dirty="0"/>
              <a:t>e</a:t>
            </a:r>
            <a:r>
              <a:rPr lang="fr-FR" baseline="-25000" dirty="0" smtClean="0"/>
              <a:t>,,</a:t>
            </a:r>
            <a:r>
              <a:rPr lang="fr-FR" dirty="0">
                <a:latin typeface="Symbol" panose="05050102010706020507" pitchFamily="18" charset="2"/>
              </a:rPr>
              <a:t> </a:t>
            </a:r>
            <a:r>
              <a:rPr lang="fr-FR" dirty="0" smtClean="0">
                <a:latin typeface="Symbol" panose="05050102010706020507" pitchFamily="18" charset="2"/>
              </a:rPr>
              <a:t>n</a:t>
            </a:r>
            <a:r>
              <a:rPr lang="fr-FR" baseline="-25000" dirty="0" smtClean="0">
                <a:latin typeface="Symbol" panose="05050102010706020507" pitchFamily="18" charset="2"/>
              </a:rPr>
              <a:t>m</a:t>
            </a:r>
            <a:r>
              <a:rPr lang="fr-FR" baseline="-25000" dirty="0" smtClean="0"/>
              <a:t>,</a:t>
            </a:r>
            <a:endParaRPr lang="fr-FR" baseline="-25000" dirty="0"/>
          </a:p>
          <a:p>
            <a:endParaRPr lang="fr-FR" baseline="-25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877441" y="3055992"/>
            <a:ext cx="12614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</a:t>
            </a:r>
            <a:r>
              <a:rPr lang="fr-FR" baseline="-25000" dirty="0" smtClean="0">
                <a:latin typeface="Symbol" panose="05050102010706020507" pitchFamily="18" charset="2"/>
              </a:rPr>
              <a:t>n</a:t>
            </a:r>
            <a:r>
              <a:rPr lang="fr-FR" dirty="0" smtClean="0"/>
              <a:t> ~  1 </a:t>
            </a:r>
            <a:r>
              <a:rPr lang="fr-FR" dirty="0" err="1" smtClean="0"/>
              <a:t>GeV</a:t>
            </a:r>
            <a:endParaRPr lang="fr-FR" dirty="0" smtClean="0"/>
          </a:p>
          <a:p>
            <a:r>
              <a:rPr lang="fr-FR" dirty="0" smtClean="0"/>
              <a:t>L ~  </a:t>
            </a:r>
            <a:r>
              <a:rPr lang="fr-FR" dirty="0"/>
              <a:t>3</a:t>
            </a:r>
            <a:r>
              <a:rPr lang="fr-FR" dirty="0" smtClean="0"/>
              <a:t>00 Km</a:t>
            </a:r>
          </a:p>
          <a:p>
            <a:r>
              <a:rPr lang="fr-FR" dirty="0" smtClean="0">
                <a:latin typeface="Symbol" panose="05050102010706020507" pitchFamily="18" charset="2"/>
              </a:rPr>
              <a:t>n</a:t>
            </a:r>
            <a:r>
              <a:rPr lang="fr-FR" baseline="-25000" dirty="0" smtClean="0">
                <a:latin typeface="Symbol" panose="05050102010706020507" pitchFamily="18" charset="2"/>
              </a:rPr>
              <a:t>m</a:t>
            </a:r>
            <a:r>
              <a:rPr lang="fr-FR" baseline="-25000" dirty="0" smtClean="0"/>
              <a:t>,</a:t>
            </a:r>
            <a:endParaRPr lang="fr-FR" baseline="-25000" dirty="0"/>
          </a:p>
          <a:p>
            <a:endParaRPr lang="fr-FR" baseline="-25000" dirty="0"/>
          </a:p>
        </p:txBody>
      </p:sp>
      <p:sp>
        <p:nvSpPr>
          <p:cNvPr id="15" name="ZoneTexte 14"/>
          <p:cNvSpPr txBox="1"/>
          <p:nvPr/>
        </p:nvSpPr>
        <p:spPr>
          <a:xfrm>
            <a:off x="7044666" y="2924944"/>
            <a:ext cx="18478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</a:t>
            </a:r>
            <a:r>
              <a:rPr lang="fr-FR" baseline="-25000" dirty="0" smtClean="0">
                <a:latin typeface="Symbol" panose="05050102010706020507" pitchFamily="18" charset="2"/>
              </a:rPr>
              <a:t>n</a:t>
            </a:r>
            <a:r>
              <a:rPr lang="fr-FR" dirty="0" smtClean="0"/>
              <a:t> ~ 1 MeV </a:t>
            </a:r>
          </a:p>
          <a:p>
            <a:r>
              <a:rPr lang="fr-FR" dirty="0" smtClean="0"/>
              <a:t>L ~ 1 Km –100 Km</a:t>
            </a:r>
          </a:p>
          <a:p>
            <a:r>
              <a:rPr lang="fr-FR" dirty="0">
                <a:latin typeface="Symbol" panose="05050102010706020507" pitchFamily="18" charset="2"/>
              </a:rPr>
              <a:t> n</a:t>
            </a:r>
            <a:r>
              <a:rPr lang="fr-FR" baseline="-25000" dirty="0"/>
              <a:t>e</a:t>
            </a:r>
            <a:r>
              <a:rPr lang="fr-FR" baseline="-25000" dirty="0" smtClean="0"/>
              <a:t>,</a:t>
            </a:r>
            <a:endParaRPr lang="fr-FR" baseline="-25000" dirty="0"/>
          </a:p>
          <a:p>
            <a:endParaRPr lang="fr-FR" baseline="-25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83568" y="72890"/>
            <a:ext cx="7912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Oscillations de neutrinos</a:t>
            </a:r>
            <a:endParaRPr lang="fr-F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24291" y="2509155"/>
            <a:ext cx="80522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solaire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5220072" y="2265297"/>
            <a:ext cx="170700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atmosphériques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773422" y="4077072"/>
            <a:ext cx="135030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accélérateur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5690927" y="4058763"/>
            <a:ext cx="97744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réacteur</a:t>
            </a:r>
            <a:endParaRPr lang="fr-FR" dirty="0"/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99" y="4608585"/>
            <a:ext cx="4352925" cy="2095500"/>
          </a:xfrm>
          <a:prstGeom prst="rect">
            <a:avLst/>
          </a:prstGeom>
          <a:noFill/>
          <a:ln w="38100">
            <a:solidFill>
              <a:srgbClr val="66FF33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1018418" y="4725144"/>
            <a:ext cx="1322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V</a:t>
            </a:r>
            <a:r>
              <a:rPr lang="fr-FR" sz="4000" baseline="-25000" dirty="0" smtClean="0"/>
              <a:t>PMNS</a:t>
            </a:r>
            <a:endParaRPr lang="fr-FR" sz="4000" baseline="-25000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2555776" y="5157192"/>
            <a:ext cx="115212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1835696" y="5589240"/>
            <a:ext cx="13484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  <a:r>
              <a:rPr lang="fr-FR" sz="3200" dirty="0" smtClean="0">
                <a:solidFill>
                  <a:srgbClr val="FFFF00"/>
                </a:solidFill>
              </a:rPr>
              <a:t>m</a:t>
            </a:r>
            <a:r>
              <a:rPr lang="fr-FR" sz="3200" baseline="-25000" dirty="0" smtClean="0">
                <a:solidFill>
                  <a:srgbClr val="FFFF00"/>
                </a:solidFill>
                <a:latin typeface="Symbol" panose="05050102010706020507" pitchFamily="18" charset="2"/>
              </a:rPr>
              <a:t>n </a:t>
            </a:r>
            <a:r>
              <a:rPr lang="fr-FR" sz="3200" dirty="0" smtClean="0">
                <a:solidFill>
                  <a:srgbClr val="FFFF00"/>
                </a:solidFill>
                <a:sym typeface="Symbol"/>
              </a:rPr>
              <a:t> 0</a:t>
            </a:r>
          </a:p>
          <a:p>
            <a:r>
              <a:rPr lang="fr-FR" sz="3200" dirty="0">
                <a:solidFill>
                  <a:srgbClr val="FFFF00"/>
                </a:solidFill>
                <a:sym typeface="Symbol"/>
              </a:rPr>
              <a:t> </a:t>
            </a:r>
            <a:r>
              <a:rPr lang="fr-FR" sz="3200" dirty="0">
                <a:solidFill>
                  <a:srgbClr val="FFFF00"/>
                </a:solidFill>
              </a:rPr>
              <a:t>m</a:t>
            </a:r>
            <a:r>
              <a:rPr lang="fr-FR" sz="3200" baseline="-25000" dirty="0">
                <a:solidFill>
                  <a:srgbClr val="FFFF00"/>
                </a:solidFill>
                <a:latin typeface="Symbol" panose="05050102010706020507" pitchFamily="18" charset="2"/>
              </a:rPr>
              <a:t>n</a:t>
            </a:r>
            <a:r>
              <a:rPr lang="fr-FR" sz="3200" dirty="0">
                <a:solidFill>
                  <a:srgbClr val="FFFF00"/>
                </a:solidFill>
              </a:rPr>
              <a:t> </a:t>
            </a:r>
            <a:r>
              <a:rPr lang="fr-FR" sz="3200" dirty="0" smtClean="0">
                <a:solidFill>
                  <a:srgbClr val="FFFF00"/>
                </a:solidFill>
                <a:sym typeface="Symbol"/>
              </a:rPr>
              <a:t>= ?</a:t>
            </a:r>
            <a:endParaRPr lang="fr-FR" sz="3200" dirty="0">
              <a:solidFill>
                <a:srgbClr val="FFFF00"/>
              </a:solidFill>
              <a:sym typeface="Symbol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971600" y="5694347"/>
            <a:ext cx="797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>
                <a:solidFill>
                  <a:srgbClr val="FFFF00"/>
                </a:solidFill>
              </a:rPr>
              <a:t>=&gt;</a:t>
            </a:r>
            <a:endParaRPr lang="fr-FR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17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2"/>
          <p:cNvSpPr>
            <a:spLocks noChangeArrowheads="1"/>
          </p:cNvSpPr>
          <p:nvPr/>
        </p:nvSpPr>
        <p:spPr bwMode="auto">
          <a:xfrm flipV="1">
            <a:off x="-36512" y="-36743"/>
            <a:ext cx="9144000" cy="6858000"/>
          </a:xfrm>
          <a:prstGeom prst="rtTriangl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pic>
        <p:nvPicPr>
          <p:cNvPr id="12290" name="Picture 2" descr="http://inspirehep.net/record/1114323/files/Neutrinos_figs_3nusp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5400600" cy="476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771800" y="332656"/>
            <a:ext cx="361143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Hiérarchie de masse</a:t>
            </a:r>
            <a:endParaRPr lang="fr-FR" sz="32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815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2"/>
          <p:cNvSpPr>
            <a:spLocks noChangeArrowheads="1"/>
          </p:cNvSpPr>
          <p:nvPr/>
        </p:nvSpPr>
        <p:spPr bwMode="auto">
          <a:xfrm flipV="1">
            <a:off x="-19905" y="-44450"/>
            <a:ext cx="9144000" cy="6858000"/>
          </a:xfrm>
          <a:prstGeom prst="rtTriangl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/>
          </a:p>
        </p:txBody>
      </p:sp>
      <p:pic>
        <p:nvPicPr>
          <p:cNvPr id="29698" name="Picture 2" descr="http://inspirehep.net/record/1094719/files/fig-02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750" y="1628800"/>
            <a:ext cx="4268738" cy="498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745499"/>
              </p:ext>
            </p:extLst>
          </p:nvPr>
        </p:nvGraphicFramePr>
        <p:xfrm>
          <a:off x="238696" y="1898030"/>
          <a:ext cx="44053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5" name="Equation" r:id="rId4" imgW="3108240" imgH="292320" progId="Equation.DSMT4">
                  <p:embed/>
                </p:oleObj>
              </mc:Choice>
              <mc:Fallback>
                <p:oleObj name="Equation" r:id="rId4" imgW="3108240" imgH="29232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696" y="1898030"/>
                        <a:ext cx="4405312" cy="450850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 descr="http://inspirehep.net/record/1114323/files/Neutrinos_figs_3nusp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2"/>
            <a:ext cx="3032299" cy="267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rme libre 5"/>
          <p:cNvSpPr/>
          <p:nvPr/>
        </p:nvSpPr>
        <p:spPr>
          <a:xfrm>
            <a:off x="935665" y="4763386"/>
            <a:ext cx="4816549" cy="1765005"/>
          </a:xfrm>
          <a:custGeom>
            <a:avLst/>
            <a:gdLst>
              <a:gd name="connsiteX0" fmla="*/ 0 w 4816549"/>
              <a:gd name="connsiteY0" fmla="*/ 1414130 h 1765005"/>
              <a:gd name="connsiteX1" fmla="*/ 0 w 4816549"/>
              <a:gd name="connsiteY1" fmla="*/ 1765005 h 1765005"/>
              <a:gd name="connsiteX2" fmla="*/ 3264195 w 4816549"/>
              <a:gd name="connsiteY2" fmla="*/ 1711842 h 1765005"/>
              <a:gd name="connsiteX3" fmla="*/ 4816549 w 4816549"/>
              <a:gd name="connsiteY3" fmla="*/ 0 h 176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6549" h="1765005">
                <a:moveTo>
                  <a:pt x="0" y="1414130"/>
                </a:moveTo>
                <a:lnTo>
                  <a:pt x="0" y="1765005"/>
                </a:lnTo>
                <a:lnTo>
                  <a:pt x="3264195" y="1711842"/>
                </a:lnTo>
                <a:lnTo>
                  <a:pt x="4816549" y="0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3635896" y="3284984"/>
            <a:ext cx="1656184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746498" y="328300"/>
            <a:ext cx="382777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3600" dirty="0" err="1" smtClean="0">
                <a:solidFill>
                  <a:srgbClr val="6600FF"/>
                </a:solidFill>
                <a:latin typeface="Symbol" panose="05050102010706020507" pitchFamily="18" charset="2"/>
              </a:rPr>
              <a:t>bb</a:t>
            </a:r>
            <a:r>
              <a:rPr lang="fr-FR" sz="3600" dirty="0" smtClean="0">
                <a:solidFill>
                  <a:srgbClr val="6600FF"/>
                </a:solidFill>
              </a:rPr>
              <a:t>  </a:t>
            </a:r>
            <a:r>
              <a:rPr lang="fr-FR" sz="3600" dirty="0" err="1" smtClean="0">
                <a:solidFill>
                  <a:srgbClr val="6600FF"/>
                </a:solidFill>
              </a:rPr>
              <a:t>v.s</a:t>
            </a:r>
            <a:r>
              <a:rPr lang="fr-FR" sz="3600" dirty="0" smtClean="0">
                <a:solidFill>
                  <a:srgbClr val="6600FF"/>
                </a:solidFill>
              </a:rPr>
              <a:t>. oscillations </a:t>
            </a:r>
            <a:endParaRPr lang="fr-FR" sz="3600" dirty="0">
              <a:solidFill>
                <a:srgbClr val="6600FF"/>
              </a:solidFill>
            </a:endParaRPr>
          </a:p>
        </p:txBody>
      </p:sp>
      <p:sp>
        <p:nvSpPr>
          <p:cNvPr id="13" name="Forme libre 12"/>
          <p:cNvSpPr/>
          <p:nvPr/>
        </p:nvSpPr>
        <p:spPr>
          <a:xfrm>
            <a:off x="350874" y="5949280"/>
            <a:ext cx="1446028" cy="202019"/>
          </a:xfrm>
          <a:custGeom>
            <a:avLst/>
            <a:gdLst>
              <a:gd name="connsiteX0" fmla="*/ 0 w 1446028"/>
              <a:gd name="connsiteY0" fmla="*/ 0 h 202019"/>
              <a:gd name="connsiteX1" fmla="*/ 170121 w 1446028"/>
              <a:gd name="connsiteY1" fmla="*/ 202019 h 202019"/>
              <a:gd name="connsiteX2" fmla="*/ 1222745 w 1446028"/>
              <a:gd name="connsiteY2" fmla="*/ 191387 h 202019"/>
              <a:gd name="connsiteX3" fmla="*/ 1446028 w 1446028"/>
              <a:gd name="connsiteY3" fmla="*/ 21266 h 20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6028" h="202019">
                <a:moveTo>
                  <a:pt x="0" y="0"/>
                </a:moveTo>
                <a:lnTo>
                  <a:pt x="170121" y="202019"/>
                </a:lnTo>
                <a:lnTo>
                  <a:pt x="1222745" y="191387"/>
                </a:lnTo>
                <a:lnTo>
                  <a:pt x="1446028" y="2126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>
            <a:off x="2945219" y="3359888"/>
            <a:ext cx="744279" cy="754912"/>
          </a:xfrm>
          <a:custGeom>
            <a:avLst/>
            <a:gdLst>
              <a:gd name="connsiteX0" fmla="*/ 0 w 744279"/>
              <a:gd name="connsiteY0" fmla="*/ 0 h 754912"/>
              <a:gd name="connsiteX1" fmla="*/ 531628 w 744279"/>
              <a:gd name="connsiteY1" fmla="*/ 10633 h 754912"/>
              <a:gd name="connsiteX2" fmla="*/ 733646 w 744279"/>
              <a:gd name="connsiteY2" fmla="*/ 276447 h 754912"/>
              <a:gd name="connsiteX3" fmla="*/ 744279 w 744279"/>
              <a:gd name="connsiteY3" fmla="*/ 754912 h 75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279" h="754912">
                <a:moveTo>
                  <a:pt x="0" y="0"/>
                </a:moveTo>
                <a:lnTo>
                  <a:pt x="531628" y="10633"/>
                </a:lnTo>
                <a:lnTo>
                  <a:pt x="733646" y="276447"/>
                </a:lnTo>
                <a:lnTo>
                  <a:pt x="744279" y="754912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27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neutrinos-to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81" y="1737033"/>
            <a:ext cx="5318130" cy="362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022096" y="1016524"/>
            <a:ext cx="4204036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100" b="1" dirty="0">
                <a:solidFill>
                  <a:srgbClr val="FF0000"/>
                </a:solidFill>
              </a:rPr>
              <a:t>Neutrinos </a:t>
            </a:r>
            <a:r>
              <a:rPr lang="fr-FR" altLang="fr-FR" sz="2100" b="1" dirty="0" err="1">
                <a:solidFill>
                  <a:srgbClr val="FF0000"/>
                </a:solidFill>
              </a:rPr>
              <a:t>abundance</a:t>
            </a:r>
            <a:r>
              <a:rPr lang="fr-FR" altLang="fr-FR" sz="2100" b="1" dirty="0">
                <a:solidFill>
                  <a:srgbClr val="FF0000"/>
                </a:solidFill>
              </a:rPr>
              <a:t> in the Univers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178670" y="1899670"/>
            <a:ext cx="2335960" cy="957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  <a:p>
            <a:r>
              <a:rPr lang="en-US" sz="1350" dirty="0">
                <a:solidFill>
                  <a:srgbClr val="0000FF"/>
                </a:solidFill>
              </a:rPr>
              <a:t>413 photons/m</a:t>
            </a:r>
            <a:r>
              <a:rPr lang="en-US" sz="1350" baseline="30000" dirty="0">
                <a:solidFill>
                  <a:srgbClr val="0000FF"/>
                </a:solidFill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en-US" sz="1350" dirty="0">
                <a:solidFill>
                  <a:srgbClr val="0000FF"/>
                </a:solidFill>
              </a:rPr>
              <a:t>340 neutrinos/cm</a:t>
            </a:r>
            <a:r>
              <a:rPr lang="en-US" sz="1350" baseline="30000" dirty="0">
                <a:solidFill>
                  <a:srgbClr val="0000FF"/>
                </a:solidFill>
              </a:rPr>
              <a:t>3  </a:t>
            </a:r>
            <a:r>
              <a:rPr lang="en-US" sz="1350" dirty="0">
                <a:solidFill>
                  <a:srgbClr val="0000FF"/>
                </a:solidFill>
              </a:rPr>
              <a:t>( </a:t>
            </a:r>
            <a:r>
              <a:rPr lang="en-US" sz="1350" dirty="0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sz="1350" baseline="-25000" dirty="0">
                <a:solidFill>
                  <a:srgbClr val="0000FF"/>
                </a:solidFill>
              </a:rPr>
              <a:t>e</a:t>
            </a:r>
            <a:r>
              <a:rPr lang="en-US" sz="1350" dirty="0">
                <a:solidFill>
                  <a:srgbClr val="0000FF"/>
                </a:solidFill>
              </a:rPr>
              <a:t> ,</a:t>
            </a:r>
            <a:r>
              <a:rPr lang="en-US" sz="1350" dirty="0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sz="1350" baseline="-25000" dirty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sz="1350" dirty="0">
                <a:solidFill>
                  <a:srgbClr val="0000FF"/>
                </a:solidFill>
                <a:latin typeface="Symbol" panose="05050102010706020507" pitchFamily="18" charset="2"/>
              </a:rPr>
              <a:t> </a:t>
            </a:r>
            <a:r>
              <a:rPr lang="en-US" sz="1350" dirty="0">
                <a:solidFill>
                  <a:srgbClr val="0000FF"/>
                </a:solidFill>
              </a:rPr>
              <a:t>,</a:t>
            </a:r>
            <a:r>
              <a:rPr lang="en-US" sz="1350" dirty="0" err="1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sz="1350" baseline="-25000" dirty="0" err="1">
                <a:solidFill>
                  <a:srgbClr val="0000FF"/>
                </a:solidFill>
                <a:latin typeface="Symbol" panose="05050102010706020507" pitchFamily="18" charset="2"/>
              </a:rPr>
              <a:t>t</a:t>
            </a:r>
            <a:r>
              <a:rPr lang="en-US" sz="1350" baseline="-25000" dirty="0">
                <a:solidFill>
                  <a:srgbClr val="0000FF"/>
                </a:solidFill>
                <a:latin typeface="Symbol" panose="05050102010706020507" pitchFamily="18" charset="2"/>
              </a:rPr>
              <a:t> </a:t>
            </a:r>
            <a:r>
              <a:rPr lang="en-US" sz="1350" dirty="0">
                <a:solidFill>
                  <a:srgbClr val="0000FF"/>
                </a:solidFill>
              </a:rPr>
              <a:t>)</a:t>
            </a:r>
          </a:p>
          <a:p>
            <a:endParaRPr lang="en-US" sz="1350" baseline="30000" dirty="0"/>
          </a:p>
        </p:txBody>
      </p:sp>
      <p:sp>
        <p:nvSpPr>
          <p:cNvPr id="3" name="ZoneTexte 2"/>
          <p:cNvSpPr txBox="1"/>
          <p:nvPr/>
        </p:nvSpPr>
        <p:spPr>
          <a:xfrm>
            <a:off x="5686965" y="1316607"/>
            <a:ext cx="3195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FF"/>
                </a:solidFill>
              </a:rPr>
              <a:t>Second most abundance particle</a:t>
            </a:r>
          </a:p>
          <a:p>
            <a:r>
              <a:rPr lang="en-US" i="1" dirty="0">
                <a:solidFill>
                  <a:srgbClr val="FF00FF"/>
                </a:solidFill>
              </a:rPr>
              <a:t>in the universe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949868" y="3082752"/>
            <a:ext cx="296728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Better knowledge of neutrino</a:t>
            </a:r>
          </a:p>
          <a:p>
            <a:r>
              <a:rPr lang="en-US" sz="1350" i="1" dirty="0"/>
              <a:t>physics =&gt; direct impact in astrophysics </a:t>
            </a:r>
          </a:p>
          <a:p>
            <a:r>
              <a:rPr lang="en-US" sz="1350" i="1" dirty="0"/>
              <a:t>	   and cosmology  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608498" y="2324433"/>
            <a:ext cx="31290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b="1" dirty="0">
                <a:solidFill>
                  <a:srgbClr val="0000FF"/>
                </a:solidFill>
                <a:latin typeface="Symbol" panose="05050102010706020507" pitchFamily="18" charset="2"/>
              </a:rPr>
              <a:t>(-)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839251" y="2322279"/>
            <a:ext cx="31290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b="1" dirty="0">
                <a:solidFill>
                  <a:srgbClr val="0000FF"/>
                </a:solidFill>
                <a:latin typeface="Symbol" panose="05050102010706020507" pitchFamily="18" charset="2"/>
              </a:rPr>
              <a:t>(-)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063536" y="2326594"/>
            <a:ext cx="31290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b="1" dirty="0">
                <a:solidFill>
                  <a:srgbClr val="0000FF"/>
                </a:solidFill>
                <a:latin typeface="Symbol" panose="05050102010706020507" pitchFamily="18" charset="2"/>
              </a:rPr>
              <a:t>(-)</a:t>
            </a:r>
          </a:p>
        </p:txBody>
      </p:sp>
    </p:spTree>
    <p:extLst>
      <p:ext uri="{BB962C8B-B14F-4D97-AF65-F5344CB8AC3E}">
        <p14:creationId xmlns:p14="http://schemas.microsoft.com/office/powerpoint/2010/main" val="151351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43608" y="620688"/>
            <a:ext cx="64874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Goldhabert</a:t>
            </a:r>
            <a:r>
              <a:rPr lang="en-US" sz="2400" b="1" dirty="0" smtClean="0">
                <a:solidFill>
                  <a:srgbClr val="FF0000"/>
                </a:solidFill>
              </a:rPr>
              <a:t> measure the neutrino helicity in 1958</a:t>
            </a:r>
          </a:p>
          <a:p>
            <a:pPr algn="ctr"/>
            <a:endParaRPr lang="en-US" dirty="0" smtClean="0">
              <a:solidFill>
                <a:srgbClr val="0066FF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136" y="2132856"/>
            <a:ext cx="3240360" cy="368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5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02"/>
            <a:ext cx="9144000" cy="669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5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3860</TotalTime>
  <Words>2271</Words>
  <Application>Microsoft Office PowerPoint</Application>
  <PresentationFormat>Affichage à l'écran (4:3)</PresentationFormat>
  <Paragraphs>656</Paragraphs>
  <Slides>73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73</vt:i4>
      </vt:variant>
    </vt:vector>
  </HeadingPairs>
  <TitlesOfParts>
    <vt:vector size="88" baseType="lpstr">
      <vt:lpstr>ＭＳ Ｐゴシック</vt:lpstr>
      <vt:lpstr>ＭＳ Ｐゴシック</vt:lpstr>
      <vt:lpstr>Algerian</vt:lpstr>
      <vt:lpstr>Arial</vt:lpstr>
      <vt:lpstr>Baskerville Old Face</vt:lpstr>
      <vt:lpstr>Calibri</vt:lpstr>
      <vt:lpstr>Cambria Math</vt:lpstr>
      <vt:lpstr>Helvetica</vt:lpstr>
      <vt:lpstr>Symbol</vt:lpstr>
      <vt:lpstr>Times New Roman</vt:lpstr>
      <vt:lpstr>Wingdings</vt:lpstr>
      <vt:lpstr>ヒラギノ角ゴ ProN W3</vt:lpstr>
      <vt:lpstr>Thème Office</vt:lpstr>
      <vt:lpstr>Equation</vt:lpstr>
      <vt:lpstr>Équation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NEMO-3 Technique</vt:lpstr>
      <vt:lpstr>Présentation PowerPoint</vt:lpstr>
      <vt:lpstr>Présentation PowerPoint</vt:lpstr>
      <vt:lpstr>Présentation PowerPoint</vt:lpstr>
      <vt:lpstr>NEMO3 Lab.</vt:lpstr>
      <vt:lpstr>NEMO-3: 7 isotopes + events images</vt:lpstr>
      <vt:lpstr>Results </vt:lpstr>
      <vt:lpstr>100Mo and 82Se  (bb)0n results </vt:lpstr>
      <vt:lpstr>Présentation PowerPoint</vt:lpstr>
      <vt:lpstr>NEMO-3 (bb)2n results</vt:lpstr>
      <vt:lpstr>From NEMO-3 to SuperNEMO</vt:lpstr>
      <vt:lpstr>SuperNEMO  demostrator</vt:lpstr>
      <vt:lpstr>Présentation PowerPoint</vt:lpstr>
      <vt:lpstr>Conclusion</vt:lpstr>
      <vt:lpstr>Présentation PowerPoint</vt:lpstr>
      <vt:lpstr>SuperNEMO R&amp;D: Tracker</vt:lpstr>
      <vt:lpstr>SuperNEMO R&amp;D: Calorimeter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jose</dc:creator>
  <cp:lastModifiedBy>Jose</cp:lastModifiedBy>
  <cp:revision>244</cp:revision>
  <cp:lastPrinted>2017-07-18T22:15:33Z</cp:lastPrinted>
  <dcterms:created xsi:type="dcterms:W3CDTF">2014-05-09T10:16:24Z</dcterms:created>
  <dcterms:modified xsi:type="dcterms:W3CDTF">2019-07-06T08:43:23Z</dcterms:modified>
</cp:coreProperties>
</file>