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3" r:id="rId6"/>
    <p:sldId id="259" r:id="rId7"/>
    <p:sldId id="264" r:id="rId8"/>
    <p:sldId id="265" r:id="rId9"/>
    <p:sldId id="267" r:id="rId10"/>
    <p:sldId id="271" r:id="rId11"/>
    <p:sldId id="266" r:id="rId12"/>
    <p:sldId id="268" r:id="rId13"/>
    <p:sldId id="260" r:id="rId14"/>
    <p:sldId id="272" r:id="rId15"/>
    <p:sldId id="274" r:id="rId16"/>
    <p:sldId id="269" r:id="rId17"/>
    <p:sldId id="27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50E1-92B1-49E8-9A79-EDFC81C14CF3}" type="datetimeFigureOut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B9E94-3920-4F45-BA3A-A035AB0D8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42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B87E55-B15E-4C87-BF75-6443FFFF2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AB200F-A89D-4CE9-8FBD-116C1A235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5CB84-630A-40DB-8E0D-88B51D51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B77-18F2-4504-AB76-99F2237C5690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CBFD71-D5CC-48BF-92D0-24B0D303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CB7FCA-67CE-4330-B5A7-FD636D0D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70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89724-C9D7-49CF-8A20-A9082F03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6FB0E3-ADEB-451C-9102-7EB6F62AE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7DF342-5DCA-4F78-962C-BB21CB5F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52DD-183F-47D4-928F-9FE37125D2C8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A8015E-574C-4FC0-99AB-2BEDD695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220615-9DAF-4624-9F06-01AF6FCC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5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010688-229A-49E7-9A92-33BA66252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E1F289-A4A5-48D0-8539-19D91C20D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6BECC1-FE99-4FFE-B7D9-8237EF11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B498-E9D3-44E5-A224-0A1CECC0173E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4E15BE-9F2D-4D2A-88A4-89BFD036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A64D8F-4220-43C6-94F6-D3334724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63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ADDCD2-1DE4-485B-9553-E7DE446B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A702FF-463C-469E-A77A-405AEEC6A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66B9EF-5A08-4D54-8892-64CC0ACA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9474D5-7D51-4F72-A144-65164297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EF4315-0C1F-45EF-99D6-0BDBBAEA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69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E4A362-ACCF-4E2C-BE84-6860A92D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56A08E-A911-4599-81BF-0D199B34E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C53D03-F923-4EC9-800A-1EE3B049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5417-2538-427C-A4F1-F7641027613D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DE568-2330-4220-B872-C7BC8AFB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42C015-B2A6-4845-9F8D-76B83B0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2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ED07A7-CF47-4BEE-A5CE-D250CCF3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386922-6D02-4206-9D08-7A824CEF1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23B0D1-3FA9-40EC-ADA2-DD3061D56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9A20EB-9205-43C9-AD4B-64D90BB8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9E21-25CA-4E13-A65F-32D4785886AA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54734D-2DEE-47BC-A972-E7F598D9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5AD131-7001-4D96-B1BB-4EDA60A5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CD36F-E7C6-4969-A669-0EAAF37D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363B43-F549-4705-B4D0-FD6965645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01EEC0-7A33-4A16-B43C-53FCB510A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F62BEC7-2706-4EAD-8C98-0C537EBCA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19648F8-287B-4652-9B94-E3E823ACB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564FC3-0683-40E5-9D04-798F397A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F1E-9134-4EE6-9EB0-36D6C870BEE1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1DE0719-8D34-44C7-94FF-E083B4C0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FFBDC9-D9AF-49D9-9DCF-D79417E3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52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DB0DC-0C5B-4A7F-890F-64BFFCC7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80E9D12-B1EB-4F7B-876A-A4179A22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B60E-4AAB-4245-A604-F9A1B5B20DF1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8BD7626-5D5C-455A-9066-2DB162ED3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EF4BC6-9A66-4D50-993F-92C61AA2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94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8C3564E-4B84-4910-90AA-B5EE7602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B341-EDA1-4FBC-AC87-9751C7E870AD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842D660-90DB-4AD1-B2D8-628FD289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0E569F-E7E6-451A-B154-4B98C227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39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6BB9B-0082-4115-B06C-08936081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39C3A4-C6B2-4C07-90E2-9C0F13903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A1E4F7-0C94-480A-A0CD-BCA394764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151685-76B9-490B-B10B-BCF21C96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FBDB-1F8F-4933-96B5-47A72D1486B0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743F65-FC5B-42F0-8347-BE08BAF9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423947-15D4-43BE-BA77-E49345E4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19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023033-3B21-4D4E-8AEE-F8F38C12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226CAF-C5F8-4429-A752-CEB4BF900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58698A-C5CD-4D19-8CAE-712BFB0F5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0C96D4-3617-4C55-B38C-8AE743D1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E3D0-32D2-415C-8486-0FC84A1D312A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3C4A09-0A03-45A5-B508-22EE5716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BE4848-BE16-48F1-BE9E-9C0F5EB6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31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2EE7E60-18F4-4C4A-A126-FD9D38E1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DA0638-33C0-495A-92DD-0AF032FCC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50ED6-426C-48BE-B83E-7F93552EF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2A621-6BD9-497C-AF66-4326A5DF63C8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A8D528-452B-468D-8A54-2CC887048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10551C-1A9A-41AC-A62D-030FE0AA2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31C0C-2916-40A7-BE5B-D9DBEDFB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96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6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>
            <a:extLst>
              <a:ext uri="{FF2B5EF4-FFF2-40B4-BE49-F238E27FC236}">
                <a16:creationId xmlns:a16="http://schemas.microsoft.com/office/drawing/2014/main" id="{5893B5E4-15B7-41A3-88DD-344C20DBEB0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00" y="87085"/>
            <a:ext cx="1440000" cy="144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87B963-9895-4287-8EE1-AFDAAB8EE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87085"/>
            <a:ext cx="1440000" cy="1440000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562686714627&amp;di=b84afcef377124b2d0fb3342dfc5d779&amp;imgtype=0&amp;src=http%3A%2F%2Fimg.kaoshidian.com%2Fimg%2Fcourse%2F201306%2F1372473537057.jpg">
            <a:extLst>
              <a:ext uri="{FF2B5EF4-FFF2-40B4-BE49-F238E27FC236}">
                <a16:creationId xmlns:a16="http://schemas.microsoft.com/office/drawing/2014/main" id="{E432E95A-0731-451D-9B70-E5A96396400A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t="8428" r="22903" b="5378"/>
          <a:stretch/>
        </p:blipFill>
        <p:spPr bwMode="auto">
          <a:xfrm>
            <a:off x="1665192" y="870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335AFF55-8962-4552-81ED-D6342A34D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096" y="2438400"/>
            <a:ext cx="10818223" cy="877388"/>
          </a:xfrm>
          <a:noFill/>
          <a:effectLst/>
        </p:spPr>
        <p:txBody>
          <a:bodyPr>
            <a:normAutofit/>
          </a:bodyPr>
          <a:lstStyle/>
          <a:p>
            <a:r>
              <a:rPr lang="fr-FR" sz="48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Cosmic Ray angular distribution</a:t>
            </a:r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949E5216-AF7C-4F91-8D47-E51465C8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029-2DB0-498D-9B18-0A1DB20EC3A3}" type="datetime1">
              <a:rPr lang="zh-CN" altLang="en-US" smtClean="0"/>
              <a:t>2019/7/10</a:t>
            </a:fld>
            <a:endParaRPr lang="zh-CN" altLang="en-US" dirty="0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2681CDA5-E5A4-4D7C-8163-4FC9A966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6" name="Espace réservé du pied de page 5">
            <a:extLst>
              <a:ext uri="{FF2B5EF4-FFF2-40B4-BE49-F238E27FC236}">
                <a16:creationId xmlns:a16="http://schemas.microsoft.com/office/drawing/2014/main" id="{721495C0-C030-481E-87FE-3F64760E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F2872594-B02B-44CB-BEB3-566CD5224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9157" y="3938452"/>
            <a:ext cx="5632100" cy="778701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member: </a:t>
            </a:r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You Qi</a:t>
            </a:r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Zhou Hang, Sang Haoyu</a:t>
            </a:r>
          </a:p>
          <a:p>
            <a:r>
              <a:rPr lang="fr-FR" altLang="zh-CN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counselor: Massimiliano Lincetto</a:t>
            </a:r>
          </a:p>
        </p:txBody>
      </p:sp>
    </p:spTree>
    <p:extLst>
      <p:ext uri="{BB962C8B-B14F-4D97-AF65-F5344CB8AC3E}">
        <p14:creationId xmlns:p14="http://schemas.microsoft.com/office/powerpoint/2010/main" val="2598448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C09BF3-7BAD-4D6B-B9DE-73378DD6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BBC703-61DD-4A24-A341-59DA88A9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480F0BD9-483F-4DF6-A139-B66DE494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FC6C6D4-EEA7-4335-93EB-F7D390A1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algn="ctr"/>
            <a:r>
              <a:rPr lang="en-US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Estimation</a:t>
            </a:r>
            <a:endParaRPr lang="en-CA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64960DC-81B6-4493-A557-BD7355EF780D}"/>
              </a:ext>
            </a:extLst>
          </p:cNvPr>
          <p:cNvCxnSpPr/>
          <p:nvPr/>
        </p:nvCxnSpPr>
        <p:spPr>
          <a:xfrm>
            <a:off x="165463" y="1637211"/>
            <a:ext cx="11625943" cy="0"/>
          </a:xfrm>
          <a:prstGeom prst="line">
            <a:avLst/>
          </a:prstGeom>
          <a:ln w="28575">
            <a:gradFill flip="none" rotWithShape="1">
              <a:gsLst>
                <a:gs pos="85000">
                  <a:srgbClr val="0070C0"/>
                </a:gs>
                <a:gs pos="15000">
                  <a:srgbClr val="002060"/>
                </a:gs>
                <a:gs pos="0">
                  <a:schemeClr val="bg1"/>
                </a:gs>
                <a:gs pos="50000">
                  <a:srgbClr val="00206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68190592-BE24-41B3-AE7B-790C54011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82636"/>
              </p:ext>
            </p:extLst>
          </p:nvPr>
        </p:nvGraphicFramePr>
        <p:xfrm>
          <a:off x="612775" y="2000250"/>
          <a:ext cx="7192963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3" imgW="3111480" imgH="838080" progId="Equation.KSEE3">
                  <p:embed/>
                </p:oleObj>
              </mc:Choice>
              <mc:Fallback>
                <p:oleObj name="Equation" r:id="rId3" imgW="3111480" imgH="838080" progId="Equation.KSEE3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1659FE58-1DCC-48EE-859A-E91030190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775" y="2000250"/>
                        <a:ext cx="7192963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1A96DC45-142E-4268-9912-865BA7127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051779"/>
              </p:ext>
            </p:extLst>
          </p:nvPr>
        </p:nvGraphicFramePr>
        <p:xfrm>
          <a:off x="612775" y="4301626"/>
          <a:ext cx="801528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5" imgW="3466800" imgH="482400" progId="Equation.KSEE3">
                  <p:embed/>
                </p:oleObj>
              </mc:Choice>
              <mc:Fallback>
                <p:oleObj name="Equation" r:id="rId5" imgW="3466800" imgH="482400" progId="Equation.KSEE3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68190592-BE24-41B3-AE7B-790C540113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775" y="4301626"/>
                        <a:ext cx="801528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67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532C28-3E13-4E9F-933B-DE63689F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7FA057-54B1-475F-A469-75E342C9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3B5A4A8A-FB11-47EF-9BE9-B7D80DDB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959C8AA-C78B-4A63-8015-744B8F5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and Conclusions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7CC0FBB-652D-4F7C-9ED4-22465F20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57" y="2308406"/>
            <a:ext cx="8229600" cy="345263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of Cosmic Rays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 Analysis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Results and Conclusions</a:t>
            </a:r>
          </a:p>
          <a:p>
            <a:endParaRPr lang="en-CA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AF17E96-A931-44B7-BFDC-6DACDCDFA7E6}"/>
              </a:ext>
            </a:extLst>
          </p:cNvPr>
          <p:cNvCxnSpPr/>
          <p:nvPr/>
        </p:nvCxnSpPr>
        <p:spPr>
          <a:xfrm>
            <a:off x="165463" y="1637211"/>
            <a:ext cx="11625943" cy="0"/>
          </a:xfrm>
          <a:prstGeom prst="line">
            <a:avLst/>
          </a:prstGeom>
          <a:ln w="28575">
            <a:gradFill flip="none" rotWithShape="1">
              <a:gsLst>
                <a:gs pos="85000">
                  <a:srgbClr val="0070C0"/>
                </a:gs>
                <a:gs pos="15000">
                  <a:srgbClr val="002060"/>
                </a:gs>
                <a:gs pos="0">
                  <a:schemeClr val="bg1"/>
                </a:gs>
                <a:gs pos="50000">
                  <a:srgbClr val="00206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9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E404AD6-E60D-4A52-9306-17E83AB95FB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09" y="3429000"/>
            <a:ext cx="4690800" cy="30672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4C2382-11DE-482E-BD42-2750D2C4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68DB1D-6B87-4AE8-9B55-58D91356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974C9486-425E-4760-810D-CA6B4D62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B4F8FE7-C403-4B07-8970-B6E73116BC6E}"/>
              </a:ext>
            </a:extLst>
          </p:cNvPr>
          <p:cNvSpPr txBox="1">
            <a:spLocks/>
          </p:cNvSpPr>
          <p:nvPr/>
        </p:nvSpPr>
        <p:spPr>
          <a:xfrm>
            <a:off x="394063" y="286961"/>
            <a:ext cx="5016138" cy="858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orth-south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B4C3E5-16AE-4897-B740-F1135177C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7" y="1928350"/>
            <a:ext cx="6375226" cy="442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CE2D1F9-52BF-4A18-A277-27B29E871A1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09" y="303379"/>
            <a:ext cx="4690800" cy="30672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5490036-B1DE-4C6C-B9EC-924A0D417A11}"/>
              </a:ext>
            </a:extLst>
          </p:cNvPr>
          <p:cNvSpPr txBox="1"/>
          <p:nvPr/>
        </p:nvSpPr>
        <p:spPr>
          <a:xfrm>
            <a:off x="1336040" y="2600960"/>
            <a:ext cx="10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endParaRPr lang="zh-CN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BE5F12C-C9AC-4891-9242-0B9DBE0AF5B8}"/>
              </a:ext>
            </a:extLst>
          </p:cNvPr>
          <p:cNvSpPr txBox="1"/>
          <p:nvPr/>
        </p:nvSpPr>
        <p:spPr>
          <a:xfrm>
            <a:off x="7666082" y="716004"/>
            <a:ext cx="175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8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zh-CN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85F7CE0-F0BC-4349-B410-B1D43D235D61}"/>
              </a:ext>
            </a:extLst>
          </p:cNvPr>
          <p:cNvSpPr txBox="1"/>
          <p:nvPr/>
        </p:nvSpPr>
        <p:spPr>
          <a:xfrm>
            <a:off x="7666082" y="3913036"/>
            <a:ext cx="175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8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zh-CN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4C2382-11DE-482E-BD42-2750D2C4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68DB1D-6B87-4AE8-9B55-58D91356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974C9486-425E-4760-810D-CA6B4D62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7AEE5FC3-81A3-409E-AA2F-C9A241398A6F}"/>
              </a:ext>
            </a:extLst>
          </p:cNvPr>
          <p:cNvSpPr txBox="1">
            <a:spLocks/>
          </p:cNvSpPr>
          <p:nvPr/>
        </p:nvSpPr>
        <p:spPr>
          <a:xfrm>
            <a:off x="394063" y="286962"/>
            <a:ext cx="5016138" cy="858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West-east direction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D98A79B-5F69-45D6-B383-BCC55FEEA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3" y="1827541"/>
            <a:ext cx="6374674" cy="442761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3AD105B-8BA4-42C0-A589-F7AE02ACA1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60" y="295911"/>
            <a:ext cx="4690353" cy="306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F081621-2092-48FF-8000-170FDCA921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60" y="3361508"/>
            <a:ext cx="4690353" cy="299484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DFAC2EEC-3850-446B-A7CC-C096DAC52C71}"/>
              </a:ext>
            </a:extLst>
          </p:cNvPr>
          <p:cNvSpPr txBox="1"/>
          <p:nvPr/>
        </p:nvSpPr>
        <p:spPr>
          <a:xfrm>
            <a:off x="1336040" y="2458736"/>
            <a:ext cx="10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endParaRPr lang="zh-CN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0605F87-CD0A-4CA4-AF00-9FCA898627AC}"/>
              </a:ext>
            </a:extLst>
          </p:cNvPr>
          <p:cNvSpPr txBox="1"/>
          <p:nvPr/>
        </p:nvSpPr>
        <p:spPr>
          <a:xfrm>
            <a:off x="7666082" y="716004"/>
            <a:ext cx="175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8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zh-CN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F44E07C-5765-463A-B05D-3B298F05C402}"/>
              </a:ext>
            </a:extLst>
          </p:cNvPr>
          <p:cNvSpPr txBox="1"/>
          <p:nvPr/>
        </p:nvSpPr>
        <p:spPr>
          <a:xfrm>
            <a:off x="7666082" y="3851452"/>
            <a:ext cx="175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8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zh-CN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2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CE7C1D-4BCD-4CCD-B064-BF8C40E5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336F7B-EAE7-40A6-81C3-B408420F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1F95BF96-322B-47CC-A6EC-BC6A4856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7EEF986-AD42-463A-846F-892D0306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Explanations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650CCF7-87C2-4A25-9E08-464EEA9412E9}"/>
              </a:ext>
            </a:extLst>
          </p:cNvPr>
          <p:cNvCxnSpPr/>
          <p:nvPr/>
        </p:nvCxnSpPr>
        <p:spPr>
          <a:xfrm>
            <a:off x="165463" y="1637211"/>
            <a:ext cx="11625943" cy="0"/>
          </a:xfrm>
          <a:prstGeom prst="line">
            <a:avLst/>
          </a:prstGeom>
          <a:ln w="28575">
            <a:gradFill flip="none" rotWithShape="1">
              <a:gsLst>
                <a:gs pos="85000">
                  <a:srgbClr val="0070C0"/>
                </a:gs>
                <a:gs pos="15000">
                  <a:srgbClr val="002060"/>
                </a:gs>
                <a:gs pos="0">
                  <a:schemeClr val="bg1"/>
                </a:gs>
                <a:gs pos="50000">
                  <a:srgbClr val="00206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383B6EA-A8CD-4EBA-BD3D-EE8F7F71A2A2}"/>
              </a:ext>
            </a:extLst>
          </p:cNvPr>
          <p:cNvSpPr txBox="1"/>
          <p:nvPr/>
        </p:nvSpPr>
        <p:spPr>
          <a:xfrm>
            <a:off x="551179" y="2048778"/>
            <a:ext cx="175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∝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8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zh-CN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7DC7B7D-AFA5-4562-8B8B-D31729D76C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1682" y="1674223"/>
            <a:ext cx="5039724" cy="431380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CC0E1DE-47BF-42F6-BD19-F8DA5A764569}"/>
              </a:ext>
            </a:extLst>
          </p:cNvPr>
          <p:cNvSpPr/>
          <p:nvPr/>
        </p:nvSpPr>
        <p:spPr>
          <a:xfrm>
            <a:off x="551179" y="3075204"/>
            <a:ext cx="6096000" cy="13889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AR CENA" panose="02000000000000000000" pitchFamily="2" charset="0"/>
              </a:rPr>
              <a:t>The overall angular distribution of muons measured at sea level is </a:t>
            </a:r>
            <a:r>
              <a:rPr lang="en-US" altLang="zh-CN" sz="2400" dirty="0">
                <a:solidFill>
                  <a:srgbClr val="C00000"/>
                </a:solidFill>
                <a:latin typeface="AR CENA" panose="02000000000000000000" pitchFamily="2" charset="0"/>
                <a:cs typeface="Times New Roman" panose="02020603050405020304" pitchFamily="18" charset="0"/>
              </a:rPr>
              <a:t>∝ </a:t>
            </a:r>
            <a:r>
              <a:rPr lang="en-US" altLang="zh-CN" sz="2400" dirty="0">
                <a:solidFill>
                  <a:srgbClr val="C00000"/>
                </a:solidFill>
                <a:latin typeface="AR CENA" panose="02000000000000000000" pitchFamily="2" charset="0"/>
              </a:rPr>
              <a:t>cos</a:t>
            </a:r>
            <a:r>
              <a:rPr lang="en-US" altLang="zh-CN" sz="2400" baseline="30000" dirty="0">
                <a:solidFill>
                  <a:srgbClr val="C00000"/>
                </a:solidFill>
                <a:latin typeface="AR CENA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rgbClr val="C00000"/>
                </a:solidFill>
                <a:latin typeface="AR CENA" panose="02000000000000000000" pitchFamily="2" charset="0"/>
                <a:cs typeface="Times New Roman" panose="02020603050405020304" pitchFamily="18" charset="0"/>
              </a:rPr>
              <a:t>θ</a:t>
            </a:r>
            <a:r>
              <a:rPr lang="en-US" altLang="zh-CN" sz="2400" dirty="0">
                <a:solidFill>
                  <a:srgbClr val="C00000"/>
                </a:solidFill>
                <a:latin typeface="AR CENA" panose="02000000000000000000" pitchFamily="2" charset="0"/>
              </a:rPr>
              <a:t>, 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AR CENA" panose="02000000000000000000" pitchFamily="2" charset="0"/>
              </a:rPr>
              <a:t>which is characteristic of muons with </a:t>
            </a:r>
            <a:r>
              <a:rPr lang="en-US" altLang="zh-CN" sz="2400" dirty="0">
                <a:solidFill>
                  <a:srgbClr val="C00000"/>
                </a:solidFill>
                <a:latin typeface="AR CENA" panose="02000000000000000000" pitchFamily="2" charset="0"/>
              </a:rPr>
              <a:t>Eµ </a:t>
            </a:r>
            <a:r>
              <a:rPr lang="en-US" altLang="zh-CN" sz="2400" dirty="0">
                <a:solidFill>
                  <a:srgbClr val="C00000"/>
                </a:solidFill>
                <a:latin typeface="AR CENA" panose="02000000000000000000" pitchFamily="2" charset="0"/>
                <a:cs typeface="Times New Roman" panose="02020603050405020304" pitchFamily="18" charset="0"/>
              </a:rPr>
              <a:t>∼</a:t>
            </a:r>
            <a:r>
              <a:rPr lang="en-US" altLang="zh-CN" sz="2400" dirty="0">
                <a:solidFill>
                  <a:srgbClr val="C00000"/>
                </a:solidFill>
                <a:latin typeface="AR CENA" panose="02000000000000000000" pitchFamily="2" charset="0"/>
              </a:rPr>
              <a:t> 3 GeV.</a:t>
            </a:r>
            <a:r>
              <a:rPr lang="en-US" altLang="zh-CN" sz="2400" baseline="30000" dirty="0">
                <a:latin typeface="AR CENA" panose="02000000000000000000" pitchFamily="2" charset="0"/>
              </a:rPr>
              <a:t>[1]</a:t>
            </a:r>
            <a:endParaRPr lang="zh-CN" altLang="en-US" sz="2400" baseline="30000" dirty="0">
              <a:solidFill>
                <a:srgbClr val="C0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5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0C79BC-2012-4658-B6B5-34A4E755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EAA2E1-FCBF-44D0-BF19-27556A92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15F8FF84-7005-4D86-BB0A-B3A32F8C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36C09A4-A1F1-4D27-91FF-A3B435BD651A}"/>
              </a:ext>
            </a:extLst>
          </p:cNvPr>
          <p:cNvGrpSpPr/>
          <p:nvPr/>
        </p:nvGrpSpPr>
        <p:grpSpPr>
          <a:xfrm>
            <a:off x="1070777" y="642257"/>
            <a:ext cx="5961153" cy="5573486"/>
            <a:chOff x="2433910" y="522514"/>
            <a:chExt cx="5961153" cy="5573486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8D092E05-67A7-4F13-B136-C154D41067A6}"/>
                </a:ext>
              </a:extLst>
            </p:cNvPr>
            <p:cNvGrpSpPr/>
            <p:nvPr/>
          </p:nvGrpSpPr>
          <p:grpSpPr>
            <a:xfrm>
              <a:off x="2433910" y="522514"/>
              <a:ext cx="5961153" cy="5573486"/>
              <a:chOff x="2433910" y="522514"/>
              <a:chExt cx="5961153" cy="5573486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296E2037-5F27-421F-9FCE-A9E8E6895D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316" b="12506"/>
              <a:stretch/>
            </p:blipFill>
            <p:spPr>
              <a:xfrm>
                <a:off x="2433910" y="522514"/>
                <a:ext cx="5107714" cy="5573486"/>
              </a:xfrm>
              <a:prstGeom prst="rect">
                <a:avLst/>
              </a:prstGeom>
            </p:spPr>
          </p:pic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6B58EF6-0431-4922-9F84-995296C1D8F4}"/>
                  </a:ext>
                </a:extLst>
              </p:cNvPr>
              <p:cNvSpPr txBox="1"/>
              <p:nvPr/>
            </p:nvSpPr>
            <p:spPr>
              <a:xfrm>
                <a:off x="5164183" y="687624"/>
                <a:ext cx="609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0°</a:t>
                </a:r>
                <a:endParaRPr lang="zh-CN" alt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5DCB5CC-0B5C-4C1A-AF3C-56E0C946165E}"/>
                  </a:ext>
                </a:extLst>
              </p:cNvPr>
              <p:cNvSpPr txBox="1"/>
              <p:nvPr/>
            </p:nvSpPr>
            <p:spPr>
              <a:xfrm>
                <a:off x="7619999" y="2263523"/>
                <a:ext cx="775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90°</a:t>
                </a:r>
                <a:endParaRPr lang="zh-CN" alt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aphicFrame>
            <p:nvGraphicFramePr>
              <p:cNvPr id="31" name="对象 30">
                <a:extLst>
                  <a:ext uri="{FF2B5EF4-FFF2-40B4-BE49-F238E27FC236}">
                    <a16:creationId xmlns:a16="http://schemas.microsoft.com/office/drawing/2014/main" id="{8E950931-E8A6-4F64-B04B-A972167DA1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0097294"/>
                  </p:ext>
                </p:extLst>
              </p:nvPr>
            </p:nvGraphicFramePr>
            <p:xfrm>
              <a:off x="4566557" y="1661291"/>
              <a:ext cx="412744" cy="7796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77" name="Equation" r:id="rId4" imgW="114120" imgH="215640" progId="Equation.KSEE3">
                      <p:embed/>
                    </p:oleObj>
                  </mc:Choice>
                  <mc:Fallback>
                    <p:oleObj name="Equation" r:id="rId4" imgW="114120" imgH="215640" progId="Equation.KSEE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566557" y="1661291"/>
                            <a:ext cx="412744" cy="77962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对象 31">
                <a:extLst>
                  <a:ext uri="{FF2B5EF4-FFF2-40B4-BE49-F238E27FC236}">
                    <a16:creationId xmlns:a16="http://schemas.microsoft.com/office/drawing/2014/main" id="{EE07A08F-6087-4DD3-BBCF-BBE600B50C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0629813"/>
                  </p:ext>
                </p:extLst>
              </p:nvPr>
            </p:nvGraphicFramePr>
            <p:xfrm>
              <a:off x="6205538" y="2051050"/>
              <a:ext cx="504825" cy="779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78" name="Equation" r:id="rId6" imgW="139680" imgH="215640" progId="Equation.KSEE3">
                      <p:embed/>
                    </p:oleObj>
                  </mc:Choice>
                  <mc:Fallback>
                    <p:oleObj name="Equation" r:id="rId6" imgW="139680" imgH="215640" progId="Equation.KSEE3">
                      <p:embed/>
                      <p:pic>
                        <p:nvPicPr>
                          <p:cNvPr id="31" name="对象 30">
                            <a:extLst>
                              <a:ext uri="{FF2B5EF4-FFF2-40B4-BE49-F238E27FC236}">
                                <a16:creationId xmlns:a16="http://schemas.microsoft.com/office/drawing/2014/main" id="{8E950931-E8A6-4F64-B04B-A972167DA1B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205538" y="2051050"/>
                            <a:ext cx="504825" cy="7794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4EB49305-B0A8-4742-B5B4-859BE02F5D7C}"/>
                </a:ext>
              </a:extLst>
            </p:cNvPr>
            <p:cNvCxnSpPr/>
            <p:nvPr/>
          </p:nvCxnSpPr>
          <p:spPr>
            <a:xfrm>
              <a:off x="5050971" y="949234"/>
              <a:ext cx="0" cy="18984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8590E4EC-8A69-4EEE-99DC-8066399339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4183" y="2786743"/>
              <a:ext cx="258644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CA20767-0C8E-4978-8AD8-FEC86254F5F3}"/>
                </a:ext>
              </a:extLst>
            </p:cNvPr>
            <p:cNvCxnSpPr/>
            <p:nvPr/>
          </p:nvCxnSpPr>
          <p:spPr>
            <a:xfrm>
              <a:off x="5050971" y="2847703"/>
              <a:ext cx="0" cy="73152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4E032F3E-D34B-4A23-9228-784B377366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854052"/>
              </p:ext>
            </p:extLst>
          </p:nvPr>
        </p:nvGraphicFramePr>
        <p:xfrm>
          <a:off x="7408863" y="2644876"/>
          <a:ext cx="47831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8" imgW="2171520" imgH="431640" progId="Equation.KSEE3">
                  <p:embed/>
                </p:oleObj>
              </mc:Choice>
              <mc:Fallback>
                <p:oleObj name="Equation" r:id="rId8" imgW="2171520" imgH="431640" progId="Equation.KSEE3">
                  <p:embed/>
                  <p:pic>
                    <p:nvPicPr>
                      <p:cNvPr id="31" name="对象 30">
                        <a:extLst>
                          <a:ext uri="{FF2B5EF4-FFF2-40B4-BE49-F238E27FC236}">
                            <a16:creationId xmlns:a16="http://schemas.microsoft.com/office/drawing/2014/main" id="{8E950931-E8A6-4F64-B04B-A972167DA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08863" y="2644876"/>
                        <a:ext cx="4783137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09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905E65-F895-4FE3-B696-6DBEDD01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DC5D9-210D-4F3D-B360-31930727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3DB0E3D6-50B3-4484-B143-4333D65E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478D510-ADF2-4556-A17B-62D30891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1" y="218736"/>
            <a:ext cx="10045337" cy="1264347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 </a:t>
            </a:r>
            <a:r>
              <a:rPr lang="en-US" altLang="zh-CN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br>
              <a:rPr lang="en-US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fitting parameters and statistical errors </a:t>
            </a:r>
            <a:endParaRPr lang="en-C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FAB5477-1676-4720-A3D8-67752889E608}"/>
              </a:ext>
            </a:extLst>
          </p:cNvPr>
          <p:cNvCxnSpPr/>
          <p:nvPr/>
        </p:nvCxnSpPr>
        <p:spPr>
          <a:xfrm>
            <a:off x="165463" y="1637211"/>
            <a:ext cx="11625943" cy="0"/>
          </a:xfrm>
          <a:prstGeom prst="line">
            <a:avLst/>
          </a:prstGeom>
          <a:ln w="28575">
            <a:gradFill flip="none" rotWithShape="1">
              <a:gsLst>
                <a:gs pos="85000">
                  <a:srgbClr val="0070C0"/>
                </a:gs>
                <a:gs pos="15000">
                  <a:srgbClr val="002060"/>
                </a:gs>
                <a:gs pos="0">
                  <a:schemeClr val="bg1"/>
                </a:gs>
                <a:gs pos="50000">
                  <a:srgbClr val="00206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34FE2903-80D3-4D5C-AC09-776D34034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3" y="2594812"/>
            <a:ext cx="5555617" cy="10287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608F806-24BB-4A7F-A631-B89016337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3" y="3728200"/>
            <a:ext cx="5555617" cy="12096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A6462B-CCAE-4A5C-8170-F7F4D4470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2" y="5051800"/>
            <a:ext cx="5555617" cy="1190625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5E4E98B8-FFBE-44A4-8B4C-DFAF1ACE690A}"/>
              </a:ext>
            </a:extLst>
          </p:cNvPr>
          <p:cNvSpPr txBox="1">
            <a:spLocks/>
          </p:cNvSpPr>
          <p:nvPr/>
        </p:nvSpPr>
        <p:spPr>
          <a:xfrm>
            <a:off x="810121" y="1699713"/>
            <a:ext cx="5016138" cy="858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orth-south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direction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6B5451DB-65B7-4EAF-B42D-39B0E250D91B}"/>
              </a:ext>
            </a:extLst>
          </p:cNvPr>
          <p:cNvSpPr txBox="1">
            <a:spLocks/>
          </p:cNvSpPr>
          <p:nvPr/>
        </p:nvSpPr>
        <p:spPr>
          <a:xfrm>
            <a:off x="6725783" y="1710366"/>
            <a:ext cx="5016138" cy="858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-east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direction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7701F75-542A-42EF-942F-3F1B6D9BC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5" y="2594812"/>
            <a:ext cx="5555617" cy="104246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D8C1193-0157-4B29-A4C6-DEFAB9BF6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4" y="3723437"/>
            <a:ext cx="5555618" cy="12192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E68E0FD-A2A8-4291-B530-8F1855C0D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4" y="5047037"/>
            <a:ext cx="5555617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9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1646BE-19D6-419C-80B5-A42971EE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D890AB-673A-47F1-B179-ED846C6E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F6E23BA2-1FD1-4310-B810-0E2D41BD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10A0728-B12D-4A00-AEEE-CB82C205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algn="ctr"/>
            <a:r>
              <a:rPr lang="en-US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eference</a:t>
            </a:r>
            <a:endParaRPr lang="en-CA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62DA294-ED1B-4954-970C-DD9637C6D2B8}"/>
              </a:ext>
            </a:extLst>
          </p:cNvPr>
          <p:cNvCxnSpPr/>
          <p:nvPr/>
        </p:nvCxnSpPr>
        <p:spPr>
          <a:xfrm>
            <a:off x="165463" y="1637211"/>
            <a:ext cx="11625943" cy="0"/>
          </a:xfrm>
          <a:prstGeom prst="line">
            <a:avLst/>
          </a:prstGeom>
          <a:ln w="28575">
            <a:gradFill flip="none" rotWithShape="1">
              <a:gsLst>
                <a:gs pos="85000">
                  <a:srgbClr val="0070C0"/>
                </a:gs>
                <a:gs pos="15000">
                  <a:srgbClr val="002060"/>
                </a:gs>
                <a:gs pos="0">
                  <a:schemeClr val="bg1"/>
                </a:gs>
                <a:gs pos="50000">
                  <a:srgbClr val="00206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92AA6EC2-F479-445C-A786-1732E6863F6A}"/>
              </a:ext>
            </a:extLst>
          </p:cNvPr>
          <p:cNvSpPr txBox="1"/>
          <p:nvPr/>
        </p:nvSpPr>
        <p:spPr>
          <a:xfrm>
            <a:off x="439782" y="1942012"/>
            <a:ext cx="11421292" cy="78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zh-CN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Cecchini</a:t>
            </a:r>
            <a:r>
              <a:rPr lang="en-US" altLang="zh-CN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S , </a:t>
            </a:r>
            <a:r>
              <a:rPr lang="en-US" altLang="zh-CN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Spurio</a:t>
            </a:r>
            <a:r>
              <a:rPr lang="en-US" altLang="zh-CN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M . Atmospheric muons: experimental aspects[J]. Geoscientific Instrumentation, Methods and Data Systems,1,2(2012-11-21), 2012, 2(2):185-196.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295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532C28-3E13-4E9F-933B-DE63689F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7FA057-54B1-475F-A469-75E342C9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3B5A4A8A-FB11-47EF-9BE9-B7D80DDB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959C8AA-C78B-4A63-8015-744B8F5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algn="ctr"/>
            <a:r>
              <a:rPr lang="en-US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CA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7CC0FBB-652D-4F7C-9ED4-22465F20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57" y="2308406"/>
            <a:ext cx="8229600" cy="345263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Cosmic Rays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Results and Conclusions</a:t>
            </a:r>
          </a:p>
          <a:p>
            <a:endParaRPr lang="en-CA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AF17E96-A931-44B7-BFDC-6DACDCDFA7E6}"/>
              </a:ext>
            </a:extLst>
          </p:cNvPr>
          <p:cNvCxnSpPr/>
          <p:nvPr/>
        </p:nvCxnSpPr>
        <p:spPr>
          <a:xfrm>
            <a:off x="165463" y="1637211"/>
            <a:ext cx="11625943" cy="0"/>
          </a:xfrm>
          <a:prstGeom prst="line">
            <a:avLst/>
          </a:prstGeom>
          <a:ln w="28575">
            <a:gradFill flip="none" rotWithShape="1">
              <a:gsLst>
                <a:gs pos="85000">
                  <a:srgbClr val="0070C0"/>
                </a:gs>
                <a:gs pos="15000">
                  <a:srgbClr val="002060"/>
                </a:gs>
                <a:gs pos="0">
                  <a:schemeClr val="bg1"/>
                </a:gs>
                <a:gs pos="50000">
                  <a:srgbClr val="00206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1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747097-70F5-4428-8B4B-E9744041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35AB45-E7F3-4D74-A469-C1BD11C5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68BF6920-AC33-48C5-8DE4-B47F2EDC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470B04A-F1E3-4B56-8A61-80165D479A74}"/>
              </a:ext>
            </a:extLst>
          </p:cNvPr>
          <p:cNvSpPr txBox="1">
            <a:spLocks/>
          </p:cNvSpPr>
          <p:nvPr/>
        </p:nvSpPr>
        <p:spPr>
          <a:xfrm>
            <a:off x="1981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of Cosmic Rays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52DB48C-BE4D-470E-9FE6-8669AB16F735}"/>
              </a:ext>
            </a:extLst>
          </p:cNvPr>
          <p:cNvCxnSpPr/>
          <p:nvPr/>
        </p:nvCxnSpPr>
        <p:spPr>
          <a:xfrm>
            <a:off x="165463" y="1637211"/>
            <a:ext cx="11625943" cy="0"/>
          </a:xfrm>
          <a:prstGeom prst="line">
            <a:avLst/>
          </a:prstGeom>
          <a:ln w="28575">
            <a:gradFill flip="none" rotWithShape="1">
              <a:gsLst>
                <a:gs pos="85000">
                  <a:srgbClr val="0070C0"/>
                </a:gs>
                <a:gs pos="15000">
                  <a:srgbClr val="002060"/>
                </a:gs>
                <a:gs pos="0">
                  <a:schemeClr val="bg1"/>
                </a:gs>
                <a:gs pos="50000">
                  <a:srgbClr val="00206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FD850A0C-6823-40E6-8DA9-C7BE8406A8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717" y="1724135"/>
            <a:ext cx="6645366" cy="45452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内容占位符 2">
                <a:extLst>
                  <a:ext uri="{FF2B5EF4-FFF2-40B4-BE49-F238E27FC236}">
                    <a16:creationId xmlns:a16="http://schemas.microsoft.com/office/drawing/2014/main" id="{3A7D19D2-0BD9-484C-924C-8857316439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10400" y="1821111"/>
                <a:ext cx="4781006" cy="413554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Muons are the main component of cosmic rays observed at sea level;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 of the muons are produced at 15 km above sea level from the decay of charged mesons, including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few kaons. </a:t>
                </a:r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9" name="内容占位符 2">
                <a:extLst>
                  <a:ext uri="{FF2B5EF4-FFF2-40B4-BE49-F238E27FC236}">
                    <a16:creationId xmlns:a16="http://schemas.microsoft.com/office/drawing/2014/main" id="{3A7D19D2-0BD9-484C-924C-8857316439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0400" y="1821111"/>
                <a:ext cx="4781006" cy="4135548"/>
              </a:xfrm>
              <a:blipFill>
                <a:blip r:embed="rId3"/>
                <a:stretch>
                  <a:fillRect l="-1658" t="-885" r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22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532C28-3E13-4E9F-933B-DE63689F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7FA057-54B1-475F-A469-75E342C9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3B5A4A8A-FB11-47EF-9BE9-B7D80DDB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959C8AA-C78B-4A63-8015-744B8F5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algn="ctr"/>
            <a:r>
              <a:rPr lang="en-US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en-CA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7CC0FBB-652D-4F7C-9ED4-22465F20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57" y="2308406"/>
            <a:ext cx="8229600" cy="345263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of Cosmic Rays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Experiment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Results and Conclusions</a:t>
            </a:r>
          </a:p>
          <a:p>
            <a:endParaRPr lang="en-CA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AF17E96-A931-44B7-BFDC-6DACDCDFA7E6}"/>
              </a:ext>
            </a:extLst>
          </p:cNvPr>
          <p:cNvCxnSpPr/>
          <p:nvPr/>
        </p:nvCxnSpPr>
        <p:spPr>
          <a:xfrm>
            <a:off x="165463" y="1637211"/>
            <a:ext cx="11625943" cy="0"/>
          </a:xfrm>
          <a:prstGeom prst="line">
            <a:avLst/>
          </a:prstGeom>
          <a:ln w="28575">
            <a:gradFill flip="none" rotWithShape="1">
              <a:gsLst>
                <a:gs pos="85000">
                  <a:srgbClr val="0070C0"/>
                </a:gs>
                <a:gs pos="15000">
                  <a:srgbClr val="002060"/>
                </a:gs>
                <a:gs pos="0">
                  <a:schemeClr val="bg1"/>
                </a:gs>
                <a:gs pos="50000">
                  <a:srgbClr val="00206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75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C8BA45-6486-479D-9895-7459AC19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D2EE10-C0EA-4F9C-8B67-5DE9153C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1B131C7F-AB97-493D-AD2C-69C88C32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E821090-2FA9-47E0-948B-746C57ECE1C3}"/>
              </a:ext>
            </a:extLst>
          </p:cNvPr>
          <p:cNvSpPr txBox="1">
            <a:spLocks/>
          </p:cNvSpPr>
          <p:nvPr/>
        </p:nvSpPr>
        <p:spPr>
          <a:xfrm>
            <a:off x="1981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Device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C3E4435-66D2-4544-9369-83DA135EFA6C}"/>
              </a:ext>
            </a:extLst>
          </p:cNvPr>
          <p:cNvCxnSpPr/>
          <p:nvPr/>
        </p:nvCxnSpPr>
        <p:spPr>
          <a:xfrm>
            <a:off x="165463" y="1637211"/>
            <a:ext cx="11625943" cy="0"/>
          </a:xfrm>
          <a:prstGeom prst="line">
            <a:avLst/>
          </a:prstGeom>
          <a:ln w="28575">
            <a:gradFill flip="none" rotWithShape="1">
              <a:gsLst>
                <a:gs pos="85000">
                  <a:srgbClr val="0070C0"/>
                </a:gs>
                <a:gs pos="15000">
                  <a:srgbClr val="002060"/>
                </a:gs>
                <a:gs pos="0">
                  <a:schemeClr val="bg1"/>
                </a:gs>
                <a:gs pos="50000">
                  <a:srgbClr val="00206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E907EAF8-F854-4B5A-92B1-3B8C35A44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20" y="2658698"/>
            <a:ext cx="4588133" cy="344109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BF37B77-756D-4368-AC3B-1EC1357030C2}"/>
              </a:ext>
            </a:extLst>
          </p:cNvPr>
          <p:cNvSpPr txBox="1"/>
          <p:nvPr/>
        </p:nvSpPr>
        <p:spPr>
          <a:xfrm>
            <a:off x="8178801" y="1667579"/>
            <a:ext cx="3342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plastic scintillator detectors</a:t>
            </a:r>
            <a:endParaRPr lang="zh-CN" altLang="en-US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64C4A20-C32C-4B75-8754-0652861D10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r="10297"/>
          <a:stretch/>
        </p:blipFill>
        <p:spPr>
          <a:xfrm>
            <a:off x="1316070" y="1863042"/>
            <a:ext cx="2471069" cy="2669587"/>
          </a:xfrm>
          <a:prstGeom prst="rect">
            <a:avLst/>
          </a:prstGeom>
        </p:spPr>
      </p:pic>
      <p:cxnSp>
        <p:nvCxnSpPr>
          <p:cNvPr id="28" name="Connecteur droit avec flèche 47">
            <a:extLst>
              <a:ext uri="{FF2B5EF4-FFF2-40B4-BE49-F238E27FC236}">
                <a16:creationId xmlns:a16="http://schemas.microsoft.com/office/drawing/2014/main" id="{B0CC4057-6598-4517-B33E-FAC3E5BD5C88}"/>
              </a:ext>
            </a:extLst>
          </p:cNvPr>
          <p:cNvCxnSpPr>
            <a:cxnSpLocks/>
          </p:cNvCxnSpPr>
          <p:nvPr/>
        </p:nvCxnSpPr>
        <p:spPr>
          <a:xfrm>
            <a:off x="9296434" y="2530720"/>
            <a:ext cx="0" cy="791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A42494EA-5204-43AF-A0AC-8EF6AC9E6E6F}"/>
              </a:ext>
            </a:extLst>
          </p:cNvPr>
          <p:cNvSpPr txBox="1"/>
          <p:nvPr/>
        </p:nvSpPr>
        <p:spPr>
          <a:xfrm>
            <a:off x="4360592" y="2098466"/>
            <a:ext cx="180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 disc</a:t>
            </a:r>
            <a:endParaRPr lang="zh-CN" altLang="en-US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976BF23-E2D2-4779-9744-ED48F339EF97}"/>
              </a:ext>
            </a:extLst>
          </p:cNvPr>
          <p:cNvGrpSpPr/>
          <p:nvPr/>
        </p:nvGrpSpPr>
        <p:grpSpPr>
          <a:xfrm>
            <a:off x="6407198" y="2412769"/>
            <a:ext cx="1456635" cy="909470"/>
            <a:chOff x="8011160" y="2471894"/>
            <a:chExt cx="1122714" cy="615791"/>
          </a:xfrm>
        </p:grpSpPr>
        <p:cxnSp>
          <p:nvCxnSpPr>
            <p:cNvPr id="34" name="Connecteur droit avec flèche 47">
              <a:extLst>
                <a:ext uri="{FF2B5EF4-FFF2-40B4-BE49-F238E27FC236}">
                  <a16:creationId xmlns:a16="http://schemas.microsoft.com/office/drawing/2014/main" id="{502BBD2F-8F32-4FAC-B4E6-62A24B88D32E}"/>
                </a:ext>
              </a:extLst>
            </p:cNvPr>
            <p:cNvCxnSpPr>
              <a:cxnSpLocks/>
            </p:cNvCxnSpPr>
            <p:nvPr/>
          </p:nvCxnSpPr>
          <p:spPr>
            <a:xfrm>
              <a:off x="8684486" y="2471894"/>
              <a:ext cx="449388" cy="6157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2877715F-B539-424F-8A6B-E2186108A6A8}"/>
                </a:ext>
              </a:extLst>
            </p:cNvPr>
            <p:cNvCxnSpPr/>
            <p:nvPr/>
          </p:nvCxnSpPr>
          <p:spPr>
            <a:xfrm>
              <a:off x="8011160" y="2471894"/>
              <a:ext cx="6807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DFF63399-E374-4BE1-A42F-E74711E95E2E}"/>
              </a:ext>
            </a:extLst>
          </p:cNvPr>
          <p:cNvSpPr txBox="1"/>
          <p:nvPr/>
        </p:nvSpPr>
        <p:spPr>
          <a:xfrm>
            <a:off x="1081154" y="4751992"/>
            <a:ext cx="4395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8000">
              <a:buFont typeface="Arial" panose="020B0604020202020204" pitchFamily="34" charset="0"/>
              <a:buChar char="•"/>
            </a:pPr>
            <a:r>
              <a:rPr lang="en-US" altLang="zh-CN" sz="28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Scintillator</a:t>
            </a:r>
          </a:p>
          <a:p>
            <a:pPr marL="457200" indent="-288000">
              <a:buFont typeface="Arial" panose="020B0604020202020204" pitchFamily="34" charset="0"/>
              <a:buChar char="•"/>
            </a:pPr>
            <a:r>
              <a:rPr lang="en-US" altLang="zh-CN" sz="28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PMTs</a:t>
            </a:r>
          </a:p>
          <a:p>
            <a:pPr marL="457200" indent="-288000">
              <a:buFont typeface="Arial" panose="020B0604020202020204" pitchFamily="34" charset="0"/>
              <a:buChar char="•"/>
            </a:pPr>
            <a:r>
              <a:rPr lang="en-US" altLang="zh-CN" sz="28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Coincidence Techniques </a:t>
            </a:r>
            <a:endParaRPr lang="zh-CN" altLang="en-US" sz="2800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3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880E4375-72F9-4C98-87BC-FE3378BE7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C8BA45-6486-479D-9895-7459AC19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D2EE10-C0EA-4F9C-8B67-5DE9153C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1B131C7F-AB97-493D-AD2C-69C88C32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196F6050-C4A6-47B4-8E55-E8DF56FC4D38}"/>
              </a:ext>
            </a:extLst>
          </p:cNvPr>
          <p:cNvSpPr/>
          <p:nvPr/>
        </p:nvSpPr>
        <p:spPr>
          <a:xfrm>
            <a:off x="7884160" y="1360805"/>
            <a:ext cx="995680" cy="466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63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7847C5A-7D32-4E9C-A492-66D53714B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t="1613" r="1652"/>
          <a:stretch/>
        </p:blipFill>
        <p:spPr>
          <a:xfrm>
            <a:off x="-1" y="0"/>
            <a:ext cx="12198857" cy="68580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1C191B-E7AC-4D5C-9939-311C821B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25B00B-00EE-4050-87F3-9C43EB05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7E272DDD-8272-47E6-AD2B-986438A8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E54E75-9FED-48D2-9DFE-0BDF466856E5}"/>
              </a:ext>
            </a:extLst>
          </p:cNvPr>
          <p:cNvSpPr txBox="1"/>
          <p:nvPr/>
        </p:nvSpPr>
        <p:spPr>
          <a:xfrm>
            <a:off x="3007360" y="1219200"/>
            <a:ext cx="114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PM1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A60F0CA-C2EF-4A1C-8AEA-6F845FB109EB}"/>
              </a:ext>
            </a:extLst>
          </p:cNvPr>
          <p:cNvSpPr txBox="1"/>
          <p:nvPr/>
        </p:nvSpPr>
        <p:spPr>
          <a:xfrm>
            <a:off x="9245600" y="1219199"/>
            <a:ext cx="114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PM3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23433E6-DC07-4247-AECC-7F420F38933A}"/>
              </a:ext>
            </a:extLst>
          </p:cNvPr>
          <p:cNvSpPr txBox="1"/>
          <p:nvPr/>
        </p:nvSpPr>
        <p:spPr>
          <a:xfrm>
            <a:off x="2722880" y="5232400"/>
            <a:ext cx="171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PM1×3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BC842-DB67-4C2A-A3AC-5EE2DEDD6C00}"/>
              </a:ext>
            </a:extLst>
          </p:cNvPr>
          <p:cNvSpPr txBox="1"/>
          <p:nvPr/>
        </p:nvSpPr>
        <p:spPr>
          <a:xfrm>
            <a:off x="8844280" y="5232400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PM1×2×3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A529739-99CE-46E6-B119-2C38C6634C45}"/>
              </a:ext>
            </a:extLst>
          </p:cNvPr>
          <p:cNvSpPr/>
          <p:nvPr/>
        </p:nvSpPr>
        <p:spPr>
          <a:xfrm>
            <a:off x="9245600" y="4490720"/>
            <a:ext cx="1564640" cy="8249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F1038D6-EBBD-4DF1-9D55-3822BB67B1A9}"/>
              </a:ext>
            </a:extLst>
          </p:cNvPr>
          <p:cNvSpPr txBox="1"/>
          <p:nvPr/>
        </p:nvSpPr>
        <p:spPr>
          <a:xfrm>
            <a:off x="10566400" y="406986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06474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532C28-3E13-4E9F-933B-DE63689F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7FA057-54B1-475F-A469-75E342C9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3B5A4A8A-FB11-47EF-9BE9-B7D80DDB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959C8AA-C78B-4A63-8015-744B8F5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algn="ctr"/>
            <a:r>
              <a:rPr lang="en-US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zh-CN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Analysis</a:t>
            </a:r>
            <a:endParaRPr lang="en-CA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7CC0FBB-652D-4F7C-9ED4-22465F20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57" y="2308406"/>
            <a:ext cx="8229600" cy="345263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of Cosmic Rays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Results and Conclusions</a:t>
            </a:r>
          </a:p>
          <a:p>
            <a:endParaRPr lang="en-CA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AF17E96-A931-44B7-BFDC-6DACDCDFA7E6}"/>
              </a:ext>
            </a:extLst>
          </p:cNvPr>
          <p:cNvCxnSpPr/>
          <p:nvPr/>
        </p:nvCxnSpPr>
        <p:spPr>
          <a:xfrm>
            <a:off x="165463" y="1637211"/>
            <a:ext cx="11625943" cy="0"/>
          </a:xfrm>
          <a:prstGeom prst="line">
            <a:avLst/>
          </a:prstGeom>
          <a:ln w="28575">
            <a:gradFill flip="none" rotWithShape="1">
              <a:gsLst>
                <a:gs pos="85000">
                  <a:srgbClr val="0070C0"/>
                </a:gs>
                <a:gs pos="15000">
                  <a:srgbClr val="002060"/>
                </a:gs>
                <a:gs pos="0">
                  <a:schemeClr val="bg1"/>
                </a:gs>
                <a:gs pos="50000">
                  <a:srgbClr val="00206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94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25F3A9-A7BD-4092-9E6A-C43248BA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F42-3D7E-4817-98D1-690460DEF3A4}" type="datetime1">
              <a:rPr lang="zh-CN" altLang="en-US" smtClean="0"/>
              <a:t>2019/7/10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AC6603-ACD3-495F-BC1E-86FFE50C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1C0C-2916-40A7-BE5B-D9DBEDFBCFFF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E2471F46-8436-46F2-8B80-DE65D025B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6557" y="6356350"/>
            <a:ext cx="3058886" cy="365125"/>
          </a:xfrm>
        </p:spPr>
        <p:txBody>
          <a:bodyPr/>
          <a:lstStyle/>
          <a:p>
            <a:r>
              <a:rPr lang="en-CA" dirty="0"/>
              <a:t>Summer School: Physics for both infinities @ CPPM, Marseille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5F059D0-4434-47F6-9A9F-5BDE5BBE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algn="ctr"/>
            <a:r>
              <a:rPr lang="en-US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zh-CN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Analysis</a:t>
            </a:r>
            <a:endParaRPr lang="en-CA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1689DD-4118-4ABD-9EAB-DB7F667E65B2}"/>
              </a:ext>
            </a:extLst>
          </p:cNvPr>
          <p:cNvCxnSpPr/>
          <p:nvPr/>
        </p:nvCxnSpPr>
        <p:spPr>
          <a:xfrm>
            <a:off x="165463" y="1637211"/>
            <a:ext cx="11625943" cy="0"/>
          </a:xfrm>
          <a:prstGeom prst="line">
            <a:avLst/>
          </a:prstGeom>
          <a:ln w="28575">
            <a:gradFill flip="none" rotWithShape="1">
              <a:gsLst>
                <a:gs pos="85000">
                  <a:srgbClr val="0070C0"/>
                </a:gs>
                <a:gs pos="15000">
                  <a:srgbClr val="002060"/>
                </a:gs>
                <a:gs pos="0">
                  <a:schemeClr val="bg1"/>
                </a:gs>
                <a:gs pos="50000">
                  <a:srgbClr val="00206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1659FE58-1DCC-48EE-859A-E91030190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711393"/>
              </p:ext>
            </p:extLst>
          </p:nvPr>
        </p:nvGraphicFramePr>
        <p:xfrm>
          <a:off x="774700" y="2112963"/>
          <a:ext cx="13668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3" imgW="609480" imgH="419040" progId="Equation.KSEE3">
                  <p:embed/>
                </p:oleObj>
              </mc:Choice>
              <mc:Fallback>
                <p:oleObj name="Equation" r:id="rId3" imgW="609480" imgH="41904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700" y="2112963"/>
                        <a:ext cx="1366838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D8C49E2E-DCD7-4C0A-B436-82800FE20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728766"/>
              </p:ext>
            </p:extLst>
          </p:nvPr>
        </p:nvGraphicFramePr>
        <p:xfrm>
          <a:off x="819150" y="3429000"/>
          <a:ext cx="3514725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5" imgW="1968480" imgH="1117440" progId="Equation.KSEE3">
                  <p:embed/>
                </p:oleObj>
              </mc:Choice>
              <mc:Fallback>
                <p:oleObj name="Equation" r:id="rId5" imgW="1968480" imgH="111744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9150" y="3429000"/>
                        <a:ext cx="3514725" cy="199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D2E8AAA-0778-4AF9-9BE0-044AAABFF681}"/>
              </a:ext>
            </a:extLst>
          </p:cNvPr>
          <p:cNvCxnSpPr/>
          <p:nvPr/>
        </p:nvCxnSpPr>
        <p:spPr>
          <a:xfrm>
            <a:off x="4618808" y="2098221"/>
            <a:ext cx="0" cy="332619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3C2D5306-8587-4820-ACF0-40898F1EFF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871860"/>
              </p:ext>
            </p:extLst>
          </p:nvPr>
        </p:nvGraphicFramePr>
        <p:xfrm>
          <a:off x="4735513" y="2135188"/>
          <a:ext cx="31496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7" imgW="1473120" imgH="203040" progId="Equation.KSEE3">
                  <p:embed/>
                </p:oleObj>
              </mc:Choice>
              <mc:Fallback>
                <p:oleObj name="Equation" r:id="rId7" imgW="1473120" imgH="20304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35513" y="2135188"/>
                        <a:ext cx="3149600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B87C261D-AE82-46B9-8824-93D5EC338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796653"/>
              </p:ext>
            </p:extLst>
          </p:nvPr>
        </p:nvGraphicFramePr>
        <p:xfrm>
          <a:off x="5149034" y="3466145"/>
          <a:ext cx="2590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9" imgW="1155600" imgH="368280" progId="Equation.KSEE3">
                  <p:embed/>
                </p:oleObj>
              </mc:Choice>
              <mc:Fallback>
                <p:oleObj name="Equation" r:id="rId9" imgW="1155600" imgH="368280" progId="Equation.KSEE3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1659FE58-1DCC-48EE-859A-E91030190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9034" y="3466145"/>
                        <a:ext cx="2590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6572B59C-B739-4259-BF51-6D08FC4202D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6072" y="1083738"/>
            <a:ext cx="6088812" cy="50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77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461</Words>
  <Application>Microsoft Office PowerPoint</Application>
  <PresentationFormat>宽屏</PresentationFormat>
  <Paragraphs>111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等线 Light</vt:lpstr>
      <vt:lpstr>Microsoft YaHei</vt:lpstr>
      <vt:lpstr>AR CENA</vt:lpstr>
      <vt:lpstr>Arial</vt:lpstr>
      <vt:lpstr>Cambria Math</vt:lpstr>
      <vt:lpstr>Times New Roman</vt:lpstr>
      <vt:lpstr>Office 主题​​</vt:lpstr>
      <vt:lpstr>Equation</vt:lpstr>
      <vt:lpstr>WPS Equation 3.0</vt:lpstr>
      <vt:lpstr>The Cosmic Ray angular distribution</vt:lpstr>
      <vt:lpstr>Outline</vt:lpstr>
      <vt:lpstr>PowerPoint 演示文稿</vt:lpstr>
      <vt:lpstr>Experiment</vt:lpstr>
      <vt:lpstr>PowerPoint 演示文稿</vt:lpstr>
      <vt:lpstr>PowerPoint 演示文稿</vt:lpstr>
      <vt:lpstr>PowerPoint 演示文稿</vt:lpstr>
      <vt:lpstr>Data Analysis</vt:lpstr>
      <vt:lpstr>Data Analysis</vt:lpstr>
      <vt:lpstr>Error Estimation</vt:lpstr>
      <vt:lpstr>Results and Conclusions</vt:lpstr>
      <vt:lpstr>PowerPoint 演示文稿</vt:lpstr>
      <vt:lpstr>PowerPoint 演示文稿</vt:lpstr>
      <vt:lpstr>Some Explanations</vt:lpstr>
      <vt:lpstr>PowerPoint 演示文稿</vt:lpstr>
      <vt:lpstr>Appendix — fitting parameters and statistical errors 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 you</dc:creator>
  <cp:lastModifiedBy>qi you</cp:lastModifiedBy>
  <cp:revision>44</cp:revision>
  <dcterms:created xsi:type="dcterms:W3CDTF">2019-07-09T12:43:59Z</dcterms:created>
  <dcterms:modified xsi:type="dcterms:W3CDTF">2019-07-10T12:01:31Z</dcterms:modified>
</cp:coreProperties>
</file>