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2" r:id="rId5"/>
    <p:sldId id="261" r:id="rId6"/>
    <p:sldId id="264" r:id="rId7"/>
    <p:sldId id="260" r:id="rId8"/>
    <p:sldId id="266" r:id="rId9"/>
    <p:sldId id="265" r:id="rId10"/>
    <p:sldId id="263" r:id="rId11"/>
    <p:sldId id="267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4" autoAdjust="0"/>
    <p:restoredTop sz="93325" autoAdjust="0"/>
  </p:normalViewPr>
  <p:slideViewPr>
    <p:cSldViewPr snapToGrid="0" snapToObjects="1">
      <p:cViewPr varScale="1">
        <p:scale>
          <a:sx n="61" d="100"/>
          <a:sy n="61" d="100"/>
        </p:scale>
        <p:origin x="13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project management</a:t>
            </a:r>
            <a:r>
              <a:rPr lang="en-GB" baseline="0" dirty="0" smtClean="0"/>
              <a:t> slide from GL </a:t>
            </a:r>
            <a:r>
              <a:rPr lang="en-GB" baseline="0" dirty="0" err="1" smtClean="0"/>
              <a:t>ppt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69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</a:t>
            </a:r>
            <a:r>
              <a:rPr lang="en-GB" baseline="0" dirty="0" smtClean="0"/>
              <a:t> table instead of chart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41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Remove the + of WP1 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58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Reduce</a:t>
            </a:r>
            <a:r>
              <a:rPr lang="en-GB" baseline="0" dirty="0" smtClean="0"/>
              <a:t> font size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43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Reduce font size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98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Reduce font size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321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Recice</a:t>
            </a:r>
            <a:r>
              <a:rPr lang="en-GB" dirty="0" smtClean="0"/>
              <a:t> font</a:t>
            </a:r>
            <a:r>
              <a:rPr lang="en-GB" baseline="0" dirty="0" smtClean="0"/>
              <a:t> size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64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2</a:t>
            </a:r>
            <a:r>
              <a:rPr lang="en-GB" baseline="30000" dirty="0" smtClean="0"/>
              <a:t>nd</a:t>
            </a:r>
            <a:r>
              <a:rPr lang="en-GB" dirty="0" smtClean="0"/>
              <a:t> amendment - USMB as LTP</a:t>
            </a:r>
            <a:r>
              <a:rPr lang="en-GB" baseline="0" dirty="0" smtClean="0"/>
              <a:t> to CNRS, To be confirmed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52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436" y="3221764"/>
            <a:ext cx="6373091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436" y="5063369"/>
            <a:ext cx="6373092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9025-9590-1D4C-9CDC-4389B921BD5C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CA9D-5025-644E-ABD4-52A7457B7D80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F6F-EB56-314C-82B1-809730BD9621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39B8-5484-664F-ACAF-E7277C00432F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C197-D765-984E-8EDD-917FE17EC1FC}" type="datetime1">
              <a:rPr lang="it-IT" smtClean="0"/>
              <a:t>07/02/2019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D0B3-174C-A24A-BE04-FF55F9EFE698}" type="datetime1">
              <a:rPr lang="it-IT" smtClean="0"/>
              <a:t>07/02/2019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F15C-91D5-9241-AC17-030113BDD6BC}" type="datetime1">
              <a:rPr lang="it-IT" smtClean="0"/>
              <a:t>07/02/2019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5BFC-7B76-CB43-9325-91EE391A0695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627E-FEA8-B442-B9A7-66CE3E6E6241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02EA9-9C59-B94A-A747-D112AE1C00E1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9" y="3366992"/>
            <a:ext cx="7827264" cy="1595705"/>
          </a:xfrm>
        </p:spPr>
        <p:txBody>
          <a:bodyPr/>
          <a:lstStyle/>
          <a:p>
            <a:r>
              <a:rPr lang="it-IT" dirty="0" smtClean="0"/>
              <a:t>ESCAPE General Assembly</a:t>
            </a:r>
            <a:br>
              <a:rPr lang="it-IT" dirty="0" smtClean="0"/>
            </a:br>
            <a:r>
              <a:rPr lang="it-IT" dirty="0" smtClean="0"/>
              <a:t>WP1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5294293"/>
            <a:ext cx="6858000" cy="978508"/>
          </a:xfrm>
        </p:spPr>
        <p:txBody>
          <a:bodyPr/>
          <a:lstStyle/>
          <a:p>
            <a:r>
              <a:rPr lang="it-IT" dirty="0" smtClean="0"/>
              <a:t>Jayesh Wagh, CNRS-LAPP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725" y="44413"/>
            <a:ext cx="7290399" cy="103235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risks and mitigations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10</a:t>
            </a:fld>
            <a:endParaRPr lang="it-IT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5075" r="5513" b="2256"/>
          <a:stretch/>
        </p:blipFill>
        <p:spPr>
          <a:xfrm>
            <a:off x="273269" y="1033327"/>
            <a:ext cx="4729656" cy="51152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77694" y="2196662"/>
            <a:ext cx="38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risks enlisted on the GA with varying impact levels low, medium, high.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Each WP leader is invited to monitor and take corrective measures for their respective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for the periodic reporting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54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27" y="4711"/>
            <a:ext cx="7290399" cy="103235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Overview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2475" y="1192380"/>
            <a:ext cx="8515350" cy="4818182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Prefinancing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payment will be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released from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CNRS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Financial reports M18, M36, M42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Each beneficiary is expected to submit the financial forms on the participant portal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Timesheets – extremely important for personnel cost.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Please ensure that the recruitments are being carried out as planned.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the coordinator, if in doubt for cost eligibility.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count on your support for financial reporting and forecasts.  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978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-228856"/>
            <a:ext cx="7290399" cy="103235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Agreement 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" y="620220"/>
            <a:ext cx="9291144" cy="6106511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Finalized on 10 December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2018.</a:t>
            </a:r>
          </a:p>
          <a:p>
            <a:pPr marL="0" indent="0">
              <a:buNone/>
            </a:pPr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Defines the governance model for the consortium of 31 </a:t>
            </a:r>
            <a:r>
              <a:rPr lang="en-GB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beneficiaries. </a:t>
            </a:r>
          </a:p>
          <a:p>
            <a:pPr marL="0" indent="0">
              <a:buNone/>
            </a:pPr>
            <a:endParaRPr lang="en-GB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General Assembly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as the ultimate decision-making body of the Consortium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Amendments.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It consists of consist of one representative of each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Party.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Assembly meetings will be organized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atleast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once a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year.</a:t>
            </a:r>
          </a:p>
          <a:p>
            <a:pPr marL="0" indent="0">
              <a:buNone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Executive Board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as the supervisory body for the execution of the Project which shall report to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accountable to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the General Assembly.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Consists of the Project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Coordinator and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leaders. </a:t>
            </a: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Executive Board meeting will be carried out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quarterly. </a:t>
            </a: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coordinator (party)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– interface between the consortium and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EC.</a:t>
            </a:r>
          </a:p>
          <a:p>
            <a:pPr marL="0" indent="0">
              <a:buNone/>
            </a:pPr>
            <a:endParaRPr lang="en-US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Management Support Team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assists the Executive Board and the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Coordinator. </a:t>
            </a:r>
            <a:endParaRPr lang="en-GB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00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8045173" cy="103235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Amendments to the ESCAPE Grant Agreement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1402" y="2075008"/>
            <a:ext cx="8420757" cy="4818182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Amendment details: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Addition of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Universita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Urbino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Carlo Bo (PIC 997437906) as a linked third party to European Gravitational Observatory (EGO) with transfer of 30k€ from EGO budget.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for the amendment: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expected key contribution from University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Urbino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and for EGO-Virgo community in the realisation of Virtual Observatory tools (WP 4, see table 3.1a.4 of the ESCAPE proposal). The role of University of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Urbino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as third party was already expected at the proposal phase, but because of some delay we decided to postpone to the first occasion in the project life.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13</a:t>
            </a:fld>
            <a:endParaRPr lang="it-IT" dirty="0"/>
          </a:p>
        </p:txBody>
      </p:sp>
      <p:sp>
        <p:nvSpPr>
          <p:cNvPr id="7" name="ZoneTexte 6"/>
          <p:cNvSpPr txBox="1"/>
          <p:nvPr/>
        </p:nvSpPr>
        <p:spPr>
          <a:xfrm>
            <a:off x="1802921" y="1449028"/>
            <a:ext cx="540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1 : EGO</a:t>
            </a:r>
            <a:endParaRPr lang="en-GB" sz="2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2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08/02/2019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14</a:t>
            </a:fld>
            <a:endParaRPr lang="it-IT" dirty="0"/>
          </a:p>
        </p:txBody>
      </p:sp>
      <p:sp>
        <p:nvSpPr>
          <p:cNvPr id="7" name="ZoneTexte 6"/>
          <p:cNvSpPr txBox="1"/>
          <p:nvPr/>
        </p:nvSpPr>
        <p:spPr>
          <a:xfrm>
            <a:off x="1666287" y="765856"/>
            <a:ext cx="5409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Amendment 2 : CNRS (LAPP) </a:t>
            </a:r>
            <a:endParaRPr lang="en-GB" sz="22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319" y="1711083"/>
            <a:ext cx="8420757" cy="4818182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Amendment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details: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Université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Savoie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Mont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Blanc (USMB)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a linked third party to CNRS (To be confirmed).</a:t>
            </a: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Justification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for the amendment: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key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ESCAPE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USMB.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13739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 of a linked third party - Amendment required</a:t>
            </a:r>
            <a:endParaRPr lang="en-GB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1447"/>
            <a:ext cx="9041875" cy="4277685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774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581" y="2545876"/>
            <a:ext cx="7290399" cy="103235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86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79B457-EE0D-44C6-93FF-DC2C2F3EE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8722"/>
            <a:ext cx="7886700" cy="48181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 smtClean="0"/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Communication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Consortium Agreement 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Grant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Amendments</a:t>
            </a:r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239334-5504-40FC-BED0-4492C4AE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10733-8BF0-8A40-B302-1D4BA80132B2}" type="datetime1">
              <a:rPr lang="it-IT" smtClean="0"/>
              <a:t>08/02/2019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DD6219-73F8-475B-9945-FDB5DCDC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870A4A-0B2F-4654-AD9E-8AA0634A9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7056" y="6410895"/>
            <a:ext cx="551056" cy="274324"/>
          </a:xfrm>
        </p:spPr>
        <p:txBody>
          <a:bodyPr/>
          <a:lstStyle/>
          <a:p>
            <a:fld id="{F815B12F-D02A-B845-865F-37AC5B232343}" type="slidenum">
              <a:rPr lang="it-IT" sz="1200" smtClean="0"/>
              <a:t>2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4203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9614" y="-242709"/>
            <a:ext cx="6926316" cy="103235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H2020-ESCAPE Beneficiaries </a:t>
            </a:r>
            <a:endParaRPr lang="en-GB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59211"/>
              </p:ext>
            </p:extLst>
          </p:nvPr>
        </p:nvGraphicFramePr>
        <p:xfrm>
          <a:off x="1217403" y="557673"/>
          <a:ext cx="6379779" cy="3348990"/>
        </p:xfrm>
        <a:graphic>
          <a:graphicData uri="http://schemas.openxmlformats.org/drawingml/2006/table">
            <a:tbl>
              <a:tblPr/>
              <a:tblGrid>
                <a:gridCol w="3474944">
                  <a:extLst>
                    <a:ext uri="{9D8B030D-6E8A-4147-A177-3AD203B41FA5}">
                      <a16:colId xmlns:a16="http://schemas.microsoft.com/office/drawing/2014/main" val="2410874660"/>
                    </a:ext>
                  </a:extLst>
                </a:gridCol>
                <a:gridCol w="2904835">
                  <a:extLst>
                    <a:ext uri="{9D8B030D-6E8A-4147-A177-3AD203B41FA5}">
                      <a16:colId xmlns:a16="http://schemas.microsoft.com/office/drawing/2014/main" val="1384290900"/>
                    </a:ext>
                  </a:extLst>
                </a:gridCol>
              </a:tblGrid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Countries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Beneficiaries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084344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998660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Intergovernmental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410138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401912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006484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Italy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93699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Belgium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96813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834283"/>
                  </a:ext>
                </a:extLst>
              </a:tr>
              <a:tr h="262648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Spain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0142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4593" y="4138634"/>
            <a:ext cx="9690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ESCAPE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convenes a large scientific community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partners (including 2 SMEs)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ESFRI projects &amp; landmarks: CTA, ELT, EST, FAIR, HL-LHC, KM3NeT, SKA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pan-European International Organizations: CERN, ESO (with their world-class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    established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infrastructures, experiments and observatories).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supporting ERA-NET initiatives: HEP (CERN),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NuPECC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ASTRONET, APPEC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involved initiative/infrastructure: EURO-VO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European research infrastructures: EGO and JIV-ERIC</a:t>
            </a:r>
          </a:p>
        </p:txBody>
      </p:sp>
    </p:spTree>
    <p:extLst>
      <p:ext uri="{BB962C8B-B14F-4D97-AF65-F5344CB8AC3E}">
        <p14:creationId xmlns:p14="http://schemas.microsoft.com/office/powerpoint/2010/main" val="25599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Workpackages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person months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2145" r="743"/>
          <a:stretch/>
        </p:blipFill>
        <p:spPr>
          <a:xfrm>
            <a:off x="262120" y="1755228"/>
            <a:ext cx="8722488" cy="412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8001" y="-133084"/>
            <a:ext cx="7290399" cy="103235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Deliverables and Milestones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16367" r="154"/>
          <a:stretch/>
        </p:blipFill>
        <p:spPr>
          <a:xfrm>
            <a:off x="1572523" y="3135358"/>
            <a:ext cx="6378515" cy="321134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0342" y="863046"/>
            <a:ext cx="89036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deliverables = 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number of milestones = 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project deliverable = POPD requirement 1 (WP7 Ethics) due on April 2019 – CNRS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project milestone =  Project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kickoff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( WP1 MIND) due on February 2019 – CNRS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13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83779" y="882869"/>
            <a:ext cx="9333185" cy="529094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deliverables by WP = 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WP1– M3, WP2– M8, WP3 – M12, WP4 – M6, WP5 – M6, WP6 – M5</a:t>
            </a:r>
          </a:p>
          <a:p>
            <a:pPr marL="457200" lvl="1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First milestones by WP = 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WP1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M1, WP2- M12,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WP3-M12, WP4 – M12, WP5 –M12, WP6 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M18</a:t>
            </a: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 ESCAPE Grant Agreement –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respect the deadline for deliverables, milestones and periodic reports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 are responsible for timely submission and quality control of the deliverable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workpackage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 is necessary to delegate and coordinate tasks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timescale for deliverable submission and aim for completion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atleast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couple of weeks before the deadline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mentioned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GA.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 finalized deliverables will be made public on the project website.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2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H2020-ESCAPE Grant Agreement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6635" y="1106533"/>
            <a:ext cx="8849710" cy="4818182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Signed by EC and ESCAPE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Grant Agreement number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824064.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downloaded from the participants portal. Please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check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your respective admin contacts for ECAS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logins.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Entered into force on 22 November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project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kickoff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date = 01 February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 duration = 42 months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Maximum grant amount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 EUR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15,983,301.25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Prefinancing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amount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(48.33%)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8,524,427.33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Guarantee fund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(5%)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799,165.06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periods = 3 (M18, M36 &amp; M42)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49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88" y="23393"/>
            <a:ext cx="7290399" cy="103235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the action and results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5" y="1030013"/>
            <a:ext cx="8829777" cy="32076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8</a:t>
            </a:fld>
            <a:endParaRPr lang="it-IT" dirty="0"/>
          </a:p>
        </p:txBody>
      </p:sp>
      <p:sp>
        <p:nvSpPr>
          <p:cNvPr id="8" name="ZoneTexte 7"/>
          <p:cNvSpPr txBox="1"/>
          <p:nvPr/>
        </p:nvSpPr>
        <p:spPr>
          <a:xfrm>
            <a:off x="156567" y="4824531"/>
            <a:ext cx="8987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Event title, date and 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dissemination and communication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– presentation, poster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Estimated number of persons reached ( scientific community, industries, policy makers , general public etc</a:t>
            </a:r>
            <a:r>
              <a:rPr lang="en-US" b="1" dirty="0" smtClean="0"/>
              <a:t>.</a:t>
            </a:r>
            <a:endParaRPr lang="en-GB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31883" y="4346406"/>
            <a:ext cx="8429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Important details to be listed while attending conference, seminars , workshops </a:t>
            </a:r>
            <a:r>
              <a:rPr lang="en-GB" b="1" dirty="0" smtClean="0">
                <a:solidFill>
                  <a:srgbClr val="FF0000"/>
                </a:solidFill>
              </a:rPr>
              <a:t>etc.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69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4137" y="-60694"/>
            <a:ext cx="7290399" cy="103235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of activities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05B47-C677-1F40-983D-52F98A3CC2DB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E-GA 2019</a:t>
            </a:r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9</a:t>
            </a:fld>
            <a:endParaRPr lang="it-IT" dirty="0"/>
          </a:p>
        </p:txBody>
      </p:sp>
      <p:sp>
        <p:nvSpPr>
          <p:cNvPr id="8" name="ZoneTexte 7"/>
          <p:cNvSpPr txBox="1"/>
          <p:nvPr/>
        </p:nvSpPr>
        <p:spPr>
          <a:xfrm>
            <a:off x="1958196" y="5361540"/>
            <a:ext cx="7112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“This project has received funding from the European Union’s Horizon 2020 research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under grant agreement No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824064”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9" y="5345368"/>
            <a:ext cx="1433513" cy="955675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03" y="971659"/>
            <a:ext cx="7177300" cy="4302228"/>
          </a:xfrm>
        </p:spPr>
      </p:pic>
    </p:spTree>
    <p:extLst>
      <p:ext uri="{BB962C8B-B14F-4D97-AF65-F5344CB8AC3E}">
        <p14:creationId xmlns:p14="http://schemas.microsoft.com/office/powerpoint/2010/main" val="2405073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4647</TotalTime>
  <Words>938</Words>
  <Application>Microsoft Office PowerPoint</Application>
  <PresentationFormat>Affichage à l'écran (4:3)</PresentationFormat>
  <Paragraphs>177</Paragraphs>
  <Slides>16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ESCAPE General Assembly WP1</vt:lpstr>
      <vt:lpstr>Présentation PowerPoint</vt:lpstr>
      <vt:lpstr>H2020-ESCAPE Beneficiaries </vt:lpstr>
      <vt:lpstr>Workpackages and person months</vt:lpstr>
      <vt:lpstr>Deliverables and Milestones</vt:lpstr>
      <vt:lpstr>Présentation PowerPoint</vt:lpstr>
      <vt:lpstr>H2020-ESCAPE Grant Agreement</vt:lpstr>
      <vt:lpstr>Promoting the action and results</vt:lpstr>
      <vt:lpstr>Communication of activities</vt:lpstr>
      <vt:lpstr>Critical risks and mitigations</vt:lpstr>
      <vt:lpstr>Financial Overview</vt:lpstr>
      <vt:lpstr>Consortium Agreement </vt:lpstr>
      <vt:lpstr> Amendments to the ESCAPE Grant Agreement</vt:lpstr>
      <vt:lpstr>Présentation PowerPoint</vt:lpstr>
      <vt:lpstr>Addition of a linked third party - Amendment required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Jayesh</dc:creator>
  <cp:lastModifiedBy>Jayesh WAGH</cp:lastModifiedBy>
  <cp:revision>61</cp:revision>
  <dcterms:created xsi:type="dcterms:W3CDTF">2018-11-20T16:31:33Z</dcterms:created>
  <dcterms:modified xsi:type="dcterms:W3CDTF">2019-02-08T12:58:00Z</dcterms:modified>
</cp:coreProperties>
</file>