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  <p:sldMasterId id="2147483862" r:id="rId2"/>
    <p:sldMasterId id="2147483881" r:id="rId3"/>
  </p:sldMasterIdLst>
  <p:notesMasterIdLst>
    <p:notesMasterId r:id="rId25"/>
  </p:notesMasterIdLst>
  <p:sldIdLst>
    <p:sldId id="256" r:id="rId4"/>
    <p:sldId id="258" r:id="rId5"/>
    <p:sldId id="329" r:id="rId6"/>
    <p:sldId id="308" r:id="rId7"/>
    <p:sldId id="330" r:id="rId8"/>
    <p:sldId id="289" r:id="rId9"/>
    <p:sldId id="309" r:id="rId10"/>
    <p:sldId id="315" r:id="rId11"/>
    <p:sldId id="342" r:id="rId12"/>
    <p:sldId id="343" r:id="rId13"/>
    <p:sldId id="341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40" r:id="rId23"/>
    <p:sldId id="326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734942"/>
    <a:srgbClr val="000000"/>
    <a:srgbClr val="0000FF"/>
    <a:srgbClr val="024B6C"/>
    <a:srgbClr val="07678F"/>
    <a:srgbClr val="024F6D"/>
    <a:srgbClr val="055C63"/>
    <a:srgbClr val="0D6895"/>
    <a:srgbClr val="0C5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Stile con tema 2 - Color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4" autoAdjust="0"/>
    <p:restoredTop sz="94660"/>
  </p:normalViewPr>
  <p:slideViewPr>
    <p:cSldViewPr snapToGrid="0">
      <p:cViewPr varScale="1">
        <p:scale>
          <a:sx n="96" d="100"/>
          <a:sy n="96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4BED6-48CA-46D2-8C32-F1C14295EBA3}" type="datetimeFigureOut">
              <a:rPr lang="it-IT" smtClean="0"/>
              <a:t>07/02/2019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D7C0F-D1B2-4AEC-8F1E-939E9165B3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0641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D7C0F-D1B2-4AEC-8F1E-939E9165B3B0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4082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D7C0F-D1B2-4AEC-8F1E-939E9165B3B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647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D7C0F-D1B2-4AEC-8F1E-939E9165B3B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6949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D7C0F-D1B2-4AEC-8F1E-939E9165B3B0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208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D7C0F-D1B2-4AEC-8F1E-939E9165B3B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958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ED7C0F-D1B2-4AEC-8F1E-939E9165B3B0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9980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km3net.org/logo/oldLogo/KM3NeT_logo_web_no_shade.gif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km3net.org/logo/oldLogo/KM3NeT_logo_web_no_shade.gif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GB" noProof="0" dirty="0" smtClean="0"/>
              <a:t>Fare </a:t>
            </a:r>
            <a:r>
              <a:rPr lang="en-GB" noProof="0" dirty="0" err="1" smtClean="0"/>
              <a:t>clic</a:t>
            </a:r>
            <a:r>
              <a:rPr lang="en-GB" noProof="0" dirty="0" smtClean="0"/>
              <a:t> per </a:t>
            </a:r>
            <a:r>
              <a:rPr lang="en-GB" noProof="0" dirty="0" err="1" smtClean="0"/>
              <a:t>modificare</a:t>
            </a:r>
            <a:r>
              <a:rPr lang="en-GB" noProof="0" dirty="0" smtClean="0"/>
              <a:t> lo stile del </a:t>
            </a:r>
            <a:r>
              <a:rPr lang="en-GB" noProof="0" dirty="0" err="1" smtClean="0"/>
              <a:t>titolo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Fare </a:t>
            </a:r>
            <a:r>
              <a:rPr lang="en-GB" noProof="0" dirty="0" err="1" smtClean="0"/>
              <a:t>clic</a:t>
            </a:r>
            <a:r>
              <a:rPr lang="en-GB" noProof="0" dirty="0" smtClean="0"/>
              <a:t> per </a:t>
            </a:r>
            <a:r>
              <a:rPr lang="en-GB" noProof="0" dirty="0" err="1" smtClean="0"/>
              <a:t>modificare</a:t>
            </a:r>
            <a:r>
              <a:rPr lang="en-GB" noProof="0" dirty="0" smtClean="0"/>
              <a:t> lo stile del </a:t>
            </a:r>
            <a:r>
              <a:rPr lang="en-GB" noProof="0" dirty="0" err="1" smtClean="0"/>
              <a:t>sottotitolo</a:t>
            </a:r>
            <a:r>
              <a:rPr lang="en-GB" noProof="0" dirty="0" smtClean="0"/>
              <a:t> </a:t>
            </a:r>
            <a:r>
              <a:rPr lang="en-GB" noProof="0" dirty="0" err="1" smtClean="0"/>
              <a:t>dello</a:t>
            </a:r>
            <a:r>
              <a:rPr lang="en-GB" noProof="0" dirty="0" smtClean="0"/>
              <a:t> schema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413178"/>
            <a:ext cx="857473" cy="365125"/>
          </a:xfrm>
        </p:spPr>
        <p:txBody>
          <a:bodyPr/>
          <a:lstStyle/>
          <a:p>
            <a:fld id="{C05197E7-B2E5-49FA-B12F-D2251890CC34}" type="datetime1">
              <a:rPr lang="it-IT" smtClean="0">
                <a:solidFill>
                  <a:prstClr val="black"/>
                </a:solidFill>
              </a:rPr>
              <a:t>07/02/2019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413178"/>
            <a:ext cx="3609438" cy="365125"/>
          </a:xfrm>
        </p:spPr>
        <p:txBody>
          <a:bodyPr/>
          <a:lstStyle/>
          <a:p>
            <a:r>
              <a:rPr lang="it-IT" smtClean="0">
                <a:solidFill>
                  <a:prstClr val="black"/>
                </a:solidFill>
              </a:rPr>
              <a:t>ESCAPE Kick-Off Meeting - M.Taiuti</a:t>
            </a:r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3226" y="6413178"/>
            <a:ext cx="411480" cy="365125"/>
          </a:xfrm>
        </p:spPr>
        <p:txBody>
          <a:bodyPr/>
          <a:lstStyle/>
          <a:p>
            <a:fld id="{DB022ABE-17FB-4427-A233-1ED0F2914854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pic>
        <p:nvPicPr>
          <p:cNvPr id="17" name="Picture 4" descr="http://www.km3net.org/logo/oldLogo/KM3NeT_logo_web_no_shade.gif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4058" y="126346"/>
            <a:ext cx="972000" cy="100602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8735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63DA-6343-454F-B833-63969B760B30}" type="datetime1">
              <a:rPr lang="it-IT" smtClean="0">
                <a:solidFill>
                  <a:prstClr val="black"/>
                </a:solidFill>
              </a:rPr>
              <a:t>07/02/2019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/>
                </a:solidFill>
              </a:rPr>
              <a:t>ESCAPE Kick-Off Meeting - M.Taiuti</a:t>
            </a:r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ABE-17FB-4427-A233-1ED0F2914854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64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F7A19-B46B-407A-AC0F-5041E833385E}" type="datetime1">
              <a:rPr lang="it-IT" smtClean="0">
                <a:solidFill>
                  <a:prstClr val="black"/>
                </a:solidFill>
              </a:rPr>
              <a:t>07/02/2019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/>
                </a:solidFill>
              </a:rPr>
              <a:t>ESCAPE Kick-Off Meeting - M.Taiuti</a:t>
            </a:r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ABE-17FB-4427-A233-1ED0F2914854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542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86EE-57DA-4208-A042-4CA76ED7CEDB}" type="datetime1">
              <a:rPr lang="it-IT" smtClean="0">
                <a:solidFill>
                  <a:prstClr val="black"/>
                </a:solidFill>
              </a:rPr>
              <a:t>07/02/2019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/>
                </a:solidFill>
              </a:rPr>
              <a:t>ESCAPE Kick-Off Meeting - M.Taiuti</a:t>
            </a:r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ABE-17FB-4427-A233-1ED0F2914854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13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18E86-5D6B-477F-A12F-E97AC2CC6145}" type="datetime1">
              <a:rPr lang="it-IT" smtClean="0">
                <a:solidFill>
                  <a:prstClr val="black"/>
                </a:solidFill>
              </a:rPr>
              <a:t>07/02/2019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/>
                </a:solidFill>
              </a:rPr>
              <a:t>ESCAPE Kick-Off Meeting - M.Taiuti</a:t>
            </a:r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ABE-17FB-4427-A233-1ED0F2914854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74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DB35-8615-48C5-93A8-73C9D09D0743}" type="datetime1">
              <a:rPr lang="it-IT" smtClean="0">
                <a:solidFill>
                  <a:prstClr val="black"/>
                </a:solidFill>
              </a:rPr>
              <a:t>07/02/2019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/>
                </a:solidFill>
              </a:rPr>
              <a:t>ESCAPE Kick-Off Meeting - M.Taiuti</a:t>
            </a:r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ABE-17FB-4427-A233-1ED0F2914854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74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CA5ED-2C31-42D9-8BDC-C52948D4D10A}" type="datetime1">
              <a:rPr lang="it-IT" smtClean="0">
                <a:solidFill>
                  <a:prstClr val="black"/>
                </a:solidFill>
              </a:rPr>
              <a:t>07/02/2019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/>
                </a:solidFill>
              </a:rPr>
              <a:t>ESCAPE Kick-Off Meeting - M.Taiuti</a:t>
            </a:r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ABE-17FB-4427-A233-1ED0F2914854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38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A5FD0-044F-4D70-80DA-C1347381B65A}" type="datetime1">
              <a:rPr lang="it-IT" smtClean="0">
                <a:solidFill>
                  <a:prstClr val="black"/>
                </a:solidFill>
              </a:rPr>
              <a:t>07/02/2019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/>
                </a:solidFill>
              </a:rPr>
              <a:t>ESCAPE Kick-Off Meeting - M.Taiuti</a:t>
            </a:r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ABE-17FB-4427-A233-1ED0F2914854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145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82C4E-7107-4876-AD64-F2BC3594E831}" type="datetime1">
              <a:rPr lang="it-IT" smtClean="0">
                <a:solidFill>
                  <a:prstClr val="black"/>
                </a:solidFill>
              </a:rPr>
              <a:t>07/02/2019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/>
                </a:solidFill>
              </a:rPr>
              <a:t>ESCAPE Kick-Off Meeting - M.Taiuti</a:t>
            </a:r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ABE-17FB-4427-A233-1ED0F2914854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76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6"/>
          <p:cNvCxnSpPr/>
          <p:nvPr/>
        </p:nvCxnSpPr>
        <p:spPr>
          <a:xfrm flipH="1">
            <a:off x="627063" y="863600"/>
            <a:ext cx="8135937" cy="0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676400"/>
            <a:ext cx="5486400" cy="42751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x-none" noProof="0"/>
              <a:t>Drag picture to placeholder or click icon to add</a:t>
            </a:r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951538"/>
            <a:ext cx="5486400" cy="457200"/>
          </a:xfrm>
        </p:spPr>
        <p:txBody>
          <a:bodyPr/>
          <a:lstStyle>
            <a:lvl1pPr marL="0" indent="0">
              <a:lnSpc>
                <a:spcPts val="17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46AAA-E222-CF4F-ABC6-85394CA4144B}" type="slidenum">
              <a:rPr lang="de-DE"/>
              <a:pPr>
                <a:defRPr/>
              </a:pPr>
              <a:t>‹N›</a:t>
            </a:fld>
            <a:endParaRPr lang="de-DE"/>
          </a:p>
        </p:txBody>
      </p:sp>
      <p:sp>
        <p:nvSpPr>
          <p:cNvPr id="8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ESCAPE Kick-Off Meeting - M.Taiuti</a:t>
            </a:r>
            <a:endParaRPr lang="de-DE"/>
          </a:p>
        </p:txBody>
      </p:sp>
      <p:pic>
        <p:nvPicPr>
          <p:cNvPr id="9" name="Picture 7" descr="ecap_logo_big.pd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5350" y="207963"/>
            <a:ext cx="15128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HES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7356" y="215407"/>
            <a:ext cx="551377" cy="55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375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0E475C59-E8EF-42B5-A8AE-4CF3E5DC2577}" type="datetime1">
              <a:rPr lang="it-IT" smtClean="0"/>
              <a:t>07/02/2019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r>
              <a:rPr lang="it-IT" smtClean="0"/>
              <a:t>ESCAPE Kick-Off Meeting - M.Taiuti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B022ABE-17FB-4427-A233-1ED0F2914854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pic>
        <p:nvPicPr>
          <p:cNvPr id="17" name="Picture 4" descr="http://www.km3net.org/logo/oldLogo/KM3NeT_logo_web_no_shade.gif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4058" y="126346"/>
            <a:ext cx="972000" cy="100602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93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4" y="457201"/>
            <a:ext cx="7014992" cy="874888"/>
          </a:xfrm>
        </p:spPr>
        <p:txBody>
          <a:bodyPr/>
          <a:lstStyle/>
          <a:p>
            <a:r>
              <a:rPr lang="en-GB" noProof="0" dirty="0" smtClean="0"/>
              <a:t>Fare </a:t>
            </a:r>
            <a:r>
              <a:rPr lang="en-GB" noProof="0" dirty="0" err="1" smtClean="0"/>
              <a:t>clic</a:t>
            </a:r>
            <a:r>
              <a:rPr lang="en-GB" noProof="0" dirty="0" smtClean="0"/>
              <a:t> per </a:t>
            </a:r>
            <a:r>
              <a:rPr lang="en-GB" noProof="0" dirty="0" err="1" smtClean="0"/>
              <a:t>modificare</a:t>
            </a:r>
            <a:r>
              <a:rPr lang="en-GB" noProof="0" dirty="0" smtClean="0"/>
              <a:t> lo stile del </a:t>
            </a:r>
            <a:r>
              <a:rPr lang="en-GB" noProof="0" dirty="0" err="1" smtClean="0"/>
              <a:t>titolo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512711"/>
            <a:ext cx="7704667" cy="4487105"/>
          </a:xfrm>
        </p:spPr>
        <p:txBody>
          <a:bodyPr anchor="ctr"/>
          <a:lstStyle/>
          <a:p>
            <a:pPr lvl="0"/>
            <a:r>
              <a:rPr lang="en-GB" noProof="0" dirty="0" smtClean="0"/>
              <a:t>Fare </a:t>
            </a:r>
            <a:r>
              <a:rPr lang="en-GB" noProof="0" dirty="0" err="1" smtClean="0"/>
              <a:t>clic</a:t>
            </a:r>
            <a:r>
              <a:rPr lang="en-GB" noProof="0" dirty="0" smtClean="0"/>
              <a:t> per </a:t>
            </a:r>
            <a:r>
              <a:rPr lang="en-GB" noProof="0" dirty="0" err="1" smtClean="0"/>
              <a:t>modificare</a:t>
            </a:r>
            <a:r>
              <a:rPr lang="en-GB" noProof="0" dirty="0" smtClean="0"/>
              <a:t> </a:t>
            </a:r>
            <a:r>
              <a:rPr lang="en-GB" noProof="0" dirty="0" err="1" smtClean="0"/>
              <a:t>stili</a:t>
            </a:r>
            <a:r>
              <a:rPr lang="en-GB" noProof="0" dirty="0" smtClean="0"/>
              <a:t> del </a:t>
            </a:r>
            <a:r>
              <a:rPr lang="en-GB" noProof="0" dirty="0" err="1" smtClean="0"/>
              <a:t>testo</a:t>
            </a:r>
            <a:r>
              <a:rPr lang="en-GB" noProof="0" dirty="0" smtClean="0"/>
              <a:t> </a:t>
            </a:r>
            <a:r>
              <a:rPr lang="en-GB" noProof="0" dirty="0" err="1" smtClean="0"/>
              <a:t>dello</a:t>
            </a:r>
            <a:r>
              <a:rPr lang="en-GB" noProof="0" dirty="0" smtClean="0"/>
              <a:t> schema</a:t>
            </a:r>
          </a:p>
          <a:p>
            <a:pPr lvl="1"/>
            <a:r>
              <a:rPr lang="en-GB" noProof="0" dirty="0" smtClean="0"/>
              <a:t>Secondo </a:t>
            </a:r>
            <a:r>
              <a:rPr lang="en-GB" noProof="0" dirty="0" err="1" smtClean="0"/>
              <a:t>livello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Terzo</a:t>
            </a:r>
            <a:r>
              <a:rPr lang="en-GB" noProof="0" dirty="0" smtClean="0"/>
              <a:t> </a:t>
            </a:r>
            <a:r>
              <a:rPr lang="en-GB" noProof="0" dirty="0" err="1" smtClean="0"/>
              <a:t>livello</a:t>
            </a:r>
            <a:endParaRPr lang="en-GB" noProof="0" dirty="0" smtClean="0"/>
          </a:p>
          <a:p>
            <a:pPr lvl="3"/>
            <a:r>
              <a:rPr lang="en-GB" noProof="0" dirty="0" smtClean="0"/>
              <a:t>Quarto </a:t>
            </a:r>
            <a:r>
              <a:rPr lang="en-GB" noProof="0" dirty="0" err="1" smtClean="0"/>
              <a:t>livello</a:t>
            </a:r>
            <a:endParaRPr lang="en-GB" noProof="0" dirty="0" smtClean="0"/>
          </a:p>
          <a:p>
            <a:pPr lvl="4"/>
            <a:r>
              <a:rPr lang="en-GB" noProof="0" dirty="0" smtClean="0"/>
              <a:t>Quinto </a:t>
            </a:r>
            <a:r>
              <a:rPr lang="en-GB" noProof="0" dirty="0" err="1" smtClean="0"/>
              <a:t>livello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412974"/>
            <a:ext cx="857473" cy="365125"/>
          </a:xfrm>
        </p:spPr>
        <p:txBody>
          <a:bodyPr/>
          <a:lstStyle/>
          <a:p>
            <a:fld id="{FFE699ED-7A68-4491-855C-D621C69B795D}" type="datetime1">
              <a:rPr lang="it-IT" smtClean="0">
                <a:solidFill>
                  <a:prstClr val="black"/>
                </a:solidFill>
              </a:rPr>
              <a:t>07/02/2019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412974"/>
            <a:ext cx="5314517" cy="365125"/>
          </a:xfrm>
        </p:spPr>
        <p:txBody>
          <a:bodyPr/>
          <a:lstStyle/>
          <a:p>
            <a:r>
              <a:rPr lang="it-IT" smtClean="0">
                <a:solidFill>
                  <a:prstClr val="black"/>
                </a:solidFill>
              </a:rPr>
              <a:t>ESCAPE Kick-Off Meeting - M.Taiuti</a:t>
            </a:r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6873" y="6412974"/>
            <a:ext cx="427833" cy="365125"/>
          </a:xfrm>
        </p:spPr>
        <p:txBody>
          <a:bodyPr/>
          <a:lstStyle/>
          <a:p>
            <a:fld id="{DB022ABE-17FB-4427-A233-1ED0F2914854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30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4" y="457201"/>
            <a:ext cx="7014992" cy="874888"/>
          </a:xfrm>
        </p:spPr>
        <p:txBody>
          <a:bodyPr/>
          <a:lstStyle/>
          <a:p>
            <a:r>
              <a:rPr lang="en-GB" noProof="0" dirty="0" smtClean="0"/>
              <a:t>Fare </a:t>
            </a:r>
            <a:r>
              <a:rPr lang="en-GB" noProof="0" dirty="0" err="1" smtClean="0"/>
              <a:t>clic</a:t>
            </a:r>
            <a:r>
              <a:rPr lang="en-GB" noProof="0" dirty="0" smtClean="0"/>
              <a:t> per </a:t>
            </a:r>
            <a:r>
              <a:rPr lang="en-GB" noProof="0" dirty="0" err="1" smtClean="0"/>
              <a:t>modificare</a:t>
            </a:r>
            <a:r>
              <a:rPr lang="en-GB" noProof="0" dirty="0" smtClean="0"/>
              <a:t> lo stile del </a:t>
            </a:r>
            <a:r>
              <a:rPr lang="en-GB" noProof="0" dirty="0" err="1" smtClean="0"/>
              <a:t>titolo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512711"/>
            <a:ext cx="7704667" cy="4487105"/>
          </a:xfrm>
        </p:spPr>
        <p:txBody>
          <a:bodyPr anchor="ctr"/>
          <a:lstStyle/>
          <a:p>
            <a:pPr lvl="0"/>
            <a:r>
              <a:rPr lang="en-GB" noProof="0" dirty="0" smtClean="0"/>
              <a:t>Fare </a:t>
            </a:r>
            <a:r>
              <a:rPr lang="en-GB" noProof="0" dirty="0" err="1" smtClean="0"/>
              <a:t>clic</a:t>
            </a:r>
            <a:r>
              <a:rPr lang="en-GB" noProof="0" dirty="0" smtClean="0"/>
              <a:t> per </a:t>
            </a:r>
            <a:r>
              <a:rPr lang="en-GB" noProof="0" dirty="0" err="1" smtClean="0"/>
              <a:t>modificare</a:t>
            </a:r>
            <a:r>
              <a:rPr lang="en-GB" noProof="0" dirty="0" smtClean="0"/>
              <a:t> </a:t>
            </a:r>
            <a:r>
              <a:rPr lang="en-GB" noProof="0" dirty="0" err="1" smtClean="0"/>
              <a:t>stili</a:t>
            </a:r>
            <a:r>
              <a:rPr lang="en-GB" noProof="0" dirty="0" smtClean="0"/>
              <a:t> del </a:t>
            </a:r>
            <a:r>
              <a:rPr lang="en-GB" noProof="0" dirty="0" err="1" smtClean="0"/>
              <a:t>testo</a:t>
            </a:r>
            <a:r>
              <a:rPr lang="en-GB" noProof="0" dirty="0" smtClean="0"/>
              <a:t> </a:t>
            </a:r>
            <a:r>
              <a:rPr lang="en-GB" noProof="0" dirty="0" err="1" smtClean="0"/>
              <a:t>dello</a:t>
            </a:r>
            <a:r>
              <a:rPr lang="en-GB" noProof="0" dirty="0" smtClean="0"/>
              <a:t> schema</a:t>
            </a:r>
          </a:p>
          <a:p>
            <a:pPr lvl="1"/>
            <a:r>
              <a:rPr lang="en-GB" noProof="0" dirty="0" smtClean="0"/>
              <a:t>Secondo </a:t>
            </a:r>
            <a:r>
              <a:rPr lang="en-GB" noProof="0" dirty="0" err="1" smtClean="0"/>
              <a:t>livello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Terzo</a:t>
            </a:r>
            <a:r>
              <a:rPr lang="en-GB" noProof="0" dirty="0" smtClean="0"/>
              <a:t> </a:t>
            </a:r>
            <a:r>
              <a:rPr lang="en-GB" noProof="0" dirty="0" err="1" smtClean="0"/>
              <a:t>livello</a:t>
            </a:r>
            <a:endParaRPr lang="en-GB" noProof="0" dirty="0" smtClean="0"/>
          </a:p>
          <a:p>
            <a:pPr lvl="3"/>
            <a:r>
              <a:rPr lang="en-GB" noProof="0" dirty="0" smtClean="0"/>
              <a:t>Quarto </a:t>
            </a:r>
            <a:r>
              <a:rPr lang="en-GB" noProof="0" dirty="0" err="1" smtClean="0"/>
              <a:t>livello</a:t>
            </a:r>
            <a:endParaRPr lang="en-GB" noProof="0" dirty="0" smtClean="0"/>
          </a:p>
          <a:p>
            <a:pPr lvl="4"/>
            <a:r>
              <a:rPr lang="en-GB" noProof="0" dirty="0" smtClean="0"/>
              <a:t>Quinto </a:t>
            </a:r>
            <a:r>
              <a:rPr lang="en-GB" noProof="0" dirty="0" err="1" smtClean="0"/>
              <a:t>livello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A0A5F6F-85D2-4CA8-BB00-337025DC5ABA}" type="datetime1">
              <a:rPr lang="it-IT" smtClean="0"/>
              <a:t>07/02/2019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r>
              <a:rPr lang="it-IT" smtClean="0"/>
              <a:t>ESCAPE Kick-Off Meeting - M.Taiuti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DB022ABE-17FB-4427-A233-1ED0F2914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7571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0DC9D-318F-4039-B1DE-57E7CC75A57F}" type="datetime1">
              <a:rPr lang="it-IT" smtClean="0"/>
              <a:t>07/02/2019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ESCAPE Kick-Off Meeting - M.Taiuti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DB022ABE-17FB-4427-A233-1ED0F2914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878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4052-BFA4-4F00-9CB7-3994347F8CB2}" type="datetime1">
              <a:rPr lang="it-IT" smtClean="0"/>
              <a:t>07/02/2019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ESCAPE Kick-Off Meeting - M.Taiuti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ABE-17FB-4427-A233-1ED0F2914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5758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43CBF-D785-42DC-9376-1D72FFCD53F4}" type="datetime1">
              <a:rPr lang="it-IT" smtClean="0"/>
              <a:t>07/02/2019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ESCAPE Kick-Off Meeting - M.Taiuti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ABE-17FB-4427-A233-1ED0F2914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49519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1667A-D59A-4113-B20E-011420941FAC}" type="datetime1">
              <a:rPr lang="it-IT" smtClean="0"/>
              <a:t>07/02/2019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ESCAPE Kick-Off Meeting - M.Taiuti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ABE-17FB-4427-A233-1ED0F2914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22685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8EA5-6337-4550-AA7D-0F0116AF3CDF}" type="datetime1">
              <a:rPr lang="it-IT" smtClean="0"/>
              <a:t>07/02/2019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ESCAPE Kick-Off Meeting - M.Taiuti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ABE-17FB-4427-A233-1ED0F2914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34340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5BF81-A0D3-4D1F-B3B1-95B595DB97A9}" type="datetime1">
              <a:rPr lang="it-IT" smtClean="0"/>
              <a:t>07/02/2019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ESCAPE Kick-Off Meeting - M.Taiuti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ABE-17FB-4427-A233-1ED0F2914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82412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8F8FF-B1A6-4CB1-9C81-B4EC54818720}" type="datetime1">
              <a:rPr lang="it-IT" smtClean="0"/>
              <a:t>07/02/2019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ESCAPE Kick-Off Meeting - M.Taiuti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ABE-17FB-4427-A233-1ED0F2914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60286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C015B-D32D-4A80-9143-CCB3F5F76B28}" type="datetime1">
              <a:rPr lang="it-IT" smtClean="0"/>
              <a:t>07/02/2019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ESCAPE Kick-Off Meeting - M.Taiuti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ABE-17FB-4427-A233-1ED0F2914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176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D8F54-BA53-4410-8A72-E91508B4274F}" type="datetime1">
              <a:rPr lang="it-IT" smtClean="0"/>
              <a:t>07/02/2019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ESCAPE Kick-Off Meeting - M.Taiuti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ABE-17FB-4427-A233-1ED0F2914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042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86F4-80BE-4471-84B9-CF88D036B1D2}" type="datetime1">
              <a:rPr lang="it-IT" smtClean="0">
                <a:solidFill>
                  <a:prstClr val="black"/>
                </a:solidFill>
              </a:rPr>
              <a:t>07/02/2019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/>
                </a:solidFill>
              </a:rPr>
              <a:t>ESCAPE Kick-Off Meeting - M.Taiuti</a:t>
            </a:r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1223" y="6411908"/>
            <a:ext cx="413483" cy="365125"/>
          </a:xfrm>
        </p:spPr>
        <p:txBody>
          <a:bodyPr/>
          <a:lstStyle/>
          <a:p>
            <a:fld id="{DB022ABE-17FB-4427-A233-1ED0F2914854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2689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8486A-C348-4005-AF81-A7274FC23C43}" type="datetime1">
              <a:rPr lang="it-IT" smtClean="0"/>
              <a:t>07/02/2019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ESCAPE Kick-Off Meeting - M.Taiuti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ABE-17FB-4427-A233-1ED0F2914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68197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8509-82EF-43A5-8A7B-67851A6F4583}" type="datetime1">
              <a:rPr lang="it-IT" smtClean="0"/>
              <a:t>07/02/2019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ESCAPE Kick-Off Meeting - M.Taiuti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ABE-17FB-4427-A233-1ED0F2914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87737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FF175-4DCA-4E20-9343-21B92A2E10AC}" type="datetime1">
              <a:rPr lang="it-IT" smtClean="0"/>
              <a:t>07/02/2019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ESCAPE Kick-Off Meeting - M.Taiuti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ABE-17FB-4427-A233-1ED0F2914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33080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25387-C212-4B46-BF61-64D6E58CCA84}" type="datetime1">
              <a:rPr lang="it-IT" smtClean="0"/>
              <a:t>07/02/2019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ESCAPE Kick-Off Meeting - M.Taiuti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ABE-17FB-4427-A233-1ED0F2914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635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BC361-AD33-49BD-A7EE-0BE140D921D3}" type="datetime1">
              <a:rPr lang="it-IT" smtClean="0"/>
              <a:t>07/02/2019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ESCAPE Kick-Off Meeting - M.Taiuti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ABE-17FB-4427-A233-1ED0F2914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1051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C98F0-3A64-4920-AC19-ECA2F45B4019}" type="datetime1">
              <a:rPr lang="it-IT" smtClean="0"/>
              <a:t>07/02/2019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ESCAPE Kick-Off Meeting - M.Taiuti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ABE-17FB-4427-A233-1ED0F29148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938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86417-E2F7-46BD-9BFA-3FCA4CBB2DC7}" type="datetime1">
              <a:rPr lang="it-IT" smtClean="0">
                <a:solidFill>
                  <a:prstClr val="black"/>
                </a:solidFill>
              </a:rPr>
              <a:t>07/02/2019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/>
                </a:solidFill>
              </a:rPr>
              <a:t>ESCAPE Kick-Off Meeting - M.Taiuti</a:t>
            </a:r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ABE-17FB-4427-A233-1ED0F2914854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78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400C-4B08-4D8F-96F5-95B00CA0EDE6}" type="datetime1">
              <a:rPr lang="it-IT" smtClean="0">
                <a:solidFill>
                  <a:prstClr val="black"/>
                </a:solidFill>
              </a:rPr>
              <a:t>07/02/2019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/>
                </a:solidFill>
              </a:rPr>
              <a:t>ESCAPE Kick-Off Meeting - M.Taiuti</a:t>
            </a:r>
            <a:endParaRPr lang="it-IT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ABE-17FB-4427-A233-1ED0F2914854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355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BF1DD-4362-4912-89DB-0016FC5367F9}" type="datetime1">
              <a:rPr lang="it-IT" smtClean="0">
                <a:solidFill>
                  <a:prstClr val="black"/>
                </a:solidFill>
              </a:rPr>
              <a:t>07/02/2019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/>
                </a:solidFill>
              </a:rPr>
              <a:t>ESCAPE Kick-Off Meeting - M.Taiuti</a:t>
            </a:r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ABE-17FB-4427-A233-1ED0F2914854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1A61-3EAB-48C2-AD79-E6837A537960}" type="datetime1">
              <a:rPr lang="it-IT" smtClean="0">
                <a:solidFill>
                  <a:prstClr val="black"/>
                </a:solidFill>
              </a:rPr>
              <a:t>07/02/2019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/>
                </a:solidFill>
              </a:rPr>
              <a:t>ESCAPE Kick-Off Meeting - M.Taiuti</a:t>
            </a:r>
            <a:endParaRPr lang="it-IT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ABE-17FB-4427-A233-1ED0F2914854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2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F383-2E81-4EBD-BC53-B284163D480B}" type="datetime1">
              <a:rPr lang="it-IT" smtClean="0">
                <a:solidFill>
                  <a:prstClr val="black"/>
                </a:solidFill>
              </a:rPr>
              <a:t>07/02/2019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/>
                </a:solidFill>
              </a:rPr>
              <a:t>ESCAPE Kick-Off Meeting - M.Taiuti</a:t>
            </a:r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ABE-17FB-4427-A233-1ED0F2914854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85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FB4D9-B0BC-42A4-B8C3-BAFC242C42A4}" type="datetime1">
              <a:rPr lang="it-IT" smtClean="0">
                <a:solidFill>
                  <a:prstClr val="black"/>
                </a:solidFill>
              </a:rPr>
              <a:t>07/02/2019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ESCAPE Kick-Off Meeting - M.Taiuti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ABE-17FB-4427-A233-1ED0F2914854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461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gi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://www.km3net.org/logo/oldLogo/KM3NeT_logo_web_no_shade.gif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21" Type="http://schemas.openxmlformats.org/officeDocument/2006/relationships/image" Target="../media/image2.gif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hyperlink" Target="http://www.km3net.org/logo/oldLogo/KM3NeT_logo_web_no_shade.gif" TargetMode="Externa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6.jp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Fare </a:t>
            </a:r>
            <a:r>
              <a:rPr lang="en-GB" noProof="0" dirty="0" err="1" smtClean="0"/>
              <a:t>clic</a:t>
            </a:r>
            <a:r>
              <a:rPr lang="en-GB" noProof="0" dirty="0" smtClean="0"/>
              <a:t> per </a:t>
            </a:r>
            <a:r>
              <a:rPr lang="en-GB" noProof="0" dirty="0" err="1" smtClean="0"/>
              <a:t>modificare</a:t>
            </a:r>
            <a:r>
              <a:rPr lang="en-GB" noProof="0" dirty="0" smtClean="0"/>
              <a:t> lo stile del </a:t>
            </a:r>
            <a:r>
              <a:rPr lang="en-GB" noProof="0" dirty="0" err="1" smtClean="0"/>
              <a:t>titolo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 noProof="0" dirty="0" smtClean="0"/>
              <a:t>Fare </a:t>
            </a:r>
            <a:r>
              <a:rPr lang="en-GB" noProof="0" dirty="0" err="1" smtClean="0"/>
              <a:t>clic</a:t>
            </a:r>
            <a:r>
              <a:rPr lang="en-GB" noProof="0" dirty="0" smtClean="0"/>
              <a:t> per </a:t>
            </a:r>
            <a:r>
              <a:rPr lang="en-GB" noProof="0" dirty="0" err="1" smtClean="0"/>
              <a:t>modificare</a:t>
            </a:r>
            <a:r>
              <a:rPr lang="en-GB" noProof="0" dirty="0" smtClean="0"/>
              <a:t> </a:t>
            </a:r>
            <a:r>
              <a:rPr lang="en-GB" noProof="0" dirty="0" err="1" smtClean="0"/>
              <a:t>stili</a:t>
            </a:r>
            <a:r>
              <a:rPr lang="en-GB" noProof="0" dirty="0" smtClean="0"/>
              <a:t> del </a:t>
            </a:r>
            <a:r>
              <a:rPr lang="en-GB" noProof="0" dirty="0" err="1" smtClean="0"/>
              <a:t>testo</a:t>
            </a:r>
            <a:r>
              <a:rPr lang="en-GB" noProof="0" dirty="0" smtClean="0"/>
              <a:t> </a:t>
            </a:r>
            <a:r>
              <a:rPr lang="en-GB" noProof="0" dirty="0" err="1" smtClean="0"/>
              <a:t>dello</a:t>
            </a:r>
            <a:r>
              <a:rPr lang="en-GB" noProof="0" dirty="0" smtClean="0"/>
              <a:t> schema</a:t>
            </a:r>
          </a:p>
          <a:p>
            <a:pPr lvl="1"/>
            <a:r>
              <a:rPr lang="en-GB" noProof="0" dirty="0" smtClean="0"/>
              <a:t>Secondo </a:t>
            </a:r>
            <a:r>
              <a:rPr lang="en-GB" noProof="0" dirty="0" err="1" smtClean="0"/>
              <a:t>livello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Terzo</a:t>
            </a:r>
            <a:r>
              <a:rPr lang="en-GB" noProof="0" dirty="0" smtClean="0"/>
              <a:t> </a:t>
            </a:r>
            <a:r>
              <a:rPr lang="en-GB" noProof="0" dirty="0" err="1" smtClean="0"/>
              <a:t>livello</a:t>
            </a:r>
            <a:endParaRPr lang="en-GB" noProof="0" dirty="0" smtClean="0"/>
          </a:p>
          <a:p>
            <a:pPr lvl="3"/>
            <a:r>
              <a:rPr lang="en-GB" noProof="0" dirty="0" smtClean="0"/>
              <a:t>Quarto </a:t>
            </a:r>
            <a:r>
              <a:rPr lang="en-GB" noProof="0" dirty="0" err="1" smtClean="0"/>
              <a:t>livello</a:t>
            </a:r>
            <a:endParaRPr lang="en-GB" noProof="0" dirty="0" smtClean="0"/>
          </a:p>
          <a:p>
            <a:pPr lvl="4"/>
            <a:r>
              <a:rPr lang="en-GB" noProof="0" dirty="0" smtClean="0"/>
              <a:t>Quinto </a:t>
            </a:r>
            <a:r>
              <a:rPr lang="en-GB" noProof="0" dirty="0" err="1" smtClean="0"/>
              <a:t>livello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420868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94E56B-4587-4DD4-AF9B-C76F1D4B45D3}" type="datetime1">
              <a:rPr lang="it-IT" smtClean="0">
                <a:solidFill>
                  <a:prstClr val="black"/>
                </a:solidFill>
              </a:rPr>
              <a:t>07/02/2019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420868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it-IT" smtClean="0">
                <a:solidFill>
                  <a:prstClr val="black"/>
                </a:solidFill>
              </a:rPr>
              <a:t>ESCAPE Kick-Off Meeting - M.Taiuti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0189" y="6420868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022ABE-17FB-4427-A233-1ED0F2914854}" type="slidenum">
              <a:rPr lang="it-IT" smtClean="0">
                <a:solidFill>
                  <a:prstClr val="black"/>
                </a:solidFill>
              </a:rPr>
              <a:pPr/>
              <a:t>‹N›</a:t>
            </a:fld>
            <a:endParaRPr lang="it-IT" dirty="0">
              <a:solidFill>
                <a:prstClr val="black"/>
              </a:solidFill>
            </a:endParaRPr>
          </a:p>
        </p:txBody>
      </p:sp>
      <p:pic>
        <p:nvPicPr>
          <p:cNvPr id="21" name="Picture 4" descr="http://www.km3net.org/logo/oldLogo/KM3NeT_logo_web_no_shade.gif">
            <a:hlinkClick r:id="rId20"/>
          </p:cNvPr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994058" y="126346"/>
            <a:ext cx="972000" cy="100602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4" name="Rettangolo 23"/>
          <p:cNvSpPr/>
          <p:nvPr userDrawn="1"/>
        </p:nvSpPr>
        <p:spPr>
          <a:xfrm>
            <a:off x="-30044" y="0"/>
            <a:ext cx="1008000" cy="6858000"/>
          </a:xfrm>
          <a:prstGeom prst="rect">
            <a:avLst/>
          </a:prstGeom>
          <a:solidFill>
            <a:srgbClr val="0C5F88"/>
          </a:solidFill>
          <a:ln>
            <a:solidFill>
              <a:srgbClr val="0B5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" name="Immagine 24"/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31" t="-14480" r="7614" b="14480"/>
          <a:stretch/>
        </p:blipFill>
        <p:spPr>
          <a:xfrm>
            <a:off x="-30044" y="126346"/>
            <a:ext cx="1008000" cy="6916392"/>
          </a:xfrm>
          <a:prstGeom prst="rect">
            <a:avLst/>
          </a:prstGeom>
        </p:spPr>
      </p:pic>
      <p:grpSp>
        <p:nvGrpSpPr>
          <p:cNvPr id="26" name="Group 13"/>
          <p:cNvGrpSpPr/>
          <p:nvPr userDrawn="1"/>
        </p:nvGrpSpPr>
        <p:grpSpPr>
          <a:xfrm>
            <a:off x="-238487" y="0"/>
            <a:ext cx="2132013" cy="6858001"/>
            <a:chOff x="0" y="0"/>
            <a:chExt cx="2132013" cy="6858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8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9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0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1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2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379724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  <p:sldLayoutId id="2147483882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/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9" r="65310"/>
          <a:stretch/>
        </p:blipFill>
        <p:spPr>
          <a:xfrm>
            <a:off x="0" y="0"/>
            <a:ext cx="960895" cy="6858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Fare </a:t>
            </a:r>
            <a:r>
              <a:rPr lang="en-GB" noProof="0" dirty="0" err="1" smtClean="0"/>
              <a:t>clic</a:t>
            </a:r>
            <a:r>
              <a:rPr lang="en-GB" noProof="0" dirty="0" smtClean="0"/>
              <a:t> per </a:t>
            </a:r>
            <a:r>
              <a:rPr lang="en-GB" noProof="0" dirty="0" err="1" smtClean="0"/>
              <a:t>modificare</a:t>
            </a:r>
            <a:r>
              <a:rPr lang="en-GB" noProof="0" dirty="0" smtClean="0"/>
              <a:t> lo stile del </a:t>
            </a:r>
            <a:r>
              <a:rPr lang="en-GB" noProof="0" dirty="0" err="1" smtClean="0"/>
              <a:t>titolo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 noProof="0" dirty="0" smtClean="0"/>
              <a:t>Fare </a:t>
            </a:r>
            <a:r>
              <a:rPr lang="en-GB" noProof="0" dirty="0" err="1" smtClean="0"/>
              <a:t>clic</a:t>
            </a:r>
            <a:r>
              <a:rPr lang="en-GB" noProof="0" dirty="0" smtClean="0"/>
              <a:t> per </a:t>
            </a:r>
            <a:r>
              <a:rPr lang="en-GB" noProof="0" dirty="0" err="1" smtClean="0"/>
              <a:t>modificare</a:t>
            </a:r>
            <a:r>
              <a:rPr lang="en-GB" noProof="0" dirty="0" smtClean="0"/>
              <a:t> </a:t>
            </a:r>
            <a:r>
              <a:rPr lang="en-GB" noProof="0" dirty="0" err="1" smtClean="0"/>
              <a:t>stili</a:t>
            </a:r>
            <a:r>
              <a:rPr lang="en-GB" noProof="0" dirty="0" smtClean="0"/>
              <a:t> del </a:t>
            </a:r>
            <a:r>
              <a:rPr lang="en-GB" noProof="0" dirty="0" err="1" smtClean="0"/>
              <a:t>testo</a:t>
            </a:r>
            <a:r>
              <a:rPr lang="en-GB" noProof="0" dirty="0" smtClean="0"/>
              <a:t> </a:t>
            </a:r>
            <a:r>
              <a:rPr lang="en-GB" noProof="0" dirty="0" err="1" smtClean="0"/>
              <a:t>dello</a:t>
            </a:r>
            <a:r>
              <a:rPr lang="en-GB" noProof="0" dirty="0" smtClean="0"/>
              <a:t> schema</a:t>
            </a:r>
          </a:p>
          <a:p>
            <a:pPr lvl="1"/>
            <a:r>
              <a:rPr lang="en-GB" noProof="0" dirty="0" smtClean="0"/>
              <a:t>Secondo </a:t>
            </a:r>
            <a:r>
              <a:rPr lang="en-GB" noProof="0" dirty="0" err="1" smtClean="0"/>
              <a:t>livello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Terzo</a:t>
            </a:r>
            <a:r>
              <a:rPr lang="en-GB" noProof="0" dirty="0" smtClean="0"/>
              <a:t> </a:t>
            </a:r>
            <a:r>
              <a:rPr lang="en-GB" noProof="0" dirty="0" err="1" smtClean="0"/>
              <a:t>livello</a:t>
            </a:r>
            <a:endParaRPr lang="en-GB" noProof="0" dirty="0" smtClean="0"/>
          </a:p>
          <a:p>
            <a:pPr lvl="3"/>
            <a:r>
              <a:rPr lang="en-GB" noProof="0" dirty="0" smtClean="0"/>
              <a:t>Quarto </a:t>
            </a:r>
            <a:r>
              <a:rPr lang="en-GB" noProof="0" dirty="0" err="1" smtClean="0"/>
              <a:t>livello</a:t>
            </a:r>
            <a:endParaRPr lang="en-GB" noProof="0" dirty="0" smtClean="0"/>
          </a:p>
          <a:p>
            <a:pPr lvl="4"/>
            <a:r>
              <a:rPr lang="en-GB" noProof="0" dirty="0" smtClean="0"/>
              <a:t>Quinto </a:t>
            </a:r>
            <a:r>
              <a:rPr lang="en-GB" noProof="0" dirty="0" err="1" smtClean="0"/>
              <a:t>livello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5215A8-47A5-4C95-8B52-C204DE178A88}" type="datetime1">
              <a:rPr lang="it-IT" smtClean="0"/>
              <a:t>07/02/2019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it-IT" smtClean="0"/>
              <a:t>ESCAPE Kick-Off Meeting - M.Taiuti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022ABE-17FB-4427-A233-1ED0F2914854}" type="slidenum">
              <a:rPr lang="it-IT" smtClean="0"/>
              <a:t>‹N›</a:t>
            </a:fld>
            <a:endParaRPr lang="it-IT"/>
          </a:p>
        </p:txBody>
      </p:sp>
      <p:pic>
        <p:nvPicPr>
          <p:cNvPr id="21" name="Picture 4" descr="http://www.km3net.org/logo/oldLogo/KM3NeT_logo_web_no_shade.gif">
            <a:hlinkClick r:id="rId20"/>
          </p:cNvPr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994058" y="126346"/>
            <a:ext cx="972000" cy="1006021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718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  <p:sldLayoutId id="2147483879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627063" y="1083198"/>
            <a:ext cx="8135937" cy="3603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27063" y="1651000"/>
            <a:ext cx="8135937" cy="47577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27063" y="6408738"/>
            <a:ext cx="6813550" cy="44926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969696"/>
                </a:solidFill>
                <a:latin typeface="Helvetica Neue"/>
                <a:ea typeface="ＭＳ Ｐゴシック" pitchFamily="34" charset="-128"/>
                <a:cs typeface="Arial" charset="0"/>
              </a:defRPr>
            </a:lvl1pPr>
          </a:lstStyle>
          <a:p>
            <a:pPr>
              <a:defRPr/>
            </a:pPr>
            <a:r>
              <a:rPr lang="en-GB" smtClean="0"/>
              <a:t>ESCAPE Kick-Off Meeting - M.Taiuti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12150" y="6408738"/>
            <a:ext cx="450850" cy="449262"/>
          </a:xfrm>
          <a:prstGeom prst="rect">
            <a:avLst/>
          </a:prstGeom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969696"/>
                </a:solidFill>
                <a:latin typeface="Helvetica Neue" charset="0"/>
                <a:cs typeface="Arial" charset="0"/>
              </a:defRPr>
            </a:lvl1pPr>
          </a:lstStyle>
          <a:p>
            <a:pPr>
              <a:defRPr/>
            </a:pPr>
            <a:fld id="{AAAA4870-6BA5-2240-82F3-AD56ED42D7C1}" type="slidenum">
              <a:rPr lang="de-DE"/>
              <a:pPr>
                <a:defRPr/>
              </a:pPr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220273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 kern="1200">
          <a:solidFill>
            <a:srgbClr val="003366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2pPr>
      <a:lvl3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3pPr>
      <a:lvl4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4pPr>
      <a:lvl5pPr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 charset="0"/>
          <a:cs typeface="Arial" charset="0"/>
        </a:defRPr>
      </a:lvl5pPr>
      <a:lvl6pPr marL="4572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Helvetica Neue" charset="0"/>
          <a:ea typeface="ＭＳ Ｐゴシック" charset="0"/>
          <a:cs typeface="ＭＳ Ｐゴシック" charset="0"/>
        </a:defRPr>
      </a:lvl9pPr>
    </p:titleStyle>
    <p:bodyStyle>
      <a:lvl1pPr marL="236538" indent="-276225" algn="l" defTabSz="457200" rtl="0" eaLnBrk="1" fontAlgn="base" hangingPunct="1">
        <a:lnSpc>
          <a:spcPts val="2400"/>
        </a:lnSpc>
        <a:spcBef>
          <a:spcPts val="475"/>
        </a:spcBef>
        <a:spcAft>
          <a:spcPct val="0"/>
        </a:spcAft>
        <a:buClr>
          <a:srgbClr val="003366"/>
        </a:buClr>
        <a:buSzPct val="100000"/>
        <a:buFont typeface="Lucida Grande" charset="0"/>
        <a:buChar char="●"/>
        <a:defRPr sz="20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50888" indent="-276225" algn="l" defTabSz="457200" rtl="0" eaLnBrk="1" fontAlgn="base" hangingPunct="1">
        <a:lnSpc>
          <a:spcPts val="2200"/>
        </a:lnSpc>
        <a:spcBef>
          <a:spcPts val="438"/>
        </a:spcBef>
        <a:spcAft>
          <a:spcPct val="0"/>
        </a:spcAft>
        <a:buClr>
          <a:srgbClr val="003366"/>
        </a:buClr>
        <a:buSzPct val="80000"/>
        <a:buFont typeface="Lucida Grande" charset="0"/>
        <a:buChar char="●"/>
        <a:defRPr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201738" indent="-215900" algn="l" defTabSz="457200" rtl="0" eaLnBrk="1" fontAlgn="base" hangingPunct="1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 charset="0"/>
        <a:buChar char="●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443038" indent="-215900" algn="l" defTabSz="457200" rtl="0" eaLnBrk="1" fontAlgn="base" hangingPunct="1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 charset="0"/>
        <a:buChar char="●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1655763" indent="-215900" algn="l" defTabSz="457200" rtl="0" eaLnBrk="1" fontAlgn="base" hangingPunct="1">
        <a:lnSpc>
          <a:spcPts val="2000"/>
        </a:lnSpc>
        <a:spcBef>
          <a:spcPts val="388"/>
        </a:spcBef>
        <a:spcAft>
          <a:spcPct val="0"/>
        </a:spcAft>
        <a:buClr>
          <a:srgbClr val="003366"/>
        </a:buClr>
        <a:buSzPct val="64000"/>
        <a:buFont typeface="Lucida Grande" charset="0"/>
        <a:buChar char="●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m3net.org/logo/oldLogo/KM3NeT_logo_web_no_shade.gif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Risultati immagini per villa monaster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7"/>
          <a:stretch/>
        </p:blipFill>
        <p:spPr bwMode="auto">
          <a:xfrm>
            <a:off x="0" y="1093052"/>
            <a:ext cx="9144000" cy="577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:\field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23" y="1079491"/>
            <a:ext cx="9171646" cy="579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arrotondato 13"/>
          <p:cNvSpPr/>
          <p:nvPr/>
        </p:nvSpPr>
        <p:spPr>
          <a:xfrm>
            <a:off x="1828800" y="2286000"/>
            <a:ext cx="7081520" cy="3481197"/>
          </a:xfrm>
          <a:prstGeom prst="roundRect">
            <a:avLst>
              <a:gd name="adj" fmla="val 5379"/>
            </a:avLst>
          </a:prstGeom>
          <a:solidFill>
            <a:srgbClr val="000000">
              <a:alpha val="50196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KM3NeT</a:t>
            </a:r>
            <a:r>
              <a:rPr lang="it-IT" dirty="0" smtClean="0">
                <a:solidFill>
                  <a:schemeClr val="bg1"/>
                </a:solidFill>
              </a:rPr>
              <a:t/>
            </a:r>
            <a:br>
              <a:rPr lang="it-IT" dirty="0" smtClean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opening a new window on our Universe</a:t>
            </a:r>
            <a:endParaRPr lang="it-IT" sz="3600" dirty="0">
              <a:solidFill>
                <a:schemeClr val="bg1"/>
              </a:solidFill>
            </a:endParaRPr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ESCAPE Kick-off Meeting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7-8 </a:t>
            </a:r>
            <a:r>
              <a:rPr lang="it-IT" dirty="0" err="1" smtClean="0">
                <a:solidFill>
                  <a:schemeClr val="bg1"/>
                </a:solidFill>
              </a:rPr>
              <a:t>February</a:t>
            </a:r>
            <a:r>
              <a:rPr lang="it-IT" dirty="0" smtClean="0">
                <a:solidFill>
                  <a:schemeClr val="bg1"/>
                </a:solidFill>
              </a:rPr>
              <a:t> 2019, CNRS-LAPP, Annecy</a:t>
            </a:r>
            <a:endParaRPr lang="it-IT" dirty="0">
              <a:solidFill>
                <a:schemeClr val="bg1"/>
              </a:solidFill>
            </a:endParaRPr>
          </a:p>
          <a:p>
            <a:r>
              <a:rPr lang="it-IT" dirty="0" smtClean="0">
                <a:solidFill>
                  <a:schemeClr val="bg1"/>
                </a:solidFill>
              </a:rPr>
              <a:t>Mauro Taiuti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ABE-17FB-4427-A233-1ED0F2914854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 dirty="0">
              <a:solidFill>
                <a:prstClr val="black"/>
              </a:solidFill>
            </a:endParaRPr>
          </a:p>
        </p:txBody>
      </p:sp>
      <p:grpSp>
        <p:nvGrpSpPr>
          <p:cNvPr id="7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17" name="Picture 2" descr="logo_INF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6" y="6215674"/>
            <a:ext cx="1042511" cy="550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752" y="5709434"/>
            <a:ext cx="720618" cy="451471"/>
          </a:xfrm>
          <a:prstGeom prst="rect">
            <a:avLst/>
          </a:prstGeom>
        </p:spPr>
      </p:pic>
      <p:pic>
        <p:nvPicPr>
          <p:cNvPr id="1026" name="Picture 2" descr="https://indico.in2p3.fr/event/18323/images/5107-ESCAPE_PPT_template_v3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40"/>
          <a:stretch/>
        </p:blipFill>
        <p:spPr bwMode="auto">
          <a:xfrm>
            <a:off x="2724010" y="0"/>
            <a:ext cx="4967132" cy="201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50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ABE-17FB-4427-A233-1ED0F2914854}" type="slidenum">
              <a:rPr lang="it-IT" smtClean="0">
                <a:solidFill>
                  <a:prstClr val="black"/>
                </a:solidFill>
              </a:rPr>
              <a:pPr/>
              <a:t>10</a:t>
            </a:fld>
            <a:endParaRPr lang="it-IT">
              <a:solidFill>
                <a:prstClr val="black"/>
              </a:solidFill>
            </a:endParaRPr>
          </a:p>
        </p:txBody>
      </p:sp>
      <p:pic>
        <p:nvPicPr>
          <p:cNvPr id="5" name="ORC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4205" y="94122"/>
            <a:ext cx="4485325" cy="6714000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/>
                </a:solidFill>
              </a:rPr>
              <a:t>Passion For Physics 2018 - M.Taiuti</a:t>
            </a:r>
            <a:endParaRPr lang="it-IT">
              <a:solidFill>
                <a:prstClr val="black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9824" y="2302136"/>
            <a:ext cx="5014175" cy="3004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13"/>
          <p:cNvGrpSpPr/>
          <p:nvPr/>
        </p:nvGrpSpPr>
        <p:grpSpPr>
          <a:xfrm>
            <a:off x="-238487" y="0"/>
            <a:ext cx="2132013" cy="6858001"/>
            <a:chOff x="0" y="0"/>
            <a:chExt cx="2132013" cy="6858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205810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237" y="3534730"/>
            <a:ext cx="4689594" cy="2394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408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KM3NeT</a:t>
            </a:r>
            <a:r>
              <a:rPr lang="en-GB" dirty="0" smtClean="0">
                <a:latin typeface="Helvetica Neue"/>
                <a:cs typeface="Helvetica Neue"/>
              </a:rPr>
              <a:t> Detector </a:t>
            </a:r>
            <a:r>
              <a:rPr lang="en-GB" dirty="0">
                <a:latin typeface="Helvetica Neue"/>
                <a:cs typeface="Helvetica Neue"/>
              </a:rPr>
              <a:t>and D</a:t>
            </a:r>
            <a:r>
              <a:rPr lang="en-GB" dirty="0" smtClean="0">
                <a:latin typeface="Helvetica Neue"/>
                <a:cs typeface="Helvetica Neue"/>
              </a:rPr>
              <a:t>ata</a:t>
            </a:r>
            <a:endParaRPr lang="en-GB" dirty="0">
              <a:latin typeface="Helvetica Neue"/>
              <a:cs typeface="Helvetica Neue"/>
            </a:endParaRPr>
          </a:p>
        </p:txBody>
      </p:sp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342900" indent="-342900">
              <a:tabLst>
                <a:tab pos="2508250" algn="l"/>
              </a:tabLst>
            </a:pPr>
            <a:r>
              <a:rPr lang="en-US" dirty="0" smtClean="0">
                <a:latin typeface="Helvetica Neue"/>
                <a:cs typeface="Helvetica Neue"/>
              </a:rPr>
              <a:t>Detector</a:t>
            </a:r>
          </a:p>
          <a:p>
            <a:pPr marL="800100" lvl="1" indent="-342900">
              <a:tabLst>
                <a:tab pos="2508250" algn="l"/>
              </a:tabLst>
            </a:pPr>
            <a:r>
              <a:rPr lang="en-US" dirty="0" smtClean="0">
                <a:latin typeface="Helvetica Neue"/>
                <a:cs typeface="Helvetica Neue"/>
              </a:rPr>
              <a:t>31 </a:t>
            </a:r>
            <a:r>
              <a:rPr lang="en-US" dirty="0">
                <a:latin typeface="Helvetica Neue"/>
                <a:cs typeface="Helvetica Neue"/>
              </a:rPr>
              <a:t>3-inch PMTS 	= 1 digital optical </a:t>
            </a:r>
            <a:r>
              <a:rPr lang="en-US" dirty="0" smtClean="0">
                <a:latin typeface="Helvetica Neue"/>
                <a:cs typeface="Helvetica Neue"/>
              </a:rPr>
              <a:t>module </a:t>
            </a:r>
            <a:r>
              <a:rPr lang="en-US" dirty="0">
                <a:latin typeface="Helvetica Neue"/>
                <a:cs typeface="Helvetica Neue"/>
              </a:rPr>
              <a:t>(DOM)</a:t>
            </a:r>
          </a:p>
          <a:p>
            <a:pPr marL="800100" lvl="1" indent="-342900">
              <a:tabLst>
                <a:tab pos="2508250" algn="l"/>
              </a:tabLst>
            </a:pPr>
            <a:r>
              <a:rPr lang="en-US" dirty="0">
                <a:latin typeface="Helvetica Neue"/>
                <a:cs typeface="Helvetica Neue"/>
              </a:rPr>
              <a:t>18 DOMs 	= 1 detection unit (DU)</a:t>
            </a:r>
          </a:p>
          <a:p>
            <a:pPr marL="800100" lvl="1" indent="-342900">
              <a:tabLst>
                <a:tab pos="2508250" algn="l"/>
              </a:tabLst>
            </a:pPr>
            <a:r>
              <a:rPr lang="en-US" dirty="0">
                <a:latin typeface="Helvetica Neue"/>
                <a:cs typeface="Helvetica Neue"/>
              </a:rPr>
              <a:t>115 DUs 	= 1 building block (BB)</a:t>
            </a:r>
          </a:p>
          <a:p>
            <a:pPr marL="800100" lvl="1" indent="-342900">
              <a:tabLst>
                <a:tab pos="2508250" algn="l"/>
              </a:tabLst>
            </a:pPr>
            <a:r>
              <a:rPr lang="en-US" dirty="0">
                <a:latin typeface="Helvetica Neue"/>
                <a:cs typeface="Helvetica Neue"/>
              </a:rPr>
              <a:t>3 BBs 	= </a:t>
            </a:r>
            <a:r>
              <a:rPr lang="en-GB" b="1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KM3NeT</a:t>
            </a:r>
            <a:r>
              <a:rPr lang="en-US" dirty="0" smtClean="0">
                <a:latin typeface="Helvetica Neue"/>
                <a:cs typeface="Helvetica Neue"/>
              </a:rPr>
              <a:t> </a:t>
            </a:r>
            <a:r>
              <a:rPr lang="en-US" dirty="0">
                <a:latin typeface="Helvetica Neue"/>
                <a:cs typeface="Helvetica Neue"/>
              </a:rPr>
              <a:t>Phase 2</a:t>
            </a:r>
            <a:br>
              <a:rPr lang="en-US" dirty="0">
                <a:latin typeface="Helvetica Neue"/>
                <a:cs typeface="Helvetica Neue"/>
              </a:rPr>
            </a:br>
            <a:r>
              <a:rPr lang="en-US" dirty="0">
                <a:latin typeface="Helvetica Neue"/>
                <a:cs typeface="Helvetica Neue"/>
              </a:rPr>
              <a:t/>
            </a:r>
            <a:br>
              <a:rPr lang="en-US" dirty="0">
                <a:latin typeface="Helvetica Neue"/>
                <a:cs typeface="Helvetica Neue"/>
              </a:rPr>
            </a:br>
            <a:r>
              <a:rPr lang="en-US" dirty="0">
                <a:latin typeface="Helvetica Neue"/>
                <a:cs typeface="Helvetica Neue"/>
              </a:rPr>
              <a:t>Altogether: 192500 PMTs, 5-10 kHz single-photon rate each,</a:t>
            </a:r>
            <a:br>
              <a:rPr lang="en-US" dirty="0">
                <a:latin typeface="Helvetica Neue"/>
                <a:cs typeface="Helvetica Neue"/>
              </a:rPr>
            </a:br>
            <a:r>
              <a:rPr lang="en-US" dirty="0">
                <a:latin typeface="Helvetica Neue"/>
                <a:cs typeface="Helvetica Neue"/>
              </a:rPr>
              <a:t>all data to shore </a:t>
            </a:r>
            <a:r>
              <a:rPr lang="en-US" sz="2600" dirty="0" smtClean="0">
                <a:latin typeface="Helvetica Neue"/>
                <a:cs typeface="Helvetica Neue"/>
                <a:sym typeface="Wingdings" panose="05000000000000000000" pitchFamily="2" charset="2"/>
              </a:rPr>
              <a:t></a:t>
            </a:r>
            <a:r>
              <a:rPr lang="en-US" dirty="0" smtClean="0">
                <a:latin typeface="Helvetica Neue"/>
                <a:cs typeface="Helvetica Neue"/>
                <a:sym typeface="Wingdings" panose="05000000000000000000" pitchFamily="2" charset="2"/>
              </a:rPr>
              <a:t> </a:t>
            </a:r>
            <a:r>
              <a:rPr lang="en-US" dirty="0">
                <a:latin typeface="Helvetica Neue"/>
                <a:cs typeface="Helvetica Neue"/>
                <a:sym typeface="Wingdings" panose="05000000000000000000" pitchFamily="2" charset="2"/>
              </a:rPr>
              <a:t>some </a:t>
            </a:r>
            <a:r>
              <a:rPr lang="en-US" dirty="0" smtClean="0">
                <a:latin typeface="Helvetica Neue"/>
                <a:cs typeface="Helvetica Neue"/>
                <a:sym typeface="Wingdings" panose="05000000000000000000" pitchFamily="2" charset="2"/>
              </a:rPr>
              <a:t>GB/second</a:t>
            </a:r>
          </a:p>
          <a:p>
            <a:pPr marL="342900" indent="-342900">
              <a:tabLst>
                <a:tab pos="2508250" algn="l"/>
              </a:tabLst>
            </a:pPr>
            <a:endParaRPr lang="en-US" dirty="0" smtClean="0">
              <a:latin typeface="Helvetica Neue"/>
              <a:cs typeface="Helvetica Neue"/>
              <a:sym typeface="Wingdings" panose="05000000000000000000" pitchFamily="2" charset="2"/>
            </a:endParaRPr>
          </a:p>
          <a:p>
            <a:pPr marL="342900" indent="-342900">
              <a:tabLst>
                <a:tab pos="2508250" algn="l"/>
              </a:tabLst>
            </a:pPr>
            <a:r>
              <a:rPr lang="en-US" dirty="0" smtClean="0">
                <a:latin typeface="Helvetica Neue"/>
                <a:cs typeface="Helvetica Neue"/>
                <a:sym typeface="Wingdings" panose="05000000000000000000" pitchFamily="2" charset="2"/>
              </a:rPr>
              <a:t>Data processing</a:t>
            </a:r>
          </a:p>
          <a:p>
            <a:pPr marL="800100" lvl="1" indent="-342900">
              <a:tabLst>
                <a:tab pos="2508250" algn="l"/>
              </a:tabLst>
            </a:pPr>
            <a:r>
              <a:rPr lang="en-US" dirty="0">
                <a:latin typeface="Helvetica Neue"/>
                <a:cs typeface="Helvetica Neue"/>
              </a:rPr>
              <a:t>Online data filter (on shore)</a:t>
            </a:r>
          </a:p>
          <a:p>
            <a:pPr marL="800100" lvl="1" indent="-342900">
              <a:tabLst>
                <a:tab pos="2508250" algn="l"/>
              </a:tabLst>
            </a:pPr>
            <a:r>
              <a:rPr lang="en-US" dirty="0">
                <a:latin typeface="Helvetica Neue"/>
                <a:cs typeface="Helvetica Neue"/>
              </a:rPr>
              <a:t>Calibration and reconstruction</a:t>
            </a:r>
          </a:p>
          <a:p>
            <a:pPr marL="800100" lvl="1" indent="-342900">
              <a:tabLst>
                <a:tab pos="2508250" algn="l"/>
              </a:tabLst>
            </a:pPr>
            <a:r>
              <a:rPr lang="en-US" dirty="0">
                <a:latin typeface="Helvetica Neue"/>
                <a:cs typeface="Helvetica Neue"/>
              </a:rPr>
              <a:t>Data analysis</a:t>
            </a:r>
          </a:p>
          <a:p>
            <a:pPr marL="342900" indent="-342900">
              <a:tabLst>
                <a:tab pos="2508250" algn="l"/>
              </a:tabLst>
            </a:pPr>
            <a:endParaRPr lang="en-US" dirty="0">
              <a:latin typeface="Helvetica Neue"/>
              <a:cs typeface="Helvetica Neue"/>
            </a:endParaRPr>
          </a:p>
          <a:p>
            <a:pPr lvl="1">
              <a:tabLst>
                <a:tab pos="2508250" algn="l"/>
              </a:tabLst>
            </a:pPr>
            <a:r>
              <a:rPr lang="en-US" dirty="0">
                <a:latin typeface="Helvetica Neue"/>
                <a:cs typeface="Helvetica Neue"/>
              </a:rPr>
              <a:t>+ Monte Carlo</a:t>
            </a:r>
            <a:br>
              <a:rPr lang="en-US" dirty="0">
                <a:latin typeface="Helvetica Neue"/>
                <a:cs typeface="Helvetica Neue"/>
              </a:rPr>
            </a:br>
            <a:r>
              <a:rPr lang="en-US" dirty="0">
                <a:latin typeface="Helvetica Neue"/>
                <a:cs typeface="Helvetica Neue"/>
              </a:rPr>
              <a:t>+ Online analysis for alerts etc.</a:t>
            </a:r>
            <a:br>
              <a:rPr lang="en-US" dirty="0">
                <a:latin typeface="Helvetica Neue"/>
                <a:cs typeface="Helvetica Neue"/>
              </a:rPr>
            </a:br>
            <a:r>
              <a:rPr lang="en-US" dirty="0">
                <a:latin typeface="Helvetica Neue"/>
                <a:cs typeface="Helvetica Neue"/>
              </a:rPr>
              <a:t>+ Earth and sea </a:t>
            </a:r>
            <a:r>
              <a:rPr lang="en-US" dirty="0" smtClean="0">
                <a:latin typeface="Helvetica Neue"/>
                <a:cs typeface="Helvetica Neue"/>
              </a:rPr>
              <a:t>sciences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prstClr val="black"/>
                </a:solidFill>
              </a:rPr>
              <a:t>ESCAPE Kick-Off Meeting - </a:t>
            </a:r>
            <a:r>
              <a:rPr lang="it-IT" dirty="0" err="1">
                <a:solidFill>
                  <a:prstClr val="black"/>
                </a:solidFill>
              </a:rPr>
              <a:t>M.Taiuti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DC34-88A3-474C-A70A-101D519CFA7F}" type="slidenum">
              <a:rPr lang="en-US">
                <a:cs typeface="Helvetica Neue"/>
              </a:rPr>
              <a:pPr/>
              <a:t>11</a:t>
            </a:fld>
            <a:endParaRPr lang="en-US" dirty="0">
              <a:cs typeface="Helvetica Neu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72169" y="5928995"/>
            <a:ext cx="16241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300" dirty="0">
                <a:latin typeface="Helvetica Neue"/>
                <a:cs typeface="Helvetica Neue"/>
              </a:rPr>
              <a:t>Requires advanced</a:t>
            </a:r>
            <a:br>
              <a:rPr lang="en-GB" sz="1300" dirty="0">
                <a:latin typeface="Helvetica Neue"/>
                <a:cs typeface="Helvetica Neue"/>
              </a:rPr>
            </a:br>
            <a:r>
              <a:rPr lang="en-GB" sz="1300" dirty="0">
                <a:latin typeface="Helvetica Neue"/>
                <a:cs typeface="Helvetica Neue"/>
              </a:rPr>
              <a:t>data management</a:t>
            </a:r>
          </a:p>
        </p:txBody>
      </p:sp>
    </p:spTree>
    <p:extLst>
      <p:ext uri="{BB962C8B-B14F-4D97-AF65-F5344CB8AC3E}">
        <p14:creationId xmlns:p14="http://schemas.microsoft.com/office/powerpoint/2010/main" val="172546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Helvetica Neue"/>
                <a:cs typeface="Helvetica Neue"/>
              </a:rPr>
              <a:t>The </a:t>
            </a:r>
            <a:r>
              <a:rPr lang="en-GB" dirty="0" smtClean="0">
                <a:latin typeface="Helvetica Neue"/>
                <a:cs typeface="Helvetica Neue"/>
              </a:rPr>
              <a:t>Data Management </a:t>
            </a:r>
            <a:r>
              <a:rPr lang="en-GB" dirty="0">
                <a:latin typeface="Helvetica Neue"/>
                <a:cs typeface="Helvetica Neue"/>
              </a:rPr>
              <a:t>P</a:t>
            </a:r>
            <a:r>
              <a:rPr lang="en-GB" dirty="0" smtClean="0">
                <a:latin typeface="Helvetica Neue"/>
                <a:cs typeface="Helvetica Neue"/>
              </a:rPr>
              <a:t>lan</a:t>
            </a:r>
            <a:endParaRPr lang="it-IT" dirty="0"/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tabLst>
                <a:tab pos="2508250" algn="l"/>
              </a:tabLst>
            </a:pPr>
            <a:r>
              <a:rPr lang="en-US" dirty="0">
                <a:latin typeface="Helvetica Neue"/>
                <a:cs typeface="Helvetica Neue"/>
              </a:rPr>
              <a:t>Computing model</a:t>
            </a:r>
            <a:br>
              <a:rPr lang="en-US" dirty="0">
                <a:latin typeface="Helvetica Neue"/>
                <a:cs typeface="Helvetica Neue"/>
              </a:rPr>
            </a:br>
            <a:endParaRPr lang="en-US" dirty="0">
              <a:latin typeface="Helvetica Neue"/>
              <a:cs typeface="Helvetica Neue"/>
            </a:endParaRPr>
          </a:p>
          <a:p>
            <a:pPr marL="342900" indent="-342900">
              <a:tabLst>
                <a:tab pos="2508250" algn="l"/>
              </a:tabLst>
            </a:pPr>
            <a:r>
              <a:rPr lang="en-US" dirty="0">
                <a:latin typeface="Helvetica Neue"/>
                <a:cs typeface="Helvetica Neue"/>
              </a:rPr>
              <a:t>FAIR data:</a:t>
            </a:r>
            <a:br>
              <a:rPr lang="en-US" dirty="0">
                <a:latin typeface="Helvetica Neue"/>
                <a:cs typeface="Helvetica Neue"/>
              </a:rPr>
            </a:br>
            <a:r>
              <a:rPr lang="en-US" dirty="0">
                <a:latin typeface="Helvetica Neue"/>
                <a:cs typeface="Helvetica Neue"/>
              </a:rPr>
              <a:t>- </a:t>
            </a:r>
            <a:r>
              <a:rPr lang="en-US" b="1" dirty="0" smtClean="0">
                <a:latin typeface="Helvetica Neue"/>
                <a:cs typeface="Helvetica Neue"/>
              </a:rPr>
              <a:t>F</a:t>
            </a:r>
            <a:r>
              <a:rPr lang="en-US" dirty="0" smtClean="0">
                <a:latin typeface="Helvetica Neue"/>
                <a:cs typeface="Helvetica Neue"/>
              </a:rPr>
              <a:t>indable</a:t>
            </a:r>
            <a:r>
              <a:rPr lang="en-US" dirty="0">
                <a:latin typeface="Helvetica Neue"/>
                <a:cs typeface="Helvetica Neue"/>
              </a:rPr>
              <a:t/>
            </a:r>
            <a:br>
              <a:rPr lang="en-US" dirty="0">
                <a:latin typeface="Helvetica Neue"/>
                <a:cs typeface="Helvetica Neue"/>
              </a:rPr>
            </a:br>
            <a:r>
              <a:rPr lang="en-US" dirty="0">
                <a:latin typeface="Helvetica Neue"/>
                <a:cs typeface="Helvetica Neue"/>
              </a:rPr>
              <a:t>- </a:t>
            </a:r>
            <a:r>
              <a:rPr lang="en-US" b="1" dirty="0" smtClean="0">
                <a:latin typeface="Helvetica Neue"/>
                <a:cs typeface="Helvetica Neue"/>
              </a:rPr>
              <a:t>A</a:t>
            </a:r>
            <a:r>
              <a:rPr lang="en-US" dirty="0" smtClean="0">
                <a:latin typeface="Helvetica Neue"/>
                <a:cs typeface="Helvetica Neue"/>
              </a:rPr>
              <a:t>ccessible</a:t>
            </a:r>
            <a:r>
              <a:rPr lang="en-US" dirty="0">
                <a:latin typeface="Helvetica Neue"/>
                <a:cs typeface="Helvetica Neue"/>
              </a:rPr>
              <a:t/>
            </a:r>
            <a:br>
              <a:rPr lang="en-US" dirty="0">
                <a:latin typeface="Helvetica Neue"/>
                <a:cs typeface="Helvetica Neue"/>
              </a:rPr>
            </a:br>
            <a:r>
              <a:rPr lang="en-US" dirty="0">
                <a:latin typeface="Helvetica Neue"/>
                <a:cs typeface="Helvetica Neue"/>
              </a:rPr>
              <a:t>- </a:t>
            </a:r>
            <a:r>
              <a:rPr lang="en-US" b="1" dirty="0" smtClean="0">
                <a:latin typeface="Helvetica Neue"/>
                <a:cs typeface="Helvetica Neue"/>
              </a:rPr>
              <a:t>I</a:t>
            </a:r>
            <a:r>
              <a:rPr lang="en-US" dirty="0" smtClean="0">
                <a:latin typeface="Helvetica Neue"/>
                <a:cs typeface="Helvetica Neue"/>
              </a:rPr>
              <a:t>nteroperable</a:t>
            </a:r>
            <a:r>
              <a:rPr lang="en-US" dirty="0">
                <a:latin typeface="Helvetica Neue"/>
                <a:cs typeface="Helvetica Neue"/>
              </a:rPr>
              <a:t/>
            </a:r>
            <a:br>
              <a:rPr lang="en-US" dirty="0">
                <a:latin typeface="Helvetica Neue"/>
                <a:cs typeface="Helvetica Neue"/>
              </a:rPr>
            </a:br>
            <a:r>
              <a:rPr lang="en-US" dirty="0">
                <a:latin typeface="Helvetica Neue"/>
                <a:cs typeface="Helvetica Neue"/>
              </a:rPr>
              <a:t>- </a:t>
            </a:r>
            <a:r>
              <a:rPr lang="en-US" b="1" dirty="0" smtClean="0">
                <a:latin typeface="Helvetica Neue"/>
                <a:cs typeface="Helvetica Neue"/>
              </a:rPr>
              <a:t>R</a:t>
            </a:r>
            <a:r>
              <a:rPr lang="en-US" dirty="0" smtClean="0">
                <a:latin typeface="Helvetica Neue"/>
                <a:cs typeface="Helvetica Neue"/>
              </a:rPr>
              <a:t>e-usable</a:t>
            </a:r>
            <a:endParaRPr lang="en-US" dirty="0">
              <a:latin typeface="Helvetica Neue"/>
              <a:cs typeface="Helvetica Neue"/>
            </a:endParaRPr>
          </a:p>
          <a:p>
            <a:pPr marL="342900" indent="-342900">
              <a:tabLst>
                <a:tab pos="2508250" algn="l"/>
              </a:tabLst>
            </a:pPr>
            <a:endParaRPr lang="en-US" dirty="0">
              <a:latin typeface="Helvetica Neue"/>
              <a:cs typeface="Helvetica Neue"/>
            </a:endParaRPr>
          </a:p>
          <a:p>
            <a:endParaRPr lang="it-IT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prstClr val="black"/>
                </a:solidFill>
              </a:rPr>
              <a:t>ESCAPE Kick-Off Meeting - </a:t>
            </a:r>
            <a:r>
              <a:rPr lang="it-IT" dirty="0" err="1">
                <a:solidFill>
                  <a:prstClr val="black"/>
                </a:solidFill>
              </a:rPr>
              <a:t>M.Taiuti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ADC34-88A3-474C-A70A-101D519CFA7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6096" y="2577673"/>
            <a:ext cx="4569451" cy="3422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8925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Computing Model: General Scheme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Tier-like structure, mixed access: GRID + direct (batch)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 smtClean="0"/>
              <a:t>Data </a:t>
            </a:r>
            <a:r>
              <a:rPr lang="en-US" dirty="0"/>
              <a:t>transfer between the computing centers based on GRID </a:t>
            </a:r>
            <a:br>
              <a:rPr lang="en-US" dirty="0"/>
            </a:br>
            <a:r>
              <a:rPr lang="en-US" dirty="0"/>
              <a:t>access tools (where applicable)</a:t>
            </a:r>
          </a:p>
          <a:p>
            <a:pPr lvl="0"/>
            <a:r>
              <a:rPr lang="en-US" dirty="0"/>
              <a:t>Central services funded through CNRS and INFN, additional services by the collaboration </a:t>
            </a:r>
            <a:r>
              <a:rPr lang="en-US" dirty="0" smtClean="0"/>
              <a:t>institutes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7A99245-43BF-424A-A02A-94774963AAD0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322399"/>
              </p:ext>
            </p:extLst>
          </p:nvPr>
        </p:nvGraphicFramePr>
        <p:xfrm>
          <a:off x="1206436" y="1962043"/>
          <a:ext cx="7758270" cy="2640214"/>
        </p:xfrm>
        <a:graphic>
          <a:graphicData uri="http://schemas.openxmlformats.org/drawingml/2006/table">
            <a:tbl>
              <a:tblPr firstRow="1" firstCol="1" bandRow="1"/>
              <a:tblGrid>
                <a:gridCol w="724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9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40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05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9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Tier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FFFFFF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Computing Facility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Processing steps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Access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Tier-0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at detector site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triggering, online-calibration, quasi-online reconstruction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direct access, 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direct processing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9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Tier-1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computing centres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calibration and reconstruction, simulation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direct access, 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batch processing and/or grid access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Tier-2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local computing clusters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simulation and analysis</a:t>
                      </a:r>
                      <a:endParaRPr lang="en-US" sz="16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varying</a:t>
                      </a:r>
                      <a:endParaRPr lang="en-US" sz="16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/>
                </a:solidFill>
              </a:rPr>
              <a:t>ESCAPE Kick-Off Meeting - M.Taiuti</a:t>
            </a:r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208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Computing </a:t>
            </a:r>
            <a:r>
              <a:rPr lang="en-US" dirty="0" smtClean="0"/>
              <a:t>Model</a:t>
            </a:r>
            <a:endParaRPr lang="en-US" dirty="0"/>
          </a:p>
        </p:txBody>
      </p:sp>
      <p:pic>
        <p:nvPicPr>
          <p:cNvPr id="8" name="Picture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125" y="1512888"/>
            <a:ext cx="6045212" cy="44862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/>
                </a:solidFill>
              </a:rPr>
              <a:t>ESCAPE Kick-Off Meeting - M.Taiuti</a:t>
            </a:r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043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 </a:t>
            </a:r>
            <a:r>
              <a:rPr lang="en-US" dirty="0" smtClean="0"/>
              <a:t>Building </a:t>
            </a:r>
            <a:r>
              <a:rPr lang="en-US" dirty="0"/>
              <a:t>B</a:t>
            </a:r>
            <a:r>
              <a:rPr lang="en-US" dirty="0" smtClean="0"/>
              <a:t>lock</a:t>
            </a:r>
            <a:r>
              <a:rPr lang="en-US" dirty="0"/>
              <a:t>, 1 </a:t>
            </a:r>
            <a:r>
              <a:rPr lang="en-US" dirty="0" smtClean="0"/>
              <a:t>Year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2031715"/>
              </p:ext>
            </p:extLst>
          </p:nvPr>
        </p:nvGraphicFramePr>
        <p:xfrm>
          <a:off x="1131750" y="1332089"/>
          <a:ext cx="7703178" cy="4955580"/>
        </p:xfrm>
        <a:graphic>
          <a:graphicData uri="http://schemas.openxmlformats.org/drawingml/2006/table">
            <a:tbl>
              <a:tblPr firstRow="1" firstCol="1" bandRow="1"/>
              <a:tblGrid>
                <a:gridCol w="1929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1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3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65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48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24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FFFF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processing stage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size per proc. (TB)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time per proc. (HS06.h)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size per year (TB)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time per year (HS06.h)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FFFF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periodicity (per year)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Raw Data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Raw Filtered Data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300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300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Monitoring and Minimum Bias Data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150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150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Experimental Data Processing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Calibration (incl. Raw Data)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750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24 M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1500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48 M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Reconstructed Data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150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119 M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300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238 M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DST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75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30 M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150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60 M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Simulation Data Processing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Air showers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100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14 M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50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7 M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0.5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atm. </a:t>
                      </a:r>
                      <a:r>
                        <a:rPr lang="en-GB" sz="1400" err="1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Muons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50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1 M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25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638 k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0.5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neutrinos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22 k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220 k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total: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827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188 M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995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353 M</a:t>
                      </a:r>
                      <a:endParaRPr lang="en-US" sz="140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1F497D"/>
                          </a:solidFill>
                          <a:effectLst/>
                          <a:latin typeface="Helvetica Neue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1400" dirty="0">
                        <a:effectLst/>
                        <a:latin typeface="Cambria" charset="0"/>
                        <a:ea typeface="ＭＳ 明朝" charset="-128"/>
                        <a:cs typeface="Times New Roman" charset="0"/>
                      </a:endParaRPr>
                    </a:p>
                  </a:txBody>
                  <a:tcPr marL="72128" marR="7212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7BFD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20177495">
            <a:off x="5570512" y="2704157"/>
            <a:ext cx="3446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KM3NeT Preliminary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/>
                </a:solidFill>
              </a:rPr>
              <a:t>ESCAPE Kick-Off Meeting - M.Taiuti</a:t>
            </a:r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533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Data Management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tabLst>
                <a:tab pos="812800" algn="l"/>
              </a:tabLst>
            </a:pPr>
            <a:r>
              <a:rPr lang="en-GB" sz="2100" dirty="0"/>
              <a:t>Data formats and meta-data following common practice</a:t>
            </a:r>
            <a:br>
              <a:rPr lang="en-GB" sz="2100" dirty="0"/>
            </a:br>
            <a:r>
              <a:rPr lang="en-GB" sz="2100" dirty="0"/>
              <a:t>(root, xml, </a:t>
            </a:r>
            <a:r>
              <a:rPr lang="en-GB" sz="2100" dirty="0" err="1"/>
              <a:t>ascii</a:t>
            </a:r>
            <a:r>
              <a:rPr lang="en-GB" sz="2100" dirty="0"/>
              <a:t>) → allow for integration in </a:t>
            </a:r>
            <a:r>
              <a:rPr lang="en-GB" sz="2100" dirty="0" err="1"/>
              <a:t>eCommons</a:t>
            </a:r>
            <a:endParaRPr lang="en-GB" sz="2100" dirty="0"/>
          </a:p>
          <a:p>
            <a:pPr>
              <a:lnSpc>
                <a:spcPct val="110000"/>
              </a:lnSpc>
              <a:tabLst>
                <a:tab pos="812800" algn="l"/>
              </a:tabLst>
            </a:pPr>
            <a:r>
              <a:rPr lang="en-GB" sz="2100" dirty="0"/>
              <a:t>Use of existing </a:t>
            </a:r>
          </a:p>
          <a:p>
            <a:pPr lvl="1">
              <a:lnSpc>
                <a:spcPct val="110000"/>
              </a:lnSpc>
              <a:tabLst>
                <a:tab pos="812800" algn="l"/>
              </a:tabLst>
            </a:pPr>
            <a:r>
              <a:rPr lang="en-GB" sz="1900" dirty="0"/>
              <a:t>services (data transfer over </a:t>
            </a:r>
            <a:r>
              <a:rPr lang="en-GB" sz="1900" dirty="0" err="1"/>
              <a:t>gridftp</a:t>
            </a:r>
            <a:r>
              <a:rPr lang="en-GB" sz="1900" dirty="0"/>
              <a:t>/</a:t>
            </a:r>
            <a:r>
              <a:rPr lang="en-GB" sz="1900" dirty="0" err="1"/>
              <a:t>iRODs</a:t>
            </a:r>
            <a:r>
              <a:rPr lang="en-GB" sz="1900" dirty="0"/>
              <a:t> via national/international networks, Tier-1 computing centres)</a:t>
            </a:r>
          </a:p>
          <a:p>
            <a:pPr lvl="1">
              <a:lnSpc>
                <a:spcPct val="110000"/>
              </a:lnSpc>
              <a:tabLst>
                <a:tab pos="812800" algn="l"/>
              </a:tabLst>
            </a:pPr>
            <a:r>
              <a:rPr lang="en-GB" sz="1900" dirty="0"/>
              <a:t>and software (e.g. from ANTARES), some specific development via ASTERICS &amp; </a:t>
            </a:r>
            <a:r>
              <a:rPr lang="it-IT" sz="1800" b="1" dirty="0">
                <a:latin typeface="Verdana" panose="020B0604030504040204" pitchFamily="34" charset="0"/>
                <a:ea typeface="Verdana" panose="020B0604030504040204" pitchFamily="34" charset="0"/>
              </a:rPr>
              <a:t>ESCAPE</a:t>
            </a:r>
            <a:r>
              <a:rPr lang="en-GB" sz="1900" dirty="0" smtClean="0"/>
              <a:t> </a:t>
            </a:r>
            <a:endParaRPr lang="en-US" sz="1700" dirty="0"/>
          </a:p>
          <a:p>
            <a:pPr>
              <a:lnSpc>
                <a:spcPct val="120000"/>
              </a:lnSpc>
              <a:tabLst>
                <a:tab pos="812800" algn="l"/>
              </a:tabLst>
            </a:pPr>
            <a:r>
              <a:rPr lang="en-US" sz="2100" dirty="0"/>
              <a:t>Data processing &amp; storage:</a:t>
            </a:r>
          </a:p>
          <a:p>
            <a:pPr lvl="1">
              <a:lnSpc>
                <a:spcPct val="110000"/>
              </a:lnSpc>
              <a:tabLst>
                <a:tab pos="812800" algn="l"/>
              </a:tabLst>
            </a:pPr>
            <a:r>
              <a:rPr lang="en-US" sz="1900" dirty="0"/>
              <a:t>essential: </a:t>
            </a:r>
          </a:p>
          <a:p>
            <a:pPr lvl="2">
              <a:lnSpc>
                <a:spcPct val="110000"/>
              </a:lnSpc>
              <a:tabLst>
                <a:tab pos="812800" algn="l"/>
              </a:tabLst>
            </a:pPr>
            <a:r>
              <a:rPr lang="en-US" sz="1500" dirty="0"/>
              <a:t>Fast dissemination of scientific results</a:t>
            </a:r>
          </a:p>
          <a:p>
            <a:pPr lvl="2">
              <a:lnSpc>
                <a:spcPct val="110000"/>
              </a:lnSpc>
              <a:tabLst>
                <a:tab pos="812800" algn="l"/>
              </a:tabLst>
            </a:pPr>
            <a:r>
              <a:rPr lang="en-US" sz="1700" dirty="0"/>
              <a:t>reproducibility of all scientific results and data usability over full time of experiment (+ at least 10 years after end of operation)</a:t>
            </a:r>
          </a:p>
          <a:p>
            <a:pPr lvl="1">
              <a:lnSpc>
                <a:spcPct val="110000"/>
              </a:lnSpc>
              <a:tabLst>
                <a:tab pos="812800" algn="l"/>
              </a:tabLst>
            </a:pPr>
            <a:r>
              <a:rPr lang="en-US" sz="1900" dirty="0"/>
              <a:t>data and software as bundle</a:t>
            </a: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170DF-897A-41E9-89FF-BB97534CE22D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/>
                </a:solidFill>
              </a:rPr>
              <a:t>ESCAPE Kick-Off Meeting - M.Taiuti</a:t>
            </a:r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38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Open-access </a:t>
            </a:r>
            <a:r>
              <a:rPr lang="en-US" dirty="0" smtClean="0"/>
              <a:t>Data </a:t>
            </a:r>
            <a:r>
              <a:rPr lang="en-US" dirty="0"/>
              <a:t>P</a:t>
            </a:r>
            <a:r>
              <a:rPr lang="en-US" dirty="0" smtClean="0"/>
              <a:t>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  <a:tabLst>
                <a:tab pos="812800" algn="l"/>
              </a:tabLst>
            </a:pPr>
            <a:r>
              <a:rPr lang="en-GB" dirty="0"/>
              <a:t>Public access to data</a:t>
            </a:r>
          </a:p>
          <a:p>
            <a:pPr lvl="1">
              <a:lnSpc>
                <a:spcPct val="100000"/>
              </a:lnSpc>
              <a:tabLst>
                <a:tab pos="812800" algn="l"/>
              </a:tabLst>
            </a:pPr>
            <a:r>
              <a:rPr lang="en-GB" dirty="0"/>
              <a:t>Summary data (event information plus quality information) after fixed latency (typically 2 years)</a:t>
            </a:r>
          </a:p>
          <a:p>
            <a:pPr lvl="1">
              <a:lnSpc>
                <a:spcPct val="130000"/>
              </a:lnSpc>
              <a:tabLst>
                <a:tab pos="812800" algn="l"/>
              </a:tabLst>
            </a:pPr>
            <a:r>
              <a:rPr lang="en-GB" dirty="0"/>
              <a:t>Web-based downloads of data and </a:t>
            </a:r>
            <a:r>
              <a:rPr lang="en-GB" dirty="0" err="1"/>
              <a:t>softwares</a:t>
            </a:r>
            <a:endParaRPr lang="en-GB" dirty="0"/>
          </a:p>
          <a:p>
            <a:pPr lvl="1">
              <a:lnSpc>
                <a:spcPct val="130000"/>
              </a:lnSpc>
              <a:tabLst>
                <a:tab pos="812800" algn="l"/>
              </a:tabLst>
            </a:pPr>
            <a:r>
              <a:rPr lang="en-GB" dirty="0"/>
              <a:t>Also: Simulation data</a:t>
            </a:r>
          </a:p>
          <a:p>
            <a:pPr>
              <a:lnSpc>
                <a:spcPct val="130000"/>
              </a:lnSpc>
              <a:tabLst>
                <a:tab pos="812800" algn="l"/>
              </a:tabLst>
            </a:pPr>
            <a:r>
              <a:rPr lang="en-GB" dirty="0"/>
              <a:t>On request: More (detailed) data, earlier releases, etc.</a:t>
            </a:r>
          </a:p>
          <a:p>
            <a:pPr>
              <a:lnSpc>
                <a:spcPct val="100000"/>
              </a:lnSpc>
              <a:tabLst>
                <a:tab pos="812800" algn="l"/>
              </a:tabLst>
            </a:pPr>
            <a:r>
              <a:rPr lang="en-GB" dirty="0"/>
              <a:t>Harmonise with wider community </a:t>
            </a:r>
            <a:r>
              <a:rPr lang="en-GB" dirty="0" smtClean="0"/>
              <a:t>(</a:t>
            </a:r>
            <a:r>
              <a:rPr lang="en-GB" dirty="0" smtClean="0">
                <a:sym typeface="Symbol" panose="05050102010706020507" pitchFamily="18" charset="2"/>
              </a:rPr>
              <a:t>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>
                <a:sym typeface="Wingdings" panose="05000000000000000000" pitchFamily="2" charset="2"/>
              </a:rPr>
              <a:t>GNN and ASTERICS &amp; 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ESCAPE</a:t>
            </a:r>
            <a:r>
              <a:rPr lang="en-GB" dirty="0" smtClean="0">
                <a:sym typeface="Wingdings" panose="05000000000000000000" pitchFamily="2" charset="2"/>
              </a:rPr>
              <a:t>),</a:t>
            </a:r>
            <a:r>
              <a:rPr lang="en-GB" dirty="0">
                <a:sym typeface="Wingdings" panose="05000000000000000000" pitchFamily="2" charset="2"/>
              </a:rPr>
              <a:t/>
            </a:r>
            <a:br>
              <a:rPr lang="en-GB" dirty="0">
                <a:sym typeface="Wingdings" panose="05000000000000000000" pitchFamily="2" charset="2"/>
              </a:rPr>
            </a:br>
            <a:r>
              <a:rPr lang="en-GB" dirty="0">
                <a:sym typeface="Wingdings" panose="05000000000000000000" pitchFamily="2" charset="2"/>
              </a:rPr>
              <a:t>use common tools/platforms </a:t>
            </a:r>
            <a:r>
              <a:rPr lang="en-GB" dirty="0" smtClean="0">
                <a:sym typeface="Wingdings" panose="05000000000000000000" pitchFamily="2" charset="2"/>
              </a:rPr>
              <a:t>(</a:t>
            </a:r>
            <a:r>
              <a:rPr lang="en-GB" dirty="0" smtClean="0">
                <a:sym typeface="Symbol" panose="05050102010706020507" pitchFamily="18" charset="2"/>
              </a:rPr>
              <a:t>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  <a:r>
              <a:rPr lang="en-GB" dirty="0">
                <a:sym typeface="Wingdings" panose="05000000000000000000" pitchFamily="2" charset="2"/>
              </a:rPr>
              <a:t>Virtual Observatory, VO),</a:t>
            </a:r>
            <a:br>
              <a:rPr lang="en-GB" dirty="0">
                <a:sym typeface="Wingdings" panose="05000000000000000000" pitchFamily="2" charset="2"/>
              </a:rPr>
            </a:br>
            <a:r>
              <a:rPr lang="en-GB" dirty="0">
                <a:sym typeface="Wingdings" panose="05000000000000000000" pitchFamily="2" charset="2"/>
              </a:rPr>
              <a:t>link to other </a:t>
            </a:r>
            <a:r>
              <a:rPr lang="en-GB" dirty="0" err="1">
                <a:sym typeface="Wingdings" panose="05000000000000000000" pitchFamily="2" charset="2"/>
              </a:rPr>
              <a:t>eCommons</a:t>
            </a:r>
            <a:endParaRPr lang="en-GB" dirty="0">
              <a:sym typeface="Wingdings" panose="05000000000000000000" pitchFamily="2" charset="2"/>
            </a:endParaRPr>
          </a:p>
          <a:p>
            <a:pPr marL="975" indent="0">
              <a:spcBef>
                <a:spcPts val="1800"/>
              </a:spcBef>
              <a:buNone/>
            </a:pPr>
            <a:r>
              <a:rPr lang="en-GB" dirty="0">
                <a:sym typeface="Wingdings" panose="05000000000000000000" pitchFamily="2" charset="2"/>
              </a:rPr>
              <a:t>GNN = Global Neutrino Network; </a:t>
            </a:r>
            <a:br>
              <a:rPr lang="en-GB" dirty="0">
                <a:sym typeface="Wingdings" panose="05000000000000000000" pitchFamily="2" charset="2"/>
              </a:rPr>
            </a:br>
            <a:r>
              <a:rPr lang="en-GB" dirty="0">
                <a:sym typeface="Wingdings" panose="05000000000000000000" pitchFamily="2" charset="2"/>
              </a:rPr>
              <a:t>ASTERICS = </a:t>
            </a:r>
            <a:r>
              <a:rPr lang="en-GB" dirty="0"/>
              <a:t>Astronomy ESFRI and Research Infrastructure Cluster;</a:t>
            </a:r>
            <a:r>
              <a:rPr lang="en-GB" b="1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/>
                </a:solidFill>
              </a:rPr>
              <a:t>ESCAPE Kick-Off Meeting - M.Taiuti</a:t>
            </a:r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10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KM3NeT</a:t>
            </a:r>
            <a:r>
              <a:rPr lang="en-GB" dirty="0" smtClean="0"/>
              <a:t> </a:t>
            </a:r>
            <a:r>
              <a:rPr lang="en-GB" dirty="0"/>
              <a:t>towards 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ESCAPE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So far computing based on tier structure with grid/batch access ⇒ cloud is the future also for the computing needs of </a:t>
            </a:r>
            <a:r>
              <a:rPr lang="en-GB" b="1" dirty="0">
                <a:ln w="3175" cmpd="sng">
                  <a:noFill/>
                </a:ln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KM3NeT</a:t>
            </a:r>
          </a:p>
          <a:p>
            <a:r>
              <a:rPr lang="en-GB" dirty="0"/>
              <a:t>Developments in EC activities:</a:t>
            </a:r>
          </a:p>
          <a:p>
            <a:pPr lvl="1"/>
            <a:r>
              <a:rPr lang="en-US" dirty="0"/>
              <a:t>ASTERICS main developments:</a:t>
            </a:r>
          </a:p>
          <a:p>
            <a:pPr lvl="2" fontAlgn="ctr"/>
            <a:r>
              <a:rPr lang="en-US" dirty="0" err="1"/>
              <a:t>ROAst</a:t>
            </a:r>
            <a:r>
              <a:rPr lang="en-US" dirty="0"/>
              <a:t> (root library for astronomical tasks)</a:t>
            </a:r>
          </a:p>
          <a:p>
            <a:pPr lvl="2" fontAlgn="ctr"/>
            <a:r>
              <a:rPr lang="en-US" dirty="0" err="1"/>
              <a:t>CORElib</a:t>
            </a:r>
            <a:r>
              <a:rPr lang="en-US" dirty="0"/>
              <a:t> (common CORSIKA production for Cherenkov telescopes)</a:t>
            </a:r>
          </a:p>
          <a:p>
            <a:pPr lvl="2" fontAlgn="ctr"/>
            <a:r>
              <a:rPr lang="en-US" dirty="0"/>
              <a:t>Data/analysis preservation using container solutions</a:t>
            </a:r>
          </a:p>
          <a:p>
            <a:pPr lvl="2" fontAlgn="ctr"/>
            <a:r>
              <a:rPr lang="en-US" dirty="0"/>
              <a:t>ANTARES data to VO</a:t>
            </a:r>
          </a:p>
          <a:p>
            <a:pPr lvl="1"/>
            <a:r>
              <a:rPr lang="en-US" sz="2100" b="1" dirty="0">
                <a:ln w="3175" cmpd="sng">
                  <a:noFill/>
                </a:ln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KM3NeT</a:t>
            </a:r>
            <a:r>
              <a:rPr lang="en-US" dirty="0"/>
              <a:t> </a:t>
            </a:r>
            <a:r>
              <a:rPr lang="en-US" sz="2100" b="1" dirty="0">
                <a:ln w="3175" cmpd="sng">
                  <a:noFill/>
                </a:ln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INFRADEV</a:t>
            </a:r>
            <a:r>
              <a:rPr lang="en-US" dirty="0"/>
              <a:t> main developments:</a:t>
            </a:r>
          </a:p>
          <a:p>
            <a:pPr lvl="2" fontAlgn="ctr"/>
            <a:r>
              <a:rPr lang="en-US" dirty="0"/>
              <a:t>Open data access (via VO) according to the FAIR principle</a:t>
            </a:r>
          </a:p>
          <a:p>
            <a:pPr lvl="2" fontAlgn="ctr"/>
            <a:r>
              <a:rPr lang="en-US" dirty="0"/>
              <a:t>Generating the legal base for data access and sharing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8D1606-B9C1-D44E-A2C4-3729A0CF2AE9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/>
                </a:solidFill>
              </a:rPr>
              <a:t>ESCAPE Kick-Off Meeting - M.Taiuti</a:t>
            </a:r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0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KM3NeT</a:t>
            </a:r>
            <a:r>
              <a:rPr lang="en-GB" dirty="0" smtClean="0"/>
              <a:t> </a:t>
            </a:r>
            <a:r>
              <a:rPr lang="en-GB" dirty="0" smtClean="0"/>
              <a:t>in </a:t>
            </a:r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ESCAPE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Ideas, Goals and Requests:</a:t>
            </a:r>
          </a:p>
          <a:p>
            <a:pPr lvl="1" fontAlgn="ctr"/>
            <a:r>
              <a:rPr lang="en-US" dirty="0"/>
              <a:t>Developing EOSC services keeping in mind the needs of </a:t>
            </a:r>
            <a:r>
              <a:rPr lang="en-US" dirty="0" err="1"/>
              <a:t>astro</a:t>
            </a:r>
            <a:r>
              <a:rPr lang="en-US" dirty="0"/>
              <a:t>/particle physics; driving the development rather than following it later;</a:t>
            </a:r>
          </a:p>
          <a:p>
            <a:pPr lvl="2" fontAlgn="ctr"/>
            <a:r>
              <a:rPr lang="en-GB" dirty="0"/>
              <a:t>So far computing based on tier structure with grid/batch access ⇒ cloud is the future also for the computing needs of KM3NeT</a:t>
            </a:r>
            <a:endParaRPr lang="en-US" dirty="0"/>
          </a:p>
          <a:p>
            <a:pPr lvl="1" fontAlgn="ctr"/>
            <a:r>
              <a:rPr lang="en-US" dirty="0"/>
              <a:t>Going a step beyond VO for FAIR usage of data:</a:t>
            </a:r>
          </a:p>
          <a:p>
            <a:pPr lvl="2" fontAlgn="ctr"/>
            <a:r>
              <a:rPr lang="en-US" dirty="0"/>
              <a:t>Enable (full/advanced) data processing in a science cloud environment - for the collaborations but also for the scientific community and beyond (respecting restrictions by the </a:t>
            </a:r>
            <a:r>
              <a:rPr lang="en-US" dirty="0" err="1"/>
              <a:t>MoUs</a:t>
            </a:r>
            <a:r>
              <a:rPr lang="en-US" dirty="0"/>
              <a:t>);</a:t>
            </a:r>
          </a:p>
          <a:p>
            <a:pPr lvl="2" fontAlgn="ctr"/>
            <a:r>
              <a:rPr lang="en-US" dirty="0"/>
              <a:t>data storage but also data processing/analyses preservation for the lifetime (+10years) of the infrastructure;	</a:t>
            </a:r>
          </a:p>
          <a:p>
            <a:pPr fontAlgn="ctr"/>
            <a:r>
              <a:rPr lang="en-GB" b="1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KM3NeT</a:t>
            </a:r>
            <a:r>
              <a:rPr lang="en-US" dirty="0" smtClean="0"/>
              <a:t> </a:t>
            </a:r>
            <a:r>
              <a:rPr lang="en-US" dirty="0"/>
              <a:t>institutes part of all work packages to ensure those points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1606-B9C1-D44E-A2C4-3729A0CF2AE9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/>
                </a:solidFill>
              </a:rPr>
              <a:t>ESCAPE Kick-Off Meeting - M.Taiuti</a:t>
            </a:r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18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Outline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Physics</a:t>
            </a:r>
            <a:r>
              <a:rPr lang="it-IT" dirty="0"/>
              <a:t> </a:t>
            </a:r>
            <a:r>
              <a:rPr lang="it-IT" dirty="0" err="1" smtClean="0"/>
              <a:t>Motivations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The Detectors</a:t>
            </a:r>
          </a:p>
          <a:p>
            <a:endParaRPr lang="it-IT" dirty="0" smtClean="0"/>
          </a:p>
          <a:p>
            <a:r>
              <a:rPr lang="it-IT" dirty="0" smtClean="0"/>
              <a:t>The </a:t>
            </a:r>
            <a:r>
              <a:rPr lang="it-IT" dirty="0" smtClean="0"/>
              <a:t>Data Management</a:t>
            </a:r>
            <a:endParaRPr lang="it-IT" dirty="0" smtClean="0"/>
          </a:p>
          <a:p>
            <a:endParaRPr lang="it-IT" dirty="0"/>
          </a:p>
          <a:p>
            <a:r>
              <a:rPr lang="it-IT" dirty="0" err="1" smtClean="0"/>
              <a:t>Conclusions</a:t>
            </a:r>
            <a:endParaRPr lang="it-IT" dirty="0" smtClean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ABE-17FB-4427-A233-1ED0F2914854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/>
                </a:solidFill>
              </a:rPr>
              <a:t>ESCAPE Kick-Off Meeting - </a:t>
            </a:r>
            <a:r>
              <a:rPr lang="it-IT" dirty="0" err="1" smtClean="0">
                <a:solidFill>
                  <a:prstClr val="black"/>
                </a:solidFill>
              </a:rPr>
              <a:t>M.Taiuti</a:t>
            </a: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3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KM3NeT</a:t>
            </a:r>
            <a:r>
              <a:rPr lang="en-US" dirty="0" smtClean="0"/>
              <a:t> </a:t>
            </a:r>
            <a:r>
              <a:rPr lang="en-US" dirty="0" smtClean="0"/>
              <a:t>construction started, money to build the equivalent of 1 blocks secured</a:t>
            </a:r>
          </a:p>
          <a:p>
            <a:r>
              <a:rPr lang="en-US" dirty="0" smtClean="0"/>
              <a:t>Data management plan and computing model established</a:t>
            </a:r>
          </a:p>
          <a:p>
            <a:r>
              <a:rPr lang="en-GB" b="1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KM3NeT</a:t>
            </a:r>
            <a:r>
              <a:rPr lang="en-US" dirty="0" smtClean="0"/>
              <a:t> </a:t>
            </a:r>
            <a:r>
              <a:rPr lang="en-US" dirty="0" smtClean="0"/>
              <a:t>adopts Tier-model for data management</a:t>
            </a:r>
            <a:br>
              <a:rPr lang="en-US" dirty="0" smtClean="0"/>
            </a:br>
            <a:r>
              <a:rPr lang="en-US" dirty="0" smtClean="0"/>
              <a:t>(large data volumes, significant CPU requirements)</a:t>
            </a:r>
          </a:p>
          <a:p>
            <a:endParaRPr lang="en-US" dirty="0" smtClean="0"/>
          </a:p>
          <a:p>
            <a:r>
              <a:rPr lang="it-IT" b="1" dirty="0">
                <a:latin typeface="Verdana" panose="020B0604030504040204" pitchFamily="34" charset="0"/>
                <a:ea typeface="Verdana" panose="020B0604030504040204" pitchFamily="34" charset="0"/>
              </a:rPr>
              <a:t>ESCAPE</a:t>
            </a:r>
            <a:r>
              <a:rPr lang="en-US" dirty="0" smtClean="0"/>
              <a:t> </a:t>
            </a:r>
            <a:r>
              <a:rPr lang="en-US" dirty="0" smtClean="0"/>
              <a:t>would be well suited to tackle the challenges of </a:t>
            </a:r>
            <a:r>
              <a:rPr lang="en-GB" b="1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KM3NeT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D1606-B9C1-D44E-A2C4-3729A0CF2AE9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/>
                </a:solidFill>
              </a:rPr>
              <a:t>ESCAPE Kick-Off Meeting - M.Taiuti</a:t>
            </a:r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05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 smtClean="0"/>
              <a:t>Thank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!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11" y="3916937"/>
            <a:ext cx="7704137" cy="2182838"/>
          </a:xfr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/>
                </a:solidFill>
              </a:rPr>
              <a:t>ESCAPE Kick-Off Meeting - </a:t>
            </a:r>
            <a:r>
              <a:rPr lang="it-IT" dirty="0" err="1" smtClean="0">
                <a:solidFill>
                  <a:prstClr val="black"/>
                </a:solidFill>
              </a:rPr>
              <a:t>M.Taiuti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ABE-17FB-4427-A233-1ED0F2914854}" type="slidenum">
              <a:rPr lang="it-IT" smtClean="0">
                <a:solidFill>
                  <a:prstClr val="black"/>
                </a:solidFill>
              </a:rPr>
              <a:pPr/>
              <a:t>21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79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1061155" y="3275013"/>
            <a:ext cx="7247819" cy="617537"/>
          </a:xfrm>
          <a:prstGeom prst="rect">
            <a:avLst/>
          </a:prstGeom>
          <a:solidFill>
            <a:srgbClr val="FFFFC3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1364616" y="3284984"/>
            <a:ext cx="2086404" cy="59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57200" indent="-457200" algn="ctr">
              <a:lnSpc>
                <a:spcPct val="9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Low Energy </a:t>
            </a:r>
          </a:p>
          <a:p>
            <a:pPr marL="457200" indent="-457200" algn="ctr">
              <a:lnSpc>
                <a:spcPct val="9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MeV &lt; E</a:t>
            </a:r>
            <a:r>
              <a:rPr lang="en-US" b="1" baseline="-25000" dirty="0">
                <a:solidFill>
                  <a:schemeClr val="accent1">
                    <a:lumMod val="75000"/>
                  </a:schemeClr>
                </a:solidFill>
                <a:sym typeface="Symbol" pitchFamily="-1" charset="2"/>
              </a:rPr>
              <a:t>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&lt; 100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GeV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3816113" y="3232150"/>
            <a:ext cx="20543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Medium Energy </a:t>
            </a:r>
          </a:p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10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GeV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&lt; E</a:t>
            </a:r>
            <a:r>
              <a:rPr lang="en-US" b="1" baseline="-25000" dirty="0">
                <a:solidFill>
                  <a:schemeClr val="accent6">
                    <a:lumMod val="75000"/>
                  </a:schemeClr>
                </a:solidFill>
                <a:sym typeface="Symbol" pitchFamily="-1" charset="2"/>
              </a:rPr>
              <a:t>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&lt; 1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TeV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5302" name="Text Box 5"/>
          <p:cNvSpPr txBox="1">
            <a:spLocks noChangeArrowheads="1"/>
          </p:cNvSpPr>
          <p:nvPr/>
        </p:nvSpPr>
        <p:spPr bwMode="auto">
          <a:xfrm>
            <a:off x="6584400" y="3251117"/>
            <a:ext cx="14606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High Energy </a:t>
            </a:r>
          </a:p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en-US" b="1" baseline="-25000" dirty="0">
                <a:solidFill>
                  <a:schemeClr val="accent2">
                    <a:lumMod val="75000"/>
                  </a:schemeClr>
                </a:solidFill>
                <a:sym typeface="Symbol" pitchFamily="-1" charset="2"/>
              </a:rPr>
              <a:t>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&gt; 1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TeV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450552" y="4113008"/>
            <a:ext cx="1499705" cy="64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en-US" altLang="fr-FR" b="1" dirty="0" err="1">
                <a:solidFill>
                  <a:schemeClr val="accent1">
                    <a:lumMod val="75000"/>
                  </a:schemeClr>
                </a:solidFill>
              </a:rPr>
              <a:t>ν</a:t>
            </a:r>
            <a:r>
              <a:rPr lang="en-US" altLang="fr-FR" b="1" dirty="0">
                <a:solidFill>
                  <a:schemeClr val="accent1">
                    <a:lumMod val="75000"/>
                  </a:schemeClr>
                </a:solidFill>
              </a:rPr>
              <a:t> Oscillations</a:t>
            </a:r>
          </a:p>
          <a:p>
            <a:pPr algn="ctr">
              <a:lnSpc>
                <a:spcPct val="95000"/>
              </a:lnSpc>
              <a:defRPr/>
            </a:pPr>
            <a:r>
              <a:rPr lang="en-US" altLang="fr-FR" b="1" dirty="0">
                <a:solidFill>
                  <a:schemeClr val="accent1">
                    <a:lumMod val="75000"/>
                  </a:schemeClr>
                </a:solidFill>
              </a:rPr>
              <a:t>Supernovae</a:t>
            </a:r>
            <a:r>
              <a:rPr lang="en-US" altLang="fr-FR" sz="2000" dirty="0" smtClean="0">
                <a:solidFill>
                  <a:srgbClr val="3366FF"/>
                </a:solidFill>
                <a:ea typeface="ＭＳ Ｐゴシック" charset="0"/>
                <a:cs typeface="ＭＳ Ｐゴシック" charset="0"/>
              </a:rPr>
              <a:t> </a:t>
            </a:r>
            <a:endParaRPr lang="en-US" altLang="fr-FR" sz="2000" dirty="0">
              <a:solidFill>
                <a:srgbClr val="3366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5304" name="Text Box 7"/>
          <p:cNvSpPr txBox="1">
            <a:spLocks noChangeArrowheads="1"/>
          </p:cNvSpPr>
          <p:nvPr/>
        </p:nvSpPr>
        <p:spPr bwMode="auto">
          <a:xfrm>
            <a:off x="3427359" y="4090760"/>
            <a:ext cx="2542684" cy="632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Dark matter</a:t>
            </a:r>
          </a:p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Monopoles,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Nuclearites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5305" name="Text Box 8"/>
          <p:cNvSpPr txBox="1">
            <a:spLocks noChangeArrowheads="1"/>
          </p:cNvSpPr>
          <p:nvPr/>
        </p:nvSpPr>
        <p:spPr bwMode="auto">
          <a:xfrm>
            <a:off x="6084168" y="4087998"/>
            <a:ext cx="2552700" cy="72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Cosmic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ν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ct val="75000"/>
              </a:lnSpc>
              <a:buFont typeface="Symbol" pitchFamily="-1" charset="2"/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Origin and production mechanism of HE CR</a:t>
            </a:r>
          </a:p>
        </p:txBody>
      </p:sp>
      <p:pic>
        <p:nvPicPr>
          <p:cNvPr id="5530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8959" y="1276351"/>
            <a:ext cx="2043113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370361"/>
            <a:ext cx="2233612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12" name="ZoneTexte 17"/>
          <p:cNvSpPr txBox="1">
            <a:spLocks noChangeArrowheads="1"/>
          </p:cNvSpPr>
          <p:nvPr/>
        </p:nvSpPr>
        <p:spPr bwMode="auto">
          <a:xfrm>
            <a:off x="1789113" y="5695776"/>
            <a:ext cx="44062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+ oceanography, biology, seismology,…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FEE40-A5DB-8B42-996B-36C0A8BCEC5C}" type="slidenum">
              <a:rPr lang="fr-FR" smtClean="0"/>
              <a:t>3</a:t>
            </a:fld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21" y="1370361"/>
            <a:ext cx="2455825" cy="1794293"/>
          </a:xfrm>
          <a:prstGeom prst="rect">
            <a:avLst/>
          </a:prstGeom>
        </p:spPr>
      </p:pic>
      <p:sp>
        <p:nvSpPr>
          <p:cNvPr id="8" name="Freccia bidirezionale orizzontale 7"/>
          <p:cNvSpPr/>
          <p:nvPr/>
        </p:nvSpPr>
        <p:spPr>
          <a:xfrm>
            <a:off x="1315211" y="4998542"/>
            <a:ext cx="7371589" cy="566881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atin typeface="Meiryo UI"/>
              </a:rPr>
              <a:t>KM3NeT- ORCA			</a:t>
            </a:r>
            <a:r>
              <a:rPr lang="it-IT" dirty="0" smtClean="0">
                <a:solidFill>
                  <a:schemeClr val="tx1"/>
                </a:solidFill>
                <a:latin typeface="Meiryo UI"/>
              </a:rPr>
              <a:t>KM3NeT- ARCA</a:t>
            </a:r>
            <a:endParaRPr lang="it-IT" dirty="0">
              <a:solidFill>
                <a:schemeClr val="tx1"/>
              </a:solidFill>
              <a:latin typeface="Meiryo UI"/>
            </a:endParaRPr>
          </a:p>
        </p:txBody>
      </p:sp>
      <p:sp>
        <p:nvSpPr>
          <p:cNvPr id="10" name="Tito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Motivations &amp; Objectives</a:t>
            </a:r>
            <a:endParaRPr lang="it-IT" dirty="0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/>
                </a:solidFill>
              </a:rPr>
              <a:t>ESCAPE Kick-Off Meeting - M.Taiuti</a:t>
            </a:r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Motivations &amp; Objectives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82133" y="1246173"/>
            <a:ext cx="7704667" cy="4939474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KM3NeT</a:t>
            </a:r>
            <a:r>
              <a:rPr lang="en-GB" dirty="0" smtClean="0"/>
              <a:t> is the neutrino research infrastructure in the deep Mediterranean Sea </a:t>
            </a:r>
          </a:p>
          <a:p>
            <a:pPr lvl="1"/>
            <a:r>
              <a:rPr lang="en-GB" dirty="0" smtClean="0"/>
              <a:t>discover and observe high neutrino sources in the Universe </a:t>
            </a:r>
          </a:p>
          <a:p>
            <a:pPr marL="457200" lvl="1" indent="0">
              <a:buNone/>
            </a:pPr>
            <a:r>
              <a:rPr lang="en-GB" dirty="0" smtClean="0"/>
              <a:t>	</a:t>
            </a:r>
            <a:r>
              <a:rPr lang="en-GB" sz="1700" b="1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ARCA</a:t>
            </a:r>
            <a:r>
              <a:rPr lang="en-GB" sz="1700" dirty="0" smtClean="0"/>
              <a:t> </a:t>
            </a:r>
            <a:r>
              <a:rPr lang="en-GB" dirty="0" smtClean="0"/>
              <a:t>(off shore Capo </a:t>
            </a:r>
            <a:r>
              <a:rPr lang="en-GB" dirty="0" err="1" smtClean="0"/>
              <a:t>Passero</a:t>
            </a:r>
            <a:r>
              <a:rPr lang="en-GB" dirty="0" smtClean="0"/>
              <a:t>, It @ 3500 m depth)</a:t>
            </a:r>
          </a:p>
          <a:p>
            <a:pPr lvl="1"/>
            <a:r>
              <a:rPr lang="en-GB" dirty="0" smtClean="0"/>
              <a:t>determine neutrino mass hierarchy </a:t>
            </a:r>
          </a:p>
          <a:p>
            <a:pPr marL="457200" lvl="1" indent="0">
              <a:buNone/>
            </a:pPr>
            <a:r>
              <a:rPr lang="en-GB" dirty="0" smtClean="0"/>
              <a:t>	</a:t>
            </a:r>
            <a:r>
              <a:rPr lang="en-GB" sz="1700" b="1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ORCA</a:t>
            </a:r>
            <a:r>
              <a:rPr lang="en-GB" sz="1700" dirty="0" smtClean="0"/>
              <a:t> </a:t>
            </a:r>
            <a:r>
              <a:rPr lang="en-GB" dirty="0" smtClean="0"/>
              <a:t>(off shore Toulon, Fr @2500 m depth)</a:t>
            </a:r>
          </a:p>
          <a:p>
            <a:pPr marL="457200" lvl="1" indent="0">
              <a:buNone/>
            </a:pPr>
            <a:r>
              <a:rPr lang="en-GB" dirty="0" smtClean="0"/>
              <a:t>                                         </a:t>
            </a:r>
          </a:p>
          <a:p>
            <a:pPr marL="457200" lvl="1" indent="0">
              <a:buNone/>
            </a:pPr>
            <a:r>
              <a:rPr lang="en-GB" dirty="0" smtClean="0"/>
              <a:t>                                                                                                                          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Same collaboration, same technology, two installation sites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ABE-17FB-4427-A233-1ED0F2914854}" type="slidenum">
              <a:rPr lang="it-IT" smtClean="0">
                <a:solidFill>
                  <a:prstClr val="black"/>
                </a:solidFill>
              </a:rPr>
              <a:pPr/>
              <a:t>4</a:t>
            </a:fld>
            <a:endParaRPr lang="it-IT" dirty="0">
              <a:solidFill>
                <a:prstClr val="black"/>
              </a:solidFill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3038817" y="3711479"/>
            <a:ext cx="2427337" cy="1634107"/>
            <a:chOff x="5231001" y="893772"/>
            <a:chExt cx="2427337" cy="1634107"/>
          </a:xfrm>
        </p:grpSpPr>
        <p:pic>
          <p:nvPicPr>
            <p:cNvPr id="10" name="Picture 13" descr="carte3_eaux_territorial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0" t="2762" r="1910" b="3601"/>
            <a:stretch>
              <a:fillRect/>
            </a:stretch>
          </p:blipFill>
          <p:spPr bwMode="auto">
            <a:xfrm>
              <a:off x="5280763" y="893772"/>
              <a:ext cx="2377575" cy="159170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56"/>
            <p:cNvSpPr txBox="1"/>
            <p:nvPr/>
          </p:nvSpPr>
          <p:spPr>
            <a:xfrm>
              <a:off x="5231001" y="2158547"/>
              <a:ext cx="837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2475m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13" name="Picture 5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04978" y="1970914"/>
              <a:ext cx="362575" cy="375265"/>
            </a:xfrm>
            <a:prstGeom prst="rect">
              <a:avLst/>
            </a:prstGeom>
          </p:spPr>
        </p:pic>
        <p:sp>
          <p:nvSpPr>
            <p:cNvPr id="15" name="TextBox 61"/>
            <p:cNvSpPr txBox="1"/>
            <p:nvPr/>
          </p:nvSpPr>
          <p:spPr>
            <a:xfrm>
              <a:off x="6750341" y="2104854"/>
              <a:ext cx="785793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FF00"/>
                  </a:solidFill>
                  <a:ea typeface="Meiryo UI" panose="020B0604030504040204"/>
                </a:rPr>
                <a:t>ORCA</a:t>
              </a:r>
              <a:endParaRPr lang="en-US" b="1" dirty="0">
                <a:solidFill>
                  <a:srgbClr val="FFFF00"/>
                </a:solidFill>
                <a:ea typeface="Meiryo UI" panose="020B0604030504040204"/>
              </a:endParaRPr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6387287" y="3410683"/>
            <a:ext cx="2390399" cy="1934903"/>
            <a:chOff x="5267940" y="2797044"/>
            <a:chExt cx="2390399" cy="1934903"/>
          </a:xfrm>
        </p:grpSpPr>
        <p:pic>
          <p:nvPicPr>
            <p:cNvPr id="9" name="Picture 54" descr="KM3NeT-It-Site.jpe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764" y="2797044"/>
              <a:ext cx="2377575" cy="191421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2" name="TextBox 57"/>
            <p:cNvSpPr txBox="1"/>
            <p:nvPr/>
          </p:nvSpPr>
          <p:spPr>
            <a:xfrm>
              <a:off x="5267940" y="4362615"/>
              <a:ext cx="837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3400m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62"/>
            <p:cNvSpPr txBox="1"/>
            <p:nvPr/>
          </p:nvSpPr>
          <p:spPr>
            <a:xfrm>
              <a:off x="6821402" y="4308834"/>
              <a:ext cx="768159" cy="369332"/>
            </a:xfrm>
            <a:prstGeom prst="rect">
              <a:avLst/>
            </a:prstGeom>
            <a:solidFill>
              <a:srgbClr val="0000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FF00"/>
                  </a:solidFill>
                </a:rPr>
                <a:t>A</a:t>
              </a:r>
              <a:r>
                <a:rPr lang="en-US" b="1" dirty="0" smtClean="0">
                  <a:solidFill>
                    <a:srgbClr val="FFFF00"/>
                  </a:solidFill>
                </a:rPr>
                <a:t>RCA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  <p:pic>
          <p:nvPicPr>
            <p:cNvPr id="14" name="Picture 6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9953" y="4054397"/>
              <a:ext cx="362575" cy="375265"/>
            </a:xfrm>
            <a:prstGeom prst="rect">
              <a:avLst/>
            </a:prstGeom>
          </p:spPr>
        </p:pic>
      </p:grpSp>
      <p:sp>
        <p:nvSpPr>
          <p:cNvPr id="18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/>
                </a:solidFill>
              </a:rPr>
              <a:t>ESCAPE Kick-Off Meeting - M.Taiuti</a:t>
            </a:r>
            <a:endParaRPr lang="it-IT">
              <a:solidFill>
                <a:prstClr val="black"/>
              </a:solidFill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-32320" y="2967955"/>
            <a:ext cx="1021433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  <a:ea typeface="Meiryo UI" panose="020B0604030504040204"/>
              </a:rPr>
              <a:t>O</a:t>
            </a:r>
            <a:r>
              <a:rPr lang="en-US" sz="1200" dirty="0" smtClean="0">
                <a:solidFill>
                  <a:schemeClr val="bg1"/>
                </a:solidFill>
              </a:rPr>
              <a:t>scillation</a:t>
            </a:r>
          </a:p>
          <a:p>
            <a:r>
              <a:rPr lang="en-US" sz="1200" b="1" dirty="0" smtClean="0">
                <a:solidFill>
                  <a:schemeClr val="tx1"/>
                </a:solidFill>
                <a:ea typeface="Meiryo UI" panose="020B0604030504040204"/>
              </a:rPr>
              <a:t>R</a:t>
            </a:r>
            <a:r>
              <a:rPr lang="en-US" sz="1200" dirty="0" smtClean="0">
                <a:solidFill>
                  <a:schemeClr val="bg1"/>
                </a:solidFill>
              </a:rPr>
              <a:t>esearch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with </a:t>
            </a:r>
            <a:r>
              <a:rPr lang="en-US" sz="1200" b="1" dirty="0" err="1" smtClean="0">
                <a:solidFill>
                  <a:schemeClr val="tx1"/>
                </a:solidFill>
                <a:ea typeface="Meiryo UI" panose="020B0604030504040204"/>
              </a:rPr>
              <a:t>C</a:t>
            </a:r>
            <a:r>
              <a:rPr lang="en-US" sz="1200" dirty="0" err="1" smtClean="0">
                <a:solidFill>
                  <a:schemeClr val="bg1"/>
                </a:solidFill>
              </a:rPr>
              <a:t>osmics</a:t>
            </a:r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In the </a:t>
            </a:r>
            <a:r>
              <a:rPr lang="en-US" sz="1200" b="1" dirty="0" smtClean="0">
                <a:solidFill>
                  <a:schemeClr val="tx1"/>
                </a:solidFill>
                <a:ea typeface="Meiryo UI" panose="020B0604030504040204"/>
              </a:rPr>
              <a:t>A</a:t>
            </a:r>
            <a:r>
              <a:rPr lang="en-US" sz="1200" dirty="0" smtClean="0">
                <a:solidFill>
                  <a:schemeClr val="bg1"/>
                </a:solidFill>
              </a:rPr>
              <a:t>byss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TextBox 7"/>
          <p:cNvSpPr txBox="1"/>
          <p:nvPr/>
        </p:nvSpPr>
        <p:spPr>
          <a:xfrm>
            <a:off x="-28665" y="2097893"/>
            <a:ext cx="1021433" cy="83099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/>
                </a:solidFill>
                <a:ea typeface="Meiryo UI" panose="020B0604030504040204"/>
              </a:rPr>
              <a:t>A</a:t>
            </a:r>
            <a:r>
              <a:rPr lang="en-US" sz="1200" dirty="0" smtClean="0">
                <a:solidFill>
                  <a:schemeClr val="bg1"/>
                </a:solidFill>
              </a:rPr>
              <a:t>stroparticle</a:t>
            </a:r>
          </a:p>
          <a:p>
            <a:r>
              <a:rPr lang="en-US" sz="1200" b="1" dirty="0" smtClean="0">
                <a:solidFill>
                  <a:schemeClr val="tx1"/>
                </a:solidFill>
                <a:ea typeface="Meiryo UI" panose="020B0604030504040204"/>
              </a:rPr>
              <a:t>R</a:t>
            </a:r>
            <a:r>
              <a:rPr lang="en-US" sz="1200" dirty="0" smtClean="0">
                <a:solidFill>
                  <a:schemeClr val="bg1"/>
                </a:solidFill>
              </a:rPr>
              <a:t>esearch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with </a:t>
            </a:r>
            <a:r>
              <a:rPr lang="en-US" sz="1200" b="1" dirty="0" err="1" smtClean="0">
                <a:solidFill>
                  <a:schemeClr val="tx1"/>
                </a:solidFill>
                <a:ea typeface="Meiryo UI" panose="020B0604030504040204"/>
              </a:rPr>
              <a:t>C</a:t>
            </a:r>
            <a:r>
              <a:rPr lang="en-US" sz="1200" dirty="0" err="1" smtClean="0">
                <a:solidFill>
                  <a:schemeClr val="bg1"/>
                </a:solidFill>
              </a:rPr>
              <a:t>osmics</a:t>
            </a:r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In the </a:t>
            </a:r>
            <a:r>
              <a:rPr lang="en-US" sz="1200" b="1" dirty="0" smtClean="0">
                <a:solidFill>
                  <a:schemeClr val="tx1"/>
                </a:solidFill>
                <a:ea typeface="Meiryo UI" panose="020B0604030504040204"/>
              </a:rPr>
              <a:t>A</a:t>
            </a:r>
            <a:r>
              <a:rPr lang="en-US" sz="1200" dirty="0" smtClean="0">
                <a:solidFill>
                  <a:schemeClr val="bg1"/>
                </a:solidFill>
              </a:rPr>
              <a:t>byss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2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/>
              <a:t>R</a:t>
            </a:r>
            <a:r>
              <a:rPr lang="it-IT" dirty="0" err="1" smtClean="0"/>
              <a:t>oadmap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LoI</a:t>
            </a:r>
            <a:r>
              <a:rPr lang="en-GB" dirty="0" smtClean="0"/>
              <a:t>: </a:t>
            </a:r>
            <a:r>
              <a:rPr lang="en-GB" i="1" dirty="0" smtClean="0"/>
              <a:t>J. Phys. G</a:t>
            </a:r>
            <a:r>
              <a:rPr lang="en-GB" dirty="0" smtClean="0"/>
              <a:t>, </a:t>
            </a:r>
            <a:r>
              <a:rPr lang="en-GB" b="1" dirty="0" smtClean="0"/>
              <a:t>43</a:t>
            </a:r>
            <a:r>
              <a:rPr lang="en-GB" dirty="0" smtClean="0"/>
              <a:t> (2016) 084001</a:t>
            </a:r>
          </a:p>
          <a:p>
            <a:r>
              <a:rPr lang="en-GB" dirty="0" smtClean="0"/>
              <a:t>H2020: funds to prepare the ERIC</a:t>
            </a:r>
          </a:p>
          <a:p>
            <a:r>
              <a:rPr lang="en-GB" dirty="0" smtClean="0"/>
              <a:t>Since </a:t>
            </a:r>
            <a:r>
              <a:rPr lang="en-GB" dirty="0"/>
              <a:t>2016 </a:t>
            </a:r>
            <a:r>
              <a:rPr lang="en-GB" b="1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KM3NeT</a:t>
            </a:r>
            <a:r>
              <a:rPr lang="en-GB" dirty="0"/>
              <a:t> is back in the ESFRI </a:t>
            </a:r>
            <a:r>
              <a:rPr lang="en-GB" dirty="0" smtClean="0"/>
              <a:t>roadmap </a:t>
            </a:r>
          </a:p>
          <a:p>
            <a:r>
              <a:rPr lang="en-GB" dirty="0" smtClean="0"/>
              <a:t>Since 2018 </a:t>
            </a:r>
            <a:r>
              <a:rPr lang="en-GB" b="1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KM3NeT</a:t>
            </a:r>
            <a:r>
              <a:rPr lang="en-GB" dirty="0"/>
              <a:t> is </a:t>
            </a:r>
            <a:r>
              <a:rPr lang="en-GB" dirty="0" smtClean="0"/>
              <a:t>in </a:t>
            </a:r>
            <a:r>
              <a:rPr lang="en-GB" dirty="0"/>
              <a:t>the </a:t>
            </a:r>
            <a:r>
              <a:rPr lang="en-GB" dirty="0" smtClean="0"/>
              <a:t>APPEC roadmap 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ABE-17FB-4427-A233-1ED0F2914854}" type="slidenum">
              <a:rPr lang="it-IT" smtClean="0">
                <a:solidFill>
                  <a:prstClr val="black"/>
                </a:solidFill>
              </a:rPr>
              <a:pPr/>
              <a:t>5</a:t>
            </a:fld>
            <a:endParaRPr lang="it-IT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778" y="1332089"/>
            <a:ext cx="2173720" cy="3090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387" y="1332089"/>
            <a:ext cx="5368307" cy="2368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/>
                </a:solidFill>
              </a:rPr>
              <a:t>ESCAPE Kick-Off Meeting - M.Taiuti</a:t>
            </a:r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29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  <a:ea typeface="Meiryo UI" panose="020B0604030504040204" pitchFamily="34" charset="-128"/>
                <a:cs typeface="Meiryo UI" panose="020B0604030504040204" pitchFamily="34" charset="-128"/>
              </a:rPr>
              <a:t>The </a:t>
            </a:r>
            <a:r>
              <a:rPr lang="en-GB" b="1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KM3NeT</a:t>
            </a:r>
            <a:r>
              <a:rPr lang="en-GB" dirty="0" smtClean="0"/>
              <a:t> </a:t>
            </a:r>
            <a:r>
              <a:rPr lang="en-GB" dirty="0"/>
              <a:t>Collaboration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82133" y="1512711"/>
            <a:ext cx="7704667" cy="487792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15 </a:t>
            </a:r>
            <a:r>
              <a:rPr lang="en-US" sz="2800" dirty="0"/>
              <a:t>Countries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55 </a:t>
            </a:r>
            <a:r>
              <a:rPr lang="en-US" sz="2800" dirty="0"/>
              <a:t>Institutes</a:t>
            </a:r>
          </a:p>
          <a:p>
            <a:pPr lvl="1"/>
            <a:endParaRPr lang="en-US" sz="2400" dirty="0"/>
          </a:p>
          <a:p>
            <a:r>
              <a:rPr lang="en-US" sz="2800" dirty="0"/>
              <a:t>&gt;</a:t>
            </a:r>
            <a:r>
              <a:rPr lang="en-US" sz="2800" dirty="0" smtClean="0"/>
              <a:t>240 </a:t>
            </a:r>
            <a:r>
              <a:rPr lang="en-US" sz="2800" dirty="0"/>
              <a:t>Scientists</a:t>
            </a:r>
          </a:p>
          <a:p>
            <a:endParaRPr lang="it-IT" dirty="0" smtClean="0"/>
          </a:p>
          <a:p>
            <a:r>
              <a:rPr lang="it-IT" dirty="0" err="1" smtClean="0"/>
              <a:t>Number</a:t>
            </a:r>
            <a:r>
              <a:rPr lang="it-IT" dirty="0" smtClean="0"/>
              <a:t> of </a:t>
            </a:r>
            <a:r>
              <a:rPr lang="it-IT" dirty="0" err="1" smtClean="0"/>
              <a:t>Institutes</a:t>
            </a:r>
            <a:r>
              <a:rPr lang="it-IT" dirty="0" smtClean="0"/>
              <a:t> and </a:t>
            </a:r>
            <a:r>
              <a:rPr lang="it-IT" dirty="0" err="1" smtClean="0"/>
              <a:t>Scientists</a:t>
            </a:r>
            <a:r>
              <a:rPr lang="it-IT" dirty="0" smtClean="0"/>
              <a:t> </a:t>
            </a:r>
            <a:r>
              <a:rPr lang="it-IT" dirty="0" err="1" smtClean="0"/>
              <a:t>constantly</a:t>
            </a:r>
            <a:r>
              <a:rPr lang="it-IT" dirty="0" smtClean="0"/>
              <a:t> </a:t>
            </a:r>
            <a:r>
              <a:rPr lang="it-IT" dirty="0" err="1" smtClean="0"/>
              <a:t>increasing</a:t>
            </a: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ABE-17FB-4427-A233-1ED0F2914854}" type="slidenum">
              <a:rPr lang="it-IT" smtClean="0">
                <a:solidFill>
                  <a:prstClr val="black"/>
                </a:solidFill>
              </a:rPr>
              <a:pPr/>
              <a:t>6</a:t>
            </a:fld>
            <a:endParaRPr lang="it-IT" dirty="0">
              <a:solidFill>
                <a:prstClr val="black"/>
              </a:solidFill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3615070" y="1389500"/>
            <a:ext cx="5071730" cy="3372085"/>
            <a:chOff x="3721396" y="2070220"/>
            <a:chExt cx="5071730" cy="3372085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1396" y="2070220"/>
              <a:ext cx="5071730" cy="3372085"/>
            </a:xfrm>
            <a:prstGeom prst="rect">
              <a:avLst/>
            </a:prstGeom>
          </p:spPr>
        </p:pic>
        <p:sp>
          <p:nvSpPr>
            <p:cNvPr id="9" name="ZoneTexte 37"/>
            <p:cNvSpPr txBox="1"/>
            <p:nvPr/>
          </p:nvSpPr>
          <p:spPr>
            <a:xfrm>
              <a:off x="5393528" y="4320116"/>
              <a:ext cx="36580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600" i="1" dirty="0" smtClean="0">
                  <a:solidFill>
                    <a:srgbClr val="FFFF00"/>
                  </a:solidFill>
                  <a:latin typeface="Arial Narrow"/>
                  <a:cs typeface="Arial Narrow"/>
                </a:rPr>
                <a:t>ORCA</a:t>
              </a:r>
              <a:endParaRPr lang="en-US" sz="600" i="1" dirty="0">
                <a:solidFill>
                  <a:srgbClr val="FFFF00"/>
                </a:solidFill>
                <a:latin typeface="Arial Narrow"/>
                <a:cs typeface="Arial Narrow"/>
              </a:endParaRPr>
            </a:p>
          </p:txBody>
        </p:sp>
        <p:sp>
          <p:nvSpPr>
            <p:cNvPr id="10" name="ZoneTexte 62"/>
            <p:cNvSpPr txBox="1"/>
            <p:nvPr/>
          </p:nvSpPr>
          <p:spPr>
            <a:xfrm>
              <a:off x="6215228" y="4893545"/>
              <a:ext cx="35779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i="1" dirty="0">
                  <a:solidFill>
                    <a:srgbClr val="FFFF00"/>
                  </a:solidFill>
                  <a:latin typeface="Arial Narrow"/>
                  <a:cs typeface="Arial Narrow"/>
                </a:rPr>
                <a:t>ARCA</a:t>
              </a:r>
            </a:p>
          </p:txBody>
        </p:sp>
        <p:pic>
          <p:nvPicPr>
            <p:cNvPr id="11" name="Picture 4" descr="http://www.km3net.org/logo/oldLogo/KM3NeT_logo_web_no_shade.gi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3528" y="4320116"/>
              <a:ext cx="95250" cy="98584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2" name="Picture 4" descr="http://www.km3net.org/logo/oldLogo/KM3NeT_logo_web_no_shade.gi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5060" y="4844253"/>
              <a:ext cx="95250" cy="98584"/>
            </a:xfrm>
            <a:prstGeom prst="rect">
              <a:avLst/>
            </a:prstGeom>
            <a:noFill/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/>
                </a:solidFill>
              </a:rPr>
              <a:t>ESCAPE Kick-Off Meeting - M.Taiuti</a:t>
            </a:r>
            <a:endParaRPr lang="it-IT">
              <a:solidFill>
                <a:prstClr val="black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636024" y="4410636"/>
            <a:ext cx="965457" cy="307777"/>
          </a:xfrm>
          <a:prstGeom prst="rect">
            <a:avLst/>
          </a:prstGeom>
          <a:solidFill>
            <a:srgbClr val="4D4D4D">
              <a:alpha val="30196"/>
            </a:srgbClr>
          </a:solidFill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rgbClr val="FF0000"/>
                </a:solidFill>
              </a:rPr>
              <a:t>+ Australia</a:t>
            </a:r>
            <a:endParaRPr lang="it-IT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63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  <a:ea typeface="Meiryo UI" panose="020B0604030504040204" pitchFamily="34" charset="-128"/>
                <a:cs typeface="Meiryo UI" panose="020B0604030504040204" pitchFamily="34" charset="-128"/>
              </a:rPr>
              <a:t>The </a:t>
            </a:r>
            <a:r>
              <a:rPr lang="en-GB" b="1" dirty="0" smtClean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KM3NeT</a:t>
            </a:r>
            <a:r>
              <a:rPr lang="en-GB" dirty="0" smtClean="0"/>
              <a:t> Telescope Design</a:t>
            </a:r>
            <a:endParaRPr lang="en-GB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982134" y="1512711"/>
            <a:ext cx="4536072" cy="5201217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Detection principle Optical Cherenkov radiation</a:t>
            </a:r>
          </a:p>
          <a:p>
            <a:pPr lvl="1"/>
            <a:r>
              <a:rPr lang="en-GB" dirty="0" smtClean="0"/>
              <a:t>6 order of magnitude in energy  (GeV-</a:t>
            </a:r>
            <a:r>
              <a:rPr lang="en-GB" dirty="0" err="1" smtClean="0"/>
              <a:t>PeV</a:t>
            </a:r>
            <a:r>
              <a:rPr lang="en-GB" dirty="0" smtClean="0"/>
              <a:t> )</a:t>
            </a:r>
          </a:p>
          <a:p>
            <a:pPr lvl="1"/>
            <a:r>
              <a:rPr lang="en-GB" dirty="0" smtClean="0"/>
              <a:t>All flavour detection</a:t>
            </a:r>
          </a:p>
          <a:p>
            <a:r>
              <a:rPr lang="en-GB" dirty="0" smtClean="0"/>
              <a:t>A 3D array built with a modular design </a:t>
            </a:r>
          </a:p>
          <a:p>
            <a:r>
              <a:rPr lang="en-GB" dirty="0" smtClean="0"/>
              <a:t>Optical sensor: multi-PMT (DOM) </a:t>
            </a:r>
          </a:p>
          <a:p>
            <a:r>
              <a:rPr lang="en-GB" dirty="0" smtClean="0"/>
              <a:t>Detection units (DU) </a:t>
            </a:r>
            <a:endParaRPr lang="en-US" dirty="0" smtClean="0"/>
          </a:p>
          <a:p>
            <a:pPr lvl="1"/>
            <a:r>
              <a:rPr lang="en-GB" dirty="0" smtClean="0"/>
              <a:t>vertical slender strings host 18 DOMs </a:t>
            </a:r>
          </a:p>
          <a:p>
            <a:r>
              <a:rPr lang="en-GB" dirty="0" smtClean="0"/>
              <a:t>Building blocks </a:t>
            </a:r>
            <a:r>
              <a:rPr lang="en-US" dirty="0" smtClean="0"/>
              <a:t>of 115 DUs each</a:t>
            </a:r>
            <a:endParaRPr lang="en-GB" dirty="0" smtClean="0"/>
          </a:p>
          <a:p>
            <a:r>
              <a:rPr lang="en-US" dirty="0" smtClean="0"/>
              <a:t>Power and data distributed by a single backbone cable with breakouts at DOMs </a:t>
            </a:r>
          </a:p>
          <a:p>
            <a:r>
              <a:rPr lang="en-US" dirty="0" smtClean="0"/>
              <a:t>Sea network of submarine cables and Junction Boxes connected to shore via a main e/o cable</a:t>
            </a:r>
          </a:p>
          <a:p>
            <a:r>
              <a:rPr lang="en-US" dirty="0" smtClean="0"/>
              <a:t>All data to shore </a:t>
            </a:r>
            <a:endParaRPr lang="en-GB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ABE-17FB-4427-A233-1ED0F2914854}" type="slidenum">
              <a:rPr lang="it-IT" smtClean="0"/>
              <a:pPr/>
              <a:t>7</a:t>
            </a:fld>
            <a:endParaRPr lang="it-IT" dirty="0"/>
          </a:p>
        </p:txBody>
      </p:sp>
      <p:pic>
        <p:nvPicPr>
          <p:cNvPr id="6" name="Picture 1" descr="NeutrinoToMu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12" y="1262168"/>
            <a:ext cx="3389004" cy="2622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205054"/>
              </p:ext>
            </p:extLst>
          </p:nvPr>
        </p:nvGraphicFramePr>
        <p:xfrm>
          <a:off x="5575412" y="4613574"/>
          <a:ext cx="3449961" cy="1655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5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0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1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ARCA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ORCA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Meiryo UI" panose="020B0604030504040204" pitchFamily="34" charset="-128"/>
                        <a:ea typeface="Meiryo UI" panose="020B0604030504040204" pitchFamily="34" charset="-128"/>
                        <a:cs typeface="Meiryo UI" panose="020B0604030504040204" pitchFamily="34" charset="-128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80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Location</a:t>
                      </a:r>
                      <a:endParaRPr lang="en-US" sz="120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Italy</a:t>
                      </a:r>
                      <a:endParaRPr lang="en-US" sz="140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France</a:t>
                      </a:r>
                      <a:endParaRPr lang="en-US" sz="140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98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DU distance</a:t>
                      </a:r>
                      <a:endParaRPr lang="en-US" sz="120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90 m</a:t>
                      </a:r>
                      <a:endParaRPr lang="en-US" sz="140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 m</a:t>
                      </a:r>
                      <a:endParaRPr lang="en-US" sz="140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80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DOM spacing</a:t>
                      </a:r>
                      <a:endParaRPr lang="en-US" sz="120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36 m</a:t>
                      </a:r>
                      <a:endParaRPr lang="en-US" sz="140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 m</a:t>
                      </a:r>
                      <a:endParaRPr lang="en-US" sz="140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80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Instrumented</a:t>
                      </a:r>
                      <a:r>
                        <a:rPr lang="en-US" sz="1200" baseline="0" dirty="0" smtClean="0"/>
                        <a:t> mass</a:t>
                      </a:r>
                      <a:endParaRPr lang="en-US" sz="120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2*500 </a:t>
                      </a:r>
                      <a:r>
                        <a:rPr lang="en-US" sz="1400" dirty="0" err="1" smtClean="0"/>
                        <a:t>Mton</a:t>
                      </a:r>
                      <a:endParaRPr lang="en-US" sz="140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5.7 </a:t>
                      </a:r>
                      <a:r>
                        <a:rPr lang="en-US" sz="1400" dirty="0" err="1" smtClean="0"/>
                        <a:t>Mton</a:t>
                      </a:r>
                      <a:endParaRPr lang="en-US" sz="140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/>
                </a:solidFill>
              </a:rPr>
              <a:t>ESCAPE Kick-Off Meeting - M.Taiuti</a:t>
            </a:r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A </a:t>
            </a:r>
            <a:r>
              <a:rPr lang="en-GB" sz="3600" dirty="0" smtClean="0"/>
              <a:t>Phased Approach</a:t>
            </a:r>
            <a:endParaRPr lang="en-GB" sz="3600" dirty="0"/>
          </a:p>
        </p:txBody>
      </p:sp>
      <p:graphicFrame>
        <p:nvGraphicFramePr>
          <p:cNvPr id="6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851632"/>
              </p:ext>
            </p:extLst>
          </p:nvPr>
        </p:nvGraphicFramePr>
        <p:xfrm>
          <a:off x="1391967" y="1213751"/>
          <a:ext cx="7071398" cy="514418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12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7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5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5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797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noProof="0" dirty="0" smtClean="0"/>
                        <a:t>PHASE</a:t>
                      </a:r>
                      <a:endParaRPr lang="en-US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14400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noProof="0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noProof="0" dirty="0" smtClean="0"/>
                        <a:t>BLOCKS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1440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noProof="0" dirty="0" smtClean="0"/>
                        <a:t>PRIMARY</a:t>
                      </a:r>
                      <a:r>
                        <a:rPr lang="en-US" sz="1800" baseline="0" noProof="0" dirty="0" smtClean="0"/>
                        <a:t> DELIVERABLES</a:t>
                      </a:r>
                      <a:endParaRPr lang="en-US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14400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noProof="0" dirty="0" smtClean="0"/>
                        <a:t>FUNDS</a:t>
                      </a:r>
                      <a:endParaRPr lang="en-US" sz="18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1440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13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noProof="0" dirty="0" smtClean="0"/>
                        <a:t>1</a:t>
                      </a:r>
                      <a:endParaRPr lang="en-US" sz="1800" kern="1200" baseline="0" noProof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144000" marB="144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noProof="0" dirty="0" smtClean="0"/>
                        <a:t>0.2</a:t>
                      </a:r>
                    </a:p>
                  </a:txBody>
                  <a:tcPr marL="108000" marR="108000" marT="144000" marB="144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noProof="0" dirty="0" smtClean="0"/>
                        <a:t>Proof of feasibility and first science results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noProof="0" dirty="0" smtClean="0"/>
                        <a:t>24 </a:t>
                      </a:r>
                      <a:r>
                        <a:rPr lang="en-US" sz="1600" b="1" kern="1200" cap="none" noProof="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ARCA</a:t>
                      </a:r>
                      <a:r>
                        <a:rPr lang="en-US" sz="1800" kern="1200" baseline="0" noProof="0" dirty="0" smtClean="0"/>
                        <a:t> + 6 </a:t>
                      </a:r>
                      <a:r>
                        <a:rPr lang="en-US" sz="1600" b="1" kern="1200" cap="none" noProof="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ORCA</a:t>
                      </a:r>
                      <a:r>
                        <a:rPr lang="en-US" sz="1800" kern="1200" baseline="0" noProof="0" dirty="0" smtClean="0"/>
                        <a:t> strings </a:t>
                      </a:r>
                      <a:endParaRPr lang="en-US" sz="1800" kern="1200" baseline="0" noProof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144000" marB="144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noProof="0" dirty="0" smtClean="0"/>
                        <a:t>Fully funded</a:t>
                      </a:r>
                      <a:endParaRPr lang="en-US" sz="1800" kern="1200" baseline="0" noProof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144000" marB="144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60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noProof="0" dirty="0" smtClean="0"/>
                        <a:t>2</a:t>
                      </a:r>
                      <a:endParaRPr lang="en-US" sz="1800" i="1" kern="1200" baseline="0" noProof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144000" marB="144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noProof="0" dirty="0" smtClean="0"/>
                        <a:t>2+1</a:t>
                      </a:r>
                      <a:endParaRPr lang="en-US" sz="1800" i="1" kern="1200" baseline="0" noProof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144000" marB="144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noProof="0" dirty="0" smtClean="0"/>
                        <a:t>All flavor neutrino physics and astronomy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noProof="0" dirty="0" smtClean="0"/>
                        <a:t>2x115 </a:t>
                      </a:r>
                      <a:r>
                        <a:rPr lang="en-US" sz="1600" b="1" kern="1200" cap="none" noProof="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ARCA</a:t>
                      </a:r>
                      <a:r>
                        <a:rPr lang="en-US" sz="1800" kern="1200" baseline="0" noProof="0" dirty="0" smtClean="0"/>
                        <a:t> strings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1x115 </a:t>
                      </a:r>
                      <a:r>
                        <a:rPr lang="en-US" sz="1600" b="1" kern="1200" cap="none" noProof="0" dirty="0" smtClean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34" charset="-128"/>
                          <a:ea typeface="Meiryo UI" panose="020B0604030504040204" pitchFamily="34" charset="-128"/>
                          <a:cs typeface="Meiryo UI" panose="020B0604030504040204" pitchFamily="34" charset="-128"/>
                        </a:rPr>
                        <a:t>ORCA</a:t>
                      </a:r>
                      <a:r>
                        <a:rPr lang="en-US" sz="18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strings</a:t>
                      </a:r>
                    </a:p>
                  </a:txBody>
                  <a:tcPr marL="108000" marR="108000" marT="144000" marB="144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noProof="0" dirty="0" smtClean="0"/>
                        <a:t>Funding in progress</a:t>
                      </a:r>
                      <a:endParaRPr lang="en-US" sz="1800" kern="1200" baseline="0" noProof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144000" marB="144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6521">
                <a:tc>
                  <a:txBody>
                    <a:bodyPr/>
                    <a:lstStyle/>
                    <a:p>
                      <a:pPr algn="ctr">
                        <a:lnSpc>
                          <a:spcPts val="2800"/>
                        </a:lnSpc>
                      </a:pPr>
                      <a:r>
                        <a:rPr lang="en-US" sz="1800" noProof="0" dirty="0" smtClean="0"/>
                        <a:t>3</a:t>
                      </a:r>
                      <a:endParaRPr lang="en-US" sz="1800" noProof="0" dirty="0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144000" marB="144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noProof="0" dirty="0" smtClean="0"/>
                        <a:t>6</a:t>
                      </a:r>
                      <a:endParaRPr lang="en-US" sz="1800" kern="1200" baseline="0" noProof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144000" marB="14400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noProof="0" dirty="0" smtClean="0"/>
                        <a:t>Neutrino astronomy including Galactic sources</a:t>
                      </a:r>
                      <a:endParaRPr lang="en-US" sz="1800" kern="1200" baseline="0" noProof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144000" marB="144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noProof="0" dirty="0" smtClean="0"/>
                        <a:t>Not yet</a:t>
                      </a:r>
                      <a:endParaRPr lang="en-US" sz="1800" kern="1200" baseline="0" noProof="0" dirty="0" smtClean="0">
                        <a:solidFill>
                          <a:schemeClr val="bg1"/>
                        </a:solidFill>
                      </a:endParaRPr>
                    </a:p>
                  </a:txBody>
                  <a:tcPr marL="108000" marR="108000" marT="144000" marB="144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ABE-17FB-4427-A233-1ED0F2914854}" type="slidenum">
              <a:rPr lang="it-IT" smtClean="0">
                <a:solidFill>
                  <a:prstClr val="black"/>
                </a:solidFill>
              </a:rPr>
              <a:pPr/>
              <a:t>8</a:t>
            </a:fld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black"/>
                </a:solidFill>
              </a:rPr>
              <a:t>ESCAPE Kick-Off Meeting - </a:t>
            </a:r>
            <a:r>
              <a:rPr lang="it-IT" dirty="0" err="1" smtClean="0">
                <a:solidFill>
                  <a:prstClr val="black"/>
                </a:solidFill>
              </a:rPr>
              <a:t>M.Taiuti</a:t>
            </a: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6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Construction Plan - </a:t>
            </a:r>
            <a:r>
              <a:rPr lang="it-IT" dirty="0" err="1"/>
              <a:t>P</a:t>
            </a:r>
            <a:r>
              <a:rPr lang="it-IT" dirty="0" err="1" smtClean="0"/>
              <a:t>resent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One</a:t>
            </a:r>
            <a:r>
              <a:rPr lang="it-IT" dirty="0" smtClean="0"/>
              <a:t> DU </a:t>
            </a:r>
            <a:r>
              <a:rPr lang="it-IT" dirty="0" err="1" smtClean="0"/>
              <a:t>working</a:t>
            </a:r>
            <a:r>
              <a:rPr lang="it-IT" dirty="0" smtClean="0"/>
              <a:t> in </a:t>
            </a:r>
            <a:r>
              <a:rPr lang="it-IT" sz="1800" b="1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ARCA</a:t>
            </a:r>
            <a:endParaRPr lang="it-IT" sz="1600" b="1" dirty="0">
              <a:latin typeface="Meiryo UI" panose="020B0604030504040204" pitchFamily="34" charset="-128"/>
              <a:ea typeface="Meiryo UI" panose="020B0604030504040204" pitchFamily="34" charset="-128"/>
              <a:cs typeface="Meiryo UI" panose="020B0604030504040204" pitchFamily="34" charset="-128"/>
            </a:endParaRPr>
          </a:p>
          <a:p>
            <a:endParaRPr lang="it-IT" dirty="0" smtClean="0"/>
          </a:p>
          <a:p>
            <a:r>
              <a:rPr lang="it-IT" dirty="0" smtClean="0"/>
              <a:t>6 </a:t>
            </a:r>
            <a:r>
              <a:rPr lang="it-IT" dirty="0" err="1" smtClean="0"/>
              <a:t>DUs</a:t>
            </a:r>
            <a:r>
              <a:rPr lang="it-IT" dirty="0" smtClean="0"/>
              <a:t> ready for </a:t>
            </a:r>
            <a:r>
              <a:rPr lang="it-IT" dirty="0" err="1" smtClean="0"/>
              <a:t>deployment</a:t>
            </a:r>
            <a:r>
              <a:rPr lang="it-IT" dirty="0" smtClean="0"/>
              <a:t> in </a:t>
            </a:r>
            <a:r>
              <a:rPr lang="it-IT" sz="1800" b="1" dirty="0"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rPr>
              <a:t>ORCA</a:t>
            </a:r>
          </a:p>
          <a:p>
            <a:endParaRPr lang="it-IT" dirty="0" smtClean="0"/>
          </a:p>
          <a:p>
            <a:r>
              <a:rPr lang="it-IT" dirty="0"/>
              <a:t>M</a:t>
            </a:r>
            <a:r>
              <a:rPr lang="it-IT" dirty="0" smtClean="0"/>
              <a:t>ore </a:t>
            </a:r>
            <a:r>
              <a:rPr lang="it-IT" dirty="0" err="1"/>
              <a:t>than</a:t>
            </a:r>
            <a:r>
              <a:rPr lang="it-IT" dirty="0"/>
              <a:t> 1/3 of the full detector </a:t>
            </a:r>
            <a:r>
              <a:rPr lang="it-IT" dirty="0" err="1" smtClean="0"/>
              <a:t>will</a:t>
            </a:r>
            <a:r>
              <a:rPr lang="it-IT" dirty="0" smtClean="0"/>
              <a:t> be operative </a:t>
            </a:r>
            <a:r>
              <a:rPr lang="it-IT" dirty="0"/>
              <a:t>or under </a:t>
            </a:r>
            <a:r>
              <a:rPr lang="it-IT" dirty="0" err="1"/>
              <a:t>construction</a:t>
            </a:r>
            <a:r>
              <a:rPr lang="it-IT" dirty="0"/>
              <a:t> in the </a:t>
            </a:r>
            <a:r>
              <a:rPr lang="it-IT" dirty="0" err="1"/>
              <a:t>next</a:t>
            </a:r>
            <a:r>
              <a:rPr lang="it-IT" dirty="0"/>
              <a:t> </a:t>
            </a:r>
            <a:r>
              <a:rPr lang="it-IT" dirty="0" err="1"/>
              <a:t>three</a:t>
            </a:r>
            <a:r>
              <a:rPr lang="it-IT" dirty="0"/>
              <a:t> </a:t>
            </a:r>
            <a:r>
              <a:rPr lang="it-IT" dirty="0" err="1"/>
              <a:t>years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black"/>
                </a:solidFill>
              </a:rPr>
              <a:t>ESCAPE Kick-Off Meeting - M.Taiuti</a:t>
            </a:r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22ABE-17FB-4427-A233-1ED0F2914854}" type="slidenum">
              <a:rPr lang="it-IT" smtClean="0">
                <a:solidFill>
                  <a:prstClr val="black"/>
                </a:solidFill>
              </a:rPr>
              <a:pPr/>
              <a:t>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41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M3N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rallass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s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Matrix">
  <a:themeElements>
    <a:clrScheme name="Blu verd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Parallass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s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KM3NeT_CD">
  <a:themeElements>
    <a:clrScheme name="Custom 1">
      <a:dk1>
        <a:srgbClr val="000000"/>
      </a:dk1>
      <a:lt1>
        <a:srgbClr val="FFFFFF"/>
      </a:lt1>
      <a:dk2>
        <a:srgbClr val="003366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ronus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TM03457496[[fn=Parallasse]]</Template>
  <TotalTime>15439</TotalTime>
  <Words>1018</Words>
  <Application>Microsoft Office PowerPoint</Application>
  <PresentationFormat>Presentazione su schermo (4:3)</PresentationFormat>
  <Paragraphs>344</Paragraphs>
  <Slides>21</Slides>
  <Notes>6</Notes>
  <HiddenSlides>2</HiddenSlides>
  <MMClips>1</MMClips>
  <ScaleCrop>false</ScaleCrop>
  <HeadingPairs>
    <vt:vector size="6" baseType="variant">
      <vt:variant>
        <vt:lpstr>Caratteri utilizzati</vt:lpstr>
      </vt:variant>
      <vt:variant>
        <vt:i4>14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21</vt:i4>
      </vt:variant>
    </vt:vector>
  </HeadingPairs>
  <TitlesOfParts>
    <vt:vector size="38" baseType="lpstr">
      <vt:lpstr>ＭＳ Ｐゴシック</vt:lpstr>
      <vt:lpstr>Arial</vt:lpstr>
      <vt:lpstr>Arial Narrow</vt:lpstr>
      <vt:lpstr>Calibri</vt:lpstr>
      <vt:lpstr>Cambria</vt:lpstr>
      <vt:lpstr>Corbel</vt:lpstr>
      <vt:lpstr>Helvetica Neue</vt:lpstr>
      <vt:lpstr>Lucida Grande</vt:lpstr>
      <vt:lpstr>Meiryo UI</vt:lpstr>
      <vt:lpstr>ＭＳ 明朝</vt:lpstr>
      <vt:lpstr>Symbol</vt:lpstr>
      <vt:lpstr>Times New Roman</vt:lpstr>
      <vt:lpstr>Verdana</vt:lpstr>
      <vt:lpstr>Wingdings</vt:lpstr>
      <vt:lpstr>KM3NeT</vt:lpstr>
      <vt:lpstr>Matrix</vt:lpstr>
      <vt:lpstr>KM3NeT_CD</vt:lpstr>
      <vt:lpstr>KM3NeT opening a new window on our Universe</vt:lpstr>
      <vt:lpstr>Outline</vt:lpstr>
      <vt:lpstr>Motivations &amp; Objectives</vt:lpstr>
      <vt:lpstr>Motivations &amp; Objectives</vt:lpstr>
      <vt:lpstr>The Roadmap</vt:lpstr>
      <vt:lpstr>The KM3NeT Collaboration</vt:lpstr>
      <vt:lpstr>The KM3NeT Telescope Design</vt:lpstr>
      <vt:lpstr>A Phased Approach</vt:lpstr>
      <vt:lpstr>Construction Plan - Present</vt:lpstr>
      <vt:lpstr>Presentazione standard di PowerPoint</vt:lpstr>
      <vt:lpstr>KM3NeT Detector and Data</vt:lpstr>
      <vt:lpstr>The Data Management Plan</vt:lpstr>
      <vt:lpstr>Computing Model: General Scheme</vt:lpstr>
      <vt:lpstr>Computing Model</vt:lpstr>
      <vt:lpstr>1 Building Block, 1 Year</vt:lpstr>
      <vt:lpstr>Data Management Plan</vt:lpstr>
      <vt:lpstr>Open-access Data Policy</vt:lpstr>
      <vt:lpstr>KM3NeT towards ESCAPE</vt:lpstr>
      <vt:lpstr>KM3NeT in ESCAPE</vt:lpstr>
      <vt:lpstr>Summary</vt:lpstr>
      <vt:lpstr>Thank you!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Mauro Taiuti</dc:creator>
  <cp:lastModifiedBy>mauro taiuti</cp:lastModifiedBy>
  <cp:revision>268</cp:revision>
  <dcterms:created xsi:type="dcterms:W3CDTF">2017-01-25T16:48:04Z</dcterms:created>
  <dcterms:modified xsi:type="dcterms:W3CDTF">2019-02-07T08:10:23Z</dcterms:modified>
</cp:coreProperties>
</file>