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2" r:id="rId2"/>
    <p:sldMasterId id="2147483684" r:id="rId3"/>
    <p:sldMasterId id="2147483720" r:id="rId4"/>
  </p:sldMasterIdLst>
  <p:notesMasterIdLst>
    <p:notesMasterId r:id="rId19"/>
  </p:notesMasterIdLst>
  <p:handoutMasterIdLst>
    <p:handoutMasterId r:id="rId20"/>
  </p:handoutMasterIdLst>
  <p:sldIdLst>
    <p:sldId id="256" r:id="rId5"/>
    <p:sldId id="260" r:id="rId6"/>
    <p:sldId id="261" r:id="rId7"/>
    <p:sldId id="286" r:id="rId8"/>
    <p:sldId id="395" r:id="rId9"/>
    <p:sldId id="333" r:id="rId10"/>
    <p:sldId id="288" r:id="rId11"/>
    <p:sldId id="269" r:id="rId12"/>
    <p:sldId id="443" r:id="rId13"/>
    <p:sldId id="394" r:id="rId14"/>
    <p:sldId id="435" r:id="rId15"/>
    <p:sldId id="454" r:id="rId16"/>
    <p:sldId id="455" r:id="rId17"/>
    <p:sldId id="456" r:id="rId18"/>
  </p:sldIdLst>
  <p:sldSz cx="9144000" cy="5143500" type="screen16x9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06" autoAdjust="0"/>
    <p:restoredTop sz="94662"/>
  </p:normalViewPr>
  <p:slideViewPr>
    <p:cSldViewPr snapToGrid="0" snapToObjects="1">
      <p:cViewPr varScale="1">
        <p:scale>
          <a:sx n="208" d="100"/>
          <a:sy n="208" d="100"/>
        </p:scale>
        <p:origin x="200" y="14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2" d="100"/>
          <a:sy n="52" d="100"/>
        </p:scale>
        <p:origin x="28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2DCB7DF9-0D02-4585-BB95-A274CDB043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D03439E-816E-4B73-9747-56E6950143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8F809-F363-4872-84C9-D7CD75B4F4FB}" type="datetimeFigureOut">
              <a:rPr lang="it-IT" smtClean="0"/>
              <a:t>01/02/19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80F5E3-5A6B-4274-9F07-3F4DC527B0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775B453-4FD3-4B45-9A4E-69A288F1E9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9A301-FF2A-45E5-97E1-7B158FC8E93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951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046F7-DDA4-3648-BD7E-85E6D1DE148B}" type="datetimeFigureOut">
              <a:rPr lang="it-IT" smtClean="0"/>
              <a:t>01/02/19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490F3-ADF7-B042-987D-93AF3DA3A92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856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90F3-ADF7-B042-987D-93AF3DA3A926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6785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12 funding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member states it has grown to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 member state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plus associates and observers. It has got a budget of 1B/year and and supports a community of 15000 researchers located world-wide.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CD1CC-87F5-4317-A557-242653AE3E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252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CERN, physicists are probing the fundamental structure of the universe.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use accelerators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study the basic constituents of matter — the fundamental particles,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their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interactions and the fundamental laws of nature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reproducing the conditions of the first instants of the Universe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liife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we want to get insights on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fondamental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questions on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</a:t>
            </a:r>
            <a:r>
              <a:rPr lang="fr-CH" baseline="0" dirty="0" err="1"/>
              <a:t>hy</a:t>
            </a:r>
            <a:r>
              <a:rPr lang="fr-CH" baseline="0" dirty="0"/>
              <a:t> </a:t>
            </a:r>
            <a:r>
              <a:rPr lang="fr-CH" baseline="0" dirty="0" err="1"/>
              <a:t>matter</a:t>
            </a:r>
            <a:r>
              <a:rPr lang="fr-CH" baseline="0" dirty="0"/>
              <a:t> has won over </a:t>
            </a:r>
            <a:r>
              <a:rPr lang="fr-CH" baseline="0" dirty="0" err="1"/>
              <a:t>antimatter</a:t>
            </a:r>
            <a:r>
              <a:rPr lang="fr-CH" baseline="0" dirty="0"/>
              <a:t> and </a:t>
            </a:r>
            <a:r>
              <a:rPr lang="fr-CH" baseline="0" dirty="0" err="1"/>
              <a:t>shading</a:t>
            </a:r>
            <a:r>
              <a:rPr lang="fr-CH" baseline="0" dirty="0"/>
              <a:t> light on </a:t>
            </a:r>
            <a:r>
              <a:rPr lang="fr-CH" baseline="0" dirty="0" err="1"/>
              <a:t>dark</a:t>
            </a:r>
            <a:r>
              <a:rPr lang="fr-CH" baseline="0" dirty="0"/>
              <a:t> </a:t>
            </a:r>
            <a:r>
              <a:rPr lang="fr-CH" baseline="0" dirty="0" err="1"/>
              <a:t>matter</a:t>
            </a:r>
            <a:r>
              <a:rPr lang="fr-CH" baseline="0" dirty="0"/>
              <a:t>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CD1CC-87F5-4317-A557-242653AE3E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889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Largest scientific</a:t>
            </a:r>
            <a:r>
              <a:rPr lang="en-US" baseline="0" dirty="0"/>
              <a:t> apparatus ever build</a:t>
            </a:r>
          </a:p>
          <a:p>
            <a:r>
              <a:rPr lang="en-US" baseline="0" dirty="0"/>
              <a:t>27km around</a:t>
            </a:r>
          </a:p>
          <a:p>
            <a:r>
              <a:rPr lang="en-US" baseline="0" dirty="0"/>
              <a:t>2 general purpose detectors: </a:t>
            </a:r>
            <a:r>
              <a:rPr lang="en-US" dirty="0"/>
              <a:t>Huge microscopes – to explore the</a:t>
            </a:r>
            <a:r>
              <a:rPr lang="en-US" baseline="0" dirty="0"/>
              <a:t> </a:t>
            </a:r>
            <a:r>
              <a:rPr lang="en-US" dirty="0"/>
              <a:t>very small – using a long lever arm</a:t>
            </a:r>
          </a:p>
          <a:p>
            <a:r>
              <a:rPr lang="en-US" dirty="0"/>
              <a:t>2 specialized</a:t>
            </a:r>
            <a:r>
              <a:rPr lang="en-US" baseline="0" dirty="0"/>
              <a:t> detectors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4A12C8-2C28-4570-BF40-EA4A75B97A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475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CD1CC-87F5-4317-A557-242653AE3E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597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22B2B5-DEB0-B047-98DB-310A4991C9F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420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0EA63-43D2-E842-92EA-B304A8820AD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168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416323"/>
            <a:ext cx="7772400" cy="1196779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7363" y="3797527"/>
            <a:ext cx="6858000" cy="733881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37CFE4B-908F-744C-86B0-5575CC115044}"/>
              </a:ext>
            </a:extLst>
          </p:cNvPr>
          <p:cNvSpPr/>
          <p:nvPr userDrawn="1"/>
        </p:nvSpPr>
        <p:spPr>
          <a:xfrm>
            <a:off x="742951" y="4783568"/>
            <a:ext cx="7112577" cy="334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788" dirty="0">
                <a:solidFill>
                  <a:schemeClr val="bg1">
                    <a:lumMod val="95000"/>
                  </a:schemeClr>
                </a:solidFill>
              </a:rPr>
              <a:t>ESCAPE - The European Science Cluster of Astronomy &amp; Particle Physics ESFRI Research Infrastructures has received funding from the European Union’s Horizon 2020 research and innovation programme under the Grant Agreement n° 824064.</a:t>
            </a:r>
            <a:endParaRPr lang="en-GB" sz="105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Feb 2019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Ian.Bird@cern.ch</a:t>
            </a:r>
          </a:p>
        </p:txBody>
      </p:sp>
    </p:spTree>
    <p:extLst>
      <p:ext uri="{BB962C8B-B14F-4D97-AF65-F5344CB8AC3E}">
        <p14:creationId xmlns:p14="http://schemas.microsoft.com/office/powerpoint/2010/main" val="161657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Feb 2019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Ian.Bird@cern.ch</a:t>
            </a:r>
          </a:p>
        </p:txBody>
      </p:sp>
    </p:spTree>
    <p:extLst>
      <p:ext uri="{BB962C8B-B14F-4D97-AF65-F5344CB8AC3E}">
        <p14:creationId xmlns:p14="http://schemas.microsoft.com/office/powerpoint/2010/main" val="3693551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3" y="1059583"/>
            <a:ext cx="8226854" cy="3500566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3563888" y="4785997"/>
            <a:ext cx="12241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C377B">
                    <a:tint val="75000"/>
                  </a:srgbClr>
                </a:solidFill>
              </a:rPr>
              <a:t>OBELICS, 25 October 2018</a:t>
            </a:r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932040" y="4767264"/>
            <a:ext cx="314631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>
                <a:solidFill>
                  <a:srgbClr val="0C377B">
                    <a:tint val="75000"/>
                  </a:srgbClr>
                </a:solidFill>
              </a:rPr>
              <a:t>Ian.Bird@cern.ch</a:t>
            </a:r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4767264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226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D97C7-A10B-41D0-8371-FFB7EE8D4F05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C566F-0877-4985-A93F-B48BDFCFB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916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D97C7-A10B-41D0-8371-FFB7EE8D4F05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C566F-0877-4985-A93F-B48BDFCFB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03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D97C7-A10B-41D0-8371-FFB7EE8D4F05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C566F-0877-4985-A93F-B48BDFCFB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375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D97C7-A10B-41D0-8371-FFB7EE8D4F05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C566F-0877-4985-A93F-B48BDFCFB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171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D97C7-A10B-41D0-8371-FFB7EE8D4F05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C566F-0877-4985-A93F-B48BDFCFB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007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D97C7-A10B-41D0-8371-FFB7EE8D4F05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C566F-0877-4985-A93F-B48BDFCFB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382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D97C7-A10B-41D0-8371-FFB7EE8D4F05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C566F-0877-4985-A93F-B48BDFCFB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645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 dirty="0"/>
              <a:t> 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Feb 2019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Ian.Bird@cern.ch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03201" y="4760028"/>
            <a:ext cx="548986" cy="273844"/>
          </a:xfrm>
          <a:prstGeom prst="rect">
            <a:avLst/>
          </a:prstGeom>
        </p:spPr>
        <p:txBody>
          <a:bodyPr anchor="ctr" anchorCtr="0"/>
          <a:lstStyle>
            <a:lvl1pPr>
              <a:defRPr sz="9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72737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D97C7-A10B-41D0-8371-FFB7EE8D4F05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C566F-0877-4985-A93F-B48BDFCFB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42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D97C7-A10B-41D0-8371-FFB7EE8D4F05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C566F-0877-4985-A93F-B48BDFCFB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214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D97C7-A10B-41D0-8371-FFB7EE8D4F05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C566F-0877-4985-A93F-B48BDFCFB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092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D97C7-A10B-41D0-8371-FFB7EE8D4F05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C566F-0877-4985-A93F-B48BDFCFB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7686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355" y="1327799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83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4616450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9171" y="1806688"/>
            <a:ext cx="1545657" cy="153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5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0" y="13154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338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 descr="logoBadgeWeb.eps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35"/>
          <a:stretch/>
        </p:blipFill>
        <p:spPr>
          <a:xfrm>
            <a:off x="3959440" y="1940784"/>
            <a:ext cx="1221946" cy="1261931"/>
          </a:xfrm>
          <a:prstGeom prst="rect">
            <a:avLst/>
          </a:prstGeom>
        </p:spPr>
      </p:pic>
      <p:sp>
        <p:nvSpPr>
          <p:cNvPr id="7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4616450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26448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Cape Town, 19 Nov 2018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Ian.Bird@cern.ch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21779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2471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Feb 2019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Ian.Bird@cern.ch</a:t>
            </a:r>
          </a:p>
        </p:txBody>
      </p:sp>
    </p:spTree>
    <p:extLst>
      <p:ext uri="{BB962C8B-B14F-4D97-AF65-F5344CB8AC3E}">
        <p14:creationId xmlns:p14="http://schemas.microsoft.com/office/powerpoint/2010/main" val="1873896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7106"/>
            <a:ext cx="8226854" cy="659917"/>
          </a:xfrm>
        </p:spPr>
        <p:txBody>
          <a:bodyPr/>
          <a:lstStyle>
            <a:lvl1pPr algn="l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76925"/>
            <a:ext cx="8229600" cy="3650105"/>
          </a:xfrm>
        </p:spPr>
        <p:txBody>
          <a:bodyPr/>
          <a:lstStyle>
            <a:lvl2pPr marL="905256" indent="-457200">
              <a:buClr>
                <a:srgbClr val="C00000"/>
              </a:buClr>
              <a:buFont typeface="Wingdings" charset="2"/>
              <a:buChar char="§"/>
              <a:defRPr/>
            </a:lvl2pPr>
            <a:lvl3pPr marL="1092708" indent="-342900">
              <a:buClr>
                <a:srgbClr val="00B050"/>
              </a:buClr>
              <a:buFont typeface="Wingdings" charset="2"/>
              <a:buChar char="§"/>
              <a:defRPr/>
            </a:lvl3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Cape Town, 19 Nov 2018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Ian.Bird@cern.ch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8584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657600" cy="32627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200150"/>
            <a:ext cx="3657600" cy="326278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Cape Town, 19 Nov 2018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Ian.Bird@cern.ch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139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67048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55613" y="3826475"/>
            <a:ext cx="8231187" cy="447075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52333"/>
            <a:ext cx="4040188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952333"/>
            <a:ext cx="4041775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Cape Town, 19 Nov 2018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Ian.Bird@cern.ch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361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Cape Town, 19 Nov 2018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Ian.Bird@cern.ch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3083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89146"/>
            <a:ext cx="3200400" cy="547688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7086600" cy="276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Cape Town, 19 Nov 2018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Ian.Bird@cern.ch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7772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279282"/>
            <a:ext cx="3053868" cy="940356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601648"/>
            <a:ext cx="4759514" cy="356963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249074"/>
            <a:ext cx="3053866" cy="199761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Cape Town, 19 Nov 2018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Ian.Bird@cern.ch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5926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4616450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9171" y="1806688"/>
            <a:ext cx="1545657" cy="153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71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3" y="1059583"/>
            <a:ext cx="8226854" cy="3500566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3563888" y="4785997"/>
            <a:ext cx="12241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C377B">
                    <a:tint val="75000"/>
                  </a:srgbClr>
                </a:solidFill>
              </a:rPr>
              <a:t>Cape Town, 19 Nov 2018</a:t>
            </a:r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932040" y="4767264"/>
            <a:ext cx="314631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>
                <a:solidFill>
                  <a:srgbClr val="0C377B">
                    <a:tint val="75000"/>
                  </a:srgbClr>
                </a:solidFill>
              </a:rPr>
              <a:t>Ian.Bird@cern.ch</a:t>
            </a:r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4767264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558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7470648" cy="857250"/>
          </a:xfrm>
        </p:spPr>
        <p:txBody>
          <a:bodyPr anchor="ctr"/>
          <a:lstStyle>
            <a:lvl1pPr algn="l">
              <a:defRPr sz="345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Cape Town, 19 Nov 2018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Ian.Bird@cern.ch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4767264"/>
            <a:ext cx="501424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3894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821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it-IT" dirty="0"/>
              <a:t> 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it-IT" dirty="0"/>
              <a:t> 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Feb 2019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Ian.Bird@cern.ch</a:t>
            </a:r>
          </a:p>
        </p:txBody>
      </p:sp>
    </p:spTree>
    <p:extLst>
      <p:ext uri="{BB962C8B-B14F-4D97-AF65-F5344CB8AC3E}">
        <p14:creationId xmlns:p14="http://schemas.microsoft.com/office/powerpoint/2010/main" val="11174815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9713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355" y="1327799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82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4616450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9171" y="1806688"/>
            <a:ext cx="1545657" cy="153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13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0" y="13154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92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 descr="logoBadgeWeb.eps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35"/>
          <a:stretch/>
        </p:blipFill>
        <p:spPr>
          <a:xfrm>
            <a:off x="3959440" y="1940784"/>
            <a:ext cx="1221946" cy="1261931"/>
          </a:xfrm>
          <a:prstGeom prst="rect">
            <a:avLst/>
          </a:prstGeom>
        </p:spPr>
      </p:pic>
      <p:sp>
        <p:nvSpPr>
          <p:cNvPr id="7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4616450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9300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CentOS; 19 Oct 2018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Ian.Bird@cern.ch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57673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2466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7106"/>
            <a:ext cx="8226854" cy="659917"/>
          </a:xfrm>
        </p:spPr>
        <p:txBody>
          <a:bodyPr/>
          <a:lstStyle>
            <a:lvl1pPr algn="l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76925"/>
            <a:ext cx="8229600" cy="3650105"/>
          </a:xfrm>
        </p:spPr>
        <p:txBody>
          <a:bodyPr/>
          <a:lstStyle>
            <a:lvl2pPr marL="905256" indent="-457200">
              <a:buClr>
                <a:srgbClr val="C00000"/>
              </a:buClr>
              <a:buFont typeface="Wingdings" charset="2"/>
              <a:buChar char="§"/>
              <a:defRPr/>
            </a:lvl2pPr>
            <a:lvl3pPr marL="1092708" indent="-342900">
              <a:buClr>
                <a:srgbClr val="00B050"/>
              </a:buClr>
              <a:buFont typeface="Wingdings" charset="2"/>
              <a:buChar char="§"/>
              <a:defRPr/>
            </a:lvl3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CentOS; 19 Oct 2018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Ian.Bird@cern.ch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3366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657600" cy="32627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200150"/>
            <a:ext cx="3657600" cy="326278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CentOS; 19 Oct 2018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Ian.Bird@cern.ch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9892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67048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55613" y="3826475"/>
            <a:ext cx="8231187" cy="447075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52333"/>
            <a:ext cx="4040188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952333"/>
            <a:ext cx="4041775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CentOS; 19 Oct 2018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Ian.Bird@cern.ch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351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Feb 2019</a:t>
            </a: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Ian.Bird@cern.ch</a:t>
            </a:r>
          </a:p>
        </p:txBody>
      </p:sp>
    </p:spTree>
    <p:extLst>
      <p:ext uri="{BB962C8B-B14F-4D97-AF65-F5344CB8AC3E}">
        <p14:creationId xmlns:p14="http://schemas.microsoft.com/office/powerpoint/2010/main" val="29733234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CentOS; 19 Oct 2018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Ian.Bird@cern.ch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1042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89146"/>
            <a:ext cx="3200400" cy="547688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7086600" cy="276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CentOS; 19 Oct 2018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Ian.Bird@cern.ch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60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279282"/>
            <a:ext cx="3053868" cy="940356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601648"/>
            <a:ext cx="4759514" cy="356963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249074"/>
            <a:ext cx="3053866" cy="199761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CentOS; 19 Oct 2018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Ian.Bird@cern.ch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2219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4616450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9171" y="1806688"/>
            <a:ext cx="1545657" cy="153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87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3" y="1059583"/>
            <a:ext cx="8226854" cy="3500566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3563888" y="4785997"/>
            <a:ext cx="12241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C377B">
                    <a:tint val="75000"/>
                  </a:srgbClr>
                </a:solidFill>
              </a:rPr>
              <a:t>CentOS; 19 Oct 2018</a:t>
            </a:r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932040" y="4767264"/>
            <a:ext cx="314631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>
                <a:solidFill>
                  <a:srgbClr val="0C377B">
                    <a:tint val="75000"/>
                  </a:srgbClr>
                </a:solidFill>
              </a:rPr>
              <a:t>Ian.Bird@cern.ch</a:t>
            </a:r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4767264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994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7470648" cy="857250"/>
          </a:xfrm>
        </p:spPr>
        <p:txBody>
          <a:bodyPr anchor="ctr"/>
          <a:lstStyle>
            <a:lvl1pPr algn="l">
              <a:defRPr sz="345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CentOS; 19 Oct 2018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Ian.Bird@cern.ch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4767264"/>
            <a:ext cx="501424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3132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760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Feb 2019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Ian.Bird@cern.ch</a:t>
            </a:r>
          </a:p>
        </p:txBody>
      </p:sp>
    </p:spTree>
    <p:extLst>
      <p:ext uri="{BB962C8B-B14F-4D97-AF65-F5344CB8AC3E}">
        <p14:creationId xmlns:p14="http://schemas.microsoft.com/office/powerpoint/2010/main" val="349168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Feb 2019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Ian.Bird@cern.ch</a:t>
            </a:r>
          </a:p>
        </p:txBody>
      </p:sp>
    </p:spTree>
    <p:extLst>
      <p:ext uri="{BB962C8B-B14F-4D97-AF65-F5344CB8AC3E}">
        <p14:creationId xmlns:p14="http://schemas.microsoft.com/office/powerpoint/2010/main" val="1967958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Feb 2019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Ian.Bird@cern.ch</a:t>
            </a:r>
          </a:p>
        </p:txBody>
      </p:sp>
    </p:spTree>
    <p:extLst>
      <p:ext uri="{BB962C8B-B14F-4D97-AF65-F5344CB8AC3E}">
        <p14:creationId xmlns:p14="http://schemas.microsoft.com/office/powerpoint/2010/main" val="3578926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Feb 2019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Ian.Bird@cern.ch</a:t>
            </a:r>
          </a:p>
        </p:txBody>
      </p:sp>
    </p:spTree>
    <p:extLst>
      <p:ext uri="{BB962C8B-B14F-4D97-AF65-F5344CB8AC3E}">
        <p14:creationId xmlns:p14="http://schemas.microsoft.com/office/powerpoint/2010/main" val="3297032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4.emf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4952" y="120021"/>
            <a:ext cx="7290399" cy="774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19086"/>
            <a:ext cx="7886700" cy="3613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 Fare clic per modificare stili del testo dello schema</a:t>
            </a:r>
          </a:p>
          <a:p>
            <a:pPr lvl="1"/>
            <a:r>
              <a:rPr lang="it-IT" dirty="0"/>
              <a:t> Secondo livello</a:t>
            </a:r>
          </a:p>
          <a:p>
            <a:pPr lvl="2"/>
            <a:r>
              <a:rPr lang="it-IT" dirty="0"/>
              <a:t> Terzo livello</a:t>
            </a:r>
          </a:p>
          <a:p>
            <a:pPr lvl="3"/>
            <a:r>
              <a:rPr lang="it-IT" dirty="0"/>
              <a:t> 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1885" y="4767264"/>
            <a:ext cx="11710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7 Feb 2019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58197" y="4767264"/>
            <a:ext cx="28035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Ian.Bird@cern.ch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CE86EC0-9AA0-9445-A96A-DFDEC4EB036F}"/>
              </a:ext>
            </a:extLst>
          </p:cNvPr>
          <p:cNvSpPr/>
          <p:nvPr userDrawn="1"/>
        </p:nvSpPr>
        <p:spPr>
          <a:xfrm>
            <a:off x="5122121" y="4773177"/>
            <a:ext cx="2787287" cy="334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788" dirty="0">
                <a:solidFill>
                  <a:schemeClr val="tx1"/>
                </a:solidFill>
              </a:rPr>
              <a:t>Funded by the European Union’s </a:t>
            </a:r>
          </a:p>
          <a:p>
            <a:pPr algn="r"/>
            <a:r>
              <a:rPr lang="en-US" sz="788" dirty="0">
                <a:solidFill>
                  <a:schemeClr val="tx1"/>
                </a:solidFill>
              </a:rPr>
              <a:t>Horizon 2020 - Grant N° </a:t>
            </a:r>
            <a:r>
              <a:rPr lang="uk-UA" sz="788" dirty="0">
                <a:solidFill>
                  <a:schemeClr val="tx1"/>
                </a:solidFill>
              </a:rPr>
              <a:t>824064</a:t>
            </a:r>
            <a:endParaRPr lang="en-GB" sz="1050" dirty="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0477E6-C1AD-094D-A442-EF1BE2575039}"/>
              </a:ext>
            </a:extLst>
          </p:cNvPr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408" y="4818868"/>
            <a:ext cx="456585" cy="220241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156762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2" r:id="rId1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4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6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D97C7-A10B-41D0-8371-FFB7EE8D4F05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C566F-0877-4985-A93F-B48BDFCFB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88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70533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994205"/>
            <a:ext cx="8229600" cy="320314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Cape Town, 19 Nov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Ian.Bird@cern.ch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Image 10" descr="bande-02.eps"/>
          <p:cNvPicPr>
            <a:picLocks noChangeAspect="1"/>
          </p:cNvPicPr>
          <p:nvPr userDrawn="1"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2028"/>
          <a:stretch/>
        </p:blipFill>
        <p:spPr>
          <a:xfrm>
            <a:off x="6649" y="4527550"/>
            <a:ext cx="657138" cy="61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7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Wingdings" charset="2"/>
        <a:buChar char="q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rgbClr val="C00000"/>
        </a:buClr>
        <a:buSzPct val="90000"/>
        <a:buFont typeface="Wingdings" charset="2"/>
        <a:buChar char="§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rgbClr val="00B050"/>
        </a:buClr>
        <a:buSzPct val="85000"/>
        <a:buFont typeface="Wingdings" charset="2"/>
        <a:buChar char="§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70533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994205"/>
            <a:ext cx="8229600" cy="320314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CentOS; 19 Oct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Ian.Bird@cern.ch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Image 10" descr="bande-02.eps"/>
          <p:cNvPicPr>
            <a:picLocks noChangeAspect="1"/>
          </p:cNvPicPr>
          <p:nvPr userDrawn="1"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2028"/>
          <a:stretch/>
        </p:blipFill>
        <p:spPr>
          <a:xfrm>
            <a:off x="6649" y="4527550"/>
            <a:ext cx="657138" cy="61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6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Wingdings" charset="2"/>
        <a:buChar char="q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rgbClr val="C00000"/>
        </a:buClr>
        <a:buSzPct val="90000"/>
        <a:buFont typeface="Wingdings" charset="2"/>
        <a:buChar char="§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rgbClr val="00B050"/>
        </a:buClr>
        <a:buSzPct val="85000"/>
        <a:buFont typeface="Wingdings" charset="2"/>
        <a:buChar char="§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ern.ch/go/Tg79" TargetMode="External"/><Relationship Id="rId2" Type="http://schemas.openxmlformats.org/officeDocument/2006/relationships/hyperlink" Target="https://arxiv.org/abs/1712.06982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9" Type="http://schemas.openxmlformats.org/officeDocument/2006/relationships/image" Target="../media/image44.pn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5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8" Type="http://schemas.openxmlformats.org/officeDocument/2006/relationships/image" Target="../media/image13.png"/><Relationship Id="rId3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F9914-6A8C-414A-AF31-0758485B4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1" y="2459476"/>
            <a:ext cx="6857999" cy="1009365"/>
          </a:xfrm>
        </p:spPr>
        <p:txBody>
          <a:bodyPr>
            <a:normAutofit/>
          </a:bodyPr>
          <a:lstStyle/>
          <a:p>
            <a:r>
              <a:rPr lang="en-GB" sz="2700" b="1" dirty="0">
                <a:latin typeface="Avenir Heavy"/>
                <a:cs typeface="Avenir Heavy"/>
              </a:rPr>
              <a:t>HL-LHC ESFRI Landmark</a:t>
            </a:r>
            <a:endParaRPr lang="it-IT" sz="27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C893D75-00CA-9042-B133-1091B1F6C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1900" y="3577348"/>
            <a:ext cx="5143500" cy="1127253"/>
          </a:xfrm>
        </p:spPr>
        <p:txBody>
          <a:bodyPr>
            <a:noAutofit/>
          </a:bodyPr>
          <a:lstStyle/>
          <a:p>
            <a:r>
              <a:rPr lang="en-GB" sz="1350" b="1" dirty="0">
                <a:latin typeface="Avenir Heavy"/>
                <a:cs typeface="Avenir Heavy"/>
              </a:rPr>
              <a:t>Ian Bird</a:t>
            </a:r>
            <a:endParaRPr lang="en-GB" sz="900" b="1" dirty="0">
              <a:latin typeface="Avenir Heavy"/>
              <a:cs typeface="Avenir Heavy"/>
            </a:endParaRPr>
          </a:p>
          <a:p>
            <a:r>
              <a:rPr lang="en-GB" sz="1050" b="1" dirty="0">
                <a:latin typeface="Avenir Heavy"/>
                <a:cs typeface="Avenir Heavy"/>
              </a:rPr>
              <a:t>CERN, Geneva, Switzerland</a:t>
            </a:r>
            <a:endParaRPr lang="en-GB" sz="225" b="1" dirty="0">
              <a:latin typeface="Avenir Heavy"/>
              <a:cs typeface="Avenir Heavy"/>
            </a:endParaRPr>
          </a:p>
          <a:p>
            <a:r>
              <a:rPr lang="en-GB" sz="900" b="1" dirty="0">
                <a:latin typeface="Avenir Heavy"/>
                <a:cs typeface="Avenir Heavy"/>
              </a:rPr>
              <a:t>Annecy, 7 January 2019 </a:t>
            </a:r>
          </a:p>
          <a:p>
            <a:endParaRPr lang="it-IT" sz="825" dirty="0"/>
          </a:p>
        </p:txBody>
      </p:sp>
    </p:spTree>
    <p:extLst>
      <p:ext uri="{BB962C8B-B14F-4D97-AF65-F5344CB8AC3E}">
        <p14:creationId xmlns:p14="http://schemas.microsoft.com/office/powerpoint/2010/main" val="2634715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630" y="4675670"/>
            <a:ext cx="436844" cy="4187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19246" y="4832816"/>
            <a:ext cx="12506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Billion of these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0AA1A3-3E98-6F48-89BB-520BB2D2C9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Cape Town, 19 Nov 2018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91369-B9C7-014E-B461-E03BF70EB8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Ian.Bird@cern.ch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ED5D37-9112-164B-BC52-9C93DE26D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18391-D411-FE40-AAD7-861AE5233E0E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318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Collaboration CERN </a:t>
            </a:r>
            <a:r>
              <a:rPr lang="mr-IN" dirty="0"/>
              <a:t>–</a:t>
            </a:r>
            <a:r>
              <a:rPr lang="en-US" dirty="0"/>
              <a:t> SKA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610" y="793047"/>
            <a:ext cx="7059239" cy="3839410"/>
          </a:xfrm>
        </p:spPr>
        <p:txBody>
          <a:bodyPr>
            <a:normAutofit/>
          </a:bodyPr>
          <a:lstStyle/>
          <a:p>
            <a:r>
              <a:rPr lang="en-US" sz="2000" dirty="0"/>
              <a:t>Recognition on both sides of potential synergies and requirements</a:t>
            </a:r>
          </a:p>
          <a:p>
            <a:pPr lvl="1"/>
            <a:r>
              <a:rPr lang="en-US" sz="1800" dirty="0"/>
              <a:t>Various ad-hoc interactions between communities</a:t>
            </a:r>
          </a:p>
          <a:p>
            <a:pPr lvl="1"/>
            <a:r>
              <a:rPr lang="en-US" sz="1800" dirty="0"/>
              <a:t>Reviews and panels etc.</a:t>
            </a:r>
          </a:p>
          <a:p>
            <a:pPr lvl="1"/>
            <a:r>
              <a:rPr lang="en-US" sz="1800" dirty="0"/>
              <a:t>Held a CERN-SKA “Big data” </a:t>
            </a:r>
            <a:br>
              <a:rPr lang="en-US" sz="1800" dirty="0"/>
            </a:br>
            <a:r>
              <a:rPr lang="en-US" sz="1800" dirty="0"/>
              <a:t>workshop in the UK Alan Turing Inst. </a:t>
            </a:r>
          </a:p>
          <a:p>
            <a:r>
              <a:rPr lang="en-US" sz="2000" dirty="0"/>
              <a:t>In July 2017 CERN and SKAO signed a </a:t>
            </a:r>
            <a:br>
              <a:rPr lang="en-US" sz="2000" dirty="0"/>
            </a:br>
            <a:r>
              <a:rPr lang="en-US" sz="2000" dirty="0"/>
              <a:t>collaboration agreement on computing, data </a:t>
            </a:r>
            <a:br>
              <a:rPr lang="en-US" sz="2000" dirty="0"/>
            </a:br>
            <a:r>
              <a:rPr lang="en-US" sz="2000" dirty="0"/>
              <a:t>management, etc.</a:t>
            </a:r>
          </a:p>
          <a:p>
            <a:pPr lvl="1"/>
            <a:r>
              <a:rPr lang="en-US" sz="1800" dirty="0"/>
              <a:t>Recognizing that both HL-LHC and SKA will be </a:t>
            </a:r>
            <a:br>
              <a:rPr lang="en-US" sz="1800" dirty="0"/>
            </a:br>
            <a:r>
              <a:rPr lang="en-US" sz="1800" dirty="0"/>
              <a:t>Exabyte-scale scientific experiments on a</a:t>
            </a:r>
            <a:br>
              <a:rPr lang="en-US" sz="1800" dirty="0"/>
            </a:br>
            <a:r>
              <a:rPr lang="en-US" sz="1800" dirty="0"/>
              <a:t>10-year timescale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18391-D411-FE40-AAD7-861AE5233E0E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3959" y="2201173"/>
            <a:ext cx="2965619" cy="2942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849" y="0"/>
            <a:ext cx="1805151" cy="24400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50F9D1-1308-5D45-A9BC-770C7A93FBD5}"/>
              </a:ext>
            </a:extLst>
          </p:cNvPr>
          <p:cNvSpPr txBox="1"/>
          <p:nvPr/>
        </p:nvSpPr>
        <p:spPr>
          <a:xfrm>
            <a:off x="195385" y="70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0F6430-720C-B342-988F-A45284AC4F50}"/>
              </a:ext>
            </a:extLst>
          </p:cNvPr>
          <p:cNvSpPr txBox="1"/>
          <p:nvPr/>
        </p:nvSpPr>
        <p:spPr>
          <a:xfrm>
            <a:off x="1094154" y="70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043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5A3D8-DF3F-AA43-9C4C-6C52E6BC1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WLCG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4ACC7-7B9F-1C4E-A3D8-818A0E73D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rgbClr val="FF0000"/>
              </a:buClr>
            </a:pPr>
            <a:r>
              <a:rPr lang="en-US" dirty="0"/>
              <a:t>Community White Paper</a:t>
            </a:r>
          </a:p>
          <a:p>
            <a:pPr lvl="1"/>
            <a:r>
              <a:rPr lang="en-US" dirty="0"/>
              <a:t>1 year – bottom up review of LHC computing topics</a:t>
            </a:r>
          </a:p>
          <a:p>
            <a:pPr lvl="1"/>
            <a:r>
              <a:rPr lang="en-US" dirty="0"/>
              <a:t>13 working groups on all aspects</a:t>
            </a:r>
          </a:p>
          <a:p>
            <a:pPr lvl="1"/>
            <a:r>
              <a:rPr lang="en-US" dirty="0"/>
              <a:t>Outlines how HEP computing could evolve to address computing challenges</a:t>
            </a:r>
          </a:p>
          <a:p>
            <a:pPr lvl="1"/>
            <a:r>
              <a:rPr lang="mr-IN" dirty="0">
                <a:hlinkClick r:id="rId2"/>
              </a:rPr>
              <a:t>https://arxiv.org/abs/1712</a:t>
            </a:r>
            <a:r>
              <a:rPr lang="en-US" dirty="0">
                <a:hlinkClick r:id="rId2"/>
              </a:rPr>
              <a:t>.</a:t>
            </a:r>
            <a:r>
              <a:rPr lang="mr-IN" dirty="0">
                <a:hlinkClick r:id="rId2"/>
              </a:rPr>
              <a:t>06982</a:t>
            </a:r>
            <a:r>
              <a:rPr lang="en-US" dirty="0"/>
              <a:t> </a:t>
            </a:r>
          </a:p>
          <a:p>
            <a:pPr marL="448056" lvl="1" indent="0">
              <a:buNone/>
            </a:pPr>
            <a:endParaRPr lang="en-US" dirty="0"/>
          </a:p>
          <a:p>
            <a:pPr>
              <a:buClr>
                <a:srgbClr val="00B050"/>
              </a:buClr>
            </a:pPr>
            <a:r>
              <a:rPr lang="en-US" dirty="0"/>
              <a:t>WLCG Strategy Document</a:t>
            </a:r>
          </a:p>
          <a:p>
            <a:pPr lvl="1"/>
            <a:r>
              <a:rPr lang="en-US" dirty="0" err="1"/>
              <a:t>Prioritisation</a:t>
            </a:r>
            <a:r>
              <a:rPr lang="en-US" dirty="0"/>
              <a:t> of topics in the CWP from the point of view of the HL-LHC challenges</a:t>
            </a:r>
          </a:p>
          <a:p>
            <a:pPr lvl="1"/>
            <a:r>
              <a:rPr lang="en-US" dirty="0"/>
              <a:t>Set out a number of R&amp;D projects for the next 5 years</a:t>
            </a:r>
          </a:p>
          <a:p>
            <a:pPr lvl="2"/>
            <a:r>
              <a:rPr lang="en-US" dirty="0"/>
              <a:t>Running global system should evolve towards HL-LHC</a:t>
            </a:r>
          </a:p>
          <a:p>
            <a:pPr lvl="1"/>
            <a:r>
              <a:rPr lang="en-US" dirty="0">
                <a:hlinkClick r:id="rId3"/>
              </a:rPr>
              <a:t>http://cern.ch/go/Tg79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4D3BD-0A6D-F047-9DDA-4E3D29810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Feb 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1D0E3-EFC4-1A45-B6E0-6F873E574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Ian.Bird@cern.ch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D3D68-BEE7-0B41-947F-6EEF8EFF2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76598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91D8D-6C3D-484B-9F46-FCCC93F59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HL-LHC Computing Strategy – main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A0A1B-8F78-2846-94B0-E136AD9AB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Software performance – embodied in HEP Software Foundation (HSF)</a:t>
            </a:r>
          </a:p>
          <a:p>
            <a:pPr lvl="1"/>
            <a:r>
              <a:rPr lang="en-US" dirty="0"/>
              <a:t>application level: algorithmic changes &amp; improvements, re-engineering </a:t>
            </a:r>
          </a:p>
          <a:p>
            <a:pPr lvl="1"/>
            <a:r>
              <a:rPr lang="en-US" dirty="0"/>
              <a:t>system level: overall performance, efficiency, strategies for performance</a:t>
            </a:r>
          </a:p>
          <a:p>
            <a:pPr lvl="1"/>
            <a:r>
              <a:rPr lang="en-US" dirty="0"/>
              <a:t>Skills building and training</a:t>
            </a:r>
          </a:p>
          <a:p>
            <a:r>
              <a:rPr lang="en-US" dirty="0"/>
              <a:t>Data management – overall project “DOMA”</a:t>
            </a:r>
          </a:p>
          <a:p>
            <a:pPr lvl="1"/>
            <a:r>
              <a:rPr lang="en-US" dirty="0"/>
              <a:t>Data organization – data lakes (or data cloud), and associated technologies</a:t>
            </a:r>
          </a:p>
          <a:p>
            <a:pPr lvl="1"/>
            <a:r>
              <a:rPr lang="en-US" dirty="0"/>
              <a:t>Data management – high level management workflows, policies, </a:t>
            </a:r>
            <a:r>
              <a:rPr lang="en-US" dirty="0" err="1"/>
              <a:t>etc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Data access - streaming, caching, protocols, SDN, etc.</a:t>
            </a:r>
          </a:p>
          <a:p>
            <a:r>
              <a:rPr lang="en-US" dirty="0"/>
              <a:t>Use of compute resources – pledged and opportunistic</a:t>
            </a:r>
          </a:p>
          <a:p>
            <a:pPr lvl="1"/>
            <a:r>
              <a:rPr lang="en-US" dirty="0"/>
              <a:t>Use of cluster, HPC, clouds, and others, permanent resource or time-limited</a:t>
            </a:r>
          </a:p>
          <a:p>
            <a:pPr lvl="1"/>
            <a:r>
              <a:rPr lang="en-US" dirty="0"/>
              <a:t>Delivery of data to these – (DOMA – streaming, caching, placement)</a:t>
            </a:r>
          </a:p>
          <a:p>
            <a:r>
              <a:rPr lang="en-US" dirty="0"/>
              <a:t>Data preservation and re-use – “FAIR”</a:t>
            </a:r>
          </a:p>
          <a:p>
            <a:pPr lvl="1"/>
            <a:r>
              <a:rPr lang="en-US" dirty="0"/>
              <a:t>Open data portal</a:t>
            </a:r>
          </a:p>
          <a:p>
            <a:pPr lvl="1"/>
            <a:r>
              <a:rPr lang="en-US" dirty="0"/>
              <a:t>Integration of main workflows and re-use,</a:t>
            </a:r>
          </a:p>
          <a:p>
            <a:pPr lvl="1"/>
            <a:r>
              <a:rPr lang="en-US" dirty="0"/>
              <a:t>Delivery of open data sets (data lake as mechanism)</a:t>
            </a:r>
          </a:p>
          <a:p>
            <a:r>
              <a:rPr lang="en-US" dirty="0"/>
              <a:t>Evolving AAI model – towards token-based away from old “grid” model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AFD35-68DE-334E-8693-28BBA5AC2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Feb 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D049F-F33E-874E-AB03-D707A9BBB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Ian.Bird@cern.ch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1C59C-A01E-B540-A7EB-FB764E214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13</a:t>
            </a:fld>
            <a:endParaRPr lang="it-IT" dirty="0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1CE7A324-B51E-E543-A11A-115C1235F1B0}"/>
              </a:ext>
            </a:extLst>
          </p:cNvPr>
          <p:cNvSpPr/>
          <p:nvPr/>
        </p:nvSpPr>
        <p:spPr>
          <a:xfrm>
            <a:off x="7040880" y="1828800"/>
            <a:ext cx="320040" cy="282448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8F9CFD-7AC4-0948-A171-BA39CA8738B7}"/>
              </a:ext>
            </a:extLst>
          </p:cNvPr>
          <p:cNvSpPr txBox="1"/>
          <p:nvPr/>
        </p:nvSpPr>
        <p:spPr>
          <a:xfrm>
            <a:off x="7416800" y="2917874"/>
            <a:ext cx="1451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Addressed in </a:t>
            </a:r>
            <a:br>
              <a:rPr lang="en-US" dirty="0"/>
            </a:br>
            <a:r>
              <a:rPr lang="en-US" dirty="0"/>
              <a:t>ESCAPE</a:t>
            </a:r>
          </a:p>
        </p:txBody>
      </p:sp>
    </p:spTree>
    <p:extLst>
      <p:ext uri="{BB962C8B-B14F-4D97-AF65-F5344CB8AC3E}">
        <p14:creationId xmlns:p14="http://schemas.microsoft.com/office/powerpoint/2010/main" val="103492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B6D52-1A29-E34F-8F16-ADE771BF7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CERN-WLCG-EOSC-ESCAPE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A7AEA-CA4C-8C4D-ACEA-D6AD497C6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Believe that technologies that address the HL-LHC (and ESCAPE partner) problems will be generally useful for EOSC to manage and deliver large-scale open data</a:t>
            </a:r>
          </a:p>
          <a:p>
            <a:r>
              <a:rPr lang="en-US" dirty="0"/>
              <a:t>ESCAPE will be a testbed for these technology ideas and a mechanism to ensure they are suited to a broad range of use cases</a:t>
            </a:r>
          </a:p>
          <a:p>
            <a:r>
              <a:rPr lang="en-US" dirty="0"/>
              <a:t>Architecture is open to inclusion of public and commercial resources</a:t>
            </a:r>
          </a:p>
          <a:p>
            <a:r>
              <a:rPr lang="en-US" dirty="0"/>
              <a:t>Pathways to collaborate with other EC actions:</a:t>
            </a:r>
          </a:p>
          <a:p>
            <a:pPr lvl="1"/>
            <a:r>
              <a:rPr lang="en-US" dirty="0"/>
              <a:t>GEANT, PRACE, </a:t>
            </a:r>
          </a:p>
          <a:p>
            <a:pPr lvl="1"/>
            <a:r>
              <a:rPr lang="en-US" dirty="0"/>
              <a:t>XDC, Indigo-next, </a:t>
            </a:r>
            <a:r>
              <a:rPr lang="en-US" dirty="0" err="1"/>
              <a:t>HNSciCloud</a:t>
            </a:r>
            <a:r>
              <a:rPr lang="en-US" dirty="0"/>
              <a:t>/OCRE, ARCHIVER</a:t>
            </a:r>
          </a:p>
          <a:p>
            <a:r>
              <a:rPr lang="en-US" dirty="0"/>
              <a:t>CERN/WLCG technologies potentially interesting in EOSC:</a:t>
            </a:r>
          </a:p>
          <a:p>
            <a:pPr lvl="1"/>
            <a:r>
              <a:rPr lang="en-US" dirty="0"/>
              <a:t>FTS, EOS, </a:t>
            </a:r>
            <a:r>
              <a:rPr lang="en-US" dirty="0" err="1"/>
              <a:t>Rucio</a:t>
            </a:r>
            <a:r>
              <a:rPr lang="en-US" dirty="0"/>
              <a:t>, </a:t>
            </a:r>
            <a:r>
              <a:rPr lang="en-US" dirty="0" err="1"/>
              <a:t>Zenodo</a:t>
            </a:r>
            <a:r>
              <a:rPr lang="en-US" dirty="0"/>
              <a:t>, SWAN, REANA, Open Data portal, 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C8F68-AFE0-A94F-9BED-B33E870AF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Feb 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09193-4AC5-4842-8836-A51B8807A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Ian.Bird@cern.ch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D0B80-7DA5-6446-9252-05C3F25E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29407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3363" y="3657462"/>
            <a:ext cx="8796724" cy="1350000"/>
          </a:xfrm>
          <a:prstGeom prst="rect">
            <a:avLst/>
          </a:prstGeom>
          <a:solidFill>
            <a:schemeClr val="tx1">
              <a:lumMod val="75000"/>
              <a:lumOff val="2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</a:rPr>
              <a:t>CERN: founded in 1954 by 12 European States</a:t>
            </a:r>
          </a:p>
          <a:p>
            <a:pPr lvl="0">
              <a:defRPr/>
            </a:pPr>
            <a:r>
              <a:rPr lang="en-GB" sz="24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</a:rPr>
              <a:t>Under UNESCO “Science for Peace” programme</a:t>
            </a:r>
          </a:p>
          <a:p>
            <a:pPr lvl="0">
              <a:defRPr/>
            </a:pPr>
            <a:r>
              <a:rPr lang="en-US" sz="2000" dirty="0">
                <a:solidFill>
                  <a:prstClr val="white"/>
                </a:solidFill>
                <a:latin typeface="Calibri"/>
              </a:rPr>
              <a:t>Today 22 member states and supports a global community of 15,000 researchers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.</a:t>
            </a:r>
            <a:endParaRPr lang="en-GB" sz="30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206789" y="145073"/>
            <a:ext cx="8803298" cy="3277486"/>
            <a:chOff x="191385" y="180753"/>
            <a:chExt cx="11793687" cy="4369981"/>
          </a:xfrm>
        </p:grpSpPr>
        <p:sp>
          <p:nvSpPr>
            <p:cNvPr id="3" name="Rectangle 2"/>
            <p:cNvSpPr/>
            <p:nvPr/>
          </p:nvSpPr>
          <p:spPr>
            <a:xfrm>
              <a:off x="191385" y="180753"/>
              <a:ext cx="11793687" cy="4369981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lvl="1" defTabSz="685800"/>
              <a:endParaRPr lang="en-GB" sz="30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Picture 3" descr="https://international-relations.web.cern.ch/sites/international-relations.web.cern.ch/files/states/flags/small/Austria.png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121" y="669503"/>
              <a:ext cx="648918" cy="4369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 descr="https://international-relations.web.cern.ch/sites/international-relations.web.cern.ch/files/states/flags/small/Belgium.png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172" y="671779"/>
              <a:ext cx="682238" cy="434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https://international-relations.web.cern.ch/sites/international-relations.web.cern.ch/files/states/flags/small/Bulgaria.png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7986" y="677211"/>
              <a:ext cx="684706" cy="4292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 descr="https://international-relations.web.cern.ch/sites/international-relations.web.cern.ch/files/states/flags/small/Czech%20Republic.png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4268" y="678173"/>
              <a:ext cx="609798" cy="435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 descr="https://international-relations.web.cern.ch/sites/international-relations.web.cern.ch/files/states/flags/small/Denmark.png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0349" y="670228"/>
              <a:ext cx="655282" cy="4362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 descr="https://international-relations.web.cern.ch/sites/international-relations.web.cern.ch/files/states/flags/small/Finland.png"/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1914" y="677211"/>
              <a:ext cx="653114" cy="4292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 descr="https://international-relations.web.cern.ch/sites/international-relations.web.cern.ch/files/states/flags/small/France.png"/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5073" y="673518"/>
              <a:ext cx="664148" cy="440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 descr="https://international-relations.web.cern.ch/sites/international-relations.web.cern.ch/files/states/flags/small/Germany.png"/>
            <p:cNvPicPr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7473" y="669788"/>
              <a:ext cx="683570" cy="4440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 descr="https://international-relations.web.cern.ch/sites/international-relations.web.cern.ch/files/states/flags/small/Greece.png"/>
            <p:cNvPicPr/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9295" y="667211"/>
              <a:ext cx="694193" cy="4465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 descr="https://international-relations.web.cern.ch/sites/international-relations.web.cern.ch/files/states/flags/small/Hungary.png"/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1740" y="667211"/>
              <a:ext cx="661145" cy="4465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 descr="https://international-relations.web.cern.ch/sites/international-relations.web.cern.ch/files/states/flags/small/Israel.png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2964" y="667211"/>
              <a:ext cx="714791" cy="4392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 descr="https://international-relations.web.cern.ch/sites/international-relations.web.cern.ch/files/states/flags/small/Netherlands.png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8114" y="667211"/>
              <a:ext cx="650681" cy="4392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6" descr="https://international-relations.web.cern.ch/sites/international-relations.web.cern.ch/files/states/flags/small/Norway.png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9976" y="667211"/>
              <a:ext cx="653016" cy="439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17" descr="https://international-relations.web.cern.ch/sites/international-relations.web.cern.ch/files/states/flags/small/Poland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4377" y="673536"/>
              <a:ext cx="704413" cy="4402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 descr="https://international-relations.web.cern.ch/sites/international-relations.web.cern.ch/files/states/flags/small/Portugal.png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5344" y="670364"/>
              <a:ext cx="621282" cy="4465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19" descr="https://international-relations.web.cern.ch/sites/international-relations.web.cern.ch/files/states/flags/small/Romania.png"/>
            <p:cNvPicPr/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44" y="1141609"/>
              <a:ext cx="643495" cy="4407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20" descr="https://international-relations.web.cern.ch/sites/international-relations.web.cern.ch/files/states/flags/small/Slovak%20Republic_0.png"/>
            <p:cNvPicPr/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586" y="1144768"/>
              <a:ext cx="648918" cy="4375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 descr="https://international-relations.web.cern.ch/sites/international-relations.web.cern.ch/files/states/flags/small/Spain.png"/>
            <p:cNvPicPr/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6410" y="1148331"/>
              <a:ext cx="650488" cy="4379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Picture 22" descr="https://international-relations.web.cern.ch/sites/international-relations.web.cern.ch/files/states/flags/small/Sweeden.png"/>
            <p:cNvPicPr/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2804" y="1142384"/>
              <a:ext cx="663747" cy="434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Picture 23" descr="https://international-relations.web.cern.ch/sites/international-relations.web.cern.ch/files/states/flags/small/Switzerland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6269" y="1144167"/>
              <a:ext cx="430068" cy="4300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4" descr="https://international-relations.web.cern.ch/sites/international-relations.web.cern.ch/files/states/flags/small/UK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6055" y="1147407"/>
              <a:ext cx="705928" cy="4235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25" descr="https://international-relations.web.cern.ch/sites/international-relations.web.cern.ch/files/states/flags/small/Italy.png"/>
            <p:cNvPicPr/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7834" y="671854"/>
              <a:ext cx="639099" cy="4345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26" descr="http://international-relations.web.cern.ch/sites/international-relations.web.cern.ch/files/states/flags/small/Cyprus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121" y="2105194"/>
              <a:ext cx="648918" cy="4451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Picture 27" descr="http://international-relations.web.cern.ch/sites/international-relations.web.cern.ch/files/states/flags/small/Serbia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816" y="2103397"/>
              <a:ext cx="679178" cy="4469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Picture 28" descr="http://international-relations.web.cern.ch/sites/international-relations.web.cern.ch/files/states/flags/small/Slovenia%20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5811" y="2104686"/>
              <a:ext cx="907200" cy="4454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Picture 30" descr="http://international-relations.web.cern.ch/sites/international-relations.web.cern.ch/files/states/flags/small/Lithuania.png"/>
            <p:cNvPicPr/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9726" y="2992176"/>
              <a:ext cx="750998" cy="5002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Picture 31" descr="http://international-relations.web.cern.ch/sites/international-relations.web.cern.ch/files/states/flags/small/Pakistan.png"/>
            <p:cNvPicPr/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5069" y="2992176"/>
              <a:ext cx="727176" cy="4995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Picture 32" descr="http://international-relations.web.cern.ch/sites/international-relations.web.cern.ch/files/states/flags/small/Turkey.png"/>
            <p:cNvPicPr/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5954" y="2992176"/>
              <a:ext cx="733525" cy="4995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Picture 33" descr="http://international-relations.web.cern.ch/sites/international-relations.web.cern.ch/files/states/flags/small/Ukraine_0.png"/>
            <p:cNvPicPr/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191" y="2992176"/>
              <a:ext cx="720764" cy="4995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34" descr="http://international-relations.web.cern.ch/sites/international-relations.web.cern.ch/files/states/flags/small/UE_0.png"/>
            <p:cNvPicPr/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149" y="3894789"/>
              <a:ext cx="750435" cy="4922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Picture 35" descr="http://international-relations.web.cern.ch/sites/international-relations.web.cern.ch/files/states/flags/small/Japan.png"/>
            <p:cNvPicPr/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0248" y="3895710"/>
              <a:ext cx="760476" cy="4912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Picture 36" descr="http://international-relations.web.cern.ch/sites/international-relations.web.cern.ch/files/states/flags/small/JINR.png"/>
            <p:cNvPicPr/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168" y="3894789"/>
              <a:ext cx="745190" cy="4901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37" descr="http://international-relations.web.cern.ch/sites/international-relations.web.cern.ch/files/states/flags/small/Russia.png"/>
            <p:cNvPicPr/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9404" y="3895824"/>
              <a:ext cx="724865" cy="488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Picture 38" descr="http://international-relations.web.cern.ch/sites/international-relations.web.cern.ch/files/states/flags/small/Unesco.png"/>
            <p:cNvPicPr/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1315" y="3902552"/>
              <a:ext cx="716882" cy="482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Picture 39" descr="http://international-relations.web.cern.ch/sites/international-relations.web.cern.ch/files/states/flags/small/USA.png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5241" y="3902552"/>
              <a:ext cx="802247" cy="4813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TextBox 43"/>
            <p:cNvSpPr txBox="1"/>
            <p:nvPr/>
          </p:nvSpPr>
          <p:spPr>
            <a:xfrm>
              <a:off x="283846" y="2634667"/>
              <a:ext cx="299858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white"/>
                  </a:solidFill>
                  <a:latin typeface="Calibri"/>
                </a:rPr>
                <a:t>Associate member states</a:t>
              </a:r>
              <a:endParaRPr lang="en-GB" sz="135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5" name="Picture 44" descr="http://international-relations.web.cern.ch/sites/international-relations.web.cern.ch/files/states/flags/small/India.png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121" y="2992176"/>
              <a:ext cx="750435" cy="5002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TextBox 45"/>
            <p:cNvSpPr txBox="1"/>
            <p:nvPr/>
          </p:nvSpPr>
          <p:spPr>
            <a:xfrm>
              <a:off x="291404" y="3561247"/>
              <a:ext cx="299858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white"/>
                  </a:solidFill>
                  <a:latin typeface="Calibri"/>
                </a:rPr>
                <a:t>Observers</a:t>
              </a:r>
              <a:endParaRPr lang="en-GB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70700" y="1724217"/>
              <a:ext cx="588071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white"/>
                  </a:solidFill>
                  <a:latin typeface="Calibri"/>
                </a:rPr>
                <a:t>Associate member states in the pre-stage to membership</a:t>
              </a:r>
              <a:endParaRPr lang="en-GB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76262" y="295690"/>
              <a:ext cx="299858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white"/>
                  </a:solidFill>
                  <a:latin typeface="Calibri"/>
                </a:rPr>
                <a:t>Member states</a:t>
              </a:r>
              <a:endParaRPr lang="en-GB" sz="135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50" name="Picture 49" descr="Screenshot 2018-01-16 10.08.37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05" y="1282609"/>
            <a:ext cx="4259900" cy="2139950"/>
          </a:xfrm>
          <a:prstGeom prst="rect">
            <a:avLst/>
          </a:prstGeom>
          <a:ln>
            <a:noFill/>
          </a:ln>
        </p:spPr>
      </p:pic>
      <p:sp>
        <p:nvSpPr>
          <p:cNvPr id="51" name="TextBox 50"/>
          <p:cNvSpPr txBox="1"/>
          <p:nvPr/>
        </p:nvSpPr>
        <p:spPr>
          <a:xfrm>
            <a:off x="6305535" y="3039833"/>
            <a:ext cx="1545612" cy="25391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685800"/>
            <a:r>
              <a:rPr lang="fr-CH" sz="1050" dirty="0" err="1">
                <a:solidFill>
                  <a:srgbClr val="FF3300"/>
                </a:solidFill>
                <a:latin typeface="Calibri"/>
              </a:rPr>
              <a:t>Cooperation</a:t>
            </a:r>
            <a:r>
              <a:rPr lang="fr-CH" sz="1050" dirty="0">
                <a:solidFill>
                  <a:srgbClr val="FF3300"/>
                </a:solidFill>
                <a:latin typeface="Calibri"/>
              </a:rPr>
              <a:t> </a:t>
            </a:r>
            <a:r>
              <a:rPr lang="fr-CH" sz="1050" dirty="0" err="1">
                <a:solidFill>
                  <a:srgbClr val="FF3300"/>
                </a:solidFill>
                <a:latin typeface="Calibri"/>
              </a:rPr>
              <a:t>agreements</a:t>
            </a:r>
            <a:endParaRPr lang="en-GB" sz="1050" dirty="0">
              <a:solidFill>
                <a:srgbClr val="FF3300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55605" y="978872"/>
            <a:ext cx="42599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A world-</a:t>
            </a:r>
            <a:r>
              <a:rPr lang="en-GB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wide endeavour</a:t>
            </a:r>
          </a:p>
        </p:txBody>
      </p:sp>
      <p:sp>
        <p:nvSpPr>
          <p:cNvPr id="55" name="Rectangle 4"/>
          <p:cNvSpPr txBox="1">
            <a:spLocks noChangeArrowheads="1"/>
          </p:cNvSpPr>
          <p:nvPr/>
        </p:nvSpPr>
        <p:spPr bwMode="auto">
          <a:xfrm>
            <a:off x="4712334" y="2930600"/>
            <a:ext cx="1056195" cy="407318"/>
          </a:xfrm>
          <a:prstGeom prst="rect">
            <a:avLst/>
          </a:prstGeom>
          <a:gradFill rotWithShape="1">
            <a:gsLst>
              <a:gs pos="0">
                <a:schemeClr val="accent2">
                  <a:alpha val="70000"/>
                </a:scheme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rgbClr val="000000"/>
            </a:outerShdw>
          </a:effectLst>
        </p:spPr>
        <p:txBody>
          <a:bodyPr lIns="68568" tIns="34284" rIns="68568" bIns="34284">
            <a:prstTxWarp prst="textNoShape">
              <a:avLst/>
            </a:prstTxWarp>
          </a:bodyPr>
          <a:lstStyle/>
          <a:p>
            <a:pPr marL="128564" indent="-128564" defTabSz="685800">
              <a:lnSpc>
                <a:spcPct val="80000"/>
              </a:lnSpc>
              <a:spcBef>
                <a:spcPct val="20000"/>
              </a:spcBef>
              <a:buSzPct val="65000"/>
              <a:defRPr/>
            </a:pPr>
            <a:r>
              <a:rPr lang="en-GB" sz="12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Budget </a:t>
            </a:r>
            <a:r>
              <a:rPr lang="en-GB" sz="120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(2017)</a:t>
            </a:r>
          </a:p>
          <a:p>
            <a:pPr marL="128564" indent="-128564" defTabSz="685800">
              <a:lnSpc>
                <a:spcPct val="80000"/>
              </a:lnSpc>
              <a:spcBef>
                <a:spcPct val="20000"/>
              </a:spcBef>
              <a:buSzPct val="65000"/>
              <a:defRPr/>
            </a:pPr>
            <a:r>
              <a:rPr lang="en-GB" sz="12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1100 MCHF</a:t>
            </a:r>
          </a:p>
        </p:txBody>
      </p:sp>
    </p:spTree>
    <p:extLst>
      <p:ext uri="{BB962C8B-B14F-4D97-AF65-F5344CB8AC3E}">
        <p14:creationId xmlns:p14="http://schemas.microsoft.com/office/powerpoint/2010/main" val="2573795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FA744F8-64A1-0648-A841-2BC529E4B888}"/>
              </a:ext>
            </a:extLst>
          </p:cNvPr>
          <p:cNvSpPr/>
          <p:nvPr/>
        </p:nvSpPr>
        <p:spPr>
          <a:xfrm>
            <a:off x="113632" y="96484"/>
            <a:ext cx="8808983" cy="3371555"/>
          </a:xfrm>
          <a:prstGeom prst="rect">
            <a:avLst/>
          </a:prstGeom>
          <a:solidFill>
            <a:schemeClr val="tx1">
              <a:lumMod val="75000"/>
              <a:lumOff val="2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defTabSz="685800"/>
            <a:endParaRPr lang="en-US" sz="3000" dirty="0">
              <a:solidFill>
                <a:prstClr val="white"/>
              </a:solidFill>
              <a:latin typeface="Calibri"/>
            </a:endParaRPr>
          </a:p>
          <a:p>
            <a:pPr marL="342900" lvl="1" defTabSz="685800"/>
            <a:endParaRPr lang="en-US" sz="3000" dirty="0">
              <a:solidFill>
                <a:prstClr val="white"/>
              </a:solidFill>
              <a:latin typeface="Calibri"/>
            </a:endParaRPr>
          </a:p>
          <a:p>
            <a:pPr marL="342900" lvl="1" defTabSz="685800"/>
            <a:endParaRPr lang="en-US" sz="3000" dirty="0">
              <a:solidFill>
                <a:prstClr val="white"/>
              </a:solidFill>
              <a:latin typeface="Calibri"/>
            </a:endParaRPr>
          </a:p>
          <a:p>
            <a:pPr marL="342900" lvl="1" defTabSz="685800"/>
            <a:endParaRPr lang="en-US" sz="3000" dirty="0">
              <a:solidFill>
                <a:prstClr val="white"/>
              </a:solidFill>
              <a:latin typeface="Calibri"/>
            </a:endParaRPr>
          </a:p>
          <a:p>
            <a:pPr marL="342900" lvl="1" defTabSz="685800"/>
            <a:endParaRPr lang="en-US" sz="3000" dirty="0">
              <a:solidFill>
                <a:prstClr val="white"/>
              </a:solidFill>
              <a:latin typeface="Calibri"/>
            </a:endParaRPr>
          </a:p>
          <a:p>
            <a:pPr marL="342900" lvl="1" defTabSz="685800"/>
            <a:endParaRPr lang="en-US" sz="3000" dirty="0">
              <a:solidFill>
                <a:prstClr val="white"/>
              </a:solidFill>
              <a:latin typeface="Calibri"/>
            </a:endParaRPr>
          </a:p>
          <a:p>
            <a:pPr marL="342900" lvl="1" defTabSz="685800"/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endParaRPr lang="en-GB" sz="3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8376" y="3726776"/>
            <a:ext cx="8792308" cy="1350000"/>
          </a:xfrm>
          <a:prstGeom prst="rect">
            <a:avLst/>
          </a:prstGeom>
          <a:solidFill>
            <a:schemeClr val="tx1">
              <a:lumMod val="75000"/>
              <a:lumOff val="2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defTabSz="685800"/>
            <a:r>
              <a:rPr lang="en-US" sz="3000" dirty="0">
                <a:solidFill>
                  <a:prstClr val="white"/>
                </a:solidFill>
                <a:latin typeface="Calibri"/>
              </a:rPr>
              <a:t>Probing the fundamental structure of the Universe.</a:t>
            </a:r>
            <a:endParaRPr lang="en-GB" sz="30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3" descr="CMB_Timeline150nt">
            <a:extLst>
              <a:ext uri="{FF2B5EF4-FFF2-40B4-BE49-F238E27FC236}">
                <a16:creationId xmlns:a16="http://schemas.microsoft.com/office/drawing/2014/main" id="{4DCD6AAA-F6D2-484A-9ED4-37A68C7BD397}"/>
              </a:ext>
            </a:extLst>
          </p:cNvPr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07154" y="1605988"/>
            <a:ext cx="3854369" cy="184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472B7AEF-95F5-EF44-BC72-62AF9934B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4530" y="475233"/>
            <a:ext cx="4375231" cy="11096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67500" tIns="35100" rIns="67500" bIns="35100">
            <a:prstTxWarp prst="textNoShape">
              <a:avLst/>
            </a:prstTxWarp>
            <a:spAutoFit/>
          </a:bodyPr>
          <a:lstStyle/>
          <a:p>
            <a:pPr algn="ctr" defTabSz="685800"/>
            <a:r>
              <a:rPr lang="en-GB" sz="2250" dirty="0">
                <a:solidFill>
                  <a:prstClr val="white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Understanding the very first </a:t>
            </a:r>
          </a:p>
          <a:p>
            <a:pPr algn="ctr" defTabSz="685800"/>
            <a:r>
              <a:rPr lang="en-GB" sz="2250" dirty="0">
                <a:solidFill>
                  <a:prstClr val="white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moments of our Universe after the Big Bang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608FC7-6277-9A4B-AB8D-D5D990B137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" b="11939"/>
          <a:stretch/>
        </p:blipFill>
        <p:spPr>
          <a:xfrm>
            <a:off x="277793" y="2139691"/>
            <a:ext cx="2812648" cy="1385016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DD1B451F-7C80-4044-A77D-897CCDED7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5923" y="1722557"/>
            <a:ext cx="4375231" cy="41713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67500" tIns="35100" rIns="67500" bIns="35100">
            <a:prstTxWarp prst="textNoShape">
              <a:avLst/>
            </a:prstTxWarp>
            <a:spAutoFit/>
          </a:bodyPr>
          <a:lstStyle/>
          <a:p>
            <a:pPr algn="ctr" defTabSz="685800"/>
            <a:r>
              <a:rPr lang="en-GB" sz="2250" dirty="0">
                <a:solidFill>
                  <a:prstClr val="white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Understanding Dark Matter</a:t>
            </a:r>
          </a:p>
        </p:txBody>
      </p:sp>
      <p:pic>
        <p:nvPicPr>
          <p:cNvPr id="8" name="Picture 2" descr="http://www.enjoyspace.com/uploads/news/mars2010/planck/AMS-station.001.jpg">
            <a:extLst>
              <a:ext uri="{FF2B5EF4-FFF2-40B4-BE49-F238E27FC236}">
                <a16:creationId xmlns:a16="http://schemas.microsoft.com/office/drawing/2014/main" id="{37451E9E-439D-B046-A1A2-CB7FE5C59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096">
            <a:off x="243617" y="199465"/>
            <a:ext cx="2258326" cy="132934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4BAA013-F514-AD44-AD87-62DD003BA6EA}"/>
              </a:ext>
            </a:extLst>
          </p:cNvPr>
          <p:cNvSpPr txBox="1">
            <a:spLocks/>
          </p:cNvSpPr>
          <p:nvPr/>
        </p:nvSpPr>
        <p:spPr>
          <a:xfrm>
            <a:off x="1128530" y="467514"/>
            <a:ext cx="3023486" cy="562535"/>
          </a:xfrm>
          <a:prstGeom prst="rect">
            <a:avLst/>
          </a:prstGeom>
          <a:ln>
            <a:noFill/>
          </a:ln>
        </p:spPr>
        <p:txBody>
          <a:bodyPr anchor="t"/>
          <a:lstStyle/>
          <a:p>
            <a:pPr algn="r" defTabSz="685800">
              <a:defRPr/>
            </a:pPr>
            <a:r>
              <a:rPr lang="fr-CH" sz="2250" dirty="0" err="1">
                <a:solidFill>
                  <a:prstClr val="white"/>
                </a:solidFill>
                <a:latin typeface="Calibri"/>
              </a:rPr>
              <a:t>Looking</a:t>
            </a:r>
            <a:r>
              <a:rPr lang="fr-CH" sz="2250" dirty="0">
                <a:solidFill>
                  <a:prstClr val="white"/>
                </a:solidFill>
                <a:latin typeface="Calibri"/>
              </a:rPr>
              <a:t> for </a:t>
            </a:r>
          </a:p>
          <a:p>
            <a:pPr algn="r" defTabSz="685800">
              <a:defRPr/>
            </a:pPr>
            <a:r>
              <a:rPr lang="fr-CH" sz="2250" dirty="0" err="1">
                <a:solidFill>
                  <a:prstClr val="white"/>
                </a:solidFill>
                <a:latin typeface="Calibri"/>
              </a:rPr>
              <a:t>Antimatter</a:t>
            </a:r>
            <a:endParaRPr lang="fr-FR" sz="225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6411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051"/>
            <a:ext cx="9144000" cy="5638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9905" y="144791"/>
            <a:ext cx="7998594" cy="6201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The Large Hadron Collider (LHC)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6790" y="742950"/>
            <a:ext cx="2033810" cy="152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952750"/>
            <a:ext cx="2222444" cy="147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964730"/>
            <a:ext cx="2317322" cy="121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2800350"/>
            <a:ext cx="1522405" cy="111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41784" y="2383963"/>
            <a:ext cx="5266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new frontier in Energy &amp;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Data volumes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LHC experiments generate 50 PB/year in Run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CentOS; 19 Oct 2018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Ian.Bird@cern.ch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18391-D411-FE40-AAD7-861AE5233E0E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8644" y="1148381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~700 MB/s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58762" y="3934704"/>
            <a:ext cx="7489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~10 GB/s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76352" y="919708"/>
            <a:ext cx="6735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&gt;1 GB/s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38053" y="4272279"/>
            <a:ext cx="6735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&gt;1 GB/s</a:t>
            </a:r>
          </a:p>
        </p:txBody>
      </p:sp>
    </p:spTree>
    <p:extLst>
      <p:ext uri="{BB962C8B-B14F-4D97-AF65-F5344CB8AC3E}">
        <p14:creationId xmlns:p14="http://schemas.microsoft.com/office/powerpoint/2010/main" val="3106519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925EF03-5778-4F4D-A5C3-0CD1FDF2EEE2}"/>
              </a:ext>
            </a:extLst>
          </p:cNvPr>
          <p:cNvSpPr/>
          <p:nvPr/>
        </p:nvSpPr>
        <p:spPr>
          <a:xfrm>
            <a:off x="82370" y="590101"/>
            <a:ext cx="8808983" cy="3371555"/>
          </a:xfrm>
          <a:prstGeom prst="rect">
            <a:avLst/>
          </a:prstGeom>
          <a:solidFill>
            <a:schemeClr val="tx1">
              <a:lumMod val="75000"/>
              <a:lumOff val="2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defTabSz="685800"/>
            <a:endParaRPr lang="en-US" sz="3000" dirty="0">
              <a:solidFill>
                <a:prstClr val="white"/>
              </a:solidFill>
              <a:latin typeface="Calibri"/>
            </a:endParaRPr>
          </a:p>
          <a:p>
            <a:pPr marL="342900" lvl="1" defTabSz="685800"/>
            <a:endParaRPr lang="en-US" sz="3000" dirty="0">
              <a:solidFill>
                <a:prstClr val="white"/>
              </a:solidFill>
              <a:latin typeface="Calibri"/>
            </a:endParaRPr>
          </a:p>
          <a:p>
            <a:pPr marL="342900" lvl="1" defTabSz="685800"/>
            <a:endParaRPr lang="en-US" sz="3000" dirty="0">
              <a:solidFill>
                <a:prstClr val="white"/>
              </a:solidFill>
              <a:latin typeface="Calibri"/>
            </a:endParaRPr>
          </a:p>
          <a:p>
            <a:pPr marL="342900" lvl="1" defTabSz="685800"/>
            <a:endParaRPr lang="en-US" sz="3000" dirty="0">
              <a:solidFill>
                <a:prstClr val="white"/>
              </a:solidFill>
              <a:latin typeface="Calibri"/>
            </a:endParaRPr>
          </a:p>
          <a:p>
            <a:pPr marL="342900" lvl="1" defTabSz="685800"/>
            <a:endParaRPr lang="en-US" sz="3000" dirty="0">
              <a:solidFill>
                <a:prstClr val="white"/>
              </a:solidFill>
              <a:latin typeface="Calibri"/>
            </a:endParaRPr>
          </a:p>
          <a:p>
            <a:pPr marL="342900" lvl="1" defTabSz="685800"/>
            <a:endParaRPr lang="en-US" sz="3000" dirty="0">
              <a:solidFill>
                <a:prstClr val="white"/>
              </a:solidFill>
              <a:latin typeface="Calibri"/>
            </a:endParaRPr>
          </a:p>
          <a:p>
            <a:pPr marL="342900" lvl="1" defTabSz="685800"/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endParaRPr lang="en-GB" sz="3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40846" y="268212"/>
            <a:ext cx="6607087" cy="643778"/>
          </a:xfrm>
          <a:prstGeom prst="rect">
            <a:avLst/>
          </a:prstGeom>
        </p:spPr>
        <p:txBody>
          <a:bodyPr anchor="t"/>
          <a:lstStyle/>
          <a:p>
            <a:pPr defTabSz="685800">
              <a:defRPr/>
            </a:pPr>
            <a:endParaRPr lang="fr-FR" sz="33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6" name="Picture 25" descr="Screenshot 2017-03-15 10.31.3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5" y="891582"/>
            <a:ext cx="4450180" cy="2838515"/>
          </a:xfrm>
          <a:prstGeom prst="rect">
            <a:avLst/>
          </a:prstGeom>
        </p:spPr>
      </p:pic>
      <p:pic>
        <p:nvPicPr>
          <p:cNvPr id="27" name="Picture 26" descr="FCC_schemati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892" y="842066"/>
            <a:ext cx="2787472" cy="286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12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../../../../Desktop/Screen%20Shot%202016-04-14%20at%2016.00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CentOS; 19 Oct 2018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Ian.Bird@cern.ch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18391-D411-FE40-AAD7-861AE5233E0E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156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../../../../Desktop/Screen%20Shot%202016-04-14%20at%2016.00">
            <a:extLst>
              <a:ext uri="{FF2B5EF4-FFF2-40B4-BE49-F238E27FC236}">
                <a16:creationId xmlns:a16="http://schemas.microsoft.com/office/drawing/2014/main" id="{1737AB93-53B7-3544-AB50-9523A33CA4C7}"/>
              </a:ext>
            </a:extLst>
          </p:cNvPr>
          <p:cNvPicPr/>
          <p:nvPr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CentOS; 19 Oct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Ian.Bird@cern.ch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4353" y="2291112"/>
            <a:ext cx="194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Tier-1: permanent storage, re-processing, </a:t>
            </a:r>
          </a:p>
          <a:p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analysis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4353" y="1020596"/>
            <a:ext cx="1948912" cy="1015663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Tier-0 </a:t>
            </a:r>
            <a:b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</a:b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(CERN and Hungary): </a:t>
            </a:r>
            <a:b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</a:b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data recording, reconstruction and distribution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4353" y="3192297"/>
            <a:ext cx="1795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Tier-2: Simulation,</a:t>
            </a:r>
          </a:p>
          <a:p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end-user analysis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82495" y="2776886"/>
            <a:ext cx="1795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&gt; 2 million jobs/day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82495" y="1738312"/>
            <a:ext cx="1795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~1M CPU cores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76828" y="2257599"/>
            <a:ext cx="1601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~1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E</a:t>
            </a:r>
            <a:r>
              <a:rPr lang="en-US" sz="1200" b="1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B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of storage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82495" y="1034359"/>
            <a:ext cx="179564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~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effectLst/>
                <a:latin typeface="Helvetica"/>
                <a:ea typeface="ＭＳ Ｐゴシック" charset="-128"/>
              </a:rPr>
              <a:t>170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 sites, </a:t>
            </a:r>
            <a:b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</a:b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42 countries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52001" y="3296171"/>
            <a:ext cx="152613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-128"/>
              </a:rPr>
              <a:t>10-100 Gb links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02921" y="3976899"/>
            <a:ext cx="6061635" cy="1015663"/>
          </a:xfrm>
          <a:prstGeom prst="rect">
            <a:avLst/>
          </a:prstGeom>
          <a:solidFill>
            <a:schemeClr val="bg1"/>
          </a:solidFill>
          <a:effectLst>
            <a:outerShdw blurRad="381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defTabSz="342900"/>
            <a:r>
              <a:rPr lang="en-GB" sz="1275" dirty="0">
                <a:solidFill>
                  <a:schemeClr val="tx2">
                    <a:lumMod val="75000"/>
                  </a:schemeClr>
                </a:solidFill>
                <a:latin typeface="Arial"/>
                <a:ea typeface="ＭＳ Ｐゴシック" charset="-128"/>
              </a:rPr>
              <a:t>WLCG:</a:t>
            </a:r>
          </a:p>
          <a:p>
            <a:pPr defTabSz="342900"/>
            <a:r>
              <a:rPr lang="en-GB" sz="1275" dirty="0">
                <a:solidFill>
                  <a:schemeClr val="tx2">
                    <a:lumMod val="75000"/>
                  </a:schemeClr>
                </a:solidFill>
                <a:latin typeface="Arial"/>
                <a:ea typeface="ＭＳ Ｐゴシック" charset="-128"/>
              </a:rPr>
              <a:t>An International collaboration to distribute and analyse LHC data</a:t>
            </a:r>
          </a:p>
          <a:p>
            <a:pPr defTabSz="342900"/>
            <a:endParaRPr lang="en-GB" sz="900" dirty="0">
              <a:solidFill>
                <a:schemeClr val="tx2">
                  <a:lumMod val="75000"/>
                </a:schemeClr>
              </a:solidFill>
              <a:latin typeface="Arial"/>
              <a:ea typeface="ＭＳ Ｐゴシック" charset="-128"/>
            </a:endParaRPr>
          </a:p>
          <a:p>
            <a:pPr defTabSz="342900"/>
            <a:r>
              <a:rPr lang="en-GB" sz="1275" dirty="0">
                <a:solidFill>
                  <a:schemeClr val="tx2">
                    <a:lumMod val="75000"/>
                  </a:schemeClr>
                </a:solidFill>
                <a:latin typeface="Arial"/>
                <a:ea typeface="ＭＳ Ｐゴシック" charset="-128"/>
              </a:rPr>
              <a:t>Integrates computer centres worldwide that provide computing and storage resource into a single infrastructure accessible by all LHC physicists</a:t>
            </a:r>
          </a:p>
        </p:txBody>
      </p:sp>
      <p:pic>
        <p:nvPicPr>
          <p:cNvPr id="15" name="Picture 14" descr="Grid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351" y="455379"/>
            <a:ext cx="3996445" cy="374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143001" y="0"/>
            <a:ext cx="6906491" cy="45537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0055A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/>
              </a:rPr>
              <a:t>The Worldwide LHC Computing Grid</a:t>
            </a:r>
          </a:p>
        </p:txBody>
      </p:sp>
    </p:spTree>
    <p:extLst>
      <p:ext uri="{BB962C8B-B14F-4D97-AF65-F5344CB8AC3E}">
        <p14:creationId xmlns:p14="http://schemas.microsoft.com/office/powerpoint/2010/main" val="175607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20BEF9D-29A1-EA46-B6AA-FB71541B1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HL-LHC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3ABCBBF-EE47-7244-B344-BFD7C46CE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9142" y="1038169"/>
            <a:ext cx="3966796" cy="359455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 HL-LHC is the Phase 2 upgrade of the LHC to higher luminosity (more interactions/s) </a:t>
            </a:r>
          </a:p>
          <a:p>
            <a:pPr lvl="1"/>
            <a:r>
              <a:rPr lang="en-US" dirty="0"/>
              <a:t> On-line in 2027</a:t>
            </a:r>
          </a:p>
          <a:p>
            <a:r>
              <a:rPr lang="en-US" dirty="0"/>
              <a:t> Upgrade of the 2 large detectors (ATLAS &amp; CMS)</a:t>
            </a:r>
          </a:p>
          <a:p>
            <a:pPr lvl="1"/>
            <a:r>
              <a:rPr lang="en-US" dirty="0"/>
              <a:t> </a:t>
            </a:r>
            <a:r>
              <a:rPr lang="en-US" dirty="0" err="1"/>
              <a:t>LHCb</a:t>
            </a:r>
            <a:r>
              <a:rPr lang="en-US" dirty="0"/>
              <a:t> and ALICE upgrades are now</a:t>
            </a:r>
          </a:p>
          <a:p>
            <a:r>
              <a:rPr lang="en-US" dirty="0"/>
              <a:t> Increases the discovery potential of the LHC significantly,</a:t>
            </a:r>
          </a:p>
          <a:p>
            <a:pPr lvl="1"/>
            <a:r>
              <a:rPr lang="en-US" dirty="0"/>
              <a:t> expected lifetime to ~2035</a:t>
            </a:r>
          </a:p>
          <a:p>
            <a:r>
              <a:rPr lang="en-US" dirty="0"/>
              <a:t> Implications for computing:</a:t>
            </a:r>
          </a:p>
          <a:p>
            <a:pPr lvl="1"/>
            <a:r>
              <a:rPr lang="en-US" dirty="0"/>
              <a:t> 5 EB of data per year per experiment</a:t>
            </a:r>
          </a:p>
          <a:p>
            <a:pPr lvl="1"/>
            <a:r>
              <a:rPr lang="en-US" dirty="0"/>
              <a:t> Huge increase in compute needs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8278D03-60BF-DC49-81C3-79A2D27A7E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42C84-3971-F448-B312-A3936E140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Feb 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522C5-AB34-D04A-8107-9EBE17DD0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Ian.Bird@cern.ch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ABD7A-52E5-974A-8E03-090940F978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6313" y="4759325"/>
            <a:ext cx="547687" cy="274638"/>
          </a:xfrm>
          <a:prstGeom prst="rect">
            <a:avLst/>
          </a:prstGeom>
        </p:spPr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8</a:t>
            </a:fld>
            <a:endParaRPr 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E73031-15B1-254B-A8CC-79EE344BB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713" y="454183"/>
            <a:ext cx="4697287" cy="4072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CB964D-3303-FB49-B4E3-FA8AFF88F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87" y="-847"/>
            <a:ext cx="1809720" cy="91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8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HL-LHC computing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3" y="1059582"/>
            <a:ext cx="8226854" cy="3645421"/>
          </a:xfrm>
        </p:spPr>
        <p:txBody>
          <a:bodyPr>
            <a:noAutofit/>
          </a:bodyPr>
          <a:lstStyle/>
          <a:p>
            <a:r>
              <a:rPr lang="en-US" sz="1350" dirty="0"/>
              <a:t>HL-LHC needs for ATLAS and CMS are above the expected hardware technology evolution (15% to 20%/</a:t>
            </a:r>
            <a:r>
              <a:rPr lang="en-US" sz="1350" dirty="0" err="1"/>
              <a:t>yr</a:t>
            </a:r>
            <a:r>
              <a:rPr lang="en-US" sz="1350" dirty="0"/>
              <a:t>) and funding (flat)</a:t>
            </a:r>
          </a:p>
          <a:p>
            <a:endParaRPr lang="en-US" sz="1350" dirty="0"/>
          </a:p>
          <a:p>
            <a:r>
              <a:rPr lang="en-US" sz="1350" dirty="0"/>
              <a:t>The main challenge is storage, but computing requirements grow 20-50x </a:t>
            </a:r>
            <a:endParaRPr lang="en-US" sz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OBELICS, 25 October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Ian.Bird@cern.ch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3517025-743B-E149-A4BA-6A929B1A7CEC}" type="slidenum">
              <a:rPr lang="en-US" smtClean="0"/>
              <a:t>9</a:t>
            </a:fld>
            <a:endParaRPr lang="en-US"/>
          </a:p>
        </p:txBody>
      </p:sp>
      <p:pic>
        <p:nvPicPr>
          <p:cNvPr id="8" name="DIskCPU-HLLHC-predictions-SC.png" descr="DIskCPU-HLLHC-predictions-SC.png">
            <a:extLst>
              <a:ext uri="{FF2B5EF4-FFF2-40B4-BE49-F238E27FC236}">
                <a16:creationId xmlns:a16="http://schemas.microsoft.com/office/drawing/2014/main" id="{D06ADBC1-88BE-A24D-969B-4FFA44E11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5705" y="2112966"/>
            <a:ext cx="5649986" cy="24876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298134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CAPE PPT template_v2" id="{84B2C77E-D1E5-DD48-B3EE-B80C14BA55BA}" vid="{29E3AAB7-A3DE-2940-AABB-6F3EADDE15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ERNcobrandi16-9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ERN-cobranding_16-9" id="{9486FF97-64B1-7C4D-8783-1EE84628D569}" vid="{D93ABEC0-9207-7340-8DD8-677D17C1D647}"/>
    </a:ext>
  </a:extLst>
</a:theme>
</file>

<file path=ppt/theme/theme4.xml><?xml version="1.0" encoding="utf-8"?>
<a:theme xmlns:a="http://schemas.openxmlformats.org/drawingml/2006/main" name="1_CERNcobrandi16-9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ERN-cobranding_16-9" id="{9486FF97-64B1-7C4D-8783-1EE84628D569}" vid="{D93ABEC0-9207-7340-8DD8-677D17C1D647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ESCAPE PPT template_v2</Template>
  <TotalTime>7262</TotalTime>
  <Words>986</Words>
  <Application>Microsoft Macintosh PowerPoint</Application>
  <PresentationFormat>On-screen Show (16:9)</PresentationFormat>
  <Paragraphs>162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ＭＳ Ｐゴシック</vt:lpstr>
      <vt:lpstr>Arial</vt:lpstr>
      <vt:lpstr>Avenir Heavy</vt:lpstr>
      <vt:lpstr>Calibri</vt:lpstr>
      <vt:lpstr>Calibri Light</vt:lpstr>
      <vt:lpstr>Helvetica</vt:lpstr>
      <vt:lpstr>Mangal</vt:lpstr>
      <vt:lpstr>Optima</vt:lpstr>
      <vt:lpstr>Wingdings</vt:lpstr>
      <vt:lpstr>Tema di Office</vt:lpstr>
      <vt:lpstr>Office Theme</vt:lpstr>
      <vt:lpstr>CERNcobrandi16-9</vt:lpstr>
      <vt:lpstr>1_CERNcobrandi16-9</vt:lpstr>
      <vt:lpstr>HL-LHC ESFRI Landmark</vt:lpstr>
      <vt:lpstr>PowerPoint Presentation</vt:lpstr>
      <vt:lpstr>PowerPoint Presentation</vt:lpstr>
      <vt:lpstr>The Large Hadron Collider (LHC)</vt:lpstr>
      <vt:lpstr>PowerPoint Presentation</vt:lpstr>
      <vt:lpstr>PowerPoint Presentation</vt:lpstr>
      <vt:lpstr>PowerPoint Presentation</vt:lpstr>
      <vt:lpstr>HL-LHC</vt:lpstr>
      <vt:lpstr>The HL-LHC computing challenge</vt:lpstr>
      <vt:lpstr>PowerPoint Presentation</vt:lpstr>
      <vt:lpstr>Collaboration CERN – SKA </vt:lpstr>
      <vt:lpstr>Evolution of WLCG</vt:lpstr>
      <vt:lpstr>HL-LHC Computing Strategy – main themes</vt:lpstr>
      <vt:lpstr>CERN-WLCG-EOSC-ESCAPE …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Rita Meneses</dc:creator>
  <cp:lastModifiedBy>Microsoft Office User</cp:lastModifiedBy>
  <cp:revision>52</cp:revision>
  <dcterms:created xsi:type="dcterms:W3CDTF">2018-11-20T16:31:33Z</dcterms:created>
  <dcterms:modified xsi:type="dcterms:W3CDTF">2019-02-05T10:54:07Z</dcterms:modified>
</cp:coreProperties>
</file>