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310" r:id="rId4"/>
    <p:sldId id="311" r:id="rId5"/>
    <p:sldId id="319" r:id="rId6"/>
    <p:sldId id="320" r:id="rId7"/>
    <p:sldId id="330" r:id="rId8"/>
    <p:sldId id="334" r:id="rId9"/>
    <p:sldId id="331" r:id="rId10"/>
    <p:sldId id="332" r:id="rId11"/>
    <p:sldId id="335" r:id="rId12"/>
    <p:sldId id="333" r:id="rId13"/>
    <p:sldId id="260" r:id="rId14"/>
    <p:sldId id="261" r:id="rId15"/>
    <p:sldId id="262" r:id="rId16"/>
    <p:sldId id="259" r:id="rId17"/>
    <p:sldId id="258" r:id="rId18"/>
    <p:sldId id="337" r:id="rId19"/>
    <p:sldId id="347" r:id="rId20"/>
    <p:sldId id="338" r:id="rId21"/>
    <p:sldId id="264" r:id="rId22"/>
    <p:sldId id="309" r:id="rId23"/>
    <p:sldId id="345" r:id="rId24"/>
    <p:sldId id="339" r:id="rId25"/>
    <p:sldId id="308" r:id="rId26"/>
    <p:sldId id="340" r:id="rId27"/>
    <p:sldId id="341" r:id="rId28"/>
    <p:sldId id="342" r:id="rId29"/>
    <p:sldId id="343" r:id="rId30"/>
    <p:sldId id="346" r:id="rId31"/>
    <p:sldId id="344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2"/>
  </p:normalViewPr>
  <p:slideViewPr>
    <p:cSldViewPr snapToGrid="0" snapToObjects="1">
      <p:cViewPr varScale="1">
        <p:scale>
          <a:sx n="118" d="100"/>
          <a:sy n="118" d="100"/>
        </p:scale>
        <p:origin x="63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06/02/19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06/02/19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99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3951D-A577-42A4-BA3F-63C36802A2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1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3951D-A577-42A4-BA3F-63C36802A2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EDUCATIONAL RESOURCES DELIBERATELY</a:t>
            </a:r>
            <a:r>
              <a:rPr lang="en-US" baseline="0" dirty="0"/>
              <a:t> DESIGNED TO BE </a:t>
            </a:r>
            <a:r>
              <a:rPr lang="en-US" dirty="0"/>
              <a:t>EMBEDDED WITHIN CITIZEN SCIENCE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3951D-A577-42A4-BA3F-63C36802A2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EDUCATIONAL RESOURCES DELIBERATELY</a:t>
            </a:r>
            <a:r>
              <a:rPr lang="en-US" baseline="0" dirty="0"/>
              <a:t> DESIGNED TO BE </a:t>
            </a:r>
            <a:r>
              <a:rPr lang="en-US" dirty="0"/>
              <a:t>EMBEDDED WITHIN CITIZEN SCIENCE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3951D-A577-42A4-BA3F-63C36802A2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1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2436" y="3221764"/>
            <a:ext cx="6373091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436" y="5063369"/>
            <a:ext cx="6373092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06/02/19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06/02/19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06/02/19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06/02/19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06/02/19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06/02/19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>
                <a:solidFill>
                  <a:schemeClr val="tx1"/>
                </a:solidFill>
              </a:rPr>
              <a:t>Horizon 2020 - Grant N° </a:t>
            </a:r>
            <a:r>
              <a:rPr lang="uk-UA" sz="1050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ocs.google.com/spreadsheets/d/11uKWq8j89fQCAmAes1yisaKrgqnsontLDoYiEKJzGQc/edit#gid=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escape-eu/" TargetMode="External"/><Relationship Id="rId3" Type="http://schemas.openxmlformats.org/officeDocument/2006/relationships/hyperlink" Target="mailto:r.meneses@trust-itservices.com" TargetMode="External"/><Relationship Id="rId7" Type="http://schemas.openxmlformats.org/officeDocument/2006/relationships/hyperlink" Target="https://twitter.com/ESCAPE_EU" TargetMode="External"/><Relationship Id="rId12" Type="http://schemas.openxmlformats.org/officeDocument/2006/relationships/image" Target="../media/image47.png"/><Relationship Id="rId2" Type="http://schemas.openxmlformats.org/officeDocument/2006/relationships/hyperlink" Target="mailto:stephen.serjeant@open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hyperlink" Target="mailto:n.zazzeri@trust-itservices.com" TargetMode="External"/><Relationship Id="rId9" Type="http://schemas.openxmlformats.org/officeDocument/2006/relationships/hyperlink" Target="https://www.slideshare.net/ESCAPE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scape2020.eu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9" y="3366992"/>
            <a:ext cx="7827264" cy="1595705"/>
          </a:xfrm>
        </p:spPr>
        <p:txBody>
          <a:bodyPr>
            <a:normAutofit fontScale="90000"/>
          </a:bodyPr>
          <a:lstStyle/>
          <a:p>
            <a:r>
              <a:rPr lang="it-IT" dirty="0"/>
              <a:t>Work Package </a:t>
            </a:r>
            <a:r>
              <a:rPr lang="it-IT" dirty="0" err="1"/>
              <a:t>Six</a:t>
            </a:r>
            <a:r>
              <a:rPr lang="it-IT" dirty="0"/>
              <a:t>: «ECO» </a:t>
            </a:r>
            <a:r>
              <a:rPr lang="it-IT" i="1" u="sng" dirty="0"/>
              <a:t>E</a:t>
            </a:r>
            <a:r>
              <a:rPr lang="it-IT" dirty="0"/>
              <a:t>ngagement and </a:t>
            </a:r>
            <a:r>
              <a:rPr lang="it-IT" i="1" u="sng" dirty="0" err="1"/>
              <a:t>Co</a:t>
            </a:r>
            <a:r>
              <a:rPr lang="it-IT" dirty="0" err="1"/>
              <a:t>mmunication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67" y="5294293"/>
            <a:ext cx="6858000" cy="978508"/>
          </a:xfrm>
        </p:spPr>
        <p:txBody>
          <a:bodyPr/>
          <a:lstStyle/>
          <a:p>
            <a:r>
              <a:rPr lang="it-IT"/>
              <a:t>Stephen </a:t>
            </a:r>
            <a:r>
              <a:rPr lang="it-IT" err="1"/>
              <a:t>Serjeant</a:t>
            </a:r>
            <a:r>
              <a:rPr lang="it-IT"/>
              <a:t> &amp; Rita </a:t>
            </a:r>
            <a:r>
              <a:rPr lang="it-IT" err="1"/>
              <a:t>Meneses</a:t>
            </a:r>
            <a:endParaRPr lang="it-IT"/>
          </a:p>
          <a:p>
            <a:r>
              <a:rPr lang="it-IT"/>
              <a:t>ESCAPE Kick-Off Meeting, </a:t>
            </a:r>
            <a:r>
              <a:rPr lang="it-IT" err="1"/>
              <a:t>February</a:t>
            </a:r>
            <a:r>
              <a:rPr lang="it-IT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Events Communication Procedures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9A270-0910-458F-A937-B9EDBFEA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78" y="1358781"/>
            <a:ext cx="8515350" cy="15813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Communicate the attendance/organization. Please indicate:</a:t>
            </a:r>
          </a:p>
          <a:p>
            <a:pPr lvl="1"/>
            <a:r>
              <a:rPr lang="en-US" sz="2000" dirty="0"/>
              <a:t>Who is going to attend, where &amp; when.</a:t>
            </a:r>
          </a:p>
          <a:p>
            <a:pPr lvl="1"/>
            <a:r>
              <a:rPr lang="en-US" sz="2000" dirty="0"/>
              <a:t>What is going to present (Overview of presentation/topic).</a:t>
            </a:r>
          </a:p>
          <a:p>
            <a:pPr lvl="1"/>
            <a:r>
              <a:rPr lang="en-US" sz="2000" dirty="0"/>
              <a:t>Provide the poster, papers &amp; output, to be published on ESCAPE website.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E006FE-62DF-42E9-9E4A-28933E4AD4C2}"/>
              </a:ext>
            </a:extLst>
          </p:cNvPr>
          <p:cNvSpPr/>
          <p:nvPr/>
        </p:nvSpPr>
        <p:spPr>
          <a:xfrm>
            <a:off x="-30333" y="5072744"/>
            <a:ext cx="9204666" cy="103235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cs typeface="Calibri"/>
                <a:sym typeface="Calibri"/>
              </a:rPr>
              <a:t>We will: timely publish the event on the website; publish the presentation slides &amp; posters; provide communication material, set up a dedicated Social Media campaign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cs typeface="Calibri"/>
                <a:sym typeface="Calibri"/>
              </a:rPr>
              <a:t>EXTRA VISIBILITY FOR YOU  @All partners to contribute to the shared doc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9DA807F-1B41-4EB0-8CF3-A5CDC7A9F55C}"/>
              </a:ext>
            </a:extLst>
          </p:cNvPr>
          <p:cNvSpPr/>
          <p:nvPr/>
        </p:nvSpPr>
        <p:spPr>
          <a:xfrm>
            <a:off x="6006905" y="3212357"/>
            <a:ext cx="3139860" cy="1581367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/>
                <a:cs typeface="Calibri"/>
                <a:sym typeface="Verdana"/>
              </a:rPr>
              <a:t>Upload the information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alibri"/>
                <a:cs typeface="Calibri"/>
                <a:sym typeface="Verdana"/>
                <a:hlinkClick r:id="rId2"/>
              </a:rPr>
              <a:t>https://docs.google.com/spreadsheets/d/11uKWq8j89fQCAmAes1yisaKrgqnsontLDoYiEKJzGQc/edit#gid=0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  <a:sym typeface="Verdana"/>
              </a:rPr>
              <a:t> 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9BA310-6ED0-4BCE-8DAB-42710B03F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8" y="2869808"/>
            <a:ext cx="5679890" cy="21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E49CD-69BB-4FC1-86A5-C1EF9E42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11" y="160027"/>
            <a:ext cx="8101929" cy="1032353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Task 6.1 Public Engagement and Communication </a:t>
            </a:r>
            <a:r>
              <a:rPr lang="it-IT" b="1" dirty="0" err="1"/>
              <a:t>Done</a:t>
            </a:r>
            <a:r>
              <a:rPr lang="it-IT" b="1" dirty="0"/>
              <a:t> to date?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84E8FE-79C9-45B3-939E-C2B3428B1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51" y="4464841"/>
            <a:ext cx="3878673" cy="815136"/>
          </a:xfrm>
        </p:spPr>
        <p:txBody>
          <a:bodyPr>
            <a:normAutofit/>
          </a:bodyPr>
          <a:lstStyle/>
          <a:p>
            <a:r>
              <a:rPr lang="it-IT" sz="1600" b="1" dirty="0"/>
              <a:t>1 </a:t>
            </a:r>
            <a:r>
              <a:rPr lang="it-IT" sz="1600" b="1" dirty="0" err="1"/>
              <a:t>Contact</a:t>
            </a:r>
            <a:r>
              <a:rPr lang="it-IT" sz="1600" b="1" dirty="0"/>
              <a:t> database of </a:t>
            </a:r>
            <a:r>
              <a:rPr lang="it-IT" sz="1600" b="1" dirty="0" err="1"/>
              <a:t>relevant</a:t>
            </a:r>
            <a:r>
              <a:rPr lang="it-IT" sz="1600" b="1" dirty="0"/>
              <a:t> partners</a:t>
            </a:r>
          </a:p>
          <a:p>
            <a:r>
              <a:rPr lang="it-IT" sz="1600" b="1" dirty="0">
                <a:cs typeface="Arial" panose="020B0604020202020204" pitchFamily="34" charset="0"/>
              </a:rPr>
              <a:t>3 </a:t>
            </a:r>
            <a:r>
              <a:rPr lang="it-IT" sz="1600" b="1" dirty="0" err="1">
                <a:cs typeface="Arial" panose="020B0604020202020204" pitchFamily="34" charset="0"/>
              </a:rPr>
              <a:t>answers</a:t>
            </a:r>
            <a:r>
              <a:rPr lang="it-IT" sz="1600" b="1" dirty="0">
                <a:cs typeface="Arial" panose="020B0604020202020204" pitchFamily="34" charset="0"/>
              </a:rPr>
              <a:t> for KO </a:t>
            </a:r>
            <a:r>
              <a:rPr lang="it-IT" sz="1600" b="1" dirty="0" err="1">
                <a:cs typeface="Arial" panose="020B0604020202020204" pitchFamily="34" charset="0"/>
              </a:rPr>
              <a:t>interviews</a:t>
            </a:r>
            <a:endParaRPr lang="it-IT" sz="1100" b="1" dirty="0">
              <a:cs typeface="Arial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C72078-260A-477D-A6D8-5D9AB8D6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E03D0E-ED5F-4215-BF51-91F95784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2D222C-296A-4727-B607-8B07A4EA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2770E8D-F708-4300-BE82-7CA2B1529E7F}"/>
              </a:ext>
            </a:extLst>
          </p:cNvPr>
          <p:cNvSpPr/>
          <p:nvPr/>
        </p:nvSpPr>
        <p:spPr>
          <a:xfrm>
            <a:off x="0" y="5332166"/>
            <a:ext cx="9204666" cy="81513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Communication Channels &amp; Materials to </a:t>
            </a:r>
          </a:p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set the basis for stakeholders’ engagement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1A6007-8576-4C04-8E48-81A9CC46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53" y="1660476"/>
            <a:ext cx="1808474" cy="13563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866A2B-A8C8-4922-AC18-3E0769A3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339" y="2408039"/>
            <a:ext cx="1319303" cy="1716807"/>
          </a:xfrm>
          <a:prstGeom prst="rect">
            <a:avLst/>
          </a:prstGeom>
          <a:ln>
            <a:solidFill>
              <a:schemeClr val="dk2"/>
            </a:solidFill>
          </a:ln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A505EEA-6BAE-4673-8045-D85148857106}"/>
              </a:ext>
            </a:extLst>
          </p:cNvPr>
          <p:cNvSpPr txBox="1">
            <a:spLocks/>
          </p:cNvSpPr>
          <p:nvPr/>
        </p:nvSpPr>
        <p:spPr>
          <a:xfrm>
            <a:off x="2178304" y="1268450"/>
            <a:ext cx="2823373" cy="38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 PPT and Word templates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E137F548-735F-4FA5-86D9-5C298F00A2C4}"/>
              </a:ext>
            </a:extLst>
          </p:cNvPr>
          <p:cNvSpPr txBox="1">
            <a:spLocks/>
          </p:cNvSpPr>
          <p:nvPr/>
        </p:nvSpPr>
        <p:spPr>
          <a:xfrm>
            <a:off x="223338" y="1268450"/>
            <a:ext cx="1919630" cy="38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b="1" dirty="0"/>
              <a:t> </a:t>
            </a:r>
            <a:r>
              <a:rPr lang="it-IT" b="1" dirty="0" err="1"/>
              <a:t>Roll</a:t>
            </a:r>
            <a:r>
              <a:rPr lang="it-IT" b="1" dirty="0"/>
              <a:t>-up banner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4F577C7-BB2E-48C8-AB74-16FCA03A4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38" y="1716748"/>
            <a:ext cx="1919630" cy="2463317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5A51EF0-4528-4288-93A8-120A72A39FE4}"/>
              </a:ext>
            </a:extLst>
          </p:cNvPr>
          <p:cNvSpPr txBox="1">
            <a:spLocks/>
          </p:cNvSpPr>
          <p:nvPr/>
        </p:nvSpPr>
        <p:spPr>
          <a:xfrm>
            <a:off x="5354873" y="1268450"/>
            <a:ext cx="2823373" cy="38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 4 Social media accounts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CFC500B-72C7-4B7E-A6CF-6B7D6703C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862" y="1690797"/>
            <a:ext cx="2635914" cy="11009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956E5F7-880C-437E-A4E0-737919777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488" y="2831628"/>
            <a:ext cx="2109371" cy="127665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AEE30BC-AA6C-4883-90C9-584CA22E4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3201" y="1696503"/>
            <a:ext cx="1345711" cy="195109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F7ECEF5-2DD4-46A0-ADD3-3AF8995AC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8813" y="2716967"/>
            <a:ext cx="2120301" cy="1486819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89B1A183-2381-47F1-87C6-4590C41C0FFA}"/>
              </a:ext>
            </a:extLst>
          </p:cNvPr>
          <p:cNvSpPr/>
          <p:nvPr/>
        </p:nvSpPr>
        <p:spPr>
          <a:xfrm rot="904063">
            <a:off x="6085682" y="3466710"/>
            <a:ext cx="1546863" cy="507535"/>
          </a:xfrm>
          <a:prstGeom prst="rect">
            <a:avLst/>
          </a:prstGeom>
          <a:solidFill>
            <a:srgbClr val="C5D8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PT" b="1" dirty="0">
                <a:solidFill>
                  <a:srgbClr val="002060"/>
                </a:solidFill>
                <a:latin typeface="Calibri"/>
                <a:cs typeface="Calibri"/>
                <a:sym typeface="Verdana"/>
              </a:rPr>
              <a:t>FOLLOW US </a:t>
            </a:r>
            <a:r>
              <a:rPr lang="pt-PT" b="1" dirty="0">
                <a:solidFill>
                  <a:srgbClr val="002060"/>
                </a:solidFill>
                <a:latin typeface="Calibri"/>
                <a:cs typeface="Calibri"/>
                <a:sym typeface="Wingdings" panose="05000000000000000000" pitchFamily="2" charset="2"/>
              </a:rPr>
              <a:t> </a:t>
            </a:r>
            <a:endParaRPr lang="it-IT" b="1" dirty="0">
              <a:solidFill>
                <a:srgbClr val="002060"/>
              </a:solidFill>
              <a:latin typeface="Calibri"/>
              <a:cs typeface="Calibri"/>
              <a:sym typeface="Verdana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25BAB02-323A-4327-90F3-D7E5D4E47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1652" y="4328923"/>
            <a:ext cx="1111106" cy="782605"/>
          </a:xfrm>
          <a:prstGeom prst="rect">
            <a:avLst/>
          </a:prstGeom>
        </p:spPr>
      </p:pic>
      <p:sp>
        <p:nvSpPr>
          <p:cNvPr id="13" name="Freccia angolare in su 12">
            <a:extLst>
              <a:ext uri="{FF2B5EF4-FFF2-40B4-BE49-F238E27FC236}">
                <a16:creationId xmlns:a16="http://schemas.microsoft.com/office/drawing/2014/main" id="{E3641E80-EDA8-4D0A-8C1C-CFA11B6A01C4}"/>
              </a:ext>
            </a:extLst>
          </p:cNvPr>
          <p:cNvSpPr/>
          <p:nvPr/>
        </p:nvSpPr>
        <p:spPr>
          <a:xfrm rot="5400000">
            <a:off x="4841191" y="4249123"/>
            <a:ext cx="491899" cy="6966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1D3F375-B6C1-4ABC-BE79-CABE4A36D170}"/>
              </a:ext>
            </a:extLst>
          </p:cNvPr>
          <p:cNvSpPr/>
          <p:nvPr/>
        </p:nvSpPr>
        <p:spPr>
          <a:xfrm>
            <a:off x="4142324" y="4437758"/>
            <a:ext cx="369133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just">
              <a:lnSpc>
                <a:spcPct val="90000"/>
              </a:lnSpc>
              <a:spcBef>
                <a:spcPts val="500"/>
              </a:spcBef>
            </a:pPr>
            <a:r>
              <a:rPr lang="en-US" sz="1400" b="1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On board ASTERICS social media community to ESCAPE channels</a:t>
            </a:r>
          </a:p>
        </p:txBody>
      </p:sp>
    </p:spTree>
    <p:extLst>
      <p:ext uri="{BB962C8B-B14F-4D97-AF65-F5344CB8AC3E}">
        <p14:creationId xmlns:p14="http://schemas.microsoft.com/office/powerpoint/2010/main" val="419166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3" y="47483"/>
            <a:ext cx="8087861" cy="787511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T6.1 </a:t>
            </a:r>
            <a:r>
              <a:rPr lang="en-US" b="1" dirty="0"/>
              <a:t>Timeline of Actions &amp; Outlook for M1-M48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B324A2-D794-4836-B809-82082027B7C6}"/>
              </a:ext>
            </a:extLst>
          </p:cNvPr>
          <p:cNvSpPr/>
          <p:nvPr/>
        </p:nvSpPr>
        <p:spPr>
          <a:xfrm>
            <a:off x="0" y="5644321"/>
            <a:ext cx="9204666" cy="5029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Website on M5, brochure M18, along with continuous communication activities, thanks to a timely plan and specific actions monitoring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3014227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679465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72109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M0</a:t>
            </a:r>
          </a:p>
        </p:txBody>
      </p:sp>
      <p:cxnSp>
        <p:nvCxnSpPr>
          <p:cNvPr id="25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79407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49242" y="1904195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Branding &amp; Identity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</p:cNvCxnSpPr>
          <p:nvPr/>
        </p:nvCxnSpPr>
        <p:spPr>
          <a:xfrm flipH="1">
            <a:off x="1976025" y="1723553"/>
            <a:ext cx="10738" cy="1288975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564625" y="1904195"/>
            <a:ext cx="844277" cy="550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KoM</a:t>
            </a:r>
            <a:r>
              <a:rPr lang="en-GB" sz="12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 Annecy</a:t>
            </a:r>
            <a:endParaRPr lang="it-IT" sz="12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3188472" y="1904195"/>
            <a:ext cx="844277" cy="483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Website Active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3303312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M5</a:t>
            </a:r>
          </a:p>
        </p:txBody>
      </p:sp>
      <p:sp>
        <p:nvSpPr>
          <p:cNvPr id="32" name="Rettangolo arrotondato 74">
            <a:extLst>
              <a:ext uri="{FF2B5EF4-FFF2-40B4-BE49-F238E27FC236}">
                <a16:creationId xmlns:a16="http://schemas.microsoft.com/office/drawing/2014/main" id="{AD141D93-7BDA-4D49-AB51-27DBE57B10AD}"/>
              </a:ext>
            </a:extLst>
          </p:cNvPr>
          <p:cNvSpPr/>
          <p:nvPr/>
        </p:nvSpPr>
        <p:spPr>
          <a:xfrm>
            <a:off x="49242" y="1381709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Social Media networks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3610610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4370347" y="1927501"/>
            <a:ext cx="1390983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D6.1 </a:t>
            </a:r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Dissemination &amp; Exploitation Plan 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709684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M12</a:t>
            </a:r>
          </a:p>
        </p:txBody>
      </p: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5065838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arrotondato 74">
            <a:extLst>
              <a:ext uri="{FF2B5EF4-FFF2-40B4-BE49-F238E27FC236}">
                <a16:creationId xmlns:a16="http://schemas.microsoft.com/office/drawing/2014/main" id="{AD83A0AA-481E-4480-ABAB-73B320D2185E}"/>
              </a:ext>
            </a:extLst>
          </p:cNvPr>
          <p:cNvSpPr/>
          <p:nvPr/>
        </p:nvSpPr>
        <p:spPr>
          <a:xfrm>
            <a:off x="6140464" y="2002356"/>
            <a:ext cx="844277" cy="344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Brochure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206448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M18</a:t>
            </a:r>
          </a:p>
        </p:txBody>
      </p:sp>
      <p:cxnSp>
        <p:nvCxnSpPr>
          <p:cNvPr id="39" name="Connettore 1 17">
            <a:extLst>
              <a:ext uri="{FF2B5EF4-FFF2-40B4-BE49-F238E27FC236}">
                <a16:creationId xmlns:a16="http://schemas.microsoft.com/office/drawing/2014/main" id="{553012B3-6632-4438-BB28-BA0F1995B683}"/>
              </a:ext>
            </a:extLst>
          </p:cNvPr>
          <p:cNvCxnSpPr>
            <a:cxnSpLocks/>
          </p:cNvCxnSpPr>
          <p:nvPr/>
        </p:nvCxnSpPr>
        <p:spPr>
          <a:xfrm>
            <a:off x="6562602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091819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M48</a:t>
            </a: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959418" y="1958213"/>
            <a:ext cx="977110" cy="459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Final Event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447973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arrotondato 74">
            <a:extLst>
              <a:ext uri="{FF2B5EF4-FFF2-40B4-BE49-F238E27FC236}">
                <a16:creationId xmlns:a16="http://schemas.microsoft.com/office/drawing/2014/main" id="{14F87292-80B6-4F38-8BE2-B2EA2CB1E006}"/>
              </a:ext>
            </a:extLst>
          </p:cNvPr>
          <p:cNvSpPr/>
          <p:nvPr/>
        </p:nvSpPr>
        <p:spPr>
          <a:xfrm>
            <a:off x="1511680" y="1407238"/>
            <a:ext cx="950166" cy="34445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Interviews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29" name="Freccia a sinistra 28">
            <a:extLst>
              <a:ext uri="{FF2B5EF4-FFF2-40B4-BE49-F238E27FC236}">
                <a16:creationId xmlns:a16="http://schemas.microsoft.com/office/drawing/2014/main" id="{5EA6CB24-3102-49B8-B594-1EAE223FCFB5}"/>
              </a:ext>
            </a:extLst>
          </p:cNvPr>
          <p:cNvSpPr/>
          <p:nvPr/>
        </p:nvSpPr>
        <p:spPr>
          <a:xfrm rot="19886394">
            <a:off x="2332358" y="988699"/>
            <a:ext cx="970726" cy="646815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810322CA-66D1-4BE4-B643-80004998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" y="3337558"/>
            <a:ext cx="5714989" cy="2391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Identification and Tracking the Participation at Events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dirty="0" err="1"/>
              <a:t>Identification</a:t>
            </a:r>
            <a:r>
              <a:rPr lang="it-IT" sz="1600" dirty="0"/>
              <a:t> of </a:t>
            </a:r>
            <a:r>
              <a:rPr lang="it-IT" sz="1600" dirty="0" err="1"/>
              <a:t>organisations</a:t>
            </a:r>
            <a:r>
              <a:rPr lang="it-IT" sz="1600" dirty="0"/>
              <a:t> for </a:t>
            </a:r>
            <a:r>
              <a:rPr lang="it-IT" sz="1600" dirty="0" err="1"/>
              <a:t>synergies</a:t>
            </a: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dirty="0" err="1"/>
              <a:t>Populating</a:t>
            </a:r>
            <a:r>
              <a:rPr lang="it-IT" sz="1600" dirty="0"/>
              <a:t> the website &amp; social media with </a:t>
            </a:r>
            <a:r>
              <a:rPr lang="it-IT" sz="1600" dirty="0" err="1"/>
              <a:t>project’s</a:t>
            </a:r>
            <a:r>
              <a:rPr lang="it-IT" sz="1600" dirty="0"/>
              <a:t> updates and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content</a:t>
            </a:r>
            <a:r>
              <a:rPr lang="it-IT" sz="1600" dirty="0"/>
              <a:t> </a:t>
            </a:r>
            <a:r>
              <a:rPr lang="it-IT" sz="1600" dirty="0" err="1"/>
              <a:t>rich</a:t>
            </a:r>
            <a:r>
              <a:rPr lang="it-IT" sz="1600" dirty="0"/>
              <a:t> insights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dirty="0"/>
              <a:t>Production of </a:t>
            </a:r>
            <a:r>
              <a:rPr lang="it-IT" sz="1600" dirty="0" err="1"/>
              <a:t>communication</a:t>
            </a:r>
            <a:r>
              <a:rPr lang="it-IT" sz="1600" dirty="0"/>
              <a:t> </a:t>
            </a:r>
            <a:r>
              <a:rPr lang="it-IT" sz="1600" dirty="0" err="1"/>
              <a:t>materials</a:t>
            </a:r>
            <a:r>
              <a:rPr lang="it-IT" sz="1600" dirty="0"/>
              <a:t>: flyers, posters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dirty="0"/>
              <a:t>Setup the </a:t>
            </a:r>
            <a:r>
              <a:rPr lang="it-IT" sz="1600" dirty="0" err="1"/>
              <a:t>editorial</a:t>
            </a:r>
            <a:r>
              <a:rPr lang="it-IT" sz="1600" dirty="0"/>
              <a:t> plan </a:t>
            </a:r>
            <a:r>
              <a:rPr lang="it-IT" sz="1600" dirty="0" err="1"/>
              <a:t>based</a:t>
            </a:r>
            <a:r>
              <a:rPr lang="it-IT" sz="1600" dirty="0"/>
              <a:t> on </a:t>
            </a:r>
            <a:r>
              <a:rPr lang="it-IT" sz="1600" dirty="0" err="1"/>
              <a:t>ESCAPE’s</a:t>
            </a:r>
            <a:r>
              <a:rPr lang="it-IT" sz="1600" dirty="0"/>
              <a:t> </a:t>
            </a:r>
            <a:r>
              <a:rPr lang="it-IT" sz="1600" dirty="0" err="1"/>
              <a:t>main</a:t>
            </a:r>
            <a:r>
              <a:rPr lang="it-IT" sz="1600" dirty="0"/>
              <a:t> </a:t>
            </a:r>
            <a:r>
              <a:rPr lang="it-IT" sz="1600" dirty="0" err="1"/>
              <a:t>developments</a:t>
            </a: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dirty="0" err="1"/>
              <a:t>Populating</a:t>
            </a:r>
            <a:r>
              <a:rPr lang="it-IT" sz="1600" dirty="0"/>
              <a:t> the ESCAPE database in a </a:t>
            </a:r>
            <a:r>
              <a:rPr lang="it-IT" sz="1600" dirty="0" err="1"/>
              <a:t>weekly</a:t>
            </a:r>
            <a:r>
              <a:rPr lang="it-IT" sz="1600" dirty="0"/>
              <a:t> </a:t>
            </a:r>
            <a:r>
              <a:rPr lang="it-IT" sz="1600" dirty="0" err="1"/>
              <a:t>basis</a:t>
            </a: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03EFCE27-6253-46DB-8213-63F5D852DDEA}"/>
              </a:ext>
            </a:extLst>
          </p:cNvPr>
          <p:cNvSpPr/>
          <p:nvPr/>
        </p:nvSpPr>
        <p:spPr>
          <a:xfrm>
            <a:off x="5619956" y="3600193"/>
            <a:ext cx="3481840" cy="1761302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Verdana"/>
              </a:rPr>
              <a:t>ACTIONS</a:t>
            </a: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Define a Communication Manager from each partner</a:t>
            </a: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en-US" sz="1600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Schedule monthly calls, to inform each WP updates &amp; publish online</a:t>
            </a:r>
            <a:endParaRPr lang="it-IT" sz="700" dirty="0">
              <a:solidFill>
                <a:srgbClr val="002060"/>
              </a:solidFill>
              <a:latin typeface="Calibri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964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E8C2-C50C-0845-9394-5573529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Task 6.1: public engagement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3FD4-4F45-194A-8608-282D03EDD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Establish and execute a dissemination and exploitation plan</a:t>
            </a:r>
          </a:p>
          <a:p>
            <a:r>
              <a:rPr lang="en-GB" dirty="0"/>
              <a:t>Generate standard branding and public engagement materials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DD6-50D9-9142-85D9-9B4D906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FBEA-46D4-ED41-B57B-4B99C31D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A3CC-CF63-2D4E-AD47-C31E2905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1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E8C2-C50C-0845-9394-5573529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Task 6.1: public engagement and 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DD6-50D9-9142-85D9-9B4D906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FBEA-46D4-ED41-B57B-4B99C31D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A3CC-CF63-2D4E-AD47-C31E2905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B914F0-97EB-2C4C-A149-53A911441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2" y="1317313"/>
            <a:ext cx="8763963" cy="4369111"/>
          </a:xfrm>
        </p:spPr>
      </p:pic>
    </p:spTree>
    <p:extLst>
      <p:ext uri="{BB962C8B-B14F-4D97-AF65-F5344CB8AC3E}">
        <p14:creationId xmlns:p14="http://schemas.microsoft.com/office/powerpoint/2010/main" val="1634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E8C2-C50C-0845-9394-5573529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Task 6.1: public engagement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3FD4-4F45-194A-8608-282D03EDD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Establish and execute a dissemination and exploitation plan</a:t>
            </a:r>
          </a:p>
          <a:p>
            <a:r>
              <a:rPr lang="en-GB" dirty="0"/>
              <a:t>Generate standard branding and public engagement materials </a:t>
            </a:r>
          </a:p>
          <a:p>
            <a:r>
              <a:rPr lang="en-GB" dirty="0"/>
              <a:t>Project website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DD6-50D9-9142-85D9-9B4D906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FBEA-46D4-ED41-B57B-4B99C31D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A3CC-CF63-2D4E-AD47-C31E2905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7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E8C2-C50C-0845-9394-5573529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Task 6.1: public engagement and 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DD6-50D9-9142-85D9-9B4D906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FBEA-46D4-ED41-B57B-4B99C31D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A3CC-CF63-2D4E-AD47-C31E2905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7B2F635-8FF4-FC48-96B0-8481FF35E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02" r="13905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16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E8C2-C50C-0845-9394-5573529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Task 6.1: public engagement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3FD4-4F45-194A-8608-282D03EDD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8780"/>
            <a:ext cx="7886700" cy="5353047"/>
          </a:xfrm>
        </p:spPr>
        <p:txBody>
          <a:bodyPr>
            <a:normAutofit/>
          </a:bodyPr>
          <a:lstStyle/>
          <a:p>
            <a:r>
              <a:rPr lang="en-GB" dirty="0"/>
              <a:t>Establish and execute a dissemination and exploitation plan</a:t>
            </a:r>
          </a:p>
          <a:p>
            <a:r>
              <a:rPr lang="en-GB" dirty="0"/>
              <a:t>Generate standard branding and public engagement materials </a:t>
            </a:r>
          </a:p>
          <a:p>
            <a:r>
              <a:rPr lang="en-GB" dirty="0"/>
              <a:t>Project website </a:t>
            </a:r>
          </a:p>
          <a:p>
            <a:r>
              <a:rPr lang="en-GB" dirty="0"/>
              <a:t>Create brochures </a:t>
            </a:r>
          </a:p>
          <a:p>
            <a:r>
              <a:rPr lang="en-GB" dirty="0"/>
              <a:t>Translation and adaptation of resources </a:t>
            </a:r>
          </a:p>
          <a:p>
            <a:r>
              <a:rPr lang="en-GB" dirty="0"/>
              <a:t>Run masterclasses / test citizen science </a:t>
            </a:r>
          </a:p>
          <a:p>
            <a:r>
              <a:rPr lang="en-GB" dirty="0"/>
              <a:t>Internal dissemination </a:t>
            </a:r>
          </a:p>
          <a:p>
            <a:r>
              <a:rPr lang="en-GB" dirty="0"/>
              <a:t>Integrating event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DD6-50D9-9142-85D9-9B4D9069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FBEA-46D4-ED41-B57B-4B99C31D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A3CC-CF63-2D4E-AD47-C31E2905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2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/>
          </a:bodyPr>
          <a:lstStyle/>
          <a:p>
            <a:r>
              <a:rPr lang="en-US" sz="2000" b="1" dirty="0"/>
              <a:t>Timing</a:t>
            </a:r>
            <a:r>
              <a:rPr lang="en-US" sz="2000" dirty="0"/>
              <a:t>: M6-M48; </a:t>
            </a:r>
          </a:p>
          <a:p>
            <a:r>
              <a:rPr lang="en-US" sz="2000" b="1" dirty="0"/>
              <a:t>Lead</a:t>
            </a:r>
            <a:r>
              <a:rPr lang="en-US" sz="2000" dirty="0"/>
              <a:t>: OU (37PM)</a:t>
            </a:r>
          </a:p>
          <a:p>
            <a:r>
              <a:rPr lang="en-US" sz="2000" b="1" dirty="0"/>
              <a:t>Deliverables</a:t>
            </a:r>
            <a:r>
              <a:rPr lang="en-US" sz="2000" dirty="0"/>
              <a:t>: </a:t>
            </a:r>
          </a:p>
          <a:p>
            <a:pPr lvl="1"/>
            <a:r>
              <a:rPr lang="en-US" sz="1800" dirty="0"/>
              <a:t>D6.4 – Citizen science experiments with embedded educational resources (month 24)</a:t>
            </a:r>
          </a:p>
          <a:p>
            <a:pPr lvl="1"/>
            <a:r>
              <a:rPr lang="en-US" sz="1800" dirty="0"/>
              <a:t>D6.5 – Promotional education animation video (month 36)</a:t>
            </a:r>
          </a:p>
          <a:p>
            <a:pPr lvl="1"/>
            <a:r>
              <a:rPr lang="en-US" sz="1800" dirty="0"/>
              <a:t>D6.6 – Citizen science experiments with embedded educational resources (month 41)</a:t>
            </a:r>
          </a:p>
          <a:p>
            <a:r>
              <a:rPr lang="en-US" sz="2000" b="1" dirty="0"/>
              <a:t>Contributions requested within the next 6 months</a:t>
            </a:r>
            <a:r>
              <a:rPr lang="en-US" sz="2000" dirty="0"/>
              <a:t>:</a:t>
            </a:r>
          </a:p>
          <a:p>
            <a:pPr lvl="1"/>
            <a:r>
              <a:rPr lang="it-IT" sz="1800" dirty="0" err="1"/>
              <a:t>Soliciting</a:t>
            </a:r>
            <a:r>
              <a:rPr lang="it-IT" sz="1800" dirty="0"/>
              <a:t> </a:t>
            </a:r>
            <a:r>
              <a:rPr lang="it-IT" sz="1800" dirty="0" err="1"/>
              <a:t>ideas</a:t>
            </a:r>
            <a:r>
              <a:rPr lang="it-IT" sz="1800" dirty="0"/>
              <a:t> for new </a:t>
            </a:r>
            <a:r>
              <a:rPr lang="it-IT" sz="1800" dirty="0" err="1"/>
              <a:t>crowdsourcing</a:t>
            </a:r>
            <a:r>
              <a:rPr lang="it-IT" sz="1800" dirty="0"/>
              <a:t> </a:t>
            </a:r>
            <a:r>
              <a:rPr lang="it-IT" sz="1800" dirty="0" err="1"/>
              <a:t>experiments</a:t>
            </a:r>
            <a:r>
              <a:rPr lang="it-IT" sz="1800" dirty="0"/>
              <a:t> </a:t>
            </a:r>
            <a:endParaRPr lang="it-IT" sz="1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ESCAPE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ESFRIs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pathfinders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create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suite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crowdsourcing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2478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3" y="47483"/>
            <a:ext cx="8087861" cy="787511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T6.2 </a:t>
            </a:r>
            <a:r>
              <a:rPr lang="en-US" b="1" dirty="0"/>
              <a:t>Timeline of Actions &amp; Outlook for M1-M48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B324A2-D794-4836-B809-82082027B7C6}"/>
              </a:ext>
            </a:extLst>
          </p:cNvPr>
          <p:cNvSpPr/>
          <p:nvPr/>
        </p:nvSpPr>
        <p:spPr>
          <a:xfrm>
            <a:off x="0" y="5644321"/>
            <a:ext cx="9204666" cy="5029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GB" dirty="0"/>
              <a:t>e-eco@escape2020.eu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3014227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385551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72109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M0</a:t>
            </a:r>
          </a:p>
        </p:txBody>
      </p:sp>
      <p:cxnSp>
        <p:nvCxnSpPr>
          <p:cNvPr id="25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79407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49242" y="1904195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Branding &amp; Identity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  <a:stCxn id="28" idx="0"/>
          </p:cNvCxnSpPr>
          <p:nvPr/>
        </p:nvCxnSpPr>
        <p:spPr>
          <a:xfrm flipH="1">
            <a:off x="1682112" y="1904195"/>
            <a:ext cx="10738" cy="1108333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270711" y="1904195"/>
            <a:ext cx="844277" cy="550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KoM</a:t>
            </a:r>
            <a:r>
              <a:rPr lang="en-GB" sz="12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 Annecy</a:t>
            </a:r>
            <a:endParaRPr lang="it-IT" sz="12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352467" y="1903929"/>
            <a:ext cx="1059217" cy="483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Recruit ML/CS PDRA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2542757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M5</a:t>
            </a:r>
          </a:p>
        </p:txBody>
      </p:sp>
      <p:cxnSp>
        <p:nvCxnSpPr>
          <p:cNvPr id="33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2887885" y="2387848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3592164" y="189757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D6.4: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081337" y="2953490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M24</a:t>
            </a:r>
          </a:p>
        </p:txBody>
      </p: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4442213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010504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M36</a:t>
            </a:r>
          </a:p>
        </p:txBody>
      </p:sp>
      <p:cxnSp>
        <p:nvCxnSpPr>
          <p:cNvPr id="39" name="Connettore 1 17">
            <a:extLst>
              <a:ext uri="{FF2B5EF4-FFF2-40B4-BE49-F238E27FC236}">
                <a16:creationId xmlns:a16="http://schemas.microsoft.com/office/drawing/2014/main" id="{553012B3-6632-4438-BB28-BA0F1995B683}"/>
              </a:ext>
            </a:extLst>
          </p:cNvPr>
          <p:cNvCxnSpPr>
            <a:cxnSpLocks/>
          </p:cNvCxnSpPr>
          <p:nvPr/>
        </p:nvCxnSpPr>
        <p:spPr>
          <a:xfrm>
            <a:off x="6366658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091819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M48</a:t>
            </a:r>
          </a:p>
        </p:txBody>
      </p:sp>
      <p:cxnSp>
        <p:nvCxnSpPr>
          <p:cNvPr id="42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447972" y="2179418"/>
            <a:ext cx="2" cy="83311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ccia a sinistra 28">
            <a:extLst>
              <a:ext uri="{FF2B5EF4-FFF2-40B4-BE49-F238E27FC236}">
                <a16:creationId xmlns:a16="http://schemas.microsoft.com/office/drawing/2014/main" id="{5EA6CB24-3102-49B8-B594-1EAE223FCFB5}"/>
              </a:ext>
            </a:extLst>
          </p:cNvPr>
          <p:cNvSpPr/>
          <p:nvPr/>
        </p:nvSpPr>
        <p:spPr>
          <a:xfrm rot="19886394">
            <a:off x="1829103" y="1198109"/>
            <a:ext cx="970726" cy="646815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810322CA-66D1-4BE4-B643-80004998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8" y="3337558"/>
            <a:ext cx="8664419" cy="2391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4000" dirty="0"/>
              <a:t>Two hands-on workshops to generate projects for D6.4 and D6.6</a:t>
            </a:r>
            <a:endParaRPr lang="it-IT" sz="4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3" name="Rettangolo arrotondato 74">
            <a:extLst>
              <a:ext uri="{FF2B5EF4-FFF2-40B4-BE49-F238E27FC236}">
                <a16:creationId xmlns:a16="http://schemas.microsoft.com/office/drawing/2014/main" id="{733A882B-1BE6-5B41-B43B-DC13FAEB4411}"/>
              </a:ext>
            </a:extLst>
          </p:cNvPr>
          <p:cNvSpPr/>
          <p:nvPr/>
        </p:nvSpPr>
        <p:spPr>
          <a:xfrm>
            <a:off x="7222458" y="137492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D6.6: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959418" y="1937836"/>
            <a:ext cx="977110" cy="459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Final Event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4" name="Rettangolo arrotondato 74">
            <a:extLst>
              <a:ext uri="{FF2B5EF4-FFF2-40B4-BE49-F238E27FC236}">
                <a16:creationId xmlns:a16="http://schemas.microsoft.com/office/drawing/2014/main" id="{4BE7C462-9B40-4F41-A0FC-667C92722BED}"/>
              </a:ext>
            </a:extLst>
          </p:cNvPr>
          <p:cNvSpPr/>
          <p:nvPr/>
        </p:nvSpPr>
        <p:spPr>
          <a:xfrm>
            <a:off x="5511366" y="1867311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D6.5: Promotional videos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9">
            <a:extLst>
              <a:ext uri="{FF2B5EF4-FFF2-40B4-BE49-F238E27FC236}">
                <a16:creationId xmlns:a16="http://schemas.microsoft.com/office/drawing/2014/main" id="{AF1869ED-5EF6-6E4A-8D07-B17CBAE9CFDD}"/>
              </a:ext>
            </a:extLst>
          </p:cNvPr>
          <p:cNvSpPr txBox="1"/>
          <p:nvPr/>
        </p:nvSpPr>
        <p:spPr>
          <a:xfrm>
            <a:off x="7379511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M41</a:t>
            </a:r>
          </a:p>
        </p:txBody>
      </p:sp>
      <p:cxnSp>
        <p:nvCxnSpPr>
          <p:cNvPr id="37" name="Connettore 1 17">
            <a:extLst>
              <a:ext uri="{FF2B5EF4-FFF2-40B4-BE49-F238E27FC236}">
                <a16:creationId xmlns:a16="http://schemas.microsoft.com/office/drawing/2014/main" id="{76072530-F7C3-804B-9367-3DB6FC394B2C}"/>
              </a:ext>
            </a:extLst>
          </p:cNvPr>
          <p:cNvCxnSpPr>
            <a:cxnSpLocks/>
          </p:cNvCxnSpPr>
          <p:nvPr/>
        </p:nvCxnSpPr>
        <p:spPr>
          <a:xfrm>
            <a:off x="7705087" y="1842208"/>
            <a:ext cx="1" cy="120092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3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73153"/>
            <a:ext cx="7290399" cy="841247"/>
          </a:xfrm>
        </p:spPr>
        <p:txBody>
          <a:bodyPr/>
          <a:lstStyle/>
          <a:p>
            <a:r>
              <a:rPr lang="it-IT" dirty="0"/>
              <a:t>Vision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7056" y="6410895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2</a:t>
            </a:fld>
            <a:endParaRPr lang="it-IT" sz="120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CDCD866-8466-974C-8B45-7C2178C3F72E}"/>
              </a:ext>
            </a:extLst>
          </p:cNvPr>
          <p:cNvSpPr/>
          <p:nvPr/>
        </p:nvSpPr>
        <p:spPr>
          <a:xfrm>
            <a:off x="390632" y="2761318"/>
            <a:ext cx="2407579" cy="175545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ESCAPE science community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BFE7423-9EDD-D942-98DF-544AD8A1A152}"/>
              </a:ext>
            </a:extLst>
          </p:cNvPr>
          <p:cNvSpPr/>
          <p:nvPr/>
        </p:nvSpPr>
        <p:spPr>
          <a:xfrm>
            <a:off x="6387797" y="2683775"/>
            <a:ext cx="2407579" cy="174859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Society at large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5EA171-689D-244F-8B24-805C3CA088F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798211" y="3576663"/>
            <a:ext cx="638704" cy="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C85D23-29A1-6B4E-BAD1-74D8AA0C7E58}"/>
              </a:ext>
            </a:extLst>
          </p:cNvPr>
          <p:cNvCxnSpPr>
            <a:cxnSpLocks/>
            <a:stCxn id="9" idx="2"/>
            <a:endCxn id="10" idx="3"/>
          </p:cNvCxnSpPr>
          <p:nvPr/>
        </p:nvCxnSpPr>
        <p:spPr>
          <a:xfrm flipH="1">
            <a:off x="5779775" y="3558072"/>
            <a:ext cx="615490" cy="18591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3FDA0C-5D26-8249-ADE7-5581BDE2C565}"/>
              </a:ext>
            </a:extLst>
          </p:cNvPr>
          <p:cNvGrpSpPr/>
          <p:nvPr/>
        </p:nvGrpSpPr>
        <p:grpSpPr>
          <a:xfrm>
            <a:off x="1958196" y="2249866"/>
            <a:ext cx="5191748" cy="1684015"/>
            <a:chOff x="1958196" y="2249866"/>
            <a:chExt cx="5191748" cy="1684015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19C25F3-B2A4-F04D-917F-A81640EE986C}"/>
                </a:ext>
              </a:extLst>
            </p:cNvPr>
            <p:cNvSpPr/>
            <p:nvPr/>
          </p:nvSpPr>
          <p:spPr>
            <a:xfrm>
              <a:off x="1958196" y="2442686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D3E88E-D90C-BD4B-8342-D6E93864613D}"/>
                </a:ext>
              </a:extLst>
            </p:cNvPr>
            <p:cNvSpPr txBox="1"/>
            <p:nvPr/>
          </p:nvSpPr>
          <p:spPr>
            <a:xfrm>
              <a:off x="3950126" y="2249866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513D21-4A41-AE4D-9585-86EF2A0E53DD}"/>
              </a:ext>
            </a:extLst>
          </p:cNvPr>
          <p:cNvGrpSpPr/>
          <p:nvPr/>
        </p:nvGrpSpPr>
        <p:grpSpPr>
          <a:xfrm>
            <a:off x="3436915" y="2702366"/>
            <a:ext cx="2342860" cy="1945281"/>
            <a:chOff x="3436915" y="2702366"/>
            <a:chExt cx="2342860" cy="1945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A00E52-845B-6542-8CD5-EF359D3C1585}"/>
                </a:ext>
              </a:extLst>
            </p:cNvPr>
            <p:cNvSpPr/>
            <p:nvPr/>
          </p:nvSpPr>
          <p:spPr>
            <a:xfrm>
              <a:off x="3436915" y="2702366"/>
              <a:ext cx="2342860" cy="17485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Mass Participation Experiments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13B06A-D749-5D41-8850-D0340EFD2C89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4608345" y="4465685"/>
              <a:ext cx="0" cy="181962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3E6116-3A20-9641-BF26-DEBB9BBC3F6B}"/>
              </a:ext>
            </a:extLst>
          </p:cNvPr>
          <p:cNvGrpSpPr/>
          <p:nvPr/>
        </p:nvGrpSpPr>
        <p:grpSpPr>
          <a:xfrm>
            <a:off x="2035124" y="3282327"/>
            <a:ext cx="5191748" cy="1734652"/>
            <a:chOff x="2035124" y="3282327"/>
            <a:chExt cx="5191748" cy="173465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630DD-3186-B342-8E16-4F89BE78E1C2}"/>
                </a:ext>
              </a:extLst>
            </p:cNvPr>
            <p:cNvSpPr/>
            <p:nvPr/>
          </p:nvSpPr>
          <p:spPr>
            <a:xfrm rot="10800000">
              <a:off x="2035124" y="3282327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C0CEA2-8132-A842-B522-B743446664D6}"/>
                </a:ext>
              </a:extLst>
            </p:cNvPr>
            <p:cNvSpPr txBox="1"/>
            <p:nvPr/>
          </p:nvSpPr>
          <p:spPr>
            <a:xfrm>
              <a:off x="4049999" y="4647647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38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/>
          </a:bodyPr>
          <a:lstStyle/>
          <a:p>
            <a:r>
              <a:rPr lang="en-GB" dirty="0"/>
              <a:t>New citizen science experiments for the ESFRIs and their precursors/pathfinders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20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ESCAPE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ESFRIs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pathfinders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create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suite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crowdsourcing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026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3A98A-C0D3-204F-8166-7F50B389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480"/>
            <a:ext cx="9144000" cy="675651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3800" dirty="0"/>
              <a:t>CITIZEN SCIENCE IS NOT OUTREACH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456B3-9FAE-344E-9E1D-037B64E3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3DF3-F6F4-2349-8129-B850CC7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CE44D-5921-FA44-B84C-55446F0E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/>
          <a:stretch/>
        </p:blipFill>
        <p:spPr>
          <a:xfrm>
            <a:off x="-3795" y="269520"/>
            <a:ext cx="9144000" cy="5058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1/16/18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AGA / Nice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1219" y="5762123"/>
            <a:ext cx="7013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1.3 million classifications in the first five days!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183"/>
            <a:ext cx="9144000" cy="467441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6" y="320429"/>
            <a:ext cx="8841915" cy="5230528"/>
          </a:xfrm>
        </p:spPr>
      </p:pic>
      <p:sp>
        <p:nvSpPr>
          <p:cNvPr id="10" name="Oval 9"/>
          <p:cNvSpPr/>
          <p:nvPr/>
        </p:nvSpPr>
        <p:spPr>
          <a:xfrm>
            <a:off x="2496539" y="4508055"/>
            <a:ext cx="1721893" cy="1173707"/>
          </a:xfrm>
          <a:prstGeom prst="ellipse">
            <a:avLst/>
          </a:prstGeom>
          <a:noFill/>
          <a:ln w="142875">
            <a:solidFill>
              <a:srgbClr val="C32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1/16/18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AGA / Nice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31C4A-F042-5D4A-8AB7-88FDCF1D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/>
          </a:bodyPr>
          <a:lstStyle/>
          <a:p>
            <a:r>
              <a:rPr lang="en-GB" dirty="0"/>
              <a:t>New citizen science experiments for the ESFRIs and their precursors/pathfinders </a:t>
            </a:r>
          </a:p>
          <a:p>
            <a:r>
              <a:rPr lang="en-GB" dirty="0"/>
              <a:t>Create embedded educational resources and online forums for two-way dialogue with professional scientists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24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ESCAPE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ESFRIs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pathfinders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create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suite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crowdsourcing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578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1/16/18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AGA / Nice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668"/>
            <a:ext cx="9144000" cy="4851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656"/>
            <a:ext cx="9144000" cy="50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/>
          </a:bodyPr>
          <a:lstStyle/>
          <a:p>
            <a:r>
              <a:rPr lang="en-GB" dirty="0"/>
              <a:t>New citizen science experiments for the ESFRIs and their precursors/pathfinders </a:t>
            </a:r>
          </a:p>
          <a:p>
            <a:r>
              <a:rPr lang="en-GB" dirty="0"/>
              <a:t>Create embedded educational resources and online forums for two-way dialogue with professional scientists</a:t>
            </a:r>
          </a:p>
          <a:p>
            <a:r>
              <a:rPr lang="en-GB" dirty="0"/>
              <a:t>Organise two international Citizen Science workshops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26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ESCAPE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ESFRIs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pathfinders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create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suite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crowdsourcing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862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1/16/18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AGA / Nice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IMG_0230.jpg">
            <a:extLst>
              <a:ext uri="{FF2B5EF4-FFF2-40B4-BE49-F238E27FC236}">
                <a16:creationId xmlns:a16="http://schemas.microsoft.com/office/drawing/2014/main" id="{5307C2CA-82CC-2940-BEE7-5530184A1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23"/>
            <a:ext cx="9144000" cy="60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/>
          </a:bodyPr>
          <a:lstStyle/>
          <a:p>
            <a:r>
              <a:rPr lang="en-GB" dirty="0"/>
              <a:t>New citizen science experiments for the ESFRIs and their precursors/pathfinders </a:t>
            </a:r>
          </a:p>
          <a:p>
            <a:r>
              <a:rPr lang="en-GB" dirty="0"/>
              <a:t>Create embedded educational resources and online forums for two-way dialogue with professional scientists</a:t>
            </a:r>
          </a:p>
          <a:p>
            <a:r>
              <a:rPr lang="en-GB" dirty="0"/>
              <a:t>Organise two international Citizen Science workshops</a:t>
            </a:r>
          </a:p>
          <a:p>
            <a:r>
              <a:rPr lang="en-GB" dirty="0"/>
              <a:t>Commission the creation of sixty-second promotional animations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28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ESCAPE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ESFRIs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pathfinders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precursors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create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suite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crowdsourcing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543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DB5D-2964-4B8C-859D-B6457B16DB3A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AGA / Amsterdam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29</a:t>
            </a:fld>
            <a:endParaRPr lang="en-US"/>
          </a:p>
        </p:txBody>
      </p:sp>
      <p:pic>
        <p:nvPicPr>
          <p:cNvPr id="7" name="60 second adventures in collaborative science with David Mitchell -  Citizen Science (1-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339" y="73153"/>
            <a:ext cx="6090249" cy="841247"/>
          </a:xfrm>
        </p:spPr>
        <p:txBody>
          <a:bodyPr/>
          <a:lstStyle/>
          <a:p>
            <a:r>
              <a:rPr lang="pt-PT" b="1" dirty="0"/>
              <a:t>Trust-IT Services – Who are we?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82" y="1105562"/>
            <a:ext cx="8810775" cy="481818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A digital marketing &amp; communication company, dynamic SME founded in 2002  HQ in the UK, operational premises in Pisa (Italy) </a:t>
            </a:r>
          </a:p>
          <a:p>
            <a:pPr marL="0" indent="0" algn="just">
              <a:buNone/>
            </a:pPr>
            <a:endParaRPr lang="en-US" altLang="en-US" sz="1000" dirty="0">
              <a:cs typeface="Arial" panose="020B0604020202020204" pitchFamily="34" charset="0"/>
            </a:endParaRPr>
          </a:p>
          <a:p>
            <a:pPr algn="just"/>
            <a:r>
              <a:rPr lang="en-US" sz="1800" dirty="0"/>
              <a:t>Involved in cutting-edge projects undertaking formidable challenges, in the European &amp; global scenario:</a:t>
            </a:r>
          </a:p>
          <a:p>
            <a:pPr algn="just"/>
            <a:r>
              <a:rPr lang="en-US" sz="1800" dirty="0" err="1"/>
              <a:t>Specialised</a:t>
            </a:r>
            <a:r>
              <a:rPr lang="en-US" sz="1800" dirty="0"/>
              <a:t> in pan- European collaborations &amp; European Commission’s Research Agenda opportunities</a:t>
            </a:r>
          </a:p>
          <a:p>
            <a:pPr algn="just"/>
            <a:r>
              <a:rPr lang="en-US" sz="1800" dirty="0"/>
              <a:t>Renowned for putting together complex yet pragmatic international consortia within EC Framework </a:t>
            </a:r>
            <a:r>
              <a:rPr lang="en-US" sz="1800" dirty="0" err="1"/>
              <a:t>programmes</a:t>
            </a:r>
            <a:r>
              <a:rPr lang="en-US" sz="1800" dirty="0"/>
              <a:t> &amp; answering the Call objectives; </a:t>
            </a:r>
          </a:p>
          <a:p>
            <a:pPr algn="just"/>
            <a:r>
              <a:rPr lang="en-US" sz="1800" dirty="0"/>
              <a:t>Cover prestigious, policy role within the EOSC landscape (current chair of the 2nd EOSC High Level Expert Group is Trust-IT’s CEO); </a:t>
            </a:r>
          </a:p>
          <a:p>
            <a:pPr algn="just"/>
            <a:r>
              <a:rPr lang="en-US" sz="1800" dirty="0"/>
              <a:t>Lead the Common Dissemination Booster liaising with over 250 project clusters in the EU to build their dissemination. </a:t>
            </a:r>
          </a:p>
          <a:p>
            <a:pPr algn="just"/>
            <a:r>
              <a:rPr lang="en-US" sz="1800" dirty="0"/>
              <a:t>Lead the Communication &amp; Dissemination of the EOSC-hub (EC DG Connect) and </a:t>
            </a:r>
            <a:r>
              <a:rPr lang="en-US" sz="1800" dirty="0" err="1"/>
              <a:t>EOSCpilot</a:t>
            </a:r>
            <a:r>
              <a:rPr lang="en-US" sz="1800" dirty="0"/>
              <a:t> (EC DG RTD) projects, the 2 pioneering initiatives in the EOSC landscape. </a:t>
            </a:r>
          </a:p>
          <a:p>
            <a:pPr algn="just"/>
            <a:r>
              <a:rPr lang="en-US" sz="1800" dirty="0"/>
              <a:t>Involved in ASTERICS project Communication Activities</a:t>
            </a:r>
          </a:p>
          <a:p>
            <a:pPr algn="just"/>
            <a:endParaRPr lang="pt-PT" dirty="0"/>
          </a:p>
          <a:p>
            <a:pPr algn="just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7056" y="6410895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3</a:t>
            </a:fld>
            <a:endParaRPr lang="it-IT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98A074C-C049-4E04-9A01-C70FF47C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20" y="183995"/>
            <a:ext cx="2002308" cy="5632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899A11-0D75-4DE2-A80C-1BA23CDB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199" y="5415717"/>
            <a:ext cx="1111106" cy="7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9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408277"/>
            <a:ext cx="8867041" cy="3291840"/>
          </a:xfrm>
        </p:spPr>
        <p:txBody>
          <a:bodyPr>
            <a:normAutofit/>
          </a:bodyPr>
          <a:lstStyle/>
          <a:p>
            <a:r>
              <a:rPr lang="en-GB" dirty="0"/>
              <a:t>Homework for tomorrow: what data sets would you like to crowdsource? </a:t>
            </a:r>
          </a:p>
          <a:p>
            <a:r>
              <a:rPr lang="en-GB" dirty="0"/>
              <a:t>Recruiting ML + crowdsourcing PDRA, starting June 2019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30</a:t>
            </a:fld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“</a:t>
            </a:r>
            <a:r>
              <a:rPr lang="pt-PT" sz="2400" b="1" dirty="0" err="1"/>
              <a:t>Task</a:t>
            </a:r>
            <a:r>
              <a:rPr lang="pt-PT" sz="2400" b="1" dirty="0"/>
              <a:t> 6.2 Open </a:t>
            </a:r>
            <a:r>
              <a:rPr lang="pt-PT" sz="2400" b="1" dirty="0" err="1"/>
              <a:t>Education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Citizen</a:t>
            </a:r>
            <a:r>
              <a:rPr lang="pt-PT" sz="2400" b="1" dirty="0"/>
              <a:t> </a:t>
            </a:r>
            <a:r>
              <a:rPr lang="pt-PT" sz="2400" b="1" dirty="0" err="1"/>
              <a:t>Science</a:t>
            </a:r>
            <a:r>
              <a:rPr lang="pt-PT" sz="2400" b="1" dirty="0"/>
              <a:t>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64450-1102-314F-BCA6-F7F215DC58A4}"/>
              </a:ext>
            </a:extLst>
          </p:cNvPr>
          <p:cNvGrpSpPr/>
          <p:nvPr/>
        </p:nvGrpSpPr>
        <p:grpSpPr>
          <a:xfrm>
            <a:off x="-23298" y="2807933"/>
            <a:ext cx="9144000" cy="3548418"/>
            <a:chOff x="-23298" y="2807933"/>
            <a:chExt cx="9144000" cy="35484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716524-941A-2F41-8EE6-66AE64C8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298" y="2807933"/>
              <a:ext cx="9144000" cy="35484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93CB54-2068-5A4F-8CBF-E56E13A74248}"/>
                </a:ext>
              </a:extLst>
            </p:cNvPr>
            <p:cNvSpPr txBox="1"/>
            <p:nvPr/>
          </p:nvSpPr>
          <p:spPr>
            <a:xfrm>
              <a:off x="832943" y="5978542"/>
              <a:ext cx="1939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Beck+ arXiv:1802.08713</a:t>
              </a:r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CD55953-AB66-AB44-B047-17236F3E0A1B}"/>
              </a:ext>
            </a:extLst>
          </p:cNvPr>
          <p:cNvSpPr txBox="1">
            <a:spLocks/>
          </p:cNvSpPr>
          <p:nvPr/>
        </p:nvSpPr>
        <p:spPr>
          <a:xfrm rot="20755124">
            <a:off x="1435920" y="4277841"/>
            <a:ext cx="6225563" cy="8445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/>
              <a:t>x8 faster classification!</a:t>
            </a:r>
          </a:p>
        </p:txBody>
      </p:sp>
    </p:spTree>
    <p:extLst>
      <p:ext uri="{BB962C8B-B14F-4D97-AF65-F5344CB8AC3E}">
        <p14:creationId xmlns:p14="http://schemas.microsoft.com/office/powerpoint/2010/main" val="37303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D7EA898E-B4DC-4D19-B627-2FB998A1FBEC}"/>
              </a:ext>
            </a:extLst>
          </p:cNvPr>
          <p:cNvSpPr/>
          <p:nvPr/>
        </p:nvSpPr>
        <p:spPr>
          <a:xfrm>
            <a:off x="-1" y="5110985"/>
            <a:ext cx="9144001" cy="1092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BD409C-8DAF-48C3-AFE4-69070077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Thank </a:t>
            </a:r>
            <a:r>
              <a:rPr lang="it-IT" sz="4000" b="1" dirty="0" err="1"/>
              <a:t>you</a:t>
            </a:r>
            <a:r>
              <a:rPr lang="it-IT" sz="4000" b="1" dirty="0"/>
              <a:t> </a:t>
            </a:r>
            <a:r>
              <a:rPr lang="it-IT" sz="4000" b="1" dirty="0" err="1"/>
              <a:t>very</a:t>
            </a:r>
            <a:r>
              <a:rPr lang="it-IT" sz="4000" b="1" dirty="0"/>
              <a:t> </a:t>
            </a:r>
            <a:r>
              <a:rPr lang="it-IT" sz="4000" b="1" dirty="0" err="1"/>
              <a:t>much</a:t>
            </a:r>
            <a:r>
              <a:rPr lang="it-IT" sz="4000" b="1" dirty="0"/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5A2720-3F5A-4BBC-BE2E-33300F63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20" y="1333219"/>
            <a:ext cx="8802745" cy="1482893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Stephen </a:t>
            </a:r>
            <a:r>
              <a:rPr lang="it-IT" sz="2400" dirty="0" err="1"/>
              <a:t>Serjeant</a:t>
            </a:r>
            <a:r>
              <a:rPr lang="it-IT" sz="2400" dirty="0"/>
              <a:t>: </a:t>
            </a:r>
            <a:r>
              <a:rPr lang="it-IT" sz="2400" dirty="0">
                <a:hlinkClick r:id="rId2"/>
              </a:rPr>
              <a:t>stephen.serjeant@open.ac.uk</a:t>
            </a:r>
            <a:r>
              <a:rPr lang="it-IT" sz="2400" dirty="0"/>
              <a:t>  </a:t>
            </a:r>
          </a:p>
          <a:p>
            <a:pPr algn="just"/>
            <a:r>
              <a:rPr lang="it-IT" sz="2400" dirty="0"/>
              <a:t>Rita </a:t>
            </a:r>
            <a:r>
              <a:rPr lang="it-IT" sz="2400" dirty="0" err="1"/>
              <a:t>Meneses</a:t>
            </a:r>
            <a:r>
              <a:rPr lang="it-IT" sz="2400" dirty="0"/>
              <a:t>: </a:t>
            </a:r>
            <a:r>
              <a:rPr lang="it-IT" sz="2400" dirty="0">
                <a:hlinkClick r:id="rId3"/>
              </a:rPr>
              <a:t>r.meneses@trust-itservices.com</a:t>
            </a:r>
            <a:endParaRPr lang="it-IT" sz="2400" dirty="0"/>
          </a:p>
          <a:p>
            <a:pPr algn="just"/>
            <a:r>
              <a:rPr lang="it-IT" sz="2400" dirty="0"/>
              <a:t>Niccolò </a:t>
            </a:r>
            <a:r>
              <a:rPr lang="it-IT" sz="2400" dirty="0" err="1"/>
              <a:t>Zazzeri</a:t>
            </a:r>
            <a:r>
              <a:rPr lang="it-IT" sz="2400" dirty="0"/>
              <a:t>: </a:t>
            </a:r>
            <a:r>
              <a:rPr lang="it-IT" sz="2400" dirty="0">
                <a:hlinkClick r:id="rId4"/>
              </a:rPr>
              <a:t>n.zazzeri@trust-itservices.com</a:t>
            </a:r>
            <a:endParaRPr lang="it-IT" sz="2400" dirty="0"/>
          </a:p>
          <a:p>
            <a:pPr algn="just"/>
            <a:endParaRPr lang="it-IT" sz="24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9524F0-DF5A-47A7-B55A-766B0DC1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081709-7B49-45E3-8B47-A75994B7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31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400FF5-3B04-49CF-9A02-73A44D84A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99" y="5220398"/>
            <a:ext cx="460717" cy="4107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CFF66A-8CB7-4569-9601-275BF128E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47" y="5153599"/>
            <a:ext cx="575318" cy="54433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AAC6B7D-2DD6-48B3-97AB-04FABFC268BA}"/>
              </a:ext>
            </a:extLst>
          </p:cNvPr>
          <p:cNvSpPr/>
          <p:nvPr/>
        </p:nvSpPr>
        <p:spPr>
          <a:xfrm>
            <a:off x="2761215" y="5761102"/>
            <a:ext cx="1330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@ESCAPE_EU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048D057-F1C3-40B5-A10C-67B7C3EABA3B}"/>
              </a:ext>
            </a:extLst>
          </p:cNvPr>
          <p:cNvSpPr/>
          <p:nvPr/>
        </p:nvSpPr>
        <p:spPr>
          <a:xfrm>
            <a:off x="4706340" y="5718898"/>
            <a:ext cx="14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/in/</a:t>
            </a:r>
            <a:r>
              <a:rPr lang="it-IT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escape-eu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0346923-ED34-46E6-ADE6-C20DC2521732}"/>
              </a:ext>
            </a:extLst>
          </p:cNvPr>
          <p:cNvSpPr/>
          <p:nvPr/>
        </p:nvSpPr>
        <p:spPr>
          <a:xfrm>
            <a:off x="6638789" y="5718898"/>
            <a:ext cx="2412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slideshare.net/ESCAPE3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D6E27CC-9C2A-467D-894B-F2A2306B7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819" y="5195410"/>
            <a:ext cx="460717" cy="460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A222A1-6827-42A3-B1E2-36DCD1993F62}"/>
              </a:ext>
            </a:extLst>
          </p:cNvPr>
          <p:cNvSpPr txBox="1"/>
          <p:nvPr/>
        </p:nvSpPr>
        <p:spPr>
          <a:xfrm>
            <a:off x="173903" y="5279197"/>
            <a:ext cx="173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ESCAPE on</a:t>
            </a:r>
            <a:endParaRPr lang="it-I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EAC2FFD-17D4-4AE1-B1C4-797D36618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54" y="2757896"/>
            <a:ext cx="6426813" cy="2136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B5389-E1C6-A640-9D60-0C01490601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545" t="11623" r="48410" b="71476"/>
          <a:stretch/>
        </p:blipFill>
        <p:spPr>
          <a:xfrm>
            <a:off x="7097814" y="2816112"/>
            <a:ext cx="1204165" cy="13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1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29184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Timing</a:t>
            </a:r>
            <a:r>
              <a:rPr lang="en-US" sz="2000" dirty="0"/>
              <a:t>: M1-M48; </a:t>
            </a:r>
          </a:p>
          <a:p>
            <a:r>
              <a:rPr lang="en-US" sz="2000" b="1" dirty="0"/>
              <a:t>Lead</a:t>
            </a:r>
            <a:r>
              <a:rPr lang="en-US" sz="2000" dirty="0"/>
              <a:t>: Trust-IT Services (28PM)</a:t>
            </a:r>
          </a:p>
          <a:p>
            <a:r>
              <a:rPr lang="en-US" sz="2000" b="1" dirty="0"/>
              <a:t>Partners Involved</a:t>
            </a:r>
            <a:r>
              <a:rPr lang="en-US" sz="2000" dirty="0"/>
              <a:t>: CNRS-LAPP (12PM) &amp; OU (2PM)</a:t>
            </a:r>
          </a:p>
          <a:p>
            <a:r>
              <a:rPr lang="en-US" sz="2000" b="1" dirty="0"/>
              <a:t>Deliverables</a:t>
            </a:r>
            <a:r>
              <a:rPr lang="en-US" sz="2000" dirty="0"/>
              <a:t>: </a:t>
            </a:r>
          </a:p>
          <a:p>
            <a:pPr lvl="1"/>
            <a:r>
              <a:rPr lang="en-US" sz="1800" dirty="0"/>
              <a:t>D6.1 – ESCAPE website live (June19) </a:t>
            </a:r>
          </a:p>
          <a:p>
            <a:pPr lvl="1"/>
            <a:r>
              <a:rPr lang="en-US" sz="1800" dirty="0"/>
              <a:t>D6.2 – Dissemination &amp; Exploitation Plan (January20) – Lead by CNRS-LAPP</a:t>
            </a:r>
          </a:p>
          <a:p>
            <a:pPr lvl="1"/>
            <a:r>
              <a:rPr lang="en-US" sz="1800" dirty="0"/>
              <a:t>D6.3 – Brochure publication (June20)</a:t>
            </a:r>
          </a:p>
          <a:p>
            <a:r>
              <a:rPr lang="en-US" sz="2000" b="1" dirty="0"/>
              <a:t>Contributions requested within the next 6 months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D6.1 – </a:t>
            </a:r>
            <a:r>
              <a:rPr lang="en-US" sz="1800" dirty="0" err="1"/>
              <a:t>eSpecifications</a:t>
            </a:r>
            <a:r>
              <a:rPr lang="en-US" sz="1800" dirty="0"/>
              <a:t> for the project website</a:t>
            </a:r>
          </a:p>
          <a:p>
            <a:pPr lvl="1"/>
            <a:r>
              <a:rPr lang="en-US" sz="1800" dirty="0"/>
              <a:t>Relevant Content updates for social media (</a:t>
            </a:r>
            <a:r>
              <a:rPr lang="it-IT" sz="1800" dirty="0"/>
              <a:t>+</a:t>
            </a:r>
            <a:r>
              <a:rPr lang="en-US" sz="1800" dirty="0"/>
              <a:t> website when online)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3903-81B1-48DE-B292-E9CDAF44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Synchronyse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of communication by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liaising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WPs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carried out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the 48 months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/>
              <a:t>Role: Leading “Task 6.1 Public Engagement and Communication”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448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2E02D-5BEF-4C8F-BA58-13B3A95A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50" y="1019909"/>
            <a:ext cx="8796705" cy="3883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pt-PT" sz="2400" b="1" dirty="0"/>
              <a:t>Role: Leading “Task 6.1 Public Engagement and Communication”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B17561-40B2-42BC-890A-EB0A68A3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pic>
        <p:nvPicPr>
          <p:cNvPr id="8" name="Shape 154">
            <a:extLst>
              <a:ext uri="{FF2B5EF4-FFF2-40B4-BE49-F238E27FC236}">
                <a16:creationId xmlns:a16="http://schemas.microsoft.com/office/drawing/2014/main" id="{8A1CFB6B-8553-425C-A63F-6F9DB98D5C7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717" y="1857591"/>
            <a:ext cx="575412" cy="5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EE4249D-0FD2-4688-94B0-A764289491B5}"/>
              </a:ext>
            </a:extLst>
          </p:cNvPr>
          <p:cNvSpPr/>
          <p:nvPr/>
        </p:nvSpPr>
        <p:spPr>
          <a:xfrm>
            <a:off x="842032" y="1857591"/>
            <a:ext cx="8179753" cy="1138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dirty="0"/>
              <a:t>Develop ESCAPE website &amp; portal (for internal coordination) tailored to different stakeholders, including the gateway for the catalogue of services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Share with us relevant updates from your WP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Discuss specs of both website &amp; internal portal</a:t>
            </a:r>
          </a:p>
        </p:txBody>
      </p:sp>
      <p:pic>
        <p:nvPicPr>
          <p:cNvPr id="10" name="Shape 156">
            <a:extLst>
              <a:ext uri="{FF2B5EF4-FFF2-40B4-BE49-F238E27FC236}">
                <a16:creationId xmlns:a16="http://schemas.microsoft.com/office/drawing/2014/main" id="{697AB836-EB98-48A1-B565-55A09A2867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717" y="3132410"/>
            <a:ext cx="575412" cy="575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A8E5AA48-D4DF-4730-9D03-464323066E3C}"/>
              </a:ext>
            </a:extLst>
          </p:cNvPr>
          <p:cNvSpPr/>
          <p:nvPr/>
        </p:nvSpPr>
        <p:spPr>
          <a:xfrm>
            <a:off x="842032" y="3132410"/>
            <a:ext cx="8179753" cy="79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900" dirty="0"/>
              <a:t>Generate ESCAPE Communication Toolbox (PR, flyers, posters, videos, stands).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To use at events at exhibitions when engaging with stakeholders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C776FFB-6EC9-45A0-A022-F56DCA590783}"/>
              </a:ext>
            </a:extLst>
          </p:cNvPr>
          <p:cNvSpPr/>
          <p:nvPr/>
        </p:nvSpPr>
        <p:spPr>
          <a:xfrm>
            <a:off x="842032" y="3930585"/>
            <a:ext cx="8179753" cy="1297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900" dirty="0"/>
              <a:t>Support attendance at external high-level events and meetings.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Online visibility through social media channels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Fill in the “events excel” to track events’ presence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r>
              <a:rPr lang="en-US" sz="1400" b="1" dirty="0"/>
              <a:t>Inform us what events you are joining, to get our dissemination support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</a:pPr>
            <a:endParaRPr lang="en-US" sz="1400" b="1" dirty="0"/>
          </a:p>
        </p:txBody>
      </p:sp>
      <p:pic>
        <p:nvPicPr>
          <p:cNvPr id="15" name="Shape 163">
            <a:extLst>
              <a:ext uri="{FF2B5EF4-FFF2-40B4-BE49-F238E27FC236}">
                <a16:creationId xmlns:a16="http://schemas.microsoft.com/office/drawing/2014/main" id="{03C1671F-9048-4DC8-A285-DD744E14C28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193" y="3930585"/>
            <a:ext cx="660461" cy="660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399360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Communication &amp; Community User Engagement are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continuous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tasks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to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engage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directly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with stakeholders with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content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rich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insights  </a:t>
            </a:r>
          </a:p>
        </p:txBody>
      </p:sp>
    </p:spTree>
    <p:extLst>
      <p:ext uri="{BB962C8B-B14F-4D97-AF65-F5344CB8AC3E}">
        <p14:creationId xmlns:p14="http://schemas.microsoft.com/office/powerpoint/2010/main" val="98629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B17561-40B2-42BC-890A-EB0A68A3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88279E8-73C8-4D1F-9489-36C87F1C6327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PT" sz="2400" b="1" dirty="0"/>
              <a:t>Role: Leading “Task 6.1 Public Engagement and Communication”</a:t>
            </a:r>
          </a:p>
          <a:p>
            <a:pPr marL="0" indent="0">
              <a:buFontTx/>
              <a:buNone/>
            </a:pPr>
            <a:endParaRPr lang="en-US" sz="2400" b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278F602-5C9C-467D-A0A9-B2F256059A4C}"/>
              </a:ext>
            </a:extLst>
          </p:cNvPr>
          <p:cNvSpPr/>
          <p:nvPr/>
        </p:nvSpPr>
        <p:spPr>
          <a:xfrm>
            <a:off x="955442" y="1728875"/>
            <a:ext cx="8179753" cy="958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dirty="0"/>
              <a:t>Establish &amp; execute a dissemination and exploitation plan: quantitative KPI definition &amp; monitoring, social media impact and website visits, amongst others</a:t>
            </a:r>
            <a:endParaRPr lang="en-US" sz="1900" dirty="0"/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</a:pPr>
            <a:r>
              <a:rPr lang="en-US" sz="1400" b="1" dirty="0"/>
              <a:t>D6.2 – Dissemination &amp; Exploitation Plan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1AA39A8-7AFC-4455-87C5-459CBC6C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6" y="1728875"/>
            <a:ext cx="679644" cy="67964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8B7DB30-9315-43ED-ABBB-B629D68E7247}"/>
              </a:ext>
            </a:extLst>
          </p:cNvPr>
          <p:cNvSpPr/>
          <p:nvPr/>
        </p:nvSpPr>
        <p:spPr>
          <a:xfrm>
            <a:off x="955442" y="2788604"/>
            <a:ext cx="8179753" cy="798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/>
            <a:r>
              <a:rPr lang="en-US" dirty="0"/>
              <a:t>Co-ordinate translation and adaption of resources for different national communities &amp; compile master Classes and MPE online resources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</a:pPr>
            <a:r>
              <a:rPr lang="en-US" sz="1400" b="1" dirty="0"/>
              <a:t>EN, DE, ES, FR &amp; IT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154E815-274B-4DE9-B86E-F3DCEB0D6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9" y="2788604"/>
            <a:ext cx="629678" cy="62967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A59706BA-E48D-4EF3-A245-535F46C884EC}"/>
              </a:ext>
            </a:extLst>
          </p:cNvPr>
          <p:cNvSpPr/>
          <p:nvPr/>
        </p:nvSpPr>
        <p:spPr>
          <a:xfrm>
            <a:off x="955442" y="3627702"/>
            <a:ext cx="8179753" cy="629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dirty="0"/>
              <a:t>Disseminate internally ESCAPE results, within the community and beyond.</a:t>
            </a: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</a:pPr>
            <a:r>
              <a:rPr lang="en-US" sz="1400" b="1" dirty="0"/>
              <a:t>We are all ESCAPE’s ambassadors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DCB0DE7-007B-4102-A0A6-68FBDC3DB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3" y="3627702"/>
            <a:ext cx="782590" cy="761069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84856A7-E32E-4B19-A020-EDBBD98BC1C2}"/>
              </a:ext>
            </a:extLst>
          </p:cNvPr>
          <p:cNvSpPr/>
          <p:nvPr/>
        </p:nvSpPr>
        <p:spPr>
          <a:xfrm>
            <a:off x="955442" y="4468704"/>
            <a:ext cx="7873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 ESCAPE final Event to showcase the final results of the ESCAPE project</a:t>
            </a:r>
            <a:endParaRPr lang="it-IT" dirty="0"/>
          </a:p>
        </p:txBody>
      </p:sp>
      <p:pic>
        <p:nvPicPr>
          <p:cNvPr id="1026" name="Picture 2" descr="Image result for event icon">
            <a:extLst>
              <a:ext uri="{FF2B5EF4-FFF2-40B4-BE49-F238E27FC236}">
                <a16:creationId xmlns:a16="http://schemas.microsoft.com/office/drawing/2014/main" id="{45CAEE6C-9712-4C68-B161-DAC9B317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4" y="4468704"/>
            <a:ext cx="618708" cy="5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5BD708C9-2036-45D9-9DCD-012C553A91BB}"/>
              </a:ext>
            </a:extLst>
          </p:cNvPr>
          <p:cNvSpPr/>
          <p:nvPr/>
        </p:nvSpPr>
        <p:spPr>
          <a:xfrm>
            <a:off x="-32530" y="5399360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Communication &amp; Community User Engagement are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continuous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tasks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to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engage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directly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with stakeholders with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content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rich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insights  </a:t>
            </a:r>
          </a:p>
        </p:txBody>
      </p:sp>
    </p:spTree>
    <p:extLst>
      <p:ext uri="{BB962C8B-B14F-4D97-AF65-F5344CB8AC3E}">
        <p14:creationId xmlns:p14="http://schemas.microsoft.com/office/powerpoint/2010/main" val="7398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104;p310">
            <a:extLst>
              <a:ext uri="{FF2B5EF4-FFF2-40B4-BE49-F238E27FC236}">
                <a16:creationId xmlns:a16="http://schemas.microsoft.com/office/drawing/2014/main" id="{F150299D-3F25-4E93-B841-B9A7A2D58702}"/>
              </a:ext>
            </a:extLst>
          </p:cNvPr>
          <p:cNvSpPr/>
          <p:nvPr/>
        </p:nvSpPr>
        <p:spPr>
          <a:xfrm>
            <a:off x="148819" y="4174783"/>
            <a:ext cx="2707496" cy="1108145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4104;p310">
            <a:extLst>
              <a:ext uri="{FF2B5EF4-FFF2-40B4-BE49-F238E27FC236}">
                <a16:creationId xmlns:a16="http://schemas.microsoft.com/office/drawing/2014/main" id="{40E8ACE2-442C-4A0E-B45B-FC21302525E6}"/>
              </a:ext>
            </a:extLst>
          </p:cNvPr>
          <p:cNvSpPr/>
          <p:nvPr/>
        </p:nvSpPr>
        <p:spPr>
          <a:xfrm>
            <a:off x="2906268" y="4174783"/>
            <a:ext cx="6237732" cy="1108145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-262551" y="1269163"/>
            <a:ext cx="9669102" cy="4600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it-IT" sz="2000" b="1" dirty="0">
                <a:solidFill>
                  <a:srgbClr val="484848"/>
                </a:solidFill>
                <a:highlight>
                  <a:srgbClr val="FFFFFF"/>
                </a:highlight>
                <a:latin typeface="Source Sans Pro" panose="020B0604020202020204" charset="0"/>
                <a:ea typeface="Verdana"/>
                <a:cs typeface="Verdana"/>
                <a:sym typeface="Verdana"/>
              </a:rPr>
              <a:t>Engagement </a:t>
            </a:r>
            <a:r>
              <a:rPr lang="it-IT" sz="2000" b="1" dirty="0" err="1">
                <a:solidFill>
                  <a:srgbClr val="484848"/>
                </a:solidFill>
                <a:highlight>
                  <a:srgbClr val="FFFFFF"/>
                </a:highlight>
                <a:latin typeface="Source Sans Pro" panose="020B0604020202020204" charset="0"/>
                <a:ea typeface="Verdana"/>
                <a:cs typeface="Verdana"/>
                <a:sym typeface="Verdana"/>
              </a:rPr>
              <a:t>between</a:t>
            </a:r>
            <a:r>
              <a:rPr lang="it-IT" sz="2000" b="1" dirty="0">
                <a:solidFill>
                  <a:srgbClr val="484848"/>
                </a:solidFill>
                <a:highlight>
                  <a:srgbClr val="FFFFFF"/>
                </a:highlight>
                <a:latin typeface="Source Sans Pro" panose="020B0604020202020204" charset="0"/>
                <a:ea typeface="Verdana"/>
                <a:cs typeface="Verdana"/>
                <a:sym typeface="Verdana"/>
              </a:rPr>
              <a:t> ESCAPE and stakeholders, building on partners’ networks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000" dirty="0">
              <a:solidFill>
                <a:srgbClr val="484848"/>
              </a:solidFill>
              <a:highlight>
                <a:srgbClr val="FFFFFF"/>
              </a:highlight>
              <a:latin typeface="Source Sans Pro" panose="020B0604020202020204" charset="0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000" dirty="0">
              <a:solidFill>
                <a:srgbClr val="484848"/>
              </a:solidFill>
              <a:highlight>
                <a:srgbClr val="FFFFFF"/>
              </a:highlight>
              <a:latin typeface="Source Sans Pro" panose="020B0604020202020204" charset="0"/>
              <a:ea typeface="Verdana"/>
              <a:cs typeface="Verdana"/>
              <a:sym typeface="Verdan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1C87FC-E523-487B-AC8A-5F633E4C4C81}"/>
              </a:ext>
            </a:extLst>
          </p:cNvPr>
          <p:cNvSpPr txBox="1"/>
          <p:nvPr/>
        </p:nvSpPr>
        <p:spPr>
          <a:xfrm>
            <a:off x="148819" y="2244060"/>
            <a:ext cx="369332" cy="15380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STAKEHOLDERS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CF05A0D-3555-43F9-8308-E64ADE2C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ESCAPE Stakeholders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FB55E3-2BD4-462C-A202-C7FD2C18A0C1}"/>
              </a:ext>
            </a:extLst>
          </p:cNvPr>
          <p:cNvSpPr/>
          <p:nvPr/>
        </p:nvSpPr>
        <p:spPr>
          <a:xfrm>
            <a:off x="532643" y="3338502"/>
            <a:ext cx="13932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latin typeface="Lato-Bold"/>
              </a:rPr>
              <a:t>e-</a:t>
            </a:r>
            <a:r>
              <a:rPr lang="it-IT" sz="1200" b="1" dirty="0" err="1">
                <a:latin typeface="Lato-Bold"/>
              </a:rPr>
              <a:t>Infrastructures</a:t>
            </a:r>
            <a:endParaRPr lang="it-IT" sz="1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9465DAE-E2A1-4ADD-B0A4-5C410B20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76" y="2304166"/>
            <a:ext cx="871136" cy="8711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2F79FEE-98ED-4C79-BE7E-B0FB6E96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212" y="2304167"/>
            <a:ext cx="956820" cy="871135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0ACA91FF-7309-46C1-BE21-4032F621A169}"/>
              </a:ext>
            </a:extLst>
          </p:cNvPr>
          <p:cNvSpPr/>
          <p:nvPr/>
        </p:nvSpPr>
        <p:spPr>
          <a:xfrm>
            <a:off x="2130569" y="3362632"/>
            <a:ext cx="860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>
                <a:latin typeface="Lato-Bold"/>
              </a:rPr>
              <a:t>ESFRI </a:t>
            </a:r>
          </a:p>
          <a:p>
            <a:pPr algn="ctr"/>
            <a:r>
              <a:rPr lang="it-IT" sz="1400" b="1" dirty="0">
                <a:latin typeface="Lato-Bold"/>
              </a:rPr>
              <a:t>projects</a:t>
            </a:r>
            <a:endParaRPr lang="it-IT"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B39CDF0-AD68-402E-AB0D-6F0276EA8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724" y="2296525"/>
            <a:ext cx="871136" cy="886419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5525A68D-4497-4B8E-97BD-DD9E8C935E46}"/>
              </a:ext>
            </a:extLst>
          </p:cNvPr>
          <p:cNvSpPr/>
          <p:nvPr/>
        </p:nvSpPr>
        <p:spPr>
          <a:xfrm>
            <a:off x="3300964" y="3271423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 err="1">
                <a:latin typeface="Lato-Bold"/>
              </a:rPr>
              <a:t>Industry</a:t>
            </a:r>
            <a:endParaRPr lang="it-IT" sz="1400" b="1" dirty="0">
              <a:latin typeface="Lato-Bold"/>
            </a:endParaRPr>
          </a:p>
          <a:p>
            <a:pPr algn="ctr"/>
            <a:r>
              <a:rPr lang="it-IT" sz="1400" b="1" dirty="0">
                <a:latin typeface="Lato-Bold"/>
              </a:rPr>
              <a:t>(</a:t>
            </a:r>
            <a:r>
              <a:rPr lang="it-IT" sz="1400" b="1" dirty="0" err="1">
                <a:latin typeface="Lato-Bold"/>
              </a:rPr>
              <a:t>Namely</a:t>
            </a:r>
            <a:r>
              <a:rPr lang="it-IT" sz="1400" b="1" dirty="0">
                <a:latin typeface="Lato-Bold"/>
              </a:rPr>
              <a:t> </a:t>
            </a:r>
            <a:r>
              <a:rPr lang="it-IT" sz="1400" b="1" dirty="0" err="1">
                <a:latin typeface="Lato-Bold"/>
              </a:rPr>
              <a:t>SMEs</a:t>
            </a:r>
            <a:r>
              <a:rPr lang="it-IT" sz="1400" b="1" dirty="0">
                <a:latin typeface="Lato-Bold"/>
              </a:rPr>
              <a:t>)</a:t>
            </a:r>
            <a:endParaRPr lang="it-IT" sz="1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159D23C-6258-4227-900F-2D2F525A8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671" y="2309605"/>
            <a:ext cx="1215584" cy="860259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938E56CA-7962-4638-A719-26EA359EEC0A}"/>
              </a:ext>
            </a:extLst>
          </p:cNvPr>
          <p:cNvSpPr/>
          <p:nvPr/>
        </p:nvSpPr>
        <p:spPr>
          <a:xfrm>
            <a:off x="4913999" y="3234693"/>
            <a:ext cx="1186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>
                <a:latin typeface="Lato-Bold"/>
              </a:rPr>
              <a:t>EOSC </a:t>
            </a:r>
          </a:p>
          <a:p>
            <a:pPr algn="ctr"/>
            <a:r>
              <a:rPr lang="it-IT" sz="1400" b="1" dirty="0" err="1">
                <a:latin typeface="Lato-Bold"/>
              </a:rPr>
              <a:t>Governance</a:t>
            </a:r>
            <a:endParaRPr lang="it-IT" sz="1400" b="1" dirty="0">
              <a:latin typeface="Lato-Bold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0C9903C-3584-43E1-90D0-9DC6E7215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287" y="2305836"/>
            <a:ext cx="727830" cy="867797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337313C1-C560-434C-BE25-A6DB3F68139A}"/>
              </a:ext>
            </a:extLst>
          </p:cNvPr>
          <p:cNvSpPr/>
          <p:nvPr/>
        </p:nvSpPr>
        <p:spPr>
          <a:xfrm>
            <a:off x="6405542" y="3320059"/>
            <a:ext cx="74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dirty="0">
                <a:latin typeface="Lato-Bold"/>
              </a:rPr>
              <a:t>Policy </a:t>
            </a:r>
          </a:p>
          <a:p>
            <a:pPr algn="ctr"/>
            <a:r>
              <a:rPr lang="it-IT" sz="1400" b="1" dirty="0">
                <a:latin typeface="Lato-Bold"/>
              </a:rPr>
              <a:t>Bodies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DB87258-65F3-4FD6-9FF2-D7BAC9C89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999" y="2315075"/>
            <a:ext cx="937180" cy="849319"/>
          </a:xfrm>
          <a:prstGeom prst="rect">
            <a:avLst/>
          </a:pr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91F11657-F84F-47AE-BA0F-0461444BD758}"/>
              </a:ext>
            </a:extLst>
          </p:cNvPr>
          <p:cNvSpPr/>
          <p:nvPr/>
        </p:nvSpPr>
        <p:spPr>
          <a:xfrm>
            <a:off x="7311775" y="3293512"/>
            <a:ext cx="186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b="1" dirty="0">
                <a:latin typeface="Lato-Bold"/>
              </a:rPr>
              <a:t>Pan-</a:t>
            </a:r>
            <a:r>
              <a:rPr lang="it-IT" sz="1200" b="1" dirty="0" err="1">
                <a:latin typeface="Lato-Bold"/>
              </a:rPr>
              <a:t>European</a:t>
            </a:r>
            <a:r>
              <a:rPr lang="it-IT" sz="1200" b="1" dirty="0">
                <a:latin typeface="Lato-Bold"/>
              </a:rPr>
              <a:t> </a:t>
            </a:r>
          </a:p>
          <a:p>
            <a:pPr algn="ctr"/>
            <a:r>
              <a:rPr lang="it-IT" sz="1200" b="1" dirty="0">
                <a:latin typeface="Lato-Bold"/>
              </a:rPr>
              <a:t>Research </a:t>
            </a:r>
            <a:r>
              <a:rPr lang="it-IT" sz="1200" b="1" dirty="0" err="1">
                <a:latin typeface="Lato-Bold"/>
              </a:rPr>
              <a:t>Organisations</a:t>
            </a:r>
            <a:endParaRPr lang="it-IT" sz="1200" b="1" dirty="0">
              <a:latin typeface="Lato-Bold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5B2B477F-BDB3-41FA-BB77-B028BD8601E4}"/>
              </a:ext>
            </a:extLst>
          </p:cNvPr>
          <p:cNvSpPr/>
          <p:nvPr/>
        </p:nvSpPr>
        <p:spPr>
          <a:xfrm>
            <a:off x="0" y="5472052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Engagement with scientific, research, industrial &amp; policy communities, to produce active end-users of ESCAPE results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6C25D3C-FEB7-48A2-A131-15D6701523C0}"/>
              </a:ext>
            </a:extLst>
          </p:cNvPr>
          <p:cNvSpPr/>
          <p:nvPr/>
        </p:nvSpPr>
        <p:spPr>
          <a:xfrm>
            <a:off x="171009" y="4265499"/>
            <a:ext cx="2735259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002060"/>
                </a:solidFill>
                <a:cs typeface="Calibri"/>
                <a:sym typeface="Calibri"/>
              </a:rPr>
              <a:t>What is the value proposition for each of these stakeholders use ESCAPE’s outputs?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67E346C-3518-47F5-AC16-8FE24735AA36}"/>
              </a:ext>
            </a:extLst>
          </p:cNvPr>
          <p:cNvSpPr/>
          <p:nvPr/>
        </p:nvSpPr>
        <p:spPr>
          <a:xfrm>
            <a:off x="2949527" y="4260389"/>
            <a:ext cx="2522799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002060"/>
                </a:solidFill>
                <a:cs typeface="Calibri"/>
                <a:sym typeface="Source Sans Pro"/>
              </a:rPr>
              <a:t>How can ESCAPE’s assets fit the  EOSC offer for EU/ international researchers?</a:t>
            </a:r>
            <a:endParaRPr lang="en-US" sz="1600" b="1" dirty="0">
              <a:solidFill>
                <a:srgbClr val="002060"/>
              </a:solidFill>
              <a:cs typeface="Calibri"/>
              <a:sym typeface="Arial"/>
            </a:endParaRPr>
          </a:p>
        </p:txBody>
      </p:sp>
      <p:pic>
        <p:nvPicPr>
          <p:cNvPr id="49" name="Google Shape;4111;p310">
            <a:extLst>
              <a:ext uri="{FF2B5EF4-FFF2-40B4-BE49-F238E27FC236}">
                <a16:creationId xmlns:a16="http://schemas.microsoft.com/office/drawing/2014/main" id="{E7B05BC3-977B-47C4-A44F-DEA970BED7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25777" y="4366484"/>
            <a:ext cx="1488508" cy="7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113;p310" descr="Home">
            <a:extLst>
              <a:ext uri="{FF2B5EF4-FFF2-40B4-BE49-F238E27FC236}">
                <a16:creationId xmlns:a16="http://schemas.microsoft.com/office/drawing/2014/main" id="{FFD07EC5-91B5-4679-9B28-54A438BCD2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52187" y="4369027"/>
            <a:ext cx="1858789" cy="71039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egnaposto numero diapositiva 5">
            <a:extLst>
              <a:ext uri="{FF2B5EF4-FFF2-40B4-BE49-F238E27FC236}">
                <a16:creationId xmlns:a16="http://schemas.microsoft.com/office/drawing/2014/main" id="{D8C7C37C-C282-4BBC-88A2-3FCBEBBE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</p:spPr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sp>
        <p:nvSpPr>
          <p:cNvPr id="53" name="Segnaposto data 3">
            <a:extLst>
              <a:ext uri="{FF2B5EF4-FFF2-40B4-BE49-F238E27FC236}">
                <a16:creationId xmlns:a16="http://schemas.microsoft.com/office/drawing/2014/main" id="{30FF12D8-ED83-4385-B417-8508741D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85" y="6356351"/>
            <a:ext cx="1171036" cy="365125"/>
          </a:xfrm>
        </p:spPr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4" name="Segnaposto piè di pagina 4">
            <a:extLst>
              <a:ext uri="{FF2B5EF4-FFF2-40B4-BE49-F238E27FC236}">
                <a16:creationId xmlns:a16="http://schemas.microsoft.com/office/drawing/2014/main" id="{853FB0F3-CACF-43BB-A51D-F36C4A5F8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803585" cy="365125"/>
          </a:xfrm>
        </p:spPr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152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F63F1AC-3EA4-47A5-A77E-E9AF51CF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2927" y="1465626"/>
            <a:ext cx="5134708" cy="41450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11C28A0-F589-4E32-B369-0B212364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919049" cy="1032353"/>
          </a:xfrm>
        </p:spPr>
        <p:txBody>
          <a:bodyPr>
            <a:normAutofit/>
          </a:bodyPr>
          <a:lstStyle/>
          <a:p>
            <a:r>
              <a:rPr lang="pt-PT" dirty="0"/>
              <a:t>ESCAPE Website - </a:t>
            </a:r>
            <a:r>
              <a:rPr lang="pt-PT" dirty="0">
                <a:hlinkClick r:id="rId3"/>
              </a:rPr>
              <a:t>http://escape2020.eu/</a:t>
            </a:r>
            <a:r>
              <a:rPr lang="pt-PT" dirty="0"/>
              <a:t>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66C913-6BFF-47CB-A961-4FBFA397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96021B-96AC-44DA-907D-99828D4E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27EBBD-38F4-4362-85F9-FD2A5900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3C92FBA-A89C-4307-8A0E-BAAD107A2A6F}"/>
              </a:ext>
            </a:extLst>
          </p:cNvPr>
          <p:cNvSpPr/>
          <p:nvPr/>
        </p:nvSpPr>
        <p:spPr>
          <a:xfrm>
            <a:off x="0" y="5443916"/>
            <a:ext cx="9204666" cy="75993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ESCAPE’s website will be the shop window for project results, besides promoting ESCAPE’s activities</a:t>
            </a:r>
          </a:p>
        </p:txBody>
      </p:sp>
      <p:sp>
        <p:nvSpPr>
          <p:cNvPr id="7" name="Shape 227">
            <a:extLst>
              <a:ext uri="{FF2B5EF4-FFF2-40B4-BE49-F238E27FC236}">
                <a16:creationId xmlns:a16="http://schemas.microsoft.com/office/drawing/2014/main" id="{31E30ACC-0871-4593-84A6-98344089C195}"/>
              </a:ext>
            </a:extLst>
          </p:cNvPr>
          <p:cNvSpPr txBox="1">
            <a:spLocks/>
          </p:cNvSpPr>
          <p:nvPr/>
        </p:nvSpPr>
        <p:spPr>
          <a:xfrm>
            <a:off x="4178106" y="1669336"/>
            <a:ext cx="5134708" cy="4600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FontTx/>
              <a:buNone/>
            </a:pPr>
            <a:endParaRPr lang="en-US" sz="2000" dirty="0">
              <a:solidFill>
                <a:srgbClr val="484848"/>
              </a:solidFill>
              <a:highlight>
                <a:srgbClr val="FFFFFF"/>
              </a:highligh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FontTx/>
              <a:buNone/>
            </a:pPr>
            <a:endParaRPr lang="en-US" sz="2000" dirty="0">
              <a:solidFill>
                <a:srgbClr val="484848"/>
              </a:solidFill>
              <a:highlight>
                <a:srgbClr val="FFFFFF"/>
              </a:highligh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sp>
        <p:nvSpPr>
          <p:cNvPr id="11" name="Shape 227">
            <a:extLst>
              <a:ext uri="{FF2B5EF4-FFF2-40B4-BE49-F238E27FC236}">
                <a16:creationId xmlns:a16="http://schemas.microsoft.com/office/drawing/2014/main" id="{2B522381-D375-45D8-A81C-4DAF357995BE}"/>
              </a:ext>
            </a:extLst>
          </p:cNvPr>
          <p:cNvSpPr txBox="1">
            <a:spLocks/>
          </p:cNvSpPr>
          <p:nvPr/>
        </p:nvSpPr>
        <p:spPr>
          <a:xfrm>
            <a:off x="4178106" y="1233238"/>
            <a:ext cx="5272242" cy="4600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FontTx/>
              <a:buNone/>
            </a:pPr>
            <a:endParaRPr lang="en-US" sz="2000" dirty="0">
              <a:solidFill>
                <a:srgbClr val="484848"/>
              </a:solidFill>
              <a:highlight>
                <a:srgbClr val="FFFFFF"/>
              </a:highligh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FontTx/>
              <a:buNone/>
            </a:pPr>
            <a:endParaRPr lang="en-US" sz="2000" dirty="0">
              <a:solidFill>
                <a:srgbClr val="484848"/>
              </a:solidFill>
              <a:highlight>
                <a:srgbClr val="FFFFFF"/>
              </a:highligh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BCE2447-D2D0-4D6D-85C5-A0DE37EE0325}"/>
              </a:ext>
            </a:extLst>
          </p:cNvPr>
          <p:cNvSpPr/>
          <p:nvPr/>
        </p:nvSpPr>
        <p:spPr>
          <a:xfrm>
            <a:off x="3577604" y="1457386"/>
            <a:ext cx="5566396" cy="1567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20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ESCAPE’s website 1</a:t>
            </a:r>
            <a:r>
              <a:rPr lang="en-US" sz="2000" baseline="300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st</a:t>
            </a:r>
            <a:r>
              <a:rPr lang="en-US" sz="20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iteration already online</a:t>
            </a:r>
            <a:endParaRPr lang="en-US" sz="2000" b="1" dirty="0">
              <a:solidFill>
                <a:srgbClr val="484848"/>
              </a:solidFill>
              <a:highlight>
                <a:srgbClr val="FFFFFF"/>
              </a:highligh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685800" lvl="1" indent="-228600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20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Launch of the full-website by June 2019 (M5)</a:t>
            </a:r>
          </a:p>
          <a:p>
            <a:pPr marL="1143000" lvl="2" indent="-228600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16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Features: </a:t>
            </a:r>
          </a:p>
          <a:p>
            <a:pPr marL="1600200" lvl="3" indent="-228600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16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Internal coordination</a:t>
            </a:r>
          </a:p>
          <a:p>
            <a:pPr marL="1600200" lvl="3" indent="-228600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1600" dirty="0">
                <a:solidFill>
                  <a:srgbClr val="484848"/>
                </a:solidFill>
                <a:highlight>
                  <a:srgbClr val="FFFFFF"/>
                </a:highligh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Internal &amp; external dissemination of ESCAPE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76523D9-3CFF-44F5-A3FB-83E5FE269899}"/>
              </a:ext>
            </a:extLst>
          </p:cNvPr>
          <p:cNvSpPr/>
          <p:nvPr/>
        </p:nvSpPr>
        <p:spPr>
          <a:xfrm>
            <a:off x="4135898" y="3246516"/>
            <a:ext cx="4937763" cy="2054550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Verdana"/>
              </a:rPr>
              <a:t>Next activities</a:t>
            </a: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New website URL with “ESCAPE EU” </a:t>
            </a:r>
            <a:r>
              <a:rPr lang="en-US" sz="1400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(CNRS-LAPP)</a:t>
            </a:r>
            <a:endParaRPr lang="en-US" dirty="0">
              <a:solidFill>
                <a:srgbClr val="484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Publish “ASTERICS EOSC in Practice” story</a:t>
            </a: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dirty="0">
                <a:solidFill>
                  <a:srgbClr val="48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Website diagram &amp; homepage mockup</a:t>
            </a:r>
          </a:p>
          <a:p>
            <a:pPr marL="365125" lvl="2" indent="-280988" algn="just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</a:pP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Verdana"/>
              </a:rPr>
              <a:t>INFORM US  YOUR MILESTONES &amp; UPDATES TO INCLUDE ON WEBSITE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  <a:sym typeface="Verdana"/>
            </a:endParaRPr>
          </a:p>
          <a:p>
            <a:pPr algn="ctr"/>
            <a:endParaRPr lang="it-IT" sz="800" dirty="0">
              <a:solidFill>
                <a:srgbClr val="002060"/>
              </a:solidFill>
              <a:latin typeface="Calibri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7576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AEE25-26E7-43AE-AF24-1CBB83D2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ESCAPE Community </a:t>
            </a:r>
            <a:r>
              <a:rPr lang="it-IT" dirty="0" err="1"/>
              <a:t>Profile</a:t>
            </a:r>
            <a:r>
              <a:rPr lang="it-IT" dirty="0"/>
              <a:t> Database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A549BB-AE91-42E0-824D-7EFF84609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06/02/19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87822E-43E1-4551-9216-DC6DD9AF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AC8BD-6B5F-4E6F-96A6-24A31F5A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93584F-B799-4C49-8AF5-198A7193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6" y="2096931"/>
            <a:ext cx="6221656" cy="3094049"/>
          </a:xfrm>
          <a:prstGeom prst="rect">
            <a:avLst/>
          </a:prstGeom>
        </p:spPr>
      </p:pic>
      <p:sp>
        <p:nvSpPr>
          <p:cNvPr id="8" name="Shape 155">
            <a:extLst>
              <a:ext uri="{FF2B5EF4-FFF2-40B4-BE49-F238E27FC236}">
                <a16:creationId xmlns:a16="http://schemas.microsoft.com/office/drawing/2014/main" id="{2FF66890-C23E-4D3E-BE69-74A48968B63F}"/>
              </a:ext>
            </a:extLst>
          </p:cNvPr>
          <p:cNvSpPr txBox="1"/>
          <p:nvPr/>
        </p:nvSpPr>
        <p:spPr>
          <a:xfrm>
            <a:off x="111876" y="1249072"/>
            <a:ext cx="6345196" cy="675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it-IT" sz="1600" b="1" dirty="0" err="1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Individual</a:t>
            </a:r>
            <a:r>
              <a:rPr lang="it-IT" sz="1600" b="1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 </a:t>
            </a:r>
            <a:r>
              <a:rPr lang="it-IT" sz="1600" b="1" dirty="0" err="1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profile</a:t>
            </a:r>
            <a:r>
              <a:rPr lang="it-IT" sz="1600" b="1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 database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it-IT" sz="1600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organisation </a:t>
            </a:r>
            <a:r>
              <a:rPr lang="it-IT" sz="1600" dirty="0" err="1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type</a:t>
            </a:r>
            <a:r>
              <a:rPr lang="it-IT" sz="1600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, discipline, </a:t>
            </a:r>
            <a:r>
              <a:rPr lang="it-IT" sz="1600" dirty="0" err="1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professonal</a:t>
            </a:r>
            <a:r>
              <a:rPr lang="it-IT" sz="1600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 </a:t>
            </a:r>
            <a:r>
              <a:rPr lang="it-IT" sz="1600" dirty="0" err="1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role</a:t>
            </a:r>
            <a:r>
              <a:rPr lang="it-IT" sz="1600" dirty="0">
                <a:solidFill>
                  <a:srgbClr val="484848"/>
                </a:solidFill>
                <a:latin typeface="Source Sans Pro" panose="020B0604020202020204" charset="0"/>
                <a:ea typeface="Verdana"/>
                <a:cs typeface="Verdana"/>
                <a:sym typeface="Verdana"/>
              </a:rPr>
              <a:t>, country and stakeholder.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04E2746-7BC2-4C9A-9C61-7C590E8ECA64}"/>
              </a:ext>
            </a:extLst>
          </p:cNvPr>
          <p:cNvSpPr/>
          <p:nvPr/>
        </p:nvSpPr>
        <p:spPr>
          <a:xfrm>
            <a:off x="0" y="5472052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Identify diverse community of stakeholders, multipliers and influencers,</a:t>
            </a:r>
          </a:p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to support dissemination of results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A01F681-AB56-4CD6-8CD3-7F2A47201F5F}"/>
              </a:ext>
            </a:extLst>
          </p:cNvPr>
          <p:cNvSpPr/>
          <p:nvPr/>
        </p:nvSpPr>
        <p:spPr>
          <a:xfrm>
            <a:off x="6935955" y="2228716"/>
            <a:ext cx="1771420" cy="2938942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Calibri"/>
                <a:cs typeface="Calibri"/>
                <a:sym typeface="Verdana"/>
              </a:rPr>
              <a:t>ALL PARTNERS TO CONTRIBUTE ON IDENTIFYING INDIVIDUAL STAKEHOLDERS</a:t>
            </a:r>
          </a:p>
          <a:p>
            <a:pPr algn="ctr"/>
            <a:endParaRPr lang="it-IT" sz="800" dirty="0">
              <a:solidFill>
                <a:srgbClr val="002060"/>
              </a:solidFill>
              <a:latin typeface="Calibri"/>
              <a:cs typeface="Calibri"/>
              <a:sym typeface="Verdana"/>
            </a:endParaRPr>
          </a:p>
          <a:p>
            <a:pPr algn="ctr"/>
            <a:r>
              <a:rPr lang="pt-PT" dirty="0">
                <a:solidFill>
                  <a:srgbClr val="002060"/>
                </a:solidFill>
                <a:latin typeface="Calibri"/>
                <a:cs typeface="Calibri"/>
                <a:sym typeface="Verdana"/>
              </a:rPr>
              <a:t>(events, meetings, partnerships, co-workers)</a:t>
            </a:r>
            <a:endParaRPr lang="it-IT" dirty="0">
              <a:solidFill>
                <a:srgbClr val="002060"/>
              </a:solidFill>
              <a:latin typeface="Calibri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18549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177</TotalTime>
  <Words>1909</Words>
  <Application>Microsoft Macintosh PowerPoint</Application>
  <PresentationFormat>On-screen Show (4:3)</PresentationFormat>
  <Paragraphs>312</Paragraphs>
  <Slides>31</Slides>
  <Notes>5</Notes>
  <HiddenSlides>5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CG Omega</vt:lpstr>
      <vt:lpstr>Lato-Bold</vt:lpstr>
      <vt:lpstr>Source Sans Pro</vt:lpstr>
      <vt:lpstr>Verdana</vt:lpstr>
      <vt:lpstr>Wingdings</vt:lpstr>
      <vt:lpstr>Tema di Office</vt:lpstr>
      <vt:lpstr>Work Package Six: «ECO» Engagement and Communication</vt:lpstr>
      <vt:lpstr>Vision</vt:lpstr>
      <vt:lpstr>Trust-IT Services – Who are we?</vt:lpstr>
      <vt:lpstr>WP6 - Engagement and Communication</vt:lpstr>
      <vt:lpstr>WP6 - Engagement and Communication</vt:lpstr>
      <vt:lpstr>WP6 - Engagement and Communication</vt:lpstr>
      <vt:lpstr>ESCAPE Stakeholders</vt:lpstr>
      <vt:lpstr>ESCAPE Website - http://escape2020.eu/ </vt:lpstr>
      <vt:lpstr>ESCAPE Community Profile Database</vt:lpstr>
      <vt:lpstr>Events Communication Procedures</vt:lpstr>
      <vt:lpstr>Task 6.1 Public Engagement and Communication Done to date?</vt:lpstr>
      <vt:lpstr>T6.1 Timeline of Actions &amp; Outlook for M1-M48</vt:lpstr>
      <vt:lpstr>Task 6.1: public engagement and communication</vt:lpstr>
      <vt:lpstr>Task 6.1: public engagement and communication</vt:lpstr>
      <vt:lpstr>Task 6.1: public engagement and communication</vt:lpstr>
      <vt:lpstr>Task 6.1: public engagement and communication</vt:lpstr>
      <vt:lpstr>Task 6.1: public engagement and communication</vt:lpstr>
      <vt:lpstr>WP6 - Engagement and Communication</vt:lpstr>
      <vt:lpstr>T6.2 Timeline of Actions &amp; Outlook for M1-M48</vt:lpstr>
      <vt:lpstr>WP6 - Engagement and Communication</vt:lpstr>
      <vt:lpstr>PowerPoint Presentation</vt:lpstr>
      <vt:lpstr>PowerPoint Presentation</vt:lpstr>
      <vt:lpstr>PowerPoint Presentation</vt:lpstr>
      <vt:lpstr>WP6 - Engagement and Communication</vt:lpstr>
      <vt:lpstr>PowerPoint Presentation</vt:lpstr>
      <vt:lpstr>WP6 - Engagement and Communication</vt:lpstr>
      <vt:lpstr>PowerPoint Presentation</vt:lpstr>
      <vt:lpstr>WP6 - Engagement and Communication</vt:lpstr>
      <vt:lpstr>PowerPoint Presentation</vt:lpstr>
      <vt:lpstr>WP6 - Engagement and Communication</vt:lpstr>
      <vt:lpstr>Thank you very much!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Stephen.Serjeant</cp:lastModifiedBy>
  <cp:revision>25</cp:revision>
  <dcterms:created xsi:type="dcterms:W3CDTF">2018-11-20T16:31:33Z</dcterms:created>
  <dcterms:modified xsi:type="dcterms:W3CDTF">2019-02-06T15:05:53Z</dcterms:modified>
</cp:coreProperties>
</file>