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97" r:id="rId3"/>
    <p:sldId id="269" r:id="rId4"/>
    <p:sldId id="282" r:id="rId5"/>
    <p:sldId id="287" r:id="rId6"/>
    <p:sldId id="281" r:id="rId7"/>
    <p:sldId id="270" r:id="rId8"/>
    <p:sldId id="267" r:id="rId9"/>
    <p:sldId id="290" r:id="rId10"/>
    <p:sldId id="291" r:id="rId11"/>
    <p:sldId id="271" r:id="rId12"/>
    <p:sldId id="274" r:id="rId13"/>
    <p:sldId id="272" r:id="rId14"/>
    <p:sldId id="293" r:id="rId15"/>
    <p:sldId id="295" r:id="rId16"/>
    <p:sldId id="296" r:id="rId17"/>
    <p:sldId id="278" r:id="rId18"/>
    <p:sldId id="280" r:id="rId19"/>
    <p:sldId id="279" r:id="rId20"/>
    <p:sldId id="288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97" autoAdjust="0"/>
    <p:restoredTop sz="94662"/>
  </p:normalViewPr>
  <p:slideViewPr>
    <p:cSldViewPr snapToGrid="0" snapToObjects="1">
      <p:cViewPr varScale="1">
        <p:scale>
          <a:sx n="131" d="100"/>
          <a:sy n="131" d="100"/>
        </p:scale>
        <p:origin x="28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06/02/19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06/02/19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3221764"/>
            <a:ext cx="7772400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363" y="5063369"/>
            <a:ext cx="6858000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742950" y="6378090"/>
            <a:ext cx="71125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3963-66FE-6F4B-BD25-DC808A9E2BB9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A4595-93FB-9145-9A59-D53BDF61035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2436" y="3221764"/>
            <a:ext cx="6373091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2436" y="5063369"/>
            <a:ext cx="6373092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742950" y="6378090"/>
            <a:ext cx="71125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4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03201" y="6346703"/>
            <a:ext cx="54898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3801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481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07/02/19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3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07/02/19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660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07/02/19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413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07/02/19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04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07/02/19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58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03201" y="6346703"/>
            <a:ext cx="54898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07/02/19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99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96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3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2C5A-F2D3-5F49-A780-D8A7363EADF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F1395-9EBF-5F44-82C3-82F127128BD6}" type="datetime1">
              <a:rPr lang="en-GB" smtClean="0"/>
              <a:t>06/02/2019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98F7E-E9B3-104B-BF3C-EFB52782B49B}" type="datetime1">
              <a:rPr lang="en-GB" smtClean="0"/>
              <a:t>06/02/2019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419D-A574-6342-ACBB-5B8E9D73BA18}" type="datetime1">
              <a:rPr lang="en-GB" smtClean="0"/>
              <a:t>06/02/2019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57A0-58F7-C44A-BECA-78808A0C3A02}" type="datetime1">
              <a:rPr lang="en-GB" smtClean="0"/>
              <a:t>06/02/2019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C425-4F36-C441-8B55-2E9652F11D97}" type="datetime1">
              <a:rPr lang="en-GB" smtClean="0"/>
              <a:t>06/02/2019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4EDA-F23C-7E4D-A3B2-8B6D6C50EBF0}" type="datetime1">
              <a:rPr lang="en-GB" smtClean="0"/>
              <a:t>06/02/2019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58781"/>
            <a:ext cx="78867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85" y="6356351"/>
            <a:ext cx="117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1A336-85E6-A044-942A-D520FC75C375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8196" y="6356351"/>
            <a:ext cx="2803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5122120" y="6364235"/>
            <a:ext cx="2787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7" y="6425157"/>
            <a:ext cx="456585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58781"/>
            <a:ext cx="78867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85" y="6356351"/>
            <a:ext cx="117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07/02/19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8196" y="6356351"/>
            <a:ext cx="2803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5122120" y="6364235"/>
            <a:ext cx="2787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7" y="6425157"/>
            <a:ext cx="456585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5343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8.png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2599F3F-7EA4-C04E-A535-33F8BFBD9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60164"/>
            <a:ext cx="9143999" cy="1345820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latin typeface="Avenir Heavy"/>
                <a:cs typeface="Avenir Heavy"/>
              </a:rPr>
              <a:t>WP4: </a:t>
            </a:r>
            <a:r>
              <a:rPr lang="en-GB" sz="3600" b="1" dirty="0">
                <a:solidFill>
                  <a:srgbClr val="00FDFF"/>
                </a:solidFill>
                <a:latin typeface="Avenir Heavy"/>
                <a:cs typeface="Avenir Heavy"/>
              </a:rPr>
              <a:t>‘CEVO’</a:t>
            </a:r>
            <a:br>
              <a:rPr lang="en-GB" sz="3600" b="1" dirty="0">
                <a:solidFill>
                  <a:srgbClr val="00FDFF"/>
                </a:solidFill>
                <a:latin typeface="Avenir Heavy"/>
                <a:cs typeface="Avenir Heavy"/>
              </a:rPr>
            </a:br>
            <a:r>
              <a:rPr lang="en-GB" sz="3600" b="1" dirty="0">
                <a:latin typeface="Avenir Heavy"/>
                <a:cs typeface="Avenir Heavy"/>
              </a:rPr>
              <a:t>Connecting ESFRI projects to EOSC through the Virtual Observatory framework</a:t>
            </a:r>
            <a:endParaRPr lang="it-IT" sz="3600" dirty="0"/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5419D898-C134-DA49-98D0-AD9C989CF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905984"/>
            <a:ext cx="6858000" cy="1503004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Avenir Heavy"/>
                <a:cs typeface="Avenir Heavy"/>
              </a:rPr>
              <a:t>Mark ALLEN</a:t>
            </a:r>
          </a:p>
          <a:p>
            <a:r>
              <a:rPr lang="en-GB" sz="1200" b="1" dirty="0">
                <a:latin typeface="Avenir Heavy"/>
                <a:cs typeface="Avenir Heavy"/>
              </a:rPr>
              <a:t>Strasbourg astronomical Data Centre (CDS)</a:t>
            </a:r>
          </a:p>
          <a:p>
            <a:r>
              <a:rPr lang="en-GB" sz="1400" b="1" dirty="0" err="1">
                <a:latin typeface="Avenir Heavy"/>
                <a:cs typeface="Avenir Heavy"/>
              </a:rPr>
              <a:t>Observatoire</a:t>
            </a:r>
            <a:r>
              <a:rPr lang="en-GB" sz="1400" b="1" dirty="0">
                <a:latin typeface="Avenir Heavy"/>
                <a:cs typeface="Avenir Heavy"/>
              </a:rPr>
              <a:t> </a:t>
            </a:r>
            <a:r>
              <a:rPr lang="en-GB" sz="1400" b="1" dirty="0" err="1">
                <a:latin typeface="Avenir Heavy"/>
                <a:cs typeface="Avenir Heavy"/>
              </a:rPr>
              <a:t>astronomique</a:t>
            </a:r>
            <a:r>
              <a:rPr lang="en-GB" sz="1400" b="1" dirty="0">
                <a:latin typeface="Avenir Heavy"/>
                <a:cs typeface="Avenir Heavy"/>
              </a:rPr>
              <a:t> de Strasbourg - CNRS</a:t>
            </a:r>
            <a:endParaRPr lang="en-GB" sz="300" b="1" dirty="0">
              <a:latin typeface="Avenir Heavy"/>
              <a:cs typeface="Avenir Heavy"/>
            </a:endParaRPr>
          </a:p>
          <a:p>
            <a:r>
              <a:rPr lang="en-GB" sz="1200" b="1" dirty="0">
                <a:latin typeface="Avenir Heavy"/>
                <a:cs typeface="Avenir Heavy"/>
              </a:rPr>
              <a:t>Annecy, 7 February 2019</a:t>
            </a:r>
          </a:p>
          <a:p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13648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DC81B-3240-1A48-9BD0-256B6580A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VO and ESFRIs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FF914-6926-5F4E-BDD2-CAD9B5BD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EC937-0DD2-F340-95B4-9BD4DD5B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E265D-A00E-5F44-BB17-BAB804F2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D4527-7864-A74A-97FE-0C0B24620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11" y="1393852"/>
            <a:ext cx="8238319" cy="4245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4E45E-21FA-C648-BF13-5A8DE77ED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072" y="1863790"/>
            <a:ext cx="6306278" cy="42278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6D1415-5F25-DC4E-8317-9628C461E702}"/>
              </a:ext>
            </a:extLst>
          </p:cNvPr>
          <p:cNvSpPr/>
          <p:nvPr/>
        </p:nvSpPr>
        <p:spPr>
          <a:xfrm>
            <a:off x="393800" y="5722351"/>
            <a:ext cx="2558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Helvetica Neue" panose="02000503000000020004" pitchFamily="2" charset="0"/>
              </a:rPr>
              <a:t>ESFRI Roadmap 2018</a:t>
            </a:r>
            <a:endParaRPr lang="en-GB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CD34-3A01-A241-9CEB-B10D559F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DF60-D0A9-3A4F-A4F2-ECE694A50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Task 4.1  </a:t>
            </a:r>
            <a:r>
              <a:rPr lang="en-US" dirty="0"/>
              <a:t>Integration of astronomy VO data and services into the EOSC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Task 4.2 </a:t>
            </a:r>
            <a:r>
              <a:rPr lang="en-US" dirty="0"/>
              <a:t>Implementation of FAIR principles for ESFRI data through the Virtual Observatory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Task 4.3 </a:t>
            </a:r>
            <a:r>
              <a:rPr lang="en-US" dirty="0"/>
              <a:t>Adding value to trusted content in astronomy archives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4F468-1905-E440-A598-A74457B1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3314-C99F-124C-ACC6-1C4821B2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14DD-1405-A542-8B98-CE3BDB92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CCC21-42B6-C54B-A41E-FFBAA6341B00}"/>
              </a:ext>
            </a:extLst>
          </p:cNvPr>
          <p:cNvSpPr txBox="1"/>
          <p:nvPr/>
        </p:nvSpPr>
        <p:spPr>
          <a:xfrm rot="1188534">
            <a:off x="6347012" y="3001390"/>
            <a:ext cx="229944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Building on the work of ASTERICS DADI</a:t>
            </a:r>
          </a:p>
        </p:txBody>
      </p:sp>
    </p:spTree>
    <p:extLst>
      <p:ext uri="{BB962C8B-B14F-4D97-AF65-F5344CB8AC3E}">
        <p14:creationId xmlns:p14="http://schemas.microsoft.com/office/powerpoint/2010/main" val="37174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1B95-F076-5047-A9DC-DAC837B7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Partners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EF7C7-B926-F548-97BF-EAAD23CE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07/02/2019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9A96E-BBAD-3649-843B-7E6B258BD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AEB40-4C58-D84B-B514-0A80E4D4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6DDE8DBE-3D86-A64D-BEC3-74F0A18E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85" y="2564998"/>
            <a:ext cx="654002" cy="849870"/>
          </a:xfrm>
          <a:prstGeom prst="rect">
            <a:avLst/>
          </a:prstGeom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6A18348A-26C9-AE41-86E1-D1014C3E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227" y="2924034"/>
            <a:ext cx="922150" cy="511625"/>
          </a:xfrm>
          <a:prstGeom prst="rect">
            <a:avLst/>
          </a:prstGeom>
        </p:spPr>
      </p:pic>
      <p:pic>
        <p:nvPicPr>
          <p:cNvPr id="9" name="Picture 6" descr="Image result for cta observatory logo">
            <a:extLst>
              <a:ext uri="{FF2B5EF4-FFF2-40B4-BE49-F238E27FC236}">
                <a16:creationId xmlns:a16="http://schemas.microsoft.com/office/drawing/2014/main" id="{49504943-0FFA-EF43-93B2-E6721D5B1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913" y="2551091"/>
            <a:ext cx="966502" cy="380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E01F92-B10B-C04F-9466-61F28025C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91" r="2031" b="12042"/>
          <a:stretch/>
        </p:blipFill>
        <p:spPr>
          <a:xfrm>
            <a:off x="1622549" y="2472365"/>
            <a:ext cx="910507" cy="547648"/>
          </a:xfrm>
          <a:prstGeom prst="rect">
            <a:avLst/>
          </a:prstGeom>
        </p:spPr>
      </p:pic>
      <p:pic>
        <p:nvPicPr>
          <p:cNvPr id="11" name="Picture 2" descr="Image result for cnrs logo">
            <a:extLst>
              <a:ext uri="{FF2B5EF4-FFF2-40B4-BE49-F238E27FC236}">
                <a16:creationId xmlns:a16="http://schemas.microsoft.com/office/drawing/2014/main" id="{6965C21C-7C8E-5344-BCA2-893F614C3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44" y="3834322"/>
            <a:ext cx="1005293" cy="1017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&quot;{$webpage.title}&quot;">
            <a:extLst>
              <a:ext uri="{FF2B5EF4-FFF2-40B4-BE49-F238E27FC236}">
                <a16:creationId xmlns:a16="http://schemas.microsoft.com/office/drawing/2014/main" id="{881C4379-E0AD-CF45-8CDD-62DFCB18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86" y="2510486"/>
            <a:ext cx="673231" cy="581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Related image">
            <a:extLst>
              <a:ext uri="{FF2B5EF4-FFF2-40B4-BE49-F238E27FC236}">
                <a16:creationId xmlns:a16="http://schemas.microsoft.com/office/drawing/2014/main" id="{FEF0F144-B8CD-DD46-8ECF-356279F2F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0387" r="4925" b="10942"/>
          <a:stretch/>
        </p:blipFill>
        <p:spPr bwMode="auto">
          <a:xfrm>
            <a:off x="4215123" y="4057572"/>
            <a:ext cx="786901" cy="6958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versitÃ¤t Heidelberg">
            <a:extLst>
              <a:ext uri="{FF2B5EF4-FFF2-40B4-BE49-F238E27FC236}">
                <a16:creationId xmlns:a16="http://schemas.microsoft.com/office/drawing/2014/main" id="{402465A0-31B4-D847-8433-77901C79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63" y="4129957"/>
            <a:ext cx="781400" cy="409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Image result for inta logo spain">
            <a:extLst>
              <a:ext uri="{FF2B5EF4-FFF2-40B4-BE49-F238E27FC236}">
                <a16:creationId xmlns:a16="http://schemas.microsoft.com/office/drawing/2014/main" id="{5D628EB2-01DE-5B4C-A092-FF093638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02" y="4046633"/>
            <a:ext cx="706774" cy="706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Royal Observatory of Belgium">
            <a:extLst>
              <a:ext uri="{FF2B5EF4-FFF2-40B4-BE49-F238E27FC236}">
                <a16:creationId xmlns:a16="http://schemas.microsoft.com/office/drawing/2014/main" id="{6F03A843-3055-2C45-BF63-199AA7F8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73" y="3154623"/>
            <a:ext cx="1543220" cy="296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Image result for ego logo gravitational">
            <a:extLst>
              <a:ext uri="{FF2B5EF4-FFF2-40B4-BE49-F238E27FC236}">
                <a16:creationId xmlns:a16="http://schemas.microsoft.com/office/drawing/2014/main" id="{AF76428E-650F-DA42-A3B9-3116F5FEC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7190876" y="2564998"/>
            <a:ext cx="1124469" cy="268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8">
            <a:extLst>
              <a:ext uri="{FF2B5EF4-FFF2-40B4-BE49-F238E27FC236}">
                <a16:creationId xmlns:a16="http://schemas.microsoft.com/office/drawing/2014/main" id="{F9E043AC-B0A3-DB4B-856F-6255ACEA72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194" t="19935" r="12167" b="21244"/>
          <a:stretch/>
        </p:blipFill>
        <p:spPr>
          <a:xfrm>
            <a:off x="2924306" y="4052389"/>
            <a:ext cx="1089788" cy="564988"/>
          </a:xfrm>
          <a:prstGeom prst="rect">
            <a:avLst/>
          </a:prstGeom>
        </p:spPr>
      </p:pic>
      <p:pic>
        <p:nvPicPr>
          <p:cNvPr id="23" name="Image 15">
            <a:extLst>
              <a:ext uri="{FF2B5EF4-FFF2-40B4-BE49-F238E27FC236}">
                <a16:creationId xmlns:a16="http://schemas.microsoft.com/office/drawing/2014/main" id="{D91B324F-AD48-9A42-8820-FEC4F201BC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81697" y="2471267"/>
            <a:ext cx="1454216" cy="539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ED9A3D-4BA1-4A45-B231-B1FD9C2ED5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107" y="5436246"/>
            <a:ext cx="1406319" cy="294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72FB2-FC29-004C-8009-F5769F304C2C}"/>
              </a:ext>
            </a:extLst>
          </p:cNvPr>
          <p:cNvSpPr txBox="1"/>
          <p:nvPr/>
        </p:nvSpPr>
        <p:spPr>
          <a:xfrm>
            <a:off x="535022" y="5385075"/>
            <a:ext cx="769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Partners bringing experience from European Virtual Observatory projects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EB054B-5AA5-8C41-BD6B-27B278240467}"/>
              </a:ext>
            </a:extLst>
          </p:cNvPr>
          <p:cNvSpPr txBox="1"/>
          <p:nvPr/>
        </p:nvSpPr>
        <p:spPr>
          <a:xfrm>
            <a:off x="607610" y="1712845"/>
            <a:ext cx="769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Partners from ESFRIs and astronomy Research Infrastructures</a:t>
            </a:r>
          </a:p>
        </p:txBody>
      </p:sp>
      <p:pic>
        <p:nvPicPr>
          <p:cNvPr id="25" name="Picture 32" descr="HITS gGmbH">
            <a:extLst>
              <a:ext uri="{FF2B5EF4-FFF2-40B4-BE49-F238E27FC236}">
                <a16:creationId xmlns:a16="http://schemas.microsoft.com/office/drawing/2014/main" id="{D64455FF-726B-D641-9B07-11527B39F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9662"/>
          <a:stretch/>
        </p:blipFill>
        <p:spPr bwMode="auto">
          <a:xfrm>
            <a:off x="7325937" y="4753407"/>
            <a:ext cx="1532125" cy="460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62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97E5-2DF2-1147-B23D-B71CCAB9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Task 4.1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Integration of astronomy VO data and services into the EOSC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21903-07C0-D040-9F58-7E9D22CF8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8780"/>
            <a:ext cx="7886700" cy="464318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Map the VO framework to EOSC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Aim to include the VO enabled archive services from ESFRI into EOSC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VO Registry in EOSC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2822A-97B0-1E46-A8B5-78913B32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70AE7-B948-6049-B1F9-B3A1101B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397-ED95-E547-AB14-0E456822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FF23F-A059-764F-8A30-F84EFEEA8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131" y="2817309"/>
            <a:ext cx="4725869" cy="2189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02914C-27EE-E942-88F0-A58AE7FE0ECB}"/>
              </a:ext>
            </a:extLst>
          </p:cNvPr>
          <p:cNvSpPr txBox="1">
            <a:spLocks/>
          </p:cNvSpPr>
          <p:nvPr/>
        </p:nvSpPr>
        <p:spPr>
          <a:xfrm>
            <a:off x="628650" y="3252431"/>
            <a:ext cx="4122151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Portfolio of astronomy     VO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Contribution to EOSC hybrid cloud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Containerised</a:t>
            </a:r>
            <a:r>
              <a:rPr lang="en-US" dirty="0"/>
              <a:t> domain-specific services</a:t>
            </a:r>
          </a:p>
          <a:p>
            <a:pPr marL="457200" lvl="1" indent="0">
              <a:buFontTx/>
              <a:buNone/>
            </a:pPr>
            <a:endParaRPr lang="en-US" i="1" dirty="0"/>
          </a:p>
          <a:p>
            <a:pPr marL="457200" lvl="1" indent="0">
              <a:buFontTx/>
              <a:buNone/>
            </a:pPr>
            <a:r>
              <a:rPr lang="en-US" dirty="0"/>
              <a:t>	</a:t>
            </a:r>
          </a:p>
          <a:p>
            <a:pPr marL="457200" lvl="1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16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B677C-D8CC-304D-9302-A5359C98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Task 4.2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Implementation of FAIR principles for ESFRI data through the 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C57E0-9526-FD4E-9F9D-326EAE89A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i="1" dirty="0"/>
              <a:t>Definition and adoption of common open IVOA standards based on ESFRI requirements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Gathering requirements from ESFRI for use of VO framework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Update and definition of standards based on priorities of ESFRI, representing ESFRI interests in IVOA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Specific example of inclusion of Solar data (EST)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Practical problem solving platform – facilitate implementations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Support to scientific community – Schools/Training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392FD-2291-F142-A625-013A3DBF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0EEE6-6E12-BC46-B184-4AC8031E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CAA51-D098-9840-90C2-3A15ADE64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183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C5B3-D24F-D742-B7AF-FC97A2B7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Task 4.3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Adding value to trusted content in astronomy archives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E922-2B2A-2A4B-955E-AE0759243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 dirty="0"/>
              <a:t>Next generation functionalities for creation and publication of </a:t>
            </a:r>
            <a:r>
              <a:rPr lang="en-US" b="1" i="1" dirty="0"/>
              <a:t>high-level, value-added data products </a:t>
            </a:r>
            <a:r>
              <a:rPr lang="en-US" i="1" dirty="0"/>
              <a:t>from ESFRIs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Assessment and application of </a:t>
            </a:r>
            <a:r>
              <a:rPr lang="en-US" b="1" dirty="0"/>
              <a:t>new techniques </a:t>
            </a:r>
            <a:r>
              <a:rPr lang="en-US" dirty="0"/>
              <a:t>– machine learning analytics. (connection to WP3)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Specific example applied to ESO archives data 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Identification of </a:t>
            </a:r>
            <a:r>
              <a:rPr lang="en-US" b="1" dirty="0"/>
              <a:t>stewardship best practices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Curation and publication of next-generation data products via ESFRI archives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Technical and human aspects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25B4-2998-1748-AD0F-348FF4F7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B7C52-EE8C-F54E-8BBC-114FC381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68AA-6F3B-6B42-A82D-8EB02C7C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202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F6E7-F50C-4F44-A4D1-6C8557C8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CAB5F-B98E-DC43-9F14-8D14EDC88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WP4 — WP3  </a:t>
            </a:r>
            <a:r>
              <a:rPr lang="en-GB" b="1" dirty="0">
                <a:solidFill>
                  <a:srgbClr val="0070C0"/>
                </a:solidFill>
              </a:rPr>
              <a:t>- Machine Learning classification</a:t>
            </a:r>
          </a:p>
          <a:p>
            <a:r>
              <a:rPr lang="en-GB" dirty="0"/>
              <a:t> WP4 — WP5  </a:t>
            </a:r>
            <a:r>
              <a:rPr lang="en-GB" b="1" dirty="0">
                <a:solidFill>
                  <a:srgbClr val="7030A0"/>
                </a:solidFill>
              </a:rPr>
              <a:t>- Platform – exploration as one mode of interface between VO and EOSC services </a:t>
            </a:r>
          </a:p>
          <a:p>
            <a:r>
              <a:rPr lang="en-GB" dirty="0"/>
              <a:t> WP4 — WP2  </a:t>
            </a:r>
            <a:r>
              <a:rPr lang="en-GB" b="1" dirty="0">
                <a:solidFill>
                  <a:srgbClr val="0070C0"/>
                </a:solidFill>
              </a:rPr>
              <a:t>- Connection to computing</a:t>
            </a:r>
          </a:p>
          <a:p>
            <a:endParaRPr lang="en-GB" b="1" dirty="0">
              <a:solidFill>
                <a:srgbClr val="0070C0"/>
              </a:solidFill>
            </a:endParaRPr>
          </a:p>
          <a:p>
            <a:r>
              <a:rPr lang="en-GB" dirty="0"/>
              <a:t> Direct liaison needed with </a:t>
            </a:r>
            <a:r>
              <a:rPr lang="en-GB" b="1" dirty="0"/>
              <a:t>technical EOSC expertise</a:t>
            </a:r>
            <a:r>
              <a:rPr lang="en-GB" dirty="0"/>
              <a:t> at WP/task level </a:t>
            </a:r>
          </a:p>
          <a:p>
            <a:r>
              <a:rPr lang="en-GB" dirty="0"/>
              <a:t> </a:t>
            </a:r>
            <a:r>
              <a:rPr lang="en-GB" b="1" dirty="0"/>
              <a:t>EST</a:t>
            </a:r>
            <a:r>
              <a:rPr lang="en-GB" dirty="0"/>
              <a:t> – connection to </a:t>
            </a:r>
            <a:r>
              <a:rPr lang="en-GB" b="1" dirty="0"/>
              <a:t>Euro-VO partners</a:t>
            </a:r>
            <a:r>
              <a:rPr lang="en-GB" dirty="0"/>
              <a:t> </a:t>
            </a:r>
            <a:r>
              <a:rPr lang="en-GB" i="1" dirty="0">
                <a:solidFill>
                  <a:srgbClr val="0070C0"/>
                </a:solidFill>
              </a:rPr>
              <a:t>(just begun in ASTERICS)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158BB-4862-6947-8D9B-A27CE262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FDDB0-0720-5749-BC0A-FF21C78F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6CF28-4518-DB40-A917-9028A5C3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16</a:t>
            </a:fld>
            <a:endParaRPr lang="it-IT" dirty="0"/>
          </a:p>
        </p:txBody>
      </p:sp>
      <p:pic>
        <p:nvPicPr>
          <p:cNvPr id="7" name="Picture 32" descr="HITS gGmbH">
            <a:extLst>
              <a:ext uri="{FF2B5EF4-FFF2-40B4-BE49-F238E27FC236}">
                <a16:creationId xmlns:a16="http://schemas.microsoft.com/office/drawing/2014/main" id="{DAD7D34A-B5BD-A244-BC63-43653CCBE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9662"/>
          <a:stretch/>
        </p:blipFill>
        <p:spPr bwMode="auto">
          <a:xfrm>
            <a:off x="7611875" y="1189041"/>
            <a:ext cx="1532125" cy="460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45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460E6-2294-9E47-AE64-A88EBD69B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Deliverables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E01FE-048B-524A-A5B6-A6977CFF5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7578E-08F9-2646-B534-2D4714B4A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8852-02EB-034F-9B8E-8649B20C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A90370-BE06-3848-AC5C-FF029F5D4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570" y="1358900"/>
            <a:ext cx="7706859" cy="48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0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FE44-92FE-714D-9B8D-91958B8B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Milestones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AB6D-1D45-EB47-B9BB-4AC5EA56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CD2F1-467F-394A-8A19-628E15D7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02AE0-0F88-1E49-BBC4-038FC6AF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0928BEA-5704-314D-B2CE-30D5DA090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30239"/>
            <a:ext cx="7886700" cy="3075384"/>
          </a:xfrm>
        </p:spPr>
      </p:pic>
    </p:spTree>
    <p:extLst>
      <p:ext uri="{BB962C8B-B14F-4D97-AF65-F5344CB8AC3E}">
        <p14:creationId xmlns:p14="http://schemas.microsoft.com/office/powerpoint/2010/main" val="374569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1B0A-22B8-3641-8979-74719961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Expected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95414-E31D-FD4E-82B3-91CFFD18F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33" y="1310142"/>
            <a:ext cx="7886700" cy="48181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Connection of the existing </a:t>
            </a:r>
            <a:r>
              <a:rPr lang="en-US" sz="2000" i="1" dirty="0"/>
              <a:t>(operational, heavily used, global) </a:t>
            </a:r>
            <a:r>
              <a:rPr lang="en-US" dirty="0"/>
              <a:t>VO framework to the EOSC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Astronomy specific services on EOSC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Contributing to the setting up of EOSC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Training astronomers, ESFRI and RI on use of interoperable tools for science and data sharing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Extension of the VO framework to new communities, and VO next-steps (computing, Big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ger</a:t>
            </a:r>
            <a:r>
              <a:rPr lang="en-US" dirty="0"/>
              <a:t> Data)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Significant added value to ESFRI archive services </a:t>
            </a:r>
            <a:r>
              <a:rPr lang="en-US" sz="2400" i="1" dirty="0"/>
              <a:t>(e.g. machine learning classification)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AF9F3-1006-474D-ACAC-B742F0BA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156B0-0EF9-3541-98A1-EEEBC6D4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70A9-41E8-1842-9597-A09E6BD0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19</a:t>
            </a:fld>
            <a:endParaRPr lang="it-IT" dirty="0"/>
          </a:p>
        </p:txBody>
      </p:sp>
      <p:pic>
        <p:nvPicPr>
          <p:cNvPr id="8" name="Content Placeholder 6" descr="hex1.png">
            <a:extLst>
              <a:ext uri="{FF2B5EF4-FFF2-40B4-BE49-F238E27FC236}">
                <a16:creationId xmlns:a16="http://schemas.microsoft.com/office/drawing/2014/main" id="{2F12F3B1-D5FF-0F46-A850-94FAC28B8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53" y="2780564"/>
            <a:ext cx="2835725" cy="187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9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9A19-B221-D545-B28C-F04D926B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DBFB8-C2DE-2444-9550-7F414113D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 Assess and implement the connection of </a:t>
            </a:r>
            <a:r>
              <a:rPr lang="en-GB" b="1" dirty="0"/>
              <a:t>ESFRI</a:t>
            </a:r>
            <a:r>
              <a:rPr lang="en-GB" dirty="0"/>
              <a:t> and other </a:t>
            </a:r>
            <a:r>
              <a:rPr lang="en-GB" b="1" dirty="0"/>
              <a:t>astronomy research infrastructures</a:t>
            </a:r>
            <a:r>
              <a:rPr lang="en-GB" dirty="0"/>
              <a:t> to the </a:t>
            </a:r>
            <a:r>
              <a:rPr lang="en-GB" b="1" dirty="0"/>
              <a:t>EOSC</a:t>
            </a:r>
            <a:r>
              <a:rPr lang="en-GB" dirty="0"/>
              <a:t> by the </a:t>
            </a:r>
            <a:r>
              <a:rPr lang="en-GB" b="1" dirty="0"/>
              <a:t>Virtual Observatory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Refine and pursue implementation of </a:t>
            </a:r>
            <a:r>
              <a:rPr lang="en-GB" b="1" dirty="0"/>
              <a:t>FAIR principles for astronomy</a:t>
            </a:r>
            <a:r>
              <a:rPr lang="en-GB" dirty="0"/>
              <a:t> data via common interoperability standards - extending the VO to new communities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Establish </a:t>
            </a:r>
            <a:r>
              <a:rPr lang="en-GB" b="1" dirty="0"/>
              <a:t>data stewardship practices </a:t>
            </a:r>
            <a:r>
              <a:rPr lang="en-GB" dirty="0"/>
              <a:t>for adding value to scientific content of ESFRI data archives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5FA7A-978D-EF42-8AB4-794CA3C4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765E-ABA5-5B44-B6DE-6A0A6AD6A1A9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4F2FF-0FC9-2E46-A166-0A0922AD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9983F-214B-E744-A871-A325C95A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612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0AC6-F2C4-AB49-A388-E61390EE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Connecting ESFRI to the EOSC via the VO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B1BC0-6A1E-4B41-9D21-DD4A72D06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05861"/>
            <a:ext cx="7886700" cy="5240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70C0"/>
                </a:solidFill>
              </a:rPr>
              <a:t>In practice: </a:t>
            </a:r>
            <a:r>
              <a:rPr lang="en-US" b="1" dirty="0">
                <a:solidFill>
                  <a:srgbClr val="7030A0"/>
                </a:solidFill>
              </a:rPr>
              <a:t>ESFRI-VO-EOSC connection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Inclusion of </a:t>
            </a:r>
            <a:r>
              <a:rPr lang="en-US" b="1" dirty="0"/>
              <a:t>VO registry </a:t>
            </a:r>
            <a:r>
              <a:rPr lang="en-US" dirty="0"/>
              <a:t>will be a key factor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Implement </a:t>
            </a:r>
            <a:r>
              <a:rPr lang="en-US" b="1" dirty="0">
                <a:solidFill>
                  <a:srgbClr val="0070C0"/>
                </a:solidFill>
              </a:rPr>
              <a:t>FAIR principles </a:t>
            </a:r>
            <a:r>
              <a:rPr lang="en-US" dirty="0"/>
              <a:t>via the use of common </a:t>
            </a:r>
            <a:r>
              <a:rPr lang="en-US" b="1" dirty="0">
                <a:solidFill>
                  <a:srgbClr val="0070C0"/>
                </a:solidFill>
              </a:rPr>
              <a:t>interoperability standards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VO next-steps </a:t>
            </a:r>
            <a:r>
              <a:rPr lang="en-US" dirty="0"/>
              <a:t>of connection to computing, and extension to new communities </a:t>
            </a:r>
            <a:r>
              <a:rPr lang="en-US" sz="2400" b="1" i="1" dirty="0">
                <a:solidFill>
                  <a:srgbClr val="0070C0"/>
                </a:solidFill>
              </a:rPr>
              <a:t>(in particular EST)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</a:rPr>
              <a:t>Stewardship</a:t>
            </a:r>
            <a:r>
              <a:rPr lang="en-US" dirty="0"/>
              <a:t> – technical and human. Adding value to the scientific content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Following all steps of EOSC evolution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EOSCpilot</a:t>
            </a:r>
            <a:r>
              <a:rPr lang="en-US" dirty="0"/>
              <a:t>, EOSC-hub, </a:t>
            </a:r>
            <a:r>
              <a:rPr lang="en-US" dirty="0" err="1"/>
              <a:t>eInfraCentral</a:t>
            </a:r>
            <a:r>
              <a:rPr lang="en-US" dirty="0"/>
              <a:t>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CBD5B-E8AC-5F43-A559-C7EDEBF0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6835-B9D0-5A4B-BE8A-DCC8F26B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B87E4-5C87-4841-9C96-77030AE2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913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280-303C-AD41-B97B-BDC8FD21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705040" cy="1032353"/>
          </a:xfrm>
        </p:spPr>
        <p:txBody>
          <a:bodyPr>
            <a:normAutofit fontScale="90000"/>
          </a:bodyPr>
          <a:lstStyle/>
          <a:p>
            <a:r>
              <a:rPr lang="en-US" i="1" dirty="0">
                <a:latin typeface="+mn-lt"/>
              </a:rPr>
              <a:t>Background…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  How we got here, and where we’re going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EB9A-0AAD-FA40-A268-0C2C836E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13" y="1300020"/>
            <a:ext cx="7886700" cy="4818182"/>
          </a:xfrm>
        </p:spPr>
        <p:txBody>
          <a:bodyPr/>
          <a:lstStyle/>
          <a:p>
            <a:r>
              <a:rPr lang="en-US" dirty="0"/>
              <a:t> Virtual Observatory infrastructure for astronomy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E6AE5-FE72-574A-98EB-EFC88BB7C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63B8D-BA8A-1143-B879-3F9B2089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AFE14-D1C0-5547-9AF9-4F9AA1A5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F5F37D-1D95-0048-98F1-1D5BCB83C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333" y="3654795"/>
            <a:ext cx="1347351" cy="945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DEC9AA-EC95-C448-92E6-2660C2F03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4" y="1862322"/>
            <a:ext cx="5575767" cy="286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3CFF9-A1BA-7A4D-99AD-88FA8B21C093}"/>
              </a:ext>
            </a:extLst>
          </p:cNvPr>
          <p:cNvSpPr txBox="1"/>
          <p:nvPr/>
        </p:nvSpPr>
        <p:spPr>
          <a:xfrm>
            <a:off x="561642" y="4689972"/>
            <a:ext cx="2461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Genova et al.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0CD0A-0919-0544-B5FD-7456768B8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363" y="3757694"/>
            <a:ext cx="1689675" cy="353653"/>
          </a:xfrm>
          <a:prstGeom prst="rect">
            <a:avLst/>
          </a:prstGeom>
        </p:spPr>
      </p:pic>
      <p:pic>
        <p:nvPicPr>
          <p:cNvPr id="12" name="Image 9" descr="03-Escape-logo.png">
            <a:extLst>
              <a:ext uri="{FF2B5EF4-FFF2-40B4-BE49-F238E27FC236}">
                <a16:creationId xmlns:a16="http://schemas.microsoft.com/office/drawing/2014/main" id="{BA8E285A-BFEF-0141-A663-0CF7AD857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44" y="3463046"/>
            <a:ext cx="1879656" cy="1329006"/>
          </a:xfrm>
          <a:prstGeom prst="rect">
            <a:avLst/>
          </a:prstGeom>
        </p:spPr>
      </p:pic>
      <p:pic>
        <p:nvPicPr>
          <p:cNvPr id="14" name="Picture 13" descr="km3net-p.jpg">
            <a:extLst>
              <a:ext uri="{FF2B5EF4-FFF2-40B4-BE49-F238E27FC236}">
                <a16:creationId xmlns:a16="http://schemas.microsoft.com/office/drawing/2014/main" id="{CBC8832B-6E60-754B-8C59-EF97B0F64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4" y="5122017"/>
            <a:ext cx="1853270" cy="1103825"/>
          </a:xfrm>
          <a:prstGeom prst="rect">
            <a:avLst/>
          </a:prstGeom>
        </p:spPr>
      </p:pic>
      <p:pic>
        <p:nvPicPr>
          <p:cNvPr id="15" name="Picture 14" descr="cta_concept_hr1.jpg">
            <a:extLst>
              <a:ext uri="{FF2B5EF4-FFF2-40B4-BE49-F238E27FC236}">
                <a16:creationId xmlns:a16="http://schemas.microsoft.com/office/drawing/2014/main" id="{34CF7F93-C379-DA4B-88A9-49D79B7C4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35" y="5122016"/>
            <a:ext cx="1932617" cy="1087097"/>
          </a:xfrm>
          <a:prstGeom prst="rect">
            <a:avLst/>
          </a:prstGeom>
        </p:spPr>
      </p:pic>
      <p:pic>
        <p:nvPicPr>
          <p:cNvPr id="16" name="Picture 15" descr="SKA telescope.tif">
            <a:extLst>
              <a:ext uri="{FF2B5EF4-FFF2-40B4-BE49-F238E27FC236}">
                <a16:creationId xmlns:a16="http://schemas.microsoft.com/office/drawing/2014/main" id="{CC2987F2-299A-BF4D-AFA4-B63A2F8032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43" y="5122015"/>
            <a:ext cx="1086071" cy="1096491"/>
          </a:xfrm>
          <a:prstGeom prst="rect">
            <a:avLst/>
          </a:prstGeom>
        </p:spPr>
      </p:pic>
      <p:pic>
        <p:nvPicPr>
          <p:cNvPr id="17" name="Picture 16" descr="e-elt-1_2008.jpg">
            <a:extLst>
              <a:ext uri="{FF2B5EF4-FFF2-40B4-BE49-F238E27FC236}">
                <a16:creationId xmlns:a16="http://schemas.microsoft.com/office/drawing/2014/main" id="{8ED70858-8DE7-1640-8048-A146B4F7B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14" y="5122014"/>
            <a:ext cx="1636460" cy="1090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4AE993-8186-404E-A6DF-2FC0873B6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5732" y="5122014"/>
            <a:ext cx="1079076" cy="10790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232378-D415-F441-A935-3630E523BB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4808" y="5122014"/>
            <a:ext cx="1380088" cy="10790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E199A1-EB53-0349-B92C-ACBDAA1CB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344" y="4966971"/>
            <a:ext cx="838356" cy="5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72AC-9E78-4844-ACEA-D2E3CA81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What is the Virtual Observatory?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F4E02-E0F0-3B40-8997-833B7F3C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15589"/>
            <a:ext cx="7886700" cy="51587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en-US" sz="2400" b="1" dirty="0"/>
              <a:t>Operational framework </a:t>
            </a:r>
            <a:r>
              <a:rPr lang="en-US" sz="2400" dirty="0"/>
              <a:t>for interoperable access to astronomical data and services across all areas of astronomy</a:t>
            </a:r>
          </a:p>
          <a:p>
            <a:endParaRPr lang="en-US" sz="2400" dirty="0"/>
          </a:p>
          <a:p>
            <a:r>
              <a:rPr lang="en-US" sz="2400" dirty="0"/>
              <a:t> Provides unique scientific capabilities, opening up new ways of using rich data in astronomy archives and services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A pioneer of FAIR data sharing </a:t>
            </a:r>
            <a:r>
              <a:rPr lang="en-US" sz="2400" dirty="0"/>
              <a:t>- </a:t>
            </a:r>
            <a:r>
              <a:rPr lang="en-US" sz="2400" b="1" dirty="0"/>
              <a:t>an existing global framework</a:t>
            </a:r>
            <a:r>
              <a:rPr lang="en-US" sz="2400" dirty="0"/>
              <a:t> – populated by major data providers (space and ground based) that is heavily used by the community </a:t>
            </a:r>
            <a:r>
              <a:rPr lang="en-US" sz="2400" i="1" dirty="0">
                <a:solidFill>
                  <a:srgbClr val="0070C0"/>
                </a:solidFill>
              </a:rPr>
              <a:t>(e.g. Gaia data access is fully VO)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/>
              <a:t>Re-used and customized </a:t>
            </a:r>
            <a:r>
              <a:rPr lang="en-US" sz="2400" dirty="0"/>
              <a:t>by planetary science (</a:t>
            </a:r>
            <a:r>
              <a:rPr lang="en-US" sz="2400" dirty="0" err="1"/>
              <a:t>EuroPLANET</a:t>
            </a:r>
            <a:r>
              <a:rPr lang="en-US" sz="2400" dirty="0"/>
              <a:t>), atomic and molecular physics (VAMDC) and materials sciences (via RDA Working Group)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5E9FB-342C-6245-900E-B0E2E583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4AAA5-45A2-5949-A795-BEA30485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738B-EC9F-FD40-9601-84AAC751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56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B1D3-A465-BB4D-8C03-481FE4A5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VO is FAIR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6980-CF5E-F047-B70B-D6987D6E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06/02/2019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4B4F0-E0D5-FD40-8F9C-FA3EB015D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C6EA-3AF8-DB4F-9AFC-BA8D8FD2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6</a:t>
            </a:fld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BF3AB-792B-2245-80ED-39105A9DB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326" y="1345870"/>
            <a:ext cx="6614809" cy="48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E72F0-E552-304B-9EAC-DBB2E785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DC1-D2F1-A045-BF26-4ED8758726BE}" type="datetime1">
              <a:rPr lang="en-GB" smtClean="0"/>
              <a:t>06/02/2019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91E0A-29F7-D844-9F1A-8EA9E60B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9C4E-623B-A349-B4BD-AA6394DD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3015D-97EF-6F46-98B7-B2E18DA8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35" y="1132225"/>
            <a:ext cx="7404569" cy="497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F7025-D267-5543-B7F2-FA09DB561C84}"/>
              </a:ext>
            </a:extLst>
          </p:cNvPr>
          <p:cNvSpPr txBox="1"/>
          <p:nvPr/>
        </p:nvSpPr>
        <p:spPr>
          <a:xfrm>
            <a:off x="2918013" y="251203"/>
            <a:ext cx="535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One view of the VO from an application: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216F9-D7D0-3D45-8BE6-B80A6EA232DC}"/>
              </a:ext>
            </a:extLst>
          </p:cNvPr>
          <p:cNvSpPr txBox="1"/>
          <p:nvPr/>
        </p:nvSpPr>
        <p:spPr>
          <a:xfrm rot="20225043">
            <a:off x="0" y="2030506"/>
            <a:ext cx="229944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Built from VO Registry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23AB2-4B22-3046-9C5B-1E84F40F3E87}"/>
              </a:ext>
            </a:extLst>
          </p:cNvPr>
          <p:cNvSpPr txBox="1"/>
          <p:nvPr/>
        </p:nvSpPr>
        <p:spPr>
          <a:xfrm rot="20225043">
            <a:off x="3322746" y="1481706"/>
            <a:ext cx="276591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1000s All-Sky data 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2B071-931C-AC48-94E0-5ED4E2CE766C}"/>
              </a:ext>
            </a:extLst>
          </p:cNvPr>
          <p:cNvSpPr txBox="1"/>
          <p:nvPr/>
        </p:nvSpPr>
        <p:spPr>
          <a:xfrm rot="20225043">
            <a:off x="5269332" y="1274234"/>
            <a:ext cx="229944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Largest catalogues: </a:t>
            </a:r>
            <a:r>
              <a:rPr lang="en-US" b="1" dirty="0" err="1">
                <a:solidFill>
                  <a:srgbClr val="ED7D31"/>
                </a:solidFill>
              </a:rPr>
              <a:t>PanSTARRS</a:t>
            </a:r>
            <a:r>
              <a:rPr lang="en-US" b="1" dirty="0">
                <a:solidFill>
                  <a:srgbClr val="ED7D31"/>
                </a:solidFill>
              </a:rPr>
              <a:t>, Gaia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4E52D-104D-E04C-A562-DA30EE95FB4A}"/>
              </a:ext>
            </a:extLst>
          </p:cNvPr>
          <p:cNvSpPr txBox="1"/>
          <p:nvPr/>
        </p:nvSpPr>
        <p:spPr>
          <a:xfrm rot="20225043">
            <a:off x="5757384" y="1960619"/>
            <a:ext cx="253932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Complex ADQL queries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FE4E9-E2E2-594E-82DB-136CCBB2755F}"/>
              </a:ext>
            </a:extLst>
          </p:cNvPr>
          <p:cNvSpPr txBox="1"/>
          <p:nvPr/>
        </p:nvSpPr>
        <p:spPr>
          <a:xfrm rot="20225043">
            <a:off x="5875687" y="2509778"/>
            <a:ext cx="293411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Multi-resolution techniques for Big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9427E-F52D-3B46-82CC-720D7970AAF5}"/>
              </a:ext>
            </a:extLst>
          </p:cNvPr>
          <p:cNvSpPr txBox="1"/>
          <p:nvPr/>
        </p:nvSpPr>
        <p:spPr>
          <a:xfrm rot="20225043">
            <a:off x="6028460" y="3362867"/>
            <a:ext cx="272631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Interoperability of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4FD71C-4318-9646-B31E-9895EBDFA21C}"/>
              </a:ext>
            </a:extLst>
          </p:cNvPr>
          <p:cNvSpPr txBox="1"/>
          <p:nvPr/>
        </p:nvSpPr>
        <p:spPr>
          <a:xfrm rot="20225043">
            <a:off x="6384557" y="4113475"/>
            <a:ext cx="229944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Interoperability between applications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7D7A96-DE17-A447-90EB-E83730B5B142}"/>
              </a:ext>
            </a:extLst>
          </p:cNvPr>
          <p:cNvSpPr txBox="1"/>
          <p:nvPr/>
        </p:nvSpPr>
        <p:spPr>
          <a:xfrm rot="20225043">
            <a:off x="291830" y="3296088"/>
            <a:ext cx="2299447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Data from many observatories and missions</a:t>
            </a:r>
          </a:p>
        </p:txBody>
      </p:sp>
    </p:spTree>
    <p:extLst>
      <p:ext uri="{BB962C8B-B14F-4D97-AF65-F5344CB8AC3E}">
        <p14:creationId xmlns:p14="http://schemas.microsoft.com/office/powerpoint/2010/main" val="20656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AF7570-E8CB-0345-8B17-9DAA33279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57A0-58F7-C44A-BECA-78808A0C3A02}" type="datetime1">
              <a:rPr lang="en-GB" smtClean="0"/>
              <a:t>06/02/2019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B92EF-46C1-CA48-A4E6-D3045C9D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FAE1C-2881-CF40-9C95-D23F0BDAB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886" y="665682"/>
            <a:ext cx="3524408" cy="1537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4F23F-1548-E74E-968A-70FF5FAF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233" y="1349241"/>
            <a:ext cx="3010388" cy="162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8317D-C63C-4348-BACA-88DCE563A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925" y="2157247"/>
            <a:ext cx="3086909" cy="3782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92BDF-20EA-0D41-8814-0BFE1C6C2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940" y="5572620"/>
            <a:ext cx="1847059" cy="733763"/>
          </a:xfrm>
          <a:prstGeom prst="rect">
            <a:avLst/>
          </a:prstGeom>
        </p:spPr>
      </p:pic>
      <p:pic>
        <p:nvPicPr>
          <p:cNvPr id="10" name="ipyaladin-screencast">
            <a:hlinkClick r:id="" action="ppaction://media"/>
            <a:extLst>
              <a:ext uri="{FF2B5EF4-FFF2-40B4-BE49-F238E27FC236}">
                <a16:creationId xmlns:a16="http://schemas.microsoft.com/office/drawing/2014/main" id="{66148F5C-2664-EC4A-80A2-4738B93F0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996" y="3327469"/>
            <a:ext cx="2932076" cy="2055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70AD07-E29B-AD4E-957C-E26F1A902D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04" y="184696"/>
            <a:ext cx="3854094" cy="2793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30B73-5286-4344-94FC-8BE3F1FBA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9164" y="4387174"/>
            <a:ext cx="2475069" cy="1935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28FC3C-7E6E-E947-AF4F-D0F2858FE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859" y="2861501"/>
            <a:ext cx="2120971" cy="1035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E0980-4F27-E949-A970-6D90FD6FA3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6424" y="2842083"/>
            <a:ext cx="1121372" cy="10216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DC4AEA-D2AC-3049-8D15-5EF5A36007B4}"/>
              </a:ext>
            </a:extLst>
          </p:cNvPr>
          <p:cNvSpPr txBox="1"/>
          <p:nvPr/>
        </p:nvSpPr>
        <p:spPr>
          <a:xfrm>
            <a:off x="76779" y="5427686"/>
            <a:ext cx="123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Notebooks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480CD9-0C9B-2D46-A091-40C8FEC34FA8}"/>
              </a:ext>
            </a:extLst>
          </p:cNvPr>
          <p:cNvSpPr/>
          <p:nvPr/>
        </p:nvSpPr>
        <p:spPr>
          <a:xfrm>
            <a:off x="6187048" y="5695079"/>
            <a:ext cx="911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TOPCAT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81A3B-8B92-8F4D-8B27-CEFA3E3C1712}"/>
              </a:ext>
            </a:extLst>
          </p:cNvPr>
          <p:cNvSpPr/>
          <p:nvPr/>
        </p:nvSpPr>
        <p:spPr>
          <a:xfrm>
            <a:off x="46362" y="2704306"/>
            <a:ext cx="77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Aladin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B810F7-2414-A745-BD10-7AE339F186C7}"/>
              </a:ext>
            </a:extLst>
          </p:cNvPr>
          <p:cNvSpPr/>
          <p:nvPr/>
        </p:nvSpPr>
        <p:spPr>
          <a:xfrm>
            <a:off x="4787713" y="3946533"/>
            <a:ext cx="1283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Your apps</a:t>
            </a:r>
          </a:p>
          <a:p>
            <a:r>
              <a:rPr lang="en-US" dirty="0"/>
              <a:t>&amp; programs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B78AE-0B55-594F-93CD-2D58877BE1E5}"/>
              </a:ext>
            </a:extLst>
          </p:cNvPr>
          <p:cNvSpPr txBox="1"/>
          <p:nvPr/>
        </p:nvSpPr>
        <p:spPr>
          <a:xfrm>
            <a:off x="2849623" y="5879875"/>
            <a:ext cx="189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tools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80B8E8-5FA5-5B4F-8DFD-526E97AB627C}"/>
              </a:ext>
            </a:extLst>
          </p:cNvPr>
          <p:cNvSpPr txBox="1"/>
          <p:nvPr/>
        </p:nvSpPr>
        <p:spPr>
          <a:xfrm>
            <a:off x="3869902" y="155481"/>
            <a:ext cx="535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Interoperable applications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64343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676E76-1C93-0D49-A7F4-D76FC45E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VO embedded in astronomy services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EF46A1-8719-3649-97F1-D14016BD4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62" y="1192380"/>
            <a:ext cx="4037939" cy="2156371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DBF9-41EE-3B4F-B622-C1BB2F61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57A0-58F7-C44A-BECA-78808A0C3A02}" type="datetime1">
              <a:rPr lang="en-GB" smtClean="0"/>
              <a:t>06/02/2019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DBDF6-0E52-F147-8F18-E6D3719E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052596-69F6-FD49-A842-E5BA3A24C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8" y="3761472"/>
            <a:ext cx="2921502" cy="21307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1A7D78B6-FC1A-F44C-9FED-2669290D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9" y="5486399"/>
            <a:ext cx="1031744" cy="37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B34DCE10-A119-DA4B-A68C-1DA917A6E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689" y="2591408"/>
            <a:ext cx="606882" cy="788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A23473-A442-8747-94E9-0750792C1B8C}"/>
              </a:ext>
            </a:extLst>
          </p:cNvPr>
          <p:cNvSpPr txBox="1"/>
          <p:nvPr/>
        </p:nvSpPr>
        <p:spPr>
          <a:xfrm>
            <a:off x="2393004" y="3348750"/>
            <a:ext cx="245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ESO Science Portal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91887-090B-1C4A-82C8-1F0CEBF0FD97}"/>
              </a:ext>
            </a:extLst>
          </p:cNvPr>
          <p:cNvSpPr txBox="1"/>
          <p:nvPr/>
        </p:nvSpPr>
        <p:spPr>
          <a:xfrm>
            <a:off x="214500" y="5973539"/>
            <a:ext cx="245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ESA Sky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9E2ABC-7826-4B40-A1F8-8E592C004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249" y="4935157"/>
            <a:ext cx="5361777" cy="8543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371464-66EC-7C4C-B498-F647855F14DC}"/>
              </a:ext>
            </a:extLst>
          </p:cNvPr>
          <p:cNvSpPr/>
          <p:nvPr/>
        </p:nvSpPr>
        <p:spPr>
          <a:xfrm>
            <a:off x="6367919" y="873342"/>
            <a:ext cx="247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SVO Filter Profile service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84C56C-D00A-FE47-BC06-AEAA5E78EB80}"/>
              </a:ext>
            </a:extLst>
          </p:cNvPr>
          <p:cNvSpPr/>
          <p:nvPr/>
        </p:nvSpPr>
        <p:spPr>
          <a:xfrm>
            <a:off x="6267179" y="5810617"/>
            <a:ext cx="2776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CDS reference data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892A81-D92C-904C-A60C-3B3FA2523F4D}"/>
              </a:ext>
            </a:extLst>
          </p:cNvPr>
          <p:cNvSpPr txBox="1"/>
          <p:nvPr/>
        </p:nvSpPr>
        <p:spPr>
          <a:xfrm>
            <a:off x="2075672" y="5911158"/>
            <a:ext cx="2451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Grav</a:t>
            </a:r>
            <a:r>
              <a:rPr lang="en-US" dirty="0"/>
              <a:t>. waves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2876A3-8A10-5941-8E38-ACBE38510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985" y="1192380"/>
            <a:ext cx="3983275" cy="3499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9C766-55E0-E145-8DA9-2D8AD70C5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789" y="3736972"/>
            <a:ext cx="2961338" cy="26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32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ESCAPE PPT template_v2</Template>
  <TotalTime>3774</TotalTime>
  <Words>839</Words>
  <Application>Microsoft Macintosh PowerPoint</Application>
  <PresentationFormat>On-screen Show (4:3)</PresentationFormat>
  <Paragraphs>162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Avenir Heavy</vt:lpstr>
      <vt:lpstr>Calibri</vt:lpstr>
      <vt:lpstr>Calibri Light</vt:lpstr>
      <vt:lpstr>Helvetica Neue</vt:lpstr>
      <vt:lpstr>Tema di Office</vt:lpstr>
      <vt:lpstr>1_Tema di Office</vt:lpstr>
      <vt:lpstr>WP4: ‘CEVO’ Connecting ESFRI projects to EOSC through the Virtual Observatory framework</vt:lpstr>
      <vt:lpstr>WP4 Objectives</vt:lpstr>
      <vt:lpstr>Connecting ESFRI to the EOSC via the VO</vt:lpstr>
      <vt:lpstr>Background…       How we got here, and where we’re going </vt:lpstr>
      <vt:lpstr>What is the Virtual Observatory?</vt:lpstr>
      <vt:lpstr>VO is FAIR</vt:lpstr>
      <vt:lpstr>PowerPoint Presentation</vt:lpstr>
      <vt:lpstr>PowerPoint Presentation</vt:lpstr>
      <vt:lpstr>VO embedded in astronomy services</vt:lpstr>
      <vt:lpstr>VO and ESFRIs</vt:lpstr>
      <vt:lpstr>WP4 Tasks</vt:lpstr>
      <vt:lpstr>WP4 Partners</vt:lpstr>
      <vt:lpstr>Task 4.1 Integration of astronomy VO data and services into the EOSC </vt:lpstr>
      <vt:lpstr>Task 4.2 Implementation of FAIR principles for ESFRI data through the VO</vt:lpstr>
      <vt:lpstr>Task 4.3 Adding value to trusted content in astronomy archives </vt:lpstr>
      <vt:lpstr>Partnerships</vt:lpstr>
      <vt:lpstr>WP4 Deliverables</vt:lpstr>
      <vt:lpstr>WP4 Milestones</vt:lpstr>
      <vt:lpstr>Expected Impacts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Meneses</dc:creator>
  <cp:lastModifiedBy>Microsoft Office User</cp:lastModifiedBy>
  <cp:revision>79</cp:revision>
  <dcterms:created xsi:type="dcterms:W3CDTF">2018-11-20T16:31:33Z</dcterms:created>
  <dcterms:modified xsi:type="dcterms:W3CDTF">2019-02-07T12:41:32Z</dcterms:modified>
</cp:coreProperties>
</file>