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256" r:id="rId2"/>
    <p:sldId id="268" r:id="rId3"/>
    <p:sldId id="265" r:id="rId4"/>
    <p:sldId id="271" r:id="rId5"/>
    <p:sldId id="275" r:id="rId6"/>
    <p:sldId id="272" r:id="rId7"/>
    <p:sldId id="274" r:id="rId8"/>
    <p:sldId id="273" r:id="rId9"/>
    <p:sldId id="277" r:id="rId10"/>
    <p:sldId id="278" r:id="rId11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52" autoAdjust="0"/>
    <p:restoredTop sz="94662"/>
  </p:normalViewPr>
  <p:slideViewPr>
    <p:cSldViewPr snapToGrid="0" snapToObjects="1">
      <p:cViewPr varScale="1">
        <p:scale>
          <a:sx n="116" d="100"/>
          <a:sy n="116" d="100"/>
        </p:scale>
        <p:origin x="1552" y="1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52" d="100"/>
          <a:sy n="52" d="100"/>
        </p:scale>
        <p:origin x="286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2DCB7DF9-0D02-4585-BB95-A274CDB043D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0D03439E-816E-4B73-9747-56E69501432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28F809-F363-4872-84C9-D7CD75B4F4FB}" type="datetimeFigureOut">
              <a:rPr lang="it-IT" smtClean="0"/>
              <a:t>04/02/19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0F80F5E3-5A6B-4274-9F07-3F4DC527B0E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D775B453-4FD3-4B45-9A4E-69A288F1E94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89A301-FF2A-45E5-97E1-7B158FC8E93D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639512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E046F7-DDA4-3648-BD7E-85E6D1DE148B}" type="datetimeFigureOut">
              <a:rPr lang="it-IT" smtClean="0"/>
              <a:t>04/02/19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5490F3-ADF7-B042-987D-93AF3DA3A926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47856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5490F3-ADF7-B042-987D-93AF3DA3A926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367859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5490F3-ADF7-B042-987D-93AF3DA3A926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092924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3221764"/>
            <a:ext cx="7772400" cy="1595705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17363" y="5063369"/>
            <a:ext cx="6858000" cy="978508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B37CFE4B-908F-744C-86B0-5575CC115044}"/>
              </a:ext>
            </a:extLst>
          </p:cNvPr>
          <p:cNvSpPr/>
          <p:nvPr userDrawn="1"/>
        </p:nvSpPr>
        <p:spPr>
          <a:xfrm>
            <a:off x="742950" y="6378090"/>
            <a:ext cx="7112577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050" dirty="0">
                <a:solidFill>
                  <a:schemeClr val="bg1">
                    <a:lumMod val="95000"/>
                  </a:schemeClr>
                </a:solidFill>
              </a:rPr>
              <a:t>ESCAPE - The European Science Cluster of Astronomy &amp; Particle Physics ESFRI Research Infrastructures has received funding from the European Union’s Horizon 2020 research and innovation programme under the Grant Agreement n° 824064.</a:t>
            </a:r>
            <a:endParaRPr lang="en-GB" sz="14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8849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D3D1E-80D9-324E-8DD3-AA2CE8072910}" type="datetime1">
              <a:rPr lang="en-US" smtClean="0"/>
              <a:t>2/4/19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Simone.Campana@cern.ch</a:t>
            </a:r>
          </a:p>
        </p:txBody>
      </p:sp>
    </p:spTree>
    <p:extLst>
      <p:ext uri="{BB962C8B-B14F-4D97-AF65-F5344CB8AC3E}">
        <p14:creationId xmlns:p14="http://schemas.microsoft.com/office/powerpoint/2010/main" val="16165766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73139-9C90-7345-9EB3-4E4338304EF3}" type="datetime1">
              <a:rPr lang="en-US" smtClean="0"/>
              <a:t>2/4/19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Simone.Campana@cern.ch</a:t>
            </a:r>
          </a:p>
        </p:txBody>
      </p:sp>
    </p:spTree>
    <p:extLst>
      <p:ext uri="{BB962C8B-B14F-4D97-AF65-F5344CB8AC3E}">
        <p14:creationId xmlns:p14="http://schemas.microsoft.com/office/powerpoint/2010/main" val="36935519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AE180-5ECA-534F-8A0F-AACB107CA5A1}" type="datetime1">
              <a:rPr lang="en-US" smtClean="0"/>
              <a:t>2/4/19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Simone.Campana@cern.ch</a:t>
            </a:r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03201" y="6346703"/>
            <a:ext cx="548986" cy="365125"/>
          </a:xfrm>
          <a:prstGeom prst="rect">
            <a:avLst/>
          </a:prstGeom>
        </p:spPr>
        <p:txBody>
          <a:bodyPr anchor="ctr" anchorCtr="0"/>
          <a:lstStyle>
            <a:lvl1pPr>
              <a:defRPr sz="1200" b="0">
                <a:solidFill>
                  <a:schemeClr val="tx1"/>
                </a:solidFill>
              </a:defRPr>
            </a:lvl1pPr>
          </a:lstStyle>
          <a:p>
            <a:pPr algn="ctr"/>
            <a:fld id="{F815B12F-D02A-B845-865F-37AC5B232343}" type="slidenum">
              <a:rPr lang="it-IT" smtClean="0"/>
              <a:pPr algn="ctr"/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72737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DB594-96A1-2147-9DD6-DCB7DF28633A}" type="datetime1">
              <a:rPr lang="en-US" smtClean="0"/>
              <a:t>2/4/19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Simone.Campana@cern.ch</a:t>
            </a:r>
          </a:p>
        </p:txBody>
      </p:sp>
    </p:spTree>
    <p:extLst>
      <p:ext uri="{BB962C8B-B14F-4D97-AF65-F5344CB8AC3E}">
        <p14:creationId xmlns:p14="http://schemas.microsoft.com/office/powerpoint/2010/main" val="1873896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4D340-2B50-AE4E-8192-AA5D9AD51374}" type="datetime1">
              <a:rPr lang="en-US" smtClean="0"/>
              <a:t>2/4/19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Simone.Campana@cern.ch</a:t>
            </a:r>
          </a:p>
        </p:txBody>
      </p:sp>
    </p:spTree>
    <p:extLst>
      <p:ext uri="{BB962C8B-B14F-4D97-AF65-F5344CB8AC3E}">
        <p14:creationId xmlns:p14="http://schemas.microsoft.com/office/powerpoint/2010/main" val="11174815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C9B29-CC56-6148-B527-0F6A72932B3A}" type="datetime1">
              <a:rPr lang="en-US" smtClean="0"/>
              <a:t>2/4/19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Simone.Campana@cern.ch</a:t>
            </a:r>
          </a:p>
        </p:txBody>
      </p:sp>
    </p:spTree>
    <p:extLst>
      <p:ext uri="{BB962C8B-B14F-4D97-AF65-F5344CB8AC3E}">
        <p14:creationId xmlns:p14="http://schemas.microsoft.com/office/powerpoint/2010/main" val="29733234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A01A0-4FD6-3348-908B-0E8E9651BED0}" type="datetime1">
              <a:rPr lang="en-US" smtClean="0"/>
              <a:t>2/4/19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Simone.Campana@cern.ch</a:t>
            </a:r>
          </a:p>
        </p:txBody>
      </p:sp>
    </p:spTree>
    <p:extLst>
      <p:ext uri="{BB962C8B-B14F-4D97-AF65-F5344CB8AC3E}">
        <p14:creationId xmlns:p14="http://schemas.microsoft.com/office/powerpoint/2010/main" val="34916868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89382-627A-3E4B-895D-F73414D220CF}" type="datetime1">
              <a:rPr lang="en-US" smtClean="0"/>
              <a:t>2/4/19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Simone.Campana@cern.ch</a:t>
            </a:r>
          </a:p>
        </p:txBody>
      </p:sp>
    </p:spTree>
    <p:extLst>
      <p:ext uri="{BB962C8B-B14F-4D97-AF65-F5344CB8AC3E}">
        <p14:creationId xmlns:p14="http://schemas.microsoft.com/office/powerpoint/2010/main" val="19679588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A6F75-C452-D14B-B1AE-6DC8A5E6939C}" type="datetime1">
              <a:rPr lang="en-US" smtClean="0"/>
              <a:t>2/4/19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Simone.Campana@cern.ch</a:t>
            </a:r>
          </a:p>
        </p:txBody>
      </p:sp>
    </p:spTree>
    <p:extLst>
      <p:ext uri="{BB962C8B-B14F-4D97-AF65-F5344CB8AC3E}">
        <p14:creationId xmlns:p14="http://schemas.microsoft.com/office/powerpoint/2010/main" val="3578926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FE705-42EA-2348-8452-3A1D12C89CC1}" type="datetime1">
              <a:rPr lang="en-US" smtClean="0"/>
              <a:t>2/4/19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Simone.Campana@cern.ch</a:t>
            </a:r>
          </a:p>
        </p:txBody>
      </p:sp>
    </p:spTree>
    <p:extLst>
      <p:ext uri="{BB962C8B-B14F-4D97-AF65-F5344CB8AC3E}">
        <p14:creationId xmlns:p14="http://schemas.microsoft.com/office/powerpoint/2010/main" val="32970321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24951" y="160027"/>
            <a:ext cx="7290399" cy="10323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58781"/>
            <a:ext cx="7886700" cy="48181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1885" y="6356351"/>
            <a:ext cx="11710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486348-3478-9648-8DFA-DB4D4C9F0D8E}" type="datetime1">
              <a:rPr lang="en-US" smtClean="0"/>
              <a:t>2/4/19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58196" y="6356351"/>
            <a:ext cx="28035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/>
              <a:t>Simone.Campana@cern.ch</a:t>
            </a:r>
            <a:endParaRPr lang="it-IT" dirty="0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DCE86EC0-9AA0-9445-A96A-DFDEC4EB036F}"/>
              </a:ext>
            </a:extLst>
          </p:cNvPr>
          <p:cNvSpPr/>
          <p:nvPr userDrawn="1"/>
        </p:nvSpPr>
        <p:spPr>
          <a:xfrm>
            <a:off x="5122120" y="6364235"/>
            <a:ext cx="2787287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050" dirty="0">
                <a:solidFill>
                  <a:schemeClr val="tx1"/>
                </a:solidFill>
              </a:rPr>
              <a:t>Funded by the European Union’s </a:t>
            </a:r>
          </a:p>
          <a:p>
            <a:pPr algn="r"/>
            <a:r>
              <a:rPr lang="en-US" sz="1050" dirty="0">
                <a:solidFill>
                  <a:schemeClr val="tx1"/>
                </a:solidFill>
              </a:rPr>
              <a:t>Horizon 2020 - Grant N° </a:t>
            </a:r>
            <a:r>
              <a:rPr lang="uk-UA" sz="1050" dirty="0">
                <a:solidFill>
                  <a:schemeClr val="tx1"/>
                </a:solidFill>
              </a:rPr>
              <a:t>824064</a:t>
            </a:r>
            <a:endParaRPr lang="en-GB" sz="1400" dirty="0">
              <a:solidFill>
                <a:schemeClr val="tx1"/>
              </a:solidFill>
            </a:endParaRP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2E0477E6-C1AD-094D-A442-EF1BE2575039}"/>
              </a:ext>
            </a:extLst>
          </p:cNvPr>
          <p:cNvPicPr/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9407" y="6425157"/>
            <a:ext cx="456585" cy="293654"/>
          </a:xfrm>
          <a:prstGeom prst="rect">
            <a:avLst/>
          </a:prstGeom>
          <a:ln w="3175">
            <a:noFill/>
          </a:ln>
        </p:spPr>
      </p:pic>
    </p:spTree>
    <p:extLst>
      <p:ext uri="{BB962C8B-B14F-4D97-AF65-F5344CB8AC3E}">
        <p14:creationId xmlns:p14="http://schemas.microsoft.com/office/powerpoint/2010/main" val="1567622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Tx/>
        <a:buBlip>
          <a:blip r:embed="rId15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15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15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15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15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e-dios@ESCAPE2020.EU" TargetMode="External"/><Relationship Id="rId2" Type="http://schemas.openxmlformats.org/officeDocument/2006/relationships/hyperlink" Target="https://listserv.in2p3.fr/cgi-bin/wa?SUBED1=e-dios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jpeg"/><Relationship Id="rId18" Type="http://schemas.openxmlformats.org/officeDocument/2006/relationships/image" Target="../media/image20.tiff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tiff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jpe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ECF9914-6A8C-414A-AF31-0758485B4E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3279301"/>
            <a:ext cx="9143999" cy="1345820"/>
          </a:xfrm>
        </p:spPr>
        <p:txBody>
          <a:bodyPr>
            <a:normAutofit/>
          </a:bodyPr>
          <a:lstStyle/>
          <a:p>
            <a:r>
              <a:rPr lang="en-GB" sz="3600" b="1" dirty="0">
                <a:latin typeface="Avenir Heavy"/>
                <a:cs typeface="Avenir Heavy"/>
              </a:rPr>
              <a:t>Work Package II - DIOS</a:t>
            </a:r>
            <a:endParaRPr lang="it-IT" sz="3600" dirty="0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BC893D75-00CA-9042-B133-1091B1F6CA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11867" y="4769797"/>
            <a:ext cx="6858000" cy="1503004"/>
          </a:xfrm>
        </p:spPr>
        <p:txBody>
          <a:bodyPr>
            <a:noAutofit/>
          </a:bodyPr>
          <a:lstStyle/>
          <a:p>
            <a:r>
              <a:rPr lang="en-GB" sz="1800" b="1" dirty="0">
                <a:latin typeface="Avenir Heavy"/>
                <a:cs typeface="Avenir Heavy"/>
              </a:rPr>
              <a:t>Simone Campana</a:t>
            </a:r>
            <a:endParaRPr lang="en-GB" sz="1200" b="1" dirty="0">
              <a:latin typeface="Avenir Heavy"/>
              <a:cs typeface="Avenir Heavy"/>
            </a:endParaRPr>
          </a:p>
          <a:p>
            <a:r>
              <a:rPr lang="en-GB" sz="1400" b="1" dirty="0">
                <a:latin typeface="Avenir Heavy"/>
                <a:cs typeface="Avenir Heavy"/>
              </a:rPr>
              <a:t>CERN, Geneva, Switzerland</a:t>
            </a:r>
            <a:endParaRPr lang="en-GB" sz="300" b="1" dirty="0">
              <a:latin typeface="Avenir Heavy"/>
              <a:cs typeface="Avenir Heavy"/>
            </a:endParaRPr>
          </a:p>
          <a:p>
            <a:r>
              <a:rPr lang="en-GB" sz="1200" b="1" dirty="0">
                <a:latin typeface="Avenir Heavy"/>
                <a:cs typeface="Avenir Heavy"/>
              </a:rPr>
              <a:t>Annecy, 7 February 2019 </a:t>
            </a:r>
          </a:p>
          <a:p>
            <a:endParaRPr lang="it-IT" sz="1100" dirty="0"/>
          </a:p>
        </p:txBody>
      </p:sp>
    </p:spTree>
    <p:extLst>
      <p:ext uri="{BB962C8B-B14F-4D97-AF65-F5344CB8AC3E}">
        <p14:creationId xmlns:p14="http://schemas.microsoft.com/office/powerpoint/2010/main" val="26347152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DD04E0-DFC9-D74D-992C-D92215020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Final remarks about WP2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2D4E88-8B02-E148-92C0-3345210FD9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dirty="0"/>
              <a:t>All WP tasks have well defined connections with other ESCAPE work packages: </a:t>
            </a:r>
          </a:p>
          <a:p>
            <a:pPr marL="0" indent="0">
              <a:buNone/>
            </a:pPr>
            <a:endParaRPr lang="en-US" dirty="0"/>
          </a:p>
          <a:p>
            <a:pPr lvl="0"/>
            <a:r>
              <a:rPr lang="en-US" dirty="0">
                <a:solidFill>
                  <a:prstClr val="black"/>
                </a:solidFill>
              </a:rPr>
              <a:t>WP1 for the link with the EOSC and to connect with the ESFRIs management boards </a:t>
            </a:r>
          </a:p>
          <a:p>
            <a:pPr lvl="0"/>
            <a:r>
              <a:rPr lang="en-US" dirty="0">
                <a:solidFill>
                  <a:prstClr val="black"/>
                </a:solidFill>
              </a:rPr>
              <a:t>WP3 for the integration of WP2 services with the ESCAPE-EOSC service catalog</a:t>
            </a:r>
          </a:p>
          <a:p>
            <a:r>
              <a:rPr lang="en-US" dirty="0"/>
              <a:t>WP4 for the interface between the data lake and the astronomical science products data archives</a:t>
            </a:r>
          </a:p>
          <a:p>
            <a:r>
              <a:rPr lang="en-US" dirty="0"/>
              <a:t>WP5 to integrate the access to the data infrastructure from the analysis platforms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Details about WP2 tasks, milestones, deliverables will be presented tomorrow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To join the WP2 mailing list: </a:t>
            </a:r>
            <a:r>
              <a:rPr lang="en-US" dirty="0">
                <a:hlinkClick r:id="rId2"/>
              </a:rPr>
              <a:t>https://listserv.in2p3.fr/cgi-bin/wa?SUBED1=e-dios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To send an email to </a:t>
            </a:r>
            <a:r>
              <a:rPr lang="en-US"/>
              <a:t>the mailing list: </a:t>
            </a:r>
            <a:r>
              <a:rPr lang="en-US">
                <a:hlinkClick r:id="rId3"/>
              </a:rPr>
              <a:t>e-dios@ESCAPE2020.EU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4716E5-E0F9-D641-9DC1-4E1B0A7921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AE180-5ECA-534F-8A0F-AACB107CA5A1}" type="datetime1">
              <a:rPr lang="en-US" smtClean="0"/>
              <a:t>2/4/19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5A784B-A024-A542-A4BB-8DD88C7174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Simone.Campana@cern.ch</a:t>
            </a:r>
            <a:endParaRPr lang="it-IT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B203E4-B70D-134F-88F2-32F9FB0B9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F815B12F-D02A-B845-865F-37AC5B232343}" type="slidenum">
              <a:rPr lang="it-IT" smtClean="0"/>
              <a:pPr algn="ctr"/>
              <a:t>10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472738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5AC85C-ACAD-3C46-BD67-C8C6596030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/>
              <a:t>Data Infrastructure for Open Science (DIOS)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137627-5E7E-3845-9890-BE648D5E36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/>
              <a:t>Goal: design, implement and operate a cloud of data services for open access and open science at the Exabyte scale</a:t>
            </a:r>
          </a:p>
          <a:p>
            <a:pPr marL="0" indent="0">
              <a:lnSpc>
                <a:spcPct val="120000"/>
              </a:lnSpc>
              <a:buNone/>
            </a:pPr>
            <a:endParaRPr lang="en-US" dirty="0"/>
          </a:p>
          <a:p>
            <a:pPr>
              <a:lnSpc>
                <a:spcPct val="120000"/>
              </a:lnSpc>
            </a:pPr>
            <a:r>
              <a:rPr lang="en-US" dirty="0"/>
              <a:t>The backbone of the Data Lake are well experienced large national data centers supporting the ESFRIs in ESCAPE</a:t>
            </a:r>
          </a:p>
          <a:p>
            <a:pPr>
              <a:lnSpc>
                <a:spcPct val="120000"/>
              </a:lnSpc>
            </a:pPr>
            <a:endParaRPr lang="en-US" dirty="0"/>
          </a:p>
          <a:p>
            <a:pPr>
              <a:lnSpc>
                <a:spcPct val="120000"/>
              </a:lnSpc>
            </a:pPr>
            <a:r>
              <a:rPr lang="en-US" dirty="0"/>
              <a:t>The data lake will serve as underlying data infrastructure to manage and serve data to the user communities </a:t>
            </a:r>
          </a:p>
          <a:p>
            <a:pPr>
              <a:lnSpc>
                <a:spcPct val="120000"/>
              </a:lnSpc>
            </a:pPr>
            <a:endParaRPr lang="en-US" dirty="0"/>
          </a:p>
          <a:p>
            <a:pPr>
              <a:lnSpc>
                <a:spcPct val="120000"/>
              </a:lnSpc>
            </a:pPr>
            <a:r>
              <a:rPr lang="en-US" dirty="0"/>
              <a:t> This solution will be proposed as key component of the future EOSC framework, supporting FAIR principles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BCD4BC-08FC-0046-9EB4-55DE3E3AE0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D6166-2101-D841-B32F-7F373DA2DDC5}" type="datetime1">
              <a:rPr lang="en-US" smtClean="0"/>
              <a:t>2/4/19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52B09A-DAA7-A941-98CB-3522B8D24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err="1"/>
              <a:t>Simone.Campana@cern.ch</a:t>
            </a:r>
            <a:endParaRPr lang="it-IT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507C0C-5DF9-2041-95A2-D174ED3AEB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F815B12F-D02A-B845-865F-37AC5B232343}" type="slidenum">
              <a:rPr lang="it-IT" smtClean="0"/>
              <a:pPr algn="ctr"/>
              <a:t>2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156993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Cloud 37">
            <a:extLst>
              <a:ext uri="{FF2B5EF4-FFF2-40B4-BE49-F238E27FC236}">
                <a16:creationId xmlns:a16="http://schemas.microsoft.com/office/drawing/2014/main" id="{E28FCB6F-AEA1-EB4B-BF69-99B1F97270FC}"/>
              </a:ext>
            </a:extLst>
          </p:cNvPr>
          <p:cNvSpPr/>
          <p:nvPr/>
        </p:nvSpPr>
        <p:spPr>
          <a:xfrm>
            <a:off x="4709813" y="1"/>
            <a:ext cx="4396736" cy="62484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E25EA-995E-BE42-B25F-0B9167DB6535}" type="datetime1">
              <a:rPr lang="en-US" smtClean="0"/>
              <a:t>2/4/19</a:t>
            </a:fld>
            <a:endParaRPr lang="it-IT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Simone.Campana@cern.ch</a:t>
            </a:r>
            <a:endParaRPr lang="it-IT" dirty="0"/>
          </a:p>
        </p:txBody>
      </p:sp>
      <p:pic>
        <p:nvPicPr>
          <p:cNvPr id="4" name="Picture 2" descr="Image result for cnrs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9467" y="2446685"/>
            <a:ext cx="937859" cy="94898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4675" y="808851"/>
            <a:ext cx="820198" cy="802133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70030" y="712756"/>
            <a:ext cx="1061609" cy="588999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6"/>
          <a:srcRect l="12194" t="19935" r="12167" b="21244"/>
          <a:stretch/>
        </p:blipFill>
        <p:spPr>
          <a:xfrm>
            <a:off x="6944861" y="4140009"/>
            <a:ext cx="1386994" cy="719071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7"/>
          <a:srcRect t="9391" r="2031" b="12042"/>
          <a:stretch/>
        </p:blipFill>
        <p:spPr>
          <a:xfrm>
            <a:off x="1816221" y="1953607"/>
            <a:ext cx="1439926" cy="866081"/>
          </a:xfrm>
          <a:prstGeom prst="rect">
            <a:avLst/>
          </a:prstGeom>
        </p:spPr>
      </p:pic>
      <p:pic>
        <p:nvPicPr>
          <p:cNvPr id="11" name="Picture 6" descr="Image result for cta observatory logo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910" y="992574"/>
            <a:ext cx="1771286" cy="69462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71616" y="2504166"/>
            <a:ext cx="1000822" cy="834018"/>
          </a:xfrm>
          <a:prstGeom prst="rect">
            <a:avLst/>
          </a:prstGeom>
        </p:spPr>
      </p:pic>
      <p:pic>
        <p:nvPicPr>
          <p:cNvPr id="14" name="Picture 8" descr="Image result for gsi gmbh logo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2616" y="1876838"/>
            <a:ext cx="1352370" cy="42734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0" descr="Image result for ifae logo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5130" y="1776237"/>
            <a:ext cx="1357634" cy="45028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2" descr="Image result for ego logo gravitational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717" b="-5619"/>
          <a:stretch/>
        </p:blipFill>
        <p:spPr bwMode="auto">
          <a:xfrm>
            <a:off x="1441653" y="5512404"/>
            <a:ext cx="1849119" cy="4418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34" descr="Image result for desy logo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6226" y="2608036"/>
            <a:ext cx="728548" cy="72854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36" descr="Image result for rug groningen logo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4873" y="3262142"/>
            <a:ext cx="992355" cy="6690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38" descr="Image result for surfsara logo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0994" y="4915949"/>
            <a:ext cx="1165687" cy="43519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48" descr="Image result for infn logo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5624" y="3834667"/>
            <a:ext cx="809896" cy="80284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C29BB9EA-1659-A843-959C-CD4D05A54E1C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33489" y="4455879"/>
            <a:ext cx="983914" cy="1018351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7F868C0D-125A-304F-952B-ED1F4773B734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372438" y="3552873"/>
            <a:ext cx="1987550" cy="996910"/>
          </a:xfrm>
          <a:prstGeom prst="rect">
            <a:avLst/>
          </a:prstGeom>
        </p:spPr>
      </p:pic>
      <p:sp>
        <p:nvSpPr>
          <p:cNvPr id="39" name="Right Arrow 38">
            <a:extLst>
              <a:ext uri="{FF2B5EF4-FFF2-40B4-BE49-F238E27FC236}">
                <a16:creationId xmlns:a16="http://schemas.microsoft.com/office/drawing/2014/main" id="{32AFA7DC-4D0F-A74E-907C-6CAAFAF52DAC}"/>
              </a:ext>
            </a:extLst>
          </p:cNvPr>
          <p:cNvSpPr/>
          <p:nvPr/>
        </p:nvSpPr>
        <p:spPr>
          <a:xfrm>
            <a:off x="3468487" y="2710888"/>
            <a:ext cx="803335" cy="952747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8821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D9C287-78F9-7947-9DA3-AAA41EA3EB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WP2- specific 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C042D7-84EC-C14D-A187-A39615FA91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dirty="0"/>
              <a:t>Prototype a reliable and scalable </a:t>
            </a:r>
            <a:r>
              <a:rPr lang="en-US" b="1" dirty="0"/>
              <a:t>federated data infrastructure</a:t>
            </a:r>
          </a:p>
          <a:p>
            <a:pPr marL="0" indent="0">
              <a:lnSpc>
                <a:spcPct val="110000"/>
              </a:lnSpc>
              <a:buNone/>
            </a:pPr>
            <a:endParaRPr lang="en-US" b="1" dirty="0"/>
          </a:p>
          <a:p>
            <a:pPr>
              <a:lnSpc>
                <a:spcPct val="100000"/>
              </a:lnSpc>
            </a:pPr>
            <a:r>
              <a:rPr lang="en-US" dirty="0"/>
              <a:t>Stores and organizes scientific data (</a:t>
            </a:r>
            <a:r>
              <a:rPr lang="en-US" b="1" dirty="0"/>
              <a:t>F</a:t>
            </a:r>
            <a:r>
              <a:rPr lang="en-US" dirty="0"/>
              <a:t>indable) and enables the provisioning of data processing (</a:t>
            </a:r>
            <a:r>
              <a:rPr lang="en-US" b="1" dirty="0"/>
              <a:t>A</a:t>
            </a:r>
            <a:r>
              <a:rPr lang="en-US" dirty="0"/>
              <a:t>ccessible)</a:t>
            </a:r>
          </a:p>
          <a:p>
            <a:pPr>
              <a:lnSpc>
                <a:spcPct val="100000"/>
              </a:lnSpc>
            </a:pPr>
            <a:r>
              <a:rPr lang="en-US" dirty="0"/>
              <a:t>Enables sciences to build open data repositories (</a:t>
            </a:r>
            <a:r>
              <a:rPr lang="en-US" b="1" dirty="0"/>
              <a:t>I</a:t>
            </a:r>
            <a:r>
              <a:rPr lang="en-US" dirty="0"/>
              <a:t>nteroperable)</a:t>
            </a:r>
          </a:p>
          <a:p>
            <a:pPr>
              <a:lnSpc>
                <a:spcPct val="100000"/>
              </a:lnSpc>
            </a:pPr>
            <a:r>
              <a:rPr lang="en-US" dirty="0"/>
              <a:t>In general, supports the world-leading data challenges of the Research Infrastructures in ESCAPE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C3DC9-9CC3-3243-8CCB-CC1BB6BA10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AE180-5ECA-534F-8A0F-AACB107CA5A1}" type="datetime1">
              <a:rPr lang="en-US" smtClean="0"/>
              <a:t>2/4/19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B54BE4-8331-6A44-8E2E-4879C0B91A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Simone.Campana@cern.ch</a:t>
            </a:r>
            <a:endParaRPr lang="it-IT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CDC53E-D10B-DA46-84C3-6AD308196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F815B12F-D02A-B845-865F-37AC5B232343}" type="slidenum">
              <a:rPr lang="it-IT" smtClean="0"/>
              <a:pPr algn="ctr"/>
              <a:t>4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540085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EE8F55-AE68-5140-8E27-402A4391B5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WP2- specific 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A9DF23-B482-D54C-AA8A-BF79974050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Ensure long term </a:t>
            </a:r>
            <a:r>
              <a:rPr lang="en-US" b="1" dirty="0"/>
              <a:t>data preservation </a:t>
            </a:r>
            <a:r>
              <a:rPr lang="en-US" dirty="0"/>
              <a:t>(</a:t>
            </a:r>
            <a:r>
              <a:rPr lang="en-US" b="1" dirty="0"/>
              <a:t>R</a:t>
            </a:r>
            <a:r>
              <a:rPr lang="en-US" dirty="0"/>
              <a:t>eproducible) at the infrastructure level</a:t>
            </a:r>
          </a:p>
          <a:p>
            <a:endParaRPr lang="en-US" dirty="0"/>
          </a:p>
          <a:p>
            <a:r>
              <a:rPr lang="en-US" dirty="0"/>
              <a:t>Archiving of data in certified repositories and capabilities to retrieve the data in the long term </a:t>
            </a:r>
          </a:p>
          <a:p>
            <a:r>
              <a:rPr lang="en-US" dirty="0"/>
              <a:t>Complementing other work packages dealing with software, environment and provenance  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C0621D-AEFC-0D49-A94A-A2C110D3CA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AE180-5ECA-534F-8A0F-AACB107CA5A1}" type="datetime1">
              <a:rPr lang="en-US" smtClean="0"/>
              <a:t>2/4/19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567598-7E12-2942-BAFF-B01290781A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Simone.Campana@cern.ch</a:t>
            </a:r>
            <a:endParaRPr lang="it-IT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B21053-19C2-5B41-A394-D9AF6AA61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F815B12F-D02A-B845-865F-37AC5B232343}" type="slidenum">
              <a:rPr lang="it-IT" smtClean="0"/>
              <a:pPr algn="ctr"/>
              <a:t>5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353833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A18BAE-F05B-5F4E-A64E-53F385DC5F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WP2- specific 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9489E5-6A2F-254C-875A-C975D1AD33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The Data Lake development leverages </a:t>
            </a:r>
            <a:r>
              <a:rPr lang="en-US" b="1" dirty="0"/>
              <a:t>collaboration</a:t>
            </a:r>
            <a:r>
              <a:rPr lang="en-US" dirty="0"/>
              <a:t> with and </a:t>
            </a:r>
            <a:r>
              <a:rPr lang="en-US" b="1" dirty="0"/>
              <a:t>integrates</a:t>
            </a:r>
            <a:r>
              <a:rPr lang="en-US" dirty="0"/>
              <a:t> the work from previous and ongoing frameworks</a:t>
            </a:r>
          </a:p>
          <a:p>
            <a:endParaRPr lang="en-US" dirty="0"/>
          </a:p>
          <a:p>
            <a:r>
              <a:rPr lang="en-US" dirty="0"/>
              <a:t>EU projects such as EOSC-hub and XDC</a:t>
            </a:r>
          </a:p>
          <a:p>
            <a:r>
              <a:rPr lang="en-US" dirty="0"/>
              <a:t>Initiatives at the Research Infrastructures</a:t>
            </a:r>
          </a:p>
          <a:p>
            <a:r>
              <a:rPr lang="en-US" dirty="0"/>
              <a:t>Ongoing work from e.g. GEANT, PRACE</a:t>
            </a:r>
          </a:p>
          <a:p>
            <a:pPr lvl="1"/>
            <a:endParaRPr lang="en-US" dirty="0"/>
          </a:p>
          <a:p>
            <a:pPr marL="0" lvl="0" indent="0">
              <a:buNone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F9FCEB-0F23-3E48-AE98-17DEA7082B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AE180-5ECA-534F-8A0F-AACB107CA5A1}" type="datetime1">
              <a:rPr lang="en-US" smtClean="0"/>
              <a:t>2/4/19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3E5820-3352-C548-ADF7-DB449AB165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Simone.Campana@cern.ch</a:t>
            </a:r>
            <a:endParaRPr lang="it-IT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F36B1E-774F-144D-86A2-2023813D2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F815B12F-D02A-B845-865F-37AC5B232343}" type="slidenum">
              <a:rPr lang="it-IT" smtClean="0"/>
              <a:pPr algn="ctr"/>
              <a:t>6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343211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39FD26-8D08-2144-AAD3-3FF4AE7354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WP2- specific 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7D8636-929D-144D-8E71-A37C237DE7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Computing</a:t>
            </a:r>
            <a:r>
              <a:rPr lang="en-US" dirty="0"/>
              <a:t> Interface and Scalability</a:t>
            </a:r>
          </a:p>
          <a:p>
            <a:pPr marL="0" indent="0">
              <a:buNone/>
            </a:pPr>
            <a:endParaRPr lang="en-US" dirty="0"/>
          </a:p>
          <a:p>
            <a:pPr lvl="0"/>
            <a:r>
              <a:rPr lang="en-US" dirty="0"/>
              <a:t>Computing capacity available inside and outside the data lake (Grid, Cloud, HPC, volunteer computing)</a:t>
            </a:r>
          </a:p>
          <a:p>
            <a:pPr lvl="0"/>
            <a:r>
              <a:rPr lang="en-US" dirty="0"/>
              <a:t>Need to integrate compute (and data) resources which are not part of the lake</a:t>
            </a:r>
          </a:p>
          <a:p>
            <a:pPr lvl="0"/>
            <a:r>
              <a:rPr lang="en-US" dirty="0"/>
              <a:t>Compute-data locality not guaranteed. Need to offer a reliable content-delivery service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363DFD-D53A-9840-971E-37D97AF3A2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AE180-5ECA-534F-8A0F-AACB107CA5A1}" type="datetime1">
              <a:rPr lang="en-US" smtClean="0"/>
              <a:t>2/4/19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40778D-A74E-B24A-B58F-681C2C1CFE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Simone.Campana@cern.ch</a:t>
            </a:r>
            <a:endParaRPr lang="it-IT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ABF5C5-6F3F-1249-AE67-64B30AACB0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F815B12F-D02A-B845-865F-37AC5B232343}" type="slidenum">
              <a:rPr lang="it-IT" smtClean="0"/>
              <a:pPr algn="ctr"/>
              <a:t>7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525161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4B5A2-BE7D-DE40-83DD-2E97B0B06E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WP2- specific 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E48CBD-1E61-9946-AD7A-CAA965877D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Industrial</a:t>
            </a:r>
            <a:r>
              <a:rPr lang="en-US" dirty="0"/>
              <a:t> and  </a:t>
            </a:r>
            <a:r>
              <a:rPr lang="en-US" b="1" dirty="0"/>
              <a:t>Commercial</a:t>
            </a:r>
            <a:r>
              <a:rPr lang="en-US" dirty="0"/>
              <a:t> involvement</a:t>
            </a:r>
          </a:p>
          <a:p>
            <a:r>
              <a:rPr lang="en-US" dirty="0"/>
              <a:t>Commercial storage can be added to the data lake as cache or for resiliency </a:t>
            </a:r>
          </a:p>
          <a:p>
            <a:r>
              <a:rPr lang="en-US" dirty="0"/>
              <a:t>Commercial computing can be integrated with the data lake as extra processing capacity</a:t>
            </a:r>
          </a:p>
          <a:p>
            <a:r>
              <a:rPr lang="en-US" dirty="0"/>
              <a:t>In the data lake model, for both compute and storage there is no lock-in to the vendor </a:t>
            </a:r>
          </a:p>
          <a:p>
            <a:r>
              <a:rPr lang="en-US" dirty="0"/>
              <a:t>WP2 will validate the use of commercial cloud to store and process scientific data  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36E042-04EA-D141-8D32-E041E0F12F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AE180-5ECA-534F-8A0F-AACB107CA5A1}" type="datetime1">
              <a:rPr lang="en-US" smtClean="0"/>
              <a:t>2/4/19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E93D9A-EDF2-3941-9E78-73EB044342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Simone.Campana@cern.ch</a:t>
            </a:r>
            <a:endParaRPr lang="it-IT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55D891-69B4-A140-A79C-E68A92EB33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F815B12F-D02A-B845-865F-37AC5B232343}" type="slidenum">
              <a:rPr lang="it-IT" smtClean="0"/>
              <a:pPr algn="ctr"/>
              <a:t>8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241299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F1C5A8AE-4952-1140-91D4-3905A8532D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WP2 tasks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31675B2E-3CF0-E048-88AD-9F56EDE4FB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700" y="1358781"/>
            <a:ext cx="8724900" cy="2525954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Task 2.1 Data Lake Infrastructure and Federation Services. CERN (Xavier Espinal)</a:t>
            </a:r>
          </a:p>
          <a:p>
            <a:r>
              <a:rPr lang="en-US"/>
              <a:t>Task 2.2 </a:t>
            </a:r>
            <a:r>
              <a:rPr lang="en-US" dirty="0"/>
              <a:t>Data Lake orchestration service. DESY (Patrick Fuhrmann)</a:t>
            </a:r>
          </a:p>
          <a:p>
            <a:r>
              <a:rPr lang="en-US" dirty="0"/>
              <a:t>Task 2.3 Integration with Compute Services. NOW-I-ASTRON</a:t>
            </a:r>
          </a:p>
          <a:p>
            <a:r>
              <a:rPr lang="en-US" dirty="0"/>
              <a:t>Task 2.4 Networking. SKAO (Rosie Bolton)</a:t>
            </a:r>
          </a:p>
          <a:p>
            <a:r>
              <a:rPr lang="en-US" dirty="0"/>
              <a:t>Task 2.5 Authentication and Authorization. INFN (Andrea </a:t>
            </a:r>
            <a:r>
              <a:rPr lang="en-US" dirty="0" err="1"/>
              <a:t>Ceccanti</a:t>
            </a:r>
            <a:r>
              <a:rPr lang="en-US" dirty="0"/>
              <a:t>)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Simone Campana (CERN) as WP leader, Rosie Bolton (SKAO) as deputy     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C20A82-C333-3444-BFBE-516C0FEE5D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A6F75-C452-D14B-B1AE-6DC8A5E6939C}" type="datetime1">
              <a:rPr lang="en-US" smtClean="0"/>
              <a:t>2/4/19</a:t>
            </a:fld>
            <a:endParaRPr lang="it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502DD2-CDD5-2442-97EB-1E045564F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Simone.Campana@cern.ch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D01548C-8621-B042-9026-4E273A0199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650" y="3884735"/>
            <a:ext cx="6926513" cy="2292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05236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CAPE PPT template_v2" id="{84B2C77E-D1E5-DD48-B3EE-B80C14BA55BA}" vid="{29E3AAB7-A3DE-2940-AABB-6F3EADDE159C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ESCAPE PPT template_v2</Template>
  <TotalTime>1888</TotalTime>
  <Words>630</Words>
  <Application>Microsoft Macintosh PowerPoint</Application>
  <PresentationFormat>On-screen Show (4:3)</PresentationFormat>
  <Paragraphs>88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Avenir Heavy</vt:lpstr>
      <vt:lpstr>Calibri</vt:lpstr>
      <vt:lpstr>Calibri Light</vt:lpstr>
      <vt:lpstr>Tema di Office</vt:lpstr>
      <vt:lpstr>Work Package II - DIOS</vt:lpstr>
      <vt:lpstr>Data Infrastructure for Open Science (DIOS)</vt:lpstr>
      <vt:lpstr>PowerPoint Presentation</vt:lpstr>
      <vt:lpstr>WP2- specific objectives</vt:lpstr>
      <vt:lpstr>WP2- specific objectives</vt:lpstr>
      <vt:lpstr>WP2- specific objectives</vt:lpstr>
      <vt:lpstr>WP2- specific objectives</vt:lpstr>
      <vt:lpstr>WP2- specific objectives</vt:lpstr>
      <vt:lpstr>WP2 tasks</vt:lpstr>
      <vt:lpstr>Final remarks about WP2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Rita Meneses</dc:creator>
  <cp:lastModifiedBy>Simone Campana</cp:lastModifiedBy>
  <cp:revision>40</cp:revision>
  <dcterms:created xsi:type="dcterms:W3CDTF">2018-11-20T16:31:33Z</dcterms:created>
  <dcterms:modified xsi:type="dcterms:W3CDTF">2019-02-05T07:41:52Z</dcterms:modified>
</cp:coreProperties>
</file>