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2"/>
  </p:normalViewPr>
  <p:slideViewPr>
    <p:cSldViewPr snapToGrid="0" snapToObjects="1">
      <p:cViewPr varScale="1">
        <p:scale>
          <a:sx n="104" d="100"/>
          <a:sy n="104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8F266A-18B8-4A24-853D-49760E6CB695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0EEA9-BE9C-4A0E-A205-CA02A7FE0BC9}">
      <dgm:prSet phldrT="[Text]" custT="1"/>
      <dgm:spPr/>
      <dgm:t>
        <a:bodyPr/>
        <a:lstStyle/>
        <a:p>
          <a:r>
            <a:rPr lang="en-GB" sz="1400" b="1" dirty="0">
              <a:solidFill>
                <a:schemeClr val="tx2"/>
              </a:solidFill>
            </a:rPr>
            <a:t>European</a:t>
          </a:r>
          <a:br>
            <a:rPr lang="en-GB" sz="1400" b="1" dirty="0">
              <a:solidFill>
                <a:schemeClr val="tx2"/>
              </a:solidFill>
            </a:rPr>
          </a:br>
          <a:r>
            <a:rPr lang="en-GB" sz="1400" b="1" dirty="0">
              <a:solidFill>
                <a:schemeClr val="tx2"/>
              </a:solidFill>
            </a:rPr>
            <a:t> Cloud initiative</a:t>
          </a:r>
          <a:endParaRPr lang="en-US" sz="1400" b="1" dirty="0">
            <a:solidFill>
              <a:schemeClr val="tx2"/>
            </a:solidFill>
          </a:endParaRPr>
        </a:p>
      </dgm:t>
    </dgm:pt>
    <dgm:pt modelId="{EB816AC6-FA33-4404-ACCC-F19B0121AF40}" type="parTrans" cxnId="{C381B3FA-A4FF-48F0-AA3D-86BE2C7ECDD8}">
      <dgm:prSet/>
      <dgm:spPr/>
      <dgm:t>
        <a:bodyPr/>
        <a:lstStyle/>
        <a:p>
          <a:endParaRPr lang="en-US"/>
        </a:p>
      </dgm:t>
    </dgm:pt>
    <dgm:pt modelId="{F07546E8-41FC-4911-9009-6323CC3631D8}" type="sibTrans" cxnId="{C381B3FA-A4FF-48F0-AA3D-86BE2C7ECDD8}">
      <dgm:prSet/>
      <dgm:spPr/>
      <dgm:t>
        <a:bodyPr/>
        <a:lstStyle/>
        <a:p>
          <a:endParaRPr lang="en-US"/>
        </a:p>
      </dgm:t>
    </dgm:pt>
    <dgm:pt modelId="{F0C43008-B9F9-4B47-8882-981AA94FB062}">
      <dgm:prSet custT="1"/>
      <dgm:spPr/>
      <dgm:t>
        <a:bodyPr/>
        <a:lstStyle/>
        <a:p>
          <a:r>
            <a:rPr lang="en-GB" sz="1400" b="1" dirty="0">
              <a:solidFill>
                <a:schemeClr val="tx2"/>
              </a:solidFill>
            </a:rPr>
            <a:t>Implementation Roadmap</a:t>
          </a:r>
          <a:endParaRPr lang="en-US" sz="1400" b="1" dirty="0">
            <a:solidFill>
              <a:schemeClr val="tx2"/>
            </a:solidFill>
          </a:endParaRPr>
        </a:p>
      </dgm:t>
    </dgm:pt>
    <dgm:pt modelId="{377A64D9-89D5-4CC1-9090-40B4A132A90B}" type="parTrans" cxnId="{4A19B2A4-6143-4557-AB8D-3439ED0E6B0A}">
      <dgm:prSet/>
      <dgm:spPr/>
      <dgm:t>
        <a:bodyPr/>
        <a:lstStyle/>
        <a:p>
          <a:endParaRPr lang="en-US"/>
        </a:p>
      </dgm:t>
    </dgm:pt>
    <dgm:pt modelId="{2F63CE85-2923-461A-8E82-8A45BB507704}" type="sibTrans" cxnId="{4A19B2A4-6143-4557-AB8D-3439ED0E6B0A}">
      <dgm:prSet/>
      <dgm:spPr/>
      <dgm:t>
        <a:bodyPr/>
        <a:lstStyle/>
        <a:p>
          <a:endParaRPr lang="en-US"/>
        </a:p>
      </dgm:t>
    </dgm:pt>
    <dgm:pt modelId="{834ECD83-E221-486A-8ACF-6BE6E254E881}">
      <dgm:prSet custT="1"/>
      <dgm:spPr/>
      <dgm:t>
        <a:bodyPr/>
        <a:lstStyle/>
        <a:p>
          <a:r>
            <a:rPr lang="en-US" sz="1400" b="1" dirty="0">
              <a:solidFill>
                <a:schemeClr val="tx2"/>
              </a:solidFill>
            </a:rPr>
            <a:t>Council conclusions</a:t>
          </a:r>
        </a:p>
      </dgm:t>
    </dgm:pt>
    <dgm:pt modelId="{20ADF0C2-00E0-485E-B748-B019AC21F9F2}" type="parTrans" cxnId="{EDD93526-DB43-4CC9-8778-BB87AB2EAEA2}">
      <dgm:prSet/>
      <dgm:spPr/>
      <dgm:t>
        <a:bodyPr/>
        <a:lstStyle/>
        <a:p>
          <a:endParaRPr lang="en-US"/>
        </a:p>
      </dgm:t>
    </dgm:pt>
    <dgm:pt modelId="{9A44128D-F78F-4CA9-AB5F-BE5B8B391226}" type="sibTrans" cxnId="{EDD93526-DB43-4CC9-8778-BB87AB2EAEA2}">
      <dgm:prSet/>
      <dgm:spPr/>
      <dgm:t>
        <a:bodyPr/>
        <a:lstStyle/>
        <a:p>
          <a:endParaRPr lang="en-US"/>
        </a:p>
      </dgm:t>
    </dgm:pt>
    <dgm:pt modelId="{F41AE4C4-4E65-4A6D-A5FB-908DA7F2C263}">
      <dgm:prSet phldrT="[Text]" custT="1"/>
      <dgm:spPr/>
      <dgm:t>
        <a:bodyPr/>
        <a:lstStyle/>
        <a:p>
          <a:r>
            <a:rPr lang="en-US" sz="1400" b="1" baseline="0" dirty="0">
              <a:solidFill>
                <a:schemeClr val="tx2"/>
              </a:solidFill>
            </a:rPr>
            <a:t>H2020 – WP 2018-20</a:t>
          </a:r>
          <a:endParaRPr lang="en-US" sz="1400" b="1" dirty="0">
            <a:solidFill>
              <a:schemeClr val="tx2"/>
            </a:solidFill>
          </a:endParaRPr>
        </a:p>
      </dgm:t>
    </dgm:pt>
    <dgm:pt modelId="{87FC9E19-C1B3-4443-ACD4-EF3237D0ACDA}" type="parTrans" cxnId="{194B17FD-0F26-4E66-A64F-E4D97F2BA7CF}">
      <dgm:prSet/>
      <dgm:spPr/>
      <dgm:t>
        <a:bodyPr/>
        <a:lstStyle/>
        <a:p>
          <a:endParaRPr lang="en-US"/>
        </a:p>
      </dgm:t>
    </dgm:pt>
    <dgm:pt modelId="{991BAB2C-E6BB-4DF9-8923-834D0F902560}" type="sibTrans" cxnId="{194B17FD-0F26-4E66-A64F-E4D97F2BA7CF}">
      <dgm:prSet/>
      <dgm:spPr/>
      <dgm:t>
        <a:bodyPr/>
        <a:lstStyle/>
        <a:p>
          <a:endParaRPr lang="en-US"/>
        </a:p>
      </dgm:t>
    </dgm:pt>
    <dgm:pt modelId="{06001958-C3EC-4F5B-863D-A1E806969271}" type="pres">
      <dgm:prSet presAssocID="{A08F266A-18B8-4A24-853D-49760E6CB69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nl-BE"/>
        </a:p>
      </dgm:t>
    </dgm:pt>
    <dgm:pt modelId="{D4548491-DA94-46C7-8DB1-E4DBC044F0DC}" type="pres">
      <dgm:prSet presAssocID="{3650EEA9-BE9C-4A0E-A205-CA02A7FE0BC9}" presName="Accent1" presStyleCnt="0"/>
      <dgm:spPr/>
    </dgm:pt>
    <dgm:pt modelId="{800FC85A-CA6C-4374-B9F1-CEFF344A4723}" type="pres">
      <dgm:prSet presAssocID="{3650EEA9-BE9C-4A0E-A205-CA02A7FE0BC9}" presName="Accent" presStyleLbl="node1" presStyleIdx="0" presStyleCnt="4" custLinFactX="-33886" custLinFactNeighborX="-100000"/>
      <dgm:spPr/>
    </dgm:pt>
    <dgm:pt modelId="{01746814-77B0-45C0-AE14-3FCF9B7F1226}" type="pres">
      <dgm:prSet presAssocID="{3650EEA9-BE9C-4A0E-A205-CA02A7FE0BC9}" presName="Parent1" presStyleLbl="revTx" presStyleIdx="0" presStyleCnt="4" custScaleX="138511" custLinFactX="-100000" custLinFactNeighborX="-139061" custLinFactNeighborY="-222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6754007-0AD9-49EA-BCEC-CE78F9F8BFC4}" type="pres">
      <dgm:prSet presAssocID="{F41AE4C4-4E65-4A6D-A5FB-908DA7F2C263}" presName="Accent2" presStyleCnt="0"/>
      <dgm:spPr/>
    </dgm:pt>
    <dgm:pt modelId="{6E168F0D-F0A6-45FD-B51A-679506CBDC48}" type="pres">
      <dgm:prSet presAssocID="{F41AE4C4-4E65-4A6D-A5FB-908DA7F2C263}" presName="Accent" presStyleLbl="node1" presStyleIdx="1" presStyleCnt="4" custLinFactX="-33886" custLinFactNeighborX="-100000"/>
      <dgm:spPr/>
    </dgm:pt>
    <dgm:pt modelId="{3DA46C7D-0847-4DED-9B4E-C082D7633434}" type="pres">
      <dgm:prSet presAssocID="{F41AE4C4-4E65-4A6D-A5FB-908DA7F2C263}" presName="Parent2" presStyleLbl="revTx" presStyleIdx="1" presStyleCnt="4" custScaleX="116274" custLinFactX="-100000" custLinFactNeighborX="-1390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2FAE233-093A-45F8-9280-824C760927A3}" type="pres">
      <dgm:prSet presAssocID="{F0C43008-B9F9-4B47-8882-981AA94FB062}" presName="Accent3" presStyleCnt="0"/>
      <dgm:spPr/>
    </dgm:pt>
    <dgm:pt modelId="{02B4594C-389E-4F92-B418-4100F9B5F159}" type="pres">
      <dgm:prSet presAssocID="{F0C43008-B9F9-4B47-8882-981AA94FB062}" presName="Accent" presStyleLbl="node1" presStyleIdx="2" presStyleCnt="4" custLinFactX="-33886" custLinFactNeighborX="-100000"/>
      <dgm:spPr/>
    </dgm:pt>
    <dgm:pt modelId="{98F33DE9-4B8A-42D9-9505-1046766165B8}" type="pres">
      <dgm:prSet presAssocID="{F0C43008-B9F9-4B47-8882-981AA94FB062}" presName="Parent3" presStyleLbl="revTx" presStyleIdx="2" presStyleCnt="4" custScaleX="152848" custLinFactX="-100000" custLinFactNeighborX="-1563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79D0C67-A9F6-402B-B236-19071DED63AB}" type="pres">
      <dgm:prSet presAssocID="{834ECD83-E221-486A-8ACF-6BE6E254E881}" presName="Accent4" presStyleCnt="0"/>
      <dgm:spPr/>
    </dgm:pt>
    <dgm:pt modelId="{E0ACCBF6-8748-4A67-A574-8CD460C310BE}" type="pres">
      <dgm:prSet presAssocID="{834ECD83-E221-486A-8ACF-6BE6E254E881}" presName="Accent" presStyleLbl="node1" presStyleIdx="3" presStyleCnt="4" custLinFactX="-55838" custLinFactNeighborX="-100000"/>
      <dgm:spPr/>
    </dgm:pt>
    <dgm:pt modelId="{6F214559-9178-4072-B414-10AEACA71930}" type="pres">
      <dgm:prSet presAssocID="{834ECD83-E221-486A-8ACF-6BE6E254E881}" presName="Parent4" presStyleLbl="revTx" presStyleIdx="3" presStyleCnt="4" custScaleX="111895" custScaleY="127933" custLinFactX="-100000" custLinFactNeighborX="-1390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4A19B2A4-6143-4557-AB8D-3439ED0E6B0A}" srcId="{A08F266A-18B8-4A24-853D-49760E6CB695}" destId="{F0C43008-B9F9-4B47-8882-981AA94FB062}" srcOrd="2" destOrd="0" parTransId="{377A64D9-89D5-4CC1-9090-40B4A132A90B}" sibTransId="{2F63CE85-2923-461A-8E82-8A45BB507704}"/>
    <dgm:cxn modelId="{990DBC31-D6A4-BE4E-BA18-D9D45FF7AF47}" type="presOf" srcId="{834ECD83-E221-486A-8ACF-6BE6E254E881}" destId="{6F214559-9178-4072-B414-10AEACA71930}" srcOrd="0" destOrd="0" presId="urn:microsoft.com/office/officeart/2009/layout/CircleArrowProcess"/>
    <dgm:cxn modelId="{194B17FD-0F26-4E66-A64F-E4D97F2BA7CF}" srcId="{A08F266A-18B8-4A24-853D-49760E6CB695}" destId="{F41AE4C4-4E65-4A6D-A5FB-908DA7F2C263}" srcOrd="1" destOrd="0" parTransId="{87FC9E19-C1B3-4443-ACD4-EF3237D0ACDA}" sibTransId="{991BAB2C-E6BB-4DF9-8923-834D0F902560}"/>
    <dgm:cxn modelId="{C381B3FA-A4FF-48F0-AA3D-86BE2C7ECDD8}" srcId="{A08F266A-18B8-4A24-853D-49760E6CB695}" destId="{3650EEA9-BE9C-4A0E-A205-CA02A7FE0BC9}" srcOrd="0" destOrd="0" parTransId="{EB816AC6-FA33-4404-ACCC-F19B0121AF40}" sibTransId="{F07546E8-41FC-4911-9009-6323CC3631D8}"/>
    <dgm:cxn modelId="{FA60D29C-B6AF-9749-8A42-4450F986ACE1}" type="presOf" srcId="{A08F266A-18B8-4A24-853D-49760E6CB695}" destId="{06001958-C3EC-4F5B-863D-A1E806969271}" srcOrd="0" destOrd="0" presId="urn:microsoft.com/office/officeart/2009/layout/CircleArrowProcess"/>
    <dgm:cxn modelId="{8173E48D-A8FB-8F43-8AE0-383696214DBE}" type="presOf" srcId="{F41AE4C4-4E65-4A6D-A5FB-908DA7F2C263}" destId="{3DA46C7D-0847-4DED-9B4E-C082D7633434}" srcOrd="0" destOrd="0" presId="urn:microsoft.com/office/officeart/2009/layout/CircleArrowProcess"/>
    <dgm:cxn modelId="{E2A1D53B-034E-0A4F-A5D4-FAE0C5372721}" type="presOf" srcId="{3650EEA9-BE9C-4A0E-A205-CA02A7FE0BC9}" destId="{01746814-77B0-45C0-AE14-3FCF9B7F1226}" srcOrd="0" destOrd="0" presId="urn:microsoft.com/office/officeart/2009/layout/CircleArrowProcess"/>
    <dgm:cxn modelId="{2FCE91F7-2BA4-BB4D-9D5E-20FF10143541}" type="presOf" srcId="{F0C43008-B9F9-4B47-8882-981AA94FB062}" destId="{98F33DE9-4B8A-42D9-9505-1046766165B8}" srcOrd="0" destOrd="0" presId="urn:microsoft.com/office/officeart/2009/layout/CircleArrowProcess"/>
    <dgm:cxn modelId="{EDD93526-DB43-4CC9-8778-BB87AB2EAEA2}" srcId="{A08F266A-18B8-4A24-853D-49760E6CB695}" destId="{834ECD83-E221-486A-8ACF-6BE6E254E881}" srcOrd="3" destOrd="0" parTransId="{20ADF0C2-00E0-485E-B748-B019AC21F9F2}" sibTransId="{9A44128D-F78F-4CA9-AB5F-BE5B8B391226}"/>
    <dgm:cxn modelId="{9BA6D661-2170-1746-969F-204871EEE11D}" type="presParOf" srcId="{06001958-C3EC-4F5B-863D-A1E806969271}" destId="{D4548491-DA94-46C7-8DB1-E4DBC044F0DC}" srcOrd="0" destOrd="0" presId="urn:microsoft.com/office/officeart/2009/layout/CircleArrowProcess"/>
    <dgm:cxn modelId="{1E595435-BD64-4445-8EA0-5E4CCAAAA64C}" type="presParOf" srcId="{D4548491-DA94-46C7-8DB1-E4DBC044F0DC}" destId="{800FC85A-CA6C-4374-B9F1-CEFF344A4723}" srcOrd="0" destOrd="0" presId="urn:microsoft.com/office/officeart/2009/layout/CircleArrowProcess"/>
    <dgm:cxn modelId="{D0DD089E-1D02-2C4F-9528-71F0116150E3}" type="presParOf" srcId="{06001958-C3EC-4F5B-863D-A1E806969271}" destId="{01746814-77B0-45C0-AE14-3FCF9B7F1226}" srcOrd="1" destOrd="0" presId="urn:microsoft.com/office/officeart/2009/layout/CircleArrowProcess"/>
    <dgm:cxn modelId="{9F711C78-236C-D54D-8D30-EE6EC4754360}" type="presParOf" srcId="{06001958-C3EC-4F5B-863D-A1E806969271}" destId="{96754007-0AD9-49EA-BCEC-CE78F9F8BFC4}" srcOrd="2" destOrd="0" presId="urn:microsoft.com/office/officeart/2009/layout/CircleArrowProcess"/>
    <dgm:cxn modelId="{CDD62405-56B6-A049-8E8C-B9C63D4FBE9E}" type="presParOf" srcId="{96754007-0AD9-49EA-BCEC-CE78F9F8BFC4}" destId="{6E168F0D-F0A6-45FD-B51A-679506CBDC48}" srcOrd="0" destOrd="0" presId="urn:microsoft.com/office/officeart/2009/layout/CircleArrowProcess"/>
    <dgm:cxn modelId="{659ADED1-E960-514A-9BEE-3A53F3497A38}" type="presParOf" srcId="{06001958-C3EC-4F5B-863D-A1E806969271}" destId="{3DA46C7D-0847-4DED-9B4E-C082D7633434}" srcOrd="3" destOrd="0" presId="urn:microsoft.com/office/officeart/2009/layout/CircleArrowProcess"/>
    <dgm:cxn modelId="{A399C921-3FA7-8346-BDE7-27B20F44F7D7}" type="presParOf" srcId="{06001958-C3EC-4F5B-863D-A1E806969271}" destId="{D2FAE233-093A-45F8-9280-824C760927A3}" srcOrd="4" destOrd="0" presId="urn:microsoft.com/office/officeart/2009/layout/CircleArrowProcess"/>
    <dgm:cxn modelId="{77661572-A8D4-634D-AD21-CB6D567E23BD}" type="presParOf" srcId="{D2FAE233-093A-45F8-9280-824C760927A3}" destId="{02B4594C-389E-4F92-B418-4100F9B5F159}" srcOrd="0" destOrd="0" presId="urn:microsoft.com/office/officeart/2009/layout/CircleArrowProcess"/>
    <dgm:cxn modelId="{174139F4-D8F7-7E46-B470-BE18D5E7DB26}" type="presParOf" srcId="{06001958-C3EC-4F5B-863D-A1E806969271}" destId="{98F33DE9-4B8A-42D9-9505-1046766165B8}" srcOrd="5" destOrd="0" presId="urn:microsoft.com/office/officeart/2009/layout/CircleArrowProcess"/>
    <dgm:cxn modelId="{3F8F8D95-1A26-9845-8438-45EE78FBDDC8}" type="presParOf" srcId="{06001958-C3EC-4F5B-863D-A1E806969271}" destId="{779D0C67-A9F6-402B-B236-19071DED63AB}" srcOrd="6" destOrd="0" presId="urn:microsoft.com/office/officeart/2009/layout/CircleArrowProcess"/>
    <dgm:cxn modelId="{CC545911-8B45-9142-94D5-BEA78499C1D7}" type="presParOf" srcId="{779D0C67-A9F6-402B-B236-19071DED63AB}" destId="{E0ACCBF6-8748-4A67-A574-8CD460C310BE}" srcOrd="0" destOrd="0" presId="urn:microsoft.com/office/officeart/2009/layout/CircleArrowProcess"/>
    <dgm:cxn modelId="{3970C747-EAE6-D247-A3BA-C363429D5E75}" type="presParOf" srcId="{06001958-C3EC-4F5B-863D-A1E806969271}" destId="{6F214559-9178-4072-B414-10AEACA71930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FC85A-CA6C-4374-B9F1-CEFF344A4723}">
      <dsp:nvSpPr>
        <dsp:cNvPr id="0" name=""/>
        <dsp:cNvSpPr/>
      </dsp:nvSpPr>
      <dsp:spPr>
        <a:xfrm>
          <a:off x="1914275" y="0"/>
          <a:ext cx="2011246" cy="201145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46814-77B0-45C0-AE14-3FCF9B7F1226}">
      <dsp:nvSpPr>
        <dsp:cNvPr id="0" name=""/>
        <dsp:cNvSpPr/>
      </dsp:nvSpPr>
      <dsp:spPr>
        <a:xfrm>
          <a:off x="2151787" y="603294"/>
          <a:ext cx="1554633" cy="561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chemeClr val="tx2"/>
              </a:solidFill>
            </a:rPr>
            <a:t>European</a:t>
          </a:r>
          <a:br>
            <a:rPr lang="en-GB" sz="1400" b="1" kern="1200" dirty="0">
              <a:solidFill>
                <a:schemeClr val="tx2"/>
              </a:solidFill>
            </a:rPr>
          </a:br>
          <a:r>
            <a:rPr lang="en-GB" sz="1400" b="1" kern="1200" dirty="0">
              <a:solidFill>
                <a:schemeClr val="tx2"/>
              </a:solidFill>
            </a:rPr>
            <a:t> Cloud initiative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2151787" y="603294"/>
        <a:ext cx="1554633" cy="561136"/>
      </dsp:txXfrm>
    </dsp:sp>
    <dsp:sp modelId="{6E168F0D-F0A6-45FD-B51A-679506CBDC48}">
      <dsp:nvSpPr>
        <dsp:cNvPr id="0" name=""/>
        <dsp:cNvSpPr/>
      </dsp:nvSpPr>
      <dsp:spPr>
        <a:xfrm>
          <a:off x="1355533" y="1155877"/>
          <a:ext cx="2011246" cy="201145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46C7D-0847-4DED-9B4E-C082D7633434}">
      <dsp:nvSpPr>
        <dsp:cNvPr id="0" name=""/>
        <dsp:cNvSpPr/>
      </dsp:nvSpPr>
      <dsp:spPr>
        <a:xfrm>
          <a:off x="1715573" y="1886102"/>
          <a:ext cx="1305047" cy="561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baseline="0" dirty="0">
              <a:solidFill>
                <a:schemeClr val="tx2"/>
              </a:solidFill>
            </a:rPr>
            <a:t>H2020 – WP 2018-20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1715573" y="1886102"/>
        <a:ext cx="1305047" cy="561136"/>
      </dsp:txXfrm>
    </dsp:sp>
    <dsp:sp modelId="{02B4594C-389E-4F92-B418-4100F9B5F159}">
      <dsp:nvSpPr>
        <dsp:cNvPr id="0" name=""/>
        <dsp:cNvSpPr/>
      </dsp:nvSpPr>
      <dsp:spPr>
        <a:xfrm>
          <a:off x="1914275" y="2316022"/>
          <a:ext cx="2011246" cy="201145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33DE9-4B8A-42D9-9505-1046766165B8}">
      <dsp:nvSpPr>
        <dsp:cNvPr id="0" name=""/>
        <dsp:cNvSpPr/>
      </dsp:nvSpPr>
      <dsp:spPr>
        <a:xfrm>
          <a:off x="1877615" y="3044113"/>
          <a:ext cx="1715550" cy="561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chemeClr val="tx2"/>
              </a:solidFill>
            </a:rPr>
            <a:t>Implementation Roadmap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1877615" y="3044113"/>
        <a:ext cx="1715550" cy="561136"/>
      </dsp:txXfrm>
    </dsp:sp>
    <dsp:sp modelId="{E0ACCBF6-8748-4A67-A574-8CD460C310BE}">
      <dsp:nvSpPr>
        <dsp:cNvPr id="0" name=""/>
        <dsp:cNvSpPr/>
      </dsp:nvSpPr>
      <dsp:spPr>
        <a:xfrm>
          <a:off x="1498928" y="3605250"/>
          <a:ext cx="1727914" cy="172874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14559-9178-4072-B414-10AEACA71930}">
      <dsp:nvSpPr>
        <dsp:cNvPr id="0" name=""/>
        <dsp:cNvSpPr/>
      </dsp:nvSpPr>
      <dsp:spPr>
        <a:xfrm>
          <a:off x="1740148" y="4123754"/>
          <a:ext cx="1255897" cy="717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2"/>
              </a:solidFill>
            </a:rPr>
            <a:t>Council conclusions</a:t>
          </a:r>
        </a:p>
      </dsp:txBody>
      <dsp:txXfrm>
        <a:off x="1740148" y="4123754"/>
        <a:ext cx="1255897" cy="717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=""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07/02/19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07/02/19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2436" y="3221764"/>
            <a:ext cx="6373091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2436" y="5063369"/>
            <a:ext cx="6373092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742950" y="6378090"/>
            <a:ext cx="71125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03201" y="6346703"/>
            <a:ext cx="54898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07/02/19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07/02/19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07/02/19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07/02/19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07/02/19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58781"/>
            <a:ext cx="78867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85" y="6356351"/>
            <a:ext cx="117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8196" y="6356351"/>
            <a:ext cx="2803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5122120" y="6364235"/>
            <a:ext cx="2787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7" y="6425157"/>
            <a:ext cx="456585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image" Target="../media/image28.png"/><Relationship Id="rId21" Type="http://schemas.openxmlformats.org/officeDocument/2006/relationships/image" Target="../media/image29.gif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33.jpeg"/><Relationship Id="rId26" Type="http://schemas.openxmlformats.org/officeDocument/2006/relationships/image" Target="../media/image34.jpeg"/><Relationship Id="rId27" Type="http://schemas.openxmlformats.org/officeDocument/2006/relationships/image" Target="../media/image35.jpeg"/><Relationship Id="rId28" Type="http://schemas.openxmlformats.org/officeDocument/2006/relationships/image" Target="../media/image36.png"/><Relationship Id="rId29" Type="http://schemas.openxmlformats.org/officeDocument/2006/relationships/image" Target="../media/image37.png"/><Relationship Id="rId30" Type="http://schemas.openxmlformats.org/officeDocument/2006/relationships/image" Target="../media/image38.png"/><Relationship Id="rId31" Type="http://schemas.openxmlformats.org/officeDocument/2006/relationships/image" Target="../media/image39.png"/><Relationship Id="rId32" Type="http://schemas.openxmlformats.org/officeDocument/2006/relationships/image" Target="../media/image40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jpeg"/><Relationship Id="rId19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events/2nd-eosc-summit-2018-jun-11_en" TargetMode="External"/><Relationship Id="rId4" Type="http://schemas.openxmlformats.org/officeDocument/2006/relationships/image" Target="../media/image51.jpeg"/><Relationship Id="rId5" Type="http://schemas.openxmlformats.org/officeDocument/2006/relationships/hyperlink" Target="https://doi.org/10.2777/1524" TargetMode="External"/><Relationship Id="rId6" Type="http://schemas.openxmlformats.org/officeDocument/2006/relationships/image" Target="../media/image52.emf"/><Relationship Id="rId7" Type="http://schemas.openxmlformats.org/officeDocument/2006/relationships/image" Target="../media/image53.png"/><Relationship Id="rId8" Type="http://schemas.openxmlformats.org/officeDocument/2006/relationships/hyperlink" Target="https://ec.europa.eu/research/openscience/pdf/eosc_declaration.pdf" TargetMode="External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972981"/>
            <a:ext cx="9143999" cy="1345820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venir Heavy"/>
                <a:cs typeface="Avenir Heavy"/>
              </a:rPr>
              <a:t>ASTRONOMY &amp; </a:t>
            </a:r>
            <a:r>
              <a:rPr lang="en-GB" sz="3600" b="1" dirty="0" smtClean="0">
                <a:latin typeface="Avenir Heavy"/>
                <a:cs typeface="Avenir Heavy"/>
              </a:rPr>
              <a:t>PARTICLE PHYSICS </a:t>
            </a:r>
            <a:br>
              <a:rPr lang="en-GB" sz="3600" b="1" dirty="0" smtClean="0">
                <a:latin typeface="Avenir Heavy"/>
                <a:cs typeface="Avenir Heavy"/>
              </a:rPr>
            </a:br>
            <a:r>
              <a:rPr lang="en-GB" sz="3600" b="1" dirty="0" smtClean="0">
                <a:latin typeface="Avenir Heavy"/>
                <a:cs typeface="Avenir Heavy"/>
              </a:rPr>
              <a:t>CLUSTER</a:t>
            </a:r>
            <a:endParaRPr lang="it-IT" sz="3600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xmlns="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67" y="5463477"/>
            <a:ext cx="6858000" cy="934285"/>
          </a:xfrm>
        </p:spPr>
        <p:txBody>
          <a:bodyPr>
            <a:noAutofit/>
          </a:bodyPr>
          <a:lstStyle/>
          <a:p>
            <a:r>
              <a:rPr lang="en-GB" sz="1800" b="1" dirty="0" smtClean="0">
                <a:latin typeface="Avenir Heavy"/>
                <a:cs typeface="Avenir Heavy"/>
              </a:rPr>
              <a:t>Giovanni LAMANNA</a:t>
            </a:r>
            <a:endParaRPr lang="en-GB" sz="1800" b="1" dirty="0">
              <a:latin typeface="Avenir Heavy"/>
              <a:cs typeface="Avenir Heavy"/>
            </a:endParaRPr>
          </a:p>
          <a:p>
            <a:r>
              <a:rPr lang="en-GB" sz="1200" b="1" dirty="0" smtClean="0">
                <a:latin typeface="Avenir Heavy"/>
                <a:cs typeface="Avenir Heavy"/>
              </a:rPr>
              <a:t>ESCAPE Kick-off meeting @ LAPP, 7 February 2019</a:t>
            </a:r>
            <a:endParaRPr lang="en-GB" sz="1200" b="1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8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10</a:t>
            </a:fld>
            <a:endParaRPr lang="it-IT" sz="1200" dirty="0"/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898" y="136510"/>
            <a:ext cx="7688281" cy="604259"/>
          </a:xfrm>
        </p:spPr>
        <p:txBody>
          <a:bodyPr>
            <a:normAutofit/>
          </a:bodyPr>
          <a:lstStyle/>
          <a:p>
            <a:pPr algn="r"/>
            <a:r>
              <a:rPr lang="en-GB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ESCAPE in a </a:t>
            </a:r>
            <a:r>
              <a:rPr lang="en-GB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nuthshell</a:t>
            </a:r>
            <a:endParaRPr lang="en-GB" b="1" dirty="0">
              <a:latin typeface="+mn-lt"/>
              <a:cs typeface="Avenir Book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89" y="890942"/>
            <a:ext cx="8625590" cy="54654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/>
              <a:t>ESCAPE</a:t>
            </a:r>
            <a:r>
              <a:rPr lang="en-GB" sz="2000" dirty="0" smtClean="0"/>
              <a:t> convenes a large </a:t>
            </a:r>
            <a:r>
              <a:rPr lang="en-GB" sz="2000" dirty="0"/>
              <a:t>scientific </a:t>
            </a:r>
            <a:r>
              <a:rPr lang="en-GB" sz="2000" dirty="0" smtClean="0"/>
              <a:t>community</a:t>
            </a:r>
          </a:p>
          <a:p>
            <a:r>
              <a:rPr lang="en-GB" sz="2000" dirty="0" smtClean="0"/>
              <a:t> </a:t>
            </a:r>
            <a:r>
              <a:rPr lang="en-GB" sz="2000" b="1" dirty="0" smtClean="0"/>
              <a:t>31</a:t>
            </a:r>
            <a:r>
              <a:rPr lang="en-GB" sz="2000" dirty="0" smtClean="0"/>
              <a:t> partners (including 2 SMEs)</a:t>
            </a:r>
          </a:p>
          <a:p>
            <a:r>
              <a:rPr lang="en-GB" sz="2000" b="1" dirty="0" smtClean="0"/>
              <a:t> 7</a:t>
            </a:r>
            <a:r>
              <a:rPr lang="en-GB" sz="2000" dirty="0" smtClean="0"/>
              <a:t> ESFRI projects &amp; landmarks: CTA, ELT, EST, FAIR, HL-LHC, KM3NeT, SKA</a:t>
            </a:r>
            <a:endParaRPr lang="en-GB" sz="2000" dirty="0"/>
          </a:p>
          <a:p>
            <a:r>
              <a:rPr lang="en-GB" sz="2000" dirty="0"/>
              <a:t> </a:t>
            </a:r>
            <a:r>
              <a:rPr lang="en-GB" sz="2000" b="1" dirty="0" smtClean="0"/>
              <a:t>2</a:t>
            </a:r>
            <a:r>
              <a:rPr lang="en-GB" sz="2000" dirty="0" smtClean="0"/>
              <a:t> pan-European </a:t>
            </a:r>
            <a:r>
              <a:rPr lang="en-GB" sz="2000" dirty="0"/>
              <a:t>International </a:t>
            </a:r>
            <a:r>
              <a:rPr lang="en-GB" sz="2000" dirty="0" smtClean="0"/>
              <a:t>Organizations: CERN, ESO (with their world</a:t>
            </a:r>
            <a:r>
              <a:rPr lang="en-GB" sz="2000" dirty="0"/>
              <a:t>-class </a:t>
            </a:r>
            <a:r>
              <a:rPr lang="en-GB" sz="2000" dirty="0" smtClean="0"/>
              <a:t>established infrastructures, experiments and observatories). </a:t>
            </a:r>
            <a:endParaRPr lang="en-GB" sz="2000" dirty="0"/>
          </a:p>
          <a:p>
            <a:r>
              <a:rPr lang="en-GB" sz="2000" dirty="0" smtClean="0"/>
              <a:t> </a:t>
            </a:r>
            <a:r>
              <a:rPr lang="en-GB" sz="2000" b="1" dirty="0" smtClean="0"/>
              <a:t>4</a:t>
            </a:r>
            <a:r>
              <a:rPr lang="en-GB" sz="2000" dirty="0" smtClean="0"/>
              <a:t> supporting ERA-NET initiatives: </a:t>
            </a:r>
            <a:r>
              <a:rPr lang="en-GB" sz="2000" dirty="0"/>
              <a:t>HEP (CERN), </a:t>
            </a:r>
            <a:r>
              <a:rPr lang="en-GB" sz="2000" dirty="0" err="1"/>
              <a:t>NuPECC</a:t>
            </a:r>
            <a:r>
              <a:rPr lang="en-GB" sz="2000" dirty="0"/>
              <a:t>, ASTRONET, APPEC </a:t>
            </a:r>
          </a:p>
          <a:p>
            <a:r>
              <a:rPr lang="en-GB" sz="2000" b="1" dirty="0" smtClean="0"/>
              <a:t> 1</a:t>
            </a:r>
            <a:r>
              <a:rPr lang="en-GB" sz="2000" dirty="0" smtClean="0"/>
              <a:t> involved initiative/infrastructure: EURO-VO</a:t>
            </a:r>
            <a:endParaRPr lang="en-GB" sz="2000" dirty="0"/>
          </a:p>
          <a:p>
            <a:r>
              <a:rPr lang="en-GB" sz="2000" b="1" dirty="0" smtClean="0"/>
              <a:t> 2</a:t>
            </a:r>
            <a:r>
              <a:rPr lang="en-GB" sz="2000" dirty="0" smtClean="0"/>
              <a:t> European </a:t>
            </a:r>
            <a:r>
              <a:rPr lang="en-GB" sz="2000" dirty="0"/>
              <a:t>research </a:t>
            </a:r>
            <a:r>
              <a:rPr lang="en-GB" sz="2000" dirty="0" smtClean="0"/>
              <a:t>infrastructures: EGO and JIV-ERIC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Budget: </a:t>
            </a:r>
            <a:r>
              <a:rPr lang="en-US" sz="2000" b="1" spc="-1" dirty="0">
                <a:solidFill>
                  <a:srgbClr val="000000"/>
                </a:solidFill>
              </a:rPr>
              <a:t>15.98 M€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Started: </a:t>
            </a:r>
            <a:r>
              <a:rPr lang="en-US" sz="2000" b="1" spc="-1" dirty="0">
                <a:solidFill>
                  <a:srgbClr val="000000"/>
                </a:solidFill>
              </a:rPr>
              <a:t>1/2/2019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Duration: </a:t>
            </a:r>
            <a:r>
              <a:rPr lang="en-US" sz="2000" b="1" spc="-1" dirty="0">
                <a:solidFill>
                  <a:srgbClr val="000000"/>
                </a:solidFill>
              </a:rPr>
              <a:t>42</a:t>
            </a:r>
            <a:r>
              <a:rPr lang="en-US" sz="2000" spc="-1" dirty="0">
                <a:solidFill>
                  <a:srgbClr val="000000"/>
                </a:solidFill>
              </a:rPr>
              <a:t> months (</a:t>
            </a:r>
            <a:r>
              <a:rPr lang="en-US" sz="2000" spc="-1" dirty="0" smtClean="0">
                <a:solidFill>
                  <a:srgbClr val="000000"/>
                </a:solidFill>
              </a:rPr>
              <a:t>end date </a:t>
            </a:r>
            <a:r>
              <a:rPr lang="en-US" sz="2000" spc="-1" dirty="0">
                <a:solidFill>
                  <a:srgbClr val="000000"/>
                </a:solidFill>
              </a:rPr>
              <a:t>31/7/2022</a:t>
            </a:r>
            <a:r>
              <a:rPr lang="en-US" sz="2000" spc="-1" dirty="0" smtClean="0">
                <a:solidFill>
                  <a:srgbClr val="000000"/>
                </a:solidFill>
              </a:rPr>
              <a:t>)</a:t>
            </a:r>
            <a:r>
              <a:rPr lang="en-US" sz="2000" spc="-1" dirty="0">
                <a:solidFill>
                  <a:srgbClr val="000000"/>
                </a:solidFill>
              </a:rPr>
              <a:t> </a:t>
            </a:r>
          </a:p>
          <a:p>
            <a:r>
              <a:rPr lang="en-US" sz="2000" spc="-1" dirty="0" smtClean="0">
                <a:solidFill>
                  <a:srgbClr val="000000"/>
                </a:solidFill>
              </a:rPr>
              <a:t>Coordinator</a:t>
            </a:r>
            <a:r>
              <a:rPr lang="en-US" sz="2000" spc="-1" dirty="0">
                <a:solidFill>
                  <a:srgbClr val="000000"/>
                </a:solidFill>
              </a:rPr>
              <a:t>: </a:t>
            </a:r>
            <a:r>
              <a:rPr lang="en-US" sz="2000" b="1" spc="-1" dirty="0" smtClean="0">
                <a:solidFill>
                  <a:srgbClr val="000000"/>
                </a:solidFill>
              </a:rPr>
              <a:t>CNRS</a:t>
            </a:r>
          </a:p>
          <a:p>
            <a:pPr marL="0" indent="0">
              <a:buNone/>
            </a:pPr>
            <a:endParaRPr lang="en-US" sz="1000" b="1" spc="-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i="1" spc="-1" dirty="0" smtClean="0">
                <a:solidFill>
                  <a:srgbClr val="000000"/>
                </a:solidFill>
              </a:rPr>
              <a:t>Home </a:t>
            </a:r>
            <a:r>
              <a:rPr lang="en-US" sz="1800" i="1" spc="-1" dirty="0">
                <a:solidFill>
                  <a:srgbClr val="000000"/>
                </a:solidFill>
              </a:rPr>
              <a:t>page: https://escape2020.</a:t>
            </a:r>
            <a:r>
              <a:rPr lang="en-US" sz="1800" i="1" spc="-1" dirty="0" smtClean="0">
                <a:solidFill>
                  <a:srgbClr val="000000"/>
                </a:solidFill>
              </a:rPr>
              <a:t>eu ; Twitter</a:t>
            </a:r>
            <a:r>
              <a:rPr lang="en-US" sz="1800" i="1" spc="-1" dirty="0">
                <a:solidFill>
                  <a:srgbClr val="000000"/>
                </a:solidFill>
              </a:rPr>
              <a:t>: @ESCAPE_EU </a:t>
            </a:r>
            <a:r>
              <a:rPr lang="en-US" sz="1800" i="1" spc="-1" dirty="0" smtClean="0">
                <a:solidFill>
                  <a:srgbClr val="000000"/>
                </a:solidFill>
              </a:rPr>
              <a:t>             </a:t>
            </a:r>
            <a:endParaRPr lang="en-US" sz="1800" i="1" spc="-1" dirty="0">
              <a:solidFill>
                <a:srgbClr val="000000"/>
              </a:solidFill>
            </a:endParaRPr>
          </a:p>
          <a:p>
            <a:endParaRPr lang="en-US" sz="2000" b="1" spc="-1" dirty="0">
              <a:solidFill>
                <a:srgbClr val="000000"/>
              </a:solidFill>
            </a:endParaRPr>
          </a:p>
          <a:p>
            <a:endParaRPr lang="en-US" sz="2000" spc="-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1600" i="1" dirty="0" smtClean="0"/>
          </a:p>
          <a:p>
            <a:pPr marL="0" indent="0">
              <a:buNone/>
            </a:pPr>
            <a:endParaRPr lang="it-IT" sz="3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9661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8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11</a:t>
            </a:fld>
            <a:endParaRPr lang="it-IT" sz="1200" dirty="0"/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898" y="136510"/>
            <a:ext cx="7688281" cy="604259"/>
          </a:xfrm>
        </p:spPr>
        <p:txBody>
          <a:bodyPr>
            <a:normAutofit/>
          </a:bodyPr>
          <a:lstStyle/>
          <a:p>
            <a:pPr algn="r"/>
            <a:r>
              <a:rPr lang="en-GB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ESCAPE in a </a:t>
            </a:r>
            <a:r>
              <a:rPr lang="en-GB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nuthshell</a:t>
            </a:r>
            <a:endParaRPr lang="en-GB" b="1" dirty="0">
              <a:latin typeface="+mn-lt"/>
              <a:cs typeface="Avenir Book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89" y="890942"/>
            <a:ext cx="8625590" cy="54654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/>
              <a:t>ESCAPE</a:t>
            </a:r>
            <a:r>
              <a:rPr lang="en-GB" sz="2000" dirty="0" smtClean="0"/>
              <a:t> convenes a large </a:t>
            </a:r>
            <a:r>
              <a:rPr lang="en-GB" sz="2000" dirty="0"/>
              <a:t>scientific </a:t>
            </a:r>
            <a:r>
              <a:rPr lang="en-GB" sz="2000" dirty="0" smtClean="0"/>
              <a:t>community</a:t>
            </a:r>
          </a:p>
          <a:p>
            <a:r>
              <a:rPr lang="en-GB" sz="2000" dirty="0" smtClean="0"/>
              <a:t> </a:t>
            </a:r>
            <a:r>
              <a:rPr lang="en-GB" sz="2000" b="1" dirty="0" smtClean="0"/>
              <a:t>31</a:t>
            </a:r>
            <a:r>
              <a:rPr lang="en-GB" sz="2000" dirty="0" smtClean="0"/>
              <a:t> partners (including 2 SMEs)</a:t>
            </a:r>
          </a:p>
          <a:p>
            <a:r>
              <a:rPr lang="en-GB" sz="2000" b="1" dirty="0" smtClean="0"/>
              <a:t> 7</a:t>
            </a:r>
            <a:r>
              <a:rPr lang="en-GB" sz="2000" dirty="0" smtClean="0"/>
              <a:t> ESFRI projects &amp; landmarks: CTA, ELT, EST, FAIR, HL-LHC, KM3NeT, SKA</a:t>
            </a:r>
            <a:endParaRPr lang="en-GB" sz="2000" dirty="0"/>
          </a:p>
          <a:p>
            <a:r>
              <a:rPr lang="en-GB" sz="2000" dirty="0"/>
              <a:t> </a:t>
            </a:r>
            <a:r>
              <a:rPr lang="en-GB" sz="2000" b="1" dirty="0" smtClean="0"/>
              <a:t>2</a:t>
            </a:r>
            <a:r>
              <a:rPr lang="en-GB" sz="2000" dirty="0" smtClean="0"/>
              <a:t> pan-European </a:t>
            </a:r>
            <a:r>
              <a:rPr lang="en-GB" sz="2000" dirty="0"/>
              <a:t>International </a:t>
            </a:r>
            <a:r>
              <a:rPr lang="en-GB" sz="2000" dirty="0" smtClean="0"/>
              <a:t>Organizations: CERN, ESO (with their world</a:t>
            </a:r>
            <a:r>
              <a:rPr lang="en-GB" sz="2000" dirty="0"/>
              <a:t>-class </a:t>
            </a:r>
            <a:r>
              <a:rPr lang="en-GB" sz="2000" dirty="0" smtClean="0"/>
              <a:t>established infrastructures, experiments and observatories). </a:t>
            </a:r>
            <a:endParaRPr lang="en-GB" sz="2000" dirty="0"/>
          </a:p>
          <a:p>
            <a:r>
              <a:rPr lang="en-GB" sz="2000" dirty="0" smtClean="0"/>
              <a:t> </a:t>
            </a:r>
            <a:r>
              <a:rPr lang="en-GB" sz="2000" b="1" dirty="0" smtClean="0"/>
              <a:t>4</a:t>
            </a:r>
            <a:r>
              <a:rPr lang="en-GB" sz="2000" dirty="0" smtClean="0"/>
              <a:t> </a:t>
            </a:r>
            <a:r>
              <a:rPr lang="en-GB" sz="2000" dirty="0"/>
              <a:t>supporting </a:t>
            </a:r>
            <a:r>
              <a:rPr lang="en-GB" sz="2000" dirty="0" smtClean="0"/>
              <a:t>ERA-NET initiatives: </a:t>
            </a:r>
            <a:r>
              <a:rPr lang="en-GB" sz="2000" dirty="0"/>
              <a:t>HEP (CERN), </a:t>
            </a:r>
            <a:r>
              <a:rPr lang="en-GB" sz="2000" dirty="0" err="1"/>
              <a:t>NuPECC</a:t>
            </a:r>
            <a:r>
              <a:rPr lang="en-GB" sz="2000" dirty="0"/>
              <a:t>, ASTRONET, APPEC </a:t>
            </a:r>
          </a:p>
          <a:p>
            <a:r>
              <a:rPr lang="en-GB" sz="2000" b="1" dirty="0" smtClean="0"/>
              <a:t> 1</a:t>
            </a:r>
            <a:r>
              <a:rPr lang="en-GB" sz="2000" dirty="0" smtClean="0"/>
              <a:t> involved initiative/infrastructure: EURO-VO</a:t>
            </a:r>
            <a:endParaRPr lang="en-GB" sz="2000" dirty="0"/>
          </a:p>
          <a:p>
            <a:r>
              <a:rPr lang="en-GB" sz="2000" b="1" dirty="0" smtClean="0"/>
              <a:t> 2</a:t>
            </a:r>
            <a:r>
              <a:rPr lang="en-GB" sz="2000" dirty="0" smtClean="0"/>
              <a:t> European </a:t>
            </a:r>
            <a:r>
              <a:rPr lang="en-GB" sz="2000" dirty="0"/>
              <a:t>research </a:t>
            </a:r>
            <a:r>
              <a:rPr lang="en-GB" sz="2000" dirty="0" smtClean="0"/>
              <a:t>infrastructures: EGO and JIV-ERIC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Budget: </a:t>
            </a:r>
            <a:r>
              <a:rPr lang="en-US" sz="2000" b="1" spc="-1" dirty="0">
                <a:solidFill>
                  <a:srgbClr val="000000"/>
                </a:solidFill>
              </a:rPr>
              <a:t>15.98 M€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Started: </a:t>
            </a:r>
            <a:r>
              <a:rPr lang="en-US" sz="2000" b="1" spc="-1" dirty="0">
                <a:solidFill>
                  <a:srgbClr val="000000"/>
                </a:solidFill>
              </a:rPr>
              <a:t>1/2/2019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Duration: </a:t>
            </a:r>
            <a:r>
              <a:rPr lang="en-US" sz="2000" b="1" spc="-1" dirty="0">
                <a:solidFill>
                  <a:srgbClr val="000000"/>
                </a:solidFill>
              </a:rPr>
              <a:t>42</a:t>
            </a:r>
            <a:r>
              <a:rPr lang="en-US" sz="2000" spc="-1" dirty="0">
                <a:solidFill>
                  <a:srgbClr val="000000"/>
                </a:solidFill>
              </a:rPr>
              <a:t> months (</a:t>
            </a:r>
            <a:r>
              <a:rPr lang="en-US" sz="2000" spc="-1" dirty="0" smtClean="0">
                <a:solidFill>
                  <a:srgbClr val="000000"/>
                </a:solidFill>
              </a:rPr>
              <a:t>end date </a:t>
            </a:r>
            <a:r>
              <a:rPr lang="en-US" sz="2000" spc="-1" dirty="0">
                <a:solidFill>
                  <a:srgbClr val="000000"/>
                </a:solidFill>
              </a:rPr>
              <a:t>31/7/2022</a:t>
            </a:r>
            <a:r>
              <a:rPr lang="en-US" sz="2000" spc="-1" dirty="0" smtClean="0">
                <a:solidFill>
                  <a:srgbClr val="000000"/>
                </a:solidFill>
              </a:rPr>
              <a:t>)</a:t>
            </a:r>
            <a:r>
              <a:rPr lang="en-US" sz="2000" spc="-1" dirty="0">
                <a:solidFill>
                  <a:srgbClr val="000000"/>
                </a:solidFill>
              </a:rPr>
              <a:t> </a:t>
            </a:r>
          </a:p>
          <a:p>
            <a:r>
              <a:rPr lang="en-US" sz="2000" spc="-1" dirty="0" smtClean="0">
                <a:solidFill>
                  <a:srgbClr val="000000"/>
                </a:solidFill>
              </a:rPr>
              <a:t>Coordinator</a:t>
            </a:r>
            <a:r>
              <a:rPr lang="en-US" sz="2000" spc="-1" dirty="0">
                <a:solidFill>
                  <a:srgbClr val="000000"/>
                </a:solidFill>
              </a:rPr>
              <a:t>: </a:t>
            </a:r>
            <a:r>
              <a:rPr lang="en-US" sz="2000" b="1" spc="-1" dirty="0" smtClean="0">
                <a:solidFill>
                  <a:srgbClr val="000000"/>
                </a:solidFill>
              </a:rPr>
              <a:t>CNRS</a:t>
            </a:r>
          </a:p>
          <a:p>
            <a:pPr marL="0" indent="0">
              <a:buNone/>
            </a:pPr>
            <a:endParaRPr lang="en-US" sz="1000" b="1" spc="-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i="1" spc="-1" dirty="0" smtClean="0">
                <a:solidFill>
                  <a:srgbClr val="000000"/>
                </a:solidFill>
              </a:rPr>
              <a:t>Home </a:t>
            </a:r>
            <a:r>
              <a:rPr lang="en-US" sz="1800" i="1" spc="-1" dirty="0">
                <a:solidFill>
                  <a:srgbClr val="000000"/>
                </a:solidFill>
              </a:rPr>
              <a:t>page: https://escape2020.</a:t>
            </a:r>
            <a:r>
              <a:rPr lang="en-US" sz="1800" i="1" spc="-1" dirty="0" smtClean="0">
                <a:solidFill>
                  <a:srgbClr val="000000"/>
                </a:solidFill>
              </a:rPr>
              <a:t>eu ; Twitter</a:t>
            </a:r>
            <a:r>
              <a:rPr lang="en-US" sz="1800" i="1" spc="-1" dirty="0">
                <a:solidFill>
                  <a:srgbClr val="000000"/>
                </a:solidFill>
              </a:rPr>
              <a:t>: @ESCAPE_EU </a:t>
            </a:r>
            <a:r>
              <a:rPr lang="en-US" sz="1800" i="1" spc="-1" dirty="0" smtClean="0">
                <a:solidFill>
                  <a:srgbClr val="000000"/>
                </a:solidFill>
              </a:rPr>
              <a:t>             </a:t>
            </a:r>
            <a:endParaRPr lang="en-US" sz="1800" i="1" spc="-1" dirty="0">
              <a:solidFill>
                <a:srgbClr val="000000"/>
              </a:solidFill>
            </a:endParaRPr>
          </a:p>
          <a:p>
            <a:endParaRPr lang="en-US" sz="1800" b="1" spc="-1" dirty="0">
              <a:solidFill>
                <a:srgbClr val="000000"/>
              </a:solidFill>
            </a:endParaRPr>
          </a:p>
          <a:p>
            <a:endParaRPr lang="en-US" sz="2000" spc="-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1600" i="1" dirty="0" smtClean="0"/>
          </a:p>
          <a:p>
            <a:pPr marL="0" indent="0">
              <a:buNone/>
            </a:pPr>
            <a:endParaRPr lang="it-IT" sz="3200" dirty="0">
              <a:latin typeface="Avenir Book"/>
              <a:cs typeface="Avenir Book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168" y="3927256"/>
            <a:ext cx="2821877" cy="19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5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Annecy,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07/02/19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G. Lamanna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19AD89-17DE-4EAC-B060-CF86C17F7722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6" name="Image 5" descr="Diapositiv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53958" y="6356351"/>
            <a:ext cx="253406" cy="36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54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 smtClean="0"/>
              <a:t>G.Lamanna</a:t>
            </a:r>
            <a:endParaRPr lang="it-IT" dirty="0"/>
          </a:p>
        </p:txBody>
      </p:sp>
      <p:pic>
        <p:nvPicPr>
          <p:cNvPr id="4" name="Picture 2" descr="Image result for cnr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01" y="83681"/>
            <a:ext cx="1137296" cy="115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023" y="219852"/>
            <a:ext cx="1022449" cy="9999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661" y="81357"/>
            <a:ext cx="949959" cy="12344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17" y="219852"/>
            <a:ext cx="1614548" cy="8957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992" y="1490103"/>
            <a:ext cx="883029" cy="8830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l="12194" t="19935" r="12167" b="21244"/>
          <a:stretch/>
        </p:blipFill>
        <p:spPr>
          <a:xfrm>
            <a:off x="7336032" y="5220888"/>
            <a:ext cx="1770517" cy="9179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8"/>
          <a:srcRect t="9391" r="2031" b="12042"/>
          <a:stretch/>
        </p:blipFill>
        <p:spPr>
          <a:xfrm>
            <a:off x="205832" y="1315821"/>
            <a:ext cx="1439926" cy="866081"/>
          </a:xfrm>
          <a:prstGeom prst="rect">
            <a:avLst/>
          </a:prstGeom>
        </p:spPr>
      </p:pic>
      <p:pic>
        <p:nvPicPr>
          <p:cNvPr id="11" name="Picture 6" descr="Image result for cta observatory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56" y="1418910"/>
            <a:ext cx="2147995" cy="84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5414" y="1401916"/>
            <a:ext cx="878291" cy="97578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381" y="2264782"/>
            <a:ext cx="1000822" cy="834018"/>
          </a:xfrm>
          <a:prstGeom prst="rect">
            <a:avLst/>
          </a:prstGeom>
        </p:spPr>
      </p:pic>
      <p:pic>
        <p:nvPicPr>
          <p:cNvPr id="14" name="Picture 8" descr="Image result for gsi gmbh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03" y="2493277"/>
            <a:ext cx="1569531" cy="4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ifae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09" y="1567026"/>
            <a:ext cx="1357634" cy="4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1781" y="2493276"/>
            <a:ext cx="2342496" cy="869707"/>
          </a:xfrm>
          <a:prstGeom prst="rect">
            <a:avLst/>
          </a:prstGeom>
        </p:spPr>
      </p:pic>
      <p:pic>
        <p:nvPicPr>
          <p:cNvPr id="17" name="Picture 12" descr="&quot;{$webpage.title}&quot;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81" y="1427692"/>
            <a:ext cx="1049176" cy="9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Image result for mpg germany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41" y="2493277"/>
            <a:ext cx="1210468" cy="9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Image result for ucm madrid 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109" y="2318297"/>
            <a:ext cx="889733" cy="10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Related imag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0387" r="4925" b="10942"/>
          <a:stretch/>
        </p:blipFill>
        <p:spPr bwMode="auto">
          <a:xfrm>
            <a:off x="214343" y="3269880"/>
            <a:ext cx="1330960" cy="11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UniversitÃ¤t Heidelber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0" y="3477791"/>
            <a:ext cx="1553973" cy="8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Image result for ego logo gravitational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3585132" y="3717804"/>
            <a:ext cx="1849119" cy="44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Image result for inta logo spai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33" y="4474022"/>
            <a:ext cx="1050479" cy="105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87" y="4474022"/>
            <a:ext cx="1331729" cy="122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Image result for unitov rome 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49" y="4410567"/>
            <a:ext cx="988424" cy="9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2" descr="HITS gGmbH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9662"/>
          <a:stretch/>
        </p:blipFill>
        <p:spPr bwMode="auto">
          <a:xfrm>
            <a:off x="6843060" y="3581516"/>
            <a:ext cx="2271742" cy="68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4" descr="Image result for desy logo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53" y="3406959"/>
            <a:ext cx="949149" cy="94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6" descr="Image result for rug groningen logo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68" y="4410567"/>
            <a:ext cx="1201823" cy="8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8" descr="Image result for surfsara logo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3" y="5576322"/>
            <a:ext cx="1752505" cy="65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77548" y="4428067"/>
            <a:ext cx="1017976" cy="1017976"/>
          </a:xfrm>
          <a:prstGeom prst="rect">
            <a:avLst/>
          </a:prstGeom>
        </p:spPr>
      </p:pic>
      <p:pic>
        <p:nvPicPr>
          <p:cNvPr id="31" name="Picture 42" descr="Image result for trust it services logo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96" y="5522039"/>
            <a:ext cx="2235681" cy="62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6" descr="Royal Observatory of Belgium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03" y="5598017"/>
            <a:ext cx="2476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8" descr="Image result for infn logo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18" y="2449318"/>
            <a:ext cx="1048473" cy="103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0" descr="Image result for csic logo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7006" r="9143" b="8317"/>
          <a:stretch/>
        </p:blipFill>
        <p:spPr bwMode="auto">
          <a:xfrm>
            <a:off x="41195" y="4731972"/>
            <a:ext cx="1969693" cy="59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13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9907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pic>
        <p:nvPicPr>
          <p:cNvPr id="6" name="Image 5" descr="Macintosh HD:Users:lamanna:COMMON:DIREZIONE LAPP:2018:EINFRAEOSC04:DRAFTS:DraftRepos:FINAL:Pie_F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03" y="2552924"/>
            <a:ext cx="5614024" cy="33999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387103" y="5912677"/>
            <a:ext cx="5555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Distribution of personnel costs among partners grouped </a:t>
            </a:r>
            <a:r>
              <a:rPr lang="en-GB" sz="1600" dirty="0" smtClean="0"/>
              <a:t>by RI</a:t>
            </a:r>
            <a:endParaRPr lang="en-GB" sz="1600" dirty="0"/>
          </a:p>
        </p:txBody>
      </p:sp>
      <p:sp>
        <p:nvSpPr>
          <p:cNvPr id="8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5389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b="1" smtClean="0">
                <a:solidFill>
                  <a:srgbClr val="000090"/>
                </a:solidFill>
                <a:latin typeface="+mn-lt"/>
                <a:ea typeface="MS PGothic" charset="0"/>
              </a:rPr>
              <a:t>ESCAPE in a nuthshell</a:t>
            </a:r>
            <a:endParaRPr lang="en-GB" b="1" dirty="0">
              <a:latin typeface="+mn-lt"/>
              <a:cs typeface="Avenir Book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140893" y="1098199"/>
            <a:ext cx="8537869" cy="51466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000000"/>
                </a:solidFill>
              </a:rPr>
              <a:t>As per H2020 INFRAEOSC-04-2018 call - CLUSTER MEMBERSHIP and PARTNERSHIP</a:t>
            </a:r>
            <a:r>
              <a:rPr lang="fr-FR" sz="1800" b="1" dirty="0" smtClean="0">
                <a:solidFill>
                  <a:srgbClr val="000000"/>
                </a:solidFill>
              </a:rPr>
              <a:t>:</a:t>
            </a:r>
            <a:endParaRPr lang="en-GB" sz="1600" i="1" dirty="0">
              <a:solidFill>
                <a:srgbClr val="000000"/>
              </a:solidFill>
            </a:endParaRPr>
          </a:p>
          <a:p>
            <a:r>
              <a:rPr lang="en-GB" sz="2000" i="1" dirty="0" smtClean="0">
                <a:solidFill>
                  <a:srgbClr val="000000"/>
                </a:solidFill>
              </a:rPr>
              <a:t>The </a:t>
            </a:r>
            <a:r>
              <a:rPr lang="en-GB" sz="2000" i="1" dirty="0">
                <a:solidFill>
                  <a:srgbClr val="000000"/>
                </a:solidFill>
              </a:rPr>
              <a:t>EC funding contributions </a:t>
            </a:r>
            <a:r>
              <a:rPr lang="en-GB" sz="2000" b="1" i="1" dirty="0">
                <a:solidFill>
                  <a:srgbClr val="000000"/>
                </a:solidFill>
              </a:rPr>
              <a:t>in line with the number </a:t>
            </a:r>
            <a:r>
              <a:rPr lang="en-GB" sz="2000" i="1" dirty="0">
                <a:solidFill>
                  <a:srgbClr val="000000"/>
                </a:solidFill>
              </a:rPr>
              <a:t>of pan-European research infrastructures (</a:t>
            </a:r>
            <a:r>
              <a:rPr lang="en-GB" sz="2000" b="1" i="1" dirty="0">
                <a:solidFill>
                  <a:srgbClr val="000000"/>
                </a:solidFill>
              </a:rPr>
              <a:t>EUR 1.5 - 2 million for each ESFRI project/landmark) </a:t>
            </a:r>
            <a:r>
              <a:rPr lang="en-GB" sz="2000" i="1" dirty="0">
                <a:solidFill>
                  <a:srgbClr val="000000"/>
                </a:solidFill>
              </a:rPr>
              <a:t>the cluster connects to the EOSC.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b="1" dirty="0" smtClean="0"/>
              <a:t>In ESCAPE</a:t>
            </a:r>
          </a:p>
          <a:p>
            <a:pPr>
              <a:lnSpc>
                <a:spcPct val="60000"/>
              </a:lnSpc>
            </a:pPr>
            <a:r>
              <a:rPr lang="en-GB" sz="2000" i="1" dirty="0" smtClean="0">
                <a:solidFill>
                  <a:srgbClr val="000000"/>
                </a:solidFill>
              </a:rPr>
              <a:t>Each </a:t>
            </a:r>
            <a:r>
              <a:rPr lang="en-GB" sz="2000" i="1" dirty="0">
                <a:solidFill>
                  <a:srgbClr val="000000"/>
                </a:solidFill>
              </a:rPr>
              <a:t>RI </a:t>
            </a:r>
            <a:r>
              <a:rPr lang="en-GB" sz="2000" i="1" dirty="0" smtClean="0">
                <a:solidFill>
                  <a:srgbClr val="000000"/>
                </a:solidFill>
              </a:rPr>
              <a:t>commits, </a:t>
            </a:r>
            <a:r>
              <a:rPr lang="en-GB" sz="2000" b="1" i="1" dirty="0" smtClean="0">
                <a:solidFill>
                  <a:srgbClr val="000000"/>
                </a:solidFill>
              </a:rPr>
              <a:t>teaming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2000" b="1" i="1" dirty="0" smtClean="0">
                <a:solidFill>
                  <a:srgbClr val="000000"/>
                </a:solidFill>
              </a:rPr>
              <a:t>    up with a sub-set of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2000" b="1" i="1" dirty="0">
                <a:solidFill>
                  <a:srgbClr val="000000"/>
                </a:solidFill>
              </a:rPr>
              <a:t> </a:t>
            </a:r>
            <a:r>
              <a:rPr lang="en-GB" sz="2000" b="1" i="1" dirty="0" smtClean="0">
                <a:solidFill>
                  <a:srgbClr val="000000"/>
                </a:solidFill>
              </a:rPr>
              <a:t>   associated national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2000" b="1" i="1" dirty="0">
                <a:solidFill>
                  <a:srgbClr val="000000"/>
                </a:solidFill>
              </a:rPr>
              <a:t> </a:t>
            </a:r>
            <a:r>
              <a:rPr lang="en-GB" sz="2000" b="1" i="1" dirty="0" smtClean="0">
                <a:solidFill>
                  <a:srgbClr val="000000"/>
                </a:solidFill>
              </a:rPr>
              <a:t>   stakeholders.</a:t>
            </a:r>
            <a:r>
              <a:rPr lang="en-GB" sz="2000" i="1" dirty="0" smtClean="0">
                <a:solidFill>
                  <a:srgbClr val="000000"/>
                </a:solidFill>
              </a:rPr>
              <a:t> </a:t>
            </a:r>
            <a:endParaRPr lang="en-GB" sz="2000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457200" lvl="1" indent="0">
              <a:buFontTx/>
              <a:buNone/>
            </a:pPr>
            <a:endParaRPr lang="en-GB" dirty="0" smtClean="0"/>
          </a:p>
          <a:p>
            <a:pPr marL="457200" lvl="1" indent="0">
              <a:buFontTx/>
              <a:buNone/>
            </a:pPr>
            <a:endParaRPr lang="en-GB" sz="2000" dirty="0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14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17347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8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15</a:t>
            </a:fld>
            <a:endParaRPr lang="it-IT" sz="12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19" y="1012617"/>
            <a:ext cx="8625590" cy="5136950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Implementing Science Analysis Platforms for EOSC researchers to stage data collections, analyse them, access ESFRIs’ software tools, bring their own custom workflows</a:t>
            </a:r>
            <a:r>
              <a:rPr lang="en-GB" sz="2000" dirty="0" smtClean="0"/>
              <a:t>.</a:t>
            </a:r>
            <a:endParaRPr lang="en-GB" sz="2000" dirty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Contributing to the EOSC global resources federation through a Data-Lake concept implementation to manage extremely large data volumes at the multi-Exabyte level.</a:t>
            </a:r>
            <a:r>
              <a:rPr lang="fr-FR" sz="2000" dirty="0"/>
              <a:t> </a:t>
            </a:r>
            <a:endParaRPr lang="en-GB" sz="2000" dirty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Supporting “scientific software” as a major component of ESFRI data to be preserved and exposed in EOSC through dedicated catalogues</a:t>
            </a:r>
            <a:r>
              <a:rPr lang="en-GB" sz="2000" dirty="0" smtClean="0"/>
              <a:t>.</a:t>
            </a:r>
            <a:endParaRPr lang="en-GB" sz="2000" dirty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Implementing a community foundation approach for continuous software shared development and training new generation researchers. </a:t>
            </a:r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Extending the Virtual Observatory standards and methods according to</a:t>
            </a:r>
            <a:r>
              <a:rPr lang="en-GB" sz="2000" i="1" dirty="0"/>
              <a:t> FAIR</a:t>
            </a:r>
            <a:r>
              <a:rPr lang="en-GB" sz="2000" dirty="0"/>
              <a:t> principles to a larger scientific context; demonstrating EOSC capacity to include existing frameworks.</a:t>
            </a:r>
            <a:r>
              <a:rPr lang="fr-FR" sz="2000" dirty="0"/>
              <a:t> </a:t>
            </a:r>
            <a:r>
              <a:rPr lang="en-GB" sz="2000" dirty="0"/>
              <a:t> </a:t>
            </a:r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Further involving SMEs and society in knowledge discovery.</a:t>
            </a:r>
            <a:r>
              <a:rPr lang="fr-FR" sz="2000" dirty="0"/>
              <a:t> </a:t>
            </a:r>
            <a:endParaRPr lang="en-GB" sz="2000" dirty="0"/>
          </a:p>
          <a:p>
            <a:pPr marL="800100" lvl="1" indent="-3429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1800" i="1" dirty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2000" i="1" dirty="0" smtClean="0"/>
          </a:p>
          <a:p>
            <a:pPr marL="800100" lvl="1" indent="-3429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1800" dirty="0"/>
          </a:p>
          <a:p>
            <a:pPr algn="just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1050" i="1" dirty="0" smtClean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it-IT" sz="2000" dirty="0">
              <a:latin typeface="Avenir Book"/>
              <a:cs typeface="Avenir Book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28" y="136510"/>
            <a:ext cx="7688281" cy="604259"/>
          </a:xfrm>
        </p:spPr>
        <p:txBody>
          <a:bodyPr>
            <a:normAutofit/>
          </a:bodyPr>
          <a:lstStyle/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ESCAPE goals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25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ESCAPE </a:t>
            </a:r>
            <a:r>
              <a:rPr lang="fr-FR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work</a:t>
            </a:r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programme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49" y="4749890"/>
            <a:ext cx="751417" cy="997743"/>
          </a:xfrm>
          <a:prstGeom prst="rect">
            <a:avLst/>
          </a:prstGeom>
        </p:spPr>
      </p:pic>
      <p:pic>
        <p:nvPicPr>
          <p:cNvPr id="7" name="Image 6" descr="Kay_Gra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2" y="2893993"/>
            <a:ext cx="777734" cy="887716"/>
          </a:xfrm>
          <a:prstGeom prst="rect">
            <a:avLst/>
          </a:prstGeom>
        </p:spPr>
      </p:pic>
      <p:pic>
        <p:nvPicPr>
          <p:cNvPr id="8" name="Image 7" descr="Mark_All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997" y="3914973"/>
            <a:ext cx="734980" cy="864946"/>
          </a:xfrm>
          <a:prstGeom prst="rect">
            <a:avLst/>
          </a:prstGeom>
        </p:spPr>
      </p:pic>
      <p:pic>
        <p:nvPicPr>
          <p:cNvPr id="9" name="Image 8" descr="Simone_Campan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5" t="16593" r="12262" b="22747"/>
          <a:stretch/>
        </p:blipFill>
        <p:spPr>
          <a:xfrm>
            <a:off x="8116870" y="1776572"/>
            <a:ext cx="793934" cy="989244"/>
          </a:xfrm>
          <a:prstGeom prst="rect">
            <a:avLst/>
          </a:prstGeom>
        </p:spPr>
      </p:pic>
      <p:pic>
        <p:nvPicPr>
          <p:cNvPr id="10" name="Image 9" descr="Stephen_Serjean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70" y="5391780"/>
            <a:ext cx="906087" cy="906087"/>
          </a:xfrm>
          <a:prstGeom prst="rect">
            <a:avLst/>
          </a:prstGeom>
        </p:spPr>
      </p:pic>
      <p:pic>
        <p:nvPicPr>
          <p:cNvPr id="12" name="Image 11" descr="0002017shortV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2" y="967611"/>
            <a:ext cx="802797" cy="9576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45838" y="630748"/>
            <a:ext cx="7137614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u="sng" dirty="0" smtClean="0"/>
          </a:p>
          <a:p>
            <a:r>
              <a:rPr lang="en-GB" sz="1400" b="1" dirty="0" smtClean="0"/>
              <a:t>WP1 MIND. Leader: Giovanni </a:t>
            </a:r>
            <a:r>
              <a:rPr lang="en-GB" sz="1400" b="1" dirty="0" err="1" smtClean="0"/>
              <a:t>Lamanna</a:t>
            </a:r>
            <a:r>
              <a:rPr lang="en-GB" sz="1400" b="1" dirty="0" smtClean="0"/>
              <a:t>, LAPP-CNRS </a:t>
            </a:r>
          </a:p>
          <a:p>
            <a:r>
              <a:rPr lang="en-GB" sz="1200" dirty="0" smtClean="0"/>
              <a:t>Management and policy.</a:t>
            </a:r>
          </a:p>
          <a:p>
            <a:endParaRPr lang="en-GB" sz="1400" dirty="0" smtClean="0"/>
          </a:p>
          <a:p>
            <a:endParaRPr lang="en-GB" sz="1400" dirty="0" smtClean="0"/>
          </a:p>
          <a:p>
            <a:pPr algn="r"/>
            <a:r>
              <a:rPr lang="en-GB" sz="1400" b="1" dirty="0" smtClean="0"/>
              <a:t>WP2 DIOS. Leader: Simone </a:t>
            </a:r>
            <a:r>
              <a:rPr lang="en-GB" sz="1400" b="1" dirty="0" err="1" smtClean="0"/>
              <a:t>Campana</a:t>
            </a:r>
            <a:r>
              <a:rPr lang="en-GB" sz="1400" b="1" dirty="0" smtClean="0"/>
              <a:t>, CERN</a:t>
            </a:r>
          </a:p>
          <a:p>
            <a:pPr algn="r"/>
            <a:r>
              <a:rPr lang="en-GB" sz="1200" dirty="0"/>
              <a:t>Contribute to the federation of global EOSC resources through an implementation of the Data-Lake concept (evolution of WLCG and </a:t>
            </a:r>
            <a:r>
              <a:rPr lang="en-GB" sz="1200" dirty="0" smtClean="0"/>
              <a:t>other ESFRI RIs computing models) </a:t>
            </a:r>
            <a:r>
              <a:rPr lang="en-GB" sz="1200" dirty="0"/>
              <a:t>to manage extremely large volumes of data </a:t>
            </a:r>
            <a:r>
              <a:rPr lang="en-GB" sz="1200" dirty="0" smtClean="0"/>
              <a:t>up to </a:t>
            </a:r>
            <a:r>
              <a:rPr lang="en-GB" sz="1200" dirty="0"/>
              <a:t>the multi-</a:t>
            </a:r>
            <a:r>
              <a:rPr lang="en-GB" sz="1200" dirty="0" err="1"/>
              <a:t>exabyte</a:t>
            </a:r>
            <a:r>
              <a:rPr lang="en-GB" sz="1200" dirty="0"/>
              <a:t> </a:t>
            </a:r>
            <a:r>
              <a:rPr lang="en-GB" sz="1200" dirty="0" smtClean="0"/>
              <a:t>scale</a:t>
            </a:r>
          </a:p>
          <a:p>
            <a:pPr algn="r"/>
            <a:endParaRPr lang="en-GB" sz="1400" dirty="0" smtClean="0"/>
          </a:p>
          <a:p>
            <a:endParaRPr lang="en-GB" sz="1400" b="1" dirty="0" smtClean="0"/>
          </a:p>
          <a:p>
            <a:r>
              <a:rPr lang="en-GB" sz="1400" b="1" dirty="0" smtClean="0"/>
              <a:t>WP3 OSSR. Leader: Kay Graf, FAU </a:t>
            </a:r>
          </a:p>
          <a:p>
            <a:pPr>
              <a:spcAft>
                <a:spcPts val="1200"/>
              </a:spcAft>
            </a:pPr>
            <a:r>
              <a:rPr lang="en-GB" sz="1200" dirty="0"/>
              <a:t>Support for "scientific software" as a major component </a:t>
            </a:r>
            <a:r>
              <a:rPr lang="en-GB" sz="1200" dirty="0" smtClean="0"/>
              <a:t>of the ESFR-RI “data” </a:t>
            </a:r>
            <a:r>
              <a:rPr lang="en-GB" sz="1200" dirty="0"/>
              <a:t>to be stored and displayed in EOSC via dedicated </a:t>
            </a:r>
            <a:r>
              <a:rPr lang="en-GB" sz="1200" dirty="0" smtClean="0"/>
              <a:t>community-based catalogues. </a:t>
            </a:r>
            <a:r>
              <a:rPr lang="en-GB" sz="1200" dirty="0"/>
              <a:t>Implementation of a community-based approach for the continuous development of shared software and </a:t>
            </a:r>
            <a:r>
              <a:rPr lang="en-GB" sz="1200" dirty="0" smtClean="0"/>
              <a:t>for training </a:t>
            </a:r>
            <a:r>
              <a:rPr lang="en-GB" sz="1200" dirty="0"/>
              <a:t>of </a:t>
            </a:r>
            <a:r>
              <a:rPr lang="en-GB" sz="1200" dirty="0" smtClean="0"/>
              <a:t>researchers and data scientists.</a:t>
            </a:r>
          </a:p>
          <a:p>
            <a:pPr algn="r"/>
            <a:endParaRPr lang="en-GB" sz="1400" b="1" dirty="0" smtClean="0"/>
          </a:p>
          <a:p>
            <a:pPr algn="r"/>
            <a:r>
              <a:rPr lang="en-GB" sz="1400" b="1" dirty="0" smtClean="0"/>
              <a:t>WP4 CEVO. Leader: Mark Allen, CDS-CNRS</a:t>
            </a:r>
          </a:p>
          <a:p>
            <a:pPr algn="r"/>
            <a:r>
              <a:rPr lang="en-GB" sz="1200" dirty="0"/>
              <a:t>Extend FAIR </a:t>
            </a:r>
            <a:r>
              <a:rPr lang="en-GB" sz="1200" dirty="0" smtClean="0"/>
              <a:t>standards, methods, tools </a:t>
            </a:r>
            <a:r>
              <a:rPr lang="en-GB" sz="1200" dirty="0"/>
              <a:t>of the Virtual Observatory </a:t>
            </a:r>
            <a:r>
              <a:rPr lang="en-GB" sz="1200" dirty="0" smtClean="0"/>
              <a:t>to </a:t>
            </a:r>
            <a:r>
              <a:rPr lang="en-GB" sz="1200" dirty="0"/>
              <a:t>a broader scientific context;  </a:t>
            </a:r>
            <a:r>
              <a:rPr lang="en-GB" sz="1200" dirty="0" smtClean="0"/>
              <a:t>       demonstrate </a:t>
            </a:r>
            <a:r>
              <a:rPr lang="en-GB" sz="1200" dirty="0"/>
              <a:t>EOSC's ability to include existing platforms.</a:t>
            </a:r>
            <a:endParaRPr lang="en-GB" sz="1400" dirty="0" smtClean="0"/>
          </a:p>
          <a:p>
            <a:endParaRPr lang="en-GB" sz="1400" b="1" dirty="0" smtClean="0"/>
          </a:p>
          <a:p>
            <a:r>
              <a:rPr lang="en-GB" sz="1400" b="1" dirty="0" smtClean="0"/>
              <a:t>WP5 ESAP. Leader: </a:t>
            </a:r>
            <a:r>
              <a:rPr lang="en-GB" sz="1400" b="1" dirty="0" err="1"/>
              <a:t>Michiel</a:t>
            </a:r>
            <a:r>
              <a:rPr lang="en-GB" sz="1400" b="1" dirty="0"/>
              <a:t> van </a:t>
            </a:r>
            <a:r>
              <a:rPr lang="en-GB" sz="1400" b="1" dirty="0" smtClean="0"/>
              <a:t>Haarlem, ASTRON-NWO</a:t>
            </a:r>
          </a:p>
          <a:p>
            <a:r>
              <a:rPr lang="en-GB" sz="1200" dirty="0"/>
              <a:t>Implementation of scientific analysis platforms enabling EOSC researchers to organize data collections, </a:t>
            </a:r>
            <a:r>
              <a:rPr lang="en-GB" sz="1200" dirty="0" smtClean="0"/>
              <a:t>analyse </a:t>
            </a:r>
            <a:r>
              <a:rPr lang="en-GB" sz="1200" dirty="0"/>
              <a:t>them, access ESFRI's software tools, and provide their own customized workflows</a:t>
            </a:r>
            <a:r>
              <a:rPr lang="en-GB" sz="1200" dirty="0" smtClean="0"/>
              <a:t>.</a:t>
            </a:r>
          </a:p>
          <a:p>
            <a:endParaRPr lang="en-GB" sz="1400" dirty="0" smtClean="0"/>
          </a:p>
          <a:p>
            <a:endParaRPr lang="en-GB" sz="1400" dirty="0" smtClean="0"/>
          </a:p>
          <a:p>
            <a:pPr algn="r"/>
            <a:r>
              <a:rPr lang="en-GB" sz="1400" b="1" dirty="0" smtClean="0"/>
              <a:t>WP6 ECO. Leader: Stephen </a:t>
            </a:r>
            <a:r>
              <a:rPr lang="en-GB" sz="1400" b="1" dirty="0" err="1" smtClean="0"/>
              <a:t>Serjeant</a:t>
            </a:r>
            <a:r>
              <a:rPr lang="en-GB" sz="1400" b="1" dirty="0" smtClean="0"/>
              <a:t>, Oxford Open University</a:t>
            </a:r>
          </a:p>
          <a:p>
            <a:pPr algn="r"/>
            <a:r>
              <a:rPr lang="en-GB" sz="1200" dirty="0" smtClean="0"/>
              <a:t>Citizen Science, Open Science et Communication</a:t>
            </a:r>
            <a:endParaRPr lang="en-GB" sz="1200" dirty="0"/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16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88881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pic>
        <p:nvPicPr>
          <p:cNvPr id="4" name="Image 3" descr="C:\Users\cmarchand\Desktop\Fig10_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1" y="1526990"/>
            <a:ext cx="4203758" cy="36115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31885" y="5350212"/>
            <a:ext cx="381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PMs </a:t>
            </a:r>
            <a:r>
              <a:rPr lang="en-GB" sz="1600" dirty="0"/>
              <a:t>per WP and per each </a:t>
            </a:r>
            <a:r>
              <a:rPr lang="en-GB" sz="1600" dirty="0" smtClean="0"/>
              <a:t>RI. </a:t>
            </a:r>
          </a:p>
          <a:p>
            <a:pPr algn="ctr"/>
            <a:r>
              <a:rPr lang="en-GB" sz="1400" dirty="0" smtClean="0"/>
              <a:t>The </a:t>
            </a:r>
            <a:r>
              <a:rPr lang="en-GB" sz="1400" dirty="0"/>
              <a:t>allocated staff effort is proportional to the respective boxes’ surface areas.</a:t>
            </a:r>
            <a:r>
              <a:rPr lang="fr-FR" sz="1400" dirty="0"/>
              <a:t> </a:t>
            </a:r>
            <a:endParaRPr lang="en-GB" sz="1400" dirty="0"/>
          </a:p>
        </p:txBody>
      </p:sp>
      <p:sp>
        <p:nvSpPr>
          <p:cNvPr id="9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ESCAPE </a:t>
            </a:r>
            <a:r>
              <a:rPr lang="fr-FR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work</a:t>
            </a:r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programme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0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4705137" y="1995946"/>
            <a:ext cx="4438863" cy="25192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cs typeface="Helvetica Neue"/>
              </a:rPr>
              <a:t>An optimal matrix:</a:t>
            </a:r>
          </a:p>
          <a:p>
            <a:r>
              <a:rPr lang="en-GB" sz="2000" dirty="0" smtClean="0"/>
              <a:t>Some clear priorities per each RI </a:t>
            </a:r>
          </a:p>
          <a:p>
            <a:r>
              <a:rPr lang="en-GB" sz="2000" dirty="0" smtClean="0"/>
              <a:t>RIs’ use-cases in almost all WPs</a:t>
            </a:r>
          </a:p>
          <a:p>
            <a:r>
              <a:rPr lang="en-GB" sz="2000" dirty="0"/>
              <a:t>S</a:t>
            </a:r>
            <a:r>
              <a:rPr lang="en-GB" sz="2000" dirty="0" smtClean="0"/>
              <a:t>ub-sets of RIs driving a WP</a:t>
            </a:r>
          </a:p>
          <a:p>
            <a:r>
              <a:rPr lang="en-GB" sz="2000" dirty="0" smtClean="0"/>
              <a:t>All RIs involved in the EOSC support   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1800" dirty="0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17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85519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About EOSC </a:t>
            </a:r>
            <a:r>
              <a:rPr lang="mr-IN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…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5" name="Picture 2" descr="D:\rtd\the Big Web 2018 Lyon\EOS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0864" y="1222858"/>
            <a:ext cx="5428777" cy="484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81332" y="845689"/>
            <a:ext cx="3510485" cy="51466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u="sng" dirty="0" smtClean="0">
              <a:cs typeface="Helvetica Neue"/>
            </a:endParaRPr>
          </a:p>
          <a:p>
            <a:endParaRPr lang="en-GB" sz="20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Bridging </a:t>
            </a:r>
            <a:r>
              <a:rPr lang="en-GB" sz="2000" dirty="0">
                <a:ea typeface="Verdana" panose="020B0604030504040204" pitchFamily="34" charset="0"/>
                <a:cs typeface="Verdana" panose="020B0604030504040204" pitchFamily="34" charset="0"/>
              </a:rPr>
              <a:t>todays </a:t>
            </a:r>
            <a:r>
              <a:rPr lang="en-GB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fragmented and </a:t>
            </a:r>
            <a:r>
              <a:rPr lang="en-GB" sz="2000" dirty="0">
                <a:ea typeface="Verdana" panose="020B0604030504040204" pitchFamily="34" charset="0"/>
                <a:cs typeface="Verdana" panose="020B0604030504040204" pitchFamily="34" charset="0"/>
              </a:rPr>
              <a:t>ad-</a:t>
            </a:r>
            <a:r>
              <a:rPr lang="en-GB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hoc solutions, towards </a:t>
            </a:r>
            <a:r>
              <a:rPr lang="en-GB" sz="2000" dirty="0"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federation of data infrastructures</a:t>
            </a:r>
            <a:r>
              <a:rPr lang="en-GB" sz="2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0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FAIR </a:t>
            </a:r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data and </a:t>
            </a:r>
            <a:r>
              <a:rPr lang="en-GB" sz="20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services</a:t>
            </a:r>
            <a:r>
              <a:rPr lang="en-GB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 for data </a:t>
            </a:r>
            <a:r>
              <a:rPr lang="en-GB" sz="2000" dirty="0">
                <a:ea typeface="Verdana" panose="020B0604030504040204" pitchFamily="34" charset="0"/>
                <a:cs typeface="Verdana" panose="020B0604030504040204" pitchFamily="34" charset="0"/>
              </a:rPr>
              <a:t>storage</a:t>
            </a:r>
            <a:r>
              <a:rPr lang="en-GB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, management</a:t>
            </a:r>
            <a:r>
              <a:rPr lang="en-GB" sz="2000" dirty="0">
                <a:ea typeface="Verdana" panose="020B0604030504040204" pitchFamily="34" charset="0"/>
                <a:cs typeface="Verdana" panose="020B0604030504040204" pitchFamily="34" charset="0"/>
              </a:rPr>
              <a:t>, analysis and re-use </a:t>
            </a:r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across borders and </a:t>
            </a:r>
            <a:r>
              <a:rPr lang="en-GB" sz="20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disciplines</a:t>
            </a:r>
          </a:p>
          <a:p>
            <a:endParaRPr lang="en-GB" sz="20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Added </a:t>
            </a:r>
            <a:r>
              <a:rPr lang="en-GB" sz="2000" dirty="0">
                <a:ea typeface="Verdana" panose="020B0604030504040204" pitchFamily="34" charset="0"/>
                <a:cs typeface="Verdana" panose="020B0604030504040204" pitchFamily="34" charset="0"/>
              </a:rPr>
              <a:t>value for </a:t>
            </a:r>
            <a:r>
              <a:rPr lang="en-GB" sz="2000" b="1" dirty="0">
                <a:ea typeface="Verdana" panose="020B0604030504040204" pitchFamily="34" charset="0"/>
                <a:cs typeface="Verdana" panose="020B0604030504040204" pitchFamily="34" charset="0"/>
              </a:rPr>
              <a:t>data-driven science</a:t>
            </a:r>
            <a:r>
              <a:rPr lang="en-GB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, reproducible </a:t>
            </a:r>
            <a:r>
              <a:rPr lang="en-GB" sz="2000" dirty="0">
                <a:ea typeface="Verdana" panose="020B0604030504040204" pitchFamily="34" charset="0"/>
                <a:cs typeface="Verdana" panose="020B0604030504040204" pitchFamily="34" charset="0"/>
              </a:rPr>
              <a:t>science, interdisciplinary research, digital innovation</a:t>
            </a:r>
          </a:p>
          <a:p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1800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18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70462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About EOSC </a:t>
            </a:r>
            <a:r>
              <a:rPr lang="mr-IN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…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2846" y="1999510"/>
            <a:ext cx="2418085" cy="33855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lvl="1"/>
            <a:r>
              <a:rPr lang="en-US" sz="1400" b="1" dirty="0" smtClean="0">
                <a:solidFill>
                  <a:srgbClr val="000000"/>
                </a:solidFill>
              </a:rPr>
              <a:t>2</a:t>
            </a:r>
            <a:r>
              <a:rPr lang="en-US" sz="1400" b="1" baseline="30000" dirty="0" smtClean="0">
                <a:solidFill>
                  <a:srgbClr val="000000"/>
                </a:solidFill>
              </a:rPr>
              <a:t>nd</a:t>
            </a:r>
            <a:r>
              <a:rPr lang="en-US" sz="1400" b="1" dirty="0" smtClean="0">
                <a:solidFill>
                  <a:srgbClr val="000000"/>
                </a:solidFill>
              </a:rPr>
              <a:t> HLEG on EOSC</a:t>
            </a:r>
            <a:endParaRPr lang="en-US" sz="1400" kern="0" dirty="0">
              <a:solidFill>
                <a:srgbClr val="000000"/>
              </a:solidFill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6C67C80C-5076-B64D-8324-F0523814E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940" y="2776857"/>
            <a:ext cx="2118386" cy="300069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0A13380C-CAB6-4394-B61E-4E5A5C20E5BB}"/>
              </a:ext>
            </a:extLst>
          </p:cNvPr>
          <p:cNvSpPr txBox="1">
            <a:spLocks/>
          </p:cNvSpPr>
          <p:nvPr/>
        </p:nvSpPr>
        <p:spPr bwMode="auto">
          <a:xfrm>
            <a:off x="3102846" y="2291894"/>
            <a:ext cx="2967751" cy="41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2400" b="1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defPPr>
            <a:lvl1pPr marL="432000" lvl="0" indent="-324000" algn="l" rtl="0" eaLnBrk="1" fontAlgn="base" hangingPunct="1">
              <a:spcBef>
                <a:spcPts val="0"/>
              </a:spcBef>
              <a:spcAft>
                <a:spcPts val="1417"/>
              </a:spcAft>
              <a:buClr>
                <a:schemeClr val="bg1"/>
              </a:buClr>
              <a:buSzPct val="45000"/>
              <a:buFont typeface="StarSymbol"/>
              <a:buChar char="●"/>
              <a:defRPr lang="en-GB" sz="2400" b="1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lvl1pPr>
            <a:lvl2pPr marL="864000" lvl="1" indent="-324000" algn="l" rtl="0" eaLnBrk="1" fontAlgn="base" hangingPunct="1">
              <a:spcBef>
                <a:spcPts val="0"/>
              </a:spcBef>
              <a:spcAft>
                <a:spcPts val="1134"/>
              </a:spcAft>
              <a:buClr>
                <a:srgbClr val="009FBA"/>
              </a:buClr>
              <a:buSzPct val="75000"/>
              <a:buFont typeface="StarSymbol"/>
              <a:buChar char="–"/>
              <a:defRPr lang="en-GB" sz="1600" b="0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lvl2pPr>
            <a:lvl3pPr marL="1295999" lvl="2" indent="-288000" algn="l" rtl="0" eaLnBrk="1" fontAlgn="base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3pPr>
            <a:lvl4pPr marL="1728000" lvl="3" indent="-216000" algn="l" rtl="0" eaLnBrk="1" fontAlgn="base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4pPr>
            <a:lvl5pPr marL="2160000" lvl="4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5pPr>
            <a:lvl6pPr marL="2592000" lvl="5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6pPr>
            <a:lvl7pPr marL="3024000" lvl="6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7pPr>
            <a:lvl8pPr marL="3456000" lvl="7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8pPr>
            <a:lvl9pPr marL="3887999" lvl="8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9pPr>
          </a:lstStyle>
          <a:p>
            <a:pPr marL="0" lvl="1" indent="0">
              <a:spcBef>
                <a:spcPts val="600"/>
              </a:spcBef>
              <a:spcAft>
                <a:spcPts val="0"/>
              </a:spcAft>
              <a:buClr>
                <a:srgbClr val="0F5494"/>
              </a:buClr>
              <a:buSzPct val="100000"/>
              <a:buNone/>
            </a:pPr>
            <a:r>
              <a:rPr lang="en-GB" sz="1100" kern="0" dirty="0" smtClean="0">
                <a:solidFill>
                  <a:srgbClr val="000000"/>
                </a:solidFill>
                <a:latin typeface="+mn-lt"/>
                <a:hlinkClick r:id="rId3"/>
              </a:rPr>
              <a:t>https</a:t>
            </a:r>
            <a:r>
              <a:rPr lang="en-GB" sz="1100" kern="0" dirty="0">
                <a:solidFill>
                  <a:srgbClr val="000000"/>
                </a:solidFill>
                <a:latin typeface="+mn-lt"/>
                <a:hlinkClick r:id="rId3"/>
              </a:rPr>
              <a:t>://ec.europa.eu/info/events/2nd-eosc-summit-2018-jun-11_en</a:t>
            </a:r>
            <a:endParaRPr lang="en-GB" sz="11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A13380C-CAB6-4394-B61E-4E5A5C20E5BB}"/>
              </a:ext>
            </a:extLst>
          </p:cNvPr>
          <p:cNvSpPr txBox="1">
            <a:spLocks/>
          </p:cNvSpPr>
          <p:nvPr/>
        </p:nvSpPr>
        <p:spPr bwMode="auto">
          <a:xfrm>
            <a:off x="6615439" y="1788296"/>
            <a:ext cx="2206596" cy="68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2400" b="1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defPPr>
            <a:lvl1pPr marL="432000" lvl="0" indent="-324000" algn="l" rtl="0" eaLnBrk="1" fontAlgn="base" hangingPunct="1">
              <a:spcBef>
                <a:spcPts val="0"/>
              </a:spcBef>
              <a:spcAft>
                <a:spcPts val="1417"/>
              </a:spcAft>
              <a:buClr>
                <a:schemeClr val="bg1"/>
              </a:buClr>
              <a:buSzPct val="45000"/>
              <a:buFont typeface="StarSymbol"/>
              <a:buChar char="●"/>
              <a:defRPr lang="en-GB" sz="2400" b="1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lvl1pPr>
            <a:lvl2pPr marL="864000" lvl="1" indent="-324000" algn="l" rtl="0" eaLnBrk="1" fontAlgn="base" hangingPunct="1">
              <a:spcBef>
                <a:spcPts val="0"/>
              </a:spcBef>
              <a:spcAft>
                <a:spcPts val="1134"/>
              </a:spcAft>
              <a:buClr>
                <a:srgbClr val="009FBA"/>
              </a:buClr>
              <a:buSzPct val="75000"/>
              <a:buFont typeface="StarSymbol"/>
              <a:buChar char="–"/>
              <a:defRPr lang="en-GB" sz="1600" b="0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lvl2pPr>
            <a:lvl3pPr marL="1295999" lvl="2" indent="-288000" algn="l" rtl="0" eaLnBrk="1" fontAlgn="base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3pPr>
            <a:lvl4pPr marL="1728000" lvl="3" indent="-216000" algn="l" rtl="0" eaLnBrk="1" fontAlgn="base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4pPr>
            <a:lvl5pPr marL="2160000" lvl="4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5pPr>
            <a:lvl6pPr marL="2592000" lvl="5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6pPr>
            <a:lvl7pPr marL="3024000" lvl="6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7pPr>
            <a:lvl8pPr marL="3456000" lvl="7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8pPr>
            <a:lvl9pPr marL="3887999" lvl="8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9pPr>
          </a:lstStyle>
          <a:p>
            <a:pPr marL="0" lvl="1" indent="0">
              <a:spcBef>
                <a:spcPts val="600"/>
              </a:spcBef>
              <a:spcAft>
                <a:spcPts val="1200"/>
              </a:spcAft>
              <a:buClr>
                <a:srgbClr val="0F5494"/>
              </a:buClr>
              <a:buSzPct val="100000"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FAIR Data Expert Group</a:t>
            </a:r>
            <a:endParaRPr lang="en-GB" sz="1400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12" name="Picture 16" descr="Turning FAIR into Reality-Co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065" y="2711848"/>
            <a:ext cx="2112256" cy="300069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0A13380C-CAB6-4394-B61E-4E5A5C20E5BB}"/>
              </a:ext>
            </a:extLst>
          </p:cNvPr>
          <p:cNvSpPr txBox="1">
            <a:spLocks/>
          </p:cNvSpPr>
          <p:nvPr/>
        </p:nvSpPr>
        <p:spPr bwMode="auto">
          <a:xfrm>
            <a:off x="6615439" y="2100079"/>
            <a:ext cx="2524096" cy="68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2400" b="1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defPPr>
            <a:lvl1pPr marL="432000" lvl="0" indent="-324000" algn="l" rtl="0" eaLnBrk="1" fontAlgn="base" hangingPunct="1">
              <a:spcBef>
                <a:spcPts val="0"/>
              </a:spcBef>
              <a:spcAft>
                <a:spcPts val="1417"/>
              </a:spcAft>
              <a:buClr>
                <a:schemeClr val="bg1"/>
              </a:buClr>
              <a:buSzPct val="45000"/>
              <a:buFont typeface="StarSymbol"/>
              <a:buChar char="●"/>
              <a:defRPr lang="en-GB" sz="2400" b="1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lvl1pPr>
            <a:lvl2pPr marL="864000" lvl="1" indent="-324000" algn="l" rtl="0" eaLnBrk="1" fontAlgn="base" hangingPunct="1">
              <a:spcBef>
                <a:spcPts val="0"/>
              </a:spcBef>
              <a:spcAft>
                <a:spcPts val="1134"/>
              </a:spcAft>
              <a:buClr>
                <a:srgbClr val="009FBA"/>
              </a:buClr>
              <a:buSzPct val="75000"/>
              <a:buFont typeface="StarSymbol"/>
              <a:buChar char="–"/>
              <a:defRPr lang="en-GB" sz="1600" b="0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lvl2pPr>
            <a:lvl3pPr marL="1295999" lvl="2" indent="-288000" algn="l" rtl="0" eaLnBrk="1" fontAlgn="base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3pPr>
            <a:lvl4pPr marL="1728000" lvl="3" indent="-216000" algn="l" rtl="0" eaLnBrk="1" fontAlgn="base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4pPr>
            <a:lvl5pPr marL="2160000" lvl="4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5pPr>
            <a:lvl6pPr marL="2592000" lvl="5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6pPr>
            <a:lvl7pPr marL="3024000" lvl="6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7pPr>
            <a:lvl8pPr marL="3456000" lvl="7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8pPr>
            <a:lvl9pPr marL="3887999" lvl="8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9pPr>
          </a:lstStyle>
          <a:p>
            <a:pPr marL="0" lvl="1" indent="0">
              <a:spcBef>
                <a:spcPts val="600"/>
              </a:spcBef>
              <a:spcAft>
                <a:spcPts val="1200"/>
              </a:spcAft>
              <a:buClr>
                <a:srgbClr val="0F5494"/>
              </a:buClr>
              <a:buSzPct val="100000"/>
              <a:buNone/>
            </a:pPr>
            <a:r>
              <a:rPr lang="en-GB" sz="1100" dirty="0" smtClean="0">
                <a:solidFill>
                  <a:srgbClr val="000000"/>
                </a:solidFill>
                <a:latin typeface="+mn-lt"/>
                <a:cs typeface="Arial"/>
                <a:hlinkClick r:id="rId5"/>
              </a:rPr>
              <a:t>https</a:t>
            </a:r>
            <a:r>
              <a:rPr lang="en-GB" sz="1100" dirty="0">
                <a:solidFill>
                  <a:srgbClr val="000000"/>
                </a:solidFill>
                <a:latin typeface="+mn-lt"/>
                <a:cs typeface="Arial"/>
                <a:hlinkClick r:id="rId5"/>
              </a:rPr>
              <a:t>://doi.org/10.2777/1524</a:t>
            </a:r>
            <a:r>
              <a:rPr lang="en-GB" sz="1100" dirty="0">
                <a:solidFill>
                  <a:srgbClr val="000000"/>
                </a:solidFill>
                <a:latin typeface="+mn-lt"/>
                <a:cs typeface="Arial"/>
              </a:rPr>
              <a:t> 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133204" y="2776857"/>
            <a:ext cx="2130054" cy="3015085"/>
            <a:chOff x="62638" y="3200163"/>
            <a:chExt cx="2130054" cy="3015085"/>
          </a:xfrm>
        </p:grpSpPr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xmlns="" id="{BC7946BC-7B79-4E9C-8589-5583314F4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8" r="3103" b="5411"/>
            <a:stretch/>
          </p:blipFill>
          <p:spPr bwMode="auto">
            <a:xfrm>
              <a:off x="73625" y="3200163"/>
              <a:ext cx="2112256" cy="293568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8" y="3598021"/>
              <a:ext cx="2130054" cy="2617227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44191" y="2067174"/>
            <a:ext cx="2372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8"/>
              </a:rPr>
              <a:t>https://ec.europa.eu/research/openscience/pdf/</a:t>
            </a:r>
            <a:r>
              <a:rPr lang="en-GB" sz="1100" dirty="0" smtClean="0">
                <a:hlinkClick r:id="rId8"/>
              </a:rPr>
              <a:t>eosc_declaration.pdf</a:t>
            </a:r>
            <a:endParaRPr lang="en-GB" sz="1100" dirty="0" smtClean="0"/>
          </a:p>
          <a:p>
            <a:endParaRPr lang="en-GB" sz="11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18882" y="1876297"/>
            <a:ext cx="2397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EOSC Summit of 12 June 2017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141163" y="1012617"/>
            <a:ext cx="8625590" cy="9157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9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r>
              <a:rPr lang="en-GB" sz="2000" dirty="0" smtClean="0"/>
              <a:t>Some readings</a:t>
            </a:r>
            <a:r>
              <a:rPr lang="mr-IN" sz="2000" dirty="0" smtClean="0"/>
              <a:t>…</a:t>
            </a:r>
            <a:endParaRPr lang="en-GB" sz="2000" i="1" dirty="0" smtClean="0"/>
          </a:p>
          <a:p>
            <a:pPr marL="800100" lvl="1" indent="-3429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1800" dirty="0" smtClean="0"/>
          </a:p>
          <a:p>
            <a:pPr algn="just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1050" i="1" dirty="0" smtClean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it-IT" sz="2000" dirty="0">
              <a:latin typeface="Avenir Book"/>
              <a:cs typeface="Avenir Book"/>
            </a:endParaRPr>
          </a:p>
        </p:txBody>
      </p:sp>
      <p:sp>
        <p:nvSpPr>
          <p:cNvPr id="17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19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1388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Outline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439331" y="1496541"/>
            <a:ext cx="8537869" cy="2200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/>
              <a:t> Cluster projects and ESCAPE</a:t>
            </a:r>
          </a:p>
          <a:p>
            <a:endParaRPr lang="en-GB" sz="3200" dirty="0" smtClean="0"/>
          </a:p>
          <a:p>
            <a:r>
              <a:rPr lang="en-GB" sz="3200" dirty="0" smtClean="0"/>
              <a:t> About EOSC</a:t>
            </a:r>
          </a:p>
          <a:p>
            <a:endParaRPr lang="en-GB" sz="3200" dirty="0" smtClean="0"/>
          </a:p>
          <a:p>
            <a:r>
              <a:rPr lang="en-GB" sz="3200" dirty="0" smtClean="0"/>
              <a:t> Today meeting</a:t>
            </a:r>
            <a:endParaRPr lang="en-GB" sz="3200" dirty="0"/>
          </a:p>
          <a:p>
            <a:pPr marL="0" indent="0">
              <a:buNone/>
            </a:pPr>
            <a:endParaRPr lang="en-GB" sz="3200" dirty="0" smtClean="0"/>
          </a:p>
          <a:p>
            <a:pPr marL="457200" lvl="1" indent="0">
              <a:buFontTx/>
              <a:buNone/>
            </a:pPr>
            <a:endParaRPr lang="en-GB" sz="3200" dirty="0" smtClean="0"/>
          </a:p>
          <a:p>
            <a:pPr marL="457200" lvl="1" indent="0">
              <a:buFontTx/>
              <a:buNone/>
            </a:pPr>
            <a:endParaRPr lang="en-GB" sz="28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2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47342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31885" y="6403385"/>
            <a:ext cx="1171036" cy="365125"/>
          </a:xfrm>
        </p:spPr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58196" y="6403385"/>
            <a:ext cx="2803585" cy="365125"/>
          </a:xfrm>
        </p:spPr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About EOSC </a:t>
            </a:r>
            <a:r>
              <a:rPr lang="mr-IN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…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Curved Right Arrow 6"/>
          <p:cNvSpPr/>
          <p:nvPr/>
        </p:nvSpPr>
        <p:spPr bwMode="auto">
          <a:xfrm>
            <a:off x="687686" y="3433728"/>
            <a:ext cx="1015868" cy="838200"/>
          </a:xfrm>
          <a:prstGeom prst="curved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7" name="Diagram 9"/>
          <p:cNvGraphicFramePr/>
          <p:nvPr>
            <p:extLst>
              <p:ext uri="{D42A27DB-BD31-4B8C-83A1-F6EECF244321}">
                <p14:modId xmlns:p14="http://schemas.microsoft.com/office/powerpoint/2010/main" val="3621135417"/>
              </p:ext>
            </p:extLst>
          </p:nvPr>
        </p:nvGraphicFramePr>
        <p:xfrm>
          <a:off x="203174" y="897697"/>
          <a:ext cx="10666611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12"/>
          <p:cNvSpPr txBox="1"/>
          <p:nvPr/>
        </p:nvSpPr>
        <p:spPr>
          <a:xfrm>
            <a:off x="550590" y="1386680"/>
            <a:ext cx="203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tx2"/>
                </a:solidFill>
              </a:rPr>
              <a:t>2016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571853" y="2929734"/>
            <a:ext cx="203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tx2"/>
                </a:solidFill>
              </a:rPr>
              <a:t>2017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583665" y="4472787"/>
            <a:ext cx="203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tx2"/>
                </a:solidFill>
              </a:rPr>
              <a:t>2018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3915422" y="1528193"/>
            <a:ext cx="264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Vision for the </a:t>
            </a:r>
            <a:r>
              <a:rPr lang="fr-BE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</a:t>
            </a:r>
            <a:r>
              <a:rPr lang="fr-BE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Open Science Cloud</a:t>
            </a:r>
            <a:endParaRPr lang="en-GB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3468912" y="2889761"/>
            <a:ext cx="297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INFRAEOSC 2018-2019 Calls</a:t>
            </a:r>
            <a:endParaRPr lang="en-GB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4017009" y="3898784"/>
            <a:ext cx="264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Federated model with 6 action lines</a:t>
            </a:r>
          </a:p>
        </p:txBody>
      </p:sp>
      <p:sp>
        <p:nvSpPr>
          <p:cNvPr id="14" name="TextBox 19"/>
          <p:cNvSpPr txBox="1"/>
          <p:nvPr/>
        </p:nvSpPr>
        <p:spPr>
          <a:xfrm>
            <a:off x="3407489" y="5115001"/>
            <a:ext cx="2641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 up of EOSC governance framework by end 2018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CD1BF2B8-2137-4326-B610-B59EE39307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082"/>
          <a:stretch/>
        </p:blipFill>
        <p:spPr>
          <a:xfrm>
            <a:off x="6592808" y="1528193"/>
            <a:ext cx="1930153" cy="4451886"/>
          </a:xfrm>
          <a:prstGeom prst="rect">
            <a:avLst/>
          </a:prstGeom>
        </p:spPr>
      </p:pic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20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66645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About EOSC </a:t>
            </a:r>
            <a:r>
              <a:rPr lang="mr-IN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…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2E686B8A-7F8E-47E7-A0C0-A4300C11D20A}"/>
              </a:ext>
            </a:extLst>
          </p:cNvPr>
          <p:cNvSpPr/>
          <p:nvPr/>
        </p:nvSpPr>
        <p:spPr bwMode="auto">
          <a:xfrm>
            <a:off x="270021" y="2736060"/>
            <a:ext cx="5221016" cy="1150529"/>
          </a:xfrm>
          <a:prstGeom prst="roundRect">
            <a:avLst/>
          </a:prstGeom>
          <a:solidFill>
            <a:srgbClr val="C7E1F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1300" dirty="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8" name="Rectangle: Rounded Corners 10">
            <a:extLst>
              <a:ext uri="{FF2B5EF4-FFF2-40B4-BE49-F238E27FC236}">
                <a16:creationId xmlns="" xmlns:a16="http://schemas.microsoft.com/office/drawing/2014/main" id="{4968B2EE-C49B-49E5-AAE8-7DD959864931}"/>
              </a:ext>
            </a:extLst>
          </p:cNvPr>
          <p:cNvSpPr/>
          <p:nvPr/>
        </p:nvSpPr>
        <p:spPr>
          <a:xfrm>
            <a:off x="504859" y="2812215"/>
            <a:ext cx="1528948" cy="1008982"/>
          </a:xfrm>
          <a:prstGeom prst="rect">
            <a:avLst/>
          </a:prstGeom>
          <a:solidFill>
            <a:srgbClr val="BBE0E3">
              <a:lumMod val="90000"/>
            </a:srgbClr>
          </a:solidFill>
          <a:ln>
            <a:noFill/>
          </a:ln>
          <a:effectLst/>
        </p:spPr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structure 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(CSA)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="" xmlns:a16="http://schemas.microsoft.com/office/drawing/2014/main" id="{05BCDF4E-7545-4353-AD34-FDCA3E3A102B}"/>
              </a:ext>
            </a:extLst>
          </p:cNvPr>
          <p:cNvSpPr/>
          <p:nvPr/>
        </p:nvSpPr>
        <p:spPr bwMode="auto">
          <a:xfrm>
            <a:off x="1423664" y="1305919"/>
            <a:ext cx="4034402" cy="10955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0F5494"/>
                </a:solidFill>
                <a:latin typeface="Verdana" pitchFamily="34" charset="0"/>
              </a:rPr>
              <a:t>Governance</a:t>
            </a:r>
            <a:r>
              <a:rPr lang="en-GB" sz="1600" b="1" dirty="0">
                <a:solidFill>
                  <a:srgbClr val="0F5494"/>
                </a:solidFill>
                <a:latin typeface="Verdana" pitchFamily="34" charset="0"/>
              </a:rPr>
              <a:t> </a:t>
            </a:r>
            <a:r>
              <a:rPr lang="en-GB" sz="2000" b="1" dirty="0">
                <a:solidFill>
                  <a:srgbClr val="0F5494"/>
                </a:solidFill>
                <a:latin typeface="Verdana" pitchFamily="34" charset="0"/>
              </a:rPr>
              <a:t>Board</a:t>
            </a:r>
            <a:r>
              <a:rPr lang="en-GB" sz="1600" b="1" dirty="0">
                <a:solidFill>
                  <a:srgbClr val="0F5494"/>
                </a:solidFill>
                <a:latin typeface="Verdana" pitchFamily="34" charset="0"/>
              </a:rPr>
              <a:t> </a:t>
            </a:r>
            <a:r>
              <a:rPr lang="en-GB" sz="1600" b="1" dirty="0" smtClean="0">
                <a:solidFill>
                  <a:srgbClr val="0F5494"/>
                </a:solidFill>
                <a:latin typeface="Verdana" pitchFamily="34" charset="0"/>
              </a:rPr>
              <a:t/>
            </a:r>
            <a:br>
              <a:rPr lang="en-GB" sz="1600" b="1" dirty="0" smtClean="0">
                <a:solidFill>
                  <a:srgbClr val="0F5494"/>
                </a:solidFill>
                <a:latin typeface="Verdana" pitchFamily="34" charset="0"/>
              </a:rPr>
            </a:br>
            <a:r>
              <a:rPr lang="en-GB" sz="1600" dirty="0" smtClean="0">
                <a:solidFill>
                  <a:srgbClr val="0F5494"/>
                </a:solidFill>
                <a:latin typeface="Verdana" pitchFamily="34" charset="0"/>
              </a:rPr>
              <a:t>(</a:t>
            </a:r>
            <a:r>
              <a:rPr lang="en-GB" sz="1600" dirty="0">
                <a:solidFill>
                  <a:srgbClr val="0F5494"/>
                </a:solidFill>
                <a:latin typeface="Verdana" pitchFamily="34" charset="0"/>
              </a:rPr>
              <a:t>MS/AC + EC)</a:t>
            </a:r>
          </a:p>
        </p:txBody>
      </p:sp>
      <p:sp>
        <p:nvSpPr>
          <p:cNvPr id="10" name="TextBox 35">
            <a:extLst>
              <a:ext uri="{FF2B5EF4-FFF2-40B4-BE49-F238E27FC236}">
                <a16:creationId xmlns="" xmlns:a16="http://schemas.microsoft.com/office/drawing/2014/main" id="{E5842DBB-24BB-4DE8-9AA8-8DCDFCEE615F}"/>
              </a:ext>
            </a:extLst>
          </p:cNvPr>
          <p:cNvSpPr txBox="1"/>
          <p:nvPr/>
        </p:nvSpPr>
        <p:spPr>
          <a:xfrm>
            <a:off x="1641165" y="2020082"/>
            <a:ext cx="36587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FF0000"/>
                </a:solidFill>
                <a:latin typeface="Verdana" pitchFamily="34" charset="0"/>
              </a:rPr>
              <a:t>Oversight – strategic orientation</a:t>
            </a:r>
            <a:endParaRPr lang="en-GB" sz="1400" b="1" dirty="0">
              <a:solidFill>
                <a:srgbClr val="FF0000"/>
              </a:solidFill>
              <a:latin typeface="Verdana" pitchFamily="34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GB" sz="1000" dirty="0">
              <a:solidFill>
                <a:srgbClr val="FF0000"/>
              </a:solidFill>
              <a:latin typeface="Verdana" pitchFamily="34" charset="0"/>
            </a:endParaRPr>
          </a:p>
        </p:txBody>
      </p:sp>
      <p:grpSp>
        <p:nvGrpSpPr>
          <p:cNvPr id="11" name="Groep 20"/>
          <p:cNvGrpSpPr/>
          <p:nvPr/>
        </p:nvGrpSpPr>
        <p:grpSpPr>
          <a:xfrm>
            <a:off x="2457558" y="4149874"/>
            <a:ext cx="4137444" cy="1120694"/>
            <a:chOff x="2457558" y="4031328"/>
            <a:chExt cx="3871871" cy="11206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2" name="Rounded Rectangle 3">
              <a:extLst>
                <a:ext uri="{FF2B5EF4-FFF2-40B4-BE49-F238E27FC236}">
                  <a16:creationId xmlns="" xmlns:a16="http://schemas.microsoft.com/office/drawing/2014/main" id="{F5039D1F-20D4-4C01-A22D-5EC88908CB50}"/>
                </a:ext>
              </a:extLst>
            </p:cNvPr>
            <p:cNvSpPr/>
            <p:nvPr/>
          </p:nvSpPr>
          <p:spPr bwMode="auto">
            <a:xfrm>
              <a:off x="2457558" y="4031328"/>
              <a:ext cx="3871871" cy="937012"/>
            </a:xfrm>
            <a:prstGeom prst="roundRect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175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 dirty="0">
                  <a:solidFill>
                    <a:srgbClr val="0F5494"/>
                  </a:solidFill>
                  <a:latin typeface="Verdana" pitchFamily="34" charset="0"/>
                </a:rPr>
                <a:t>Stakeholders Forum</a:t>
              </a:r>
            </a:p>
          </p:txBody>
        </p:sp>
        <p:sp>
          <p:nvSpPr>
            <p:cNvPr id="13" name="TextBox 36">
              <a:extLst>
                <a:ext uri="{FF2B5EF4-FFF2-40B4-BE49-F238E27FC236}">
                  <a16:creationId xmlns="" xmlns:a16="http://schemas.microsoft.com/office/drawing/2014/main" id="{C8B84C25-C5B5-4BAC-A265-91A719334A08}"/>
                </a:ext>
              </a:extLst>
            </p:cNvPr>
            <p:cNvSpPr txBox="1"/>
            <p:nvPr/>
          </p:nvSpPr>
          <p:spPr>
            <a:xfrm>
              <a:off x="3794992" y="4690357"/>
              <a:ext cx="1043947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FF0000"/>
                  </a:solidFill>
                  <a:latin typeface="Verdana" pitchFamily="34" charset="0"/>
                </a:rPr>
                <a:t>Advice</a:t>
              </a: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1000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sp>
        <p:nvSpPr>
          <p:cNvPr id="14" name="TextBox 37">
            <a:extLst>
              <a:ext uri="{FF2B5EF4-FFF2-40B4-BE49-F238E27FC236}">
                <a16:creationId xmlns="" xmlns:a16="http://schemas.microsoft.com/office/drawing/2014/main" id="{33EFC2FF-B49D-430C-BA61-678450DC2C90}"/>
              </a:ext>
            </a:extLst>
          </p:cNvPr>
          <p:cNvSpPr txBox="1"/>
          <p:nvPr/>
        </p:nvSpPr>
        <p:spPr>
          <a:xfrm>
            <a:off x="2200582" y="2708978"/>
            <a:ext cx="3257484" cy="12772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4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GB" sz="2000" b="1" dirty="0">
                <a:solidFill>
                  <a:srgbClr val="0F5494"/>
                </a:solidFill>
                <a:latin typeface="Verdana" pitchFamily="34" charset="0"/>
              </a:rPr>
              <a:t>Executive Board </a:t>
            </a:r>
            <a:r>
              <a:rPr lang="en-GB" sz="1400" dirty="0">
                <a:solidFill>
                  <a:srgbClr val="0F5494"/>
                </a:solidFill>
                <a:latin typeface="Verdana" pitchFamily="34" charset="0"/>
              </a:rPr>
              <a:t>(representatives of stakeholders)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FF0000"/>
                </a:solidFill>
                <a:latin typeface="Verdana" pitchFamily="34" charset="0"/>
              </a:rPr>
              <a:t>Steering implementation</a:t>
            </a:r>
            <a:endParaRPr lang="en-GB" sz="1400" b="1" dirty="0">
              <a:solidFill>
                <a:srgbClr val="FF0000"/>
              </a:solidFill>
              <a:latin typeface="Verdana" pitchFamily="34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GB" sz="10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5" name="TextBox 63">
            <a:extLst>
              <a:ext uri="{FF2B5EF4-FFF2-40B4-BE49-F238E27FC236}">
                <a16:creationId xmlns="" xmlns:a16="http://schemas.microsoft.com/office/drawing/2014/main" id="{D69C269E-3C83-444D-86F2-3ED6733F4CA1}"/>
              </a:ext>
            </a:extLst>
          </p:cNvPr>
          <p:cNvSpPr txBox="1"/>
          <p:nvPr/>
        </p:nvSpPr>
        <p:spPr>
          <a:xfrm>
            <a:off x="5458066" y="886399"/>
            <a:ext cx="3490443" cy="337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1350" lvl="1" indent="-285750" defTabSz="914400" fontAlgn="base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1200" b="1" i="1" kern="0" dirty="0" smtClean="0">
                <a:solidFill>
                  <a:srgbClr val="0F5494"/>
                </a:solidFill>
                <a:latin typeface="Verdana" pitchFamily="34" charset="0"/>
              </a:rPr>
              <a:t>EOSC </a:t>
            </a:r>
            <a:r>
              <a:rPr lang="en-GB" sz="1200" b="1" i="1" kern="0" dirty="0">
                <a:solidFill>
                  <a:srgbClr val="0F5494"/>
                </a:solidFill>
                <a:latin typeface="Verdana" pitchFamily="34" charset="0"/>
              </a:rPr>
              <a:t>Board </a:t>
            </a:r>
            <a:r>
              <a:rPr lang="en-GB" sz="1200" kern="0" dirty="0">
                <a:solidFill>
                  <a:srgbClr val="0F5494"/>
                </a:solidFill>
                <a:latin typeface="Verdana" pitchFamily="34" charset="0"/>
              </a:rPr>
              <a:t>of MS/AC and EC representatives </a:t>
            </a:r>
            <a:r>
              <a:rPr lang="en-GB" sz="1200" u="sng" kern="0" dirty="0">
                <a:solidFill>
                  <a:srgbClr val="0F5494"/>
                </a:solidFill>
                <a:latin typeface="Verdana" pitchFamily="34" charset="0"/>
              </a:rPr>
              <a:t>to ensure </a:t>
            </a:r>
            <a:r>
              <a:rPr lang="en-GB" sz="1200" kern="0" dirty="0">
                <a:solidFill>
                  <a:srgbClr val="0F5494"/>
                </a:solidFill>
                <a:latin typeface="Verdana" pitchFamily="34" charset="0"/>
              </a:rPr>
              <a:t>effective supervision of EOSC implementation</a:t>
            </a:r>
          </a:p>
          <a:p>
            <a:pPr marL="641350" lvl="1" indent="-285750" defTabSz="914400" fontAlgn="base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1200" b="1" i="1" kern="0" dirty="0" smtClean="0">
                <a:solidFill>
                  <a:srgbClr val="0F5494"/>
                </a:solidFill>
                <a:latin typeface="Verdana" pitchFamily="34" charset="0"/>
              </a:rPr>
              <a:t>Executive </a:t>
            </a:r>
            <a:r>
              <a:rPr lang="en-GB" sz="1200" b="1" i="1" kern="0" dirty="0">
                <a:solidFill>
                  <a:srgbClr val="0F5494"/>
                </a:solidFill>
                <a:latin typeface="Verdana" pitchFamily="34" charset="0"/>
              </a:rPr>
              <a:t>Board</a:t>
            </a:r>
            <a:r>
              <a:rPr lang="en-GB" sz="1200" b="1" kern="0" dirty="0">
                <a:solidFill>
                  <a:srgbClr val="0F5494"/>
                </a:solidFill>
                <a:latin typeface="Verdana" pitchFamily="34" charset="0"/>
              </a:rPr>
              <a:t> </a:t>
            </a:r>
            <a:r>
              <a:rPr lang="en-GB" sz="1200" kern="0" dirty="0">
                <a:solidFill>
                  <a:srgbClr val="0F5494"/>
                </a:solidFill>
                <a:latin typeface="Verdana" pitchFamily="34" charset="0"/>
              </a:rPr>
              <a:t>of stakeholder representatives </a:t>
            </a:r>
            <a:r>
              <a:rPr lang="en-GB" sz="1200" u="sng" kern="0" dirty="0">
                <a:solidFill>
                  <a:srgbClr val="0F5494"/>
                </a:solidFill>
                <a:latin typeface="Verdana" pitchFamily="34" charset="0"/>
              </a:rPr>
              <a:t>to help ensure</a:t>
            </a:r>
            <a:r>
              <a:rPr lang="en-GB" sz="1200" kern="0" dirty="0">
                <a:solidFill>
                  <a:srgbClr val="0F5494"/>
                </a:solidFill>
                <a:latin typeface="Verdana" pitchFamily="34" charset="0"/>
              </a:rPr>
              <a:t> proper EOSC implementation and accountability</a:t>
            </a:r>
          </a:p>
          <a:p>
            <a:pPr marL="1098550" lvl="2" indent="-285750" defTabSz="914400" fontAlgn="base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b="1" kern="0" dirty="0">
                <a:solidFill>
                  <a:srgbClr val="C00000"/>
                </a:solidFill>
                <a:latin typeface="Verdana" pitchFamily="34" charset="0"/>
              </a:rPr>
              <a:t>Commission expert group</a:t>
            </a:r>
          </a:p>
          <a:p>
            <a:pPr marL="641350" lvl="1" indent="-285750" defTabSz="914400" fontAlgn="base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1200" b="1" i="1" kern="0" dirty="0">
                <a:solidFill>
                  <a:srgbClr val="0F5494"/>
                </a:solidFill>
                <a:latin typeface="Verdana" pitchFamily="34" charset="0"/>
              </a:rPr>
              <a:t>Stakeholder Forum </a:t>
            </a:r>
            <a:r>
              <a:rPr lang="en-GB" sz="1200" kern="0" dirty="0">
                <a:solidFill>
                  <a:srgbClr val="0F5494"/>
                </a:solidFill>
                <a:latin typeface="Verdana" pitchFamily="34" charset="0"/>
              </a:rPr>
              <a:t>to provide input from a wide range of actors</a:t>
            </a:r>
          </a:p>
          <a:p>
            <a:pPr marL="1098550" lvl="2" indent="-285750" defTabSz="914400" fontAlgn="base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b="1" kern="0" dirty="0">
                <a:solidFill>
                  <a:srgbClr val="C00000"/>
                </a:solidFill>
                <a:latin typeface="Verdana" pitchFamily="34" charset="0"/>
              </a:rPr>
              <a:t>Self-organised with EC support</a:t>
            </a:r>
            <a:endParaRPr lang="en-GB" sz="120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6" name="Right Arrow 41">
            <a:extLst>
              <a:ext uri="{FF2B5EF4-FFF2-40B4-BE49-F238E27FC236}">
                <a16:creationId xmlns="" xmlns:a16="http://schemas.microsoft.com/office/drawing/2014/main" id="{582AD977-C602-42F3-AB96-A1F1C40B72ED}"/>
              </a:ext>
            </a:extLst>
          </p:cNvPr>
          <p:cNvSpPr/>
          <p:nvPr/>
        </p:nvSpPr>
        <p:spPr bwMode="auto">
          <a:xfrm rot="19509054">
            <a:off x="2002996" y="3832155"/>
            <a:ext cx="457692" cy="4846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Right Arrow 41">
            <a:extLst>
              <a:ext uri="{FF2B5EF4-FFF2-40B4-BE49-F238E27FC236}">
                <a16:creationId xmlns="" xmlns:a16="http://schemas.microsoft.com/office/drawing/2014/main" id="{813757BC-94B0-4B0B-9889-41B0A935D256}"/>
              </a:ext>
            </a:extLst>
          </p:cNvPr>
          <p:cNvSpPr/>
          <p:nvPr/>
        </p:nvSpPr>
        <p:spPr bwMode="auto">
          <a:xfrm rot="13367352">
            <a:off x="5343580" y="3728516"/>
            <a:ext cx="427592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defTabSz="914400" fontAlgn="base">
              <a:spcBef>
                <a:spcPct val="0"/>
              </a:spcBef>
              <a:spcAft>
                <a:spcPct val="0"/>
              </a:spcAft>
            </a:pPr>
            <a:endParaRPr lang="en-GB" sz="1200" kern="0" dirty="0">
              <a:solidFill>
                <a:srgbClr val="0F5494"/>
              </a:solidFill>
              <a:latin typeface="Verdana" pitchFamily="34" charset="0"/>
            </a:endParaRPr>
          </a:p>
        </p:txBody>
      </p:sp>
      <p:grpSp>
        <p:nvGrpSpPr>
          <p:cNvPr id="18" name="Groep 19"/>
          <p:cNvGrpSpPr/>
          <p:nvPr/>
        </p:nvGrpSpPr>
        <p:grpSpPr>
          <a:xfrm>
            <a:off x="200737" y="4068853"/>
            <a:ext cx="1950753" cy="1280723"/>
            <a:chOff x="154109" y="4194912"/>
            <a:chExt cx="1950753" cy="1280723"/>
          </a:xfrm>
        </p:grpSpPr>
        <p:grpSp>
          <p:nvGrpSpPr>
            <p:cNvPr id="19" name="Group 67">
              <a:extLst>
                <a:ext uri="{FF2B5EF4-FFF2-40B4-BE49-F238E27FC236}">
                  <a16:creationId xmlns="" xmlns:a16="http://schemas.microsoft.com/office/drawing/2014/main" id="{50BEE47E-952C-4291-9771-B26FD739D531}"/>
                </a:ext>
              </a:extLst>
            </p:cNvPr>
            <p:cNvGrpSpPr/>
            <p:nvPr/>
          </p:nvGrpSpPr>
          <p:grpSpPr>
            <a:xfrm>
              <a:off x="154109" y="4194912"/>
              <a:ext cx="1950753" cy="1137286"/>
              <a:chOff x="407000" y="3267074"/>
              <a:chExt cx="2088232" cy="1609017"/>
            </a:xfrm>
          </p:grpSpPr>
          <p:sp>
            <p:nvSpPr>
              <p:cNvPr id="21" name="Rounded Rectangle 26">
                <a:extLst>
                  <a:ext uri="{FF2B5EF4-FFF2-40B4-BE49-F238E27FC236}">
                    <a16:creationId xmlns="" xmlns:a16="http://schemas.microsoft.com/office/drawing/2014/main" id="{4E765247-1CBB-43E5-B979-6C6045454CEE}"/>
                  </a:ext>
                </a:extLst>
              </p:cNvPr>
              <p:cNvSpPr/>
              <p:nvPr/>
            </p:nvSpPr>
            <p:spPr bwMode="auto">
              <a:xfrm>
                <a:off x="407000" y="3267074"/>
                <a:ext cx="2088232" cy="1609017"/>
              </a:xfrm>
              <a:prstGeom prst="roundRect">
                <a:avLst/>
              </a:prstGeom>
              <a:solidFill>
                <a:srgbClr val="FFFFFF">
                  <a:lumMod val="95000"/>
                </a:srgbClr>
              </a:solidFill>
              <a:ln>
                <a:solidFill>
                  <a:srgbClr val="808080">
                    <a:lumMod val="60000"/>
                    <a:lumOff val="40000"/>
                  </a:srgbClr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175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F5494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grpSp>
            <p:nvGrpSpPr>
              <p:cNvPr id="22" name="Group 70">
                <a:extLst>
                  <a:ext uri="{FF2B5EF4-FFF2-40B4-BE49-F238E27FC236}">
                    <a16:creationId xmlns="" xmlns:a16="http://schemas.microsoft.com/office/drawing/2014/main" id="{CA924BE2-86AC-4B69-9FA7-CD9C98E9DB77}"/>
                  </a:ext>
                </a:extLst>
              </p:cNvPr>
              <p:cNvGrpSpPr/>
              <p:nvPr/>
            </p:nvGrpSpPr>
            <p:grpSpPr>
              <a:xfrm>
                <a:off x="505028" y="3491259"/>
                <a:ext cx="1868632" cy="872456"/>
                <a:chOff x="4198269" y="4153508"/>
                <a:chExt cx="1868632" cy="87245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2DD3C81C-6D3F-4859-81CA-A828703D9E42}"/>
                    </a:ext>
                  </a:extLst>
                </p:cNvPr>
                <p:cNvSpPr/>
                <p:nvPr/>
              </p:nvSpPr>
              <p:spPr bwMode="auto">
                <a:xfrm>
                  <a:off x="4198269" y="4153508"/>
                  <a:ext cx="502268" cy="360040"/>
                </a:xfrm>
                <a:prstGeom prst="rect">
                  <a:avLst/>
                </a:prstGeom>
                <a:solidFill>
                  <a:srgbClr val="BBE0E3">
                    <a:lumMod val="9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12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F5494"/>
                      </a:solidFill>
                      <a:effectLst/>
                      <a:uLnTx/>
                      <a:uFillTx/>
                      <a:latin typeface="Verdana" pitchFamily="34" charset="0"/>
                    </a:rPr>
                    <a:t>WG</a:t>
                  </a:r>
                  <a:endParaRPr kumimoji="0" lang="en-GB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F5494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775164F0-1938-480F-8F8C-FC27D0728F9B}"/>
                    </a:ext>
                  </a:extLst>
                </p:cNvPr>
                <p:cNvSpPr/>
                <p:nvPr/>
              </p:nvSpPr>
              <p:spPr bwMode="auto">
                <a:xfrm>
                  <a:off x="5564633" y="4665925"/>
                  <a:ext cx="502268" cy="360039"/>
                </a:xfrm>
                <a:prstGeom prst="rect">
                  <a:avLst/>
                </a:prstGeom>
                <a:solidFill>
                  <a:srgbClr val="BBE0E3">
                    <a:lumMod val="9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F5494"/>
                      </a:solidFill>
                      <a:effectLst/>
                      <a:uLnTx/>
                      <a:uFillTx/>
                      <a:latin typeface="Verdana" pitchFamily="34" charset="0"/>
                    </a:rPr>
                    <a:t>WG</a:t>
                  </a: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F5494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C02D70C1-E683-41AF-B584-DD465CDA1F37}"/>
                    </a:ext>
                  </a:extLst>
                </p:cNvPr>
                <p:cNvSpPr/>
                <p:nvPr/>
              </p:nvSpPr>
              <p:spPr bwMode="auto">
                <a:xfrm>
                  <a:off x="5564633" y="4153510"/>
                  <a:ext cx="502268" cy="360039"/>
                </a:xfrm>
                <a:prstGeom prst="rect">
                  <a:avLst/>
                </a:prstGeom>
                <a:solidFill>
                  <a:srgbClr val="BBE0E3">
                    <a:lumMod val="9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F5494"/>
                      </a:solidFill>
                      <a:effectLst/>
                      <a:uLnTx/>
                      <a:uFillTx/>
                      <a:latin typeface="Verdana" pitchFamily="34" charset="0"/>
                    </a:rPr>
                    <a:t>WG</a:t>
                  </a: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F5494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1E8110D5-FC08-4D02-AF96-E6FCE7E1C379}"/>
                    </a:ext>
                  </a:extLst>
                </p:cNvPr>
                <p:cNvSpPr/>
                <p:nvPr/>
              </p:nvSpPr>
              <p:spPr bwMode="auto">
                <a:xfrm>
                  <a:off x="4883162" y="4153510"/>
                  <a:ext cx="502268" cy="360039"/>
                </a:xfrm>
                <a:prstGeom prst="rect">
                  <a:avLst/>
                </a:prstGeom>
                <a:solidFill>
                  <a:srgbClr val="BBE0E3">
                    <a:lumMod val="9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F5494"/>
                      </a:solidFill>
                      <a:effectLst/>
                      <a:uLnTx/>
                      <a:uFillTx/>
                      <a:latin typeface="Verdana" pitchFamily="34" charset="0"/>
                    </a:rPr>
                    <a:t>WG</a:t>
                  </a: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F5494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E8507416-E61D-465E-927B-098230398028}"/>
                    </a:ext>
                  </a:extLst>
                </p:cNvPr>
                <p:cNvSpPr/>
                <p:nvPr/>
              </p:nvSpPr>
              <p:spPr bwMode="auto">
                <a:xfrm>
                  <a:off x="4883163" y="4665038"/>
                  <a:ext cx="502268" cy="360038"/>
                </a:xfrm>
                <a:prstGeom prst="rect">
                  <a:avLst/>
                </a:prstGeom>
                <a:solidFill>
                  <a:srgbClr val="BBE0E3">
                    <a:lumMod val="9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F5494"/>
                      </a:solidFill>
                      <a:effectLst/>
                      <a:uLnTx/>
                      <a:uFillTx/>
                      <a:latin typeface="Verdana" pitchFamily="34" charset="0"/>
                    </a:rPr>
                    <a:t>WG</a:t>
                  </a: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F5494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556A3F3C-996C-4443-AF0E-1C0E934C9C3C}"/>
                    </a:ext>
                  </a:extLst>
                </p:cNvPr>
                <p:cNvSpPr/>
                <p:nvPr/>
              </p:nvSpPr>
              <p:spPr bwMode="auto">
                <a:xfrm>
                  <a:off x="4198269" y="4651677"/>
                  <a:ext cx="502268" cy="360040"/>
                </a:xfrm>
                <a:prstGeom prst="rect">
                  <a:avLst/>
                </a:prstGeom>
                <a:solidFill>
                  <a:srgbClr val="BBE0E3">
                    <a:lumMod val="9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F5494"/>
                      </a:solidFill>
                      <a:effectLst/>
                      <a:uLnTx/>
                      <a:uFillTx/>
                      <a:latin typeface="Verdana" pitchFamily="34" charset="0"/>
                    </a:rPr>
                    <a:t>WG</a:t>
                  </a: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F5494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</p:grpSp>
        </p:grpSp>
        <p:sp>
          <p:nvSpPr>
            <p:cNvPr id="20" name="TextBox 80">
              <a:extLst>
                <a:ext uri="{FF2B5EF4-FFF2-40B4-BE49-F238E27FC236}">
                  <a16:creationId xmlns="" xmlns:a16="http://schemas.microsoft.com/office/drawing/2014/main" id="{C9A8A688-5421-493E-B322-50B02EE7B962}"/>
                </a:ext>
              </a:extLst>
            </p:cNvPr>
            <p:cNvSpPr txBox="1"/>
            <p:nvPr/>
          </p:nvSpPr>
          <p:spPr>
            <a:xfrm>
              <a:off x="550590" y="5013970"/>
              <a:ext cx="10439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FF0000"/>
                  </a:solidFill>
                  <a:latin typeface="Verdana" pitchFamily="34" charset="0"/>
                </a:rPr>
                <a:t>Advice</a:t>
              </a: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1000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sp>
        <p:nvSpPr>
          <p:cNvPr id="29" name="Right Arrow 41">
            <a:extLst>
              <a:ext uri="{FF2B5EF4-FFF2-40B4-BE49-F238E27FC236}">
                <a16:creationId xmlns="" xmlns:a16="http://schemas.microsoft.com/office/drawing/2014/main" id="{813757BC-94B0-4B0B-9889-41B0A935D256}"/>
              </a:ext>
            </a:extLst>
          </p:cNvPr>
          <p:cNvSpPr/>
          <p:nvPr/>
        </p:nvSpPr>
        <p:spPr bwMode="auto">
          <a:xfrm rot="16200000">
            <a:off x="4219633" y="2343354"/>
            <a:ext cx="381786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defTabSz="914400" fontAlgn="base">
              <a:spcBef>
                <a:spcPct val="0"/>
              </a:spcBef>
              <a:spcAft>
                <a:spcPct val="0"/>
              </a:spcAft>
            </a:pPr>
            <a:endParaRPr lang="en-GB" sz="1200" kern="0" dirty="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30" name="Right Arrow 41">
            <a:extLst>
              <a:ext uri="{FF2B5EF4-FFF2-40B4-BE49-F238E27FC236}">
                <a16:creationId xmlns="" xmlns:a16="http://schemas.microsoft.com/office/drawing/2014/main" id="{813757BC-94B0-4B0B-9889-41B0A935D256}"/>
              </a:ext>
            </a:extLst>
          </p:cNvPr>
          <p:cNvSpPr/>
          <p:nvPr/>
        </p:nvSpPr>
        <p:spPr bwMode="auto">
          <a:xfrm rot="5400000">
            <a:off x="2583273" y="2316539"/>
            <a:ext cx="381786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defTabSz="914400" fontAlgn="base">
              <a:spcBef>
                <a:spcPct val="0"/>
              </a:spcBef>
              <a:spcAft>
                <a:spcPct val="0"/>
              </a:spcAft>
            </a:pPr>
            <a:endParaRPr lang="en-GB" sz="1200" kern="0" dirty="0">
              <a:solidFill>
                <a:srgbClr val="0F5494"/>
              </a:solidFill>
              <a:latin typeface="Verdana" pitchFamily="34" charset="0"/>
            </a:endParaRPr>
          </a:p>
        </p:txBody>
      </p:sp>
      <p:grpSp>
        <p:nvGrpSpPr>
          <p:cNvPr id="31" name="Groep 26"/>
          <p:cNvGrpSpPr/>
          <p:nvPr/>
        </p:nvGrpSpPr>
        <p:grpSpPr>
          <a:xfrm>
            <a:off x="181800" y="5414430"/>
            <a:ext cx="6788613" cy="1460072"/>
            <a:chOff x="181800" y="5414430"/>
            <a:chExt cx="6788613" cy="1460072"/>
          </a:xfrm>
        </p:grpSpPr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897D6F6A-E2FA-4016-90B6-13A26627CF64}"/>
                </a:ext>
              </a:extLst>
            </p:cNvPr>
            <p:cNvSpPr/>
            <p:nvPr/>
          </p:nvSpPr>
          <p:spPr bwMode="auto">
            <a:xfrm>
              <a:off x="181800" y="5414430"/>
              <a:ext cx="6788613" cy="1460072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>
              <a:solidFill>
                <a:srgbClr val="808080">
                  <a:lumMod val="60000"/>
                  <a:lumOff val="40000"/>
                </a:srgbClr>
              </a:solidFill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175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</a:rPr>
                <a:t>IMPLEMENTATION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33" name="Rectangle: Rounded Corners 11">
              <a:extLst>
                <a:ext uri="{FF2B5EF4-FFF2-40B4-BE49-F238E27FC236}">
                  <a16:creationId xmlns="" xmlns:a16="http://schemas.microsoft.com/office/drawing/2014/main" id="{07C76524-21CD-4920-AA1B-511A06259396}"/>
                </a:ext>
              </a:extLst>
            </p:cNvPr>
            <p:cNvSpPr/>
            <p:nvPr/>
          </p:nvSpPr>
          <p:spPr>
            <a:xfrm>
              <a:off x="292311" y="5527127"/>
              <a:ext cx="3564003" cy="288000"/>
            </a:xfrm>
            <a:prstGeom prst="rect">
              <a:avLst/>
            </a:prstGeom>
            <a:solidFill>
              <a:srgbClr val="BBE0E3">
                <a:lumMod val="90000"/>
              </a:srgbClr>
            </a:solidFill>
            <a:ln>
              <a:solidFill>
                <a:srgbClr val="FFFFFF">
                  <a:lumMod val="85000"/>
                </a:srgbClr>
              </a:solidFill>
            </a:ln>
            <a:effectLst/>
          </p:spPr>
          <p:txBody>
            <a:bodyPr vert="horz" tIns="252000" rtlCol="0" anchor="b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>
                  <a:solidFill>
                    <a:srgbClr val="0F5494"/>
                  </a:solidFill>
                  <a:latin typeface="Verdana"/>
                </a:rPr>
                <a:t>Realising the federating core: </a:t>
              </a:r>
              <a:r>
                <a:rPr lang="en-GB" sz="900" dirty="0" err="1">
                  <a:solidFill>
                    <a:srgbClr val="0F5494"/>
                  </a:solidFill>
                  <a:latin typeface="Verdana"/>
                </a:rPr>
                <a:t>EOSCHub</a:t>
              </a:r>
              <a:r>
                <a:rPr lang="en-GB" sz="900" dirty="0">
                  <a:solidFill>
                    <a:srgbClr val="0F5494"/>
                  </a:solidFill>
                  <a:latin typeface="Verdana"/>
                </a:rPr>
                <a:t>, </a:t>
              </a:r>
              <a:r>
                <a:rPr lang="en-GB" sz="900" dirty="0" err="1">
                  <a:solidFill>
                    <a:srgbClr val="0F5494"/>
                  </a:solidFill>
                  <a:latin typeface="Verdana"/>
                </a:rPr>
                <a:t>eINfraCentral</a:t>
              </a:r>
              <a:r>
                <a:rPr lang="en-GB" sz="900" dirty="0">
                  <a:solidFill>
                    <a:srgbClr val="0F5494"/>
                  </a:solidFill>
                  <a:latin typeface="Verdana"/>
                </a:rPr>
                <a:t>, …</a:t>
              </a:r>
            </a:p>
          </p:txBody>
        </p:sp>
        <p:sp>
          <p:nvSpPr>
            <p:cNvPr id="34" name="Rectangle: Rounded Corners 11">
              <a:extLst>
                <a:ext uri="{FF2B5EF4-FFF2-40B4-BE49-F238E27FC236}">
                  <a16:creationId xmlns="" xmlns:a16="http://schemas.microsoft.com/office/drawing/2014/main" id="{5CA4BE3D-36A4-4675-AA61-5231FDD67C13}"/>
                </a:ext>
              </a:extLst>
            </p:cNvPr>
            <p:cNvSpPr/>
            <p:nvPr/>
          </p:nvSpPr>
          <p:spPr>
            <a:xfrm>
              <a:off x="292311" y="5856466"/>
              <a:ext cx="3564003" cy="288000"/>
            </a:xfrm>
            <a:prstGeom prst="rect">
              <a:avLst/>
            </a:prstGeom>
            <a:solidFill>
              <a:srgbClr val="BBE0E3">
                <a:lumMod val="90000"/>
              </a:srgbClr>
            </a:solidFill>
            <a:ln>
              <a:solidFill>
                <a:srgbClr val="FFFFFF">
                  <a:lumMod val="85000"/>
                </a:srgbClr>
              </a:solidFill>
            </a:ln>
            <a:effectLst/>
          </p:spPr>
          <p:txBody>
            <a:bodyPr vert="horz" tIns="252000" rtlCol="0" anchor="b" anchorCtr="0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5494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Research communities / Research Infrastructures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5" name="Rectangle: Rounded Corners 11">
              <a:extLst>
                <a:ext uri="{FF2B5EF4-FFF2-40B4-BE49-F238E27FC236}">
                  <a16:creationId xmlns="" xmlns:a16="http://schemas.microsoft.com/office/drawing/2014/main" id="{C9F21C32-3A68-4237-88F7-FBC844DD0171}"/>
                </a:ext>
              </a:extLst>
            </p:cNvPr>
            <p:cNvSpPr/>
            <p:nvPr/>
          </p:nvSpPr>
          <p:spPr>
            <a:xfrm>
              <a:off x="292311" y="6184621"/>
              <a:ext cx="3564003" cy="252000"/>
            </a:xfrm>
            <a:prstGeom prst="rect">
              <a:avLst/>
            </a:prstGeom>
            <a:solidFill>
              <a:srgbClr val="BBE0E3">
                <a:lumMod val="90000"/>
              </a:srgbClr>
            </a:solidFill>
            <a:ln>
              <a:solidFill>
                <a:srgbClr val="FFFFFF">
                  <a:lumMod val="85000"/>
                </a:srgbClr>
              </a:solidFill>
            </a:ln>
            <a:effectLst/>
          </p:spPr>
          <p:txBody>
            <a:bodyPr vert="horz" tIns="252000" rtlCol="0" anchor="ctr" anchorCtr="0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5494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National</a:t>
              </a:r>
              <a:r>
                <a:rPr kumimoji="0" lang="en-GB" sz="900" b="0" i="0" u="none" strike="noStrike" kern="1200" cap="none" spc="0" normalizeH="0" noProof="0" dirty="0" smtClean="0">
                  <a:ln>
                    <a:noFill/>
                  </a:ln>
                  <a:solidFill>
                    <a:srgbClr val="0F5494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Initiatives</a:t>
              </a:r>
              <a:endParaRPr kumimoji="0" lang="en-GB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6" name="Rectangle: Rounded Corners 11">
              <a:extLst>
                <a:ext uri="{FF2B5EF4-FFF2-40B4-BE49-F238E27FC236}">
                  <a16:creationId xmlns="" xmlns:a16="http://schemas.microsoft.com/office/drawing/2014/main" id="{07C76524-21CD-4920-AA1B-511A06259396}"/>
                </a:ext>
              </a:extLst>
            </p:cNvPr>
            <p:cNvSpPr/>
            <p:nvPr/>
          </p:nvSpPr>
          <p:spPr>
            <a:xfrm>
              <a:off x="3947714" y="5524767"/>
              <a:ext cx="2795564" cy="252000"/>
            </a:xfrm>
            <a:prstGeom prst="rect">
              <a:avLst/>
            </a:prstGeom>
            <a:solidFill>
              <a:srgbClr val="BBE0E3">
                <a:lumMod val="90000"/>
              </a:srgbClr>
            </a:solidFill>
            <a:ln>
              <a:solidFill>
                <a:srgbClr val="FFFFFF">
                  <a:lumMod val="85000"/>
                </a:srgbClr>
              </a:solidFill>
            </a:ln>
            <a:effectLst/>
          </p:spPr>
          <p:txBody>
            <a:bodyPr vert="horz" tIns="252000" rtlCol="0" anchor="b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err="1" smtClean="0">
                  <a:solidFill>
                    <a:srgbClr val="0F5494"/>
                  </a:solidFill>
                  <a:latin typeface="Verdana"/>
                </a:rPr>
                <a:t>eInfrastructures</a:t>
              </a:r>
              <a:endParaRPr lang="en-GB" sz="900" dirty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37" name="Rectangle: Rounded Corners 11">
              <a:extLst>
                <a:ext uri="{FF2B5EF4-FFF2-40B4-BE49-F238E27FC236}">
                  <a16:creationId xmlns="" xmlns:a16="http://schemas.microsoft.com/office/drawing/2014/main" id="{07C76524-21CD-4920-AA1B-511A06259396}"/>
                </a:ext>
              </a:extLst>
            </p:cNvPr>
            <p:cNvSpPr/>
            <p:nvPr/>
          </p:nvSpPr>
          <p:spPr>
            <a:xfrm>
              <a:off x="3947714" y="6178119"/>
              <a:ext cx="2795564" cy="252000"/>
            </a:xfrm>
            <a:prstGeom prst="rect">
              <a:avLst/>
            </a:prstGeom>
            <a:solidFill>
              <a:srgbClr val="BBE0E3">
                <a:lumMod val="90000"/>
              </a:srgbClr>
            </a:solidFill>
            <a:ln>
              <a:solidFill>
                <a:srgbClr val="FFFFFF">
                  <a:lumMod val="85000"/>
                </a:srgbClr>
              </a:solidFill>
            </a:ln>
            <a:effectLst/>
          </p:spPr>
          <p:txBody>
            <a:bodyPr vert="horz" tIns="252000" rtlCol="0" anchor="b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smtClean="0">
                  <a:solidFill>
                    <a:srgbClr val="0F5494"/>
                  </a:solidFill>
                  <a:latin typeface="Verdana"/>
                </a:rPr>
                <a:t>Coalition of Doers…</a:t>
              </a:r>
              <a:endParaRPr lang="en-GB" sz="900" dirty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38" name="Rectangle: Rounded Corners 11">
              <a:extLst>
                <a:ext uri="{FF2B5EF4-FFF2-40B4-BE49-F238E27FC236}">
                  <a16:creationId xmlns="" xmlns:a16="http://schemas.microsoft.com/office/drawing/2014/main" id="{07C76524-21CD-4920-AA1B-511A06259396}"/>
                </a:ext>
              </a:extLst>
            </p:cNvPr>
            <p:cNvSpPr/>
            <p:nvPr/>
          </p:nvSpPr>
          <p:spPr>
            <a:xfrm>
              <a:off x="3947714" y="5849443"/>
              <a:ext cx="2795564" cy="252000"/>
            </a:xfrm>
            <a:prstGeom prst="rect">
              <a:avLst/>
            </a:prstGeom>
            <a:solidFill>
              <a:srgbClr val="BBE0E3">
                <a:lumMod val="90000"/>
              </a:srgbClr>
            </a:solidFill>
            <a:ln>
              <a:solidFill>
                <a:srgbClr val="FFFFFF">
                  <a:lumMod val="85000"/>
                </a:srgbClr>
              </a:solidFill>
            </a:ln>
            <a:effectLst/>
          </p:spPr>
          <p:txBody>
            <a:bodyPr vert="horz" tIns="252000" rtlCol="0" anchor="b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dirty="0" smtClean="0">
                  <a:solidFill>
                    <a:srgbClr val="0F5494"/>
                  </a:solidFill>
                  <a:latin typeface="Verdana"/>
                </a:rPr>
                <a:t>International </a:t>
              </a:r>
              <a:r>
                <a:rPr lang="en-GB" sz="900" dirty="0" err="1" smtClean="0">
                  <a:solidFill>
                    <a:srgbClr val="0F5494"/>
                  </a:solidFill>
                  <a:latin typeface="Verdana"/>
                </a:rPr>
                <a:t>Inittiatives</a:t>
              </a:r>
              <a:endParaRPr lang="en-GB" sz="900" dirty="0">
                <a:solidFill>
                  <a:srgbClr val="0F5494"/>
                </a:solidFill>
                <a:latin typeface="Verdana"/>
              </a:endParaRPr>
            </a:p>
          </p:txBody>
        </p:sp>
      </p:grpSp>
      <p:sp>
        <p:nvSpPr>
          <p:cNvPr id="39" name="TextBox 2"/>
          <p:cNvSpPr txBox="1"/>
          <p:nvPr/>
        </p:nvSpPr>
        <p:spPr>
          <a:xfrm>
            <a:off x="3306959" y="4513300"/>
            <a:ext cx="3289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 smtClean="0">
                <a:solidFill>
                  <a:srgbClr val="000090"/>
                </a:solidFill>
              </a:rPr>
              <a:t>Users, </a:t>
            </a:r>
            <a:r>
              <a:rPr lang="nl-BE" sz="1000" dirty="0" err="1" smtClean="0">
                <a:solidFill>
                  <a:srgbClr val="000090"/>
                </a:solidFill>
              </a:rPr>
              <a:t>RIs</a:t>
            </a:r>
            <a:r>
              <a:rPr lang="nl-BE" sz="1000" dirty="0" smtClean="0">
                <a:solidFill>
                  <a:srgbClr val="000090"/>
                </a:solidFill>
              </a:rPr>
              <a:t>, Service providers, public sector, </a:t>
            </a:r>
            <a:r>
              <a:rPr lang="nl-BE" sz="1000" dirty="0" err="1" smtClean="0">
                <a:solidFill>
                  <a:srgbClr val="000090"/>
                </a:solidFill>
              </a:rPr>
              <a:t>industry</a:t>
            </a:r>
            <a:r>
              <a:rPr lang="nl-BE" sz="1000" dirty="0" smtClean="0">
                <a:solidFill>
                  <a:srgbClr val="000090"/>
                </a:solidFill>
              </a:rPr>
              <a:t>, SME,… </a:t>
            </a:r>
            <a:endParaRPr lang="en-GB" sz="1000" dirty="0">
              <a:solidFill>
                <a:srgbClr val="000090"/>
              </a:solidFill>
            </a:endParaRPr>
          </a:p>
        </p:txBody>
      </p:sp>
      <p:sp>
        <p:nvSpPr>
          <p:cNvPr id="40" name="Left-Right Arrow 3"/>
          <p:cNvSpPr/>
          <p:nvPr/>
        </p:nvSpPr>
        <p:spPr>
          <a:xfrm rot="2206036">
            <a:off x="1618861" y="3919470"/>
            <a:ext cx="1058161" cy="224029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urved Left Arrow 4"/>
          <p:cNvSpPr/>
          <p:nvPr/>
        </p:nvSpPr>
        <p:spPr>
          <a:xfrm rot="20617126" flipV="1">
            <a:off x="6702489" y="4770869"/>
            <a:ext cx="297306" cy="657306"/>
          </a:xfrm>
          <a:prstGeom prst="curved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" name="Curved Left Arrow 44"/>
          <p:cNvSpPr/>
          <p:nvPr/>
        </p:nvSpPr>
        <p:spPr>
          <a:xfrm flipH="1" flipV="1">
            <a:off x="50805" y="4871706"/>
            <a:ext cx="283293" cy="657306"/>
          </a:xfrm>
          <a:prstGeom prst="curved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Left-Right Arrow 45"/>
          <p:cNvSpPr/>
          <p:nvPr/>
        </p:nvSpPr>
        <p:spPr>
          <a:xfrm rot="3423813">
            <a:off x="981337" y="4452186"/>
            <a:ext cx="1959254" cy="22677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Left-Right Arrow 47"/>
          <p:cNvSpPr/>
          <p:nvPr/>
        </p:nvSpPr>
        <p:spPr>
          <a:xfrm rot="7795914">
            <a:off x="904142" y="3848014"/>
            <a:ext cx="445338" cy="185148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-41611" y="2096159"/>
            <a:ext cx="1682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Verdana"/>
              </a:rPr>
              <a:t>CLUSTERS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47" name="Flèche vers la droite 46"/>
          <p:cNvSpPr/>
          <p:nvPr/>
        </p:nvSpPr>
        <p:spPr>
          <a:xfrm rot="2404074">
            <a:off x="401818" y="2434575"/>
            <a:ext cx="399658" cy="356144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833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8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22</a:t>
            </a:fld>
            <a:endParaRPr lang="it-IT" sz="1200" dirty="0"/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424" y="153904"/>
            <a:ext cx="7688281" cy="604259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solidFill>
                  <a:srgbClr val="000090"/>
                </a:solidFill>
                <a:latin typeface="+mn-lt"/>
                <a:ea typeface="MS PGothic" charset="0"/>
              </a:rPr>
              <a:t>EOSC for </a:t>
            </a:r>
            <a:r>
              <a:rPr lang="fr-FR" b="1" dirty="0" err="1">
                <a:solidFill>
                  <a:srgbClr val="000090"/>
                </a:solidFill>
                <a:latin typeface="+mn-lt"/>
                <a:ea typeface="MS PGothic" charset="0"/>
              </a:rPr>
              <a:t>Big</a:t>
            </a:r>
            <a:r>
              <a:rPr lang="fr-FR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Science</a:t>
            </a:r>
            <a:endParaRPr lang="it-IT" b="1" dirty="0">
              <a:latin typeface="+mn-lt"/>
              <a:cs typeface="Avenir Book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19" y="1063146"/>
            <a:ext cx="8625590" cy="52797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200" dirty="0">
                <a:cs typeface="Avenir Book"/>
              </a:rPr>
              <a:t>A</a:t>
            </a:r>
            <a:r>
              <a:rPr lang="fr-FR" sz="2200" dirty="0" smtClean="0"/>
              <a:t> </a:t>
            </a:r>
            <a:r>
              <a:rPr lang="fr-FR" sz="2200" dirty="0"/>
              <a:t>cluster </a:t>
            </a:r>
            <a:r>
              <a:rPr lang="fr-FR" sz="2200" dirty="0" smtClean="0"/>
              <a:t>action of</a:t>
            </a:r>
            <a:r>
              <a:rPr lang="it-IT" sz="2200" dirty="0" smtClean="0">
                <a:cs typeface="Avenir Book"/>
              </a:rPr>
              <a:t> Big-Science ESFRI </a:t>
            </a:r>
            <a:r>
              <a:rPr lang="it-IT" sz="2200" dirty="0" err="1" smtClean="0">
                <a:cs typeface="Avenir Book"/>
              </a:rPr>
              <a:t>RIs</a:t>
            </a:r>
            <a:r>
              <a:rPr lang="it-IT" sz="2200" dirty="0" smtClean="0">
                <a:cs typeface="Avenir Book"/>
              </a:rPr>
              <a:t> </a:t>
            </a:r>
            <a:r>
              <a:rPr lang="fr-FR" sz="2200" dirty="0" smtClean="0"/>
              <a:t>for setting up EOSC, </a:t>
            </a:r>
          </a:p>
          <a:p>
            <a:pPr marL="0" indent="0">
              <a:buNone/>
            </a:pPr>
            <a:r>
              <a:rPr lang="fr-FR" sz="2200" dirty="0" err="1" smtClean="0"/>
              <a:t>implies</a:t>
            </a:r>
            <a:r>
              <a:rPr lang="fr-FR" sz="2200" dirty="0" smtClean="0"/>
              <a:t> </a:t>
            </a:r>
            <a:r>
              <a:rPr lang="fr-FR" sz="2200" dirty="0" err="1" smtClean="0"/>
              <a:t>technical</a:t>
            </a:r>
            <a:r>
              <a:rPr lang="fr-FR" sz="2200" dirty="0" smtClean="0"/>
              <a:t> and </a:t>
            </a:r>
            <a:r>
              <a:rPr lang="fr-FR" sz="2200" dirty="0" err="1" smtClean="0"/>
              <a:t>policy</a:t>
            </a:r>
            <a:r>
              <a:rPr lang="fr-FR" sz="2200" dirty="0" smtClean="0"/>
              <a:t> challen</a:t>
            </a:r>
            <a:r>
              <a:rPr lang="fr-FR" sz="2200" dirty="0"/>
              <a:t>ges</a:t>
            </a:r>
            <a:r>
              <a:rPr lang="fr-FR" sz="2200" dirty="0" smtClean="0"/>
              <a:t>.</a:t>
            </a:r>
          </a:p>
          <a:p>
            <a:pPr marL="457200" lvl="1" indent="0">
              <a:buNone/>
            </a:pPr>
            <a:endParaRPr lang="en-GB" sz="1600" i="1" dirty="0"/>
          </a:p>
          <a:p>
            <a:pPr marL="0" indent="0">
              <a:buNone/>
            </a:pPr>
            <a:r>
              <a:rPr lang="en-GB" sz="1600" i="1" dirty="0" smtClean="0"/>
              <a:t>(</a:t>
            </a:r>
            <a:r>
              <a:rPr lang="en-GB" sz="1600" i="1" dirty="0"/>
              <a:t>As per the European Commission “EOSC Declaration”)</a:t>
            </a:r>
            <a:r>
              <a:rPr lang="en-US" sz="1600" i="1" dirty="0"/>
              <a:t> </a:t>
            </a:r>
            <a:endParaRPr lang="fr-FR" sz="1600" i="1" dirty="0" smtClean="0"/>
          </a:p>
          <a:p>
            <a:pPr marL="0" indent="0">
              <a:buNone/>
            </a:pPr>
            <a:endParaRPr lang="it-IT" sz="3000" dirty="0" smtClean="0">
              <a:latin typeface="Avenir Book"/>
              <a:cs typeface="Avenir Book"/>
            </a:endParaRPr>
          </a:p>
          <a:p>
            <a:pPr lvl="1"/>
            <a:r>
              <a:rPr lang="en-GB" sz="2200" dirty="0" smtClean="0"/>
              <a:t>EOSC  </a:t>
            </a:r>
            <a:r>
              <a:rPr lang="en-GB" sz="2200" dirty="0"/>
              <a:t>as  a  data infrastructure  commons  serving  the  needs  of  scientists, providing functions delegated  to community  level, federating resources.  </a:t>
            </a:r>
            <a:endParaRPr lang="en-GB" sz="2200" dirty="0" smtClean="0"/>
          </a:p>
          <a:p>
            <a:pPr marL="457200" lvl="1" indent="0">
              <a:buNone/>
            </a:pPr>
            <a:endParaRPr lang="en-GB" sz="2200" dirty="0"/>
          </a:p>
          <a:p>
            <a:pPr lvl="1"/>
            <a:r>
              <a:rPr lang="en-GB" sz="2200" dirty="0"/>
              <a:t>Researchers should contribute to define the main common functionalities needed by their own community. </a:t>
            </a:r>
            <a:endParaRPr lang="en-GB" sz="2200" dirty="0" smtClean="0"/>
          </a:p>
          <a:p>
            <a:pPr marL="457200" lvl="1" indent="0">
              <a:buNone/>
            </a:pPr>
            <a:endParaRPr lang="en-GB" sz="2200" dirty="0"/>
          </a:p>
          <a:p>
            <a:pPr lvl="1"/>
            <a:r>
              <a:rPr lang="en-GB" sz="2200" dirty="0"/>
              <a:t>A continuous dialogue to build trust and agreements among funders, scientists and service providers is necessary for sustainability. </a:t>
            </a:r>
            <a:endParaRPr lang="en-GB" sz="2200" dirty="0" smtClean="0"/>
          </a:p>
          <a:p>
            <a:pPr marL="457200" lvl="1" indent="0">
              <a:buNone/>
            </a:pPr>
            <a:endParaRPr lang="en-GB" sz="2200" dirty="0" smtClean="0"/>
          </a:p>
          <a:p>
            <a:pPr lvl="1"/>
            <a:r>
              <a:rPr lang="en-GB" sz="2200" dirty="0" smtClean="0"/>
              <a:t>Data Sharing and Data Stewardship are critical issues for the next generation ESCAPE RIs</a:t>
            </a:r>
            <a:r>
              <a:rPr lang="en-GB" sz="2200" i="1" dirty="0" smtClean="0"/>
              <a:t> </a:t>
            </a:r>
            <a:endParaRPr lang="en-GB" sz="2200" i="1" dirty="0"/>
          </a:p>
          <a:p>
            <a:pPr marL="0" indent="0">
              <a:buNone/>
            </a:pPr>
            <a:endParaRPr lang="en-GB" sz="2600" i="1" dirty="0" smtClean="0"/>
          </a:p>
          <a:p>
            <a:pPr lvl="1"/>
            <a:endParaRPr lang="en-GB" sz="2000" dirty="0"/>
          </a:p>
          <a:p>
            <a:pPr marL="0" indent="0" algn="just">
              <a:buNone/>
            </a:pPr>
            <a:endParaRPr lang="en-GB" sz="1400" i="1" dirty="0" smtClean="0"/>
          </a:p>
          <a:p>
            <a:pPr marL="0" indent="0">
              <a:buNone/>
            </a:pPr>
            <a:endParaRPr lang="it-IT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5030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Kick-off Meeting </a:t>
            </a:r>
            <a:r>
              <a:rPr lang="mr-IN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–</a:t>
            </a:r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Day 1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3" y="1233876"/>
            <a:ext cx="8822156" cy="357904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23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5306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Kick-off Meeting </a:t>
            </a:r>
            <a:r>
              <a:rPr lang="mr-IN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–</a:t>
            </a:r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Day 1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61" y="807871"/>
            <a:ext cx="8078882" cy="5548480"/>
          </a:xfrm>
          <a:prstGeom prst="rect">
            <a:avLst/>
          </a:prstGeom>
        </p:spPr>
      </p:pic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24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03230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Kick-off Meeting </a:t>
            </a:r>
            <a:r>
              <a:rPr lang="mr-IN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–</a:t>
            </a:r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Day 2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762000"/>
            <a:ext cx="8204200" cy="5334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25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30756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Kick-off Meeting </a:t>
            </a:r>
            <a:r>
              <a:rPr lang="mr-IN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–</a:t>
            </a:r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Day 2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8" y="1738000"/>
            <a:ext cx="8422781" cy="3557899"/>
          </a:xfrm>
          <a:prstGeom prst="rect">
            <a:avLst/>
          </a:prstGeom>
        </p:spPr>
      </p:pic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26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4062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6022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Kick-off Meeting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326162" y="779654"/>
            <a:ext cx="8625590" cy="52797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cs typeface="Avenir Book"/>
              </a:rPr>
              <a:t>Welcoming our external guests:</a:t>
            </a: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2000" dirty="0" smtClean="0"/>
          </a:p>
          <a:p>
            <a:pPr lvl="1"/>
            <a:r>
              <a:rPr lang="en-GB" sz="2000" b="1" dirty="0" smtClean="0"/>
              <a:t>ASTRONET</a:t>
            </a:r>
          </a:p>
          <a:p>
            <a:pPr marL="457200" lvl="1" indent="0">
              <a:buNone/>
            </a:pPr>
            <a:r>
              <a:rPr lang="en-GB" sz="2000" dirty="0" smtClean="0"/>
              <a:t>     Ronald Stark  -  Chair</a:t>
            </a:r>
          </a:p>
          <a:p>
            <a:pPr marL="457200" lvl="1" indent="0">
              <a:buNone/>
            </a:pPr>
            <a:r>
              <a:rPr lang="en-GB" sz="2000" dirty="0" smtClean="0"/>
              <a:t> </a:t>
            </a:r>
          </a:p>
          <a:p>
            <a:pPr lvl="1"/>
            <a:r>
              <a:rPr lang="en-GB" sz="2000" b="1" dirty="0" smtClean="0"/>
              <a:t>APPEC</a:t>
            </a:r>
          </a:p>
          <a:p>
            <a:pPr marL="457200" lvl="1" indent="0">
              <a:buNone/>
            </a:pPr>
            <a:r>
              <a:rPr lang="en-GB" sz="2000" dirty="0" smtClean="0"/>
              <a:t>     Teresa </a:t>
            </a:r>
            <a:r>
              <a:rPr lang="en-GB" sz="2000" dirty="0" err="1" smtClean="0"/>
              <a:t>Montaruli</a:t>
            </a:r>
            <a:r>
              <a:rPr lang="en-GB" sz="2000" dirty="0" smtClean="0"/>
              <a:t> </a:t>
            </a:r>
            <a:r>
              <a:rPr lang="en-US" sz="2000" dirty="0" smtClean="0"/>
              <a:t>-</a:t>
            </a:r>
            <a:r>
              <a:rPr lang="en-GB" sz="2000" dirty="0"/>
              <a:t> </a:t>
            </a:r>
            <a:r>
              <a:rPr lang="en-GB" sz="2000" dirty="0" smtClean="0"/>
              <a:t>Chair</a:t>
            </a:r>
          </a:p>
          <a:p>
            <a:pPr marL="457200" lvl="1" indent="0">
              <a:buNone/>
            </a:pPr>
            <a:endParaRPr lang="en-GB" sz="2000" dirty="0" smtClean="0"/>
          </a:p>
          <a:p>
            <a:pPr lvl="1"/>
            <a:r>
              <a:rPr lang="en-GB" sz="2000" b="1" dirty="0" smtClean="0"/>
              <a:t>PANOSC </a:t>
            </a:r>
            <a:r>
              <a:rPr lang="en-GB" sz="2000" dirty="0" smtClean="0"/>
              <a:t>(cluster)</a:t>
            </a:r>
          </a:p>
          <a:p>
            <a:pPr marL="457200" lvl="1" indent="0">
              <a:buNone/>
            </a:pPr>
            <a:r>
              <a:rPr lang="en-GB" sz="2000" dirty="0" smtClean="0"/>
              <a:t>     </a:t>
            </a:r>
            <a:r>
              <a:rPr lang="en-GB" sz="2000" dirty="0" err="1" smtClean="0"/>
              <a:t>Jordi</a:t>
            </a:r>
            <a:r>
              <a:rPr lang="en-GB" sz="2000" dirty="0" smtClean="0"/>
              <a:t> </a:t>
            </a:r>
            <a:r>
              <a:rPr lang="en-GB" sz="2000" dirty="0" err="1" smtClean="0"/>
              <a:t>Bodera</a:t>
            </a:r>
            <a:r>
              <a:rPr lang="en-GB" sz="2000" dirty="0" smtClean="0"/>
              <a:t> </a:t>
            </a:r>
            <a:r>
              <a:rPr lang="en-GB" sz="2000" dirty="0" err="1" smtClean="0"/>
              <a:t>Sempere</a:t>
            </a:r>
            <a:r>
              <a:rPr lang="en-GB" sz="2000" dirty="0" smtClean="0"/>
              <a:t> - Project Manager</a:t>
            </a:r>
          </a:p>
          <a:p>
            <a:pPr marL="457200" lvl="1" indent="0">
              <a:buNone/>
            </a:pPr>
            <a:endParaRPr lang="en-GB" sz="2000" dirty="0" smtClean="0"/>
          </a:p>
          <a:p>
            <a:pPr lvl="1"/>
            <a:r>
              <a:rPr lang="en-GB" sz="2000" b="1" dirty="0" smtClean="0"/>
              <a:t>EOSC-HUB </a:t>
            </a:r>
          </a:p>
          <a:p>
            <a:pPr marL="457200" lvl="1" indent="0">
              <a:buNone/>
            </a:pPr>
            <a:r>
              <a:rPr lang="en-GB" sz="2000" dirty="0" smtClean="0"/>
              <a:t>     </a:t>
            </a:r>
            <a:r>
              <a:rPr lang="en-GB" sz="2000" dirty="0" err="1" smtClean="0"/>
              <a:t>Giacinto</a:t>
            </a:r>
            <a:r>
              <a:rPr lang="en-GB" sz="2000" dirty="0" smtClean="0"/>
              <a:t> </a:t>
            </a:r>
            <a:r>
              <a:rPr lang="en-GB" sz="2000" dirty="0" err="1" smtClean="0"/>
              <a:t>Donvito</a:t>
            </a:r>
            <a:r>
              <a:rPr lang="en-GB" sz="2000" dirty="0" smtClean="0"/>
              <a:t>, Baptiste </a:t>
            </a:r>
            <a:r>
              <a:rPr lang="en-GB" sz="2000" dirty="0" err="1"/>
              <a:t>Grenier</a:t>
            </a:r>
            <a:r>
              <a:rPr lang="en-GB" sz="2000" dirty="0"/>
              <a:t> and Bjorn </a:t>
            </a:r>
            <a:r>
              <a:rPr lang="en-GB" sz="2000" dirty="0" err="1" smtClean="0"/>
              <a:t>Backeberg</a:t>
            </a:r>
            <a:endParaRPr lang="en-GB" sz="2000" dirty="0" smtClean="0"/>
          </a:p>
          <a:p>
            <a:pPr marL="457200" lvl="1" indent="0">
              <a:buNone/>
            </a:pPr>
            <a:r>
              <a:rPr lang="en-GB" sz="2000" dirty="0" smtClean="0"/>
              <a:t>     </a:t>
            </a:r>
            <a:r>
              <a:rPr lang="en-GB" sz="1800" dirty="0" smtClean="0"/>
              <a:t>(</a:t>
            </a:r>
            <a:r>
              <a:rPr lang="en-GB" sz="1800" dirty="0"/>
              <a:t>from the technology support community team)</a:t>
            </a:r>
          </a:p>
          <a:p>
            <a:pPr marL="457200" lvl="1" indent="0">
              <a:buNone/>
            </a:pPr>
            <a:endParaRPr lang="en-GB" sz="20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marL="0" indent="0">
              <a:buFontTx/>
              <a:buNone/>
            </a:pPr>
            <a:endParaRPr lang="en-GB" sz="2000" dirty="0" smtClean="0"/>
          </a:p>
          <a:p>
            <a:pPr lvl="1"/>
            <a:endParaRPr lang="en-GB" sz="2000" dirty="0" smtClean="0"/>
          </a:p>
          <a:p>
            <a:pPr marL="0" indent="0" algn="just">
              <a:buFontTx/>
              <a:buNone/>
            </a:pPr>
            <a:endParaRPr lang="en-GB" sz="2000" dirty="0" smtClean="0"/>
          </a:p>
          <a:p>
            <a:pPr marL="0" indent="0">
              <a:buFontTx/>
              <a:buNone/>
            </a:pPr>
            <a:endParaRPr lang="it-IT" sz="2000" dirty="0">
              <a:cs typeface="Avenir Book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27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2937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759" y="11758"/>
            <a:ext cx="9132241" cy="68462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73" y="5801926"/>
            <a:ext cx="7688281" cy="604259"/>
          </a:xfrm>
        </p:spPr>
        <p:txBody>
          <a:bodyPr>
            <a:noAutofit/>
          </a:bodyPr>
          <a:lstStyle/>
          <a:p>
            <a:r>
              <a:rPr lang="fr-FR" sz="4000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Thank</a:t>
            </a:r>
            <a:r>
              <a:rPr lang="fr-FR" sz="4000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4000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you</a:t>
            </a:r>
            <a:r>
              <a:rPr lang="fr-FR" sz="4000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!</a:t>
            </a:r>
            <a:endParaRPr lang="en-GB" sz="40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0" name="Image 9" descr="03-Escape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2"/>
            <a:ext cx="9144000" cy="64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1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759" y="11758"/>
            <a:ext cx="9132241" cy="68462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9" descr="03-Escape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51"/>
            <a:ext cx="9144000" cy="64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3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2692" y="968292"/>
            <a:ext cx="88470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H2020-INFRAEOSC-04-2018 </a:t>
            </a:r>
            <a:r>
              <a:rPr lang="en-GB" sz="2000" b="1" dirty="0" smtClean="0"/>
              <a:t>call </a:t>
            </a:r>
          </a:p>
          <a:p>
            <a:r>
              <a:rPr lang="en-GB" b="1" dirty="0" smtClean="0"/>
              <a:t>Clusters to ensure </a:t>
            </a:r>
            <a:r>
              <a:rPr lang="en-GB" b="1" dirty="0"/>
              <a:t>the connection of the EFRI RIs with EOSC </a:t>
            </a:r>
            <a:r>
              <a:rPr lang="en-GB" b="1" dirty="0" smtClean="0"/>
              <a:t>(and </a:t>
            </a:r>
            <a:r>
              <a:rPr lang="en-GB" b="1" dirty="0"/>
              <a:t>the construction of </a:t>
            </a:r>
            <a:r>
              <a:rPr lang="en-GB" b="1" dirty="0" smtClean="0"/>
              <a:t>EOSC)</a:t>
            </a:r>
            <a:endParaRPr lang="en-GB" b="1" dirty="0"/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6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Domain Cluster </a:t>
            </a:r>
            <a:r>
              <a:rPr lang="fr-FR" sz="3200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projects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392287" y="1823131"/>
            <a:ext cx="8537869" cy="39218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1" dirty="0" smtClean="0"/>
              <a:t>Expected impact:</a:t>
            </a:r>
          </a:p>
          <a:p>
            <a:pPr lvl="0"/>
            <a:r>
              <a:rPr lang="en-GB" sz="1800" i="1" dirty="0" smtClean="0"/>
              <a:t>Improve </a:t>
            </a:r>
            <a:r>
              <a:rPr lang="en-GB" sz="1800" i="1" dirty="0"/>
              <a:t>access to data and tools leading to new insights and innovation </a:t>
            </a:r>
          </a:p>
          <a:p>
            <a:pPr lvl="0"/>
            <a:r>
              <a:rPr lang="en-GB" sz="1800" i="1" dirty="0"/>
              <a:t>Facilitate access of researchers to data and resources for data driven science.</a:t>
            </a:r>
            <a:endParaRPr lang="fr-FR" sz="1800" dirty="0"/>
          </a:p>
          <a:p>
            <a:pPr lvl="0"/>
            <a:r>
              <a:rPr lang="en-GB" sz="1800" i="1" dirty="0"/>
              <a:t>Create a cross-border open innovation environment. </a:t>
            </a:r>
          </a:p>
          <a:p>
            <a:pPr lvl="0"/>
            <a:r>
              <a:rPr lang="en-GB" sz="1800" i="1" dirty="0"/>
              <a:t>Rise the efficiency and productivity of researchers through open data services and infrastructures for discovering, accessing, and reusing data. </a:t>
            </a:r>
            <a:endParaRPr lang="fr-FR" sz="1800" dirty="0"/>
          </a:p>
          <a:p>
            <a:pPr lvl="0"/>
            <a:r>
              <a:rPr lang="en-GB" sz="1800" i="1" dirty="0"/>
              <a:t>Foster the establishment of global standards.</a:t>
            </a:r>
            <a:endParaRPr lang="fr-FR" sz="1800" dirty="0"/>
          </a:p>
          <a:p>
            <a:pPr lvl="0"/>
            <a:r>
              <a:rPr lang="en-GB" sz="1800" i="1" dirty="0"/>
              <a:t>Develop synergies and complementarity between involved research infrastructures.</a:t>
            </a:r>
          </a:p>
          <a:p>
            <a:pPr lvl="0"/>
            <a:r>
              <a:rPr lang="en-GB" sz="1800" i="1" dirty="0"/>
              <a:t>Adopt common approaches to the data management for economies of scale. </a:t>
            </a:r>
            <a:endParaRPr lang="fr-FR" sz="18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                               </a:t>
            </a:r>
          </a:p>
          <a:p>
            <a:pPr marL="457200" lvl="1" indent="0">
              <a:buFontTx/>
              <a:buNone/>
            </a:pPr>
            <a:endParaRPr lang="en-GB" sz="1800" dirty="0"/>
          </a:p>
        </p:txBody>
      </p:sp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31885" y="6356351"/>
            <a:ext cx="1171036" cy="365125"/>
          </a:xfrm>
        </p:spPr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803585" cy="365125"/>
          </a:xfrm>
        </p:spPr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4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0705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2692" y="968292"/>
            <a:ext cx="88470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H2020-INFRAEOSC-04-2018 </a:t>
            </a:r>
            <a:r>
              <a:rPr lang="en-GB" sz="2000" b="1" dirty="0" smtClean="0"/>
              <a:t>call </a:t>
            </a:r>
          </a:p>
          <a:p>
            <a:r>
              <a:rPr lang="en-GB" b="1" dirty="0" smtClean="0"/>
              <a:t>Clusters to ensure </a:t>
            </a:r>
            <a:r>
              <a:rPr lang="en-GB" b="1" dirty="0"/>
              <a:t>the connection of the EFRI RIs with EOSC </a:t>
            </a:r>
            <a:r>
              <a:rPr lang="en-GB" b="1" dirty="0" smtClean="0"/>
              <a:t>(and </a:t>
            </a:r>
            <a:r>
              <a:rPr lang="en-GB" b="1" dirty="0"/>
              <a:t>the construction of </a:t>
            </a:r>
            <a:r>
              <a:rPr lang="en-GB" b="1" dirty="0" smtClean="0"/>
              <a:t>EOSC)</a:t>
            </a:r>
            <a:endParaRPr lang="en-GB" b="1" dirty="0"/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6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Domain Cluster </a:t>
            </a:r>
            <a:r>
              <a:rPr lang="fr-FR" sz="3200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projects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392287" y="1823131"/>
            <a:ext cx="8537869" cy="39218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800" b="1" dirty="0" smtClean="0"/>
              <a:t>Expected impact:</a:t>
            </a:r>
          </a:p>
          <a:p>
            <a:pPr lvl="0"/>
            <a:r>
              <a:rPr lang="en-GB" sz="1800" i="1" dirty="0" smtClean="0"/>
              <a:t>Improve </a:t>
            </a:r>
            <a:r>
              <a:rPr lang="en-GB" sz="1800" i="1" dirty="0"/>
              <a:t>access to data and tools leading to new insights and innovation </a:t>
            </a:r>
          </a:p>
          <a:p>
            <a:pPr lvl="0"/>
            <a:r>
              <a:rPr lang="en-GB" sz="1800" i="1" dirty="0"/>
              <a:t>Facilitate access of researchers to data and resources for data driven science.</a:t>
            </a:r>
            <a:endParaRPr lang="fr-FR" sz="1800" dirty="0"/>
          </a:p>
          <a:p>
            <a:pPr lvl="0"/>
            <a:r>
              <a:rPr lang="en-GB" sz="1800" i="1" dirty="0"/>
              <a:t>Create a cross-border open innovation environment. </a:t>
            </a:r>
          </a:p>
          <a:p>
            <a:pPr lvl="0"/>
            <a:r>
              <a:rPr lang="en-GB" sz="1800" i="1" dirty="0"/>
              <a:t>Rise the efficiency and productivity of researchers through open data services and infrastructures for discovering, accessing, and reusing data. </a:t>
            </a:r>
            <a:endParaRPr lang="fr-FR" sz="1800" dirty="0"/>
          </a:p>
          <a:p>
            <a:pPr lvl="0"/>
            <a:r>
              <a:rPr lang="en-GB" sz="1800" i="1" dirty="0"/>
              <a:t>Foster the establishment of global standards.</a:t>
            </a:r>
            <a:endParaRPr lang="fr-FR" sz="1800" dirty="0"/>
          </a:p>
          <a:p>
            <a:pPr lvl="0"/>
            <a:r>
              <a:rPr lang="en-GB" sz="1800" i="1" dirty="0"/>
              <a:t>Develop synergies and complementarity between involved research infrastructures.</a:t>
            </a:r>
          </a:p>
          <a:p>
            <a:pPr lvl="0"/>
            <a:r>
              <a:rPr lang="en-GB" sz="1800" i="1" dirty="0"/>
              <a:t>Adopt common approaches to the data management for economies of scale. </a:t>
            </a:r>
            <a:endParaRPr lang="fr-FR" sz="18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                               Making data FAIR </a:t>
            </a:r>
            <a:r>
              <a:rPr lang="mr-IN" sz="2000" dirty="0" smtClean="0"/>
              <a:t>…</a:t>
            </a: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1800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06" y="5097617"/>
            <a:ext cx="3676650" cy="124777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31885" y="6356351"/>
            <a:ext cx="1171036" cy="365125"/>
          </a:xfrm>
        </p:spPr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803585" cy="365125"/>
          </a:xfrm>
        </p:spPr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5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05145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(The magnificent …) </a:t>
            </a:r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F</a:t>
            </a:r>
            <a:r>
              <a:rPr lang="en-GB" sz="3200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ive EOSC Clusters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 txBox="1">
            <a:spLocks/>
          </p:cNvSpPr>
          <p:nvPr/>
        </p:nvSpPr>
        <p:spPr>
          <a:xfrm>
            <a:off x="251655" y="1209677"/>
            <a:ext cx="8537869" cy="51466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u="sng" dirty="0" smtClean="0">
                <a:cs typeface="Helvetica Neue"/>
              </a:rPr>
              <a:t>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EOSC</a:t>
            </a:r>
            <a:r>
              <a:rPr lang="en-US" sz="2000" b="1" dirty="0">
                <a:solidFill>
                  <a:srgbClr val="000000"/>
                </a:solidFill>
              </a:rPr>
              <a:t>-LIFE: </a:t>
            </a:r>
            <a:r>
              <a:rPr lang="en-US" sz="2000" dirty="0" smtClean="0">
                <a:solidFill>
                  <a:srgbClr val="000000"/>
                </a:solidFill>
              </a:rPr>
              <a:t>Life </a:t>
            </a:r>
            <a:r>
              <a:rPr lang="en-US" sz="2000" dirty="0">
                <a:solidFill>
                  <a:srgbClr val="000000"/>
                </a:solidFill>
              </a:rPr>
              <a:t>science RIs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ENVRI-FAIR: </a:t>
            </a:r>
            <a:r>
              <a:rPr lang="en-US" sz="2000" dirty="0"/>
              <a:t>Environmental Research Infrastructures 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u="sng" dirty="0">
                <a:solidFill>
                  <a:srgbClr val="000000"/>
                </a:solidFill>
              </a:rPr>
              <a:t>ESCAPE: </a:t>
            </a:r>
            <a:r>
              <a:rPr lang="en-US" sz="2000" u="sng" dirty="0" smtClean="0">
                <a:solidFill>
                  <a:srgbClr val="000000"/>
                </a:solidFill>
              </a:rPr>
              <a:t>The </a:t>
            </a:r>
            <a:r>
              <a:rPr lang="en-US" sz="2000" u="sng" dirty="0">
                <a:solidFill>
                  <a:srgbClr val="000000"/>
                </a:solidFill>
              </a:rPr>
              <a:t>two infinites </a:t>
            </a:r>
            <a:r>
              <a:rPr lang="mr-IN" sz="2000" u="sng" dirty="0">
                <a:solidFill>
                  <a:srgbClr val="000000"/>
                </a:solidFill>
              </a:rPr>
              <a:t>…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PANOSC: </a:t>
            </a:r>
            <a:r>
              <a:rPr lang="en-US" sz="2000" dirty="0"/>
              <a:t>Photon and Neutron sources RIs</a:t>
            </a:r>
            <a:endParaRPr lang="en-US" sz="2000" b="1" dirty="0">
              <a:solidFill>
                <a:srgbClr val="000000"/>
              </a:solidFill>
            </a:endParaRP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SSHOC: </a:t>
            </a:r>
            <a:r>
              <a:rPr lang="en-US" sz="2000" dirty="0"/>
              <a:t>Social Sciences and Humanities</a:t>
            </a:r>
          </a:p>
          <a:p>
            <a:pPr marL="0" indent="0">
              <a:buNone/>
            </a:pP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2000" dirty="0" smtClean="0"/>
          </a:p>
          <a:p>
            <a:pPr marL="457200" lvl="1" indent="0">
              <a:buFontTx/>
              <a:buNone/>
            </a:pPr>
            <a:endParaRPr lang="en-GB" sz="1800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 txBox="1">
            <a:spLocks/>
          </p:cNvSpPr>
          <p:nvPr/>
        </p:nvSpPr>
        <p:spPr>
          <a:xfrm>
            <a:off x="5468112" y="6388640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200" smtClean="0"/>
              <a:pPr/>
              <a:t>6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3898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8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7</a:t>
            </a:fld>
            <a:endParaRPr lang="it-IT" sz="1200" dirty="0"/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919" y="136510"/>
            <a:ext cx="7688281" cy="604259"/>
          </a:xfrm>
        </p:spPr>
        <p:txBody>
          <a:bodyPr>
            <a:normAutofit/>
          </a:bodyPr>
          <a:lstStyle/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Background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18" y="1083165"/>
            <a:ext cx="8537869" cy="3401762"/>
          </a:xfrm>
        </p:spPr>
        <p:txBody>
          <a:bodyPr>
            <a:normAutofit/>
          </a:bodyPr>
          <a:lstStyle/>
          <a:p>
            <a:endParaRPr lang="en-US" sz="2000" dirty="0">
              <a:cs typeface="Helvetica Neue"/>
            </a:endParaRPr>
          </a:p>
          <a:p>
            <a:r>
              <a:rPr lang="en-GB" sz="2000" dirty="0" smtClean="0"/>
              <a:t>ESCAPE is based </a:t>
            </a:r>
            <a:r>
              <a:rPr lang="en-GB" sz="2000" dirty="0"/>
              <a:t>on the capacity building of the H2020 ASTERICS </a:t>
            </a:r>
            <a:r>
              <a:rPr lang="en-GB" sz="2000" dirty="0" smtClean="0"/>
              <a:t>cluster of ESFRI projects (in astrophysics and </a:t>
            </a:r>
            <a:r>
              <a:rPr lang="en-GB" sz="2000" dirty="0" err="1" smtClean="0"/>
              <a:t>astroparticle</a:t>
            </a:r>
            <a:r>
              <a:rPr lang="en-GB" sz="2000" dirty="0" smtClean="0"/>
              <a:t> physics) addressing Big Data challenges and already </a:t>
            </a:r>
            <a:r>
              <a:rPr lang="en-GB" sz="2000" dirty="0"/>
              <a:t>succeeding in</a:t>
            </a:r>
            <a:r>
              <a:rPr lang="en-GB" sz="2000" dirty="0" smtClean="0"/>
              <a:t>:</a:t>
            </a:r>
          </a:p>
          <a:p>
            <a:pPr marL="0" indent="0">
              <a:buNone/>
            </a:pPr>
            <a:endParaRPr lang="en-GB" sz="2000" dirty="0"/>
          </a:p>
          <a:p>
            <a:pPr lvl="1"/>
            <a:r>
              <a:rPr lang="en-GB" sz="2000" dirty="0"/>
              <a:t>enabling interoperability between the facilities, </a:t>
            </a:r>
          </a:p>
          <a:p>
            <a:pPr lvl="1"/>
            <a:r>
              <a:rPr lang="en-GB" sz="2000" dirty="0"/>
              <a:t>minimising fragmentation, </a:t>
            </a:r>
          </a:p>
          <a:p>
            <a:pPr lvl="1"/>
            <a:r>
              <a:rPr lang="en-GB" sz="2000" dirty="0"/>
              <a:t>encouraging cross-fertilisation and </a:t>
            </a:r>
          </a:p>
          <a:p>
            <a:pPr lvl="1"/>
            <a:r>
              <a:rPr lang="en-GB" sz="2000" dirty="0"/>
              <a:t>developing </a:t>
            </a:r>
            <a:r>
              <a:rPr lang="en-GB" sz="2000" dirty="0" smtClean="0"/>
              <a:t>joint multi</a:t>
            </a:r>
            <a:r>
              <a:rPr lang="en-GB" sz="2000" dirty="0"/>
              <a:t>-messenger capabilities</a:t>
            </a:r>
            <a:r>
              <a:rPr lang="en-GB" sz="2000" dirty="0" smtClean="0"/>
              <a:t>.</a:t>
            </a:r>
          </a:p>
          <a:p>
            <a:pPr marL="457200" lvl="1" indent="0">
              <a:buNone/>
            </a:pPr>
            <a:endParaRPr lang="en-GB" sz="2000" dirty="0" smtClean="0"/>
          </a:p>
          <a:p>
            <a:pPr marL="457200" lvl="1" indent="0">
              <a:buNone/>
            </a:pPr>
            <a:endParaRPr lang="en-GB" sz="1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972356" y="537560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ASTERICS - 653477</a:t>
            </a:r>
          </a:p>
        </p:txBody>
      </p:sp>
      <p:pic>
        <p:nvPicPr>
          <p:cNvPr id="10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69" y="3553197"/>
            <a:ext cx="2985636" cy="199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9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8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8</a:t>
            </a:fld>
            <a:endParaRPr lang="it-IT" sz="1200" dirty="0"/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898" y="136510"/>
            <a:ext cx="7688281" cy="604259"/>
          </a:xfrm>
        </p:spPr>
        <p:txBody>
          <a:bodyPr>
            <a:normAutofit/>
          </a:bodyPr>
          <a:lstStyle/>
          <a:p>
            <a:pPr algn="r"/>
            <a:r>
              <a:rPr lang="fr-FR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Astronomy</a:t>
            </a:r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and </a:t>
            </a:r>
            <a:r>
              <a:rPr lang="fr-FR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Particle</a:t>
            </a:r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it-IT" b="1" dirty="0">
              <a:latin typeface="+mn-lt"/>
              <a:cs typeface="Avenir Book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89" y="627504"/>
            <a:ext cx="8625590" cy="50791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32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GB" sz="2400" dirty="0" smtClean="0"/>
              <a:t>ESCAPE is a step forward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 smtClean="0"/>
              <a:t>The </a:t>
            </a:r>
            <a:r>
              <a:rPr lang="en-GB" sz="2000" dirty="0"/>
              <a:t>astronomy-related ESFRI projects and the accelerator-based particle physics ESFRI facilities will open together new paths towards the understanding of the </a:t>
            </a:r>
            <a:r>
              <a:rPr lang="en-GB" sz="2000" dirty="0" smtClean="0"/>
              <a:t>Universe through a multi</a:t>
            </a:r>
            <a:r>
              <a:rPr lang="en-GB" sz="2000" dirty="0"/>
              <a:t>-probe </a:t>
            </a:r>
            <a:r>
              <a:rPr lang="en-GB" sz="2000" dirty="0" smtClean="0"/>
              <a:t>approach.</a:t>
            </a:r>
          </a:p>
          <a:p>
            <a:endParaRPr lang="en-GB" sz="2000" dirty="0" smtClean="0"/>
          </a:p>
          <a:p>
            <a:r>
              <a:rPr lang="en-GB" sz="2000" dirty="0" smtClean="0"/>
              <a:t>Enhance </a:t>
            </a:r>
            <a:r>
              <a:rPr lang="en-GB" sz="2000" dirty="0"/>
              <a:t>the coordination l</a:t>
            </a:r>
            <a:r>
              <a:rPr lang="en-GB" sz="2000" dirty="0" smtClean="0"/>
              <a:t>everaging </a:t>
            </a:r>
            <a:r>
              <a:rPr lang="en-GB" sz="2000" dirty="0"/>
              <a:t>two major complementary excellences in data stewardship: </a:t>
            </a:r>
          </a:p>
          <a:p>
            <a:pPr marL="457200" lvl="1" indent="0">
              <a:buNone/>
            </a:pPr>
            <a:r>
              <a:rPr lang="en-GB" sz="2000" dirty="0"/>
              <a:t>     </a:t>
            </a:r>
            <a:r>
              <a:rPr lang="en-GB" sz="2000" dirty="0" err="1"/>
              <a:t>i</a:t>
            </a:r>
            <a:r>
              <a:rPr lang="en-GB" sz="2000" dirty="0"/>
              <a:t>) the astronomy Virtual Observatory infrastructure; </a:t>
            </a:r>
          </a:p>
          <a:p>
            <a:pPr marL="457200" lvl="1" indent="0">
              <a:buNone/>
            </a:pPr>
            <a:r>
              <a:rPr lang="en-GB" sz="2000" dirty="0"/>
              <a:t>    ii) long-standing expertise of the particle physics community in large-scale </a:t>
            </a:r>
          </a:p>
          <a:p>
            <a:pPr marL="457200" lvl="1" indent="0">
              <a:buNone/>
            </a:pPr>
            <a:r>
              <a:rPr lang="en-GB" sz="2000" dirty="0"/>
              <a:t>        distributed computing and big-data management. </a:t>
            </a:r>
          </a:p>
          <a:p>
            <a:pPr lvl="1"/>
            <a:endParaRPr lang="en-GB" sz="18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457200" lvl="1" indent="0">
              <a:buNone/>
            </a:pPr>
            <a:endParaRPr lang="en-GB" sz="1800" dirty="0"/>
          </a:p>
          <a:p>
            <a:pPr marL="0" indent="0" algn="just">
              <a:buNone/>
            </a:pPr>
            <a:endParaRPr lang="en-GB" sz="1400" i="1" dirty="0" smtClean="0"/>
          </a:p>
          <a:p>
            <a:pPr marL="0" indent="0">
              <a:buNone/>
            </a:pPr>
            <a:endParaRPr lang="it-IT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7223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G. Lamanna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8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9</a:t>
            </a:fld>
            <a:endParaRPr lang="it-IT" sz="1200" dirty="0"/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28" y="136510"/>
            <a:ext cx="7688281" cy="604259"/>
          </a:xfrm>
        </p:spPr>
        <p:txBody>
          <a:bodyPr>
            <a:normAutofit fontScale="90000"/>
          </a:bodyPr>
          <a:lstStyle/>
          <a:p>
            <a:pPr algn="r"/>
            <a:r>
              <a:rPr lang="fr-FR" b="1" dirty="0" smtClean="0">
                <a:solidFill>
                  <a:srgbClr val="000090"/>
                </a:solidFill>
                <a:latin typeface="+mn-lt"/>
                <a:ea typeface="MS PGothic" charset="0"/>
              </a:rPr>
              <a:t>ESCAPE ESFRI </a:t>
            </a:r>
            <a:r>
              <a:rPr lang="fr-FR" b="1" dirty="0" err="1">
                <a:solidFill>
                  <a:srgbClr val="000090"/>
                </a:solidFill>
                <a:latin typeface="+mn-lt"/>
                <a:ea typeface="MS PGothic" charset="0"/>
              </a:rPr>
              <a:t>facilities</a:t>
            </a:r>
            <a:r>
              <a:rPr lang="fr-FR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+mn-lt"/>
                <a:ea typeface="MS PGothic" charset="0"/>
              </a:rPr>
              <a:t>aligned</a:t>
            </a:r>
            <a:r>
              <a:rPr lang="fr-FR" b="1" dirty="0">
                <a:solidFill>
                  <a:srgbClr val="000090"/>
                </a:solidFill>
                <a:latin typeface="+mn-lt"/>
                <a:ea typeface="MS PGothic" charset="0"/>
              </a:rPr>
              <a:t> expectations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044" y="1111175"/>
            <a:ext cx="8625590" cy="527169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Big</a:t>
            </a:r>
            <a:r>
              <a:rPr lang="en-GB" sz="2000" dirty="0"/>
              <a:t>-data generators </a:t>
            </a:r>
            <a:r>
              <a:rPr lang="en-GB" sz="2000" dirty="0" smtClean="0"/>
              <a:t>up to </a:t>
            </a:r>
            <a:r>
              <a:rPr lang="en-GB" sz="2000" dirty="0"/>
              <a:t>multi-Exabyte scale level: not only early adapters of the latest ICT and data-management developments but also constantly pushing the envelope of the current state-of-the-art. 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 smtClean="0"/>
              <a:t>“</a:t>
            </a:r>
            <a:r>
              <a:rPr lang="en-GB" sz="2000" dirty="0"/>
              <a:t>Observatory” and “Facility” type of </a:t>
            </a:r>
            <a:r>
              <a:rPr lang="en-GB" sz="2000" dirty="0" smtClean="0"/>
              <a:t>operation requires </a:t>
            </a:r>
            <a:r>
              <a:rPr lang="en-GB" sz="2000" dirty="0"/>
              <a:t>global open access and long-term sustainability of the extremely large volume of </a:t>
            </a:r>
            <a:r>
              <a:rPr lang="en-GB" sz="2000" i="1" dirty="0"/>
              <a:t>FAIR </a:t>
            </a:r>
            <a:r>
              <a:rPr lang="en-GB" sz="2000" dirty="0"/>
              <a:t>research data and services of the ESFRI facilities.</a:t>
            </a:r>
            <a:endParaRPr lang="fr-FR" sz="2000" dirty="0"/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2000" dirty="0"/>
              <a:t>Training and </a:t>
            </a:r>
            <a:r>
              <a:rPr lang="en-GB" sz="2000" dirty="0" smtClean="0"/>
              <a:t>extension of </a:t>
            </a:r>
            <a:r>
              <a:rPr lang="en-GB" sz="2000" dirty="0" err="1"/>
              <a:t>FAIRness</a:t>
            </a:r>
            <a:r>
              <a:rPr lang="en-GB" sz="2000" dirty="0"/>
              <a:t> standards and tools </a:t>
            </a:r>
            <a:r>
              <a:rPr lang="en-GB" sz="2000" dirty="0" smtClean="0"/>
              <a:t>for data </a:t>
            </a:r>
            <a:r>
              <a:rPr lang="en-GB" sz="2000" dirty="0"/>
              <a:t>access and </a:t>
            </a:r>
            <a:r>
              <a:rPr lang="en-GB" sz="2000" dirty="0" smtClean="0"/>
              <a:t>data preservation. 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Operating a common open innovation environment. </a:t>
            </a:r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Already existing </a:t>
            </a:r>
            <a:r>
              <a:rPr lang="en-GB" sz="2000" dirty="0"/>
              <a:t>inter-</a:t>
            </a:r>
            <a:r>
              <a:rPr lang="en-GB" sz="2000" dirty="0" smtClean="0"/>
              <a:t>RI cross-talk, intersections; overlapping competence and authority of national stakeholders.</a:t>
            </a:r>
            <a:endParaRPr lang="en-GB" sz="1600" dirty="0"/>
          </a:p>
          <a:p>
            <a:pPr marL="0" indent="0">
              <a:buNone/>
            </a:pPr>
            <a:endParaRPr lang="en-GB" sz="2000" i="1" dirty="0" smtClean="0"/>
          </a:p>
          <a:p>
            <a:pPr marL="457200" lvl="1" indent="0">
              <a:buNone/>
            </a:pPr>
            <a:endParaRPr lang="en-GB" sz="1600" dirty="0"/>
          </a:p>
          <a:p>
            <a:pPr marL="0" indent="0" algn="just">
              <a:buNone/>
            </a:pPr>
            <a:endParaRPr lang="en-GB" sz="1100" i="1" dirty="0" smtClean="0"/>
          </a:p>
          <a:p>
            <a:pPr marL="0" indent="0">
              <a:buNone/>
            </a:pPr>
            <a:endParaRPr lang="it-IT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21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CAPE PPT template_v2" id="{84B2C77E-D1E5-DD48-B3EE-B80C14BA55BA}" vid="{29E3AAB7-A3DE-2940-AABB-6F3EADDE159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ESCAPE PPT template_v2</Template>
  <TotalTime>178</TotalTime>
  <Words>1900</Words>
  <Application>Microsoft Macintosh PowerPoint</Application>
  <PresentationFormat>Présentation à l'écran (4:3)</PresentationFormat>
  <Paragraphs>353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Tema di Office</vt:lpstr>
      <vt:lpstr>ASTRONOMY &amp; PARTICLE PHYSICS  CLUSTER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Background</vt:lpstr>
      <vt:lpstr>Astronomy and Particle Physics</vt:lpstr>
      <vt:lpstr>ESCAPE ESFRI facilities aligned expectations</vt:lpstr>
      <vt:lpstr>ESCAPE in a nuthshell</vt:lpstr>
      <vt:lpstr>ESCAPE in a nuthshell</vt:lpstr>
      <vt:lpstr>Présentation PowerPoint</vt:lpstr>
      <vt:lpstr>Présentation PowerPoint</vt:lpstr>
      <vt:lpstr>Présentation PowerPoint</vt:lpstr>
      <vt:lpstr>ESCAPE goals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EOSC for Big Science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Meneses</dc:creator>
  <cp:lastModifiedBy>Giovanni Lamanna</cp:lastModifiedBy>
  <cp:revision>18</cp:revision>
  <dcterms:created xsi:type="dcterms:W3CDTF">2018-11-20T16:31:33Z</dcterms:created>
  <dcterms:modified xsi:type="dcterms:W3CDTF">2019-02-07T09:05:01Z</dcterms:modified>
</cp:coreProperties>
</file>