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96" r:id="rId3"/>
    <p:sldId id="300" r:id="rId4"/>
    <p:sldId id="299" r:id="rId6"/>
    <p:sldId id="301" r:id="rId7"/>
    <p:sldId id="262" r:id="rId8"/>
    <p:sldId id="295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B3CC"/>
    <a:srgbClr val="173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ä¸­åº¦æ ·å¼ 1 - å¼ºè°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5" autoAdjust="0"/>
    <p:restoredTop sz="94611" autoAdjust="0"/>
  </p:normalViewPr>
  <p:slideViewPr>
    <p:cSldViewPr>
      <p:cViewPr>
        <p:scale>
          <a:sx n="140" d="100"/>
          <a:sy n="140" d="100"/>
        </p:scale>
        <p:origin x="1880" y="600"/>
      </p:cViewPr>
      <p:guideLst>
        <p:guide orient="horz" pos="2205"/>
        <p:guide pos="2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939"/>
        <p:guide pos="21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DD069A-CF48-3543-B153-A69D21872D83}" type="datetime1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5D51A-7D17-A54D-A53A-447E36AABC40}" type="datetime1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  <a:endParaRPr lang="fr-FR" noProof="0"/>
          </a:p>
          <a:p>
            <a:pPr lvl="1"/>
            <a:r>
              <a:rPr lang="fr-FR" noProof="0"/>
              <a:t>Deuxième niveau</a:t>
            </a:r>
            <a:endParaRPr lang="fr-FR" noProof="0"/>
          </a:p>
          <a:p>
            <a:pPr lvl="2"/>
            <a:r>
              <a:rPr lang="fr-FR" noProof="0"/>
              <a:t>Troisième niveau</a:t>
            </a:r>
            <a:endParaRPr lang="fr-FR" noProof="0"/>
          </a:p>
          <a:p>
            <a:pPr lvl="3"/>
            <a:r>
              <a:rPr lang="fr-FR" noProof="0"/>
              <a:t>Quatrième niveau</a:t>
            </a:r>
            <a:endParaRPr lang="fr-FR" noProof="0"/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1EE0559A-FB8E-40AA-B624-31BE5A433CA8}" type="datetime1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4343239E-5CFC-4EA3-9F9C-DF60679EE927}" type="slidenum">
              <a:rPr lang="fr-FR"/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1EE0559A-FB8E-40AA-B624-31BE5A433CA8}" type="datetime1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4343239E-5CFC-4EA3-9F9C-DF60679EE927}" type="slidenum">
              <a:rPr lang="fr-FR"/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A31E340-C547-B042-8EE9-BB11A61AE2AC}" type="datetime1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/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I/O bound refers to a condition in which the time it takes to complete a computation is determined principally by the period spent waiting for input/output operations to be completed</a:t>
            </a:r>
            <a:endParaRPr lang="en-US"/>
          </a:p>
          <a:p>
            <a:r>
              <a:rPr lang="en-US"/>
              <a:t>CPU-bound (or compute-bound) when the time for it to complete a task is determined principally by the speed of the central processor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B2E27F9-F447-5241-862F-BB5E243D291F}" type="datetime1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/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  <a:prstGeom prst="rect">
            <a:avLst/>
          </a:prstGeo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12" name="Espace réservé du titre 4"/>
          <p:cNvSpPr txBox="1"/>
          <p:nvPr userDrawn="1"/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</a:fld>
            <a:endParaRPr lang="fr-FR" dirty="0"/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12" name="Espace réservé du titre 4"/>
          <p:cNvSpPr txBox="1"/>
          <p:nvPr userDrawn="1"/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/>
              <a:t>Cliquez pour modifier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</a:fld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dirty="0"/>
              <a:t>Cliquez pour modifier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  <a:endParaRPr lang="fr-FR" dirty="0"/>
          </a:p>
          <a:p>
            <a:pPr lvl="2"/>
            <a:r>
              <a:rPr lang="fr-FR" dirty="0"/>
              <a:t>Troisième niveau</a:t>
            </a:r>
            <a:endParaRPr lang="fr-FR" dirty="0"/>
          </a:p>
          <a:p>
            <a:pPr lvl="3"/>
            <a:r>
              <a:rPr lang="fr-FR" dirty="0"/>
              <a:t>Quatrième niveau</a:t>
            </a:r>
            <a:endParaRPr lang="fr-FR" dirty="0"/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00B3CC"/>
                </a:solidFill>
              </a:rPr>
              <a:t>ASWG 13/12/2018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8060402020202020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8060402020202020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8060402020202020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8060402020202020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8060402020202020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2492896"/>
            <a:ext cx="6620272" cy="2376264"/>
          </a:xfrm>
        </p:spPr>
        <p:txBody>
          <a:bodyPr/>
          <a:lstStyle/>
          <a:p>
            <a:r>
              <a:rPr lang="en-GB" dirty="0" err="1">
                <a:solidFill>
                  <a:srgbClr val="17354A"/>
                </a:solidFill>
              </a:rPr>
              <a:t>hipeCTA</a:t>
            </a:r>
            <a:r>
              <a:rPr lang="en-GB" dirty="0">
                <a:solidFill>
                  <a:srgbClr val="17354A"/>
                </a:solidFill>
              </a:rPr>
              <a:t>: High Performance Computing for CTA</a:t>
            </a:r>
            <a:br>
              <a:rPr lang="en-GB" dirty="0">
                <a:solidFill>
                  <a:srgbClr val="17354A"/>
                </a:solidFill>
              </a:rPr>
            </a:br>
            <a:r>
              <a:rPr lang="en-GB" sz="2000" dirty="0">
                <a:solidFill>
                  <a:srgbClr val="00B3CC"/>
                </a:solidFill>
              </a:rPr>
              <a:t>CTA </a:t>
            </a:r>
            <a:r>
              <a:rPr lang="x-none" altLang="en-GB" sz="2000" dirty="0">
                <a:solidFill>
                  <a:srgbClr val="00B3CC"/>
                </a:solidFill>
              </a:rPr>
              <a:t>Réunion de groupe</a:t>
            </a:r>
            <a:r>
              <a:rPr lang="en-GB" sz="2000" dirty="0">
                <a:solidFill>
                  <a:srgbClr val="00B3CC"/>
                </a:solidFill>
              </a:rPr>
              <a:t>, 1</a:t>
            </a:r>
            <a:r>
              <a:rPr lang="x-none" altLang="en-GB" sz="2000" dirty="0">
                <a:solidFill>
                  <a:srgbClr val="00B3CC"/>
                </a:solidFill>
              </a:rPr>
              <a:t>9</a:t>
            </a:r>
            <a:r>
              <a:rPr lang="en-GB" sz="2000" dirty="0">
                <a:solidFill>
                  <a:srgbClr val="00B3CC"/>
                </a:solidFill>
              </a:rPr>
              <a:t>/12/2018</a:t>
            </a:r>
            <a:br>
              <a:rPr lang="en-GB" sz="2000" dirty="0">
                <a:solidFill>
                  <a:srgbClr val="17354A"/>
                </a:solidFill>
              </a:rPr>
            </a:br>
            <a:r>
              <a:rPr lang="en-GB" sz="2000" dirty="0">
                <a:solidFill>
                  <a:srgbClr val="17354A"/>
                </a:solidFill>
              </a:rPr>
              <a:t>Jean </a:t>
            </a:r>
            <a:r>
              <a:rPr lang="en-GB" sz="2000" dirty="0" err="1">
                <a:solidFill>
                  <a:srgbClr val="17354A"/>
                </a:solidFill>
              </a:rPr>
              <a:t>Jacquemier</a:t>
            </a:r>
            <a:r>
              <a:rPr lang="en-GB" sz="2000" dirty="0">
                <a:solidFill>
                  <a:srgbClr val="17354A"/>
                </a:solidFill>
              </a:rPr>
              <a:t>, on behalf of the </a:t>
            </a:r>
            <a:r>
              <a:rPr lang="en-GB" sz="2000" dirty="0" err="1">
                <a:solidFill>
                  <a:srgbClr val="17354A"/>
                </a:solidFill>
              </a:rPr>
              <a:t>hipeCTA</a:t>
            </a:r>
            <a:r>
              <a:rPr lang="en-GB" sz="2000" dirty="0">
                <a:solidFill>
                  <a:srgbClr val="17354A"/>
                </a:solidFill>
              </a:rPr>
              <a:t> team:</a:t>
            </a:r>
            <a:br>
              <a:rPr lang="en-GB" sz="2000" dirty="0">
                <a:solidFill>
                  <a:srgbClr val="17354A"/>
                </a:solidFill>
              </a:rPr>
            </a:br>
            <a:r>
              <a:rPr lang="en-GB" sz="2000" dirty="0">
                <a:solidFill>
                  <a:srgbClr val="17354A"/>
                </a:solidFill>
              </a:rPr>
              <a:t>J. </a:t>
            </a:r>
            <a:r>
              <a:rPr lang="en-GB" sz="2000" dirty="0" err="1">
                <a:solidFill>
                  <a:srgbClr val="17354A"/>
                </a:solidFill>
              </a:rPr>
              <a:t>Jacquemier</a:t>
            </a:r>
            <a:r>
              <a:rPr lang="en-GB" sz="2000" dirty="0">
                <a:solidFill>
                  <a:srgbClr val="17354A"/>
                </a:solidFill>
              </a:rPr>
              <a:t>, T. Vuillaume, P. Aubert, G. </a:t>
            </a:r>
            <a:r>
              <a:rPr lang="en-GB" sz="2000" dirty="0" err="1">
                <a:solidFill>
                  <a:srgbClr val="17354A"/>
                </a:solidFill>
              </a:rPr>
              <a:t>Maurin</a:t>
            </a:r>
            <a:endParaRPr lang="en-GB" sz="2000" dirty="0">
              <a:solidFill>
                <a:srgbClr val="17354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949280"/>
            <a:ext cx="786162" cy="563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12" y="6056870"/>
            <a:ext cx="576064" cy="384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13" y="5949280"/>
            <a:ext cx="949129" cy="586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5790" cy="4526280"/>
          </a:xfrm>
        </p:spPr>
        <p:txBody>
          <a:bodyPr>
            <a:normAutofit lnSpcReduction="10000"/>
          </a:bodyPr>
          <a:lstStyle/>
          <a:p>
            <a:pPr marL="228600" indent="-22796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altLang="fr-FR" smtClean="0">
                <a:solidFill>
                  <a:srgbClr val="00B3CC"/>
                </a:solidFill>
              </a:rPr>
              <a:t>LAPP 19/12/2018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altLang="fr-FR" smtClean="0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22D0-6A26-4700-92D2-75E3B120BB7E}" type="slidenum">
              <a:rPr lang="fr-FR" smtClean="0"/>
            </a:fld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ym typeface="+mn-ea"/>
              </a:rPr>
              <a:t>observation</a:t>
            </a:r>
            <a:endParaRPr lang="x-none" altLang="fr-FR"/>
          </a:p>
        </p:txBody>
      </p:sp>
      <p:pic>
        <p:nvPicPr>
          <p:cNvPr id="9" name="Picture Placeholder 8"/>
          <p:cNvPicPr>
            <a:picLocks noChangeAspect="1"/>
          </p:cNvPicPr>
          <p:nvPr>
            <p:ph type="pic" sz="quarter" idx="13"/>
          </p:nvPr>
        </p:nvPicPr>
        <p:blipFill>
          <a:blip r:embed="rId1"/>
          <a:stretch>
            <a:fillRect/>
          </a:stretch>
        </p:blipFill>
        <p:spPr>
          <a:xfrm>
            <a:off x="683895" y="981075"/>
            <a:ext cx="7773035" cy="491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467995" y="981075"/>
            <a:ext cx="8225790" cy="4526280"/>
          </a:xfrm>
        </p:spPr>
        <p:txBody>
          <a:bodyPr>
            <a:normAutofit/>
          </a:bodyPr>
          <a:lstStyle/>
          <a:p>
            <a:pPr marL="457835" lvl="1" indent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  <a:sym typeface="+mn-ea"/>
            </a:endParaRPr>
          </a:p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r>
              <a:rPr lang="x-none" altLang="en-US">
                <a:latin typeface="Comfortaa" charset="0"/>
                <a:sym typeface="+mn-ea"/>
              </a:rPr>
              <a:t>Make the most out of the capabilities of modern CPUs</a:t>
            </a:r>
            <a:endParaRPr lang="en-US"/>
          </a:p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x-none" altLang="fr-FR"/>
          </a:p>
          <a:p>
            <a:pPr marL="685800" lvl="1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r>
              <a:rPr lang="x-none" altLang="en-US">
                <a:latin typeface="Comfortaa" charset="0"/>
                <a:sym typeface="+mn-ea"/>
              </a:rPr>
              <a:t>vectorization</a:t>
            </a:r>
            <a:endParaRPr lang="x-none" altLang="en-US">
              <a:latin typeface="Comfortaa" charset="0"/>
              <a:sym typeface="+mn-ea"/>
            </a:endParaRPr>
          </a:p>
          <a:p>
            <a:pPr marL="1143000" lvl="2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r>
              <a:rPr lang="en-US">
                <a:sym typeface="+mn-ea"/>
              </a:rPr>
              <a:t>SIMD  process multiple data elements at the same time, with a single instruction</a:t>
            </a:r>
            <a:r>
              <a:rPr lang="x-none" altLang="en-US">
                <a:sym typeface="+mn-ea"/>
              </a:rPr>
              <a:t>.</a:t>
            </a:r>
            <a:endParaRPr lang="x-none" altLang="en-US">
              <a:latin typeface="Comfortaa" charset="0"/>
              <a:sym typeface="+mn-ea"/>
            </a:endParaRPr>
          </a:p>
          <a:p>
            <a:pPr marL="685800" lvl="1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r>
              <a:rPr lang="x-none" altLang="en-US">
                <a:latin typeface="Comfortaa" charset="0"/>
                <a:sym typeface="+mn-ea"/>
              </a:rPr>
              <a:t>data prefetching techniques</a:t>
            </a:r>
            <a:endParaRPr lang="x-none" altLang="en-US">
              <a:latin typeface="Comfortaa" charset="0"/>
              <a:sym typeface="+mn-ea"/>
            </a:endParaRPr>
          </a:p>
          <a:p>
            <a:pPr marL="1143000" lvl="2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r>
              <a:rPr lang="en-US">
                <a:sym typeface="+mn-ea"/>
              </a:rPr>
              <a:t>CPU automatically fetchs instructions or data from their original storage in slower memory to a faster local memory before it is actually needed</a:t>
            </a:r>
            <a:endParaRPr lang="en-US"/>
          </a:p>
          <a:p>
            <a:pPr marL="457835" lvl="1" indent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None/>
            </a:pPr>
            <a:endParaRPr lang="x-none" alt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  <a:sym typeface="+mn-ea"/>
            </a:endParaRPr>
          </a:p>
          <a:p>
            <a:pPr marL="685800" lvl="1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x-none" alt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  <a:sym typeface="+mn-ea"/>
            </a:endParaRPr>
          </a:p>
          <a:p>
            <a:pPr marL="228600" indent="-22796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</a:endParaRP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</a:endParaRPr>
          </a:p>
          <a:p>
            <a:pPr marL="228600" indent="-22796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altLang="fr-FR" smtClean="0">
                <a:solidFill>
                  <a:srgbClr val="00B3CC"/>
                </a:solidFill>
              </a:rPr>
              <a:t>LAPP 19/12/2018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altLang="fr-FR" smtClean="0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22D0-6A26-4700-92D2-75E3B120BB7E}" type="slidenum">
              <a:rPr lang="fr-FR" smtClean="0"/>
            </a:fld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403985" y="69215"/>
            <a:ext cx="7527925" cy="450215"/>
          </a:xfrm>
        </p:spPr>
        <p:txBody>
          <a:bodyPr/>
          <a:lstStyle/>
          <a:p>
            <a:r>
              <a:rPr lang="x-none" altLang="en-US">
                <a:latin typeface="Comfortaa" charset="0"/>
                <a:sym typeface="+mn-ea"/>
              </a:rPr>
              <a:t>how to reduce the computation time ?  </a:t>
            </a:r>
            <a:endParaRPr lang="fr-FR"/>
          </a:p>
        </p:txBody>
      </p:sp>
      <p:sp>
        <p:nvSpPr>
          <p:cNvPr id="3" name="Picture Placeholder 2"/>
          <p:cNvSpPr/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altLang="fr-FR" smtClean="0">
                <a:solidFill>
                  <a:srgbClr val="00B3CC"/>
                </a:solidFill>
              </a:rPr>
              <a:t>LAPP, 19 décembre 2018</a:t>
            </a:r>
            <a:endParaRPr lang="x-none" altLang="fr-FR" dirty="0">
              <a:solidFill>
                <a:srgbClr val="00B3C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22D0-6A26-4700-92D2-75E3B120BB7E}" type="slidenum">
              <a:rPr lang="fr-FR" smtClean="0"/>
            </a:fld>
            <a:endParaRPr lang="fr-FR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542415" y="69215"/>
            <a:ext cx="7389495" cy="450215"/>
          </a:xfrm>
        </p:spPr>
        <p:txBody>
          <a:bodyPr/>
          <a:lstStyle/>
          <a:p>
            <a:pPr algn="ctr"/>
            <a:r>
              <a:rPr lang="en-US" dirty="0" err="1"/>
              <a:t>Pipeline</a:t>
            </a:r>
            <a:endParaRPr lang="x-none" altLang="fr-FR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9070" y="1196975"/>
            <a:ext cx="8885555" cy="4845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467360" y="1628775"/>
            <a:ext cx="8225790" cy="4526280"/>
          </a:xfrm>
        </p:spPr>
        <p:txBody>
          <a:bodyPr>
            <a:norm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en-US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  <a:sym typeface="+mn-ea"/>
            </a:endParaRPr>
          </a:p>
          <a:p>
            <a:pPr marL="685800" lvl="1" indent="-227965" algn="l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x-none" alt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altLang="fr-FR">
                <a:solidFill>
                  <a:srgbClr val="00B3CC"/>
                </a:solidFill>
              </a:rPr>
              <a:t>Lapp 19</a:t>
            </a:r>
            <a:r>
              <a:rPr lang="fr-FR" altLang="fr-FR">
                <a:solidFill>
                  <a:srgbClr val="00B3CC"/>
                </a:solidFill>
              </a:rPr>
              <a:t>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alt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22D0-6A26-4700-92D2-75E3B120BB7E}" type="slidenum">
              <a:rPr lang="fr-FR" smtClean="0"/>
            </a:fld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158365" y="69215"/>
            <a:ext cx="6773545" cy="450215"/>
          </a:xfrm>
        </p:spPr>
        <p:txBody>
          <a:bodyPr/>
          <a:lstStyle/>
          <a:p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fortaa" charset="0"/>
                <a:ea typeface="+mn-ea"/>
                <a:cs typeface="+mn-cs"/>
              </a:rPr>
              <a:t>HiPeCTA, HiPeData and HiPeRTA</a:t>
            </a:r>
          </a:p>
        </p:txBody>
      </p:sp>
      <p:sp>
        <p:nvSpPr>
          <p:cNvPr id="8" name="Espace réservé du contenu 16"/>
          <p:cNvSpPr>
            <a:spLocks noGrp="1"/>
          </p:cNvSpPr>
          <p:nvPr/>
        </p:nvSpPr>
        <p:spPr>
          <a:xfrm>
            <a:off x="539750" y="908685"/>
            <a:ext cx="8225790" cy="5481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179705" rIns="91440" bIns="4572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en-US" sz="1400" dirty="0">
              <a:latin typeface="Comfortaa" charset="0"/>
              <a:sym typeface="+mn-ea"/>
            </a:endParaRPr>
          </a:p>
          <a:p>
            <a:pPr marL="685800" lvl="1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r>
              <a:rPr lang="x-none" altLang="en-US" sz="1400">
                <a:latin typeface="Comfortaa" charset="0"/>
                <a:sym typeface="+mn-ea"/>
              </a:rPr>
              <a:t>uses </a:t>
            </a:r>
            <a:r>
              <a:rPr lang="en-US" sz="1400" dirty="0">
                <a:latin typeface="Comfortaa" charset="0"/>
                <a:sym typeface="+mn-ea"/>
              </a:rPr>
              <a:t>vectorization </a:t>
            </a:r>
            <a:r>
              <a:rPr lang="x-none" altLang="en-US" sz="1400">
                <a:latin typeface="Comfortaa" charset="0"/>
                <a:sym typeface="+mn-ea"/>
              </a:rPr>
              <a:t>and makes the most of data prefecting</a:t>
            </a:r>
            <a:endParaRPr lang="x-none" altLang="en-US" sz="1400">
              <a:latin typeface="Comfortaa" charset="0"/>
              <a:sym typeface="+mn-ea"/>
            </a:endParaRPr>
          </a:p>
          <a:p>
            <a:pPr marL="1200785" lvl="2" indent="-285750">
              <a:lnSpc>
                <a:spcPct val="90000"/>
              </a:lnSpc>
              <a:spcBef>
                <a:spcPts val="1000"/>
              </a:spcBef>
              <a:buClrTx/>
              <a:buFont typeface="Arial" panose="02080604020202020204" charset="0"/>
              <a:buChar char="•"/>
            </a:pPr>
            <a:r>
              <a:rPr lang="x-none" altLang="en-US" sz="1400">
                <a:latin typeface="Comfortaa" charset="0"/>
                <a:sym typeface="+mn-ea"/>
              </a:rPr>
              <a:t>R0 to DL1 : </a:t>
            </a:r>
            <a:r>
              <a:rPr lang="x-none" altLang="en-US" sz="1260">
                <a:latin typeface="Comfortaa" charset="0"/>
                <a:sym typeface="+mn-ea"/>
              </a:rPr>
              <a:t>Calibration , integration , cleaning, hillas parameters</a:t>
            </a:r>
            <a:endParaRPr lang="x-none" altLang="en-US" sz="1260">
              <a:latin typeface="Comfortaa" charset="0"/>
              <a:sym typeface="+mn-ea"/>
            </a:endParaRPr>
          </a:p>
          <a:p>
            <a:pPr marL="1200785" lvl="2" indent="-285750">
              <a:lnSpc>
                <a:spcPct val="90000"/>
              </a:lnSpc>
              <a:spcBef>
                <a:spcPts val="1000"/>
              </a:spcBef>
              <a:buClrTx/>
              <a:buFont typeface="Arial" panose="02080604020202020204" charset="0"/>
              <a:buChar char="•"/>
            </a:pPr>
            <a:r>
              <a:rPr lang="en-US" sz="1400" dirty="0">
                <a:latin typeface="Comfortaa" charset="0"/>
                <a:sym typeface="+mn-ea"/>
              </a:rPr>
              <a:t>It is developed to be used under the </a:t>
            </a:r>
            <a:r>
              <a:rPr lang="en-US" sz="1400" dirty="0" err="1">
                <a:latin typeface="Comfortaa" charset="0"/>
                <a:sym typeface="+mn-ea"/>
              </a:rPr>
              <a:t>ctapipe</a:t>
            </a:r>
            <a:r>
              <a:rPr lang="en-US" sz="1400" dirty="0">
                <a:latin typeface="Comfortaa" charset="0"/>
                <a:sym typeface="+mn-ea"/>
              </a:rPr>
              <a:t> framework.</a:t>
            </a:r>
            <a:endParaRPr lang="en-US" sz="1400" dirty="0">
              <a:latin typeface="Comfortaa" charset="0"/>
              <a:sym typeface="+mn-ea"/>
            </a:endParaRPr>
          </a:p>
          <a:p>
            <a:pPr marL="1657985" lvl="3" indent="-285750">
              <a:lnSpc>
                <a:spcPct val="90000"/>
              </a:lnSpc>
              <a:spcBef>
                <a:spcPts val="1000"/>
              </a:spcBef>
              <a:buClrTx/>
              <a:buFont typeface="Arial" panose="02080604020202020204" charset="0"/>
              <a:buChar char="•"/>
            </a:pPr>
            <a:r>
              <a:rPr lang="x-none" altLang="en-US" sz="1400">
                <a:latin typeface="Comfortaa" charset="0"/>
                <a:sym typeface="+mn-ea"/>
              </a:rPr>
              <a:t>Same functions API, unit tests based on ctapipe comparison</a:t>
            </a:r>
            <a:endParaRPr lang="x-none" altLang="en-US" sz="1400">
              <a:latin typeface="Comfortaa" charset="0"/>
              <a:sym typeface="+mn-ea"/>
            </a:endParaRPr>
          </a:p>
          <a:p>
            <a:pPr marL="1200785" lvl="2" indent="-285750">
              <a:lnSpc>
                <a:spcPct val="90000"/>
              </a:lnSpc>
              <a:spcBef>
                <a:spcPts val="1000"/>
              </a:spcBef>
              <a:buClrTx/>
              <a:buFont typeface="Arial" panose="02080604020202020204" charset="0"/>
              <a:buChar char="•"/>
            </a:pPr>
            <a:r>
              <a:rPr lang="x-none" altLang="en-US" sz="1600" b="1">
                <a:latin typeface="Comfortaa" charset="0"/>
                <a:sym typeface="+mn-ea"/>
              </a:rPr>
              <a:t>HiPeRTA</a:t>
            </a:r>
            <a:endParaRPr lang="x-none" altLang="en-US" sz="1600" b="1">
              <a:latin typeface="Comfortaa" charset="0"/>
              <a:sym typeface="+mn-ea"/>
            </a:endParaRPr>
          </a:p>
          <a:p>
            <a:pPr marL="1657350" lvl="3" indent="-285750" algn="l">
              <a:buClrTx/>
              <a:buFont typeface="Arial" panose="02080604020202020204" charset="0"/>
              <a:buChar char="•"/>
            </a:pPr>
            <a:r>
              <a:rPr lang="x-none" altLang="en-US" sz="1400">
                <a:latin typeface="Comfortaa" charset="0"/>
                <a:sym typeface="+mn-ea"/>
              </a:rPr>
              <a:t>Real time analysis</a:t>
            </a:r>
            <a:endParaRPr lang="x-none" altLang="en-US" sz="1400">
              <a:latin typeface="Comfortaa" charset="0"/>
              <a:sym typeface="+mn-ea"/>
            </a:endParaRPr>
          </a:p>
          <a:p>
            <a:pPr marL="1657350" lvl="3" indent="-285750" algn="l">
              <a:buClrTx/>
              <a:buFont typeface="Arial" panose="02080604020202020204" charset="0"/>
              <a:buChar char="•"/>
            </a:pPr>
            <a:r>
              <a:rPr lang="x-none" altLang="en-US" sz="1400">
                <a:latin typeface="Comfortaa" charset="0"/>
                <a:sym typeface="+mn-ea"/>
              </a:rPr>
              <a:t>share code/algorithms with HiPeCTA</a:t>
            </a:r>
            <a:endParaRPr lang="en-US" sz="1590" dirty="0">
              <a:latin typeface="Comfortaa" charset="0"/>
            </a:endParaRPr>
          </a:p>
          <a:p>
            <a:pPr marL="742950" lvl="1" indent="-285750" algn="l">
              <a:buClrTx/>
              <a:buFont typeface="Arial" panose="02080604020202020204" charset="0"/>
              <a:buChar char="•"/>
            </a:pPr>
            <a:endParaRPr lang="en-US" sz="1600" dirty="0">
              <a:latin typeface="Comfortaa" charset="0"/>
              <a:sym typeface="+mn-ea"/>
            </a:endParaRPr>
          </a:p>
          <a:p>
            <a:pPr marL="457200" lvl="1" indent="0" algn="l">
              <a:buClrTx/>
              <a:buFont typeface="Arial" panose="02080604020202020204" charset="0"/>
              <a:buNone/>
            </a:pPr>
            <a:endParaRPr lang="en-US" sz="1600" dirty="0">
              <a:latin typeface="Comfortaa" charset="0"/>
              <a:sym typeface="+mn-ea"/>
            </a:endParaRPr>
          </a:p>
          <a:p>
            <a:pPr lvl="1">
              <a:buClrTx/>
              <a:buFont typeface="Arial" panose="02080604020202020204" charset="0"/>
              <a:buChar char="•"/>
            </a:pPr>
            <a:r>
              <a:rPr lang="en-US" sz="1600" dirty="0">
                <a:latin typeface="Comfortaa" charset="0"/>
                <a:sym typeface="+mn-ea"/>
              </a:rPr>
              <a:t>a vectorization ready data format.</a:t>
            </a:r>
            <a:endParaRPr lang="en-US" sz="1600" dirty="0">
              <a:latin typeface="Comfortaa" charset="0"/>
              <a:sym typeface="+mn-ea"/>
            </a:endParaRPr>
          </a:p>
          <a:p>
            <a:pPr marL="1200150" lvl="2" indent="-285750">
              <a:buClrTx/>
              <a:buFont typeface="Arial" panose="02080604020202020204" charset="0"/>
              <a:buChar char="•"/>
            </a:pPr>
            <a:r>
              <a:rPr lang="en-US" sz="1600" dirty="0">
                <a:latin typeface="Comfortaa" charset="0"/>
                <a:sym typeface="+mn-ea"/>
              </a:rPr>
              <a:t>memory access patterns designed to make the most of  data prefetching</a:t>
            </a:r>
            <a:endParaRPr lang="en-US" sz="1600" dirty="0">
              <a:latin typeface="Comfortaa" charset="0"/>
              <a:sym typeface="+mn-ea"/>
            </a:endParaRPr>
          </a:p>
          <a:p>
            <a:pPr marL="1657350" lvl="3" indent="-285750">
              <a:buClrTx/>
              <a:buFont typeface="Arial" panose="02080604020202020204" charset="0"/>
              <a:buChar char="•"/>
            </a:pPr>
            <a:r>
              <a:rPr lang="x-none" altLang="en-US" sz="1600">
                <a:latin typeface="Comfortaa" charset="0"/>
                <a:sym typeface="+mn-ea"/>
              </a:rPr>
              <a:t>Contiguous data, Cache Friendly</a:t>
            </a:r>
            <a:endParaRPr lang="en-US" sz="1600" dirty="0">
              <a:latin typeface="Comfortaa" charset="0"/>
              <a:sym typeface="+mn-ea"/>
            </a:endParaRPr>
          </a:p>
          <a:p>
            <a:pPr marL="800100" lvl="1">
              <a:buFont typeface="Arial" panose="02080604020202020204" charset="0"/>
              <a:buChar char="•"/>
            </a:pPr>
            <a:r>
              <a:rPr lang="en-US" sz="1600" dirty="0">
                <a:latin typeface="Comfortaa" charset="0"/>
                <a:sym typeface="+mn-ea"/>
              </a:rPr>
              <a:t>proposed to CTA</a:t>
            </a:r>
            <a:endParaRPr lang="en-US" sz="1600" dirty="0">
              <a:latin typeface="Comfortaa" charset="0"/>
              <a:sym typeface="+mn-ea"/>
            </a:endParaRPr>
          </a:p>
          <a:p>
            <a:pPr marL="1200150" lvl="2"/>
            <a:r>
              <a:rPr lang="en-US" sz="1600" dirty="0">
                <a:latin typeface="Comfortaa" charset="0"/>
                <a:sym typeface="+mn-ea"/>
              </a:rPr>
              <a:t>Being benchmarked vs other formats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915" y="5517515"/>
            <a:ext cx="749300" cy="843280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452360" y="5517515"/>
            <a:ext cx="802005" cy="802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" y="3644900"/>
            <a:ext cx="1945640" cy="41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" y="908685"/>
            <a:ext cx="1708785" cy="44577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2225" y="2781300"/>
            <a:ext cx="1300480" cy="1348740"/>
            <a:chOff x="283" y="4380"/>
            <a:chExt cx="2048" cy="2124"/>
          </a:xfrm>
        </p:grpSpPr>
        <p:sp>
          <p:nvSpPr>
            <p:cNvPr id="10" name="Text Box 9"/>
            <p:cNvSpPr txBox="1"/>
            <p:nvPr/>
          </p:nvSpPr>
          <p:spPr>
            <a:xfrm rot="19500000">
              <a:off x="697" y="5018"/>
              <a:ext cx="1505" cy="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>
                  <a:latin typeface="Comfortaa" charset="0"/>
                </a:rPr>
                <a:t>LST1</a:t>
              </a:r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283" y="4380"/>
              <a:ext cx="2048" cy="2124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467360" y="1628775"/>
            <a:ext cx="8225790" cy="4526280"/>
          </a:xfrm>
        </p:spPr>
        <p:txBody>
          <a:bodyPr>
            <a:norm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  <a:sym typeface="+mn-ea"/>
            </a:endParaRPr>
          </a:p>
          <a:p>
            <a:pPr marL="685800" lvl="1" indent="-227965" algn="l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x-none" alt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fortaa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altLang="fr-FR">
                <a:solidFill>
                  <a:srgbClr val="00B3CC"/>
                </a:solidFill>
              </a:rPr>
              <a:t>LAPP </a:t>
            </a:r>
            <a:r>
              <a:rPr lang="fr-FR" altLang="fr-FR">
                <a:solidFill>
                  <a:srgbClr val="00B3CC"/>
                </a:solidFill>
              </a:rPr>
              <a:t>1</a:t>
            </a:r>
            <a:r>
              <a:rPr lang="x-none" altLang="fr-FR">
                <a:solidFill>
                  <a:srgbClr val="00B3CC"/>
                </a:solidFill>
              </a:rPr>
              <a:t>9</a:t>
            </a:r>
            <a:r>
              <a:rPr lang="fr-FR" altLang="fr-FR">
                <a:solidFill>
                  <a:srgbClr val="00B3CC"/>
                </a:solidFill>
              </a:rPr>
              <a:t>/12/2018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altLang="fr-FR">
                <a:solidFill>
                  <a:srgbClr val="153449"/>
                </a:solidFill>
              </a:rPr>
              <a:t>Jean Jacquemier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22D0-6A26-4700-92D2-75E3B120BB7E}" type="slidenum">
              <a:rPr lang="fr-FR" smtClean="0"/>
            </a:fld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158365" y="69215"/>
            <a:ext cx="6773545" cy="450215"/>
          </a:xfrm>
        </p:spPr>
        <p:txBody>
          <a:bodyPr/>
          <a:lstStyle/>
          <a:p>
            <a:r>
              <a:rPr lang="x-none" sz="1600">
                <a:latin typeface="Comfortaa" charset="0"/>
              </a:rPr>
              <a:t>Benchmarks with </a:t>
            </a:r>
            <a:r>
              <a:rPr lang="en-US" sz="1600" dirty="0">
                <a:latin typeface="Comfortaa" charset="0"/>
              </a:rPr>
              <a:t>un</a:t>
            </a:r>
            <a:r>
              <a:rPr lang="x-none" sz="1600">
                <a:latin typeface="Comfortaa" charset="0"/>
              </a:rPr>
              <a:t>compressed simtel and HiPeData</a:t>
            </a:r>
          </a:p>
        </p:txBody>
      </p:sp>
      <p:sp>
        <p:nvSpPr>
          <p:cNvPr id="8" name="Espace réservé du contenu 16"/>
          <p:cNvSpPr>
            <a:spLocks noGrp="1"/>
          </p:cNvSpPr>
          <p:nvPr/>
        </p:nvSpPr>
        <p:spPr>
          <a:xfrm>
            <a:off x="539750" y="980440"/>
            <a:ext cx="8225790" cy="5409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179705" rIns="91440" bIns="4572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80604020202020204" charset="0"/>
              <a:buChar char="•"/>
            </a:pPr>
            <a:endParaRPr lang="en-US" sz="1600">
              <a:latin typeface="Comfortaa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11505" y="765175"/>
            <a:ext cx="816038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x-none" altLang="fr-FR" dirty="0">
                <a:latin typeface="Comfortaa" charset="0"/>
                <a:sym typeface="+mn-ea"/>
              </a:rPr>
              <a:t>Computing </a:t>
            </a:r>
            <a:r>
              <a:rPr lang="x-none" altLang="fr-FR">
                <a:latin typeface="Comfortaa" charset="0"/>
                <a:sym typeface="+mn-ea"/>
              </a:rPr>
              <a:t>performance benchmarks</a:t>
            </a:r>
            <a:endParaRPr lang="fr-FR" dirty="0">
              <a:solidFill>
                <a:srgbClr val="0098C3"/>
              </a:solidFill>
              <a:sym typeface="+mn-e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57350" y="2033270"/>
          <a:ext cx="5995670" cy="10953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98980"/>
                <a:gridCol w="1997710"/>
                <a:gridCol w="1998980"/>
              </a:tblGrid>
              <a:tr h="316230">
                <a:tc>
                  <a:txBody>
                    <a:bodyPr/>
                    <a:lstStyle/>
                    <a:p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Format\Software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ctapipe</a:t>
                      </a:r>
                      <a:endParaRPr lang="en-GB" sz="1200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hipeCTA</a:t>
                      </a:r>
                      <a:endParaRPr lang="en-GB" sz="1200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9890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simtel</a:t>
                      </a:r>
                      <a:endParaRPr lang="en-GB" sz="1200" b="1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</a:t>
                      </a:r>
                      <a:r>
                        <a:rPr lang="en-GB" sz="1200" dirty="0">
                          <a:ln>
                            <a:noFill/>
                          </a:ln>
                          <a:latin typeface="Comfortaa" charset="0"/>
                        </a:rPr>
                        <a:t>130hz (36 MB/s)</a:t>
                      </a:r>
                      <a:endParaRPr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</a:t>
                      </a:r>
                      <a:r>
                        <a:rPr lang="en-GB" sz="1200" dirty="0">
                          <a:ln>
                            <a:noFill/>
                          </a:ln>
                          <a:latin typeface="Comfortaa" charset="0"/>
                        </a:rPr>
                        <a:t>196hz (54MB/s) *</a:t>
                      </a:r>
                      <a:endParaRPr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255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hipedata</a:t>
                      </a:r>
                      <a:endParaRPr lang="en-GB" sz="1200" b="1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~165hz (45 MB/s)</a:t>
                      </a:r>
                      <a:endParaRPr lang="x-none" altLang="en-GB"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</a:t>
                      </a:r>
                      <a:r>
                        <a:rPr lang="en-GB" sz="1200" dirty="0">
                          <a:ln>
                            <a:noFill/>
                          </a:ln>
                          <a:latin typeface="Comfortaa" charset="0"/>
                        </a:rPr>
                        <a:t>350hz (98MB/s)</a:t>
                      </a:r>
                      <a:endParaRPr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19250" y="4365625"/>
          <a:ext cx="6043930" cy="11220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14220"/>
                <a:gridCol w="2015490"/>
                <a:gridCol w="2014220"/>
              </a:tblGrid>
              <a:tr h="374015">
                <a:tc>
                  <a:txBody>
                    <a:bodyPr/>
                    <a:lstStyle/>
                    <a:p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Format\Software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ctapipe</a:t>
                      </a:r>
                      <a:endParaRPr lang="en-GB" sz="1200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hipeCTA</a:t>
                      </a:r>
                      <a:endParaRPr lang="en-GB" sz="1200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simtel</a:t>
                      </a:r>
                      <a:endParaRPr lang="en-GB" sz="1200" b="1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</a:t>
                      </a:r>
                      <a:r>
                        <a:rPr lang="en-GB" sz="1200" dirty="0">
                          <a:ln>
                            <a:noFill/>
                          </a:ln>
                          <a:latin typeface="Comfortaa" charset="0"/>
                        </a:rPr>
                        <a:t>185hz</a:t>
                      </a:r>
                      <a:endParaRPr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</a:t>
                      </a:r>
                      <a:r>
                        <a:rPr lang="en-GB" sz="1200" dirty="0">
                          <a:ln>
                            <a:noFill/>
                          </a:ln>
                          <a:latin typeface="Comfortaa" charset="0"/>
                        </a:rPr>
                        <a:t>370hz *</a:t>
                      </a:r>
                      <a:endParaRPr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15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omfortaa" charset="0"/>
                        </a:rPr>
                        <a:t>hipedata</a:t>
                      </a:r>
                      <a:endParaRPr lang="en-GB" sz="1200" b="1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Comfortaa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~280hz</a:t>
                      </a:r>
                      <a:endParaRPr lang="x-none" altLang="en-GB"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altLang="en-GB" sz="1200" dirty="0">
                          <a:ln>
                            <a:noFill/>
                          </a:ln>
                          <a:latin typeface="Comfortaa" charset="0"/>
                        </a:rPr>
                        <a:t>~</a:t>
                      </a:r>
                      <a:r>
                        <a:rPr lang="en-GB" sz="1200" dirty="0">
                          <a:ln>
                            <a:noFill/>
                          </a:ln>
                          <a:latin typeface="Comfortaa" charset="0"/>
                        </a:rPr>
                        <a:t>6300hz</a:t>
                      </a:r>
                      <a:endParaRPr sz="1200" dirty="0">
                        <a:ln>
                          <a:noFill/>
                        </a:ln>
                        <a:latin typeface="Comforta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12383" y="4796766"/>
            <a:ext cx="1281413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GB" sz="1400" dirty="0"/>
              <a:t>I</a:t>
            </a:r>
            <a:r>
              <a:rPr lang="en-GB" sz="1400" dirty="0"/>
              <a:t>/</a:t>
            </a:r>
            <a:r>
              <a:rPr lang="x-none" altLang="en-GB" sz="1400" dirty="0"/>
              <a:t>O</a:t>
            </a:r>
            <a:r>
              <a:rPr lang="en-GB" sz="1400" dirty="0"/>
              <a:t> </a:t>
            </a:r>
            <a:r>
              <a:rPr lang="x-none" altLang="en-GB" sz="1400" dirty="0"/>
              <a:t>bound</a:t>
            </a:r>
            <a:endParaRPr lang="x-none" alt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1306160" y="6022302"/>
            <a:ext cx="3678555" cy="408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fr-FR">
                <a:latin typeface="Comfortaa" charset="0"/>
                <a:sym typeface="+mn-ea"/>
              </a:rPr>
              <a:t>Note:</a:t>
            </a:r>
            <a:r>
              <a:rPr lang="fr-FR" dirty="0">
                <a:latin typeface="Comfortaa" charset="0"/>
                <a:sym typeface="+mn-ea"/>
              </a:rPr>
              <a:t> </a:t>
            </a:r>
            <a:r>
              <a:rPr lang="x-none" altLang="fr-FR">
                <a:latin typeface="Comfortaa" charset="0"/>
                <a:sym typeface="+mn-ea"/>
              </a:rPr>
              <a:t>1hz = 1 image</a:t>
            </a:r>
            <a:r>
              <a:rPr lang="en-US" altLang="fr-FR" dirty="0">
                <a:latin typeface="Comfortaa" charset="0"/>
                <a:sym typeface="+mn-ea"/>
              </a:rPr>
              <a:t>/s</a:t>
            </a:r>
            <a:r>
              <a:rPr lang="x-none" altLang="fr-FR">
                <a:latin typeface="Comfortaa" charset="0"/>
                <a:sym typeface="+mn-ea"/>
              </a:rPr>
              <a:t> R0 </a:t>
            </a:r>
            <a:r>
              <a:rPr lang="x-none" altLang="fr-FR">
                <a:latin typeface="Comfortaa" charset="0"/>
                <a:cs typeface="Cantarell" charset="0"/>
                <a:sym typeface="+mn-ea"/>
              </a:rPr>
              <a:t>➡</a:t>
            </a:r>
            <a:r>
              <a:rPr lang="x-none" altLang="fr-FR">
                <a:latin typeface="Comfortaa" charset="0"/>
                <a:sym typeface="+mn-ea"/>
              </a:rPr>
              <a:t> DL1</a:t>
            </a:r>
            <a:endParaRPr lang="en-GB" dirty="0">
              <a:latin typeface="Comforta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416" y="1227363"/>
            <a:ext cx="3856990" cy="372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80604020202020204" charset="0"/>
              <a:buChar char="•"/>
            </a:pPr>
            <a:r>
              <a:rPr lang="en-US" sz="1600" dirty="0">
                <a:latin typeface="Comfortaa" charset="0"/>
                <a:sym typeface="+mn-ea"/>
              </a:rPr>
              <a:t>From hard drive (~100 MB/s max)</a:t>
            </a:r>
            <a:endParaRPr lang="en-GB" sz="1600" dirty="0">
              <a:latin typeface="Comforta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416" y="3833870"/>
            <a:ext cx="3780790" cy="372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80604020202020204" charset="0"/>
              <a:buChar char="•"/>
            </a:pPr>
            <a:r>
              <a:rPr lang="en-US" sz="1600" dirty="0">
                <a:latin typeface="Comfortaa" charset="0"/>
                <a:sym typeface="+mn-ea"/>
              </a:rPr>
              <a:t>From RAM (DDR4) : target = RTA </a:t>
            </a:r>
            <a:endParaRPr lang="en-GB" sz="1600" dirty="0">
              <a:latin typeface="Comforta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889" y="3429220"/>
            <a:ext cx="85821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400" dirty="0">
                <a:sym typeface="+mn-ea"/>
              </a:rPr>
              <a:t>*</a:t>
            </a:r>
            <a:r>
              <a:rPr lang="x-none" altLang="en-US" sz="1400">
                <a:latin typeface="Comfortaa" charset="0"/>
              </a:rPr>
              <a:t>limited speed factor because of </a:t>
            </a:r>
            <a:r>
              <a:rPr lang="en-US" altLang="en-US" sz="1400" dirty="0">
                <a:latin typeface="Comfortaa" charset="0"/>
              </a:rPr>
              <a:t>required </a:t>
            </a:r>
            <a:r>
              <a:rPr lang="x-none" altLang="en-US" sz="1400">
                <a:latin typeface="Comfortaa" charset="0"/>
              </a:rPr>
              <a:t>copy data to  1, 2 or 3D </a:t>
            </a:r>
            <a:r>
              <a:rPr lang="x-none" altLang="en-US" sz="1400" b="1">
                <a:latin typeface="Comfortaa" charset="0"/>
              </a:rPr>
              <a:t>aligned</a:t>
            </a:r>
            <a:r>
              <a:rPr lang="x-none" altLang="en-US" sz="1400">
                <a:latin typeface="Comfortaa" charset="0"/>
              </a:rPr>
              <a:t> numpy array</a:t>
            </a:r>
            <a:endParaRPr lang="x-none" altLang="en-US" sz="1400">
              <a:latin typeface="Comfortaa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24115" y="4941570"/>
            <a:ext cx="2882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/>
          <p:nvPr/>
        </p:nvSpPr>
        <p:spPr>
          <a:xfrm>
            <a:off x="7812383" y="5157446"/>
            <a:ext cx="1281413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GB" sz="1400" dirty="0"/>
              <a:t>CPU</a:t>
            </a:r>
            <a:r>
              <a:rPr lang="en-GB" sz="1400" dirty="0"/>
              <a:t> </a:t>
            </a:r>
            <a:r>
              <a:rPr lang="x-none" altLang="en-GB" sz="1400" dirty="0"/>
              <a:t>bound</a:t>
            </a:r>
            <a:endParaRPr lang="x-none" altLang="en-GB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524115" y="5301615"/>
            <a:ext cx="2876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Kingsoft Office WPP</Application>
  <PresentationFormat>On-screen Show (4:3)</PresentationFormat>
  <Paragraphs>123</Paragraphs>
  <Slides>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Conception personnalisée</vt:lpstr>
      <vt:lpstr>hipeCTA: High Performance Computing for CTA CTA ASWG call, 13/12/2018 Jean Jacquemier, on behalf of the hipeCTA team: J. Jacquemier, T. Vuillaume, P. Aubert, G. Maurin, F. Gaté</vt:lpstr>
      <vt:lpstr>observation</vt:lpstr>
      <vt:lpstr>how to reduce the computation time ?  </vt:lpstr>
      <vt:lpstr>Pipeline</vt:lpstr>
      <vt:lpstr>HiPeCTA, HiPeData and HiPeRTA</vt:lpstr>
      <vt:lpstr>Benchmarks with uncompressed simtel and HiPeData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mievre</dc:creator>
  <cp:lastModifiedBy>jacquem</cp:lastModifiedBy>
  <cp:revision>78</cp:revision>
  <dcterms:created xsi:type="dcterms:W3CDTF">2018-12-19T08:59:03Z</dcterms:created>
  <dcterms:modified xsi:type="dcterms:W3CDTF">2018-12-19T08:59:03Z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