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0" r:id="rId2"/>
    <p:sldMasterId id="2147483680" r:id="rId3"/>
  </p:sldMasterIdLst>
  <p:notesMasterIdLst>
    <p:notesMasterId r:id="rId15"/>
  </p:notesMasterIdLst>
  <p:sldIdLst>
    <p:sldId id="257" r:id="rId4"/>
    <p:sldId id="268" r:id="rId5"/>
    <p:sldId id="267" r:id="rId6"/>
    <p:sldId id="258" r:id="rId7"/>
    <p:sldId id="271" r:id="rId8"/>
    <p:sldId id="269" r:id="rId9"/>
    <p:sldId id="270" r:id="rId10"/>
    <p:sldId id="274" r:id="rId11"/>
    <p:sldId id="273" r:id="rId12"/>
    <p:sldId id="348" r:id="rId13"/>
    <p:sldId id="351" r:id="rId14"/>
  </p:sldIdLst>
  <p:sldSz cx="9144000" cy="6858000" type="overhead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0BF"/>
    <a:srgbClr val="678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6"/>
    <p:restoredTop sz="94599"/>
  </p:normalViewPr>
  <p:slideViewPr>
    <p:cSldViewPr snapToGrid="0" snapToObjects="1">
      <p:cViewPr varScale="1">
        <p:scale>
          <a:sx n="118" d="100"/>
          <a:sy n="118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D1A8A-F668-9049-8D16-775A72EC3201}" type="datetimeFigureOut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F8DB-434B-FC4B-B971-BE08CF841B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7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6" y="3140974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27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2700" b="1" dirty="0">
                <a:solidFill>
                  <a:srgbClr val="153449"/>
                </a:solidFill>
              </a:rPr>
              <a:t>Titre de la présentation</a:t>
            </a:r>
            <a:br>
              <a:rPr lang="fr-FR" sz="2700" b="1" dirty="0">
                <a:solidFill>
                  <a:srgbClr val="153449"/>
                </a:solidFill>
              </a:rPr>
            </a:br>
            <a:r>
              <a:rPr lang="fr-FR" sz="1725" dirty="0">
                <a:solidFill>
                  <a:srgbClr val="01B2CD"/>
                </a:solidFill>
              </a:rPr>
              <a:t>Sous-titre de la présentation</a:t>
            </a:r>
            <a:br>
              <a:rPr lang="fr-FR" sz="1725" dirty="0">
                <a:solidFill>
                  <a:srgbClr val="01B2CD"/>
                </a:solidFill>
              </a:rPr>
            </a:br>
            <a:r>
              <a:rPr lang="fr-FR" sz="1350" dirty="0">
                <a:solidFill>
                  <a:srgbClr val="153449"/>
                </a:solidFill>
              </a:rPr>
              <a:t>7 MARS </a:t>
            </a:r>
            <a:r>
              <a:rPr lang="fr-FR" sz="1350" baseline="0" dirty="0">
                <a:solidFill>
                  <a:srgbClr val="153449"/>
                </a:solidFill>
              </a:rPr>
              <a:t>2016</a:t>
            </a:r>
            <a:endParaRPr lang="fr-FR" sz="135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6" y="3140974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27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2700" b="1" dirty="0">
                <a:solidFill>
                  <a:srgbClr val="153449"/>
                </a:solidFill>
              </a:rPr>
              <a:t>Titre de la présentation</a:t>
            </a:r>
            <a:br>
              <a:rPr lang="fr-FR" sz="2700" b="1" dirty="0">
                <a:solidFill>
                  <a:srgbClr val="153449"/>
                </a:solidFill>
              </a:rPr>
            </a:br>
            <a:r>
              <a:rPr lang="fr-FR" sz="1725" dirty="0">
                <a:solidFill>
                  <a:srgbClr val="01B2CD"/>
                </a:solidFill>
              </a:rPr>
              <a:t>Sous-titre de la présentation</a:t>
            </a:r>
            <a:br>
              <a:rPr lang="fr-FR" sz="1725" dirty="0">
                <a:solidFill>
                  <a:srgbClr val="01B2CD"/>
                </a:solidFill>
              </a:rPr>
            </a:br>
            <a:r>
              <a:rPr lang="fr-FR" sz="1350" dirty="0">
                <a:solidFill>
                  <a:srgbClr val="153449"/>
                </a:solidFill>
              </a:rPr>
              <a:t>7 MARS </a:t>
            </a:r>
            <a:r>
              <a:rPr lang="fr-FR" sz="1350" baseline="0" dirty="0">
                <a:solidFill>
                  <a:srgbClr val="153449"/>
                </a:solidFill>
              </a:rPr>
              <a:t>2016</a:t>
            </a:r>
            <a:endParaRPr lang="fr-FR" sz="135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5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" name="Espace réservé du titre 4"/>
          <p:cNvSpPr txBox="1">
            <a:spLocks/>
          </p:cNvSpPr>
          <p:nvPr/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80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65292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979" y="884584"/>
            <a:ext cx="8257824" cy="524158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9FA28031-A2DF-BC46-86A9-C63AEAA9E757}" type="datetime1">
              <a:rPr lang="fr-FR" smtClean="0"/>
              <a:t>18/12/2018</a:t>
            </a:fld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2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itre 4"/>
          <p:cNvSpPr txBox="1">
            <a:spLocks/>
          </p:cNvSpPr>
          <p:nvPr/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800"/>
              <a:t>Cliquez pour modifier le titre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57FC4935-F3AB-354B-8434-2D08DDC5DA6A}" type="datetime1">
              <a:rPr lang="fr-FR" smtClean="0"/>
              <a:t>18/12/2018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61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403064B8-DFE1-3A48-A1A6-1AF240CFE046}" type="datetime1">
              <a:rPr lang="fr-FR" smtClean="0"/>
              <a:t>18/12/2018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57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9BEBDF95-94D0-904C-B9DB-13D66675BB07}" type="datetime1">
              <a:rPr lang="fr-FR" smtClean="0"/>
              <a:t>18/12/2018</a:t>
            </a:fld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85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E4F2E174-5D44-C64B-91D2-37C22D7A437D}" type="datetime1">
              <a:rPr lang="fr-FR" smtClean="0"/>
              <a:t>18/12/2018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619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4417FD87-256E-B049-865C-552F01C8EFA7}" type="datetime1">
              <a:rPr lang="fr-FR" smtClean="0"/>
              <a:t>18/12/2018</a:t>
            </a:fld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65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6208D-0235-CA46-A6DE-8B82706A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9BB3BD-1360-0141-A728-C9DDDA96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F3481-A874-6F40-AC53-47E396C1E8E3}" type="datetime1">
              <a:rPr lang="fr-FR" smtClean="0"/>
              <a:t>18/12/2018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15CFDB-E837-0A46-95D0-092DA271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458AEC-1E0C-2A48-BC58-F847209C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57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5" y="3140970"/>
            <a:ext cx="6620272" cy="1470025"/>
          </a:xfrm>
        </p:spPr>
        <p:txBody>
          <a:bodyPr/>
          <a:lstStyle>
            <a:lvl1pPr algn="l">
              <a:defRPr sz="27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2700" b="1" dirty="0">
                <a:solidFill>
                  <a:srgbClr val="153449"/>
                </a:solidFill>
              </a:rPr>
              <a:t>Titre de la présentation</a:t>
            </a:r>
            <a:br>
              <a:rPr lang="fr-FR" sz="2700" b="1" dirty="0">
                <a:solidFill>
                  <a:srgbClr val="153449"/>
                </a:solidFill>
              </a:rPr>
            </a:br>
            <a:r>
              <a:rPr lang="fr-FR" sz="1725" dirty="0">
                <a:solidFill>
                  <a:srgbClr val="01B2CD"/>
                </a:solidFill>
              </a:rPr>
              <a:t>Sous-titre de la présentation</a:t>
            </a:r>
            <a:br>
              <a:rPr lang="fr-FR" sz="1725" dirty="0">
                <a:solidFill>
                  <a:srgbClr val="01B2CD"/>
                </a:solidFill>
              </a:rPr>
            </a:br>
            <a:r>
              <a:rPr lang="fr-FR" sz="1350" dirty="0">
                <a:solidFill>
                  <a:srgbClr val="153449"/>
                </a:solidFill>
              </a:rPr>
              <a:t>7 MARS </a:t>
            </a:r>
            <a:r>
              <a:rPr lang="fr-FR" sz="1350" baseline="0" dirty="0">
                <a:solidFill>
                  <a:srgbClr val="153449"/>
                </a:solidFill>
              </a:rPr>
              <a:t>2016</a:t>
            </a:r>
            <a:endParaRPr lang="fr-FR" sz="135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4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2" name="Espace réservé du titre 4"/>
          <p:cNvSpPr txBox="1">
            <a:spLocks/>
          </p:cNvSpPr>
          <p:nvPr/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80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62894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CF0BA27B-34ED-6341-BED7-AC5104814C08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9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6" y="6105093"/>
            <a:ext cx="839275" cy="662909"/>
          </a:xfrm>
        </p:spPr>
        <p:txBody>
          <a:bodyPr/>
          <a:lstStyle>
            <a:lvl1pPr marL="0" indent="0">
              <a:buNone/>
              <a:defRPr sz="9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260000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3DBFBC97-2295-BA43-9C41-C68C9916C614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6" y="6105093"/>
            <a:ext cx="839275" cy="662909"/>
          </a:xfrm>
        </p:spPr>
        <p:txBody>
          <a:bodyPr/>
          <a:lstStyle>
            <a:lvl1pPr marL="0" indent="0">
              <a:buNone/>
              <a:defRPr sz="9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48841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251CA9FD-53CA-F348-A50A-3A78EAC0B7FF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6" y="6105093"/>
            <a:ext cx="839275" cy="662909"/>
          </a:xfrm>
        </p:spPr>
        <p:txBody>
          <a:bodyPr/>
          <a:lstStyle>
            <a:lvl1pPr marL="0" indent="0">
              <a:buNone/>
              <a:defRPr sz="9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3838542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C36ED891-64E1-F441-B03A-01BDB4F71EAB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6" y="6105093"/>
            <a:ext cx="839275" cy="662909"/>
          </a:xfrm>
        </p:spPr>
        <p:txBody>
          <a:bodyPr/>
          <a:lstStyle>
            <a:lvl1pPr marL="0" indent="0">
              <a:buNone/>
              <a:defRPr sz="9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4159166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09D0CBC9-AA21-AE4A-8FD6-901EC6D88C7F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6" y="6105093"/>
            <a:ext cx="839275" cy="662909"/>
          </a:xfrm>
        </p:spPr>
        <p:txBody>
          <a:bodyPr/>
          <a:lstStyle>
            <a:lvl1pPr marL="0" indent="0">
              <a:buNone/>
              <a:defRPr sz="9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404971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5996663D-32B7-1746-BEF1-E752EA134FAE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6" y="6105093"/>
            <a:ext cx="839275" cy="662909"/>
          </a:xfrm>
        </p:spPr>
        <p:txBody>
          <a:bodyPr/>
          <a:lstStyle>
            <a:lvl1pPr marL="0" indent="0">
              <a:buNone/>
              <a:defRPr sz="9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  <p:extLst>
      <p:ext uri="{BB962C8B-B14F-4D97-AF65-F5344CB8AC3E}">
        <p14:creationId xmlns:p14="http://schemas.microsoft.com/office/powerpoint/2010/main" val="606370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822FF425-4FC8-334C-97A4-ECB9D91153C9}" type="datetime1">
              <a:rPr lang="fr-FR" smtClean="0"/>
              <a:t>18/12/2018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569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979" y="884584"/>
            <a:ext cx="8257824" cy="524158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57213" indent="-214313">
              <a:buFont typeface="Wingdings" pitchFamily="2" charset="2"/>
              <a:buChar char="Ø"/>
              <a:defRPr/>
            </a:lvl2pPr>
            <a:lvl4pPr marL="1200150" indent="-17145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82055B-3AFF-A64A-AA0D-CFD244BA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2EAF-EA40-324C-9969-1BC361B52499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22F2CC-E165-BF4E-8791-0638B0E8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336DCE-3A65-A645-AECA-2089E16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24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979" y="884584"/>
            <a:ext cx="8257824" cy="524158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6056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itre 4"/>
          <p:cNvSpPr txBox="1">
            <a:spLocks/>
          </p:cNvSpPr>
          <p:nvPr/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800"/>
              <a:t>Cliquez pour modifier le titre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FB568070-3727-A44A-86B2-6A0ADFE72C07}" type="datetime1">
              <a:rPr lang="fr-FR" smtClean="0"/>
              <a:t>18/12/2018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86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5D1643CF-C33F-634E-A532-1644876EE4DE}" type="datetime1">
              <a:rPr lang="fr-FR" smtClean="0"/>
              <a:t>18/12/2018</a:t>
            </a:fld>
            <a:endParaRPr lang="fr-FR"/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0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4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066ECC42-C0F0-604E-A2A4-B95784A00CE1}" type="datetime1">
              <a:rPr lang="fr-FR" smtClean="0"/>
              <a:t>18/12/2018</a:t>
            </a:fld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60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BB30EA58-7D39-3E4B-9798-3C93B945925A}" type="datetime1">
              <a:rPr lang="fr-FR" smtClean="0"/>
              <a:t>18/12/2018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4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titre</a:t>
            </a:r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CCD2BEDF-D3FA-3A45-A564-7D7085CF3766}" type="datetime1">
              <a:rPr lang="fr-FR" smtClean="0"/>
              <a:t>18/12/2018</a:t>
            </a:fld>
            <a:endParaRPr lang="fr-FR"/>
          </a:p>
        </p:txBody>
      </p:sp>
      <p:sp>
        <p:nvSpPr>
          <p:cNvPr id="14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</a:p>
        </p:txBody>
      </p:sp>
      <p:sp>
        <p:nvSpPr>
          <p:cNvPr id="15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20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40268" y="948268"/>
            <a:ext cx="8246536" cy="51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EE240D2-823A-F448-BAD6-084EE41E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T. Le Flour LAPP CTA/LST</a:t>
            </a:r>
          </a:p>
        </p:txBody>
      </p:sp>
    </p:spTree>
    <p:extLst>
      <p:ext uri="{BB962C8B-B14F-4D97-AF65-F5344CB8AC3E}">
        <p14:creationId xmlns:p14="http://schemas.microsoft.com/office/powerpoint/2010/main" val="11871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40268" y="948268"/>
            <a:ext cx="8246536" cy="51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6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40267" y="6454800"/>
            <a:ext cx="1094400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BE110AEB-36E1-624A-9018-C9DBF98BE9B6}" type="datetime1">
              <a:rPr lang="fr-FR" smtClean="0"/>
              <a:t>18/12/2018</a:t>
            </a:fld>
            <a:endParaRPr lang="fr-FR"/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693333" y="6454800"/>
            <a:ext cx="6025904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56B6C5A-B543-AA46-BC53-62B423163E45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 flipV="1">
            <a:off x="440267" y="6299485"/>
            <a:ext cx="8311527" cy="22295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326564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Courier New"/>
        <a:buChar char="o"/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6" y="1600202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2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calibri" charset="0"/>
              </a:defRPr>
            </a:lvl1pPr>
          </a:lstStyle>
          <a:p>
            <a:fld id="{F4B4A8F7-BDDA-1741-A6FC-0FDEEBA09BB0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900" baseline="0">
                <a:latin typeface="calibri" charset="0"/>
              </a:defRPr>
            </a:lvl1pPr>
          </a:lstStyle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9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7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3152" y="2791928"/>
            <a:ext cx="4563194" cy="1769012"/>
          </a:xfrm>
        </p:spPr>
        <p:txBody>
          <a:bodyPr/>
          <a:lstStyle/>
          <a:p>
            <a:r>
              <a:rPr lang="fr-FR" dirty="0"/>
              <a:t>CTA/LST</a:t>
            </a:r>
            <a:br>
              <a:rPr lang="fr-FR" dirty="0"/>
            </a:br>
            <a:r>
              <a:rPr lang="fr-FR" dirty="0"/>
              <a:t>Monitoring and Control System</a:t>
            </a:r>
            <a:br>
              <a:rPr lang="en-GB" sz="1350" dirty="0">
                <a:solidFill>
                  <a:srgbClr val="0070C0"/>
                </a:solidFill>
              </a:rPr>
            </a:br>
            <a:r>
              <a:rPr lang="en-GB" sz="1350" dirty="0">
                <a:solidFill>
                  <a:srgbClr val="0070C0"/>
                </a:solidFill>
              </a:rPr>
              <a:t>07 </a:t>
            </a:r>
            <a:r>
              <a:rPr lang="en-GB" sz="1350" dirty="0" err="1">
                <a:solidFill>
                  <a:srgbClr val="0070C0"/>
                </a:solidFill>
              </a:rPr>
              <a:t>Juin</a:t>
            </a:r>
            <a:r>
              <a:rPr lang="en-GB" sz="1350" dirty="0">
                <a:solidFill>
                  <a:srgbClr val="0070C0"/>
                </a:solidFill>
              </a:rPr>
              <a:t> 2018</a:t>
            </a:r>
            <a:br>
              <a:rPr lang="en-GB" sz="1350" dirty="0">
                <a:solidFill>
                  <a:srgbClr val="0070C0"/>
                </a:solidFill>
              </a:rPr>
            </a:br>
            <a:r>
              <a:rPr lang="en-GB" sz="1350" dirty="0">
                <a:solidFill>
                  <a:srgbClr val="0070C0"/>
                </a:solidFill>
              </a:rPr>
              <a:t>LAPP – Info - Dev</a:t>
            </a:r>
          </a:p>
        </p:txBody>
      </p:sp>
    </p:spTree>
    <p:extLst>
      <p:ext uri="{BB962C8B-B14F-4D97-AF65-F5344CB8AC3E}">
        <p14:creationId xmlns:p14="http://schemas.microsoft.com/office/powerpoint/2010/main" val="159484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5200" y="68399"/>
            <a:ext cx="5126400" cy="450000"/>
          </a:xfrm>
        </p:spPr>
        <p:txBody>
          <a:bodyPr/>
          <a:lstStyle/>
          <a:p>
            <a:r>
              <a:rPr lang="fr-FR" dirty="0" err="1"/>
              <a:t>Bending</a:t>
            </a:r>
            <a:r>
              <a:rPr lang="fr-FR" dirty="0"/>
              <a:t> model #1 (Quentin </a:t>
            </a:r>
            <a:r>
              <a:rPr lang="fr-FR" dirty="0" err="1"/>
              <a:t>Piel</a:t>
            </a:r>
            <a:r>
              <a:rPr lang="fr-FR" dirty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ans de thèse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374-8C0D-D443-8D8A-B86576876B35}" type="slidenum">
              <a:rPr lang="fr-FR" smtClean="0"/>
              <a:t>10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757" y="2852936"/>
            <a:ext cx="4464496" cy="315484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 flipV="1">
            <a:off x="4240076" y="2529493"/>
            <a:ext cx="2348148" cy="176360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4067944" y="2941108"/>
            <a:ext cx="2520280" cy="1380266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519929" y="325160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Position que l’on </a:t>
            </a:r>
            <a:r>
              <a:rPr lang="fr-FR">
                <a:solidFill>
                  <a:srgbClr val="0070C0"/>
                </a:solidFill>
              </a:rPr>
              <a:t>pointe réellement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31902" y="2132322"/>
            <a:ext cx="411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Position que l’on pense pointer (donnée par les capteurs)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47723" y="1221027"/>
            <a:ext cx="745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La structure se déforme sous son propre poids et celui de la camera =&gt; Prédictible et reproductible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88224" y="5991511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Effet exagéré ici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55537" y="764557"/>
            <a:ext cx="66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Différents points modifient légèrement le pointé du télescope: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7977" y="1886571"/>
            <a:ext cx="268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Le vent la déforme =&gt; variable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1931" y="4883515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Les effets reproductibles peuvent être évalués et corrigés en avance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Des observations dédiées permettent d’évaluer l'erreur moyenne de pointé en fonction de l'orientation du télescope</a:t>
            </a:r>
          </a:p>
        </p:txBody>
      </p:sp>
    </p:spTree>
    <p:extLst>
      <p:ext uri="{BB962C8B-B14F-4D97-AF65-F5344CB8AC3E}">
        <p14:creationId xmlns:p14="http://schemas.microsoft.com/office/powerpoint/2010/main" val="48178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4355"/>
            <a:ext cx="5524489" cy="418659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 ans de thèse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F374-8C0D-D443-8D8A-B86576876B35}" type="slidenum">
              <a:rPr lang="fr-FR" smtClean="0"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956098" y="4462173"/>
            <a:ext cx="11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Lasers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1806" y="341449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LEDs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133271" y="4831505"/>
            <a:ext cx="260882" cy="99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3117928" y="4831505"/>
            <a:ext cx="276225" cy="7418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575527" y="3822835"/>
            <a:ext cx="420104" cy="315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4294800" y="3599161"/>
            <a:ext cx="700830" cy="22367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532567" y="3870381"/>
            <a:ext cx="463064" cy="78787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66" y="665673"/>
            <a:ext cx="2871145" cy="371198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20419" y="1047264"/>
            <a:ext cx="521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Developpement</a:t>
            </a:r>
            <a:r>
              <a:rPr lang="fr-FR" dirty="0"/>
              <a:t> d'un SW calculant l'erreur de pointe a partir de la position du spot d'une </a:t>
            </a:r>
            <a:r>
              <a:rPr lang="fr-FR" dirty="0" err="1"/>
              <a:t>etoile</a:t>
            </a:r>
            <a:r>
              <a:rPr lang="fr-FR" dirty="0"/>
              <a:t> sur la face avant de la camera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15666" y="717116"/>
            <a:ext cx="2704806" cy="69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534744" y="1632777"/>
            <a:ext cx="197496" cy="143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534744" y="2971543"/>
            <a:ext cx="269504" cy="210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956376" y="1632777"/>
            <a:ext cx="197496" cy="143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912225" y="3020412"/>
            <a:ext cx="197496" cy="143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404200" y="1412776"/>
            <a:ext cx="516600" cy="147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134940" y="3431257"/>
            <a:ext cx="389387" cy="3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235916" y="3560781"/>
            <a:ext cx="496324" cy="3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775200" y="3650400"/>
            <a:ext cx="496324" cy="48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8195497" y="1531797"/>
            <a:ext cx="45719" cy="17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321423" y="1445551"/>
            <a:ext cx="139009" cy="17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784608" y="1822032"/>
            <a:ext cx="516600" cy="147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57" b="7970"/>
          <a:stretch/>
        </p:blipFill>
        <p:spPr>
          <a:xfrm rot="10800000">
            <a:off x="5702400" y="711182"/>
            <a:ext cx="2871145" cy="75255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669496" y="695075"/>
            <a:ext cx="389387" cy="3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6866952" y="1053925"/>
            <a:ext cx="1045273" cy="3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956376" y="993760"/>
            <a:ext cx="620769" cy="3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389588" y="4152573"/>
            <a:ext cx="931835" cy="3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647919" y="4125282"/>
            <a:ext cx="24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Lasers références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354992" y="2473015"/>
            <a:ext cx="7887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LED références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338518" y="1986723"/>
            <a:ext cx="7887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Etoile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6042908" y="4962503"/>
            <a:ext cx="258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Doit être testé sur </a:t>
            </a:r>
            <a:r>
              <a:rPr lang="fr-FR"/>
              <a:t>site début 2019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33851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DED60D30-0914-3745-B1DB-0FCF53DB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200" y="68399"/>
            <a:ext cx="5126400" cy="450000"/>
          </a:xfrm>
        </p:spPr>
        <p:txBody>
          <a:bodyPr/>
          <a:lstStyle/>
          <a:p>
            <a:r>
              <a:rPr lang="fr-FR" dirty="0" err="1"/>
              <a:t>Bending</a:t>
            </a:r>
            <a:r>
              <a:rPr lang="fr-FR" dirty="0"/>
              <a:t> model #2 (Quentin </a:t>
            </a:r>
            <a:r>
              <a:rPr lang="fr-FR" dirty="0" err="1"/>
              <a:t>Piel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04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622584" y="747833"/>
            <a:ext cx="8239870" cy="49935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FR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7874" y="211930"/>
            <a:ext cx="5424580" cy="337500"/>
          </a:xfrm>
        </p:spPr>
        <p:txBody>
          <a:bodyPr/>
          <a:lstStyle/>
          <a:p>
            <a:r>
              <a:rPr lang="fr-FR" sz="2800" dirty="0"/>
              <a:t>LST Control Software : Global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548" y="1972368"/>
            <a:ext cx="8234906" cy="2843670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85000"/>
                </a:scheme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342900"/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>
            <a:off x="2760033" y="2995195"/>
            <a:ext cx="0" cy="1054133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90531" y="2194128"/>
            <a:ext cx="1207805" cy="507740"/>
          </a:xfrm>
          <a:prstGeom prst="rect">
            <a:avLst/>
          </a:prstGeom>
          <a:solidFill>
            <a:schemeClr val="lt1"/>
          </a:solidFill>
          <a:ln w="952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 err="1">
                <a:solidFill>
                  <a:prstClr val="black"/>
                </a:solidFill>
                <a:latin typeface="Calibri"/>
              </a:rPr>
              <a:t>Telescope</a:t>
            </a:r>
            <a:r>
              <a:rPr lang="fr-FR" sz="900" dirty="0">
                <a:solidFill>
                  <a:prstClr val="black"/>
                </a:solidFill>
                <a:latin typeface="Calibri"/>
              </a:rPr>
              <a:t> Control</a:t>
            </a:r>
          </a:p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(ACS Master Component)</a:t>
            </a:r>
          </a:p>
        </p:txBody>
      </p:sp>
      <p:sp>
        <p:nvSpPr>
          <p:cNvPr id="9" name="Rectangle 8"/>
          <p:cNvSpPr/>
          <p:nvPr/>
        </p:nvSpPr>
        <p:spPr>
          <a:xfrm>
            <a:off x="636773" y="1401799"/>
            <a:ext cx="808107" cy="4059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2F2B2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LST Interface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9801" y="790166"/>
            <a:ext cx="971375" cy="4059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dirty="0" err="1">
                <a:solidFill>
                  <a:prstClr val="black"/>
                </a:solidFill>
                <a:latin typeface="Calibri"/>
              </a:rPr>
              <a:t>TelescopeACTL</a:t>
            </a:r>
            <a:r>
              <a:rPr lang="fr-FR" sz="900" dirty="0">
                <a:solidFill>
                  <a:prstClr val="black"/>
                </a:solidFill>
                <a:latin typeface="Calibri"/>
              </a:rPr>
              <a:t> Interface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19101" y="4340334"/>
            <a:ext cx="1248697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Camera Control</a:t>
            </a:r>
          </a:p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(CACO Business </a:t>
            </a:r>
            <a:r>
              <a:rPr lang="fr-FR" sz="900" dirty="0" err="1">
                <a:solidFill>
                  <a:prstClr val="black"/>
                </a:solidFill>
                <a:latin typeface="Calibri"/>
              </a:rPr>
              <a:t>Logic</a:t>
            </a:r>
            <a:r>
              <a:rPr lang="fr-FR" sz="9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6748" y="3116621"/>
            <a:ext cx="613535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Camera </a:t>
            </a:r>
          </a:p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Eng.</a:t>
            </a:r>
          </a:p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Interface</a:t>
            </a:r>
          </a:p>
        </p:txBody>
      </p:sp>
      <p:cxnSp>
        <p:nvCxnSpPr>
          <p:cNvPr id="13" name="Connecteur droit avec flèche 12"/>
          <p:cNvCxnSpPr>
            <a:cxnSpLocks/>
            <a:stCxn id="9" idx="2"/>
          </p:cNvCxnSpPr>
          <p:nvPr/>
        </p:nvCxnSpPr>
        <p:spPr>
          <a:xfrm>
            <a:off x="1040827" y="1807699"/>
            <a:ext cx="0" cy="386429"/>
          </a:xfrm>
          <a:prstGeom prst="straightConnector1">
            <a:avLst/>
          </a:prstGeom>
          <a:ln w="9525" cmpd="sng">
            <a:solidFill>
              <a:schemeClr val="accent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>
          <a:xfrm>
            <a:off x="1584068" y="1196065"/>
            <a:ext cx="10815" cy="973679"/>
          </a:xfrm>
          <a:prstGeom prst="straightConnector1">
            <a:avLst/>
          </a:prstGeom>
          <a:ln w="9525" cmpd="sng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05944" y="4337047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Drive</a:t>
            </a:r>
          </a:p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System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8340" y="4049329"/>
            <a:ext cx="717095" cy="268238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EEECE1"/>
                </a:solidFill>
                <a:latin typeface="Calibri"/>
              </a:rPr>
              <a:t>OPCUA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1329" y="4335071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AMC</a:t>
            </a:r>
          </a:p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63725" y="4047352"/>
            <a:ext cx="717095" cy="268238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EEECE1"/>
                </a:solidFill>
                <a:latin typeface="Calibri"/>
              </a:rPr>
              <a:t>OPCUA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16717" y="4330917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CCD</a:t>
            </a:r>
          </a:p>
          <a:p>
            <a:pPr algn="ctr" defTabSz="342900"/>
            <a:r>
              <a:rPr lang="fr-FR" sz="675" dirty="0">
                <a:solidFill>
                  <a:prstClr val="black"/>
                </a:solidFill>
                <a:latin typeface="Calibri"/>
              </a:rPr>
              <a:t>(offline </a:t>
            </a:r>
            <a:r>
              <a:rPr lang="fr-FR" sz="675" dirty="0" err="1">
                <a:solidFill>
                  <a:prstClr val="black"/>
                </a:solidFill>
                <a:latin typeface="Calibri"/>
              </a:rPr>
              <a:t>pointing</a:t>
            </a:r>
            <a:r>
              <a:rPr lang="fr-FR" sz="675" dirty="0">
                <a:solidFill>
                  <a:prstClr val="black"/>
                </a:solidFill>
                <a:latin typeface="Calibri"/>
              </a:rPr>
              <a:t> correction)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19113" y="4043199"/>
            <a:ext cx="717095" cy="268238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EEECE1"/>
                </a:solidFill>
                <a:latin typeface="Calibri"/>
              </a:rPr>
              <a:t>OPCUA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9051" y="4330239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Power</a:t>
            </a:r>
          </a:p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Control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447" y="4042520"/>
            <a:ext cx="717095" cy="268238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EEECE1"/>
                </a:solidFill>
                <a:latin typeface="Calibri"/>
              </a:rPr>
              <a:t>OPCUA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13814" y="4330239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Condition</a:t>
            </a:r>
          </a:p>
          <a:p>
            <a:pPr algn="ctr" defTabSz="342900"/>
            <a:r>
              <a:rPr lang="fr-FR" sz="900" dirty="0">
                <a:solidFill>
                  <a:prstClr val="black"/>
                </a:solidFill>
                <a:latin typeface="Calibri"/>
              </a:rPr>
              <a:t>Monitoring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16210" y="4042520"/>
            <a:ext cx="717095" cy="268238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EEECE1"/>
                </a:solidFill>
                <a:latin typeface="Calibri"/>
              </a:rPr>
              <a:t>OPCUA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46471" y="2701867"/>
            <a:ext cx="816563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FFFFFF"/>
                </a:solidFill>
                <a:latin typeface="Calibri"/>
              </a:rPr>
              <a:t>ACS Bridge</a:t>
            </a:r>
          </a:p>
        </p:txBody>
      </p:sp>
      <p:cxnSp>
        <p:nvCxnSpPr>
          <p:cNvPr id="27" name="Connecteur droit avec flèche 26"/>
          <p:cNvCxnSpPr>
            <a:cxnSpLocks/>
          </p:cNvCxnSpPr>
          <p:nvPr/>
        </p:nvCxnSpPr>
        <p:spPr>
          <a:xfrm>
            <a:off x="2313514" y="3522523"/>
            <a:ext cx="0" cy="829082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12866" y="2701867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FFFFFF"/>
                </a:solidFill>
                <a:latin typeface="Calibri"/>
              </a:rPr>
              <a:t>ACS Bridge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65988" y="2701867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FFFFFF"/>
                </a:solidFill>
                <a:latin typeface="Calibri"/>
              </a:rPr>
              <a:t>ACS Bridge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0724" y="2701867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FFFFFF"/>
                </a:solidFill>
                <a:latin typeface="Calibri"/>
              </a:rPr>
              <a:t>ACS Bridge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66194" y="2701867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FFFFFF"/>
                </a:solidFill>
                <a:latin typeface="Calibri"/>
              </a:rPr>
              <a:t>ACS Bridge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16976" y="2701867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FFFFFF"/>
                </a:solidFill>
                <a:latin typeface="Calibri"/>
              </a:rPr>
              <a:t>ACS Bridge</a:t>
            </a:r>
          </a:p>
        </p:txBody>
      </p:sp>
      <p:cxnSp>
        <p:nvCxnSpPr>
          <p:cNvPr id="33" name="Connecteur droit 32"/>
          <p:cNvCxnSpPr>
            <a:cxnSpLocks/>
          </p:cNvCxnSpPr>
          <p:nvPr/>
        </p:nvCxnSpPr>
        <p:spPr>
          <a:xfrm flipH="1">
            <a:off x="3851709" y="2986787"/>
            <a:ext cx="2263" cy="1062540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cxnSpLocks/>
          </p:cNvCxnSpPr>
          <p:nvPr/>
        </p:nvCxnSpPr>
        <p:spPr>
          <a:xfrm>
            <a:off x="4621310" y="2986788"/>
            <a:ext cx="0" cy="1060564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cxnSpLocks/>
          </p:cNvCxnSpPr>
          <p:nvPr/>
        </p:nvCxnSpPr>
        <p:spPr>
          <a:xfrm>
            <a:off x="5376046" y="2991628"/>
            <a:ext cx="651" cy="1051571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cxnSpLocks/>
          </p:cNvCxnSpPr>
          <p:nvPr/>
        </p:nvCxnSpPr>
        <p:spPr>
          <a:xfrm>
            <a:off x="6135733" y="2995195"/>
            <a:ext cx="7515" cy="1047324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cxnSpLocks/>
          </p:cNvCxnSpPr>
          <p:nvPr/>
        </p:nvCxnSpPr>
        <p:spPr>
          <a:xfrm>
            <a:off x="6919504" y="2995195"/>
            <a:ext cx="1497" cy="1047324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38174" y="3116621"/>
            <a:ext cx="487842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Drive </a:t>
            </a:r>
          </a:p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Eng. IF</a:t>
            </a:r>
          </a:p>
        </p:txBody>
      </p:sp>
      <p:cxnSp>
        <p:nvCxnSpPr>
          <p:cNvPr id="39" name="Connecteur droit avec flèche 38"/>
          <p:cNvCxnSpPr>
            <a:cxnSpLocks/>
          </p:cNvCxnSpPr>
          <p:nvPr/>
        </p:nvCxnSpPr>
        <p:spPr>
          <a:xfrm>
            <a:off x="3544941" y="3522521"/>
            <a:ext cx="0" cy="51999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061027" y="3116621"/>
            <a:ext cx="503416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AMC </a:t>
            </a:r>
          </a:p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Eng. IF</a:t>
            </a:r>
          </a:p>
        </p:txBody>
      </p:sp>
      <p:cxnSp>
        <p:nvCxnSpPr>
          <p:cNvPr id="41" name="Connecteur droit avec flèche 40"/>
          <p:cNvCxnSpPr>
            <a:cxnSpLocks/>
          </p:cNvCxnSpPr>
          <p:nvPr/>
        </p:nvCxnSpPr>
        <p:spPr>
          <a:xfrm>
            <a:off x="4312735" y="3522521"/>
            <a:ext cx="0" cy="51999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816718" y="3116621"/>
            <a:ext cx="466405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CCD </a:t>
            </a:r>
          </a:p>
          <a:p>
            <a:pPr algn="ctr" defTabSz="342900"/>
            <a:r>
              <a:rPr lang="fr-FR" sz="900" dirty="0">
                <a:solidFill>
                  <a:srgbClr val="000000"/>
                </a:solidFill>
                <a:latin typeface="Calibri"/>
              </a:rPr>
              <a:t>Eng. IF</a:t>
            </a:r>
          </a:p>
        </p:txBody>
      </p:sp>
      <p:cxnSp>
        <p:nvCxnSpPr>
          <p:cNvPr id="43" name="Connecteur droit avec flèche 42"/>
          <p:cNvCxnSpPr>
            <a:cxnSpLocks/>
          </p:cNvCxnSpPr>
          <p:nvPr/>
        </p:nvCxnSpPr>
        <p:spPr>
          <a:xfrm>
            <a:off x="5049919" y="3522523"/>
            <a:ext cx="0" cy="538229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596913" y="3116621"/>
            <a:ext cx="481954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solidFill>
                  <a:srgbClr val="000000"/>
                </a:solidFill>
                <a:latin typeface="Calibri"/>
              </a:rPr>
              <a:t>Power </a:t>
            </a:r>
            <a:r>
              <a:rPr lang="fr-FR" sz="825" dirty="0" err="1">
                <a:solidFill>
                  <a:srgbClr val="000000"/>
                </a:solidFill>
                <a:latin typeface="Calibri"/>
              </a:rPr>
              <a:t>Cont</a:t>
            </a:r>
            <a:r>
              <a:rPr lang="fr-FR" sz="825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algn="ctr" defTabSz="342900"/>
            <a:r>
              <a:rPr lang="fr-FR" sz="825" dirty="0">
                <a:solidFill>
                  <a:srgbClr val="000000"/>
                </a:solidFill>
                <a:latin typeface="Calibri"/>
              </a:rPr>
              <a:t>Eng. IF</a:t>
            </a:r>
          </a:p>
        </p:txBody>
      </p:sp>
      <p:cxnSp>
        <p:nvCxnSpPr>
          <p:cNvPr id="45" name="Connecteur droit avec flèche 44"/>
          <p:cNvCxnSpPr>
            <a:cxnSpLocks/>
          </p:cNvCxnSpPr>
          <p:nvPr/>
        </p:nvCxnSpPr>
        <p:spPr>
          <a:xfrm>
            <a:off x="5837889" y="3522521"/>
            <a:ext cx="0" cy="51999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317067" y="3116621"/>
            <a:ext cx="536929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825" dirty="0">
                <a:solidFill>
                  <a:srgbClr val="000000"/>
                </a:solidFill>
                <a:latin typeface="Calibri"/>
              </a:rPr>
              <a:t>Cond. Mon. </a:t>
            </a:r>
          </a:p>
          <a:p>
            <a:pPr algn="ctr" defTabSz="342900"/>
            <a:r>
              <a:rPr lang="fr-FR" sz="825" dirty="0" err="1">
                <a:solidFill>
                  <a:srgbClr val="000000"/>
                </a:solidFill>
                <a:latin typeface="Calibri"/>
              </a:rPr>
              <a:t>Eng.IF</a:t>
            </a:r>
            <a:endParaRPr lang="fr-FR" sz="825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7" name="Connecteur droit avec flèche 46"/>
          <p:cNvCxnSpPr>
            <a:cxnSpLocks/>
          </p:cNvCxnSpPr>
          <p:nvPr/>
        </p:nvCxnSpPr>
        <p:spPr>
          <a:xfrm>
            <a:off x="6585531" y="3522521"/>
            <a:ext cx="0" cy="519998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-324907" y="483280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46472" y="4050973"/>
            <a:ext cx="821326" cy="270231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fr-FR" sz="900" dirty="0">
                <a:solidFill>
                  <a:srgbClr val="EEECE1"/>
                </a:solidFill>
                <a:latin typeface="Calibri"/>
              </a:rPr>
              <a:t>CACO OPCUA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76781" y="4059955"/>
            <a:ext cx="1242138" cy="23083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  <a:alpha val="50000"/>
                </a:schemeClr>
              </a:gs>
              <a:gs pos="100000">
                <a:schemeClr val="accent6">
                  <a:tint val="15000"/>
                  <a:satMod val="350000"/>
                  <a:alpha val="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42900"/>
            <a:r>
              <a:rPr lang="fr-FR" sz="900" dirty="0" err="1">
                <a:solidFill>
                  <a:prstClr val="black"/>
                </a:solidFill>
                <a:latin typeface="Bodoni 72 Book"/>
                <a:cs typeface="Bodoni 72 Book"/>
              </a:rPr>
              <a:t>Assembly</a:t>
            </a:r>
            <a:r>
              <a:rPr lang="fr-FR" sz="900" dirty="0">
                <a:solidFill>
                  <a:prstClr val="black"/>
                </a:solidFill>
                <a:latin typeface="Bodoni 72 Book"/>
                <a:cs typeface="Bodoni 72 Book"/>
              </a:rPr>
              <a:t> business </a:t>
            </a:r>
            <a:r>
              <a:rPr lang="fr-FR" sz="900" dirty="0" err="1">
                <a:solidFill>
                  <a:prstClr val="black"/>
                </a:solidFill>
                <a:latin typeface="Bodoni 72 Book"/>
                <a:cs typeface="Bodoni 72 Book"/>
              </a:rPr>
              <a:t>logic</a:t>
            </a:r>
            <a:endParaRPr lang="fr-FR" sz="900" dirty="0">
              <a:solidFill>
                <a:prstClr val="black"/>
              </a:solidFill>
              <a:latin typeface="Bodoni 72 Book"/>
              <a:cs typeface="Bodoni 72 Book"/>
            </a:endParaRPr>
          </a:p>
        </p:txBody>
      </p:sp>
      <p:cxnSp>
        <p:nvCxnSpPr>
          <p:cNvPr id="51" name="Connecteur droit 50"/>
          <p:cNvCxnSpPr>
            <a:cxnSpLocks/>
          </p:cNvCxnSpPr>
          <p:nvPr/>
        </p:nvCxnSpPr>
        <p:spPr>
          <a:xfrm flipV="1">
            <a:off x="1898336" y="2439774"/>
            <a:ext cx="4665100" cy="82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cxnSpLocks/>
          </p:cNvCxnSpPr>
          <p:nvPr/>
        </p:nvCxnSpPr>
        <p:spPr>
          <a:xfrm>
            <a:off x="6563435" y="2439774"/>
            <a:ext cx="0" cy="27003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>
            <a:cxnSpLocks/>
          </p:cNvCxnSpPr>
          <p:nvPr/>
        </p:nvCxnSpPr>
        <p:spPr>
          <a:xfrm>
            <a:off x="5807351" y="2439774"/>
            <a:ext cx="0" cy="27003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cxnSpLocks/>
          </p:cNvCxnSpPr>
          <p:nvPr/>
        </p:nvCxnSpPr>
        <p:spPr>
          <a:xfrm>
            <a:off x="5051267" y="2439774"/>
            <a:ext cx="0" cy="27003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>
            <a:cxnSpLocks/>
          </p:cNvCxnSpPr>
          <p:nvPr/>
        </p:nvCxnSpPr>
        <p:spPr>
          <a:xfrm>
            <a:off x="4349189" y="2439774"/>
            <a:ext cx="0" cy="27003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cxnSpLocks/>
          </p:cNvCxnSpPr>
          <p:nvPr/>
        </p:nvCxnSpPr>
        <p:spPr>
          <a:xfrm>
            <a:off x="3647111" y="2439774"/>
            <a:ext cx="0" cy="27003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cxnSpLocks/>
          </p:cNvCxnSpPr>
          <p:nvPr/>
        </p:nvCxnSpPr>
        <p:spPr>
          <a:xfrm>
            <a:off x="2891027" y="2439774"/>
            <a:ext cx="0" cy="270030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1918920" y="2484218"/>
            <a:ext cx="1080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900" dirty="0">
                <a:solidFill>
                  <a:srgbClr val="FFFF00"/>
                </a:solidFill>
                <a:latin typeface="Bodoni 72 Book"/>
                <a:cs typeface="Bodoni 72 Book"/>
              </a:rPr>
              <a:t>ACS communication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451990" y="1969099"/>
            <a:ext cx="4207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350" dirty="0">
                <a:solidFill>
                  <a:srgbClr val="FFFF00"/>
                </a:solidFill>
                <a:latin typeface="Calibri"/>
              </a:rPr>
              <a:t>LST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22584" y="4914112"/>
            <a:ext cx="8239870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en-IE" sz="1050" dirty="0">
                <a:solidFill>
                  <a:prstClr val="black"/>
                </a:solidFill>
                <a:latin typeface="Calibri"/>
              </a:rPr>
              <a:t>Telescope Control Unit (TCU) interacts with the assemblies via ACS mechanism</a:t>
            </a:r>
          </a:p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en-IE" sz="1050" b="1" i="1" dirty="0">
                <a:solidFill>
                  <a:prstClr val="black"/>
                </a:solidFill>
                <a:latin typeface="Calibri"/>
              </a:rPr>
              <a:t>ACTL interacts with TCU only</a:t>
            </a:r>
            <a:r>
              <a:rPr lang="en-IE" sz="105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22584" y="5387827"/>
            <a:ext cx="8239870" cy="253916"/>
          </a:xfrm>
          <a:prstGeom prst="rect">
            <a:avLst/>
          </a:prstGeom>
          <a:solidFill>
            <a:srgbClr val="678D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en-IE" sz="1050" dirty="0">
                <a:solidFill>
                  <a:schemeClr val="bg1"/>
                </a:solidFill>
                <a:latin typeface="Calibri"/>
              </a:rPr>
              <a:t>1-1 mapping to communicate with the logic : </a:t>
            </a:r>
            <a:r>
              <a:rPr lang="en-IE" sz="1050" b="1" i="1" dirty="0">
                <a:solidFill>
                  <a:schemeClr val="bg1"/>
                </a:solidFill>
                <a:latin typeface="Calibri"/>
              </a:rPr>
              <a:t>ACS implementation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619010" y="5702520"/>
            <a:ext cx="8243444" cy="415498"/>
          </a:xfrm>
          <a:prstGeom prst="rect">
            <a:avLst/>
          </a:prstGeom>
          <a:solidFill>
            <a:srgbClr val="ABC0B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en-IE" sz="1050" dirty="0">
                <a:solidFill>
                  <a:prstClr val="black"/>
                </a:solidFill>
                <a:latin typeface="Calibri"/>
              </a:rPr>
              <a:t>Business logic implemented in the assembly</a:t>
            </a:r>
          </a:p>
          <a:p>
            <a:pPr marL="171450" indent="-171450" defTabSz="342900">
              <a:buFont typeface="Arial" panose="020B0604020202020204" pitchFamily="34" charset="0"/>
              <a:buChar char="•"/>
            </a:pPr>
            <a:r>
              <a:rPr lang="en-IE" sz="1050" dirty="0">
                <a:solidFill>
                  <a:prstClr val="black"/>
                </a:solidFill>
                <a:latin typeface="Calibri"/>
              </a:rPr>
              <a:t>OPCUA  communication with the upper layer</a:t>
            </a:r>
          </a:p>
        </p:txBody>
      </p:sp>
      <p:sp>
        <p:nvSpPr>
          <p:cNvPr id="88" name="Espace réservé de la date 87">
            <a:extLst>
              <a:ext uri="{FF2B5EF4-FFF2-40B4-BE49-F238E27FC236}">
                <a16:creationId xmlns:a16="http://schemas.microsoft.com/office/drawing/2014/main" id="{91D2096F-7EA8-7A4F-A0B3-81B354742B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9265E25-57C3-4F47-AC77-DF08CEA0966B}" type="datetime1">
              <a:rPr lang="fr-FR" smtClean="0"/>
              <a:t>18/12/2018</a:t>
            </a:fld>
            <a:endParaRPr lang="fr-FR"/>
          </a:p>
        </p:txBody>
      </p:sp>
      <p:sp>
        <p:nvSpPr>
          <p:cNvPr id="89" name="Espace réservé du pied de page 88">
            <a:extLst>
              <a:ext uri="{FF2B5EF4-FFF2-40B4-BE49-F238E27FC236}">
                <a16:creationId xmlns:a16="http://schemas.microsoft.com/office/drawing/2014/main" id="{7D520301-849E-6C41-A7F2-8F6AE8F52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Le Flour LAPP CTA/LST</a:t>
            </a:r>
          </a:p>
        </p:txBody>
      </p:sp>
      <p:sp>
        <p:nvSpPr>
          <p:cNvPr id="90" name="Espace réservé du numéro de diapositive 89">
            <a:extLst>
              <a:ext uri="{FF2B5EF4-FFF2-40B4-BE49-F238E27FC236}">
                <a16:creationId xmlns:a16="http://schemas.microsoft.com/office/drawing/2014/main" id="{595F72E4-4400-9546-AEEB-B17D2796E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6B6C5A-B543-AA46-BC53-62B423163E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77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Control and Monitoring of the different assemblies : Mount, Camera, AMC , Aux , …</a:t>
            </a:r>
          </a:p>
          <a:p>
            <a:endParaRPr lang="en-GB" sz="2800" dirty="0"/>
          </a:p>
          <a:p>
            <a:r>
              <a:rPr lang="en-GB" sz="2800" dirty="0"/>
              <a:t>Implementation of the top level use cases.</a:t>
            </a:r>
          </a:p>
          <a:p>
            <a:endParaRPr lang="en-GB" sz="2800" dirty="0"/>
          </a:p>
          <a:p>
            <a:r>
              <a:rPr lang="en-GB" sz="2800" dirty="0"/>
              <a:t>Graphical User Interface (Expert , Semi-Expert, Operator)</a:t>
            </a:r>
          </a:p>
          <a:p>
            <a:endParaRPr lang="en-GB" sz="2800" dirty="0"/>
          </a:p>
          <a:p>
            <a:r>
              <a:rPr lang="en-GB" sz="2800" dirty="0"/>
              <a:t>Integration of the telescope to the common CTA framework : ACS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44227" y="196280"/>
            <a:ext cx="5291005" cy="337500"/>
          </a:xfrm>
        </p:spPr>
        <p:txBody>
          <a:bodyPr/>
          <a:lstStyle/>
          <a:p>
            <a:r>
              <a:rPr lang="fr-FR" sz="2800" dirty="0"/>
              <a:t>LST Control Software : Objectives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D42493-A9F7-AC42-A2BB-22782A87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754B-2F93-9841-BA79-D04F82D32E59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E925AC-AC74-5744-BD52-4BA3D64E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7BFA6F-23E4-0A45-991A-49EDCD36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633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58265" y="639920"/>
            <a:ext cx="8325853" cy="5544152"/>
          </a:xfrm>
        </p:spPr>
        <p:txBody>
          <a:bodyPr/>
          <a:lstStyle/>
          <a:p>
            <a:r>
              <a:rPr lang="en-GB" sz="2800" dirty="0"/>
              <a:t>Expert level (low level)</a:t>
            </a:r>
          </a:p>
          <a:p>
            <a:pPr lvl="1"/>
            <a:r>
              <a:rPr lang="en-GB" sz="1800" dirty="0"/>
              <a:t>Very specific software with very specific functionalities. "Standalone" software without any integration purposes</a:t>
            </a:r>
          </a:p>
          <a:p>
            <a:pPr lvl="1"/>
            <a:endParaRPr lang="en-GB" sz="1800" dirty="0"/>
          </a:p>
          <a:p>
            <a:r>
              <a:rPr lang="en-GB" sz="2800" dirty="0"/>
              <a:t>Semi-expert level (intermediate level)</a:t>
            </a:r>
          </a:p>
          <a:p>
            <a:pPr lvl="1"/>
            <a:r>
              <a:rPr lang="en-GB" sz="1800" dirty="0"/>
              <a:t>Associated to each assembly with higher functionalities. </a:t>
            </a:r>
          </a:p>
          <a:p>
            <a:pPr lvl="1"/>
            <a:r>
              <a:rPr lang="en-GB" sz="1800" dirty="0"/>
              <a:t>This layer needs a global integration in the LST architecture scheme and allow to test individually each assembly.</a:t>
            </a:r>
          </a:p>
          <a:p>
            <a:pPr lvl="1"/>
            <a:r>
              <a:rPr lang="en-GB" sz="1800" dirty="0"/>
              <a:t>ICD is mandatory</a:t>
            </a:r>
          </a:p>
          <a:p>
            <a:pPr lvl="1"/>
            <a:endParaRPr lang="en-GB" sz="1800" dirty="0"/>
          </a:p>
          <a:p>
            <a:r>
              <a:rPr lang="en-GB" sz="2800" dirty="0"/>
              <a:t>Operator Level (High Level)        </a:t>
            </a:r>
          </a:p>
          <a:p>
            <a:pPr lvl="1"/>
            <a:r>
              <a:rPr lang="en-GB" sz="1800" dirty="0"/>
              <a:t>Complete integration with all the assemblies. Based on the level ”Semi-expert” level to achieve the high level functionalities of the LST1.</a:t>
            </a:r>
          </a:p>
          <a:p>
            <a:pPr lvl="1"/>
            <a:endParaRPr lang="en-GB" sz="1800" dirty="0"/>
          </a:p>
          <a:p>
            <a:r>
              <a:rPr lang="en-GB" sz="2800" dirty="0"/>
              <a:t>Telescope integration in the array</a:t>
            </a:r>
          </a:p>
          <a:p>
            <a:pPr lvl="1"/>
            <a:r>
              <a:rPr lang="en-GB" sz="1800" dirty="0"/>
              <a:t>Depends on ”OES” proposal and use cases.</a:t>
            </a:r>
            <a:endParaRPr lang="en-GB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9925" y="129531"/>
            <a:ext cx="7264244" cy="337500"/>
          </a:xfrm>
        </p:spPr>
        <p:txBody>
          <a:bodyPr/>
          <a:lstStyle/>
          <a:p>
            <a:r>
              <a:rPr lang="en-GB" sz="2800" dirty="0"/>
              <a:t>Decomposition of the control software layers</a:t>
            </a: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DA27A-4CA1-CD42-AF16-DB9913F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6B35-8963-7E43-85A6-62363BC5E912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DA8C00-B3BE-2E4D-8525-06625F3B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7FA3E-EA97-E74A-9883-8EA61D60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35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D6A6E9B-D561-8C41-AE2D-DB893606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884584"/>
            <a:ext cx="8502621" cy="5487340"/>
          </a:xfrm>
        </p:spPr>
        <p:txBody>
          <a:bodyPr/>
          <a:lstStyle/>
          <a:p>
            <a:r>
              <a:rPr lang="en-GB" sz="2800" dirty="0"/>
              <a:t>Based on ACTL choices :</a:t>
            </a:r>
          </a:p>
          <a:p>
            <a:pPr lvl="1"/>
            <a:r>
              <a:rPr lang="en-GB" sz="2400" dirty="0"/>
              <a:t>OPCUA for the device control including the device business logic.</a:t>
            </a:r>
          </a:p>
          <a:p>
            <a:pPr lvl="1"/>
            <a:r>
              <a:rPr lang="en-GB" sz="2400" dirty="0"/>
              <a:t>ACS (Alma Control Software) framework for the integration in the global CTA scheme for the array control.</a:t>
            </a:r>
          </a:p>
          <a:p>
            <a:pPr lvl="1"/>
            <a:r>
              <a:rPr lang="en-GB" sz="2400" dirty="0"/>
              <a:t>Web-based operator GUIs : </a:t>
            </a:r>
          </a:p>
          <a:p>
            <a:pPr lvl="2"/>
            <a:r>
              <a:rPr lang="en-GB" sz="2000" dirty="0"/>
              <a:t>Server: Pyramid, a lightweight python web framework. </a:t>
            </a:r>
          </a:p>
          <a:p>
            <a:pPr lvl="2"/>
            <a:r>
              <a:rPr lang="en-GB" sz="2000" dirty="0"/>
              <a:t>Data access / buffering: </a:t>
            </a:r>
            <a:r>
              <a:rPr lang="en-GB" sz="2000" dirty="0" err="1"/>
              <a:t>mongodb</a:t>
            </a:r>
            <a:r>
              <a:rPr lang="en-GB" sz="2000" dirty="0"/>
              <a:t>, ACS. </a:t>
            </a:r>
          </a:p>
          <a:p>
            <a:pPr lvl="2"/>
            <a:r>
              <a:rPr lang="fr-FR" sz="2000" dirty="0" err="1"/>
              <a:t>Asynchronous</a:t>
            </a:r>
            <a:r>
              <a:rPr lang="fr-FR" sz="2000" dirty="0"/>
              <a:t> communication: </a:t>
            </a:r>
            <a:r>
              <a:rPr lang="fr-FR" sz="2000" dirty="0" err="1"/>
              <a:t>sockeit.io</a:t>
            </a:r>
            <a:r>
              <a:rPr lang="fr-FR" sz="2000" dirty="0"/>
              <a:t> web-sockets. </a:t>
            </a:r>
            <a:endParaRPr lang="en-GB" sz="2000" dirty="0"/>
          </a:p>
          <a:p>
            <a:pPr lvl="2"/>
            <a:r>
              <a:rPr lang="en-GB" sz="2000" dirty="0"/>
              <a:t>Front-end framework: </a:t>
            </a:r>
          </a:p>
          <a:p>
            <a:pPr lvl="3"/>
            <a:r>
              <a:rPr lang="en-GB" sz="1600" dirty="0"/>
              <a:t>Polymer : a Material Design, Google’s Web Component framework.</a:t>
            </a:r>
          </a:p>
          <a:p>
            <a:pPr lvl="2"/>
            <a:r>
              <a:rPr lang="en-GB" sz="2000" dirty="0"/>
              <a:t>Data visualization: d3.js (v4.*) </a:t>
            </a:r>
            <a:r>
              <a:rPr lang="en-GB" sz="2000" dirty="0" err="1"/>
              <a:t>Javascript</a:t>
            </a:r>
            <a:r>
              <a:rPr lang="en-GB" sz="2000" dirty="0"/>
              <a:t> libraries using SVG, HTML5 &amp; CSS for real-time interactive data visualization. </a:t>
            </a:r>
          </a:p>
          <a:p>
            <a:pPr lvl="2"/>
            <a:endParaRPr lang="en-GB" sz="2000" dirty="0"/>
          </a:p>
          <a:p>
            <a:pPr lvl="2"/>
            <a:endParaRPr lang="en-GB" sz="2000" dirty="0"/>
          </a:p>
          <a:p>
            <a:pPr lvl="1"/>
            <a:endParaRPr lang="en-GB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3A04DF-1448-B346-9CD6-E9E98257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Technical choices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6FE843-1B44-AE4F-8BF2-A9AB3BB9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FC9-BE85-8E44-A335-1F3A3BEAE7DF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88FCD1-4B61-6349-A083-012910AE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376EC-83FF-C944-BC21-2D7E72A9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78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313765" y="1996637"/>
            <a:ext cx="8498541" cy="1155872"/>
          </a:xfrm>
          <a:prstGeom prst="rect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fr-FR" sz="135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I.E.E.C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13766" y="3969559"/>
            <a:ext cx="8498540" cy="1640778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fr-FR" sz="135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Assembly</a:t>
            </a:r>
            <a:r>
              <a:rPr lang="fr-FR" sz="135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Team</a:t>
            </a:r>
          </a:p>
          <a:p>
            <a:pPr algn="r"/>
            <a:endParaRPr lang="fr-FR" sz="1350" dirty="0"/>
          </a:p>
        </p:txBody>
      </p:sp>
      <p:sp>
        <p:nvSpPr>
          <p:cNvPr id="120" name="Rectangle 119"/>
          <p:cNvSpPr/>
          <p:nvPr/>
        </p:nvSpPr>
        <p:spPr>
          <a:xfrm>
            <a:off x="313766" y="3184744"/>
            <a:ext cx="8498540" cy="751554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r"/>
            <a:r>
              <a:rPr lang="fr-FR" sz="135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L.A.P.P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52312" y="205905"/>
            <a:ext cx="6833175" cy="337500"/>
          </a:xfrm>
        </p:spPr>
        <p:txBody>
          <a:bodyPr/>
          <a:lstStyle/>
          <a:p>
            <a:r>
              <a:rPr lang="en-US" sz="2800" dirty="0"/>
              <a:t>LST Control Software : Current responsibilities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13765" y="1467029"/>
            <a:ext cx="8498541" cy="49935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0"/>
          <a:lstStyle/>
          <a:p>
            <a:pPr algn="r"/>
            <a:r>
              <a:rPr lang="fr-FR" sz="135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ACTL</a:t>
            </a:r>
          </a:p>
        </p:txBody>
      </p:sp>
      <p:cxnSp>
        <p:nvCxnSpPr>
          <p:cNvPr id="65" name="Connecteur droit 64"/>
          <p:cNvCxnSpPr>
            <a:cxnSpLocks/>
            <a:endCxn id="105" idx="0"/>
          </p:cNvCxnSpPr>
          <p:nvPr/>
        </p:nvCxnSpPr>
        <p:spPr>
          <a:xfrm flipH="1">
            <a:off x="3343217" y="3779032"/>
            <a:ext cx="3270" cy="1064370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274515" y="2586771"/>
            <a:ext cx="1207805" cy="507740"/>
          </a:xfrm>
          <a:prstGeom prst="rect">
            <a:avLst/>
          </a:prstGeom>
          <a:solidFill>
            <a:schemeClr val="lt1"/>
          </a:solidFill>
          <a:ln w="952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err="1"/>
              <a:t>Telescope</a:t>
            </a:r>
            <a:r>
              <a:rPr lang="fr-FR" sz="900" dirty="0"/>
              <a:t> Control</a:t>
            </a:r>
          </a:p>
          <a:p>
            <a:pPr algn="ctr"/>
            <a:r>
              <a:rPr lang="fr-FR" sz="900" dirty="0"/>
              <a:t>(ACS Master Component)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16648" y="1509362"/>
            <a:ext cx="665671" cy="4059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err="1">
                <a:solidFill>
                  <a:schemeClr val="tx1"/>
                </a:solidFill>
              </a:rPr>
              <a:t>TelescopeACTL</a:t>
            </a:r>
            <a:r>
              <a:rPr lang="fr-FR" sz="900" dirty="0">
                <a:solidFill>
                  <a:schemeClr val="tx1"/>
                </a:solidFill>
              </a:rPr>
              <a:t> Interface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614859" y="5104062"/>
            <a:ext cx="1143363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Camera Control</a:t>
            </a:r>
          </a:p>
          <a:p>
            <a:pPr algn="ctr"/>
            <a:r>
              <a:rPr lang="fr-FR" sz="900" dirty="0"/>
              <a:t>(CACO Business </a:t>
            </a:r>
            <a:r>
              <a:rPr lang="fr-FR" sz="900" dirty="0" err="1"/>
              <a:t>Logic</a:t>
            </a:r>
            <a:r>
              <a:rPr lang="fr-FR" sz="900" dirty="0"/>
              <a:t>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640400" y="4223830"/>
            <a:ext cx="613535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Camera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</a:rPr>
              <a:t>Eng.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</a:rPr>
              <a:t>Interface</a:t>
            </a:r>
          </a:p>
        </p:txBody>
      </p:sp>
      <p:cxnSp>
        <p:nvCxnSpPr>
          <p:cNvPr id="71" name="Connecteur droit avec flèche 70"/>
          <p:cNvCxnSpPr>
            <a:cxnSpLocks/>
            <a:stCxn id="62" idx="2"/>
          </p:cNvCxnSpPr>
          <p:nvPr/>
        </p:nvCxnSpPr>
        <p:spPr>
          <a:xfrm>
            <a:off x="1629176" y="2394943"/>
            <a:ext cx="0" cy="191827"/>
          </a:xfrm>
          <a:prstGeom prst="straightConnector1">
            <a:avLst/>
          </a:prstGeom>
          <a:ln w="9525" cmpd="sng">
            <a:solidFill>
              <a:schemeClr val="accent6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cxnSpLocks/>
          </p:cNvCxnSpPr>
          <p:nvPr/>
        </p:nvCxnSpPr>
        <p:spPr>
          <a:xfrm>
            <a:off x="2130915" y="1915262"/>
            <a:ext cx="0" cy="671508"/>
          </a:xfrm>
          <a:prstGeom prst="straightConnector1">
            <a:avLst/>
          </a:prstGeom>
          <a:ln w="9525" cmpd="sng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894337" y="5100776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Drive</a:t>
            </a:r>
          </a:p>
          <a:p>
            <a:pPr algn="ctr"/>
            <a:r>
              <a:rPr lang="fr-FR" sz="900" dirty="0"/>
              <a:t>System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892392" y="4841217"/>
            <a:ext cx="717095" cy="195545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2"/>
                </a:solidFill>
              </a:rPr>
              <a:t>OPCUA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799931" y="5098800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AMC</a:t>
            </a:r>
          </a:p>
          <a:p>
            <a:pPr algn="ctr"/>
            <a:r>
              <a:rPr lang="fr-FR" sz="900" dirty="0"/>
              <a:t>System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797986" y="4839241"/>
            <a:ext cx="717095" cy="195545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2"/>
                </a:solidFill>
              </a:rPr>
              <a:t>OPCUA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555318" y="5094646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CCD</a:t>
            </a:r>
          </a:p>
          <a:p>
            <a:pPr algn="ctr"/>
            <a:r>
              <a:rPr lang="fr-FR" sz="675" dirty="0"/>
              <a:t>(offline </a:t>
            </a:r>
            <a:r>
              <a:rPr lang="fr-FR" sz="675" dirty="0" err="1"/>
              <a:t>pointing</a:t>
            </a:r>
            <a:r>
              <a:rPr lang="fr-FR" sz="675" dirty="0"/>
              <a:t> correction)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553373" y="4835087"/>
            <a:ext cx="717095" cy="195545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2"/>
                </a:solidFill>
              </a:rPr>
              <a:t>OPCUA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307652" y="5093967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Power</a:t>
            </a:r>
          </a:p>
          <a:p>
            <a:pPr algn="ctr"/>
            <a:r>
              <a:rPr lang="fr-FR" sz="900" dirty="0"/>
              <a:t>Control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305707" y="4834408"/>
            <a:ext cx="717095" cy="195545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2"/>
                </a:solidFill>
              </a:rPr>
              <a:t>OPCUA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052416" y="5093967"/>
            <a:ext cx="719490" cy="444745"/>
          </a:xfrm>
          <a:prstGeom prst="rect">
            <a:avLst/>
          </a:prstGeom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Condition</a:t>
            </a:r>
          </a:p>
          <a:p>
            <a:pPr algn="ctr"/>
            <a:r>
              <a:rPr lang="fr-FR" sz="900" dirty="0"/>
              <a:t>Monitoring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050471" y="4834408"/>
            <a:ext cx="717095" cy="195545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2"/>
                </a:solidFill>
              </a:rPr>
              <a:t>OPCUA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060606" y="3494111"/>
            <a:ext cx="605792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ACS Bridge</a:t>
            </a:r>
          </a:p>
        </p:txBody>
      </p:sp>
      <p:cxnSp>
        <p:nvCxnSpPr>
          <p:cNvPr id="84" name="Connecteur droit avec flèche 83"/>
          <p:cNvCxnSpPr/>
          <p:nvPr/>
        </p:nvCxnSpPr>
        <p:spPr>
          <a:xfrm flipH="1">
            <a:off x="2796520" y="4629730"/>
            <a:ext cx="8" cy="479700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952174" y="3494111"/>
            <a:ext cx="613781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ACS Bridge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797986" y="3494111"/>
            <a:ext cx="632114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ACS Bridge</a:t>
            </a:r>
          </a:p>
        </p:txBody>
      </p:sp>
      <p:sp>
        <p:nvSpPr>
          <p:cNvPr id="87" name="Rectangle 86"/>
          <p:cNvSpPr/>
          <p:nvPr/>
        </p:nvSpPr>
        <p:spPr>
          <a:xfrm>
            <a:off x="5472267" y="3494111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ACS Bridge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217737" y="3494111"/>
            <a:ext cx="712570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ACS Bridge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968518" y="3494111"/>
            <a:ext cx="668654" cy="284921"/>
          </a:xfrm>
          <a:prstGeom prst="rect">
            <a:avLst/>
          </a:prstGeom>
          <a:solidFill>
            <a:schemeClr val="accent2"/>
          </a:solidFill>
          <a:ln w="9525" cmpd="sng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FFFFFF"/>
                </a:solidFill>
              </a:rPr>
              <a:t>ACS Bridge</a:t>
            </a:r>
          </a:p>
        </p:txBody>
      </p:sp>
      <p:cxnSp>
        <p:nvCxnSpPr>
          <p:cNvPr id="90" name="Connecteur droit 89"/>
          <p:cNvCxnSpPr>
            <a:cxnSpLocks/>
          </p:cNvCxnSpPr>
          <p:nvPr/>
        </p:nvCxnSpPr>
        <p:spPr>
          <a:xfrm>
            <a:off x="4502198" y="3779032"/>
            <a:ext cx="3004" cy="1067688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H="1">
            <a:off x="5379921" y="3779033"/>
            <a:ext cx="260" cy="987515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6139026" y="3779033"/>
            <a:ext cx="2353" cy="983362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>
            <a:off x="6895790" y="3779032"/>
            <a:ext cx="2078" cy="982683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7578725" y="3779033"/>
            <a:ext cx="4943" cy="1055377"/>
          </a:xfrm>
          <a:prstGeom prst="line">
            <a:avLst/>
          </a:prstGeom>
          <a:ln w="952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898593" y="4212728"/>
            <a:ext cx="487842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Drive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</a:rPr>
              <a:t>Eng. IF</a:t>
            </a:r>
          </a:p>
        </p:txBody>
      </p:sp>
      <p:cxnSp>
        <p:nvCxnSpPr>
          <p:cNvPr id="96" name="Connecteur droit avec flèche 95"/>
          <p:cNvCxnSpPr/>
          <p:nvPr/>
        </p:nvCxnSpPr>
        <p:spPr>
          <a:xfrm flipH="1">
            <a:off x="4142514" y="4605949"/>
            <a:ext cx="4808" cy="218637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4795288" y="4223830"/>
            <a:ext cx="503416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AMC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</a:rPr>
              <a:t>Eng. IF</a:t>
            </a:r>
          </a:p>
        </p:txBody>
      </p:sp>
      <p:cxnSp>
        <p:nvCxnSpPr>
          <p:cNvPr id="98" name="Connecteur droit avec flèche 97"/>
          <p:cNvCxnSpPr>
            <a:stCxn id="97" idx="2"/>
          </p:cNvCxnSpPr>
          <p:nvPr/>
        </p:nvCxnSpPr>
        <p:spPr>
          <a:xfrm>
            <a:off x="5046996" y="4629731"/>
            <a:ext cx="4807" cy="216989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550978" y="4223830"/>
            <a:ext cx="466405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rgbClr val="000000"/>
                </a:solidFill>
              </a:rPr>
              <a:t>CCD </a:t>
            </a:r>
          </a:p>
          <a:p>
            <a:pPr algn="ctr"/>
            <a:r>
              <a:rPr lang="fr-FR" sz="900" dirty="0">
                <a:solidFill>
                  <a:srgbClr val="000000"/>
                </a:solidFill>
              </a:rPr>
              <a:t>Eng. IF</a:t>
            </a:r>
          </a:p>
        </p:txBody>
      </p:sp>
      <p:cxnSp>
        <p:nvCxnSpPr>
          <p:cNvPr id="100" name="Connecteur droit avec flèche 99"/>
          <p:cNvCxnSpPr>
            <a:stCxn id="99" idx="2"/>
          </p:cNvCxnSpPr>
          <p:nvPr/>
        </p:nvCxnSpPr>
        <p:spPr>
          <a:xfrm flipH="1">
            <a:off x="5781522" y="4629730"/>
            <a:ext cx="2658" cy="209511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6331173" y="4223830"/>
            <a:ext cx="481954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25" dirty="0">
                <a:solidFill>
                  <a:srgbClr val="000000"/>
                </a:solidFill>
              </a:rPr>
              <a:t>Power </a:t>
            </a:r>
            <a:r>
              <a:rPr lang="fr-FR" sz="825" dirty="0" err="1">
                <a:solidFill>
                  <a:srgbClr val="000000"/>
                </a:solidFill>
              </a:rPr>
              <a:t>Cont</a:t>
            </a:r>
            <a:r>
              <a:rPr lang="fr-FR" sz="825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fr-FR" sz="825" dirty="0">
                <a:solidFill>
                  <a:srgbClr val="000000"/>
                </a:solidFill>
              </a:rPr>
              <a:t>Eng. IF</a:t>
            </a:r>
          </a:p>
        </p:txBody>
      </p:sp>
      <p:cxnSp>
        <p:nvCxnSpPr>
          <p:cNvPr id="102" name="Connecteur droit avec flèche 101"/>
          <p:cNvCxnSpPr>
            <a:stCxn id="101" idx="2"/>
          </p:cNvCxnSpPr>
          <p:nvPr/>
        </p:nvCxnSpPr>
        <p:spPr>
          <a:xfrm>
            <a:off x="6572149" y="4629730"/>
            <a:ext cx="1871" cy="2219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7063228" y="4223830"/>
            <a:ext cx="477285" cy="405900"/>
          </a:xfrm>
          <a:prstGeom prst="rect">
            <a:avLst/>
          </a:prstGeom>
          <a:ln w="9525" cmpd="sng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25" dirty="0">
                <a:solidFill>
                  <a:srgbClr val="000000"/>
                </a:solidFill>
              </a:rPr>
              <a:t>Cond. Mon. </a:t>
            </a:r>
          </a:p>
          <a:p>
            <a:pPr algn="ctr"/>
            <a:r>
              <a:rPr lang="fr-FR" sz="825" dirty="0" err="1">
                <a:solidFill>
                  <a:srgbClr val="000000"/>
                </a:solidFill>
              </a:rPr>
              <a:t>Eng.IF</a:t>
            </a:r>
            <a:endParaRPr lang="fr-FR" sz="825" dirty="0">
              <a:solidFill>
                <a:srgbClr val="000000"/>
              </a:solidFill>
            </a:endParaRPr>
          </a:p>
        </p:txBody>
      </p:sp>
      <p:cxnSp>
        <p:nvCxnSpPr>
          <p:cNvPr id="104" name="Connecteur droit avec flèche 103"/>
          <p:cNvCxnSpPr>
            <a:stCxn id="103" idx="2"/>
          </p:cNvCxnSpPr>
          <p:nvPr/>
        </p:nvCxnSpPr>
        <p:spPr>
          <a:xfrm flipH="1">
            <a:off x="7298260" y="4629730"/>
            <a:ext cx="3611" cy="221993"/>
          </a:xfrm>
          <a:prstGeom prst="straightConnector1">
            <a:avLst/>
          </a:prstGeom>
          <a:ln w="9525" cmpd="sng">
            <a:solidFill>
              <a:srgbClr val="00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2932555" y="4843403"/>
            <a:ext cx="821326" cy="196997"/>
          </a:xfrm>
          <a:prstGeom prst="rect">
            <a:avLst/>
          </a:prstGeom>
          <a:solidFill>
            <a:schemeClr val="tx2">
              <a:lumMod val="75000"/>
              <a:alpha val="30000"/>
            </a:schemeClr>
          </a:solidFill>
          <a:ln w="952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bg2"/>
                </a:solidFill>
              </a:rPr>
              <a:t>CACO OPCUA</a:t>
            </a:r>
          </a:p>
        </p:txBody>
      </p:sp>
      <p:cxnSp>
        <p:nvCxnSpPr>
          <p:cNvPr id="107" name="Connecteur droit 106"/>
          <p:cNvCxnSpPr>
            <a:cxnSpLocks/>
            <a:stCxn id="66" idx="3"/>
          </p:cNvCxnSpPr>
          <p:nvPr/>
        </p:nvCxnSpPr>
        <p:spPr>
          <a:xfrm>
            <a:off x="2482320" y="2840641"/>
            <a:ext cx="4810015" cy="1020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endCxn id="89" idx="0"/>
          </p:cNvCxnSpPr>
          <p:nvPr/>
        </p:nvCxnSpPr>
        <p:spPr>
          <a:xfrm>
            <a:off x="7301872" y="2844044"/>
            <a:ext cx="974" cy="650067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88" idx="0"/>
          </p:cNvCxnSpPr>
          <p:nvPr/>
        </p:nvCxnSpPr>
        <p:spPr>
          <a:xfrm>
            <a:off x="6572149" y="2837647"/>
            <a:ext cx="1872" cy="656465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>
            <a:endCxn id="87" idx="0"/>
          </p:cNvCxnSpPr>
          <p:nvPr/>
        </p:nvCxnSpPr>
        <p:spPr>
          <a:xfrm flipH="1">
            <a:off x="5828552" y="2844044"/>
            <a:ext cx="1624" cy="650067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cxnSpLocks/>
            <a:endCxn id="86" idx="0"/>
          </p:cNvCxnSpPr>
          <p:nvPr/>
        </p:nvCxnSpPr>
        <p:spPr>
          <a:xfrm flipH="1">
            <a:off x="5114044" y="2844044"/>
            <a:ext cx="446" cy="650067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>
            <a:cxnSpLocks/>
            <a:endCxn id="85" idx="0"/>
          </p:cNvCxnSpPr>
          <p:nvPr/>
        </p:nvCxnSpPr>
        <p:spPr>
          <a:xfrm>
            <a:off x="4259064" y="2840641"/>
            <a:ext cx="0" cy="653471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cxnSpLocks/>
            <a:endCxn id="83" idx="0"/>
          </p:cNvCxnSpPr>
          <p:nvPr/>
        </p:nvCxnSpPr>
        <p:spPr>
          <a:xfrm>
            <a:off x="3363502" y="2844044"/>
            <a:ext cx="0" cy="650067"/>
          </a:xfrm>
          <a:prstGeom prst="line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>
            <a:cxnSpLocks/>
          </p:cNvCxnSpPr>
          <p:nvPr/>
        </p:nvCxnSpPr>
        <p:spPr>
          <a:xfrm>
            <a:off x="3154137" y="2742647"/>
            <a:ext cx="0" cy="748470"/>
          </a:xfrm>
          <a:prstGeom prst="straightConnector1">
            <a:avLst/>
          </a:prstGeom>
          <a:ln w="9525" cmpd="sng">
            <a:solidFill>
              <a:schemeClr val="bg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F0337F25-5CED-A94E-9521-7B1848AF0F2F}"/>
              </a:ext>
            </a:extLst>
          </p:cNvPr>
          <p:cNvSpPr/>
          <p:nvPr/>
        </p:nvSpPr>
        <p:spPr>
          <a:xfrm>
            <a:off x="2978956" y="2310772"/>
            <a:ext cx="549956" cy="442811"/>
          </a:xfrm>
          <a:prstGeom prst="rect">
            <a:avLst/>
          </a:prstGeom>
          <a:solidFill>
            <a:schemeClr val="bg2"/>
          </a:solidFill>
          <a:ln w="952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Semi-expert</a:t>
            </a:r>
          </a:p>
          <a:p>
            <a:pPr algn="ctr"/>
            <a:r>
              <a:rPr lang="fr-FR" sz="900" dirty="0" err="1"/>
              <a:t>GUIs</a:t>
            </a:r>
            <a:endParaRPr lang="fr-FR" sz="9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A1F6AF-A1FC-464E-9BB8-8AC298DC0FC2}"/>
              </a:ext>
            </a:extLst>
          </p:cNvPr>
          <p:cNvSpPr/>
          <p:nvPr/>
        </p:nvSpPr>
        <p:spPr>
          <a:xfrm>
            <a:off x="3887281" y="2317578"/>
            <a:ext cx="549956" cy="442811"/>
          </a:xfrm>
          <a:prstGeom prst="rect">
            <a:avLst/>
          </a:prstGeom>
          <a:solidFill>
            <a:schemeClr val="bg2"/>
          </a:solidFill>
          <a:ln w="952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Semi-expert</a:t>
            </a:r>
          </a:p>
          <a:p>
            <a:pPr algn="ctr"/>
            <a:r>
              <a:rPr lang="fr-FR" sz="900" dirty="0" err="1"/>
              <a:t>GUIs</a:t>
            </a:r>
            <a:endParaRPr lang="fr-FR" sz="9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280B243-F62A-7749-A446-226F4CA7FB9D}"/>
              </a:ext>
            </a:extLst>
          </p:cNvPr>
          <p:cNvSpPr/>
          <p:nvPr/>
        </p:nvSpPr>
        <p:spPr>
          <a:xfrm>
            <a:off x="7016697" y="2310770"/>
            <a:ext cx="549956" cy="442811"/>
          </a:xfrm>
          <a:prstGeom prst="rect">
            <a:avLst/>
          </a:prstGeom>
          <a:solidFill>
            <a:schemeClr val="bg2"/>
          </a:solidFill>
          <a:ln w="952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Semi-expert</a:t>
            </a:r>
          </a:p>
          <a:p>
            <a:pPr algn="ctr"/>
            <a:r>
              <a:rPr lang="fr-FR" sz="900" dirty="0" err="1"/>
              <a:t>GUIs</a:t>
            </a:r>
            <a:endParaRPr lang="fr-FR" sz="9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57B9099-D18E-7E41-86F3-6C38705353CE}"/>
              </a:ext>
            </a:extLst>
          </p:cNvPr>
          <p:cNvSpPr/>
          <p:nvPr/>
        </p:nvSpPr>
        <p:spPr>
          <a:xfrm>
            <a:off x="1275548" y="2029611"/>
            <a:ext cx="707255" cy="365332"/>
          </a:xfrm>
          <a:prstGeom prst="rect">
            <a:avLst/>
          </a:prstGeom>
          <a:solidFill>
            <a:schemeClr val="bg2"/>
          </a:solidFill>
          <a:ln w="9525" cmpd="sng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/>
              <a:t>LST</a:t>
            </a:r>
          </a:p>
          <a:p>
            <a:pPr algn="ctr"/>
            <a:r>
              <a:rPr lang="fr-FR" sz="900" dirty="0" err="1"/>
              <a:t>Operator</a:t>
            </a:r>
            <a:endParaRPr lang="fr-FR" sz="900" dirty="0"/>
          </a:p>
          <a:p>
            <a:pPr algn="ctr"/>
            <a:r>
              <a:rPr lang="fr-FR" sz="900" dirty="0" err="1"/>
              <a:t>GUIs</a:t>
            </a:r>
            <a:endParaRPr lang="fr-FR" sz="900" dirty="0"/>
          </a:p>
        </p:txBody>
      </p:sp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3798724A-3D41-C842-9375-CF5B7E15ADC9}"/>
              </a:ext>
            </a:extLst>
          </p:cNvPr>
          <p:cNvCxnSpPr>
            <a:cxnSpLocks/>
          </p:cNvCxnSpPr>
          <p:nvPr/>
        </p:nvCxnSpPr>
        <p:spPr>
          <a:xfrm>
            <a:off x="4037948" y="2753582"/>
            <a:ext cx="0" cy="748470"/>
          </a:xfrm>
          <a:prstGeom prst="straightConnector1">
            <a:avLst/>
          </a:prstGeom>
          <a:ln w="9525" cmpd="sng">
            <a:solidFill>
              <a:schemeClr val="bg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>
            <a:extLst>
              <a:ext uri="{FF2B5EF4-FFF2-40B4-BE49-F238E27FC236}">
                <a16:creationId xmlns:a16="http://schemas.microsoft.com/office/drawing/2014/main" id="{80B07858-2569-1C4C-B461-318775850448}"/>
              </a:ext>
            </a:extLst>
          </p:cNvPr>
          <p:cNvCxnSpPr>
            <a:cxnSpLocks/>
          </p:cNvCxnSpPr>
          <p:nvPr/>
        </p:nvCxnSpPr>
        <p:spPr>
          <a:xfrm>
            <a:off x="7082694" y="2742647"/>
            <a:ext cx="0" cy="748470"/>
          </a:xfrm>
          <a:prstGeom prst="straightConnector1">
            <a:avLst/>
          </a:prstGeom>
          <a:ln w="9525" cmpd="sng">
            <a:solidFill>
              <a:schemeClr val="bg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D37C7-6042-6844-8909-135B37EC6748}"/>
              </a:ext>
            </a:extLst>
          </p:cNvPr>
          <p:cNvSpPr/>
          <p:nvPr/>
        </p:nvSpPr>
        <p:spPr>
          <a:xfrm>
            <a:off x="3832238" y="3232761"/>
            <a:ext cx="840676" cy="267818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L.A.P.P</a:t>
            </a:r>
          </a:p>
        </p:txBody>
      </p: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F80BFCD2-5A58-7349-B627-FA2F2575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ACB0-03EC-244C-B009-1973A3990C75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06B11C9B-6EEC-524A-88B3-55456143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rgbClr val="153449"/>
                </a:solidFill>
              </a:rPr>
              <a:t>T</a:t>
            </a:r>
            <a:r>
              <a:rPr lang="fr-FR" dirty="0">
                <a:solidFill>
                  <a:srgbClr val="153449"/>
                </a:solidFill>
              </a:rPr>
              <a:t>. Le </a:t>
            </a:r>
            <a:r>
              <a:rPr lang="fr-FR" dirty="0" err="1">
                <a:solidFill>
                  <a:srgbClr val="153449"/>
                </a:solidFill>
              </a:rPr>
              <a:t>Flour</a:t>
            </a:r>
            <a:r>
              <a:rPr lang="fr-FR" dirty="0">
                <a:solidFill>
                  <a:srgbClr val="153449"/>
                </a:solidFill>
              </a:rPr>
              <a:t> LAPP CTA/LST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2AC81326-B729-114F-9CB7-BAED8F87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50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53B993-2107-BD4D-801E-8551A882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Coordination of the slow-control team. </a:t>
            </a:r>
          </a:p>
          <a:p>
            <a:r>
              <a:rPr lang="en-GB" dirty="0"/>
              <a:t>Providing all the ACS bridges of the telescope components</a:t>
            </a:r>
          </a:p>
          <a:p>
            <a:pPr lvl="1"/>
            <a:r>
              <a:rPr lang="en-GB" sz="2000" dirty="0"/>
              <a:t>How : </a:t>
            </a:r>
          </a:p>
          <a:p>
            <a:pPr lvl="2"/>
            <a:r>
              <a:rPr lang="en-GB" dirty="0"/>
              <a:t>ICD (Interface Control Document) as an input files</a:t>
            </a:r>
          </a:p>
          <a:p>
            <a:pPr lvl="2"/>
            <a:r>
              <a:rPr lang="en-GB" dirty="0"/>
              <a:t>Code generator (Jean-Luc) to provide :</a:t>
            </a:r>
          </a:p>
          <a:p>
            <a:pPr lvl="3"/>
            <a:r>
              <a:rPr lang="en-GB" sz="1400" dirty="0"/>
              <a:t>All the files needed to implement an ACS bridge (xml, </a:t>
            </a:r>
            <a:r>
              <a:rPr lang="en-GB" sz="1400" dirty="0" err="1"/>
              <a:t>idl</a:t>
            </a:r>
            <a:r>
              <a:rPr lang="en-GB" sz="1400" dirty="0"/>
              <a:t> , java code, ...) with the compliant ACS organization</a:t>
            </a:r>
          </a:p>
          <a:p>
            <a:pPr lvl="3"/>
            <a:r>
              <a:rPr lang="en-GB" sz="1400" dirty="0"/>
              <a:t>XML describing the OPCUA interface</a:t>
            </a:r>
          </a:p>
          <a:p>
            <a:pPr lvl="4"/>
            <a:r>
              <a:rPr lang="en-GB" sz="1400" dirty="0"/>
              <a:t>Used by MOS to initialize the OPCUA name space	</a:t>
            </a:r>
          </a:p>
          <a:p>
            <a:pPr lvl="4"/>
            <a:r>
              <a:rPr lang="en-GB" sz="1400" dirty="0"/>
              <a:t>Can be used in production (if MOS used) or as a device simulator (without real device connection)</a:t>
            </a:r>
          </a:p>
          <a:p>
            <a:r>
              <a:rPr lang="en-GB" dirty="0"/>
              <a:t>Providing the complete environment for the LST Drive system</a:t>
            </a:r>
          </a:p>
          <a:p>
            <a:pPr lvl="1"/>
            <a:r>
              <a:rPr lang="en-GB" sz="2000" dirty="0"/>
              <a:t>From the PLC OPCUA up to the Drive ACS bridge </a:t>
            </a:r>
          </a:p>
          <a:p>
            <a:pPr lvl="1"/>
            <a:r>
              <a:rPr lang="en-GB" sz="2000" dirty="0"/>
              <a:t>Expert layer for the commissioning</a:t>
            </a:r>
          </a:p>
          <a:p>
            <a:endParaRPr lang="en-GB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481864-7AB5-2347-A8C5-17443F6B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Current LAPP </a:t>
            </a:r>
            <a:r>
              <a:rPr lang="en-GB" sz="2800" dirty="0" err="1"/>
              <a:t>Responsabilities</a:t>
            </a:r>
            <a:endParaRPr lang="en-GB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80694E-A874-A947-97A8-05D0FFAF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F6C5-4932-384C-A3D5-32803D805C4F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692B70-81F3-CD40-BCA0-CABC762C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9F1E72-4487-1847-AABF-7EAFB699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54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D8DB1D-29B3-4E45-B122-BD33DFB9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884583"/>
            <a:ext cx="8410221" cy="5498287"/>
          </a:xfrm>
        </p:spPr>
        <p:txBody>
          <a:bodyPr/>
          <a:lstStyle/>
          <a:p>
            <a:r>
              <a:rPr lang="en-GB" sz="2800" dirty="0"/>
              <a:t>Current status of the Control Software implementation :</a:t>
            </a:r>
          </a:p>
          <a:p>
            <a:pPr lvl="1"/>
            <a:r>
              <a:rPr lang="en-GB" sz="2400" dirty="0"/>
              <a:t>Drive expert implementation ready , tested at LAPP first and currently used at La Palma since mid of July.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Drive ICD and ACS bridges ready and tested at LAPP before the drive shipment </a:t>
            </a:r>
            <a:r>
              <a:rPr lang="en-GB" sz="2400" dirty="0">
                <a:sym typeface="Wingdings" pitchFamily="2" charset="2"/>
              </a:rPr>
              <a:t> </a:t>
            </a:r>
          </a:p>
          <a:p>
            <a:pPr lvl="2"/>
            <a:r>
              <a:rPr lang="en-GB" sz="2100" dirty="0">
                <a:sym typeface="Wingdings" pitchFamily="2" charset="2"/>
              </a:rPr>
              <a:t>Semi-expert layer ready to be tested and used at La Palma (this week)</a:t>
            </a:r>
          </a:p>
          <a:p>
            <a:pPr lvl="2"/>
            <a:r>
              <a:rPr lang="en-GB" sz="2100" dirty="0">
                <a:sym typeface="Wingdings" pitchFamily="2" charset="2"/>
              </a:rPr>
              <a:t>Semi-expert GUIs (not TCU GUIs) is going to be used </a:t>
            </a:r>
            <a:r>
              <a:rPr lang="en-GB" sz="2100" dirty="0" err="1">
                <a:sym typeface="Wingdings" pitchFamily="2" charset="2"/>
              </a:rPr>
              <a:t>unitil</a:t>
            </a:r>
            <a:r>
              <a:rPr lang="en-GB" sz="2100" dirty="0">
                <a:sym typeface="Wingdings" pitchFamily="2" charset="2"/>
              </a:rPr>
              <a:t> TCU is ready.</a:t>
            </a:r>
            <a:endParaRPr lang="en-GB" sz="2400" dirty="0"/>
          </a:p>
          <a:p>
            <a:pPr lvl="1"/>
            <a:r>
              <a:rPr lang="en-GB" sz="2400" dirty="0"/>
              <a:t>Camera and AMC are under implementation but :</a:t>
            </a:r>
          </a:p>
          <a:p>
            <a:pPr lvl="2"/>
            <a:r>
              <a:rPr lang="en-GB" sz="2100" dirty="0"/>
              <a:t>We are still waiting for the ICDs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BBE80A-9603-CD43-AE2A-8AA74851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883" y="68399"/>
            <a:ext cx="5741571" cy="450000"/>
          </a:xfrm>
        </p:spPr>
        <p:txBody>
          <a:bodyPr/>
          <a:lstStyle/>
          <a:p>
            <a:r>
              <a:rPr lang="fr-FR" sz="2800" dirty="0" err="1"/>
              <a:t>Current</a:t>
            </a:r>
            <a:r>
              <a:rPr lang="fr-FR" sz="2800" dirty="0"/>
              <a:t> </a:t>
            </a:r>
            <a:r>
              <a:rPr lang="fr-FR" sz="2800" dirty="0" err="1"/>
              <a:t>status</a:t>
            </a:r>
            <a:r>
              <a:rPr lang="fr-FR" sz="2800" dirty="0"/>
              <a:t> of the </a:t>
            </a:r>
            <a:r>
              <a:rPr lang="fr-FR" sz="2800" dirty="0" err="1"/>
              <a:t>sofware</a:t>
            </a:r>
            <a:r>
              <a:rPr lang="fr-FR" sz="2800" dirty="0"/>
              <a:t> at LAPP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C68A6F-95F5-854D-839B-6C3AB90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7B8A-6C67-AC49-9610-BCBC9B03ADFB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E752F-CCBB-E446-8C81-E3C68F3A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BDD971-F199-B84A-8A6D-0F26B5A1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71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3D8DB1D-29B3-4E45-B122-BD33DFB9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884583"/>
            <a:ext cx="8410221" cy="5498287"/>
          </a:xfrm>
        </p:spPr>
        <p:txBody>
          <a:bodyPr/>
          <a:lstStyle/>
          <a:p>
            <a:r>
              <a:rPr lang="en-GB" sz="2700" dirty="0"/>
              <a:t>TCU </a:t>
            </a:r>
            <a:r>
              <a:rPr lang="en-GB" sz="2700" dirty="0" err="1"/>
              <a:t>Guis</a:t>
            </a:r>
            <a:r>
              <a:rPr lang="en-GB" sz="2700" dirty="0"/>
              <a:t> : </a:t>
            </a:r>
          </a:p>
          <a:p>
            <a:pPr lvl="2"/>
            <a:r>
              <a:rPr lang="en-GB" sz="2000" dirty="0"/>
              <a:t>a prototype for the drive is available but needs a consequent improvement to be user-friendly. </a:t>
            </a:r>
          </a:p>
          <a:p>
            <a:pPr lvl="2"/>
            <a:endParaRPr lang="en-GB" sz="2000" dirty="0"/>
          </a:p>
          <a:p>
            <a:pPr lvl="2"/>
            <a:r>
              <a:rPr lang="en-GB" sz="2000" dirty="0">
                <a:sym typeface="Wingdings" pitchFamily="2" charset="2"/>
              </a:rPr>
              <a:t>It has been delayed due to a lack of manpower in the TCU team.</a:t>
            </a:r>
          </a:p>
          <a:p>
            <a:pPr lvl="2"/>
            <a:endParaRPr lang="en-GB" sz="2000" dirty="0">
              <a:sym typeface="Wingdings" pitchFamily="2" charset="2"/>
            </a:endParaRPr>
          </a:p>
          <a:p>
            <a:pPr lvl="2"/>
            <a:r>
              <a:rPr lang="en-GB" sz="2000" dirty="0">
                <a:sym typeface="Wingdings" pitchFamily="2" charset="2"/>
              </a:rPr>
              <a:t>A new version of the TCU </a:t>
            </a:r>
            <a:r>
              <a:rPr lang="en-GB" sz="2000" dirty="0" err="1">
                <a:sym typeface="Wingdings" pitchFamily="2" charset="2"/>
              </a:rPr>
              <a:t>Guis</a:t>
            </a:r>
            <a:r>
              <a:rPr lang="en-GB" sz="2000" dirty="0">
                <a:sym typeface="Wingdings" pitchFamily="2" charset="2"/>
              </a:rPr>
              <a:t> and control is supposed to be used during this week for testing the drive system.</a:t>
            </a:r>
          </a:p>
          <a:p>
            <a:endParaRPr lang="en-GB" sz="2600" dirty="0">
              <a:sym typeface="Wingdings" pitchFamily="2" charset="2"/>
            </a:endParaRPr>
          </a:p>
          <a:p>
            <a:r>
              <a:rPr lang="en-GB" sz="2000" dirty="0"/>
              <a:t>Camera should be the second component to integrate but it is not clear how and when.</a:t>
            </a:r>
          </a:p>
          <a:p>
            <a:endParaRPr lang="en-GB" sz="2000" dirty="0"/>
          </a:p>
          <a:p>
            <a:r>
              <a:rPr lang="fr-FR" sz="2000" dirty="0"/>
              <a:t> AMC in April</a:t>
            </a:r>
          </a:p>
          <a:p>
            <a:endParaRPr lang="fr-FR" sz="2000" dirty="0"/>
          </a:p>
          <a:p>
            <a:r>
              <a:rPr lang="fr-FR" sz="2000" dirty="0"/>
              <a:t>Top </a:t>
            </a:r>
            <a:r>
              <a:rPr lang="fr-FR" sz="2000" dirty="0" err="1"/>
              <a:t>level</a:t>
            </a:r>
            <a:r>
              <a:rPr lang="fr-FR" sz="2000" dirty="0"/>
              <a:t> uses cases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BBE80A-9603-CD43-AE2A-8AA74851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657" y="68399"/>
            <a:ext cx="6612943" cy="450000"/>
          </a:xfrm>
        </p:spPr>
        <p:txBody>
          <a:bodyPr/>
          <a:lstStyle/>
          <a:p>
            <a:r>
              <a:rPr lang="fr-FR" sz="2800" dirty="0" err="1"/>
              <a:t>Current</a:t>
            </a:r>
            <a:r>
              <a:rPr lang="fr-FR" sz="2800" dirty="0"/>
              <a:t> </a:t>
            </a:r>
            <a:r>
              <a:rPr lang="fr-FR" sz="2800" dirty="0" err="1"/>
              <a:t>status</a:t>
            </a:r>
            <a:r>
              <a:rPr lang="fr-FR" sz="2800" dirty="0"/>
              <a:t> of the LST Control software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C68A6F-95F5-854D-839B-6C3AB90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7B8A-6C67-AC49-9610-BCBC9B03ADFB}" type="datetime1">
              <a:rPr lang="fr-FR" smtClean="0">
                <a:solidFill>
                  <a:srgbClr val="00B3CC"/>
                </a:solidFill>
              </a:rPr>
              <a:t>18/12/2018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E752F-CCBB-E446-8C81-E3C68F3A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153449"/>
                </a:solidFill>
              </a:rPr>
              <a:t>T. Le Flour LAPP CTA/LST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BDD971-F199-B84A-8A6D-0F26B5A1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825266"/>
      </p:ext>
    </p:extLst>
  </p:cSld>
  <p:clrMapOvr>
    <a:masterClrMapping/>
  </p:clrMapOvr>
</p:sld>
</file>

<file path=ppt/theme/theme1.xml><?xml version="1.0" encoding="utf-8"?>
<a:theme xmlns:a="http://schemas.openxmlformats.org/drawingml/2006/main" name="LAP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ésentation couv blanc QUAL-LABO-FOR-030.pptx" id="{4553DEEC-1E40-490B-8EE9-FADD3132C616}" vid="{F05359C0-B6AC-40FD-A448-FC0EAD8A589F}"/>
    </a:ext>
  </a:extLst>
</a:theme>
</file>

<file path=ppt/theme/theme2.xml><?xml version="1.0" encoding="utf-8"?>
<a:theme xmlns:a="http://schemas.openxmlformats.org/drawingml/2006/main" name="1_LAP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résentation couv blanc QUAL-LABO-FOR-030.pptx" id="{4553DEEC-1E40-490B-8EE9-FADD3132C616}" vid="{F05359C0-B6AC-40FD-A448-FC0EAD8A589F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960</Words>
  <Application>Microsoft Macintosh PowerPoint</Application>
  <PresentationFormat>Transparent</PresentationFormat>
  <Paragraphs>220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Bodoni 72 Book</vt:lpstr>
      <vt:lpstr>Calibri</vt:lpstr>
      <vt:lpstr>Calibri</vt:lpstr>
      <vt:lpstr>Courier New</vt:lpstr>
      <vt:lpstr>Wingdings</vt:lpstr>
      <vt:lpstr>LAPP</vt:lpstr>
      <vt:lpstr>1_LAPP</vt:lpstr>
      <vt:lpstr>Conception personnalisée</vt:lpstr>
      <vt:lpstr>CTA/LST Monitoring and Control System 07 Juin 2018 LAPP – Info - Dev</vt:lpstr>
      <vt:lpstr>LST Control Software : Global design</vt:lpstr>
      <vt:lpstr>LST Control Software : Objectives</vt:lpstr>
      <vt:lpstr>Decomposition of the control software layers</vt:lpstr>
      <vt:lpstr>Technical choices</vt:lpstr>
      <vt:lpstr>LST Control Software : Current responsibilities</vt:lpstr>
      <vt:lpstr>Current LAPP Responsabilities</vt:lpstr>
      <vt:lpstr>Current status of the sofware at LAPP</vt:lpstr>
      <vt:lpstr>Current status of the LST Control software</vt:lpstr>
      <vt:lpstr>Bending model #1 (Quentin Piel)</vt:lpstr>
      <vt:lpstr>Bending model #2 (Quentin Piel)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CTA/LST Monitoring and Control System</dc:title>
  <dc:creator>Utilisateur Microsoft Office</dc:creator>
  <cp:lastModifiedBy>Utilisateur Microsoft Office</cp:lastModifiedBy>
  <cp:revision>36</cp:revision>
  <dcterms:created xsi:type="dcterms:W3CDTF">2018-06-04T08:32:35Z</dcterms:created>
  <dcterms:modified xsi:type="dcterms:W3CDTF">2018-12-18T15:33:21Z</dcterms:modified>
</cp:coreProperties>
</file>