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5"/>
  </p:sldMasterIdLst>
  <p:notesMasterIdLst>
    <p:notesMasterId r:id="rId19"/>
  </p:notesMasterIdLst>
  <p:handoutMasterIdLst>
    <p:handoutMasterId r:id="rId20"/>
  </p:handoutMasterIdLst>
  <p:sldIdLst>
    <p:sldId id="256" r:id="rId6"/>
    <p:sldId id="275" r:id="rId7"/>
    <p:sldId id="278" r:id="rId8"/>
    <p:sldId id="263" r:id="rId9"/>
    <p:sldId id="299" r:id="rId10"/>
    <p:sldId id="300" r:id="rId11"/>
    <p:sldId id="301" r:id="rId12"/>
    <p:sldId id="302" r:id="rId13"/>
    <p:sldId id="304" r:id="rId14"/>
    <p:sldId id="307" r:id="rId15"/>
    <p:sldId id="303" r:id="rId16"/>
    <p:sldId id="306" r:id="rId17"/>
    <p:sldId id="305" r:id="rId18"/>
  </p:sldIdLst>
  <p:sldSz cx="9144000" cy="6858000" type="screen4x3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080E68B0-E580-4C57-8C3A-4052ABEE54D6}">
          <p14:sldIdLst>
            <p14:sldId id="256"/>
            <p14:sldId id="275"/>
            <p14:sldId id="278"/>
            <p14:sldId id="263"/>
            <p14:sldId id="299"/>
            <p14:sldId id="300"/>
            <p14:sldId id="301"/>
            <p14:sldId id="302"/>
            <p14:sldId id="304"/>
            <p14:sldId id="307"/>
            <p14:sldId id="303"/>
            <p14:sldId id="306"/>
            <p14:sldId id="305"/>
          </p14:sldIdLst>
        </p14:section>
        <p14:section name="Section sans titre" id="{E26144E0-E25D-4E79-A128-2A70277F8C9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1FCE"/>
    <a:srgbClr val="F070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132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2856" y="72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93944A-7394-40ED-9E0D-C99E26F3B481}" type="datetimeFigureOut">
              <a:rPr lang="en-GB" smtClean="0"/>
              <a:t>18/12/2018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699D0A-908F-42CE-85A0-1BEFD700D33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385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21B92-8D8D-4F89-B5FC-1BDB25B4CDA3}" type="datetimeFigureOut">
              <a:rPr lang="en-GB" smtClean="0"/>
              <a:t>18/12/2018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E10AF-B9D6-4A06-8D82-438084920EC1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10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752822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r>
              <a:rPr lang="fr-FR" smtClean="0"/>
              <a:t>19/12/18</a:t>
            </a:r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sv-SE" smtClean="0"/>
              <a:t>ECC, Reunion CTA LAPP</a:t>
            </a:r>
            <a:endParaRPr lang="fr-FR" dirty="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340192C9-4D9C-44E4-914C-3DB3CAF7BFC6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1040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19075" cy="90103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11" name="Picture 2" descr="C:\Documents de travail\26-Projet CTA\01-MST CAM\02-Qualité\Templates\cta-logo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5" y="124819"/>
            <a:ext cx="1850585" cy="121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NG - 10.8 k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467" y="103186"/>
            <a:ext cx="2442596" cy="123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Résultat de recherche d'images pour &quot;IFAE&quot;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8" descr="Résultat de recherche d'images pour &quot;IFAE&quot;"/>
          <p:cNvSpPr>
            <a:spLocks noChangeAspect="1" noChangeArrowheads="1"/>
          </p:cNvSpPr>
          <p:nvPr userDrawn="1"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10" descr="Résultat de recherche d'images pour &quot;IFAE&quot;"/>
          <p:cNvSpPr>
            <a:spLocks noChangeAspect="1" noChangeArrowheads="1"/>
          </p:cNvSpPr>
          <p:nvPr userDrawn="1"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12" descr="Résultat de recherche d'images pour &quot;IFAE&quot;"/>
          <p:cNvSpPr>
            <a:spLocks noChangeAspect="1" noChangeArrowheads="1"/>
          </p:cNvSpPr>
          <p:nvPr userDrawn="1"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AutoShape 14" descr="Résultat de recherche d'images pour &quot;IFAE&quot;"/>
          <p:cNvSpPr>
            <a:spLocks noChangeAspect="1" noChangeArrowheads="1"/>
          </p:cNvSpPr>
          <p:nvPr userDrawn="1"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AutoShape 16" descr="Résultat de recherche d'images pour &quot;IFAE&quot;"/>
          <p:cNvSpPr>
            <a:spLocks noChangeAspect="1" noChangeArrowheads="1"/>
          </p:cNvSpPr>
          <p:nvPr userDrawn="1"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AutoShape 28" descr="Résultat de recherche d'images pour &quot;IFAE&quot;"/>
          <p:cNvSpPr>
            <a:spLocks noChangeAspect="1" noChangeArrowheads="1"/>
          </p:cNvSpPr>
          <p:nvPr userDrawn="1"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19/12/18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ECC, Reunion CTA LAPP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192C9-4D9C-44E4-914C-3DB3CAF7BFC6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19/12/18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ECC, Reunion CTA LAPP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192C9-4D9C-44E4-914C-3DB3CAF7BFC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riangle isocè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r"/>
            <a:r>
              <a:rPr lang="fr-FR" smtClean="0"/>
              <a:t>19/12/18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835696" y="6356350"/>
            <a:ext cx="4208112" cy="36576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ECC, Reunion CTA LAPP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574976" cy="365760"/>
          </a:xfrm>
        </p:spPr>
        <p:txBody>
          <a:bodyPr/>
          <a:lstStyle/>
          <a:p>
            <a:fld id="{5D2CBDDE-2C0B-4975-9A32-C50ABC81FDB5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fr-FR" dirty="0" smtClean="0"/>
              <a:t>Modifiez les styles du texte du masque</a:t>
            </a:r>
          </a:p>
          <a:p>
            <a:pPr lvl="1" eaLnBrk="1" latinLnBrk="0" hangingPunct="1"/>
            <a:r>
              <a:rPr lang="fr-FR" dirty="0" smtClean="0"/>
              <a:t>Deuxième niveau</a:t>
            </a:r>
          </a:p>
          <a:p>
            <a:pPr lvl="2" eaLnBrk="1" latinLnBrk="0" hangingPunct="1"/>
            <a:r>
              <a:rPr lang="fr-FR" dirty="0" smtClean="0"/>
              <a:t>Troisième niveau</a:t>
            </a:r>
          </a:p>
          <a:p>
            <a:pPr lvl="3" eaLnBrk="1" latinLnBrk="0" hangingPunct="1"/>
            <a:r>
              <a:rPr lang="fr-FR" dirty="0" smtClean="0"/>
              <a:t>Quatrième niveau</a:t>
            </a:r>
          </a:p>
          <a:p>
            <a:pPr lvl="4" eaLnBrk="1" latinLnBrk="0" hangingPunct="1"/>
            <a:r>
              <a:rPr lang="fr-FR" dirty="0" smtClean="0"/>
              <a:t>Cinquième niveau</a:t>
            </a:r>
            <a:endParaRPr kumimoji="0" lang="en-US" dirty="0"/>
          </a:p>
        </p:txBody>
      </p:sp>
      <p:pic>
        <p:nvPicPr>
          <p:cNvPr id="7" name="Picture 2" descr="C:\Documents de travail\26-Projet CTA\01-MST CAM\02-Qualité\Templates\cta-logo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" y="46085"/>
            <a:ext cx="877885" cy="5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NG - 10.8 k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03" y="46085"/>
            <a:ext cx="1025770" cy="51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smtClean="0"/>
              <a:t>19/12/18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51720" y="6355080"/>
            <a:ext cx="4320480" cy="365760"/>
          </a:xfrm>
        </p:spPr>
        <p:txBody>
          <a:bodyPr/>
          <a:lstStyle/>
          <a:p>
            <a:r>
              <a:rPr lang="sv-SE" smtClean="0"/>
              <a:t>ECC, Reunion CTA LAPP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323528" y="6355080"/>
            <a:ext cx="1520952" cy="365760"/>
          </a:xfrm>
        </p:spPr>
        <p:txBody>
          <a:bodyPr/>
          <a:lstStyle/>
          <a:p>
            <a:fld id="{340192C9-4D9C-44E4-914C-3DB3CAF7BFC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9" name="Picture 2" descr="C:\Documents de travail\26-Projet CTA\01-MST CAM\02-Qualité\Templates\cta-logo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" y="46085"/>
            <a:ext cx="877885" cy="5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15" y="46086"/>
            <a:ext cx="723173" cy="486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 userDrawn="1"/>
        </p:nvSpPr>
        <p:spPr>
          <a:xfrm>
            <a:off x="1979712" y="135270"/>
            <a:ext cx="877884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>
                <a:solidFill>
                  <a:srgbClr val="FFFF00"/>
                </a:solidFill>
              </a:rPr>
              <a:t>lab</a:t>
            </a:r>
            <a:r>
              <a:rPr lang="fr-FR" sz="1400" dirty="0" smtClean="0">
                <a:solidFill>
                  <a:srgbClr val="FFFF00"/>
                </a:solidFill>
              </a:rPr>
              <a:t> logo</a:t>
            </a:r>
            <a:endParaRPr lang="fr-FR" sz="1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fr-FR" smtClean="0"/>
              <a:t>19/12/18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331640" y="6356350"/>
            <a:ext cx="5072208" cy="365760"/>
          </a:xfrm>
        </p:spPr>
        <p:txBody>
          <a:bodyPr/>
          <a:lstStyle>
            <a:lvl1pPr algn="ctr">
              <a:defRPr/>
            </a:lvl1pPr>
          </a:lstStyle>
          <a:p>
            <a:r>
              <a:rPr lang="sv-SE" smtClean="0"/>
              <a:t>ECC, Reunion CTA LAPP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574976" cy="365760"/>
          </a:xfrm>
        </p:spPr>
        <p:txBody>
          <a:bodyPr/>
          <a:lstStyle/>
          <a:p>
            <a:fld id="{340192C9-4D9C-44E4-914C-3DB3CAF7BFC6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pic>
        <p:nvPicPr>
          <p:cNvPr id="8" name="Picture 2" descr="C:\Documents de travail\26-Projet CTA\01-MST CAM\02-Qualité\Templates\cta-logo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" y="46085"/>
            <a:ext cx="877885" cy="5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NG - 10.8 k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03" y="46085"/>
            <a:ext cx="1025770" cy="51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0" descr="Afficher l'image d'origine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4624"/>
            <a:ext cx="1097542" cy="52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19/12/18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ECC, Reunion CTA LAPP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192C9-4D9C-44E4-914C-3DB3CAF7BFC6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19/12/18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ECC, Reunion CTA LAPP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192C9-4D9C-44E4-914C-3DB3CAF7BFC6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Triangle isocè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7" name="Picture 2" descr="C:\Documents de travail\26-Projet CTA\01-MST CAM\02-Qualité\Templates\cta-logo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" y="21795"/>
            <a:ext cx="877885" cy="5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NG - 10.8 k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03" y="21795"/>
            <a:ext cx="1025770" cy="51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0" descr="Afficher l'image d'origine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0334"/>
            <a:ext cx="1097542" cy="52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19/12/18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ECC, Reunion CTA LAPP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192C9-4D9C-44E4-914C-3DB3CAF7BFC6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Connecteur droit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riangle isocè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19/12/18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ECC, Reunion CTA LAPP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192C9-4D9C-44E4-914C-3DB3CAF7BFC6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riangle isocè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space réservé du contenu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19/12/18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ECC, Reunion CTA LAPP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192C9-4D9C-44E4-914C-3DB3CAF7BFC6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riangle isocè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dirty="0" smtClean="0"/>
              <a:t>Modifiez les styles du texte du masque</a:t>
            </a:r>
          </a:p>
          <a:p>
            <a:pPr lvl="1" eaLnBrk="1" latinLnBrk="0" hangingPunct="1"/>
            <a:r>
              <a:rPr kumimoji="0" lang="fr-FR" dirty="0" smtClean="0"/>
              <a:t>Deuxième niveau</a:t>
            </a:r>
          </a:p>
          <a:p>
            <a:pPr lvl="2" eaLnBrk="1" latinLnBrk="0" hangingPunct="1"/>
            <a:r>
              <a:rPr kumimoji="0" lang="fr-FR" dirty="0" smtClean="0"/>
              <a:t>Troisième niveau</a:t>
            </a:r>
          </a:p>
          <a:p>
            <a:pPr lvl="3" eaLnBrk="1" latinLnBrk="0" hangingPunct="1"/>
            <a:r>
              <a:rPr kumimoji="0" lang="fr-FR" dirty="0" smtClean="0"/>
              <a:t>Quatrième niveau</a:t>
            </a:r>
          </a:p>
          <a:p>
            <a:pPr lvl="4" eaLnBrk="1" latinLnBrk="0" hangingPunct="1"/>
            <a:r>
              <a:rPr kumimoji="0" lang="fr-FR" dirty="0" smtClean="0"/>
              <a:t>Cinquième niveau</a:t>
            </a:r>
            <a:endParaRPr kumimoji="0" lang="en-US" dirty="0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19/12/18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sv-SE" smtClean="0"/>
              <a:t>ECC, Reunion CTA LAPP</a:t>
            </a:r>
            <a:endParaRPr lang="fr-FR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40192C9-4D9C-44E4-914C-3DB3CAF7BFC6}" type="slidenum">
              <a:rPr lang="fr-FR" smtClean="0"/>
              <a:t>‹N°›</a:t>
            </a:fld>
            <a:endParaRPr lang="fr-FR"/>
          </a:p>
        </p:txBody>
      </p:sp>
      <p:sp>
        <p:nvSpPr>
          <p:cNvPr id="28" name="Connecteur droit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Connecteur droit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riangle isocè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ZoneTexte 1"/>
          <p:cNvSpPr txBox="1"/>
          <p:nvPr userDrawn="1"/>
        </p:nvSpPr>
        <p:spPr>
          <a:xfrm>
            <a:off x="7920880" y="6597352"/>
            <a:ext cx="1115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Template v1.0</a:t>
            </a:r>
            <a:endParaRPr lang="fr-FR" sz="900" i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FR" sz="2800" b="1" dirty="0" smtClean="0">
                <a:solidFill>
                  <a:srgbClr val="153449"/>
                </a:solidFill>
              </a:rPr>
              <a:t>Embedded Camera Controller </a:t>
            </a:r>
            <a:br>
              <a:rPr lang="fr-FR" sz="2800" b="1" dirty="0" smtClean="0">
                <a:solidFill>
                  <a:srgbClr val="153449"/>
                </a:solidFill>
              </a:rPr>
            </a:br>
            <a:r>
              <a:rPr lang="fr-FR" sz="2800" b="1" dirty="0" smtClean="0">
                <a:solidFill>
                  <a:srgbClr val="153449"/>
                </a:solidFill>
              </a:rPr>
              <a:t>for LST and Nectar cameras</a:t>
            </a:r>
            <a:br>
              <a:rPr lang="fr-FR" sz="2800" b="1" dirty="0" smtClean="0">
                <a:solidFill>
                  <a:srgbClr val="153449"/>
                </a:solidFill>
              </a:rPr>
            </a:br>
            <a:r>
              <a:rPr lang="fr-FR" sz="2800" b="1" dirty="0">
                <a:solidFill>
                  <a:srgbClr val="153449"/>
                </a:solidFill>
              </a:rPr>
              <a:t>	</a:t>
            </a:r>
            <a:r>
              <a:rPr lang="fr-FR" sz="2800" b="1" dirty="0" smtClean="0">
                <a:solidFill>
                  <a:srgbClr val="153449"/>
                </a:solidFill>
              </a:rPr>
              <a:t/>
            </a:r>
            <a:br>
              <a:rPr lang="fr-FR" sz="2800" b="1" dirty="0" smtClean="0">
                <a:solidFill>
                  <a:srgbClr val="153449"/>
                </a:solidFill>
              </a:rPr>
            </a:br>
            <a:endParaRPr lang="fr-FR" sz="24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19200" y="5052442"/>
            <a:ext cx="6858000" cy="1112862"/>
          </a:xfrm>
        </p:spPr>
        <p:txBody>
          <a:bodyPr>
            <a:normAutofit/>
          </a:bodyPr>
          <a:lstStyle/>
          <a:p>
            <a:r>
              <a:rPr lang="fr-FR" sz="1800" dirty="0" smtClean="0">
                <a:solidFill>
                  <a:srgbClr val="F71FCE"/>
                </a:solidFill>
              </a:rPr>
              <a:t>Rétrospectives 2018</a:t>
            </a:r>
          </a:p>
          <a:p>
            <a:r>
              <a:rPr lang="fr-FR" sz="1800" dirty="0" smtClean="0">
                <a:solidFill>
                  <a:srgbClr val="01B2CD"/>
                </a:solidFill>
              </a:rPr>
              <a:t>Nadia </a:t>
            </a:r>
            <a:r>
              <a:rPr lang="fr-FR" sz="1800" dirty="0">
                <a:solidFill>
                  <a:srgbClr val="01B2CD"/>
                </a:solidFill>
              </a:rPr>
              <a:t>Fouque, J.L. Panazol, </a:t>
            </a:r>
            <a:r>
              <a:rPr lang="fr-FR" sz="1800" u="sng" dirty="0">
                <a:solidFill>
                  <a:srgbClr val="01B2CD"/>
                </a:solidFill>
              </a:rPr>
              <a:t>Julie Prast </a:t>
            </a:r>
            <a:r>
              <a:rPr lang="fr-FR" sz="1800" dirty="0">
                <a:solidFill>
                  <a:srgbClr val="01B2CD"/>
                </a:solidFill>
              </a:rPr>
              <a:t>(</a:t>
            </a:r>
            <a:r>
              <a:rPr lang="fr-FR" sz="1800" dirty="0" smtClean="0">
                <a:solidFill>
                  <a:srgbClr val="01B2CD"/>
                </a:solidFill>
              </a:rPr>
              <a:t>LAPP)</a:t>
            </a:r>
            <a:endParaRPr lang="fr-FR" sz="1800" dirty="0">
              <a:solidFill>
                <a:srgbClr val="01B2CD"/>
              </a:solidFill>
            </a:endParaRPr>
          </a:p>
          <a:p>
            <a:r>
              <a:rPr lang="fr-FR" sz="1600" dirty="0" smtClean="0">
                <a:solidFill>
                  <a:srgbClr val="153449"/>
                </a:solidFill>
              </a:rPr>
              <a:t>Réunion de fin d’année CTA, LAPP, 19 décembre 2018</a:t>
            </a:r>
            <a:endParaRPr lang="fr-FR" sz="1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1656184" cy="11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4427984" y="447055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LSTCAM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996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3" y="228600"/>
            <a:ext cx="8964488" cy="1040160"/>
          </a:xfrm>
        </p:spPr>
        <p:txBody>
          <a:bodyPr>
            <a:normAutofit/>
          </a:bodyPr>
          <a:lstStyle/>
          <a:p>
            <a:r>
              <a:rPr lang="en-GB" sz="2400" dirty="0" smtClean="0">
                <a:solidFill>
                  <a:srgbClr val="C00000"/>
                </a:solidFill>
              </a:rPr>
              <a:t>Monitoring de LSTCAM se fait via </a:t>
            </a:r>
            <a:r>
              <a:rPr lang="en-GB" sz="2400" dirty="0" err="1" smtClean="0">
                <a:solidFill>
                  <a:srgbClr val="C00000"/>
                </a:solidFill>
              </a:rPr>
              <a:t>notre</a:t>
            </a:r>
            <a:r>
              <a:rPr lang="en-GB" sz="2400" dirty="0" smtClean="0">
                <a:solidFill>
                  <a:srgbClr val="C00000"/>
                </a:solidFill>
              </a:rPr>
              <a:t> interface OPCUA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19/12/18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ECC, Reunion CTA LAPP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192C9-4D9C-44E4-914C-3DB3CAF7BFC6}" type="slidenum">
              <a:rPr lang="fr-FR" smtClean="0"/>
              <a:t>10</a:t>
            </a:fld>
            <a:endParaRPr lang="fr-FR"/>
          </a:p>
        </p:txBody>
      </p:sp>
      <p:pic>
        <p:nvPicPr>
          <p:cNvPr id="8" name="Image 7" descr="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10505" r="10625" b="9042"/>
          <a:stretch/>
        </p:blipFill>
        <p:spPr>
          <a:xfrm>
            <a:off x="251519" y="1268760"/>
            <a:ext cx="8127737" cy="460851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311" y="3576099"/>
            <a:ext cx="4117620" cy="308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2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C00000"/>
                </a:solidFill>
              </a:rPr>
              <a:t>Pendant </a:t>
            </a:r>
            <a:r>
              <a:rPr lang="en-GB" dirty="0" err="1" smtClean="0">
                <a:solidFill>
                  <a:srgbClr val="C00000"/>
                </a:solidFill>
              </a:rPr>
              <a:t>ce</a:t>
            </a:r>
            <a:r>
              <a:rPr lang="en-GB" dirty="0" smtClean="0">
                <a:solidFill>
                  <a:srgbClr val="C00000"/>
                </a:solidFill>
              </a:rPr>
              <a:t> temps </a:t>
            </a:r>
            <a:r>
              <a:rPr lang="en-GB" dirty="0" err="1" smtClean="0">
                <a:solidFill>
                  <a:srgbClr val="C00000"/>
                </a:solidFill>
              </a:rPr>
              <a:t>coté</a:t>
            </a:r>
            <a:r>
              <a:rPr lang="en-GB" dirty="0" smtClean="0">
                <a:solidFill>
                  <a:srgbClr val="C00000"/>
                </a:solidFill>
              </a:rPr>
              <a:t> NectarCAM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smtClean="0"/>
              <a:t>19/12/18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ECC, Reunion CTA LAPP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CBDDE-2C0B-4975-9A32-C50ABC81FDB5}" type="slidenum">
              <a:rPr lang="fr-FR" smtClean="0"/>
              <a:t>11</a:t>
            </a:fld>
            <a:endParaRPr lang="fr-FR" dirty="0"/>
          </a:p>
        </p:txBody>
      </p:sp>
      <p:pic>
        <p:nvPicPr>
          <p:cNvPr id="11" name="Espace réservé du contenu 10" descr="AIV 18_12_05.pdf - Adobe Acrobat Pro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3" t="34283" r="23750" b="13707"/>
          <a:stretch/>
        </p:blipFill>
        <p:spPr>
          <a:xfrm>
            <a:off x="4869517" y="1092813"/>
            <a:ext cx="4032448" cy="5114324"/>
          </a:xfr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63" y="1143000"/>
            <a:ext cx="3441830" cy="459025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835" y="4365104"/>
            <a:ext cx="1905449" cy="184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4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NectarCAM : </a:t>
            </a:r>
            <a:r>
              <a:rPr lang="en-GB" dirty="0" err="1" smtClean="0">
                <a:solidFill>
                  <a:srgbClr val="C00000"/>
                </a:solidFill>
              </a:rPr>
              <a:t>Objectif</a:t>
            </a:r>
            <a:r>
              <a:rPr lang="en-GB" dirty="0" smtClean="0">
                <a:solidFill>
                  <a:srgbClr val="C00000"/>
                </a:solidFill>
              </a:rPr>
              <a:t> </a:t>
            </a:r>
            <a:r>
              <a:rPr lang="en-GB" dirty="0">
                <a:solidFill>
                  <a:srgbClr val="C00000"/>
                </a:solidFill>
              </a:rPr>
              <a:t>Berlin 2019 </a:t>
            </a:r>
            <a:r>
              <a:rPr lang="en-GB" dirty="0" smtClean="0">
                <a:solidFill>
                  <a:srgbClr val="C00000"/>
                </a:solidFill>
              </a:rPr>
              <a:t>!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smtClean="0"/>
              <a:t>19/12/18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ECC, Reunion CTA LAPP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CBDDE-2C0B-4975-9A32-C50ABC81FDB5}" type="slidenum">
              <a:rPr lang="fr-FR" smtClean="0"/>
              <a:t>12</a:t>
            </a:fld>
            <a:endParaRPr lang="fr-FR" dirty="0"/>
          </a:p>
        </p:txBody>
      </p:sp>
      <p:pic>
        <p:nvPicPr>
          <p:cNvPr id="7" name="Espace réservé du contenu 6" descr="AIV 18_12_12.pdf - Adobe Acrobat Pro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3" t="17878" r="21253" b="3527"/>
          <a:stretch/>
        </p:blipFill>
        <p:spPr>
          <a:xfrm>
            <a:off x="179513" y="1057726"/>
            <a:ext cx="3534690" cy="5179586"/>
          </a:xfr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752" y="1519151"/>
            <a:ext cx="5164743" cy="44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9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C00000"/>
                </a:solidFill>
              </a:rPr>
              <a:t>Et ainsi s’achève 2018 </a:t>
            </a:r>
            <a:r>
              <a:rPr lang="en-GB" dirty="0" smtClean="0">
                <a:solidFill>
                  <a:srgbClr val="C00000"/>
                </a:solidFill>
              </a:rPr>
              <a:t>!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smtClean="0"/>
              <a:t>19/12/18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ECC, Reunion CTA LAPP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CBDDE-2C0B-4975-9A32-C50ABC81FDB5}" type="slidenum">
              <a:rPr lang="fr-FR" smtClean="0"/>
              <a:t>13</a:t>
            </a:fld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5" y="1225130"/>
            <a:ext cx="9089010" cy="5112568"/>
          </a:xfrm>
        </p:spPr>
      </p:pic>
    </p:spTree>
    <p:extLst>
      <p:ext uri="{BB962C8B-B14F-4D97-AF65-F5344CB8AC3E}">
        <p14:creationId xmlns:p14="http://schemas.microsoft.com/office/powerpoint/2010/main" val="84215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396624" y="6303600"/>
            <a:ext cx="574976" cy="365760"/>
          </a:xfrm>
        </p:spPr>
        <p:txBody>
          <a:bodyPr/>
          <a:lstStyle/>
          <a:p>
            <a:pPr>
              <a:defRPr/>
            </a:pPr>
            <a:fld id="{C21825B1-1A2E-433B-AF23-4B95C0D57853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3491880" y="2505385"/>
            <a:ext cx="2304256" cy="1296144"/>
          </a:xfrm>
          <a:prstGeom prst="rect">
            <a:avLst/>
          </a:prstGeom>
          <a:solidFill>
            <a:srgbClr val="F71FCE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Embedded Camera Controller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11560" y="1713297"/>
            <a:ext cx="172819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Front door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11560" y="2563194"/>
            <a:ext cx="172819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Shutter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11560" y="3369481"/>
            <a:ext cx="172819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Reflective Target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11560" y="4377593"/>
            <a:ext cx="172819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Reference LEDs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419872" y="1425265"/>
            <a:ext cx="237626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Cooling (fans &amp; chiller)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491880" y="4161569"/>
            <a:ext cx="2304256" cy="835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Environment sensors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876256" y="1713297"/>
            <a:ext cx="172819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 doors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876256" y="2433377"/>
            <a:ext cx="1728192" cy="10720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Power Distribution Box</a:t>
            </a:r>
            <a:endParaRPr lang="en-US" dirty="0"/>
          </a:p>
        </p:txBody>
      </p:sp>
      <p:cxnSp>
        <p:nvCxnSpPr>
          <p:cNvPr id="18" name="Connecteur droit avec flèche 17"/>
          <p:cNvCxnSpPr>
            <a:endCxn id="8" idx="3"/>
          </p:cNvCxnSpPr>
          <p:nvPr/>
        </p:nvCxnSpPr>
        <p:spPr>
          <a:xfrm flipH="1" flipV="1">
            <a:off x="2339752" y="2037333"/>
            <a:ext cx="1188132" cy="7560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7" idx="1"/>
            <a:endCxn id="9" idx="3"/>
          </p:cNvCxnSpPr>
          <p:nvPr/>
        </p:nvCxnSpPr>
        <p:spPr>
          <a:xfrm flipH="1" flipV="1">
            <a:off x="2339752" y="2851226"/>
            <a:ext cx="1152128" cy="3022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endCxn id="10" idx="3"/>
          </p:cNvCxnSpPr>
          <p:nvPr/>
        </p:nvCxnSpPr>
        <p:spPr>
          <a:xfrm flipH="1">
            <a:off x="2339752" y="3369481"/>
            <a:ext cx="1152128" cy="3240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>
            <a:endCxn id="11" idx="3"/>
          </p:cNvCxnSpPr>
          <p:nvPr/>
        </p:nvCxnSpPr>
        <p:spPr>
          <a:xfrm flipH="1">
            <a:off x="2339752" y="3513497"/>
            <a:ext cx="1152128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stCxn id="7" idx="0"/>
            <a:endCxn id="12" idx="2"/>
          </p:cNvCxnSpPr>
          <p:nvPr/>
        </p:nvCxnSpPr>
        <p:spPr>
          <a:xfrm flipH="1" flipV="1">
            <a:off x="4608004" y="2217353"/>
            <a:ext cx="36004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stCxn id="7" idx="2"/>
            <a:endCxn id="13" idx="0"/>
          </p:cNvCxnSpPr>
          <p:nvPr/>
        </p:nvCxnSpPr>
        <p:spPr>
          <a:xfrm>
            <a:off x="4644008" y="3801529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>
            <a:endCxn id="14" idx="1"/>
          </p:cNvCxnSpPr>
          <p:nvPr/>
        </p:nvCxnSpPr>
        <p:spPr>
          <a:xfrm flipV="1">
            <a:off x="5832140" y="2001329"/>
            <a:ext cx="1044116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>
            <a:stCxn id="7" idx="3"/>
            <a:endCxn id="15" idx="1"/>
          </p:cNvCxnSpPr>
          <p:nvPr/>
        </p:nvCxnSpPr>
        <p:spPr>
          <a:xfrm flipV="1">
            <a:off x="5796136" y="2969419"/>
            <a:ext cx="1080120" cy="1840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59532" y="1209241"/>
            <a:ext cx="2520280" cy="40324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ZoneTexte 40"/>
          <p:cNvSpPr txBox="1"/>
          <p:nvPr/>
        </p:nvSpPr>
        <p:spPr>
          <a:xfrm>
            <a:off x="395536" y="1209241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Camera Front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552220" y="1196752"/>
            <a:ext cx="2304256" cy="40324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ZoneTexte 43"/>
          <p:cNvSpPr txBox="1"/>
          <p:nvPr/>
        </p:nvSpPr>
        <p:spPr>
          <a:xfrm>
            <a:off x="6516216" y="1209241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Camera Back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76256" y="3729521"/>
            <a:ext cx="172819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Power Supply Box (24V)</a:t>
            </a:r>
            <a:endParaRPr lang="en-US" dirty="0"/>
          </a:p>
        </p:txBody>
      </p:sp>
      <p:cxnSp>
        <p:nvCxnSpPr>
          <p:cNvPr id="3" name="Connecteur droit avec flèche 2"/>
          <p:cNvCxnSpPr>
            <a:endCxn id="26" idx="1"/>
          </p:cNvCxnSpPr>
          <p:nvPr/>
        </p:nvCxnSpPr>
        <p:spPr>
          <a:xfrm>
            <a:off x="5832140" y="3534996"/>
            <a:ext cx="1044116" cy="4825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6588224" y="6284342"/>
            <a:ext cx="2289048" cy="365760"/>
          </a:xfrm>
        </p:spPr>
        <p:txBody>
          <a:bodyPr/>
          <a:lstStyle/>
          <a:p>
            <a:pPr algn="r">
              <a:defRPr/>
            </a:pPr>
            <a:r>
              <a:rPr lang="fr-FR" smtClean="0"/>
              <a:t>19/12/18</a:t>
            </a:r>
            <a:endParaRPr lang="fr-FR" dirty="0"/>
          </a:p>
        </p:txBody>
      </p:sp>
      <p:sp>
        <p:nvSpPr>
          <p:cNvPr id="32" name="Titre 7"/>
          <p:cNvSpPr>
            <a:spLocks noGrp="1"/>
          </p:cNvSpPr>
          <p:nvPr>
            <p:ph type="title"/>
          </p:nvPr>
        </p:nvSpPr>
        <p:spPr>
          <a:xfrm>
            <a:off x="1835696" y="68400"/>
            <a:ext cx="7095904" cy="876324"/>
          </a:xfrm>
        </p:spPr>
        <p:txBody>
          <a:bodyPr>
            <a:normAutofit/>
          </a:bodyPr>
          <a:lstStyle/>
          <a:p>
            <a:pPr lvl="1" algn="r"/>
            <a:r>
              <a:rPr lang="en-GB" sz="280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Embedded Camera Controller </a:t>
            </a:r>
            <a:r>
              <a:rPr lang="en-GB" sz="28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</a:t>
            </a:r>
            <a:r>
              <a:rPr lang="en-GB" sz="280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eatures</a:t>
            </a:r>
            <a:endParaRPr lang="en-GB" sz="28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ECC, Reunion CTA LAPP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359532" y="5253007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F71FCE"/>
                </a:solidFill>
              </a:rPr>
              <a:t>Safety &amp; Monitoring of the camera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F71FCE"/>
                </a:solidFill>
              </a:rPr>
              <a:t>Control of auxiliary elements </a:t>
            </a:r>
            <a:endParaRPr lang="en-US" dirty="0" smtClean="0">
              <a:solidFill>
                <a:srgbClr val="F71FC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 smtClean="0">
                <a:solidFill>
                  <a:srgbClr val="F71FCE"/>
                </a:solidFill>
              </a:rPr>
              <a:t>Common component between NectarCAM &amp; LSTCAM. </a:t>
            </a:r>
            <a:endParaRPr lang="en-GB" dirty="0" smtClean="0">
              <a:solidFill>
                <a:srgbClr val="F71FC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 smtClean="0">
                <a:solidFill>
                  <a:srgbClr val="F71FCE"/>
                </a:solidFill>
              </a:rPr>
              <a:t>Similar </a:t>
            </a:r>
            <a:r>
              <a:rPr lang="en-GB" dirty="0" smtClean="0">
                <a:solidFill>
                  <a:srgbClr val="F71FCE"/>
                </a:solidFill>
              </a:rPr>
              <a:t>architecture to </a:t>
            </a:r>
            <a:r>
              <a:rPr lang="en-GB" dirty="0" err="1" smtClean="0">
                <a:solidFill>
                  <a:srgbClr val="F71FCE"/>
                </a:solidFill>
              </a:rPr>
              <a:t>FlashCAM</a:t>
            </a:r>
            <a:r>
              <a:rPr lang="en-GB" dirty="0" smtClean="0">
                <a:solidFill>
                  <a:srgbClr val="F71FCE"/>
                </a:solidFill>
              </a:rPr>
              <a:t> controller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876256" y="4449601"/>
            <a:ext cx="172819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Intelligent Relays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83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851104" cy="628591"/>
          </a:xfrm>
        </p:spPr>
        <p:txBody>
          <a:bodyPr>
            <a:normAutofit/>
          </a:bodyPr>
          <a:lstStyle/>
          <a:p>
            <a:pPr algn="r"/>
            <a:r>
              <a:rPr lang="en-GB" sz="2800" dirty="0"/>
              <a:t>General View of the </a:t>
            </a:r>
            <a:r>
              <a:rPr lang="en-GB" sz="2800" dirty="0" smtClean="0"/>
              <a:t>Controller</a:t>
            </a:r>
            <a:endParaRPr lang="en-GB" sz="28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smtClean="0"/>
              <a:t>19/12/18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ECC, Reunion CTA LAPP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CBDDE-2C0B-4975-9A32-C50ABC81FDB5}" type="slidenum">
              <a:rPr lang="fr-FR" smtClean="0"/>
              <a:t>3</a:t>
            </a:fld>
            <a:endParaRPr lang="fr-FR" dirty="0"/>
          </a:p>
        </p:txBody>
      </p:sp>
      <p:pic>
        <p:nvPicPr>
          <p:cNvPr id="7" name="Picture 2" descr="par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198402"/>
            <a:ext cx="2664295" cy="286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Espace réservé du contenu 10" descr="CTA-MD-050300-000-Draft2 - ECC Cabinet Assembly.pdf - Adobe Acrobat Pr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1" t="11265" r="15128"/>
          <a:stretch/>
        </p:blipFill>
        <p:spPr bwMode="auto">
          <a:xfrm>
            <a:off x="602265" y="4221088"/>
            <a:ext cx="2829487" cy="2017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lèche droite 8"/>
          <p:cNvSpPr/>
          <p:nvPr/>
        </p:nvSpPr>
        <p:spPr>
          <a:xfrm>
            <a:off x="3995936" y="3356992"/>
            <a:ext cx="86409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t="8934" r="11151"/>
          <a:stretch/>
        </p:blipFill>
        <p:spPr>
          <a:xfrm rot="5400000">
            <a:off x="4441545" y="2176483"/>
            <a:ext cx="5097991" cy="310888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779912" y="1340768"/>
            <a:ext cx="1572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solidFill>
                  <a:srgbClr val="F71FCE"/>
                </a:solidFill>
              </a:rPr>
              <a:t>CompactRIO</a:t>
            </a:r>
            <a:endParaRPr lang="en-GB" sz="1400" dirty="0">
              <a:solidFill>
                <a:srgbClr val="F71FCE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779912" y="1897087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71FCE"/>
                </a:solidFill>
              </a:rPr>
              <a:t>Extension Crate</a:t>
            </a:r>
            <a:endParaRPr lang="en-GB" sz="1400" dirty="0">
              <a:solidFill>
                <a:srgbClr val="F71FCE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779912" y="2276872"/>
            <a:ext cx="1644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71FCE"/>
                </a:solidFill>
              </a:rPr>
              <a:t>Redundant power Supplies</a:t>
            </a:r>
            <a:endParaRPr lang="en-GB" sz="1400" dirty="0">
              <a:solidFill>
                <a:srgbClr val="F71FCE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923928" y="4149080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71FCE"/>
                </a:solidFill>
              </a:rPr>
              <a:t>LED box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923928" y="4653136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71FCE"/>
                </a:solidFill>
              </a:rPr>
              <a:t>Interface Mo</a:t>
            </a:r>
            <a:r>
              <a:rPr lang="en-GB" sz="1400" dirty="0" smtClean="0">
                <a:solidFill>
                  <a:srgbClr val="F71FCE"/>
                </a:solidFill>
              </a:rPr>
              <a:t>dules</a:t>
            </a:r>
            <a:endParaRPr lang="en-GB" sz="1400" dirty="0">
              <a:solidFill>
                <a:srgbClr val="F71FCE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923928" y="5157192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71FCE"/>
                </a:solidFill>
              </a:rPr>
              <a:t>Patch </a:t>
            </a:r>
            <a:r>
              <a:rPr lang="en-GB" sz="1400" dirty="0" smtClean="0">
                <a:solidFill>
                  <a:srgbClr val="F71FCE"/>
                </a:solidFill>
              </a:rPr>
              <a:t>Panel</a:t>
            </a:r>
            <a:endParaRPr lang="en-GB" sz="1400" dirty="0">
              <a:solidFill>
                <a:srgbClr val="F71FCE"/>
              </a:solidFill>
            </a:endParaRPr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4943920" y="1772816"/>
            <a:ext cx="1099888" cy="144016"/>
          </a:xfrm>
          <a:prstGeom prst="straightConnector1">
            <a:avLst/>
          </a:prstGeom>
          <a:ln>
            <a:solidFill>
              <a:srgbClr val="F71FC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4860032" y="2204864"/>
            <a:ext cx="1872208" cy="883260"/>
          </a:xfrm>
          <a:prstGeom prst="straightConnector1">
            <a:avLst/>
          </a:prstGeom>
          <a:ln>
            <a:solidFill>
              <a:srgbClr val="F71FC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>
            <a:off x="4644008" y="2636912"/>
            <a:ext cx="1356272" cy="432048"/>
          </a:xfrm>
          <a:prstGeom prst="straightConnector1">
            <a:avLst/>
          </a:prstGeom>
          <a:ln>
            <a:solidFill>
              <a:srgbClr val="F71FC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>
            <a:stCxn id="13" idx="2"/>
          </p:cNvCxnSpPr>
          <p:nvPr/>
        </p:nvCxnSpPr>
        <p:spPr>
          <a:xfrm>
            <a:off x="4463988" y="4456857"/>
            <a:ext cx="1579820" cy="0"/>
          </a:xfrm>
          <a:prstGeom prst="straightConnector1">
            <a:avLst/>
          </a:prstGeom>
          <a:ln>
            <a:solidFill>
              <a:srgbClr val="F71FC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stCxn id="14" idx="3"/>
          </p:cNvCxnSpPr>
          <p:nvPr/>
        </p:nvCxnSpPr>
        <p:spPr>
          <a:xfrm flipV="1">
            <a:off x="5436096" y="4346531"/>
            <a:ext cx="1656184" cy="460494"/>
          </a:xfrm>
          <a:prstGeom prst="straightConnector1">
            <a:avLst/>
          </a:prstGeom>
          <a:ln>
            <a:solidFill>
              <a:srgbClr val="F71FC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4860032" y="5583036"/>
            <a:ext cx="1872208" cy="321521"/>
          </a:xfrm>
          <a:prstGeom prst="straightConnector1">
            <a:avLst/>
          </a:prstGeom>
          <a:ln>
            <a:solidFill>
              <a:srgbClr val="F71FC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3779912" y="2905780"/>
            <a:ext cx="1644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71FCE"/>
                </a:solidFill>
              </a:rPr>
              <a:t>Circuit breakers</a:t>
            </a:r>
            <a:endParaRPr lang="en-GB" sz="1400" dirty="0">
              <a:solidFill>
                <a:srgbClr val="F71FCE"/>
              </a:solidFill>
            </a:endParaRPr>
          </a:p>
        </p:txBody>
      </p:sp>
      <p:cxnSp>
        <p:nvCxnSpPr>
          <p:cNvPr id="38" name="Connecteur droit avec flèche 37"/>
          <p:cNvCxnSpPr/>
          <p:nvPr/>
        </p:nvCxnSpPr>
        <p:spPr>
          <a:xfrm>
            <a:off x="4860032" y="3356992"/>
            <a:ext cx="1540768" cy="0"/>
          </a:xfrm>
          <a:prstGeom prst="straightConnector1">
            <a:avLst/>
          </a:prstGeom>
          <a:ln>
            <a:solidFill>
              <a:srgbClr val="F71FC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30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1640" y="152400"/>
            <a:ext cx="7355160" cy="990600"/>
          </a:xfrm>
        </p:spPr>
        <p:txBody>
          <a:bodyPr>
            <a:normAutofit/>
          </a:bodyPr>
          <a:lstStyle/>
          <a:p>
            <a:pPr algn="r"/>
            <a:r>
              <a:rPr lang="fr-FR" sz="2800" dirty="0" smtClean="0"/>
              <a:t>Commissioning dans LSTCAM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79512" y="1291208"/>
            <a:ext cx="5472608" cy="4946104"/>
          </a:xfrm>
          <a:ln w="44450">
            <a:noFill/>
          </a:ln>
        </p:spPr>
        <p:txBody>
          <a:bodyPr>
            <a:normAutofit lnSpcReduction="10000"/>
          </a:bodyPr>
          <a:lstStyle/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r-FR" sz="1800" dirty="0" smtClean="0">
                <a:solidFill>
                  <a:srgbClr val="C00000"/>
                </a:solidFill>
              </a:rPr>
              <a:t>Installation du coffret complet à CIEMAT en Octobre 2017.</a:t>
            </a: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r-FR" sz="1800" dirty="0" smtClean="0">
                <a:solidFill>
                  <a:srgbClr val="C00000"/>
                </a:solidFill>
              </a:rPr>
              <a:t>La validation des interfaces et contrôles associés s’est faite au fur à mesure que les différents sous-systèmes étaient prêts et des progrès d’intégration de la camera.</a:t>
            </a: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r-FR" sz="1800" dirty="0" smtClean="0">
                <a:solidFill>
                  <a:srgbClr val="C00000"/>
                </a:solidFill>
              </a:rPr>
              <a:t>L’ensemble de ces sous modules a ensuite été intégré dans un même et unique code, incluant également la machine d’état du contrôleur (similaire à celle de la camera), et les contrôles de sécurité requis.</a:t>
            </a: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r-FR" sz="1800" dirty="0" smtClean="0">
                <a:solidFill>
                  <a:srgbClr val="C00000"/>
                </a:solidFill>
              </a:rPr>
              <a:t>Le contrôleur étant connecté à de nombreux sous-systèmes, le travail de l’équipe s’est souvent fait en bout de chaine et sous-pression.</a:t>
            </a: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fr-FR" sz="1800" dirty="0" smtClean="0">
                <a:solidFill>
                  <a:srgbClr val="C00000"/>
                </a:solidFill>
              </a:rPr>
              <a:t>Depuis septembre la camera est installée sur le télescope et le contrôleur est utilisé 24h/24 pour garantir la sécurité de la camera, effectuer monitoring et contrôle. </a:t>
            </a:r>
          </a:p>
          <a:p>
            <a:endParaRPr lang="en-GB" sz="2400" dirty="0" smtClean="0">
              <a:solidFill>
                <a:srgbClr val="F71FCE"/>
              </a:solidFill>
            </a:endParaRPr>
          </a:p>
          <a:p>
            <a:endParaRPr lang="en-GB" sz="2400" dirty="0" smtClean="0">
              <a:solidFill>
                <a:schemeClr val="accent1"/>
              </a:solidFill>
            </a:endParaRPr>
          </a:p>
          <a:p>
            <a:pPr lvl="1"/>
            <a:endParaRPr lang="en-GB" sz="2100" dirty="0" smtClean="0">
              <a:solidFill>
                <a:srgbClr val="F71FCE"/>
              </a:solidFill>
            </a:endParaRP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smtClean="0"/>
              <a:t>19/12/18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835696" y="6394169"/>
            <a:ext cx="4208112" cy="365760"/>
          </a:xfrm>
        </p:spPr>
        <p:txBody>
          <a:bodyPr/>
          <a:lstStyle/>
          <a:p>
            <a:r>
              <a:rPr lang="sv-SE" smtClean="0"/>
              <a:t>ECC, Reunion CTA LAPP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CBDDE-2C0B-4975-9A32-C50ABC81FDB5}" type="slidenum">
              <a:rPr lang="fr-FR" smtClean="0"/>
              <a:t>4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" t="7745" r="5281" b="23605"/>
          <a:stretch/>
        </p:blipFill>
        <p:spPr>
          <a:xfrm rot="5400000">
            <a:off x="4830897" y="2276927"/>
            <a:ext cx="5026821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692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1640" y="152400"/>
            <a:ext cx="7355160" cy="990600"/>
          </a:xfrm>
        </p:spPr>
        <p:txBody>
          <a:bodyPr>
            <a:normAutofit/>
          </a:bodyPr>
          <a:lstStyle/>
          <a:p>
            <a:pPr algn="r"/>
            <a:r>
              <a:rPr lang="fr-FR" sz="2800" dirty="0" smtClean="0"/>
              <a:t>Intégration dans NectarCAM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79512" y="1291208"/>
            <a:ext cx="8507288" cy="1921768"/>
          </a:xfrm>
          <a:ln w="44450">
            <a:noFill/>
          </a:ln>
        </p:spPr>
        <p:txBody>
          <a:bodyPr>
            <a:normAutofit/>
          </a:bodyPr>
          <a:lstStyle/>
          <a:p>
            <a:r>
              <a:rPr lang="fr-FR" sz="2000" dirty="0" smtClean="0">
                <a:solidFill>
                  <a:srgbClr val="C00000"/>
                </a:solidFill>
              </a:rPr>
              <a:t>Un contrôleur partiel est utilisé depuis l’automne 2015 sur le démonstrateur 19 modules.</a:t>
            </a:r>
          </a:p>
          <a:p>
            <a:r>
              <a:rPr lang="fr-FR" sz="2000" dirty="0" smtClean="0">
                <a:solidFill>
                  <a:srgbClr val="C00000"/>
                </a:solidFill>
              </a:rPr>
              <a:t>Un coffret identique à celui utilisé dans </a:t>
            </a:r>
            <a:r>
              <a:rPr lang="fr-FR" sz="1800" dirty="0" smtClean="0">
                <a:solidFill>
                  <a:srgbClr val="C00000"/>
                </a:solidFill>
              </a:rPr>
              <a:t>LSTCAM</a:t>
            </a:r>
            <a:r>
              <a:rPr lang="fr-FR" sz="2000" dirty="0" smtClean="0">
                <a:solidFill>
                  <a:srgbClr val="C00000"/>
                </a:solidFill>
              </a:rPr>
              <a:t> a été fourni </a:t>
            </a:r>
            <a:r>
              <a:rPr lang="fr-FR" sz="2000" dirty="0" smtClean="0">
                <a:solidFill>
                  <a:srgbClr val="C00000"/>
                </a:solidFill>
              </a:rPr>
              <a:t>mi-novembre </a:t>
            </a:r>
            <a:r>
              <a:rPr lang="fr-FR" sz="2000" dirty="0" smtClean="0">
                <a:solidFill>
                  <a:srgbClr val="C00000"/>
                </a:solidFill>
              </a:rPr>
              <a:t>2018. Il équipera la première camera NectarCAM. </a:t>
            </a:r>
          </a:p>
          <a:p>
            <a:r>
              <a:rPr lang="fr-FR" sz="2000" dirty="0" smtClean="0">
                <a:solidFill>
                  <a:srgbClr val="C00000"/>
                </a:solidFill>
              </a:rPr>
              <a:t>La partie logicielle est également identique à LSTCAM</a:t>
            </a:r>
            <a:r>
              <a:rPr lang="fr-FR" sz="2000" dirty="0" smtClean="0">
                <a:solidFill>
                  <a:srgbClr val="F71FCE"/>
                </a:solidFill>
              </a:rPr>
              <a:t>. </a:t>
            </a:r>
            <a:endParaRPr lang="en-GB" sz="2000" dirty="0" smtClean="0">
              <a:solidFill>
                <a:srgbClr val="F71FCE"/>
              </a:solidFill>
            </a:endParaRP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smtClean="0"/>
              <a:t>19/12/18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835696" y="6394169"/>
            <a:ext cx="4208112" cy="365760"/>
          </a:xfrm>
        </p:spPr>
        <p:txBody>
          <a:bodyPr/>
          <a:lstStyle/>
          <a:p>
            <a:r>
              <a:rPr lang="sv-SE" smtClean="0"/>
              <a:t>ECC, Reunion CTA LAPP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CBDDE-2C0B-4975-9A32-C50ABC81FDB5}" type="slidenum">
              <a:rPr lang="fr-FR" smtClean="0"/>
              <a:t>5</a:t>
            </a:fld>
            <a:endParaRPr lang="fr-FR" dirty="0"/>
          </a:p>
        </p:txBody>
      </p:sp>
      <p:pic>
        <p:nvPicPr>
          <p:cNvPr id="9" name="Espace réservé du contenu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904" y="3131170"/>
            <a:ext cx="5710331" cy="321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9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893" y="373570"/>
            <a:ext cx="5496611" cy="309184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435280" cy="522312"/>
          </a:xfrm>
          <a:solidFill>
            <a:schemeClr val="bg1">
              <a:alpha val="63000"/>
            </a:schemeClr>
          </a:solidFill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Premieres </a:t>
            </a:r>
            <a:r>
              <a:rPr lang="en-GB" dirty="0" smtClean="0">
                <a:solidFill>
                  <a:srgbClr val="C00000"/>
                </a:solidFill>
              </a:rPr>
              <a:t>installations à CIEMAT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smtClean="0"/>
              <a:t>19/12/18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ECC, Reunion CTA LAPP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CBDDE-2C0B-4975-9A32-C50ABC81FDB5}" type="slidenum">
              <a:rPr lang="fr-FR" smtClean="0"/>
              <a:t>6</a:t>
            </a:fld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40614" y="2317105"/>
            <a:ext cx="5120569" cy="288032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893" y="3593554"/>
            <a:ext cx="5468100" cy="30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1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rgbClr val="C00000"/>
                </a:solidFill>
              </a:rPr>
              <a:t>C’est</a:t>
            </a:r>
            <a:r>
              <a:rPr lang="en-GB" dirty="0" smtClean="0">
                <a:solidFill>
                  <a:srgbClr val="C00000"/>
                </a:solidFill>
              </a:rPr>
              <a:t> loin </a:t>
            </a:r>
            <a:r>
              <a:rPr lang="en-GB" dirty="0" err="1" smtClean="0">
                <a:solidFill>
                  <a:srgbClr val="C00000"/>
                </a:solidFill>
              </a:rPr>
              <a:t>d’etre</a:t>
            </a:r>
            <a:r>
              <a:rPr lang="en-GB" dirty="0" smtClean="0">
                <a:solidFill>
                  <a:srgbClr val="C00000"/>
                </a:solidFill>
              </a:rPr>
              <a:t> </a:t>
            </a:r>
            <a:r>
              <a:rPr lang="en-GB" dirty="0" err="1" smtClean="0">
                <a:solidFill>
                  <a:srgbClr val="C00000"/>
                </a:solidFill>
              </a:rPr>
              <a:t>toujours</a:t>
            </a:r>
            <a:r>
              <a:rPr lang="en-GB" dirty="0" smtClean="0">
                <a:solidFill>
                  <a:srgbClr val="C00000"/>
                </a:solidFill>
              </a:rPr>
              <a:t> facile !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smtClean="0"/>
              <a:t>19/12/18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ECC, Reunion CTA LAPP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CBDDE-2C0B-4975-9A32-C50ABC81FDB5}" type="slidenum">
              <a:rPr lang="fr-FR" smtClean="0"/>
              <a:t>7</a:t>
            </a:fld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" r="10439"/>
          <a:stretch/>
        </p:blipFill>
        <p:spPr>
          <a:xfrm>
            <a:off x="35496" y="1328424"/>
            <a:ext cx="3816424" cy="2532624"/>
          </a:xfrm>
          <a:prstGeom prst="rect">
            <a:avLst/>
          </a:prstGeom>
        </p:spPr>
      </p:pic>
      <p:sp>
        <p:nvSpPr>
          <p:cNvPr id="9" name="Bulle ronde 8"/>
          <p:cNvSpPr/>
          <p:nvPr/>
        </p:nvSpPr>
        <p:spPr>
          <a:xfrm>
            <a:off x="251520" y="1613967"/>
            <a:ext cx="2232248" cy="518889"/>
          </a:xfrm>
          <a:prstGeom prst="wedgeEllipseCallout">
            <a:avLst/>
          </a:prstGeom>
          <a:solidFill>
            <a:schemeClr val="bg2">
              <a:alpha val="4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C00000"/>
                </a:solidFill>
              </a:rPr>
              <a:t>Ca </a:t>
            </a:r>
            <a:r>
              <a:rPr lang="en-GB" dirty="0" err="1" smtClean="0">
                <a:solidFill>
                  <a:srgbClr val="C00000"/>
                </a:solidFill>
              </a:rPr>
              <a:t>marche</a:t>
            </a:r>
            <a:r>
              <a:rPr lang="en-GB" dirty="0" smtClean="0">
                <a:solidFill>
                  <a:srgbClr val="C00000"/>
                </a:solidFill>
              </a:rPr>
              <a:t> ?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2"/>
          <a:stretch/>
        </p:blipFill>
        <p:spPr>
          <a:xfrm>
            <a:off x="35496" y="4005065"/>
            <a:ext cx="3234187" cy="223224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5497" y="5939988"/>
            <a:ext cx="2617008" cy="369332"/>
          </a:xfrm>
          <a:prstGeom prst="rect">
            <a:avLst/>
          </a:prstGeom>
          <a:solidFill>
            <a:schemeClr val="bg1">
              <a:alpha val="1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Bien </a:t>
            </a:r>
            <a:r>
              <a:rPr lang="en-GB" dirty="0" err="1" smtClean="0">
                <a:solidFill>
                  <a:srgbClr val="C00000"/>
                </a:solidFill>
              </a:rPr>
              <a:t>besoin</a:t>
            </a:r>
            <a:r>
              <a:rPr lang="en-GB" dirty="0" smtClean="0">
                <a:solidFill>
                  <a:srgbClr val="C00000"/>
                </a:solidFill>
              </a:rPr>
              <a:t> d’un café !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3" r="8943"/>
          <a:stretch/>
        </p:blipFill>
        <p:spPr>
          <a:xfrm>
            <a:off x="3347864" y="2213167"/>
            <a:ext cx="5552849" cy="3881361"/>
          </a:xfrm>
          <a:prstGeom prst="rect">
            <a:avLst/>
          </a:prstGeom>
        </p:spPr>
      </p:pic>
      <p:sp>
        <p:nvSpPr>
          <p:cNvPr id="14" name="Rectangle à coins arrondis 13"/>
          <p:cNvSpPr/>
          <p:nvPr/>
        </p:nvSpPr>
        <p:spPr>
          <a:xfrm>
            <a:off x="6257721" y="1404822"/>
            <a:ext cx="2642992" cy="722569"/>
          </a:xfrm>
          <a:prstGeom prst="wedgeRoundRectCallout">
            <a:avLst>
              <a:gd name="adj1" fmla="val -41857"/>
              <a:gd name="adj2" fmla="val 177393"/>
              <a:gd name="adj3" fmla="val 16667"/>
            </a:avLst>
          </a:prstGeom>
          <a:solidFill>
            <a:schemeClr val="bg2">
              <a:alpha val="4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C00000"/>
                </a:solidFill>
              </a:rPr>
              <a:t>Y a pas un </a:t>
            </a:r>
            <a:r>
              <a:rPr lang="en-GB" dirty="0" err="1" smtClean="0">
                <a:solidFill>
                  <a:srgbClr val="C00000"/>
                </a:solidFill>
              </a:rPr>
              <a:t>probleme</a:t>
            </a:r>
            <a:r>
              <a:rPr lang="en-GB" dirty="0" smtClean="0">
                <a:solidFill>
                  <a:srgbClr val="C00000"/>
                </a:solidFill>
              </a:rPr>
              <a:t> </a:t>
            </a:r>
            <a:r>
              <a:rPr lang="en-GB" dirty="0" err="1">
                <a:solidFill>
                  <a:srgbClr val="C00000"/>
                </a:solidFill>
              </a:rPr>
              <a:t>ici</a:t>
            </a:r>
            <a:r>
              <a:rPr lang="en-GB" dirty="0">
                <a:solidFill>
                  <a:srgbClr val="C00000"/>
                </a:solidFill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01073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C00000"/>
                </a:solidFill>
              </a:rPr>
              <a:t>Ca commence à marcher !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smtClean="0"/>
              <a:t>19/12/18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ECC, Reunion CTA LAPP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CBDDE-2C0B-4975-9A32-C50ABC81FDB5}" type="slidenum">
              <a:rPr lang="fr-FR" smtClean="0"/>
              <a:t>8</a:t>
            </a:fld>
            <a:endParaRPr lang="fr-FR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66816" y="1891608"/>
            <a:ext cx="4937125" cy="3702843"/>
          </a:xfr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" r="16447"/>
          <a:stretch/>
        </p:blipFill>
        <p:spPr>
          <a:xfrm rot="5400000">
            <a:off x="-288445" y="2014067"/>
            <a:ext cx="4937127" cy="3457926"/>
          </a:xfrm>
          <a:prstGeom prst="rect">
            <a:avLst/>
          </a:prstGeom>
        </p:spPr>
      </p:pic>
      <p:pic>
        <p:nvPicPr>
          <p:cNvPr id="10" name="Espace réservé du contenu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2"/>
          <a:stretch/>
        </p:blipFill>
        <p:spPr>
          <a:xfrm rot="5400000">
            <a:off x="3314027" y="4460256"/>
            <a:ext cx="2062512" cy="144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9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rgbClr val="C00000"/>
                </a:solidFill>
              </a:rPr>
              <a:t>Enfin</a:t>
            </a:r>
            <a:r>
              <a:rPr lang="en-GB" dirty="0" smtClean="0">
                <a:solidFill>
                  <a:srgbClr val="C00000"/>
                </a:solidFill>
              </a:rPr>
              <a:t> à La Palma !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19/12/18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ECC, Reunion CTA LAPP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192C9-4D9C-44E4-914C-3DB3CAF7BFC6}" type="slidenum">
              <a:rPr lang="fr-FR" smtClean="0"/>
              <a:t>9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61" y="3933056"/>
            <a:ext cx="4138081" cy="232767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88" y="1151039"/>
            <a:ext cx="4211960" cy="315897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41"/>
          <a:stretch/>
        </p:blipFill>
        <p:spPr>
          <a:xfrm rot="5400000">
            <a:off x="3947614" y="1322472"/>
            <a:ext cx="6114508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7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e">
  <a:themeElements>
    <a:clrScheme name="Origine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e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6D4B168EBC51409CF42B20716255A2" ma:contentTypeVersion="11" ma:contentTypeDescription="Create a new document." ma:contentTypeScope="" ma:versionID="6ec2061e5cdb3536dd001eebeb637dcc">
  <xsd:schema xmlns:xsd="http://www.w3.org/2001/XMLSchema" xmlns:xs="http://www.w3.org/2001/XMLSchema" xmlns:p="http://schemas.microsoft.com/office/2006/metadata/properties" xmlns:ns2="ce7a6e4b-0f6a-4611-a079-2a9736700155" xmlns:ns3="09001309-9ce7-42c7-b834-f9fc08311a59" targetNamespace="http://schemas.microsoft.com/office/2006/metadata/properties" ma:root="true" ma:fieldsID="2c40fafed023df8525e2a6ff23cf13ba" ns2:_="" ns3:_="">
    <xsd:import namespace="ce7a6e4b-0f6a-4611-a079-2a9736700155"/>
    <xsd:import namespace="09001309-9ce7-42c7-b834-f9fc08311a5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tatus_x0020_of_x0020_approval" minOccurs="0"/>
                <xsd:element ref="ns3:Document_x0020_reference" minOccurs="0"/>
                <xsd:element ref="ns3:Document_x0020_version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7a6e4b-0f6a-4611-a079-2a9736700155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Conserver l’ID" ma:description="Conserver l’ID lors de l’ajout." ma:hidden="true" ma:internalName="_dlc_DocIdPersistId" ma:readOnly="true">
      <xsd:simpleType>
        <xsd:restriction base="dms:Boolean"/>
      </xsd:simpleType>
    </xsd:element>
    <xsd:element name="TaxCatchAll" ma:index="14" nillable="true" ma:displayName="Colonne Attraper tout de Taxonomie" ma:hidden="true" ma:list="{3849a1ea-4178-4d4a-afb1-cfa1a4356d21}" ma:internalName="TaxCatchAll" ma:showField="CatchAllData" ma:web="ce7a6e4b-0f6a-4611-a079-2a973670015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001309-9ce7-42c7-b834-f9fc08311a59" elementFormDefault="qualified">
    <xsd:import namespace="http://schemas.microsoft.com/office/2006/documentManagement/types"/>
    <xsd:import namespace="http://schemas.microsoft.com/office/infopath/2007/PartnerControls"/>
    <xsd:element name="Status_x0020_of_x0020_approval" ma:index="11" nillable="true" ma:displayName="Status of approval" ma:default="Draft" ma:format="Dropdown" ma:internalName="Status_x0020_of_x0020_approval">
      <xsd:simpleType>
        <xsd:restriction base="dms:Choice">
          <xsd:enumeration value="Draft"/>
          <xsd:enumeration value="Pending for approval"/>
          <xsd:enumeration value="Approved"/>
          <xsd:enumeration value="For information"/>
          <xsd:enumeration value="Obsolete"/>
        </xsd:restriction>
      </xsd:simpleType>
    </xsd:element>
    <xsd:element name="Document_x0020_reference" ma:index="12" nillable="true" ma:displayName="Document reference" ma:internalName="Document_x0020_reference">
      <xsd:simpleType>
        <xsd:restriction base="dms:Text">
          <xsd:maxLength value="255"/>
        </xsd:restriction>
      </xsd:simpleType>
    </xsd:element>
    <xsd:element name="Document_x0020_version" ma:index="13" nillable="true" ma:displayName="Document version" ma:decimals="1" ma:default="0" ma:internalName="Document_x0020_version" ma:percentage="FALSE">
      <xsd:simpleType>
        <xsd:restriction base="dms:Number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_x0020_of_x0020_approval xmlns="09001309-9ce7-42c7-b834-f9fc08311a59">Approved</Status_x0020_of_x0020_approval>
    <Document_x0020_version xmlns="09001309-9ce7-42c7-b834-f9fc08311a59">2</Document_x0020_version>
    <TaxCatchAll xmlns="ce7a6e4b-0f6a-4611-a079-2a9736700155"/>
    <Document_x0020_reference xmlns="09001309-9ce7-42c7-b834-f9fc08311a59" xsi:nil="true"/>
    <_dlc_DocId xmlns="ce7a6e4b-0f6a-4611-a079-2a9736700155">CTADOC-481-933</_dlc_DocId>
    <_dlc_DocIdUrl xmlns="ce7a6e4b-0f6a-4611-a079-2a9736700155">
      <Url>https://portal.cta-observatory.org/WG/mst/CAM/NeCTArCam/NectarCamDoc/_layouts/DocIdRedir.aspx?ID=CTADOC-481-933</Url>
      <Description>CTADOC-481-933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A13BE79-24AF-4DEE-99F3-0A731EEB56DF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7B8E6E9B-2445-4A01-8CD0-A39615824A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e7a6e4b-0f6a-4611-a079-2a9736700155"/>
    <ds:schemaRef ds:uri="09001309-9ce7-42c7-b834-f9fc08311a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27DA923-A67F-44D5-9860-958F401B6AC0}">
  <ds:schemaRefs>
    <ds:schemaRef ds:uri="http://purl.org/dc/terms/"/>
    <ds:schemaRef ds:uri="ce7a6e4b-0f6a-4611-a079-2a9736700155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dcmitype/"/>
    <ds:schemaRef ds:uri="09001309-9ce7-42c7-b834-f9fc08311a59"/>
    <ds:schemaRef ds:uri="http://schemas.microsoft.com/office/2006/metadata/properties"/>
  </ds:schemaRefs>
</ds:datastoreItem>
</file>

<file path=customXml/itemProps4.xml><?xml version="1.0" encoding="utf-8"?>
<ds:datastoreItem xmlns:ds="http://schemas.openxmlformats.org/officeDocument/2006/customXml" ds:itemID="{320399B1-5E70-418D-BB77-26F7FB3E81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support NectarCAM presentation_v1.0</Template>
  <TotalTime>3831</TotalTime>
  <Words>429</Words>
  <Application>Microsoft Office PowerPoint</Application>
  <PresentationFormat>Affichage à l'écran (4:3)</PresentationFormat>
  <Paragraphs>89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0" baseType="lpstr">
      <vt:lpstr>Bookman Old Style</vt:lpstr>
      <vt:lpstr>Calibri</vt:lpstr>
      <vt:lpstr>Gill Sans MT</vt:lpstr>
      <vt:lpstr>Times New Roman</vt:lpstr>
      <vt:lpstr>Wingdings</vt:lpstr>
      <vt:lpstr>Wingdings 3</vt:lpstr>
      <vt:lpstr>Origine</vt:lpstr>
      <vt:lpstr>Embedded Camera Controller  for LST and Nectar cameras   </vt:lpstr>
      <vt:lpstr>Embedded Camera Controller Features</vt:lpstr>
      <vt:lpstr>General View of the Controller</vt:lpstr>
      <vt:lpstr>Commissioning dans LSTCAM</vt:lpstr>
      <vt:lpstr>Intégration dans NectarCAM</vt:lpstr>
      <vt:lpstr>Premieres installations à CIEMAT</vt:lpstr>
      <vt:lpstr>C’est loin d’etre toujours facile !</vt:lpstr>
      <vt:lpstr>Ca commence à marcher !</vt:lpstr>
      <vt:lpstr>Enfin à La Palma !</vt:lpstr>
      <vt:lpstr>Monitoring de LSTCAM se fait via notre interface OPCUA</vt:lpstr>
      <vt:lpstr>Pendant ce temps coté NectarCAM</vt:lpstr>
      <vt:lpstr>NectarCAM : Objectif Berlin 2019 !</vt:lpstr>
      <vt:lpstr>Et ainsi s’achève 2018 !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for NectarCAM presentations</dc:title>
  <dc:creator>User16015</dc:creator>
  <cp:lastModifiedBy>Julie Prast</cp:lastModifiedBy>
  <cp:revision>164</cp:revision>
  <cp:lastPrinted>2017-12-11T10:42:47Z</cp:lastPrinted>
  <dcterms:created xsi:type="dcterms:W3CDTF">2016-10-18T11:01:20Z</dcterms:created>
  <dcterms:modified xsi:type="dcterms:W3CDTF">2018-12-18T20:17:12Z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0x010100276D4B168EBC51409CF42B20716255A2</vt:lpwstr>
  </property>
  <property fmtid="{D5CDD505-2E9C-101B-9397-08002B2CF9AE}" pid="3" name="_dlc_DocIdItemGuid">
    <vt:lpwstr>c626c13c-8bda-4ea3-ab9f-477bd88d9f87</vt:lpwstr>
  </property>
</Properties>
</file>