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</p:sldMasterIdLst>
  <p:notesMasterIdLst>
    <p:notesMasterId r:id="rId8"/>
  </p:notesMasterIdLst>
  <p:handoutMasterIdLst>
    <p:handoutMasterId r:id="rId9"/>
  </p:handoutMasterIdLst>
  <p:sldIdLst>
    <p:sldId id="667" r:id="rId3"/>
    <p:sldId id="708" r:id="rId4"/>
    <p:sldId id="709" r:id="rId5"/>
    <p:sldId id="706" r:id="rId6"/>
    <p:sldId id="705" r:id="rId7"/>
  </p:sldIdLst>
  <p:sldSz cx="9144000" cy="6858000" type="screen4x3"/>
  <p:notesSz cx="6858000" cy="9144000"/>
  <p:defaultTextStyle>
    <a:defPPr>
      <a:defRPr lang="en-US"/>
    </a:defPPr>
    <a:lvl1pPr marL="0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419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853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290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5716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2139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8575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5000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1429" algn="l" defTabSz="9128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3194"/>
    <a:srgbClr val="FFD63F"/>
    <a:srgbClr val="F2FF5F"/>
    <a:srgbClr val="4BD7E1"/>
    <a:srgbClr val="E006D5"/>
    <a:srgbClr val="00E100"/>
    <a:srgbClr val="0C5209"/>
    <a:srgbClr val="11690C"/>
    <a:srgbClr val="80057A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96" autoAdjust="0"/>
  </p:normalViewPr>
  <p:slideViewPr>
    <p:cSldViewPr>
      <p:cViewPr>
        <p:scale>
          <a:sx n="90" d="100"/>
          <a:sy n="90" d="100"/>
        </p:scale>
        <p:origin x="-1520" y="-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6DDE5-F68F-F848-A8FC-E32180D6EAD4}" type="datetime1">
              <a:rPr lang="en-US" smtClean="0"/>
              <a:pPr/>
              <a:t>7/24/19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38CD5-CECF-AC41-B90D-0F1D9F642A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230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C4514-1F67-F248-AD2F-1A4C562A6D3F}" type="datetime1">
              <a:rPr lang="en-US" smtClean="0"/>
              <a:pPr/>
              <a:t>7/24/19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97CD6-3EDC-43A1-BFE6-556DB01E9D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651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419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53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290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716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139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8575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000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1429" algn="l" defTabSz="9128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784225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rgbClr val="FF0000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85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5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7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7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3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00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Jul,8 2016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A.Kiselev</a:t>
            </a: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-65" charset="0"/>
              </a:defRPr>
            </a:lvl1pPr>
          </a:lstStyle>
          <a:p>
            <a:pPr>
              <a:defRPr/>
            </a:pPr>
            <a:fld id="{BC346014-8CB8-304E-A5FA-922CBC1F60F3}" type="slidenum">
              <a:rPr lang="ru-RU"/>
              <a:pPr>
                <a:defRPr/>
              </a:pPr>
              <a:t>‹#›</a:t>
            </a:fld>
            <a:r>
              <a:rPr lang="en-US"/>
              <a:t>/16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5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4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4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8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2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1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85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5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14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3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3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19" indent="0">
              <a:buNone/>
              <a:defRPr sz="2000" b="1"/>
            </a:lvl2pPr>
            <a:lvl3pPr marL="912853" indent="0">
              <a:buNone/>
              <a:defRPr sz="1800" b="1"/>
            </a:lvl3pPr>
            <a:lvl4pPr marL="1369290" indent="0">
              <a:buNone/>
              <a:defRPr sz="1600" b="1"/>
            </a:lvl4pPr>
            <a:lvl5pPr marL="1825716" indent="0">
              <a:buNone/>
              <a:defRPr sz="1600" b="1"/>
            </a:lvl5pPr>
            <a:lvl6pPr marL="2282139" indent="0">
              <a:buNone/>
              <a:defRPr sz="1600" b="1"/>
            </a:lvl6pPr>
            <a:lvl7pPr marL="2738575" indent="0">
              <a:buNone/>
              <a:defRPr sz="1600" b="1"/>
            </a:lvl7pPr>
            <a:lvl8pPr marL="3195000" indent="0">
              <a:buNone/>
              <a:defRPr sz="1600" b="1"/>
            </a:lvl8pPr>
            <a:lvl9pPr marL="365142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19" indent="0">
              <a:buNone/>
              <a:defRPr sz="2000" b="1"/>
            </a:lvl2pPr>
            <a:lvl3pPr marL="912853" indent="0">
              <a:buNone/>
              <a:defRPr sz="1800" b="1"/>
            </a:lvl3pPr>
            <a:lvl4pPr marL="1369290" indent="0">
              <a:buNone/>
              <a:defRPr sz="1600" b="1"/>
            </a:lvl4pPr>
            <a:lvl5pPr marL="1825716" indent="0">
              <a:buNone/>
              <a:defRPr sz="1600" b="1"/>
            </a:lvl5pPr>
            <a:lvl6pPr marL="2282139" indent="0">
              <a:buNone/>
              <a:defRPr sz="1600" b="1"/>
            </a:lvl6pPr>
            <a:lvl7pPr marL="2738575" indent="0">
              <a:buNone/>
              <a:defRPr sz="1600" b="1"/>
            </a:lvl7pPr>
            <a:lvl8pPr marL="3195000" indent="0">
              <a:buNone/>
              <a:defRPr sz="1600" b="1"/>
            </a:lvl8pPr>
            <a:lvl9pPr marL="365142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37325"/>
            <a:ext cx="3429000" cy="244475"/>
          </a:xfrm>
        </p:spPr>
        <p:txBody>
          <a:bodyPr/>
          <a:lstStyle>
            <a:lvl1pPr>
              <a:defRPr sz="1100" baseline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133600" cy="228600"/>
          </a:xfrm>
        </p:spPr>
        <p:txBody>
          <a:bodyPr/>
          <a:lstStyle>
            <a:lvl1pPr>
              <a:defRPr sz="1100" baseline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defRPr>
            </a:lvl1pPr>
          </a:lstStyle>
          <a:p>
            <a:fld id="{59EA4CFA-C3DC-4ADB-8A77-9C015038EF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04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19" indent="0">
              <a:buNone/>
              <a:defRPr sz="1200"/>
            </a:lvl2pPr>
            <a:lvl3pPr marL="912853" indent="0">
              <a:buNone/>
              <a:defRPr sz="1000"/>
            </a:lvl3pPr>
            <a:lvl4pPr marL="1369290" indent="0">
              <a:buNone/>
              <a:defRPr sz="900"/>
            </a:lvl4pPr>
            <a:lvl5pPr marL="1825716" indent="0">
              <a:buNone/>
              <a:defRPr sz="900"/>
            </a:lvl5pPr>
            <a:lvl6pPr marL="2282139" indent="0">
              <a:buNone/>
              <a:defRPr sz="900"/>
            </a:lvl6pPr>
            <a:lvl7pPr marL="2738575" indent="0">
              <a:buNone/>
              <a:defRPr sz="900"/>
            </a:lvl7pPr>
            <a:lvl8pPr marL="3195000" indent="0">
              <a:buNone/>
              <a:defRPr sz="900"/>
            </a:lvl8pPr>
            <a:lvl9pPr marL="365142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19" indent="0">
              <a:buNone/>
              <a:defRPr sz="2800"/>
            </a:lvl2pPr>
            <a:lvl3pPr marL="912853" indent="0">
              <a:buNone/>
              <a:defRPr sz="2400"/>
            </a:lvl3pPr>
            <a:lvl4pPr marL="1369290" indent="0">
              <a:buNone/>
              <a:defRPr sz="2000"/>
            </a:lvl4pPr>
            <a:lvl5pPr marL="1825716" indent="0">
              <a:buNone/>
              <a:defRPr sz="2000"/>
            </a:lvl5pPr>
            <a:lvl6pPr marL="2282139" indent="0">
              <a:buNone/>
              <a:defRPr sz="2000"/>
            </a:lvl6pPr>
            <a:lvl7pPr marL="2738575" indent="0">
              <a:buNone/>
              <a:defRPr sz="2000"/>
            </a:lvl7pPr>
            <a:lvl8pPr marL="3195000" indent="0">
              <a:buNone/>
              <a:defRPr sz="2000"/>
            </a:lvl8pPr>
            <a:lvl9pPr marL="365142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19" indent="0">
              <a:buNone/>
              <a:defRPr sz="1200"/>
            </a:lvl2pPr>
            <a:lvl3pPr marL="912853" indent="0">
              <a:buNone/>
              <a:defRPr sz="1000"/>
            </a:lvl3pPr>
            <a:lvl4pPr marL="1369290" indent="0">
              <a:buNone/>
              <a:defRPr sz="900"/>
            </a:lvl4pPr>
            <a:lvl5pPr marL="1825716" indent="0">
              <a:buNone/>
              <a:defRPr sz="900"/>
            </a:lvl5pPr>
            <a:lvl6pPr marL="2282139" indent="0">
              <a:buNone/>
              <a:defRPr sz="900"/>
            </a:lvl6pPr>
            <a:lvl7pPr marL="2738575" indent="0">
              <a:buNone/>
              <a:defRPr sz="900"/>
            </a:lvl7pPr>
            <a:lvl8pPr marL="3195000" indent="0">
              <a:buNone/>
              <a:defRPr sz="900"/>
            </a:lvl8pPr>
            <a:lvl9pPr marL="365142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7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7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4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4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8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2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1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85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5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14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3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3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9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19" indent="0">
              <a:buNone/>
              <a:defRPr sz="2000" b="1"/>
            </a:lvl2pPr>
            <a:lvl3pPr marL="912853" indent="0">
              <a:buNone/>
              <a:defRPr sz="1800" b="1"/>
            </a:lvl3pPr>
            <a:lvl4pPr marL="1369290" indent="0">
              <a:buNone/>
              <a:defRPr sz="1600" b="1"/>
            </a:lvl4pPr>
            <a:lvl5pPr marL="1825716" indent="0">
              <a:buNone/>
              <a:defRPr sz="1600" b="1"/>
            </a:lvl5pPr>
            <a:lvl6pPr marL="2282139" indent="0">
              <a:buNone/>
              <a:defRPr sz="1600" b="1"/>
            </a:lvl6pPr>
            <a:lvl7pPr marL="2738575" indent="0">
              <a:buNone/>
              <a:defRPr sz="1600" b="1"/>
            </a:lvl7pPr>
            <a:lvl8pPr marL="3195000" indent="0">
              <a:buNone/>
              <a:defRPr sz="1600" b="1"/>
            </a:lvl8pPr>
            <a:lvl9pPr marL="365142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19" indent="0">
              <a:buNone/>
              <a:defRPr sz="2000" b="1"/>
            </a:lvl2pPr>
            <a:lvl3pPr marL="912853" indent="0">
              <a:buNone/>
              <a:defRPr sz="1800" b="1"/>
            </a:lvl3pPr>
            <a:lvl4pPr marL="1369290" indent="0">
              <a:buNone/>
              <a:defRPr sz="1600" b="1"/>
            </a:lvl4pPr>
            <a:lvl5pPr marL="1825716" indent="0">
              <a:buNone/>
              <a:defRPr sz="1600" b="1"/>
            </a:lvl5pPr>
            <a:lvl6pPr marL="2282139" indent="0">
              <a:buNone/>
              <a:defRPr sz="1600" b="1"/>
            </a:lvl6pPr>
            <a:lvl7pPr marL="2738575" indent="0">
              <a:buNone/>
              <a:defRPr sz="1600" b="1"/>
            </a:lvl7pPr>
            <a:lvl8pPr marL="3195000" indent="0">
              <a:buNone/>
              <a:defRPr sz="1600" b="1"/>
            </a:lvl8pPr>
            <a:lvl9pPr marL="365142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0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9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3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19" indent="0">
              <a:buNone/>
              <a:defRPr sz="1200"/>
            </a:lvl2pPr>
            <a:lvl3pPr marL="912853" indent="0">
              <a:buNone/>
              <a:defRPr sz="1000"/>
            </a:lvl3pPr>
            <a:lvl4pPr marL="1369290" indent="0">
              <a:buNone/>
              <a:defRPr sz="900"/>
            </a:lvl4pPr>
            <a:lvl5pPr marL="1825716" indent="0">
              <a:buNone/>
              <a:defRPr sz="900"/>
            </a:lvl5pPr>
            <a:lvl6pPr marL="2282139" indent="0">
              <a:buNone/>
              <a:defRPr sz="900"/>
            </a:lvl6pPr>
            <a:lvl7pPr marL="2738575" indent="0">
              <a:buNone/>
              <a:defRPr sz="900"/>
            </a:lvl7pPr>
            <a:lvl8pPr marL="3195000" indent="0">
              <a:buNone/>
              <a:defRPr sz="900"/>
            </a:lvl8pPr>
            <a:lvl9pPr marL="365142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0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19" indent="0">
              <a:buNone/>
              <a:defRPr sz="2800"/>
            </a:lvl2pPr>
            <a:lvl3pPr marL="912853" indent="0">
              <a:buNone/>
              <a:defRPr sz="2400"/>
            </a:lvl3pPr>
            <a:lvl4pPr marL="1369290" indent="0">
              <a:buNone/>
              <a:defRPr sz="2000"/>
            </a:lvl4pPr>
            <a:lvl5pPr marL="1825716" indent="0">
              <a:buNone/>
              <a:defRPr sz="2000"/>
            </a:lvl5pPr>
            <a:lvl6pPr marL="2282139" indent="0">
              <a:buNone/>
              <a:defRPr sz="2000"/>
            </a:lvl6pPr>
            <a:lvl7pPr marL="2738575" indent="0">
              <a:buNone/>
              <a:defRPr sz="2000"/>
            </a:lvl7pPr>
            <a:lvl8pPr marL="3195000" indent="0">
              <a:buNone/>
              <a:defRPr sz="2000"/>
            </a:lvl8pPr>
            <a:lvl9pPr marL="365142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19" indent="0">
              <a:buNone/>
              <a:defRPr sz="1200"/>
            </a:lvl2pPr>
            <a:lvl3pPr marL="912853" indent="0">
              <a:buNone/>
              <a:defRPr sz="1000"/>
            </a:lvl3pPr>
            <a:lvl4pPr marL="1369290" indent="0">
              <a:buNone/>
              <a:defRPr sz="900"/>
            </a:lvl4pPr>
            <a:lvl5pPr marL="1825716" indent="0">
              <a:buNone/>
              <a:defRPr sz="900"/>
            </a:lvl5pPr>
            <a:lvl6pPr marL="2282139" indent="0">
              <a:buNone/>
              <a:defRPr sz="900"/>
            </a:lvl6pPr>
            <a:lvl7pPr marL="2738575" indent="0">
              <a:buNone/>
              <a:defRPr sz="900"/>
            </a:lvl7pPr>
            <a:lvl8pPr marL="3195000" indent="0">
              <a:buNone/>
              <a:defRPr sz="900"/>
            </a:lvl8pPr>
            <a:lvl9pPr marL="365142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4CFA-C3DC-4ADB-8A77-9C015038E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83" tIns="45642" rIns="91283" bIns="45642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33"/>
            <a:ext cx="8229600" cy="4525963"/>
          </a:xfrm>
          <a:prstGeom prst="rect">
            <a:avLst/>
          </a:prstGeom>
        </p:spPr>
        <p:txBody>
          <a:bodyPr vert="horz" lIns="91283" tIns="45642" rIns="91283" bIns="4564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83"/>
            <a:ext cx="2133600" cy="365125"/>
          </a:xfrm>
          <a:prstGeom prst="rect">
            <a:avLst/>
          </a:prstGeom>
        </p:spPr>
        <p:txBody>
          <a:bodyPr vert="horz" lIns="91283" tIns="45642" rIns="91283" bIns="45642" rtlCol="0" anchor="ctr"/>
          <a:lstStyle>
            <a:lvl1pPr algn="l">
              <a:defRPr sz="1600">
                <a:solidFill>
                  <a:srgbClr val="800000"/>
                </a:solidFill>
                <a:latin typeface="Tahoma"/>
                <a:cs typeface="Tahoma"/>
              </a:defRPr>
            </a:lvl1pPr>
          </a:lstStyle>
          <a:p>
            <a:r>
              <a:rPr lang="en-US" smtClean="0"/>
              <a:t>Jul,8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83"/>
            <a:ext cx="2895600" cy="365125"/>
          </a:xfrm>
          <a:prstGeom prst="rect">
            <a:avLst/>
          </a:prstGeom>
        </p:spPr>
        <p:txBody>
          <a:bodyPr vert="horz" lIns="91283" tIns="45642" rIns="91283" bIns="45642" rtlCol="0" anchor="ctr"/>
          <a:lstStyle>
            <a:lvl1pPr algn="ctr">
              <a:defRPr sz="1600">
                <a:solidFill>
                  <a:srgbClr val="800000"/>
                </a:solidFill>
                <a:latin typeface="Tahoma"/>
                <a:cs typeface="Tahoma"/>
              </a:defRPr>
            </a:lvl1pPr>
          </a:lstStyle>
          <a:p>
            <a:r>
              <a:rPr lang="en-US" smtClean="0"/>
              <a:t>A.Kiselev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83"/>
            <a:ext cx="2133600" cy="365125"/>
          </a:xfrm>
          <a:prstGeom prst="rect">
            <a:avLst/>
          </a:prstGeom>
        </p:spPr>
        <p:txBody>
          <a:bodyPr vert="horz" lIns="91283" tIns="45642" rIns="91283" bIns="45642" rtlCol="0" anchor="ctr"/>
          <a:lstStyle>
            <a:lvl1pPr algn="r">
              <a:defRPr sz="1600">
                <a:solidFill>
                  <a:srgbClr val="1F497D"/>
                </a:solidFill>
              </a:defRPr>
            </a:lvl1pPr>
          </a:lstStyle>
          <a:p>
            <a:r>
              <a:rPr lang="en-US" dirty="0" smtClean="0"/>
              <a:t>@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912853" rtl="0" eaLnBrk="1" latinLnBrk="0" hangingPunct="1">
        <a:spcBef>
          <a:spcPct val="0"/>
        </a:spcBef>
        <a:buNone/>
        <a:defRPr sz="3600" b="1" kern="1200" baseline="0">
          <a:solidFill>
            <a:srgbClr val="FF0000"/>
          </a:solidFill>
          <a:latin typeface="Arial" pitchFamily="34" charset="0"/>
          <a:ea typeface="+mj-ea"/>
          <a:cs typeface="+mj-cs"/>
        </a:defRPr>
      </a:lvl1pPr>
    </p:titleStyle>
    <p:bodyStyle>
      <a:lvl1pPr marL="342328" indent="-342328" algn="l" defTabSz="912853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1696" indent="-285276" algn="l" defTabSz="912853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1067" indent="-228209" algn="l" defTabSz="912853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597495" indent="-228209" algn="l" defTabSz="912853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3935" indent="-228209" algn="l" defTabSz="912853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0359" indent="-228209" algn="l" defTabSz="9128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6784" indent="-228209" algn="l" defTabSz="9128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217" indent="-228209" algn="l" defTabSz="9128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635" indent="-228209" algn="l" defTabSz="9128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19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53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290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716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139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575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000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429" algn="l" defTabSz="9128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83" tIns="45642" rIns="91283" bIns="4564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33"/>
            <a:ext cx="8229600" cy="4525963"/>
          </a:xfrm>
          <a:prstGeom prst="rect">
            <a:avLst/>
          </a:prstGeom>
        </p:spPr>
        <p:txBody>
          <a:bodyPr vert="horz" lIns="91283" tIns="45642" rIns="91283" bIns="456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83"/>
            <a:ext cx="2133600" cy="365125"/>
          </a:xfrm>
          <a:prstGeom prst="rect">
            <a:avLst/>
          </a:prstGeom>
        </p:spPr>
        <p:txBody>
          <a:bodyPr vert="horz" lIns="91283" tIns="45642" rIns="91283" bIns="4564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Jul,8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83"/>
            <a:ext cx="2895600" cy="365125"/>
          </a:xfrm>
          <a:prstGeom prst="rect">
            <a:avLst/>
          </a:prstGeom>
        </p:spPr>
        <p:txBody>
          <a:bodyPr vert="horz" lIns="91283" tIns="45642" rIns="91283" bIns="4564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A.Kiselev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83"/>
            <a:ext cx="2133600" cy="365125"/>
          </a:xfrm>
          <a:prstGeom prst="rect">
            <a:avLst/>
          </a:prstGeom>
        </p:spPr>
        <p:txBody>
          <a:bodyPr vert="horz" lIns="91283" tIns="45642" rIns="91283" bIns="4564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E5294-E2E2-D84E-B244-61D9D82C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ftr="0" dt="0"/>
  <p:txStyles>
    <p:titleStyle>
      <a:lvl1pPr algn="ctr" defTabSz="45641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328" indent="-342328" algn="l" defTabSz="45641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96" indent="-285276" algn="l" defTabSz="45641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067" indent="-228209" algn="l" defTabSz="45641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495" indent="-228209" algn="l" defTabSz="45641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3935" indent="-228209" algn="l" defTabSz="45641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359" indent="-228209" algn="l" defTabSz="45641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6784" indent="-228209" algn="l" defTabSz="45641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217" indent="-228209" algn="l" defTabSz="45641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635" indent="-228209" algn="l" defTabSz="45641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19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53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290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716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139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575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000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429" algn="l" defTabSz="4564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(Some of the) crossing angle effects</a:t>
            </a:r>
            <a:endParaRPr lang="en-US" sz="4800" b="0" dirty="0" smtClean="0">
              <a:latin typeface="Arial Narrow"/>
              <a:ea typeface="ＭＳ Ｐゴシック" pitchFamily="-84" charset="-128"/>
              <a:cs typeface="Arial Narrow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52400" y="1024467"/>
            <a:ext cx="8991600" cy="5528733"/>
          </a:xfrm>
          <a:prstGeom prst="rect">
            <a:avLst/>
          </a:prstGeom>
        </p:spPr>
        <p:txBody>
          <a:bodyPr vert="horz" lIns="91283" tIns="45642" rIns="91283" bIns="45642" rtlCol="0">
            <a:normAutofit/>
          </a:bodyPr>
          <a:lstStyle/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endParaRPr lang="en-US" sz="3200" dirty="0" smtClean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endParaRPr lang="en-US" sz="2600" dirty="0" smtClean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1066800"/>
            <a:ext cx="8915400" cy="5638800"/>
          </a:xfrm>
          <a:prstGeom prst="rect">
            <a:avLst/>
          </a:prstGeom>
        </p:spPr>
        <p:txBody>
          <a:bodyPr vert="horz" lIns="91283" tIns="45642" rIns="91283" bIns="45642" rtlCol="0">
            <a:normAutofit/>
          </a:bodyPr>
          <a:lstStyle/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Loss of azimuthal symmetry of the main detector</a:t>
            </a: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endParaRPr lang="en-US" sz="3200" dirty="0" smtClean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Loss of acceptance of the main detector (and e.g. increase of the </a:t>
            </a:r>
            <a:r>
              <a:rPr lang="en-US" sz="320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calorimetry</a:t>
            </a: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and PID </a:t>
            </a:r>
            <a:r>
              <a:rPr lang="en-US" sz="320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fiducial</a:t>
            </a: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volume cut)</a:t>
            </a: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Tracker resolution worsening  </a:t>
            </a: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endParaRPr lang="en-US" sz="3200" dirty="0" smtClean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“Target point” spot horizontal broadening -&gt; </a:t>
            </a:r>
            <a:r>
              <a:rPr lang="en-US" sz="320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P</a:t>
            </a:r>
            <a:r>
              <a:rPr lang="en-US" sz="3200" baseline="-25000" dirty="0" err="1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t</a:t>
            </a: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 resolution becomes worse for both Roman Pots and the large acceptance dipole in the forward direction</a:t>
            </a: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r>
              <a:rPr lang="en-US" sz="3200" dirty="0" smtClean="0">
                <a:solidFill>
                  <a:schemeClr val="tx2"/>
                </a:solidFill>
                <a:latin typeface="Arial Narrow" pitchFamily="34" charset="0"/>
                <a:ea typeface="ＭＳ Ｐゴシック" pitchFamily="-84" charset="-128"/>
                <a:cs typeface="ＭＳ Ｐゴシック" pitchFamily="-84" charset="-128"/>
              </a:rPr>
              <a:t>Acceptance cut in the forward direction </a:t>
            </a: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endParaRPr lang="en-US" sz="3200" dirty="0" smtClean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endParaRPr lang="en-US" sz="2200" dirty="0" smtClean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42328" lvl="0" indent="-342328">
              <a:spcBef>
                <a:spcPct val="20000"/>
              </a:spcBef>
              <a:buClr>
                <a:srgbClr val="80057A"/>
              </a:buClr>
              <a:buSzPct val="100000"/>
              <a:buFont typeface="Wingdings" charset="2"/>
              <a:buChar char="§"/>
              <a:defRPr/>
            </a:pPr>
            <a:endParaRPr lang="en-US" sz="2200" i="1" dirty="0" smtClean="0">
              <a:solidFill>
                <a:schemeClr val="tx2"/>
              </a:solidFill>
              <a:latin typeface="Arial Narrow" pitchFamily="3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72514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1066800" y="1371600"/>
            <a:ext cx="6781800" cy="4558844"/>
            <a:chOff x="1066800" y="2057400"/>
            <a:chExt cx="6781800" cy="4558844"/>
          </a:xfrm>
        </p:grpSpPr>
        <p:sp>
          <p:nvSpPr>
            <p:cNvPr id="3" name="TextBox 2"/>
            <p:cNvSpPr txBox="1"/>
            <p:nvPr/>
          </p:nvSpPr>
          <p:spPr>
            <a:xfrm>
              <a:off x="1219200" y="6400800"/>
              <a:ext cx="1165403" cy="215444"/>
            </a:xfrm>
            <a:prstGeom prst="rect">
              <a:avLst/>
            </a:prstGeom>
            <a:solidFill>
              <a:srgbClr val="00E100"/>
            </a:solidFill>
            <a:ln w="9525">
              <a:solidFill>
                <a:schemeClr val="bg2">
                  <a:lumMod val="10000"/>
                  <a:alpha val="63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800" dirty="0" err="1">
                  <a:solidFill>
                    <a:schemeClr val="accent2">
                      <a:lumMod val="75000"/>
                    </a:schemeClr>
                  </a:solidFill>
                </a:rPr>
                <a:t>h</a:t>
              </a:r>
              <a:r>
                <a:rPr lang="en-US" sz="800" dirty="0" err="1" smtClean="0">
                  <a:solidFill>
                    <a:schemeClr val="accent2">
                      <a:lumMod val="75000"/>
                    </a:schemeClr>
                  </a:solidFill>
                </a:rPr>
                <a:t>adronic</a:t>
              </a:r>
              <a:r>
                <a:rPr 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 calorimeters</a:t>
              </a:r>
              <a:endParaRPr lang="en-US" sz="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41064" y="6400800"/>
              <a:ext cx="1295400" cy="215444"/>
            </a:xfrm>
            <a:prstGeom prst="rect">
              <a:avLst/>
            </a:prstGeom>
            <a:solidFill>
              <a:srgbClr val="E006D5">
                <a:alpha val="64000"/>
              </a:srgbClr>
            </a:solidFill>
            <a:ln w="9525">
              <a:solidFill>
                <a:schemeClr val="bg2">
                  <a:lumMod val="10000"/>
                  <a:alpha val="63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rgbClr val="FFFFFF"/>
                  </a:solidFill>
                </a:rPr>
                <a:t>RICH detectors</a:t>
              </a:r>
              <a:endParaRPr lang="en-US" sz="800" dirty="0">
                <a:solidFill>
                  <a:srgbClr val="FFFFFF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285232" y="6400800"/>
              <a:ext cx="920094" cy="215444"/>
            </a:xfrm>
            <a:prstGeom prst="rect">
              <a:avLst/>
            </a:prstGeom>
            <a:solidFill>
              <a:srgbClr val="F2FF5F"/>
            </a:solidFill>
            <a:ln w="9525">
              <a:solidFill>
                <a:schemeClr val="bg2">
                  <a:lumMod val="10000"/>
                  <a:alpha val="63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rgbClr val="0C5209"/>
                  </a:solidFill>
                </a:rPr>
                <a:t>s</a:t>
              </a:r>
              <a:r>
                <a:rPr lang="en-US" sz="800" dirty="0" smtClean="0">
                  <a:solidFill>
                    <a:srgbClr val="0C5209"/>
                  </a:solidFill>
                </a:rPr>
                <a:t>ilicon   trackers</a:t>
              </a:r>
              <a:endParaRPr lang="en-US" sz="800" dirty="0">
                <a:solidFill>
                  <a:srgbClr val="0C5209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345936" y="6400800"/>
              <a:ext cx="813043" cy="215444"/>
            </a:xfrm>
            <a:prstGeom prst="rect">
              <a:avLst/>
            </a:prstGeom>
            <a:solidFill>
              <a:srgbClr val="FFD63F"/>
            </a:solidFill>
            <a:ln w="9525">
              <a:solidFill>
                <a:schemeClr val="bg2">
                  <a:lumMod val="10000"/>
                  <a:alpha val="63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rgbClr val="1E1C11"/>
                  </a:solidFill>
                </a:rPr>
                <a:t>GEM trackers</a:t>
              </a:r>
              <a:endParaRPr lang="en-US" sz="800" dirty="0">
                <a:solidFill>
                  <a:srgbClr val="1E1C1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205472" y="6400800"/>
              <a:ext cx="389850" cy="215444"/>
            </a:xfrm>
            <a:prstGeom prst="rect">
              <a:avLst/>
            </a:prstGeom>
            <a:solidFill>
              <a:srgbClr val="4BD7E1"/>
            </a:solidFill>
            <a:ln w="9525">
              <a:solidFill>
                <a:schemeClr val="bg2">
                  <a:lumMod val="10000"/>
                  <a:alpha val="63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bg2">
                      <a:lumMod val="10000"/>
                    </a:schemeClr>
                  </a:solidFill>
                </a:rPr>
                <a:t>TPC</a:t>
              </a:r>
              <a:endParaRPr lang="en-US" sz="8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438400" y="6400800"/>
              <a:ext cx="1447800" cy="21544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bg2">
                  <a:lumMod val="10000"/>
                  <a:alpha val="63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rgbClr val="FFFFFF"/>
                  </a:solidFill>
                </a:rPr>
                <a:t>e/m calorimeters          </a:t>
              </a:r>
              <a:endParaRPr lang="en-US" sz="800" dirty="0">
                <a:solidFill>
                  <a:srgbClr val="FFFFFF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15000" y="6400800"/>
              <a:ext cx="582211" cy="215444"/>
            </a:xfrm>
            <a:prstGeom prst="rect">
              <a:avLst/>
            </a:prstGeom>
            <a:solidFill>
              <a:srgbClr val="0C5209"/>
            </a:solidFill>
            <a:ln w="9525">
              <a:solidFill>
                <a:schemeClr val="bg2">
                  <a:lumMod val="10000"/>
                  <a:alpha val="63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rgbClr val="1E1C11"/>
                  </a:solidFill>
                </a:rPr>
                <a:t> </a:t>
              </a:r>
              <a:r>
                <a:rPr lang="en-US" sz="800" dirty="0" smtClean="0">
                  <a:solidFill>
                    <a:srgbClr val="FFFF00"/>
                  </a:solidFill>
                </a:rPr>
                <a:t>trackers</a:t>
              </a:r>
              <a:endParaRPr lang="en-US" sz="800" dirty="0">
                <a:solidFill>
                  <a:srgbClr val="FFFF00"/>
                </a:solidFill>
              </a:endParaRPr>
            </a:p>
          </p:txBody>
        </p:sp>
        <p:pic>
          <p:nvPicPr>
            <p:cNvPr id="2" name="Picture 1" descr="beast-2018-06-28-fwd-1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3" t="21749" r="29001" b="6756"/>
            <a:stretch/>
          </p:blipFill>
          <p:spPr>
            <a:xfrm>
              <a:off x="1066800" y="2057400"/>
              <a:ext cx="6781800" cy="4127210"/>
            </a:xfrm>
            <a:prstGeom prst="rect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</p:pic>
      </p:grp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err="1" smtClean="0">
                <a:latin typeface="Arial Narrow"/>
                <a:ea typeface="ＭＳ Ｐゴシック" pitchFamily="-84" charset="-128"/>
                <a:cs typeface="Arial Narrow"/>
              </a:rPr>
              <a:t>eRHIC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 IR illustration#1a</a:t>
            </a:r>
            <a:endParaRPr lang="en-US" sz="4800" b="0" dirty="0" smtClean="0">
              <a:latin typeface="Arial Narrow"/>
              <a:ea typeface="ＭＳ Ｐゴシック" pitchFamily="-84" charset="-128"/>
              <a:cs typeface="Arial Narrow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57361" y="6248400"/>
            <a:ext cx="59972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FF6600"/>
                </a:solidFill>
                <a:latin typeface="Avenir Next Demi Bold"/>
                <a:cs typeface="Avenir Next Demi Bold"/>
              </a:rPr>
              <a:t>-</a:t>
            </a:r>
            <a:r>
              <a:rPr lang="en-US" sz="1600" dirty="0" smtClean="0">
                <a:solidFill>
                  <a:srgbClr val="FF6600"/>
                </a:solidFill>
                <a:latin typeface="Avenir Next Demi Bold"/>
                <a:cs typeface="Avenir Next Demi Bold"/>
              </a:rPr>
              <a:t>&gt; compare: </a:t>
            </a:r>
            <a:r>
              <a:rPr lang="en-US" sz="1600" dirty="0" smtClean="0">
                <a:solidFill>
                  <a:srgbClr val="FF6600"/>
                </a:solidFill>
                <a:latin typeface="Symbol" charset="2"/>
                <a:cs typeface="Symbol" charset="2"/>
              </a:rPr>
              <a:t>h</a:t>
            </a:r>
            <a:r>
              <a:rPr lang="en-US" sz="1600" dirty="0">
                <a:solidFill>
                  <a:srgbClr val="FF6600"/>
                </a:solidFill>
                <a:latin typeface="Avenir Next Demi Bold"/>
                <a:cs typeface="Avenir Next Demi Bold"/>
              </a:rPr>
              <a:t>=4 is ~ 2</a:t>
            </a:r>
            <a:r>
              <a:rPr lang="en-US" sz="1600" baseline="30000" dirty="0">
                <a:solidFill>
                  <a:srgbClr val="FF6600"/>
                </a:solidFill>
                <a:latin typeface="Avenir Next Demi Bold"/>
                <a:cs typeface="Avenir Next Demi Bold"/>
              </a:rPr>
              <a:t>0</a:t>
            </a:r>
            <a:r>
              <a:rPr lang="en-US" sz="1600" dirty="0">
                <a:solidFill>
                  <a:srgbClr val="FF6600"/>
                </a:solidFill>
                <a:latin typeface="Avenir Next Demi Bold"/>
                <a:cs typeface="Avenir Next Demi Bold"/>
              </a:rPr>
              <a:t>,  </a:t>
            </a:r>
            <a:r>
              <a:rPr lang="en-US" sz="1600" dirty="0" smtClean="0">
                <a:solidFill>
                  <a:srgbClr val="FF6600"/>
                </a:solidFill>
                <a:latin typeface="Avenir Next Demi Bold"/>
                <a:cs typeface="Avenir Next Demi Bold"/>
              </a:rPr>
              <a:t>50 </a:t>
            </a:r>
            <a:r>
              <a:rPr lang="en-US" sz="1600" dirty="0" err="1" smtClean="0">
                <a:solidFill>
                  <a:srgbClr val="FF6600"/>
                </a:solidFill>
                <a:latin typeface="Avenir Next Demi Bold"/>
                <a:cs typeface="Avenir Next Demi Bold"/>
              </a:rPr>
              <a:t>mrad</a:t>
            </a:r>
            <a:r>
              <a:rPr lang="en-US" sz="1600" dirty="0" smtClean="0">
                <a:solidFill>
                  <a:srgbClr val="FF6600"/>
                </a:solidFill>
                <a:latin typeface="Avenir Next Demi Bold"/>
                <a:cs typeface="Avenir Next Demi Bold"/>
              </a:rPr>
              <a:t> is </a:t>
            </a:r>
            <a:r>
              <a:rPr lang="en-US" sz="1600" dirty="0">
                <a:solidFill>
                  <a:srgbClr val="FF6600"/>
                </a:solidFill>
                <a:latin typeface="Avenir Next Demi Bold"/>
                <a:cs typeface="Avenir Next Demi Bold"/>
              </a:rPr>
              <a:t>~ </a:t>
            </a:r>
            <a:r>
              <a:rPr lang="en-US" sz="1600" dirty="0" smtClean="0">
                <a:solidFill>
                  <a:srgbClr val="FF6600"/>
                </a:solidFill>
                <a:latin typeface="Avenir Next Demi Bold"/>
                <a:cs typeface="Avenir Next Demi Bold"/>
              </a:rPr>
              <a:t>3</a:t>
            </a:r>
            <a:r>
              <a:rPr lang="en-US" sz="1600" baseline="30000" dirty="0" smtClean="0">
                <a:solidFill>
                  <a:srgbClr val="FF6600"/>
                </a:solidFill>
                <a:latin typeface="Avenir Next Demi Bold"/>
                <a:cs typeface="Avenir Next Demi Bold"/>
              </a:rPr>
              <a:t>0</a:t>
            </a:r>
            <a:r>
              <a:rPr lang="en-US" sz="1600" dirty="0">
                <a:solidFill>
                  <a:srgbClr val="FF6600"/>
                </a:solidFill>
                <a:latin typeface="Avenir Next Demi Bold"/>
                <a:cs typeface="Avenir Next Demi Bold"/>
              </a:rPr>
              <a:t>, </a:t>
            </a:r>
            <a:r>
              <a:rPr lang="en-US" sz="1600" dirty="0" smtClean="0">
                <a:solidFill>
                  <a:srgbClr val="FF6600"/>
                </a:solidFill>
                <a:latin typeface="Symbol" charset="2"/>
                <a:cs typeface="Symbol" charset="2"/>
              </a:rPr>
              <a:t>h</a:t>
            </a:r>
            <a:r>
              <a:rPr lang="en-US" sz="1600" dirty="0" smtClean="0">
                <a:solidFill>
                  <a:srgbClr val="FF6600"/>
                </a:solidFill>
                <a:latin typeface="Avenir Next Demi Bold"/>
                <a:cs typeface="Avenir Next Demi Bold"/>
              </a:rPr>
              <a:t>=3.5 is ~ 6</a:t>
            </a:r>
            <a:r>
              <a:rPr lang="en-US" sz="1600" dirty="0" smtClean="0">
                <a:solidFill>
                  <a:srgbClr val="FF6600"/>
                </a:solidFill>
                <a:latin typeface="Avenir Next Demi Bold"/>
                <a:cs typeface="Avenir Next Demi Bold"/>
              </a:rPr>
              <a:t>0 </a:t>
            </a:r>
            <a:r>
              <a:rPr lang="en-US" sz="1600" dirty="0" err="1" smtClean="0">
                <a:solidFill>
                  <a:srgbClr val="FF6600"/>
                </a:solidFill>
                <a:latin typeface="Avenir Next Demi Bold"/>
                <a:cs typeface="Avenir Next Demi Bold"/>
              </a:rPr>
              <a:t>mrad</a:t>
            </a:r>
            <a:r>
              <a:rPr lang="en-US" sz="1600" dirty="0" smtClean="0">
                <a:solidFill>
                  <a:srgbClr val="FF6600"/>
                </a:solidFill>
                <a:latin typeface="Avenir Next Demi Bold"/>
                <a:cs typeface="Avenir Next Demi Bold"/>
              </a:rPr>
              <a:t>  </a:t>
            </a:r>
            <a:endParaRPr lang="en-US" sz="1600" dirty="0">
              <a:solidFill>
                <a:srgbClr val="FF6600"/>
              </a:solidFill>
              <a:latin typeface="Avenir Next Demi Bold"/>
              <a:cs typeface="Avenir Next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6621773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1066800"/>
            <a:ext cx="6949440" cy="4711244"/>
            <a:chOff x="990600" y="1905000"/>
            <a:chExt cx="6949440" cy="4711244"/>
          </a:xfrm>
        </p:grpSpPr>
        <p:sp>
          <p:nvSpPr>
            <p:cNvPr id="3" name="TextBox 2"/>
            <p:cNvSpPr txBox="1"/>
            <p:nvPr/>
          </p:nvSpPr>
          <p:spPr>
            <a:xfrm>
              <a:off x="1219200" y="6400800"/>
              <a:ext cx="1165403" cy="215444"/>
            </a:xfrm>
            <a:prstGeom prst="rect">
              <a:avLst/>
            </a:prstGeom>
            <a:solidFill>
              <a:srgbClr val="00E100"/>
            </a:solidFill>
            <a:ln w="9525">
              <a:solidFill>
                <a:schemeClr val="bg2">
                  <a:lumMod val="10000"/>
                  <a:alpha val="63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800" dirty="0" err="1">
                  <a:solidFill>
                    <a:schemeClr val="accent2">
                      <a:lumMod val="75000"/>
                    </a:schemeClr>
                  </a:solidFill>
                </a:rPr>
                <a:t>h</a:t>
              </a:r>
              <a:r>
                <a:rPr lang="en-US" sz="800" dirty="0" err="1" smtClean="0">
                  <a:solidFill>
                    <a:schemeClr val="accent2">
                      <a:lumMod val="75000"/>
                    </a:schemeClr>
                  </a:solidFill>
                </a:rPr>
                <a:t>adronic</a:t>
              </a:r>
              <a:r>
                <a:rPr 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 calorimeters</a:t>
              </a:r>
              <a:endParaRPr lang="en-US" sz="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41064" y="6400800"/>
              <a:ext cx="1295400" cy="215444"/>
            </a:xfrm>
            <a:prstGeom prst="rect">
              <a:avLst/>
            </a:prstGeom>
            <a:solidFill>
              <a:srgbClr val="E006D5">
                <a:alpha val="64000"/>
              </a:srgbClr>
            </a:solidFill>
            <a:ln w="9525">
              <a:solidFill>
                <a:schemeClr val="bg2">
                  <a:lumMod val="10000"/>
                  <a:alpha val="63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rgbClr val="FFFFFF"/>
                  </a:solidFill>
                </a:rPr>
                <a:t>RICH detectors</a:t>
              </a:r>
              <a:endParaRPr lang="en-US" sz="800" dirty="0">
                <a:solidFill>
                  <a:srgbClr val="FFFFFF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285232" y="6400800"/>
              <a:ext cx="920094" cy="215444"/>
            </a:xfrm>
            <a:prstGeom prst="rect">
              <a:avLst/>
            </a:prstGeom>
            <a:solidFill>
              <a:srgbClr val="F2FF5F"/>
            </a:solidFill>
            <a:ln w="9525">
              <a:solidFill>
                <a:schemeClr val="bg2">
                  <a:lumMod val="10000"/>
                  <a:alpha val="63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rgbClr val="0C5209"/>
                  </a:solidFill>
                </a:rPr>
                <a:t>s</a:t>
              </a:r>
              <a:r>
                <a:rPr lang="en-US" sz="800" dirty="0" smtClean="0">
                  <a:solidFill>
                    <a:srgbClr val="0C5209"/>
                  </a:solidFill>
                </a:rPr>
                <a:t>ilicon   trackers</a:t>
              </a:r>
              <a:endParaRPr lang="en-US" sz="800" dirty="0">
                <a:solidFill>
                  <a:srgbClr val="0C5209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345936" y="6400800"/>
              <a:ext cx="813043" cy="215444"/>
            </a:xfrm>
            <a:prstGeom prst="rect">
              <a:avLst/>
            </a:prstGeom>
            <a:solidFill>
              <a:srgbClr val="FFD63F"/>
            </a:solidFill>
            <a:ln w="9525">
              <a:solidFill>
                <a:schemeClr val="bg2">
                  <a:lumMod val="10000"/>
                  <a:alpha val="63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rgbClr val="1E1C11"/>
                  </a:solidFill>
                </a:rPr>
                <a:t>GEM trackers</a:t>
              </a:r>
              <a:endParaRPr lang="en-US" sz="800" dirty="0">
                <a:solidFill>
                  <a:srgbClr val="1E1C1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205472" y="6400800"/>
              <a:ext cx="389850" cy="215444"/>
            </a:xfrm>
            <a:prstGeom prst="rect">
              <a:avLst/>
            </a:prstGeom>
            <a:solidFill>
              <a:srgbClr val="4BD7E1"/>
            </a:solidFill>
            <a:ln w="9525">
              <a:solidFill>
                <a:schemeClr val="bg2">
                  <a:lumMod val="10000"/>
                  <a:alpha val="63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bg2">
                      <a:lumMod val="10000"/>
                    </a:schemeClr>
                  </a:solidFill>
                </a:rPr>
                <a:t>TPC</a:t>
              </a:r>
              <a:endParaRPr lang="en-US" sz="8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438400" y="6400800"/>
              <a:ext cx="1447800" cy="21544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bg2">
                  <a:lumMod val="10000"/>
                  <a:alpha val="63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rgbClr val="FFFFFF"/>
                  </a:solidFill>
                </a:rPr>
                <a:t>e/m calorimeters          </a:t>
              </a:r>
              <a:endParaRPr lang="en-US" sz="800" dirty="0">
                <a:solidFill>
                  <a:srgbClr val="FFFFFF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15000" y="6400800"/>
              <a:ext cx="582211" cy="215444"/>
            </a:xfrm>
            <a:prstGeom prst="rect">
              <a:avLst/>
            </a:prstGeom>
            <a:solidFill>
              <a:srgbClr val="0C5209"/>
            </a:solidFill>
            <a:ln w="9525">
              <a:solidFill>
                <a:schemeClr val="bg2">
                  <a:lumMod val="10000"/>
                  <a:alpha val="63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rgbClr val="1E1C11"/>
                  </a:solidFill>
                </a:rPr>
                <a:t> </a:t>
              </a:r>
              <a:r>
                <a:rPr lang="en-US" sz="800" dirty="0" smtClean="0">
                  <a:solidFill>
                    <a:srgbClr val="FFFF00"/>
                  </a:solidFill>
                </a:rPr>
                <a:t>trackers</a:t>
              </a:r>
              <a:endParaRPr lang="en-US" sz="800" dirty="0">
                <a:solidFill>
                  <a:srgbClr val="FFFF00"/>
                </a:solidFill>
              </a:endParaRPr>
            </a:p>
          </p:txBody>
        </p:sp>
        <p:pic>
          <p:nvPicPr>
            <p:cNvPr id="19" name="Picture 18" descr="beast-2018-06-28-fwd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99" t="8325" r="11999" b="10108"/>
            <a:stretch/>
          </p:blipFill>
          <p:spPr>
            <a:xfrm>
              <a:off x="990600" y="1905000"/>
              <a:ext cx="6949440" cy="4443984"/>
            </a:xfrm>
            <a:prstGeom prst="rect">
              <a:avLst/>
            </a:prstGeom>
          </p:spPr>
        </p:pic>
      </p:grp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err="1" smtClean="0">
                <a:latin typeface="Arial Narrow"/>
                <a:ea typeface="ＭＳ Ｐゴシック" pitchFamily="-84" charset="-128"/>
                <a:cs typeface="Arial Narrow"/>
              </a:rPr>
              <a:t>eRHIC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 IR illustration#1b</a:t>
            </a:r>
            <a:endParaRPr lang="en-US" sz="4800" b="0" dirty="0" smtClean="0">
              <a:latin typeface="Arial Narrow"/>
              <a:ea typeface="ＭＳ Ｐゴシック" pitchFamily="-84" charset="-128"/>
              <a:cs typeface="Arial Narrow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6714" y="6096000"/>
            <a:ext cx="754382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FF6600"/>
                </a:solidFill>
                <a:latin typeface="Avenir Next Demi Bold"/>
                <a:cs typeface="Avenir Next Demi Bold"/>
              </a:rPr>
              <a:t>-</a:t>
            </a:r>
            <a:r>
              <a:rPr lang="en-US" sz="1600" dirty="0" smtClean="0">
                <a:solidFill>
                  <a:srgbClr val="FF6600"/>
                </a:solidFill>
                <a:latin typeface="Avenir Next Demi Bold"/>
                <a:cs typeface="Avenir Next Demi Bold"/>
              </a:rPr>
              <a:t>&gt; compare: “20mrad” conical pipe around H-going direction; </a:t>
            </a:r>
          </a:p>
          <a:p>
            <a:pPr algn="ctr"/>
            <a:r>
              <a:rPr lang="en-US" sz="1600" dirty="0" err="1" smtClean="0">
                <a:solidFill>
                  <a:srgbClr val="FF6600"/>
                </a:solidFill>
                <a:latin typeface="Avenir Next Demi Bold"/>
                <a:cs typeface="Avenir Next Demi Bold"/>
              </a:rPr>
              <a:t>HCal</a:t>
            </a:r>
            <a:r>
              <a:rPr lang="en-US" sz="1600" dirty="0" smtClean="0">
                <a:solidFill>
                  <a:srgbClr val="FF6600"/>
                </a:solidFill>
                <a:latin typeface="Avenir Next Demi Bold"/>
                <a:cs typeface="Avenir Next Demi Bold"/>
              </a:rPr>
              <a:t> tower size (green)  is 10x10 cm</a:t>
            </a:r>
            <a:r>
              <a:rPr lang="en-US" sz="1600" baseline="30000" dirty="0" smtClean="0">
                <a:solidFill>
                  <a:srgbClr val="FF6600"/>
                </a:solidFill>
                <a:latin typeface="Avenir Next Demi Bold"/>
                <a:cs typeface="Avenir Next Demi Bold"/>
              </a:rPr>
              <a:t>2</a:t>
            </a:r>
            <a:r>
              <a:rPr lang="en-US" sz="1600" dirty="0" smtClean="0">
                <a:solidFill>
                  <a:srgbClr val="FF6600"/>
                </a:solidFill>
                <a:latin typeface="Avenir Next Demi Bold"/>
                <a:cs typeface="Avenir Next Demi Bold"/>
              </a:rPr>
              <a:t> ; pump stand is around +5m from the IP   </a:t>
            </a:r>
            <a:endParaRPr lang="en-US" sz="1600" dirty="0">
              <a:solidFill>
                <a:srgbClr val="FF6600"/>
              </a:solidFill>
              <a:latin typeface="Avenir Next Demi Bold"/>
              <a:cs typeface="Avenir Next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22914267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400" y="838200"/>
            <a:ext cx="8824252" cy="4286675"/>
            <a:chOff x="152400" y="838200"/>
            <a:chExt cx="8824252" cy="4286675"/>
          </a:xfrm>
        </p:grpSpPr>
        <p:grpSp>
          <p:nvGrpSpPr>
            <p:cNvPr id="8" name="Group 7"/>
            <p:cNvGrpSpPr/>
            <p:nvPr/>
          </p:nvGrpSpPr>
          <p:grpSpPr>
            <a:xfrm>
              <a:off x="152400" y="838200"/>
              <a:ext cx="8824252" cy="4286675"/>
              <a:chOff x="196274" y="586951"/>
              <a:chExt cx="8824252" cy="4286675"/>
            </a:xfrm>
          </p:grpSpPr>
          <p:pic>
            <p:nvPicPr>
              <p:cNvPr id="6" name="Picture 5" descr="ir-view-1.p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01" t="14967" r="1002" b="20932"/>
              <a:stretch/>
            </p:blipFill>
            <p:spPr>
              <a:xfrm>
                <a:off x="196274" y="586951"/>
                <a:ext cx="8824252" cy="4286675"/>
              </a:xfrm>
              <a:prstGeom prst="rect">
                <a:avLst/>
              </a:prstGeom>
            </p:spPr>
          </p:pic>
          <p:cxnSp>
            <p:nvCxnSpPr>
              <p:cNvPr id="9" name="Straight Arrow Connector 8">
                <a:extLst>
                  <a:ext uri="{FF2B5EF4-FFF2-40B4-BE49-F238E27FC236}">
                    <a16:creationId xmlns="" xmlns:a16="http://schemas.microsoft.com/office/drawing/2014/main" id="{BA0AB74A-B65D-8D40-95A6-F57A6AAF1DDB}"/>
                  </a:ext>
                </a:extLst>
              </p:cNvPr>
              <p:cNvCxnSpPr>
                <a:cxnSpLocks/>
              </p:cNvCxnSpPr>
              <p:nvPr/>
            </p:nvCxnSpPr>
            <p:spPr>
              <a:xfrm rot="60000" flipH="1">
                <a:off x="1189758" y="3278909"/>
                <a:ext cx="1258263" cy="459228"/>
              </a:xfrm>
              <a:prstGeom prst="straightConnector1">
                <a:avLst/>
              </a:prstGeom>
              <a:ln w="19050">
                <a:solidFill>
                  <a:srgbClr val="00FF0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="" xmlns:a16="http://schemas.microsoft.com/office/drawing/2014/main" id="{BA0AB74A-B65D-8D40-95A6-F57A6AAF1D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8876" y="4323149"/>
                <a:ext cx="1015761" cy="362289"/>
              </a:xfrm>
              <a:prstGeom prst="straightConnector1">
                <a:avLst/>
              </a:prstGeom>
              <a:ln w="19050">
                <a:solidFill>
                  <a:srgbClr val="3366FF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id="{5112B475-E5EF-E243-838F-5382B155B73B}"/>
                  </a:ext>
                </a:extLst>
              </p:cNvPr>
              <p:cNvSpPr txBox="1"/>
              <p:nvPr/>
            </p:nvSpPr>
            <p:spPr>
              <a:xfrm flipH="1">
                <a:off x="1959166" y="3009534"/>
                <a:ext cx="11618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>
                    <a:solidFill>
                      <a:srgbClr val="00FF00"/>
                    </a:solidFill>
                    <a:latin typeface="Comic Sans MS" panose="030F0902030302020204" pitchFamily="66" charset="0"/>
                  </a:rPr>
                  <a:t>e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5112B475-E5EF-E243-838F-5382B155B73B}"/>
                  </a:ext>
                </a:extLst>
              </p:cNvPr>
              <p:cNvSpPr txBox="1"/>
              <p:nvPr/>
            </p:nvSpPr>
            <p:spPr>
              <a:xfrm flipH="1">
                <a:off x="288876" y="3410434"/>
                <a:ext cx="11618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 smtClean="0">
                    <a:solidFill>
                      <a:srgbClr val="00FF00"/>
                    </a:solidFill>
                    <a:latin typeface="+mj-lt"/>
                  </a:rPr>
                  <a:t>Q2E</a:t>
                </a:r>
                <a:endParaRPr lang="en-US" dirty="0">
                  <a:solidFill>
                    <a:srgbClr val="00FF00"/>
                  </a:solidFill>
                  <a:latin typeface="+mj-lt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5112B475-E5EF-E243-838F-5382B155B73B}"/>
                  </a:ext>
                </a:extLst>
              </p:cNvPr>
              <p:cNvSpPr txBox="1"/>
              <p:nvPr/>
            </p:nvSpPr>
            <p:spPr>
              <a:xfrm flipH="1">
                <a:off x="2091943" y="3946674"/>
                <a:ext cx="11618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 smtClean="0">
                    <a:solidFill>
                      <a:srgbClr val="0096FF"/>
                    </a:solidFill>
                    <a:latin typeface="+mj-lt"/>
                  </a:rPr>
                  <a:t>Q1H</a:t>
                </a:r>
                <a:endParaRPr lang="en-US" dirty="0">
                  <a:solidFill>
                    <a:srgbClr val="0096FF"/>
                  </a:solidFill>
                  <a:latin typeface="+mj-lt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id="{5112B475-E5EF-E243-838F-5382B155B73B}"/>
                  </a:ext>
                </a:extLst>
              </p:cNvPr>
              <p:cNvSpPr txBox="1"/>
              <p:nvPr/>
            </p:nvSpPr>
            <p:spPr>
              <a:xfrm flipH="1">
                <a:off x="464107" y="4504294"/>
                <a:ext cx="11618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>
                    <a:solidFill>
                      <a:srgbClr val="0096FF"/>
                    </a:solidFill>
                    <a:latin typeface="Comic Sans MS" panose="030F0902030302020204" pitchFamily="66" charset="0"/>
                  </a:rPr>
                  <a:t>p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id="{5112B475-E5EF-E243-838F-5382B155B73B}"/>
                  </a:ext>
                </a:extLst>
              </p:cNvPr>
              <p:cNvSpPr txBox="1"/>
              <p:nvPr/>
            </p:nvSpPr>
            <p:spPr>
              <a:xfrm flipH="1">
                <a:off x="2672872" y="2099263"/>
                <a:ext cx="11618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 smtClean="0">
                    <a:solidFill>
                      <a:srgbClr val="0096FF"/>
                    </a:solidFill>
                    <a:latin typeface="+mj-lt"/>
                  </a:rPr>
                  <a:t>B0</a:t>
                </a:r>
                <a:endParaRPr lang="en-US" dirty="0">
                  <a:solidFill>
                    <a:srgbClr val="0096FF"/>
                  </a:solidFill>
                  <a:latin typeface="+mj-lt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="" xmlns:a16="http://schemas.microsoft.com/office/drawing/2014/main" id="{5112B475-E5EF-E243-838F-5382B155B73B}"/>
                  </a:ext>
                </a:extLst>
              </p:cNvPr>
              <p:cNvSpPr txBox="1"/>
              <p:nvPr/>
            </p:nvSpPr>
            <p:spPr>
              <a:xfrm flipH="1">
                <a:off x="7157380" y="3156401"/>
                <a:ext cx="16979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2000" dirty="0" smtClean="0">
                    <a:solidFill>
                      <a:srgbClr val="FFD63F"/>
                    </a:solidFill>
                    <a:latin typeface="+mj-lt"/>
                  </a:rPr>
                  <a:t>Main tracker</a:t>
                </a:r>
                <a:endParaRPr lang="en-US" sz="2000" dirty="0">
                  <a:solidFill>
                    <a:srgbClr val="FFD63F"/>
                  </a:solidFill>
                  <a:latin typeface="+mj-lt"/>
                </a:endParaRP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="" xmlns:a16="http://schemas.microsoft.com/office/drawing/2014/main" id="{5112B475-E5EF-E243-838F-5382B155B73B}"/>
                  </a:ext>
                </a:extLst>
              </p:cNvPr>
              <p:cNvSpPr txBox="1"/>
              <p:nvPr/>
            </p:nvSpPr>
            <p:spPr>
              <a:xfrm flipH="1">
                <a:off x="3253801" y="4146729"/>
                <a:ext cx="15052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dirty="0" smtClean="0">
                    <a:solidFill>
                      <a:srgbClr val="FFFF00"/>
                    </a:solidFill>
                    <a:latin typeface="+mj-lt"/>
                  </a:rPr>
                  <a:t>B0 Si tracker</a:t>
                </a:r>
                <a:endParaRPr lang="en-US" sz="1600" dirty="0">
                  <a:solidFill>
                    <a:srgbClr val="FFFF00"/>
                  </a:solidFill>
                  <a:latin typeface="+mj-lt"/>
                </a:endParaRPr>
              </a:p>
            </p:txBody>
          </p:sp>
          <p:cxnSp>
            <p:nvCxnSpPr>
              <p:cNvPr id="55" name="Straight Arrow Connector 54">
                <a:extLst>
                  <a:ext uri="{FF2B5EF4-FFF2-40B4-BE49-F238E27FC236}">
                    <a16:creationId xmlns="" xmlns:a16="http://schemas.microsoft.com/office/drawing/2014/main" id="{BA0AB74A-B65D-8D40-95A6-F57A6AAF1D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485703" y="3410434"/>
                <a:ext cx="162661" cy="709647"/>
              </a:xfrm>
              <a:prstGeom prst="straightConnector1">
                <a:avLst/>
              </a:prstGeom>
              <a:ln w="19050">
                <a:solidFill>
                  <a:srgbClr val="FFFF00"/>
                </a:solidFill>
                <a:prstDash val="dash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5112B475-E5EF-E243-838F-5382B155B73B}"/>
                </a:ext>
              </a:extLst>
            </p:cNvPr>
            <p:cNvSpPr txBox="1"/>
            <p:nvPr/>
          </p:nvSpPr>
          <p:spPr>
            <a:xfrm flipH="1">
              <a:off x="6629400" y="4572000"/>
              <a:ext cx="2133600" cy="338554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C1C1C1"/>
                  </a:solidFill>
                  <a:latin typeface="+mj-lt"/>
                </a:rPr>
                <a:t>ROOT event display</a:t>
              </a:r>
              <a:endParaRPr lang="en-US" sz="1600" dirty="0">
                <a:solidFill>
                  <a:srgbClr val="C1C1C1"/>
                </a:solidFill>
                <a:latin typeface="+mj-lt"/>
              </a:endParaRPr>
            </a:p>
          </p:txBody>
        </p:sp>
        <p:pic>
          <p:nvPicPr>
            <p:cNvPr id="11" name="Picture 10" descr="pside-01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58" t="11996" r="7307" b="13340"/>
            <a:stretch/>
          </p:blipFill>
          <p:spPr>
            <a:xfrm>
              <a:off x="304800" y="1066800"/>
              <a:ext cx="2057400" cy="1717055"/>
            </a:xfrm>
            <a:prstGeom prst="rect">
              <a:avLst/>
            </a:prstGeom>
          </p:spPr>
        </p:pic>
        <p:cxnSp>
          <p:nvCxnSpPr>
            <p:cNvPr id="25" name="Straight Arrow Connector 24">
              <a:extLst>
                <a:ext uri="{FF2B5EF4-FFF2-40B4-BE49-F238E27FC236}">
                  <a16:creationId xmlns="" xmlns:a16="http://schemas.microsoft.com/office/drawing/2014/main" id="{BA0AB74A-B65D-8D40-95A6-F57A6AAF1DD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38401" y="2054135"/>
              <a:ext cx="2666999" cy="765265"/>
            </a:xfrm>
            <a:prstGeom prst="straightConnector1">
              <a:avLst/>
            </a:prstGeom>
            <a:ln w="19050">
              <a:solidFill>
                <a:srgbClr val="C1C1C1"/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5112B475-E5EF-E243-838F-5382B155B73B}"/>
                </a:ext>
              </a:extLst>
            </p:cNvPr>
            <p:cNvSpPr txBox="1"/>
            <p:nvPr/>
          </p:nvSpPr>
          <p:spPr>
            <a:xfrm flipH="1">
              <a:off x="2590800" y="1676400"/>
              <a:ext cx="3039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solidFill>
                    <a:srgbClr val="C1C1C1"/>
                  </a:solidFill>
                  <a:latin typeface="+mj-lt"/>
                </a:rPr>
                <a:t>Pump stand “ghost” volume</a:t>
              </a:r>
              <a:endParaRPr lang="en-US" sz="1600" dirty="0">
                <a:solidFill>
                  <a:srgbClr val="C1C1C1"/>
                </a:solidFill>
                <a:latin typeface="+mj-lt"/>
              </a:endParaRPr>
            </a:p>
          </p:txBody>
        </p:sp>
      </p:grp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err="1" smtClean="0">
                <a:latin typeface="Arial Narrow"/>
                <a:ea typeface="ＭＳ Ｐゴシック" pitchFamily="-84" charset="-128"/>
                <a:cs typeface="Arial Narrow"/>
              </a:rPr>
              <a:t>eRHIC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 IR illustration#2a</a:t>
            </a:r>
            <a:endParaRPr lang="en-US" sz="4800" b="0" dirty="0" smtClean="0">
              <a:latin typeface="Arial Narrow"/>
              <a:ea typeface="ＭＳ Ｐゴシック" pitchFamily="-84" charset="-128"/>
              <a:cs typeface="Arial Narrow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648200" y="4114800"/>
            <a:ext cx="4495800" cy="2726267"/>
            <a:chOff x="3604769" y="1332217"/>
            <a:chExt cx="5524554" cy="3440951"/>
          </a:xfrm>
        </p:grpSpPr>
        <p:pic>
          <p:nvPicPr>
            <p:cNvPr id="28" name="Picture 27" descr="ir-view-3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999" t="18328" r="6002" b="13878"/>
            <a:stretch/>
          </p:blipFill>
          <p:spPr>
            <a:xfrm>
              <a:off x="3604769" y="1344168"/>
              <a:ext cx="5524554" cy="3429000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4609814" y="2253758"/>
              <a:ext cx="1505236" cy="349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 smtClean="0">
                  <a:solidFill>
                    <a:srgbClr val="FFFF00"/>
                  </a:solidFill>
                  <a:latin typeface="+mj-lt"/>
                </a:rPr>
                <a:t>B0 Si tracker</a:t>
              </a:r>
              <a:endParaRPr lang="en-US" sz="1200" dirty="0">
                <a:solidFill>
                  <a:srgbClr val="FFFF00"/>
                </a:solidFill>
                <a:latin typeface="+mj-lt"/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xmlns="" id="{BA0AB74A-B65D-8D40-95A6-F57A6AAF1DD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186991" y="2598087"/>
              <a:ext cx="1103868" cy="660915"/>
            </a:xfrm>
            <a:prstGeom prst="straightConnector1">
              <a:avLst/>
            </a:prstGeom>
            <a:ln w="19050">
              <a:solidFill>
                <a:srgbClr val="FFFF00"/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6718161" y="2098288"/>
              <a:ext cx="2230590" cy="349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 smtClean="0">
                  <a:solidFill>
                    <a:srgbClr val="C1C1C1"/>
                  </a:solidFill>
                  <a:latin typeface="+mj-lt"/>
                </a:rPr>
                <a:t>20mrad vacuum pipe</a:t>
              </a:r>
              <a:endParaRPr lang="en-US" sz="1200" dirty="0">
                <a:solidFill>
                  <a:srgbClr val="C1C1C1"/>
                </a:solidFill>
                <a:latin typeface="+mj-lt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xmlns="" id="{BA0AB74A-B65D-8D40-95A6-F57A6AAF1D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21882" y="3489835"/>
              <a:ext cx="808149" cy="682535"/>
            </a:xfrm>
            <a:prstGeom prst="straightConnector1">
              <a:avLst/>
            </a:prstGeom>
            <a:ln w="19050">
              <a:solidFill>
                <a:srgbClr val="C1C1C1"/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5533363" y="4166435"/>
              <a:ext cx="3039623" cy="349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>
                  <a:solidFill>
                    <a:srgbClr val="C1C1C1"/>
                  </a:solidFill>
                  <a:latin typeface="+mj-lt"/>
                </a:rPr>
                <a:t>v</a:t>
              </a:r>
              <a:r>
                <a:rPr lang="en-US" sz="1200" dirty="0" smtClean="0">
                  <a:solidFill>
                    <a:srgbClr val="C1C1C1"/>
                  </a:solidFill>
                  <a:latin typeface="+mj-lt"/>
                </a:rPr>
                <a:t>acuum chamber exit window</a:t>
              </a:r>
              <a:endParaRPr lang="en-US" sz="1200" dirty="0">
                <a:solidFill>
                  <a:srgbClr val="C1C1C1"/>
                </a:solidFill>
                <a:latin typeface="+mj-lt"/>
              </a:endParaRP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xmlns="" id="{BA0AB74A-B65D-8D40-95A6-F57A6AAF1D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92057" y="2436842"/>
              <a:ext cx="0" cy="808806"/>
            </a:xfrm>
            <a:prstGeom prst="straightConnector1">
              <a:avLst/>
            </a:prstGeom>
            <a:ln w="19050">
              <a:solidFill>
                <a:srgbClr val="C1C1C1"/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xmlns="" id="{BA0AB74A-B65D-8D40-95A6-F57A6AAF1DDB}"/>
                </a:ext>
              </a:extLst>
            </p:cNvPr>
            <p:cNvCxnSpPr>
              <a:cxnSpLocks/>
            </p:cNvCxnSpPr>
            <p:nvPr/>
          </p:nvCxnSpPr>
          <p:spPr>
            <a:xfrm rot="240000">
              <a:off x="7489682" y="3489835"/>
              <a:ext cx="1228227" cy="410117"/>
            </a:xfrm>
            <a:prstGeom prst="straightConnector1">
              <a:avLst/>
            </a:prstGeom>
            <a:ln w="19050">
              <a:solidFill>
                <a:srgbClr val="3366FF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7411128" y="3060982"/>
              <a:ext cx="1161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solidFill>
                    <a:srgbClr val="0096FF"/>
                  </a:solidFill>
                  <a:latin typeface="Comic Sans MS" panose="030F0902030302020204" pitchFamily="66" charset="0"/>
                </a:rPr>
                <a:t>p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4107199" y="1332217"/>
              <a:ext cx="1161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rgbClr val="00FF00"/>
                  </a:solidFill>
                  <a:latin typeface="+mj-lt"/>
                </a:rPr>
                <a:t>Q2E</a:t>
              </a:r>
              <a:endParaRPr lang="en-US" dirty="0">
                <a:solidFill>
                  <a:srgbClr val="00FF00"/>
                </a:solidFill>
                <a:latin typeface="+mj-lt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4564552" y="3720667"/>
              <a:ext cx="11618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dirty="0" smtClean="0">
                  <a:solidFill>
                    <a:srgbClr val="0096FF"/>
                  </a:solidFill>
                  <a:latin typeface="+mj-lt"/>
                </a:rPr>
                <a:t>B0</a:t>
              </a:r>
              <a:endParaRPr lang="en-US" sz="2400" dirty="0">
                <a:solidFill>
                  <a:srgbClr val="0096FF"/>
                </a:solidFill>
                <a:latin typeface="+mj-lt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267200" y="1066800"/>
            <a:ext cx="17810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Rear view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33600" y="5715000"/>
            <a:ext cx="2292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Front view </a:t>
            </a:r>
            <a:r>
              <a:rPr lang="en-US" sz="2800" dirty="0" smtClean="0">
                <a:sym typeface="Wingdings"/>
              </a:rPr>
              <a:t>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4124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pt-41x5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0"/>
            <a:ext cx="3600450" cy="2133600"/>
          </a:xfrm>
          <a:prstGeom prst="rect">
            <a:avLst/>
          </a:prstGeom>
        </p:spPr>
      </p:pic>
      <p:pic>
        <p:nvPicPr>
          <p:cNvPr id="47" name="Picture 46" descr="pt-100x10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90800"/>
            <a:ext cx="3600450" cy="2133600"/>
          </a:xfrm>
          <a:prstGeom prst="rect">
            <a:avLst/>
          </a:prstGeom>
        </p:spPr>
      </p:pic>
      <p:pic>
        <p:nvPicPr>
          <p:cNvPr id="32" name="Picture 31" descr="pt-275x18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3600450" cy="21336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112B475-E5EF-E243-838F-5382B155B73B}"/>
              </a:ext>
            </a:extLst>
          </p:cNvPr>
          <p:cNvSpPr txBox="1"/>
          <p:nvPr/>
        </p:nvSpPr>
        <p:spPr>
          <a:xfrm flipH="1">
            <a:off x="1353025" y="1929011"/>
            <a:ext cx="580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0000FF"/>
                </a:solidFill>
                <a:latin typeface="+mj-lt"/>
              </a:rPr>
              <a:t>RP</a:t>
            </a:r>
            <a:endParaRPr lang="en-US" sz="16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112B475-E5EF-E243-838F-5382B155B73B}"/>
              </a:ext>
            </a:extLst>
          </p:cNvPr>
          <p:cNvSpPr txBox="1"/>
          <p:nvPr/>
        </p:nvSpPr>
        <p:spPr>
          <a:xfrm flipH="1">
            <a:off x="1215761" y="5858042"/>
            <a:ext cx="580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B0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57400" y="914400"/>
            <a:ext cx="1441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>
                <a:latin typeface="+mj-lt"/>
              </a:rPr>
              <a:t>275 x 18 </a:t>
            </a:r>
            <a:r>
              <a:rPr lang="en-US" sz="1600" dirty="0" err="1" smtClean="0">
                <a:latin typeface="+mj-lt"/>
              </a:rPr>
              <a:t>GeV</a:t>
            </a:r>
            <a:endParaRPr lang="en-US" sz="1600" dirty="0" smtClean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81200" y="4876800"/>
            <a:ext cx="1326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41 x  5 </a:t>
            </a:r>
            <a:r>
              <a:rPr lang="en-US" sz="1600" dirty="0" err="1" smtClean="0">
                <a:latin typeface="+mj-lt"/>
              </a:rPr>
              <a:t>GeV</a:t>
            </a:r>
            <a:endParaRPr lang="en-US" sz="1600" dirty="0" smtClean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57400" y="2895600"/>
            <a:ext cx="1441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>
                <a:latin typeface="+mj-lt"/>
              </a:rPr>
              <a:t>100 x 10 </a:t>
            </a:r>
            <a:r>
              <a:rPr lang="en-US" sz="1600" dirty="0" err="1" smtClean="0">
                <a:latin typeface="+mj-lt"/>
              </a:rPr>
              <a:t>GeV</a:t>
            </a:r>
            <a:endParaRPr lang="en-US" sz="1600" dirty="0" smtClean="0">
              <a:latin typeface="+mj-lt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066800" y="1524000"/>
            <a:ext cx="0" cy="43624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5800" y="1219200"/>
            <a:ext cx="2193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latin typeface="+mj-lt"/>
              </a:rPr>
              <a:t>~10</a:t>
            </a:r>
            <a:r>
              <a:rPr lang="en-US" sz="1200" dirty="0" smtClean="0">
                <a:latin typeface="Symbol" charset="2"/>
                <a:cs typeface="Symbol" charset="2"/>
              </a:rPr>
              <a:t>s</a:t>
            </a:r>
            <a:r>
              <a:rPr lang="en-US" sz="1200" dirty="0" smtClean="0">
                <a:latin typeface="+mj-lt"/>
                <a:cs typeface="Symbol" charset="2"/>
              </a:rPr>
              <a:t> away from beam line</a:t>
            </a:r>
            <a:endParaRPr lang="en-US" sz="1200" dirty="0" smtClean="0">
              <a:latin typeface="+mj-lt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752600" y="3657600"/>
            <a:ext cx="0" cy="54602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600200" y="3352800"/>
            <a:ext cx="1506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  <a:cs typeface="Symbol" charset="2"/>
              </a:rPr>
              <a:t>f</a:t>
            </a:r>
            <a:r>
              <a:rPr lang="en-US" sz="1200" dirty="0" smtClean="0">
                <a:latin typeface="+mj-lt"/>
                <a:cs typeface="Symbol" charset="2"/>
              </a:rPr>
              <a:t>irst quad aperture &amp; beam pipe</a:t>
            </a:r>
            <a:endParaRPr lang="en-US" sz="1200" dirty="0" smtClean="0">
              <a:latin typeface="+mj-lt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247028" y="5630596"/>
            <a:ext cx="0" cy="54602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170650" y="5372636"/>
            <a:ext cx="1299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  <a:cs typeface="Symbol" charset="2"/>
              </a:rPr>
              <a:t>v</a:t>
            </a:r>
            <a:r>
              <a:rPr lang="en-US" sz="1200" dirty="0" smtClean="0">
                <a:latin typeface="+mj-lt"/>
                <a:cs typeface="Symbol" charset="2"/>
              </a:rPr>
              <a:t>acuum system ~20mrad cone</a:t>
            </a:r>
            <a:endParaRPr lang="en-US" sz="1200" dirty="0" smtClean="0">
              <a:latin typeface="+mj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604769" y="1332217"/>
            <a:ext cx="5524554" cy="3440951"/>
            <a:chOff x="3604769" y="1332217"/>
            <a:chExt cx="5524554" cy="3440951"/>
          </a:xfrm>
        </p:grpSpPr>
        <p:pic>
          <p:nvPicPr>
            <p:cNvPr id="48" name="Picture 47" descr="ir-view-3.pn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999" t="18328" r="6002" b="13878"/>
            <a:stretch/>
          </p:blipFill>
          <p:spPr>
            <a:xfrm>
              <a:off x="3604769" y="1344168"/>
              <a:ext cx="5524554" cy="3429000"/>
            </a:xfrm>
            <a:prstGeom prst="rect">
              <a:avLst/>
            </a:prstGeom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4609814" y="2253758"/>
              <a:ext cx="15052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solidFill>
                    <a:srgbClr val="FFFF00"/>
                  </a:solidFill>
                  <a:latin typeface="+mj-lt"/>
                </a:rPr>
                <a:t>B0 Si tracker</a:t>
              </a:r>
              <a:endParaRPr lang="en-US" sz="1600" dirty="0">
                <a:solidFill>
                  <a:srgbClr val="FFFF00"/>
                </a:solidFill>
                <a:latin typeface="+mj-lt"/>
              </a:endParaRP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xmlns="" id="{BA0AB74A-B65D-8D40-95A6-F57A6AAF1DD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186991" y="2598087"/>
              <a:ext cx="1103868" cy="660915"/>
            </a:xfrm>
            <a:prstGeom prst="straightConnector1">
              <a:avLst/>
            </a:prstGeom>
            <a:ln w="19050">
              <a:solidFill>
                <a:srgbClr val="FFFF00"/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6718161" y="2098288"/>
              <a:ext cx="22305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solidFill>
                    <a:srgbClr val="C1C1C1"/>
                  </a:solidFill>
                  <a:latin typeface="+mj-lt"/>
                </a:rPr>
                <a:t>20mrad vacuum pipe</a:t>
              </a:r>
              <a:endParaRPr lang="en-US" sz="1600" dirty="0">
                <a:solidFill>
                  <a:srgbClr val="C1C1C1"/>
                </a:solidFill>
                <a:latin typeface="+mj-lt"/>
              </a:endParaRP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xmlns="" id="{BA0AB74A-B65D-8D40-95A6-F57A6AAF1D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21882" y="3489835"/>
              <a:ext cx="808149" cy="682535"/>
            </a:xfrm>
            <a:prstGeom prst="straightConnector1">
              <a:avLst/>
            </a:prstGeom>
            <a:ln w="19050">
              <a:solidFill>
                <a:srgbClr val="C1C1C1"/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5533363" y="4166435"/>
              <a:ext cx="3039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>
                  <a:solidFill>
                    <a:srgbClr val="C1C1C1"/>
                  </a:solidFill>
                  <a:latin typeface="+mj-lt"/>
                </a:rPr>
                <a:t>v</a:t>
              </a:r>
              <a:r>
                <a:rPr lang="en-US" sz="1600" dirty="0" smtClean="0">
                  <a:solidFill>
                    <a:srgbClr val="C1C1C1"/>
                  </a:solidFill>
                  <a:latin typeface="+mj-lt"/>
                </a:rPr>
                <a:t>acuum chamber exit window</a:t>
              </a:r>
              <a:endParaRPr lang="en-US" sz="1600" dirty="0">
                <a:solidFill>
                  <a:srgbClr val="C1C1C1"/>
                </a:solidFill>
                <a:latin typeface="+mj-lt"/>
              </a:endParaRP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xmlns="" id="{BA0AB74A-B65D-8D40-95A6-F57A6AAF1D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92057" y="2436842"/>
              <a:ext cx="0" cy="808806"/>
            </a:xfrm>
            <a:prstGeom prst="straightConnector1">
              <a:avLst/>
            </a:prstGeom>
            <a:ln w="19050">
              <a:solidFill>
                <a:srgbClr val="C1C1C1"/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xmlns="" id="{BA0AB74A-B65D-8D40-95A6-F57A6AAF1DDB}"/>
                </a:ext>
              </a:extLst>
            </p:cNvPr>
            <p:cNvCxnSpPr>
              <a:cxnSpLocks/>
            </p:cNvCxnSpPr>
            <p:nvPr/>
          </p:nvCxnSpPr>
          <p:spPr>
            <a:xfrm rot="240000">
              <a:off x="7489682" y="3489835"/>
              <a:ext cx="1228227" cy="410117"/>
            </a:xfrm>
            <a:prstGeom prst="straightConnector1">
              <a:avLst/>
            </a:prstGeom>
            <a:ln w="19050">
              <a:solidFill>
                <a:srgbClr val="3366FF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7411128" y="3060982"/>
              <a:ext cx="1161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solidFill>
                    <a:srgbClr val="0096FF"/>
                  </a:solidFill>
                  <a:latin typeface="Comic Sans MS" panose="030F0902030302020204" pitchFamily="66" charset="0"/>
                </a:rPr>
                <a:t>p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4107199" y="1332217"/>
              <a:ext cx="1161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rgbClr val="00FF00"/>
                  </a:solidFill>
                  <a:latin typeface="+mj-lt"/>
                </a:rPr>
                <a:t>Q2E</a:t>
              </a:r>
              <a:endParaRPr lang="en-US" dirty="0">
                <a:solidFill>
                  <a:srgbClr val="00FF00"/>
                </a:solidFill>
                <a:latin typeface="+mj-lt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5112B475-E5EF-E243-838F-5382B155B73B}"/>
                </a:ext>
              </a:extLst>
            </p:cNvPr>
            <p:cNvSpPr txBox="1"/>
            <p:nvPr/>
          </p:nvSpPr>
          <p:spPr>
            <a:xfrm flipH="1">
              <a:off x="4564552" y="3720667"/>
              <a:ext cx="11618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dirty="0" smtClean="0">
                  <a:solidFill>
                    <a:srgbClr val="0096FF"/>
                  </a:solidFill>
                  <a:latin typeface="+mj-lt"/>
                </a:rPr>
                <a:t>B0</a:t>
              </a:r>
              <a:endParaRPr lang="en-US" sz="2400" dirty="0">
                <a:solidFill>
                  <a:srgbClr val="0096FF"/>
                </a:solidFill>
                <a:latin typeface="+mj-lt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F21C7993-6502-C14F-A520-B46A7A30CB69}"/>
              </a:ext>
            </a:extLst>
          </p:cNvPr>
          <p:cNvSpPr txBox="1"/>
          <p:nvPr/>
        </p:nvSpPr>
        <p:spPr>
          <a:xfrm>
            <a:off x="3474156" y="838200"/>
            <a:ext cx="56698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Clr>
                <a:srgbClr val="0432FF"/>
              </a:buClr>
              <a:buFont typeface="Wingdings" pitchFamily="2" charset="2"/>
              <a:buChar char="à"/>
            </a:pPr>
            <a:r>
              <a:rPr lang="en-US" sz="1600" dirty="0" smtClean="0">
                <a:latin typeface="+mj-lt"/>
                <a:sym typeface="Wingdings" pitchFamily="2" charset="2"/>
              </a:rPr>
              <a:t>Reasonably complete GEANT simulation of DVCS events</a:t>
            </a:r>
            <a:endParaRPr lang="en-US" sz="1600" dirty="0">
              <a:latin typeface="+mj-lt"/>
              <a:sym typeface="Wingdings" pitchFamily="2" charset="2"/>
            </a:endParaRPr>
          </a:p>
        </p:txBody>
      </p:sp>
      <p:sp>
        <p:nvSpPr>
          <p:cNvPr id="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0" dirty="0" err="1" smtClean="0">
                <a:latin typeface="Arial Narrow"/>
                <a:ea typeface="ＭＳ Ｐゴシック" pitchFamily="-84" charset="-128"/>
                <a:cs typeface="Arial Narrow"/>
              </a:rPr>
              <a:t>eRHIC</a:t>
            </a:r>
            <a:r>
              <a:rPr lang="en-US" sz="4800" b="0" dirty="0" smtClean="0">
                <a:latin typeface="Arial Narrow"/>
                <a:ea typeface="ＭＳ Ｐゴシック" pitchFamily="-84" charset="-128"/>
                <a:cs typeface="Arial Narrow"/>
              </a:rPr>
              <a:t> IR illustration#2b</a:t>
            </a:r>
            <a:endParaRPr lang="en-US" sz="4800" b="0" dirty="0" smtClean="0">
              <a:latin typeface="Arial Narrow"/>
              <a:ea typeface="ＭＳ Ｐゴシック" pitchFamily="-84" charset="-128"/>
              <a:cs typeface="Arial Narrow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86200" y="5410200"/>
            <a:ext cx="4800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FF6600"/>
                </a:solidFill>
                <a:latin typeface="Avenir Next Demi Bold"/>
                <a:cs typeface="Avenir Next Demi Bold"/>
              </a:rPr>
              <a:t>-</a:t>
            </a:r>
            <a:r>
              <a:rPr lang="en-US" sz="1600" dirty="0" smtClean="0">
                <a:solidFill>
                  <a:srgbClr val="FF6600"/>
                </a:solidFill>
                <a:latin typeface="Avenir Next Demi Bold"/>
                <a:cs typeface="Avenir Next Demi Bold"/>
              </a:rPr>
              <a:t>&gt; see acceptance cut in the 41x5 </a:t>
            </a:r>
            <a:r>
              <a:rPr lang="en-US" sz="1600" dirty="0" err="1" smtClean="0">
                <a:solidFill>
                  <a:srgbClr val="FF6600"/>
                </a:solidFill>
                <a:latin typeface="Avenir Next Demi Bold"/>
                <a:cs typeface="Avenir Next Demi Bold"/>
              </a:rPr>
              <a:t>GeV</a:t>
            </a:r>
            <a:r>
              <a:rPr lang="en-US" sz="1600" dirty="0" smtClean="0">
                <a:solidFill>
                  <a:srgbClr val="FF6600"/>
                </a:solidFill>
                <a:latin typeface="Avenir Next Demi Bold"/>
                <a:cs typeface="Avenir Next Demi Bold"/>
              </a:rPr>
              <a:t> configuration</a:t>
            </a:r>
            <a:endParaRPr lang="en-US" sz="1600" dirty="0">
              <a:solidFill>
                <a:srgbClr val="FF6600"/>
              </a:solidFill>
              <a:latin typeface="Avenir Next Demi Bold"/>
              <a:cs typeface="Avenir Next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078302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CC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000099"/>
      </a:accent2>
      <a:accent3>
        <a:srgbClr val="000099"/>
      </a:accent3>
      <a:accent4>
        <a:srgbClr val="8064A2"/>
      </a:accent4>
      <a:accent5>
        <a:srgbClr val="4BACC6"/>
      </a:accent5>
      <a:accent6>
        <a:srgbClr val="00009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64206</TotalTime>
  <Words>279</Words>
  <Application>Microsoft Macintosh PowerPoint</Application>
  <PresentationFormat>On-screen Show (4:3)</PresentationFormat>
  <Paragraphs>63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Office Theme</vt:lpstr>
      <vt:lpstr>(Some of the) crossing angle effects</vt:lpstr>
      <vt:lpstr>eRHIC IR illustration#1a</vt:lpstr>
      <vt:lpstr>eRHIC IR illustration#1b</vt:lpstr>
      <vt:lpstr>eRHIC IR illustration#2a</vt:lpstr>
      <vt:lpstr>eRHIC IR illustration#2b</vt:lpstr>
    </vt:vector>
  </TitlesOfParts>
  <Manager/>
  <Company>BNL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Alexander Kiselev</dc:creator>
  <cp:keywords/>
  <dc:description/>
  <cp:lastModifiedBy>Alexander Kiselev</cp:lastModifiedBy>
  <cp:revision>1122</cp:revision>
  <dcterms:created xsi:type="dcterms:W3CDTF">2014-09-08T12:49:29Z</dcterms:created>
  <dcterms:modified xsi:type="dcterms:W3CDTF">2019-07-24T13:57:04Z</dcterms:modified>
  <cp:category/>
</cp:coreProperties>
</file>