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42" r:id="rId1"/>
  </p:sldMasterIdLst>
  <p:notesMasterIdLst>
    <p:notesMasterId r:id="rId27"/>
  </p:notesMasterIdLst>
  <p:sldIdLst>
    <p:sldId id="256" r:id="rId2"/>
    <p:sldId id="257" r:id="rId3"/>
    <p:sldId id="290" r:id="rId4"/>
    <p:sldId id="292" r:id="rId5"/>
    <p:sldId id="293" r:id="rId6"/>
    <p:sldId id="294" r:id="rId7"/>
    <p:sldId id="289" r:id="rId8"/>
    <p:sldId id="297" r:id="rId9"/>
    <p:sldId id="296" r:id="rId10"/>
    <p:sldId id="298" r:id="rId11"/>
    <p:sldId id="299" r:id="rId12"/>
    <p:sldId id="300" r:id="rId13"/>
    <p:sldId id="301" r:id="rId14"/>
    <p:sldId id="302" r:id="rId15"/>
    <p:sldId id="260" r:id="rId16"/>
    <p:sldId id="303" r:id="rId17"/>
    <p:sldId id="304" r:id="rId18"/>
    <p:sldId id="283" r:id="rId19"/>
    <p:sldId id="287" r:id="rId20"/>
    <p:sldId id="310" r:id="rId21"/>
    <p:sldId id="305" r:id="rId22"/>
    <p:sldId id="311" r:id="rId23"/>
    <p:sldId id="306" r:id="rId24"/>
    <p:sldId id="309" r:id="rId25"/>
    <p:sldId id="30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DF5"/>
    <a:srgbClr val="F01C49"/>
    <a:srgbClr val="66FFFF"/>
    <a:srgbClr val="00CCFF"/>
    <a:srgbClr val="6976D5"/>
    <a:srgbClr val="FFFFFF"/>
    <a:srgbClr val="782009"/>
    <a:srgbClr val="98589A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4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B441D-E654-44C0-A824-0ED34DAB5FB8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64DB4-74CA-43E9-B242-B26D6D3013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76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7738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0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3519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54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11/09/18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1898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24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24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11/09/18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67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49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11/09/18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16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11/09/18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06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11/09/18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2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image" Target="../media/image37.png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6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7.png"/><Relationship Id="rId7" Type="http://schemas.openxmlformats.org/officeDocument/2006/relationships/image" Target="../media/image15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2241" y="2066110"/>
            <a:ext cx="6827115" cy="2669902"/>
          </a:xfrm>
        </p:spPr>
        <p:txBody>
          <a:bodyPr>
            <a:noAutofit/>
          </a:bodyPr>
          <a:lstStyle/>
          <a:p>
            <a:r>
              <a:rPr lang="en-GB" sz="4400" b="1" dirty="0"/>
              <a:t>Quarkonium production in </a:t>
            </a:r>
            <a:r>
              <a:rPr lang="en-GB" sz="4400" b="1" dirty="0" smtClean="0"/>
              <a:t>ep </a:t>
            </a:r>
            <a:r>
              <a:rPr lang="en-GB" sz="4400" b="1" dirty="0"/>
              <a:t>and </a:t>
            </a:r>
            <a:r>
              <a:rPr lang="en-GB" sz="4400" b="1" dirty="0" smtClean="0"/>
              <a:t>pp </a:t>
            </a:r>
            <a:r>
              <a:rPr lang="en-GB" sz="4400" b="1" dirty="0"/>
              <a:t>collisions within a TMD approach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0827" y="5169020"/>
            <a:ext cx="6117772" cy="1364531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U. </a:t>
            </a:r>
            <a:r>
              <a:rPr lang="en-GB" b="1" dirty="0" err="1" smtClean="0"/>
              <a:t>D’Alesio</a:t>
            </a:r>
            <a:r>
              <a:rPr lang="en-GB" dirty="0" smtClean="0"/>
              <a:t> in collaboration with</a:t>
            </a:r>
          </a:p>
          <a:p>
            <a:pPr algn="ctr"/>
            <a:r>
              <a:rPr lang="en-GB" dirty="0" smtClean="0"/>
              <a:t>Francesco </a:t>
            </a:r>
            <a:r>
              <a:rPr lang="en-GB" dirty="0" err="1" smtClean="0"/>
              <a:t>Murgia</a:t>
            </a:r>
            <a:r>
              <a:rPr lang="en-GB" dirty="0"/>
              <a:t>, </a:t>
            </a:r>
            <a:r>
              <a:rPr lang="en-GB" dirty="0" smtClean="0"/>
              <a:t>Cristian Pisano, </a:t>
            </a:r>
          </a:p>
          <a:p>
            <a:pPr algn="ctr"/>
            <a:r>
              <a:rPr lang="en-GB" dirty="0" err="1" smtClean="0"/>
              <a:t>Sangem</a:t>
            </a:r>
            <a:r>
              <a:rPr lang="en-GB" dirty="0" smtClean="0"/>
              <a:t> Rajesh and Pieter </a:t>
            </a:r>
            <a:r>
              <a:rPr lang="en-GB" dirty="0" err="1" smtClean="0"/>
              <a:t>Taels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449" y="5434321"/>
            <a:ext cx="1514511" cy="1423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34" y="5500176"/>
            <a:ext cx="2543757" cy="135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"/>
            <a:ext cx="9154858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05" y="275132"/>
            <a:ext cx="7821964" cy="2924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83" y="3320447"/>
            <a:ext cx="8479809" cy="2850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173" y="5733288"/>
            <a:ext cx="994525" cy="355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5394957" y="5551861"/>
            <a:ext cx="1773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Spectroscopic notation: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47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11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36" y="409090"/>
            <a:ext cx="7915951" cy="119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45" y="1584264"/>
            <a:ext cx="4630501" cy="105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28" y="2608460"/>
            <a:ext cx="5446351" cy="100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508" y="3684936"/>
            <a:ext cx="5534551" cy="303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32904" y="1527925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 in SIDIS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841279" y="2311766"/>
            <a:ext cx="156440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err="1" smtClean="0"/>
              <a:t>Unpolarized</a:t>
            </a:r>
            <a:endParaRPr lang="en-GB" dirty="0" smtClean="0"/>
          </a:p>
          <a:p>
            <a:pPr algn="ctr"/>
            <a:r>
              <a:rPr lang="en-GB" b="1" dirty="0" smtClean="0"/>
              <a:t>target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57755" y="4572000"/>
            <a:ext cx="172874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Transversely</a:t>
            </a:r>
            <a:r>
              <a:rPr lang="en-GB" dirty="0" smtClean="0"/>
              <a:t> </a:t>
            </a:r>
          </a:p>
          <a:p>
            <a:pPr algn="ctr"/>
            <a:r>
              <a:rPr lang="en-GB" b="1" dirty="0" smtClean="0"/>
              <a:t>polarized</a:t>
            </a:r>
          </a:p>
          <a:p>
            <a:pPr algn="ctr"/>
            <a:r>
              <a:rPr lang="en-GB" b="1" dirty="0" smtClean="0"/>
              <a:t>target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2161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12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048" y="222605"/>
            <a:ext cx="3607272" cy="2493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979" y="2580615"/>
            <a:ext cx="3565053" cy="7433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9048" y="1298448"/>
            <a:ext cx="246888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Positivity bounds </a:t>
            </a:r>
          </a:p>
          <a:p>
            <a:pPr algn="ctr"/>
            <a:r>
              <a:rPr lang="en-GB" sz="2000" b="1" dirty="0" smtClean="0"/>
              <a:t>for TMDs</a:t>
            </a:r>
            <a:endParaRPr lang="en-GB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1" y="4290478"/>
            <a:ext cx="2386584" cy="1026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9664" y="4287663"/>
            <a:ext cx="3165922" cy="939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589" y="5446969"/>
            <a:ext cx="2115937" cy="3680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2551" y="5503388"/>
            <a:ext cx="2133329" cy="4057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5348" y="5571002"/>
            <a:ext cx="293265" cy="31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1872" y="5596846"/>
            <a:ext cx="337244" cy="3627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1948" y="5292752"/>
            <a:ext cx="617716" cy="8502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0468" y="5327785"/>
            <a:ext cx="629908" cy="867069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16200000" flipH="1">
            <a:off x="3382474" y="3493097"/>
            <a:ext cx="1066015" cy="727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735298" y="4095749"/>
            <a:ext cx="816270" cy="128587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859623" y="5095874"/>
            <a:ext cx="816270" cy="128587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411573" y="5048249"/>
            <a:ext cx="816270" cy="128587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434072" y="3776472"/>
            <a:ext cx="1709928" cy="646331"/>
          </a:xfrm>
          <a:prstGeom prst="rect">
            <a:avLst/>
          </a:prstGeom>
          <a:solidFill>
            <a:srgbClr val="D5DDF5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Model independent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27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13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flipH="1">
                <a:off x="118872" y="4996053"/>
                <a:ext cx="8897112" cy="1220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 smtClean="0">
                    <a:solidFill>
                      <a:srgbClr val="6976D5"/>
                    </a:solidFill>
                  </a:rPr>
                  <a:t>Gluon dominance: quark/full </a:t>
                </a:r>
                <a:r>
                  <a:rPr lang="en-GB" b="1" dirty="0" smtClean="0">
                    <a:solidFill>
                      <a:srgbClr val="6976D5"/>
                    </a:solidFill>
                  </a:rPr>
                  <a:t>negligible</a:t>
                </a:r>
                <a:r>
                  <a:rPr lang="en-GB" dirty="0" smtClean="0">
                    <a:solidFill>
                      <a:srgbClr val="6976D5"/>
                    </a:solidFill>
                  </a:rPr>
                  <a:t> (band: scale uncertainty) [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6976D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it-IT" b="0" i="1" smtClean="0">
                        <a:solidFill>
                          <a:srgbClr val="6976D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 smtClean="0">
                    <a:solidFill>
                      <a:srgbClr val="6976D5"/>
                    </a:solidFill>
                  </a:rPr>
                  <a:t>=65  GeV]</a:t>
                </a:r>
              </a:p>
              <a:p>
                <a:endParaRPr lang="en-GB" dirty="0" smtClean="0">
                  <a:solidFill>
                    <a:srgbClr val="7030A0"/>
                  </a:solidFill>
                </a:endParaRPr>
              </a:p>
              <a:p>
                <a:r>
                  <a:rPr lang="en-GB" dirty="0" smtClean="0">
                    <a:solidFill>
                      <a:srgbClr val="7030A0"/>
                    </a:solidFill>
                  </a:rPr>
                  <a:t>Two LDME sets:  </a:t>
                </a:r>
                <a:r>
                  <a:rPr lang="en-GB" dirty="0" smtClean="0"/>
                  <a:t>SV : Sharma &amp; </a:t>
                </a:r>
                <a:r>
                  <a:rPr lang="en-GB" dirty="0" err="1" smtClean="0"/>
                  <a:t>Vitev</a:t>
                </a:r>
                <a:r>
                  <a:rPr lang="en-GB" dirty="0" smtClean="0"/>
                  <a:t> PRC 87, 2013 </a:t>
                </a:r>
              </a:p>
              <a:p>
                <a:r>
                  <a:rPr lang="en-GB" dirty="0"/>
                  <a:t> </a:t>
                </a:r>
                <a:r>
                  <a:rPr lang="en-GB" dirty="0" smtClean="0"/>
                  <a:t>                             CMSWZ: Chao et al, PRL 108, 2012</a:t>
                </a: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8872" y="4996053"/>
                <a:ext cx="8897112" cy="1220975"/>
              </a:xfrm>
              <a:prstGeom prst="rect">
                <a:avLst/>
              </a:prstGeom>
              <a:blipFill>
                <a:blip r:embed="rId2"/>
                <a:stretch>
                  <a:fillRect l="-617" t="-1000" r="-20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07" y="871779"/>
            <a:ext cx="8044439" cy="35458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254" y="4677156"/>
            <a:ext cx="690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No direct energy dependence in the maximized values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2999230" y="557784"/>
            <a:ext cx="280721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Maximized asymmetries 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785667"/>
            <a:ext cx="1376811" cy="2809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072" y="1152374"/>
            <a:ext cx="1870327" cy="34162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3675" y="3343657"/>
            <a:ext cx="2045618" cy="2956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0" y="795192"/>
            <a:ext cx="1376811" cy="28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14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828975"/>
            <a:ext cx="7834503" cy="3673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9045" y="4706493"/>
            <a:ext cx="6595110" cy="1200329"/>
          </a:xfrm>
          <a:prstGeom prst="rect">
            <a:avLst/>
          </a:prstGeom>
          <a:solidFill>
            <a:srgbClr val="D5DDF5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CSM: almost </a:t>
            </a:r>
            <a:r>
              <a:rPr lang="en-GB" dirty="0" smtClean="0"/>
              <a:t>negligible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Sizeable effects for </a:t>
            </a:r>
            <a:r>
              <a:rPr lang="en-GB" dirty="0" err="1" smtClean="0"/>
              <a:t>Color</a:t>
            </a:r>
            <a:r>
              <a:rPr lang="en-GB" dirty="0" smtClean="0"/>
              <a:t> Octet Mechanism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Quark contribution under control (negligible)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Strong dependence on LDMEs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2999230" y="557784"/>
            <a:ext cx="280721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Maximized asymmetries 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785667"/>
            <a:ext cx="1376811" cy="2809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795192"/>
            <a:ext cx="1376811" cy="2809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726" y="1432611"/>
            <a:ext cx="1363384" cy="2987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626" y="1731324"/>
            <a:ext cx="843993" cy="363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3075" y="1771394"/>
            <a:ext cx="931965" cy="2931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750" y="1484427"/>
            <a:ext cx="1363384" cy="29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6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678272" y="329969"/>
                <a:ext cx="3171825" cy="402811"/>
              </a:xfrm>
            </p:spPr>
            <p:txBody>
              <a:bodyPr>
                <a:normAutofit fontScale="90000"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ψ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78272" y="329969"/>
                <a:ext cx="3171825" cy="402811"/>
              </a:xfrm>
              <a:blipFill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879" y="1545914"/>
            <a:ext cx="7367451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 smtClean="0"/>
              <a:t>     </a:t>
            </a:r>
            <a:r>
              <a:rPr lang="en-GB" sz="2000" dirty="0" smtClean="0">
                <a:solidFill>
                  <a:srgbClr val="0070C0"/>
                </a:solidFill>
              </a:rPr>
              <a:t>TMD scheme </a:t>
            </a:r>
          </a:p>
          <a:p>
            <a:r>
              <a:rPr lang="en-GB" sz="2000" dirty="0" smtClean="0"/>
              <a:t>Effects: no separable (like for pion production)</a:t>
            </a:r>
          </a:p>
          <a:p>
            <a:r>
              <a:rPr lang="en-GB" sz="2000" dirty="0" smtClean="0"/>
              <a:t>Integration over intrinsic azimuthal phases implies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 smtClean="0"/>
              <a:t> </a:t>
            </a:r>
            <a:r>
              <a:rPr lang="en-GB" sz="2000" dirty="0" err="1" smtClean="0"/>
              <a:t>Unpolarized</a:t>
            </a:r>
            <a:r>
              <a:rPr lang="en-GB" sz="2000" dirty="0" smtClean="0"/>
              <a:t> cross section: only </a:t>
            </a:r>
            <a:r>
              <a:rPr lang="en-GB" sz="2000" dirty="0" err="1" smtClean="0"/>
              <a:t>unpol</a:t>
            </a:r>
            <a:r>
              <a:rPr lang="en-GB" sz="2000" dirty="0" smtClean="0"/>
              <a:t>. TMDs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 smtClean="0"/>
              <a:t> Single spin asymmetry: only </a:t>
            </a:r>
            <a:r>
              <a:rPr lang="en-GB" sz="2000" dirty="0" err="1" smtClean="0"/>
              <a:t>Sivers</a:t>
            </a:r>
            <a:r>
              <a:rPr lang="en-GB" sz="2000" dirty="0" smtClean="0"/>
              <a:t> effect survives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 again use of NRQCD:  30 Feynman diagrams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                   </a:t>
            </a:r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15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020344" y="3371980"/>
            <a:ext cx="3794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[UD, </a:t>
            </a:r>
            <a:r>
              <a:rPr lang="en-GB" i="1" dirty="0" err="1" smtClean="0"/>
              <a:t>Murgia</a:t>
            </a:r>
            <a:r>
              <a:rPr lang="en-GB" i="1" dirty="0" smtClean="0"/>
              <a:t>, </a:t>
            </a:r>
            <a:r>
              <a:rPr lang="en-GB" i="1" dirty="0"/>
              <a:t>Pisano, </a:t>
            </a:r>
            <a:r>
              <a:rPr lang="en-GB" i="1" dirty="0" err="1"/>
              <a:t>Taels</a:t>
            </a:r>
            <a:r>
              <a:rPr lang="en-GB" i="1" dirty="0"/>
              <a:t> (2017</a:t>
            </a:r>
            <a:r>
              <a:rPr lang="en-GB" i="1" dirty="0" smtClean="0"/>
              <a:t>);</a:t>
            </a:r>
          </a:p>
          <a:p>
            <a:r>
              <a:rPr lang="en-GB" i="1" dirty="0" smtClean="0"/>
              <a:t> </a:t>
            </a:r>
            <a:r>
              <a:rPr lang="en-GB" i="1" dirty="0" err="1"/>
              <a:t>Godbole</a:t>
            </a:r>
            <a:r>
              <a:rPr lang="en-GB" i="1" dirty="0"/>
              <a:t> et al. (2017</a:t>
            </a:r>
            <a:r>
              <a:rPr lang="en-GB" i="1" dirty="0" smtClean="0"/>
              <a:t>)]</a:t>
            </a:r>
            <a:endParaRPr lang="en-GB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691" y="3360788"/>
            <a:ext cx="3109050" cy="93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185" y="5323560"/>
            <a:ext cx="4174145" cy="4829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flipH="1">
            <a:off x="4709160" y="1014984"/>
            <a:ext cx="449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[UD, </a:t>
            </a:r>
            <a:r>
              <a:rPr lang="en-GB" dirty="0" err="1" smtClean="0"/>
              <a:t>Murgia</a:t>
            </a:r>
            <a:r>
              <a:rPr lang="en-GB" dirty="0" smtClean="0"/>
              <a:t>, Pisano,  Rajesh, in progress]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0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833" y="2021546"/>
            <a:ext cx="3294574" cy="331933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16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5176" y="494857"/>
                <a:ext cx="85679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NRQCD at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it-IT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dirty="0" smtClean="0"/>
                  <a:t> infrared divergences (LDMEs 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dirty="0" smtClean="0"/>
                  <a:t>&gt;2-5 GeV)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 err="1" smtClean="0"/>
                  <a:t>Resummation</a:t>
                </a:r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dirty="0" smtClean="0"/>
                  <a:t>-factorization, </a:t>
                </a:r>
                <a:r>
                  <a:rPr lang="en-GB" dirty="0" err="1" smtClean="0"/>
                  <a:t>Color</a:t>
                </a:r>
                <a:r>
                  <a:rPr lang="en-GB" dirty="0" smtClean="0"/>
                  <a:t> Glass Condensate…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In a TMD scheme, intrinsic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dirty="0" smtClean="0"/>
                  <a:t>  (Gaussian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dirty="0" smtClean="0"/>
                  <a:t> dep.) can “help”…</a:t>
                </a: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76" y="494857"/>
                <a:ext cx="8567928" cy="923330"/>
              </a:xfrm>
              <a:prstGeom prst="rect">
                <a:avLst/>
              </a:prstGeom>
              <a:blipFill>
                <a:blip r:embed="rId3"/>
                <a:stretch>
                  <a:fillRect l="-498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958859" y="5038295"/>
            <a:ext cx="2884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LDMEs from  </a:t>
            </a:r>
          </a:p>
          <a:p>
            <a:pPr algn="ctr"/>
            <a:r>
              <a:rPr lang="en-GB" dirty="0" err="1" smtClean="0"/>
              <a:t>Butenschoen</a:t>
            </a:r>
            <a:r>
              <a:rPr lang="en-GB" dirty="0" smtClean="0"/>
              <a:t>, </a:t>
            </a:r>
            <a:r>
              <a:rPr lang="en-GB" dirty="0" err="1" smtClean="0"/>
              <a:t>Kniehl</a:t>
            </a:r>
            <a:r>
              <a:rPr lang="en-GB" dirty="0" smtClean="0"/>
              <a:t> 2008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04" y="2021546"/>
            <a:ext cx="3269655" cy="33193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flipH="1">
            <a:off x="960116" y="5797613"/>
            <a:ext cx="6382516" cy="369332"/>
          </a:xfrm>
          <a:prstGeom prst="rect">
            <a:avLst/>
          </a:prstGeom>
          <a:solidFill>
            <a:srgbClr val="D5DDF5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No feed-down: its inclusion could improve the description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093526" y="1515410"/>
            <a:ext cx="1869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&amp; IR regular.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470" y="3814484"/>
            <a:ext cx="1510218" cy="380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230" y="1348526"/>
            <a:ext cx="3893604" cy="665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1703" y="1466178"/>
            <a:ext cx="1606257" cy="4253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981" y="5301745"/>
            <a:ext cx="3838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Data from PHENIX [</a:t>
            </a:r>
            <a:r>
              <a:rPr lang="en-GB" dirty="0" smtClean="0"/>
              <a:t>Adare </a:t>
            </a:r>
            <a:r>
              <a:rPr lang="en-GB" dirty="0"/>
              <a:t>et al. </a:t>
            </a:r>
            <a:r>
              <a:rPr lang="en-GB" dirty="0" smtClean="0"/>
              <a:t>10]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08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8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" y="674639"/>
            <a:ext cx="4076265" cy="2734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1" y="3365918"/>
            <a:ext cx="4237546" cy="28064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4962" y="1540325"/>
            <a:ext cx="46766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0070C0"/>
                </a:solidFill>
              </a:rPr>
              <a:t>Sivers</a:t>
            </a:r>
            <a:r>
              <a:rPr lang="en-GB" dirty="0" smtClean="0">
                <a:solidFill>
                  <a:srgbClr val="0070C0"/>
                </a:solidFill>
              </a:rPr>
              <a:t> effect</a:t>
            </a:r>
          </a:p>
          <a:p>
            <a:r>
              <a:rPr lang="en-GB" dirty="0" smtClean="0"/>
              <a:t>Maximized contributions: </a:t>
            </a:r>
          </a:p>
          <a:p>
            <a:r>
              <a:rPr lang="en-GB" dirty="0" smtClean="0"/>
              <a:t>Quark contributions almost zero</a:t>
            </a:r>
          </a:p>
          <a:p>
            <a:r>
              <a:rPr lang="en-GB" dirty="0" smtClean="0"/>
              <a:t>Small differences between CS and CS+CO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399841" y="4243674"/>
            <a:ext cx="3876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Predictions adopting the GSF from </a:t>
            </a:r>
          </a:p>
          <a:p>
            <a:r>
              <a:rPr lang="en-GB" dirty="0" smtClean="0"/>
              <a:t>UD, </a:t>
            </a:r>
            <a:r>
              <a:rPr lang="en-GB" dirty="0" err="1" smtClean="0"/>
              <a:t>Flore</a:t>
            </a:r>
            <a:r>
              <a:rPr lang="en-GB" dirty="0" smtClean="0"/>
              <a:t>, </a:t>
            </a:r>
            <a:r>
              <a:rPr lang="en-GB" dirty="0" err="1" smtClean="0"/>
              <a:t>Murgia</a:t>
            </a:r>
            <a:r>
              <a:rPr lang="en-GB" dirty="0" smtClean="0"/>
              <a:t>, Pisano, </a:t>
            </a:r>
            <a:r>
              <a:rPr lang="en-GB" dirty="0" err="1" smtClean="0"/>
              <a:t>Taels</a:t>
            </a:r>
            <a:r>
              <a:rPr lang="en-GB" dirty="0" smtClean="0"/>
              <a:t> 19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Data from PHENIX [</a:t>
            </a:r>
            <a:r>
              <a:rPr lang="en-GB" dirty="0" err="1" smtClean="0"/>
              <a:t>Aidala</a:t>
            </a:r>
            <a:r>
              <a:rPr lang="en-GB" dirty="0" smtClean="0"/>
              <a:t> et al. 18]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39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474" y="291344"/>
            <a:ext cx="6589199" cy="1280890"/>
          </a:xfrm>
        </p:spPr>
        <p:txBody>
          <a:bodyPr/>
          <a:lstStyle/>
          <a:p>
            <a:pPr algn="ctr"/>
            <a:r>
              <a:rPr lang="en-GB" dirty="0" smtClean="0"/>
              <a:t>Concluding Remarks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327951"/>
            <a:ext cx="8279401" cy="25402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 Quarkonium production in a TMD scheme &amp; NRQCD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 smtClean="0"/>
              <a:t> sizeable asymmetries over a large kinematic range (</a:t>
            </a:r>
            <a:r>
              <a:rPr lang="en-GB" dirty="0"/>
              <a:t>@</a:t>
            </a:r>
            <a:r>
              <a:rPr lang="en-GB" sz="2000" dirty="0" smtClean="0"/>
              <a:t>EIC)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</a:t>
            </a:r>
            <a:r>
              <a:rPr lang="en-GB" dirty="0" smtClean="0"/>
              <a:t>quark contribution negligible (even at “low” EIC energy 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 smtClean="0"/>
              <a:t> strong dependence on LDMEs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 direct access to TMDs for linearly polarized gluons </a:t>
            </a: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   </a:t>
            </a:r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18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3" y="1747381"/>
            <a:ext cx="2947987" cy="4147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969198"/>
            <a:ext cx="2058001" cy="417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333374" y="3969197"/>
                <a:ext cx="8279401" cy="23035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en-GB" dirty="0"/>
                  <a:t> </a:t>
                </a:r>
                <a:r>
                  <a:rPr lang="en-GB" dirty="0" smtClean="0"/>
                  <a:t>intrinsic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dirty="0" smtClean="0"/>
                  <a:t>: helpful for the low-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dirty="0" smtClean="0"/>
                  <a:t> spectrum 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en-GB" dirty="0" smtClean="0"/>
                  <a:t> SSAs: gluon (</a:t>
                </a:r>
                <a:r>
                  <a:rPr lang="en-GB" dirty="0" err="1" smtClean="0"/>
                  <a:t>Sivers</a:t>
                </a:r>
                <a:r>
                  <a:rPr lang="en-GB" dirty="0" smtClean="0"/>
                  <a:t>) dominated; no strong dependence on the production mechanism 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en-GB" dirty="0"/>
                  <a:t> </a:t>
                </a:r>
                <a:r>
                  <a:rPr lang="en-GB" dirty="0" smtClean="0"/>
                  <a:t>process dependence</a:t>
                </a:r>
                <a:r>
                  <a:rPr lang="en-GB" dirty="0"/>
                  <a:t> </a:t>
                </a:r>
                <a:r>
                  <a:rPr lang="en-GB" dirty="0" smtClean="0"/>
                  <a:t>via initial/final state </a:t>
                </a:r>
                <a:r>
                  <a:rPr lang="en-GB" dirty="0" err="1" smtClean="0"/>
                  <a:t>interact.s</a:t>
                </a:r>
                <a:r>
                  <a:rPr lang="en-GB" dirty="0" smtClean="0"/>
                  <a:t>:  (2 GSFs)</a:t>
                </a:r>
              </a:p>
              <a:p>
                <a:pPr marL="0" indent="0">
                  <a:buNone/>
                </a:pPr>
                <a:r>
                  <a:rPr lang="en-GB" dirty="0" smtClean="0"/>
                  <a:t>   CSM done, in progress for NRQCD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lang="en-GB" dirty="0" smtClean="0"/>
                  <a:t>   </a:t>
                </a:r>
                <a:endParaRPr lang="en-GB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3969197"/>
                <a:ext cx="8279401" cy="2303587"/>
              </a:xfrm>
              <a:prstGeom prst="rect">
                <a:avLst/>
              </a:prstGeom>
              <a:blipFill>
                <a:blip r:embed="rId4"/>
                <a:stretch>
                  <a:fillRect l="-368" b="-6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68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3288939"/>
            <a:ext cx="6589199" cy="1280890"/>
          </a:xfrm>
        </p:spPr>
        <p:txBody>
          <a:bodyPr/>
          <a:lstStyle/>
          <a:p>
            <a:pPr algn="ctr"/>
            <a:r>
              <a:rPr lang="en-GB" dirty="0" smtClean="0"/>
              <a:t>Back-up slides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9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31" y="641404"/>
            <a:ext cx="6589199" cy="1280890"/>
          </a:xfrm>
        </p:spPr>
        <p:txBody>
          <a:bodyPr/>
          <a:lstStyle/>
          <a:p>
            <a:pPr algn="ctr"/>
            <a:r>
              <a:rPr lang="en-GB" dirty="0" smtClean="0"/>
              <a:t>Outline  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7" y="2046614"/>
                <a:ext cx="7690097" cy="3531226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GB" sz="2000" dirty="0" smtClean="0"/>
                  <a:t> </a:t>
                </a:r>
                <a14:m>
                  <m:oMath xmlns:m="http://schemas.openxmlformats.org/officeDocument/2006/math">
                    <m:r>
                      <a:rPr lang="it-IT" sz="200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it-IT" sz="200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</a:rPr>
                      <m:t>ψ</m:t>
                    </m:r>
                    <m:r>
                      <a:rPr lang="el-G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 smtClean="0"/>
                  <a:t> production within a TMD scheme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 →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GB" sz="2000" dirty="0"/>
                  <a:t> </a:t>
                </a:r>
                <a:r>
                  <a:rPr lang="en-GB" sz="2000" dirty="0" smtClean="0"/>
                  <a:t>+ </a:t>
                </a:r>
                <a:r>
                  <a:rPr lang="en-GB" sz="2000" i="1" dirty="0" smtClean="0"/>
                  <a:t>jet  </a:t>
                </a:r>
                <a:r>
                  <a:rPr lang="en-GB" sz="2400" i="1" dirty="0" smtClean="0"/>
                  <a:t>+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400" dirty="0" smtClean="0"/>
                  <a:t>    </a:t>
                </a:r>
                <a:r>
                  <a:rPr lang="en-GB" sz="2000" dirty="0" smtClean="0"/>
                  <a:t>at an EIC </a:t>
                </a:r>
              </a:p>
              <a:p>
                <a:pPr marL="0" indent="0">
                  <a:buNone/>
                </a:pPr>
                <a:r>
                  <a:rPr lang="en-GB" dirty="0"/>
                  <a:t> </a:t>
                </a:r>
                <a:r>
                  <a:rPr lang="en-GB" dirty="0" smtClean="0"/>
                  <a:t>     ◊ </a:t>
                </a:r>
                <a:r>
                  <a:rPr lang="en-GB" sz="2000" dirty="0" smtClean="0"/>
                  <a:t>direct access to TMDs for linearly polarized gluons 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 →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ψ</m:t>
                    </m:r>
                    <m:r>
                      <m:rPr>
                        <m:nor/>
                      </m:rPr>
                      <a:rPr lang="it-IT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2400" i="1" dirty="0"/>
                      <m:t>+ </m:t>
                    </m:r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GB" sz="2400" dirty="0" smtClean="0"/>
              </a:p>
              <a:p>
                <a:pPr marL="0" indent="0">
                  <a:buNone/>
                </a:pPr>
                <a:r>
                  <a:rPr lang="en-GB" dirty="0"/>
                  <a:t> </a:t>
                </a:r>
                <a:r>
                  <a:rPr lang="en-GB" dirty="0" smtClean="0"/>
                  <a:t>     ◊ </a:t>
                </a:r>
                <a:r>
                  <a:rPr lang="en-GB" sz="2000" dirty="0" smtClean="0"/>
                  <a:t>cross sections and SSAs (access to the </a:t>
                </a:r>
                <a:r>
                  <a:rPr lang="en-GB" sz="2000" dirty="0" err="1" smtClean="0"/>
                  <a:t>Sivers</a:t>
                </a:r>
                <a:r>
                  <a:rPr lang="en-GB" sz="2000" dirty="0" smtClean="0"/>
                  <a:t> function): </a:t>
                </a:r>
                <a:endParaRPr lang="en-GB" sz="2000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sz="2000" dirty="0" smtClean="0"/>
                  <a:t> Role </a:t>
                </a:r>
                <a:r>
                  <a:rPr lang="en-GB" sz="2000" dirty="0"/>
                  <a:t>of the production mechanisms [CS vs. </a:t>
                </a:r>
                <a:r>
                  <a:rPr lang="en-GB" sz="2000" dirty="0" smtClean="0"/>
                  <a:t>NRQCD]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</a:t>
                </a:r>
                <a:r>
                  <a:rPr lang="en-GB" sz="2000" dirty="0" smtClean="0"/>
                  <a:t>Concluding remarks</a:t>
                </a:r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7" y="2046614"/>
                <a:ext cx="7690097" cy="3531226"/>
              </a:xfrm>
              <a:blipFill>
                <a:blip r:embed="rId2"/>
                <a:stretch>
                  <a:fillRect l="-317" t="-19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85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20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4" y="2224215"/>
            <a:ext cx="8296926" cy="3074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8017" y="722376"/>
            <a:ext cx="521208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Full </a:t>
            </a:r>
            <a:r>
              <a:rPr lang="en-GB" sz="2000" dirty="0"/>
              <a:t>t</a:t>
            </a:r>
            <a:r>
              <a:rPr lang="en-GB" sz="2000" dirty="0" smtClean="0"/>
              <a:t>ransversely polarized cross section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858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21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162"/>
            <a:ext cx="9144000" cy="4510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0088" y="787783"/>
            <a:ext cx="309366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Feynman Diagrams at LO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63113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22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674" y="1528029"/>
            <a:ext cx="4465062" cy="3615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571" y="3557103"/>
            <a:ext cx="617787" cy="5536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76575" y="3495348"/>
            <a:ext cx="723900" cy="63126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Elbow Connector 6"/>
          <p:cNvCxnSpPr/>
          <p:nvPr/>
        </p:nvCxnSpPr>
        <p:spPr>
          <a:xfrm rot="16200000" flipV="1">
            <a:off x="2895617" y="2876709"/>
            <a:ext cx="792500" cy="308893"/>
          </a:xfrm>
          <a:prstGeom prst="bentConnector3">
            <a:avLst>
              <a:gd name="adj1" fmla="val 30770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flipH="1">
            <a:off x="2674747" y="763287"/>
            <a:ext cx="348691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NRQCD decomposition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0239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23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 flipH="1">
            <a:off x="2958470" y="444183"/>
            <a:ext cx="283472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Model calculation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2" y="3758207"/>
            <a:ext cx="6098033" cy="1446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256" y="5853110"/>
            <a:ext cx="4279392" cy="345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976" y="5483109"/>
            <a:ext cx="4041648" cy="3769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155" y="900528"/>
            <a:ext cx="3761844" cy="880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flipH="1">
                <a:off x="5056632" y="1914780"/>
                <a:ext cx="4078224" cy="369332"/>
              </a:xfrm>
              <a:prstGeom prst="rect">
                <a:avLst/>
              </a:prstGeom>
              <a:solidFill>
                <a:srgbClr val="D5DDF5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err="1" smtClean="0"/>
                  <a:t>McLerran-Venugolapan</a:t>
                </a:r>
                <a:r>
                  <a:rPr lang="en-GB" dirty="0" smtClean="0"/>
                  <a:t> Low-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 Model</a:t>
                </a:r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56632" y="1914780"/>
                <a:ext cx="4078224" cy="369332"/>
              </a:xfrm>
              <a:prstGeom prst="rect">
                <a:avLst/>
              </a:prstGeom>
              <a:blipFill>
                <a:blip r:embed="rId6"/>
                <a:stretch>
                  <a:fillRect l="-1345" t="-8197" r="-119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08480" y="2046470"/>
            <a:ext cx="3313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Helvetica-Light"/>
              </a:rPr>
              <a:t>McLerran-Venugopalan</a:t>
            </a:r>
            <a:r>
              <a:rPr lang="en-GB" dirty="0">
                <a:latin typeface="Helvetica-Light"/>
              </a:rPr>
              <a:t> (1994)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36576" y="14128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Helvetica-Light"/>
              </a:rPr>
              <a:t>Valence </a:t>
            </a:r>
            <a:r>
              <a:rPr lang="en-GB" dirty="0" smtClean="0">
                <a:latin typeface="Helvetica-Light"/>
              </a:rPr>
              <a:t>quarks: static </a:t>
            </a:r>
            <a:r>
              <a:rPr lang="en-GB" dirty="0">
                <a:latin typeface="Helvetica-Light"/>
              </a:rPr>
              <a:t>sources of </a:t>
            </a:r>
            <a:r>
              <a:rPr lang="en-GB" dirty="0" err="1">
                <a:latin typeface="Helvetica-Light"/>
              </a:rPr>
              <a:t>color</a:t>
            </a:r>
            <a:r>
              <a:rPr lang="en-GB" dirty="0">
                <a:latin typeface="Helvetica-Light"/>
              </a:rPr>
              <a:t> for the classical </a:t>
            </a:r>
            <a:r>
              <a:rPr lang="en-GB" dirty="0" smtClean="0">
                <a:latin typeface="Helvetica-Light"/>
              </a:rPr>
              <a:t>gluon fields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88940" y="2878574"/>
            <a:ext cx="3617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Helvetica-Light"/>
              </a:rPr>
              <a:t>Gluon TMDs within this model as </a:t>
            </a:r>
          </a:p>
          <a:p>
            <a:r>
              <a:rPr lang="en-GB" dirty="0" err="1" smtClean="0">
                <a:latin typeface="Helvetica-Light"/>
              </a:rPr>
              <a:t>Weizsäcker</a:t>
            </a:r>
            <a:r>
              <a:rPr lang="en-GB" dirty="0" smtClean="0">
                <a:latin typeface="Helvetica-Light"/>
              </a:rPr>
              <a:t>-Williams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4555999" y="28401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latin typeface="Helvetica-Light"/>
              </a:rPr>
              <a:t>Dominguez, Marquet, Xiao, Yuan (2011)</a:t>
            </a:r>
          </a:p>
          <a:p>
            <a:r>
              <a:rPr lang="en-GB" dirty="0">
                <a:latin typeface="Helvetica-Light"/>
              </a:rPr>
              <a:t>Metz, Zhou (2011)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7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24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 flipH="1">
            <a:off x="2958470" y="444183"/>
            <a:ext cx="283472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Model calculation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07008" y="1764792"/>
                <a:ext cx="36118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EIC@100 GeV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~0.01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08" y="1764792"/>
                <a:ext cx="3611880" cy="369332"/>
              </a:xfrm>
              <a:prstGeom prst="rect">
                <a:avLst/>
              </a:prstGeom>
              <a:blipFill>
                <a:blip r:embed="rId2"/>
                <a:stretch>
                  <a:fillRect l="-1349" t="-1000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50" y="2049893"/>
            <a:ext cx="8420662" cy="37201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499" y="4688422"/>
            <a:ext cx="1949446" cy="2889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403" y="4768902"/>
            <a:ext cx="1704900" cy="2788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525" y="2772080"/>
            <a:ext cx="1402265" cy="3917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4748" y="4767045"/>
            <a:ext cx="1413617" cy="28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25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174" y="1685499"/>
            <a:ext cx="4825430" cy="39538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3822191" y="841248"/>
            <a:ext cx="111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861" y="1472184"/>
            <a:ext cx="3651634" cy="305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flipH="1">
                <a:off x="3489200" y="757513"/>
                <a:ext cx="2677663" cy="4001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p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 smtClean="0"/>
                  <a:t> for     production</a:t>
                </a:r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89200" y="757513"/>
                <a:ext cx="2677663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06824" y="795528"/>
                <a:ext cx="46634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Υ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824" y="795528"/>
                <a:ext cx="466344" cy="307777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flipH="1">
                <a:off x="841249" y="462620"/>
                <a:ext cx="8266176" cy="320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 smtClean="0">
                    <a:solidFill>
                      <a:srgbClr val="FF0000"/>
                    </a:solidFill>
                  </a:rPr>
                  <a:t>3D</a:t>
                </a:r>
                <a:r>
                  <a:rPr lang="en-GB" sz="2000" b="1" dirty="0" smtClean="0"/>
                  <a:t> Nucleon Structure    </a:t>
                </a:r>
              </a:p>
              <a:p>
                <a:pPr algn="ctr"/>
                <a:r>
                  <a:rPr lang="en-GB" sz="2000" b="1" dirty="0" smtClean="0"/>
                  <a:t>(</a:t>
                </a:r>
                <a:r>
                  <a:rPr lang="en-GB" sz="2000" b="1" dirty="0" smtClean="0">
                    <a:solidFill>
                      <a:srgbClr val="FF0000"/>
                    </a:solidFill>
                  </a:rPr>
                  <a:t>a more complete description</a:t>
                </a:r>
                <a:r>
                  <a:rPr lang="en-GB" sz="2000" b="1" dirty="0" smtClean="0"/>
                  <a:t>)</a:t>
                </a:r>
                <a:endParaRPr lang="en-GB" sz="2000" b="1" dirty="0"/>
              </a:p>
              <a:p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Quark TMDs : information and direct evidence from several experiments, </a:t>
                </a:r>
              </a:p>
              <a:p>
                <a:r>
                  <a:rPr lang="en-GB" dirty="0"/>
                  <a:t> </a:t>
                </a:r>
                <a:r>
                  <a:rPr lang="en-GB" dirty="0" smtClean="0"/>
                  <a:t>   </a:t>
                </a:r>
                <a:r>
                  <a:rPr lang="en-GB" dirty="0"/>
                  <a:t> </a:t>
                </a:r>
                <a:r>
                  <a:rPr lang="en-GB" dirty="0" smtClean="0"/>
                  <a:t>rich phenomenology (about 20 years) 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Gluon TMDs: poorly known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r>
                  <a:rPr lang="en-GB" dirty="0" smtClean="0"/>
                  <a:t>Golden channels to access gluon TMDs: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at mid-rapidity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, dijet production….and many more </a:t>
                </a: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quarkonium production (this talk)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1249" y="462620"/>
                <a:ext cx="8266176" cy="3200876"/>
              </a:xfrm>
              <a:prstGeom prst="rect">
                <a:avLst/>
              </a:prstGeom>
              <a:blipFill>
                <a:blip r:embed="rId2"/>
                <a:stretch>
                  <a:fillRect l="-590" t="-1143" b="-2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85800" y="4706678"/>
            <a:ext cx="82776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Disclaimer</a:t>
            </a:r>
            <a:r>
              <a:rPr lang="en-GB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challenging </a:t>
            </a:r>
            <a:r>
              <a:rPr lang="en-GB" dirty="0" smtClean="0"/>
              <a:t>(open) issue</a:t>
            </a:r>
            <a:r>
              <a:rPr lang="en-GB" dirty="0"/>
              <a:t>:  </a:t>
            </a:r>
            <a:r>
              <a:rPr lang="en-GB" dirty="0" smtClean="0"/>
              <a:t>production mechanisms/polarization states</a:t>
            </a:r>
            <a:endParaRPr lang="en-GB" dirty="0"/>
          </a:p>
          <a:p>
            <a:r>
              <a:rPr lang="en-GB" dirty="0" smtClean="0"/>
              <a:t>…</a:t>
            </a:r>
            <a:r>
              <a:rPr lang="en-GB" dirty="0"/>
              <a:t>a lot of work and many papers </a:t>
            </a:r>
            <a:r>
              <a:rPr lang="en-GB" dirty="0" smtClean="0"/>
              <a:t>  [</a:t>
            </a:r>
            <a:r>
              <a:rPr lang="en-GB" dirty="0" smtClean="0">
                <a:solidFill>
                  <a:srgbClr val="7030A0"/>
                </a:solidFill>
              </a:rPr>
              <a:t>see </a:t>
            </a:r>
            <a:r>
              <a:rPr lang="en-GB" dirty="0" err="1">
                <a:solidFill>
                  <a:srgbClr val="7030A0"/>
                </a:solidFill>
              </a:rPr>
              <a:t>Lansberg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smtClean="0">
                <a:solidFill>
                  <a:srgbClr val="7030A0"/>
                </a:solidFill>
              </a:rPr>
              <a:t>2019 for a review</a:t>
            </a:r>
            <a:r>
              <a:rPr lang="en-GB" dirty="0" smtClean="0"/>
              <a:t>]</a:t>
            </a:r>
            <a:endParaRPr lang="en-GB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0070C0"/>
                </a:solidFill>
              </a:rPr>
              <a:t>Here: A </a:t>
            </a:r>
            <a:r>
              <a:rPr lang="en-GB" dirty="0">
                <a:solidFill>
                  <a:srgbClr val="0070C0"/>
                </a:solidFill>
              </a:rPr>
              <a:t>phenomenological TMD approach </a:t>
            </a:r>
            <a:r>
              <a:rPr lang="en-GB" dirty="0" smtClean="0">
                <a:solidFill>
                  <a:srgbClr val="0070C0"/>
                </a:solidFill>
              </a:rPr>
              <a:t>within NRQCD </a:t>
            </a:r>
            <a:r>
              <a:rPr lang="en-GB" b="1" dirty="0" smtClean="0">
                <a:solidFill>
                  <a:srgbClr val="0070C0"/>
                </a:solidFill>
              </a:rPr>
              <a:t>focused </a:t>
            </a:r>
            <a:r>
              <a:rPr lang="en-GB" dirty="0">
                <a:solidFill>
                  <a:srgbClr val="0070C0"/>
                </a:solidFill>
              </a:rPr>
              <a:t>on azimuthal and spin asymmetries as a tool to access gluon </a:t>
            </a:r>
            <a:r>
              <a:rPr lang="en-GB" dirty="0" smtClean="0">
                <a:solidFill>
                  <a:srgbClr val="0070C0"/>
                </a:solidFill>
              </a:rPr>
              <a:t>TMDs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687" y="3834815"/>
            <a:ext cx="4929283" cy="700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3704565"/>
            <a:ext cx="272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 phenomenological </a:t>
            </a:r>
          </a:p>
          <a:p>
            <a:r>
              <a:rPr lang="en-GB" dirty="0" smtClean="0"/>
              <a:t>studies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14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4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7" y="1134178"/>
            <a:ext cx="4470026" cy="2878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67" y="1662169"/>
            <a:ext cx="2491650" cy="163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049" y="1842376"/>
            <a:ext cx="1565550" cy="233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189" y="81417"/>
            <a:ext cx="7144940" cy="7501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227832"/>
            <a:ext cx="2286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Two ordered scales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8956" y="5427484"/>
            <a:ext cx="2028600" cy="319000"/>
          </a:xfrm>
          <a:prstGeom prst="rect">
            <a:avLst/>
          </a:prstGeom>
          <a:solidFill>
            <a:srgbClr val="D5DDF5"/>
          </a:solidFill>
        </p:spPr>
      </p:pic>
      <p:sp>
        <p:nvSpPr>
          <p:cNvPr id="14" name="TextBox 13"/>
          <p:cNvSpPr txBox="1"/>
          <p:nvPr/>
        </p:nvSpPr>
        <p:spPr>
          <a:xfrm flipH="1">
            <a:off x="4544567" y="722376"/>
            <a:ext cx="436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[UD, </a:t>
            </a:r>
            <a:r>
              <a:rPr lang="en-GB" dirty="0" err="1" smtClean="0"/>
              <a:t>Murgia</a:t>
            </a:r>
            <a:r>
              <a:rPr lang="en-GB" dirty="0" smtClean="0"/>
              <a:t>, Pisano,  </a:t>
            </a:r>
            <a:r>
              <a:rPr lang="en-GB" dirty="0" err="1" smtClean="0"/>
              <a:t>Taels</a:t>
            </a:r>
            <a:r>
              <a:rPr lang="en-GB" dirty="0" smtClean="0"/>
              <a:t>, in progress]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220843" y="5721858"/>
            <a:ext cx="37955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/>
              <a:t>Bacchetta</a:t>
            </a:r>
            <a:r>
              <a:rPr lang="en-GB" dirty="0" smtClean="0"/>
              <a:t>, Boer, Pisano, </a:t>
            </a:r>
            <a:r>
              <a:rPr lang="en-GB" dirty="0" err="1" smtClean="0"/>
              <a:t>Taels</a:t>
            </a:r>
            <a:r>
              <a:rPr lang="en-GB" dirty="0" smtClean="0"/>
              <a:t> 2018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056574" y="1259049"/>
            <a:ext cx="15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Collinear variables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14982" y="1118841"/>
            <a:ext cx="15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Transverse variables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6" y="4055542"/>
            <a:ext cx="4881428" cy="19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7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415" y="2878224"/>
            <a:ext cx="4582816" cy="2951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8050" y="2727242"/>
            <a:ext cx="1742609" cy="369332"/>
          </a:xfrm>
          <a:prstGeom prst="rect">
            <a:avLst/>
          </a:prstGeom>
          <a:solidFill>
            <a:srgbClr val="D5DDF5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Lepton tensor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60059" y="5786219"/>
                <a:ext cx="2361750" cy="39190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GB" dirty="0" smtClean="0"/>
                  <a:t> Gluon correlator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059" y="5786219"/>
                <a:ext cx="2361750" cy="391902"/>
              </a:xfrm>
              <a:prstGeom prst="rect">
                <a:avLst/>
              </a:prstGeom>
              <a:blipFill>
                <a:blip r:embed="rId3"/>
                <a:stretch>
                  <a:fillRect t="-7813" b="-1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H="1">
            <a:off x="1959911" y="3048387"/>
            <a:ext cx="18288" cy="26216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406896" y="3098186"/>
            <a:ext cx="18288" cy="26216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547872" y="3453099"/>
            <a:ext cx="2686361" cy="157610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440471" y="2959686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471" y="2959686"/>
                <a:ext cx="192360" cy="276999"/>
              </a:xfrm>
              <a:prstGeom prst="rect">
                <a:avLst/>
              </a:prstGeom>
              <a:blipFill>
                <a:blip r:embed="rId6"/>
                <a:stretch>
                  <a:fillRect l="-29032" r="-25806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029" y="1242056"/>
            <a:ext cx="8684371" cy="13991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8189" y="81417"/>
            <a:ext cx="7144940" cy="7501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96580" y="795555"/>
                <a:ext cx="1392424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</a:t>
                </a:r>
                <a:r>
                  <a:rPr lang="en-GB" dirty="0" smtClean="0"/>
                  <a:t>ntrinsic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80" y="795555"/>
                <a:ext cx="1392424" cy="369332"/>
              </a:xfrm>
              <a:prstGeom prst="rect">
                <a:avLst/>
              </a:prstGeom>
              <a:blipFill>
                <a:blip r:embed="rId9"/>
                <a:stretch>
                  <a:fillRect l="-3493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>
            <a:off x="5514975" y="1194724"/>
            <a:ext cx="563275" cy="3284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40097" y="3886554"/>
            <a:ext cx="7381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Hard </a:t>
            </a:r>
          </a:p>
          <a:p>
            <a:r>
              <a:rPr lang="en-GB" dirty="0" smtClean="0"/>
              <a:t>part</a:t>
            </a:r>
            <a:endParaRPr lang="en-GB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332882" y="2435199"/>
            <a:ext cx="627177" cy="4514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210283" y="2473530"/>
            <a:ext cx="408649" cy="2500806"/>
          </a:xfrm>
          <a:prstGeom prst="straightConnector1">
            <a:avLst/>
          </a:prstGeom>
          <a:ln w="28575">
            <a:solidFill>
              <a:srgbClr val="F01C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>
            <a:off x="4578206" y="2515281"/>
            <a:ext cx="1307649" cy="1109478"/>
          </a:xfrm>
          <a:prstGeom prst="curvedConnector3">
            <a:avLst>
              <a:gd name="adj1" fmla="val 13671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 flipH="1">
            <a:off x="360188" y="794614"/>
            <a:ext cx="1687687" cy="400110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c</a:t>
            </a:r>
            <a:r>
              <a:rPr lang="en-GB" sz="2000" dirty="0" smtClean="0"/>
              <a:t>ross</a:t>
            </a:r>
            <a:r>
              <a:rPr lang="en-GB" dirty="0" smtClean="0"/>
              <a:t> </a:t>
            </a:r>
            <a:r>
              <a:rPr lang="en-GB" sz="2000" dirty="0" smtClean="0"/>
              <a:t>section</a:t>
            </a:r>
            <a:endParaRPr lang="en-GB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6525231" y="3917983"/>
            <a:ext cx="17145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Plus binding mechanism</a:t>
            </a:r>
            <a:endParaRPr lang="en-GB" dirty="0"/>
          </a:p>
        </p:txBody>
      </p:sp>
      <p:sp>
        <p:nvSpPr>
          <p:cNvPr id="90" name="Arc 89"/>
          <p:cNvSpPr/>
          <p:nvPr/>
        </p:nvSpPr>
        <p:spPr>
          <a:xfrm rot="18858287">
            <a:off x="5872283" y="4145898"/>
            <a:ext cx="914400" cy="91440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1" name="Curved Connector 90"/>
          <p:cNvCxnSpPr/>
          <p:nvPr/>
        </p:nvCxnSpPr>
        <p:spPr>
          <a:xfrm rot="10800000" flipV="1">
            <a:off x="3819525" y="849479"/>
            <a:ext cx="2258728" cy="1347332"/>
          </a:xfrm>
          <a:prstGeom prst="curvedConnector3">
            <a:avLst>
              <a:gd name="adj1" fmla="val 12548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36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7" grpId="0" animBg="1"/>
      <p:bldP spid="11" grpId="0" animBg="1"/>
      <p:bldP spid="29" grpId="0" animBg="1"/>
      <p:bldP spid="89" grpId="0" animBg="1"/>
      <p:bldP spid="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6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35" y="2038160"/>
            <a:ext cx="8667289" cy="935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67" y="3877056"/>
            <a:ext cx="8948857" cy="16780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2347" y="476246"/>
            <a:ext cx="221086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Gluon correlator</a:t>
            </a: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" y="1764792"/>
            <a:ext cx="226376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/>
              <a:t>Unpolarized</a:t>
            </a:r>
            <a:r>
              <a:rPr lang="en-GB" dirty="0" smtClean="0"/>
              <a:t> target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7265" y="3514528"/>
            <a:ext cx="3348994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Transversely polarized target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182353" y="1704538"/>
            <a:ext cx="143981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82009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Unpol</a:t>
            </a:r>
            <a:r>
              <a:rPr lang="en-GB" dirty="0" smtClean="0"/>
              <a:t>. TMD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903734" y="1449900"/>
            <a:ext cx="218842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8200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Linearly polarized</a:t>
            </a:r>
          </a:p>
          <a:p>
            <a:pPr algn="ctr"/>
            <a:r>
              <a:rPr lang="en-GB" dirty="0" smtClean="0"/>
              <a:t>gluon TMD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531657" y="3347857"/>
            <a:ext cx="158652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8200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Gluon </a:t>
            </a:r>
            <a:r>
              <a:rPr lang="en-GB" dirty="0" err="1" smtClean="0"/>
              <a:t>Sivers</a:t>
            </a:r>
            <a:r>
              <a:rPr lang="en-GB" dirty="0" smtClean="0"/>
              <a:t> </a:t>
            </a:r>
          </a:p>
          <a:p>
            <a:pPr algn="ctr"/>
            <a:r>
              <a:rPr lang="en-GB" dirty="0" smtClean="0"/>
              <a:t>TMD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215384" y="5594969"/>
            <a:ext cx="345799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82009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Linearly polarized gluon TMDs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513997" y="3337318"/>
            <a:ext cx="236628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8200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Circularly polarized </a:t>
            </a:r>
          </a:p>
          <a:p>
            <a:pPr algn="ctr"/>
            <a:r>
              <a:rPr lang="en-GB" dirty="0"/>
              <a:t>g</a:t>
            </a:r>
            <a:r>
              <a:rPr lang="en-GB" dirty="0" smtClean="0"/>
              <a:t>luon TMD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3228073" y="2159645"/>
            <a:ext cx="1234199" cy="5863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7287768" y="2165741"/>
            <a:ext cx="1389888" cy="5863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481057" y="4122557"/>
            <a:ext cx="1151938" cy="4398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5992609" y="4119509"/>
            <a:ext cx="1151938" cy="4398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3715753" y="4796165"/>
            <a:ext cx="1151938" cy="4398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7748257" y="4796165"/>
            <a:ext cx="1151938" cy="4398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750188" y="5292795"/>
            <a:ext cx="888994" cy="2510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144547" y="5292796"/>
            <a:ext cx="1085053" cy="2510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203" y="594506"/>
            <a:ext cx="2932650" cy="6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2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7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59" y="1482000"/>
            <a:ext cx="7849801" cy="389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6696" y="787783"/>
            <a:ext cx="503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Gluon TMDs at leading twist</a:t>
            </a:r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 flipV="1">
            <a:off x="3300984" y="2368296"/>
            <a:ext cx="740664" cy="56692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4678680" y="3151632"/>
            <a:ext cx="740664" cy="56692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flipV="1">
            <a:off x="1892806" y="5497423"/>
            <a:ext cx="1207009" cy="56692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 flipH="1">
            <a:off x="1892804" y="5623560"/>
            <a:ext cx="1344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collinear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4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8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69" y="1507044"/>
            <a:ext cx="8423587" cy="8945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3243" y="863288"/>
            <a:ext cx="190747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Cross</a:t>
            </a:r>
            <a:r>
              <a:rPr lang="en-GB" dirty="0" smtClean="0"/>
              <a:t> </a:t>
            </a:r>
            <a:r>
              <a:rPr lang="en-GB" sz="2000" b="1" dirty="0" smtClean="0"/>
              <a:t>section</a:t>
            </a:r>
            <a:endParaRPr lang="en-GB" sz="2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15" y="2604096"/>
            <a:ext cx="8814898" cy="2160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9848" y="4718304"/>
            <a:ext cx="5852160" cy="369332"/>
          </a:xfrm>
          <a:prstGeom prst="rect">
            <a:avLst/>
          </a:prstGeom>
          <a:solidFill>
            <a:srgbClr val="D5DDF5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T-even TMDs: no need of initial/final state interactions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893" y="5558170"/>
            <a:ext cx="4667347" cy="6286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5880" y="5520212"/>
            <a:ext cx="2640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Similar to heavy-quark </a:t>
            </a:r>
          </a:p>
          <a:p>
            <a:pPr algn="ctr"/>
            <a:r>
              <a:rPr lang="en-GB" dirty="0" smtClean="0"/>
              <a:t>pair production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88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U. D'Alesio  University and INFN Cagliari              EICUG 2019 July, 22-26  Paris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49" y="1816417"/>
            <a:ext cx="6967971" cy="925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191" y="2664728"/>
            <a:ext cx="4924737" cy="825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500" y="3430651"/>
            <a:ext cx="3612132" cy="6457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84264" y="5266944"/>
            <a:ext cx="1508760" cy="369332"/>
          </a:xfrm>
          <a:prstGeom prst="rect">
            <a:avLst/>
          </a:prstGeom>
          <a:solidFill>
            <a:srgbClr val="D5DDF5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T-odd TMDs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67" y="5131228"/>
            <a:ext cx="2541825" cy="67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22861</TotalTime>
  <Words>1007</Words>
  <Application>Microsoft Office PowerPoint</Application>
  <PresentationFormat>On-screen Show (4:3)</PresentationFormat>
  <Paragraphs>189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Cambria Math</vt:lpstr>
      <vt:lpstr>Helvetica-Light</vt:lpstr>
      <vt:lpstr>Rockwell</vt:lpstr>
      <vt:lpstr>Rockwell Condensed</vt:lpstr>
      <vt:lpstr>Wingdings</vt:lpstr>
      <vt:lpstr>Wood Type</vt:lpstr>
      <vt:lpstr>Quarkonium production in ep and pp collisions within a TMD approach</vt:lpstr>
      <vt:lpstr>Outline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pp →J/ψ X </vt:lpstr>
      <vt:lpstr>PowerPoint Presentation</vt:lpstr>
      <vt:lpstr>PowerPoint Presentation</vt:lpstr>
      <vt:lpstr>Concluding Remarks</vt:lpstr>
      <vt:lpstr>Back-up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dependence of the gluon Sivers function  in inclusive pp collisions:  phenomenology</dc:title>
  <dc:creator>umberto</dc:creator>
  <cp:lastModifiedBy>Umberto D'Alesio</cp:lastModifiedBy>
  <cp:revision>356</cp:revision>
  <dcterms:created xsi:type="dcterms:W3CDTF">2018-08-23T12:54:48Z</dcterms:created>
  <dcterms:modified xsi:type="dcterms:W3CDTF">2019-07-23T06:12:21Z</dcterms:modified>
</cp:coreProperties>
</file>