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1"/>
  </p:notesMasterIdLst>
  <p:sldIdLst>
    <p:sldId id="296" r:id="rId5"/>
    <p:sldId id="258" r:id="rId6"/>
    <p:sldId id="297" r:id="rId7"/>
    <p:sldId id="298" r:id="rId8"/>
    <p:sldId id="309" r:id="rId9"/>
    <p:sldId id="299" r:id="rId10"/>
    <p:sldId id="300" r:id="rId11"/>
    <p:sldId id="303" r:id="rId12"/>
    <p:sldId id="304" r:id="rId13"/>
    <p:sldId id="301" r:id="rId14"/>
    <p:sldId id="462" r:id="rId15"/>
    <p:sldId id="306" r:id="rId16"/>
    <p:sldId id="302" r:id="rId17"/>
    <p:sldId id="307" r:id="rId18"/>
    <p:sldId id="310" r:id="rId19"/>
    <p:sldId id="46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F7"/>
    <a:srgbClr val="24407B"/>
    <a:srgbClr val="EFF1F5"/>
    <a:srgbClr val="305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46"/>
  </p:normalViewPr>
  <p:slideViewPr>
    <p:cSldViewPr snapToGrid="0" snapToObjects="1">
      <p:cViewPr varScale="1">
        <p:scale>
          <a:sx n="90" d="100"/>
          <a:sy n="90" d="100"/>
        </p:scale>
        <p:origin x="84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D1A43-4927-448A-8709-1A639C18A13E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8C55E-B25D-49F7-AC7B-3685D67F1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79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8247" y="2790092"/>
            <a:ext cx="6322645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8247" y="4642339"/>
            <a:ext cx="6322645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00684" y="631190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00684" y="631190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65127"/>
            <a:ext cx="12192000" cy="65727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>
            <a:lvl1pPr>
              <a:defRPr sz="3600">
                <a:solidFill>
                  <a:schemeClr val="accent4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	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7225"/>
            <a:ext cx="10515600" cy="4351338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00684" y="631190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00684" y="631190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00684" y="631190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00684" y="631190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00684" y="631190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00684" y="631190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00684" y="631190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00684" y="631190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616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jpe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JPG"/><Relationship Id="rId5" Type="http://schemas.openxmlformats.org/officeDocument/2006/relationships/image" Target="../media/image36.jpeg"/><Relationship Id="rId10" Type="http://schemas.openxmlformats.org/officeDocument/2006/relationships/image" Target="../media/image41.png"/><Relationship Id="rId4" Type="http://schemas.openxmlformats.org/officeDocument/2006/relationships/image" Target="../media/image35.jpeg"/><Relationship Id="rId9" Type="http://schemas.openxmlformats.org/officeDocument/2006/relationships/image" Target="../media/image40.png"/><Relationship Id="rId1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12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11" Type="http://schemas.openxmlformats.org/officeDocument/2006/relationships/image" Target="../media/image5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AA38375-6F68-4896-9C00-1EC1BC183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662" y="5270400"/>
            <a:ext cx="6016375" cy="94291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08AED0C-921A-4F4D-BAA3-009BCF99E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5662" y="2541526"/>
            <a:ext cx="5845963" cy="1774948"/>
          </a:xfrm>
        </p:spPr>
        <p:txBody>
          <a:bodyPr>
            <a:normAutofit/>
          </a:bodyPr>
          <a:lstStyle/>
          <a:p>
            <a:r>
              <a:rPr lang="en-US" b="1" dirty="0"/>
              <a:t>RF Systems for EIC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449C74B-3D00-45DB-928F-83F14617C6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0303" y="4628905"/>
            <a:ext cx="4741984" cy="58029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Qiong Wu</a:t>
            </a:r>
          </a:p>
          <a:p>
            <a:r>
              <a:rPr lang="en-US" dirty="0"/>
              <a:t>July 23, 2019</a:t>
            </a:r>
          </a:p>
        </p:txBody>
      </p:sp>
    </p:spTree>
    <p:extLst>
      <p:ext uri="{BB962C8B-B14F-4D97-AF65-F5344CB8AC3E}">
        <p14:creationId xmlns:p14="http://schemas.microsoft.com/office/powerpoint/2010/main" val="1328063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7742F-237D-4E9B-8653-BD74142FD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JLEIC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F6DD0E-CE6D-40B3-B6EB-B3ABA927D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4C879-2FAE-4D88-AE90-7E6A162D6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386" y="1340314"/>
            <a:ext cx="8983028" cy="44574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FB3005B-7286-4B36-8289-C4ACB1742D61}"/>
                  </a:ext>
                </a:extLst>
              </p:cNvPr>
              <p:cNvSpPr txBox="1"/>
              <p:nvPr/>
            </p:nvSpPr>
            <p:spPr>
              <a:xfrm>
                <a:off x="178008" y="1390389"/>
                <a:ext cx="2583982" cy="4936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JLEIC </a:t>
                </a:r>
                <a:r>
                  <a:rPr lang="en-US" dirty="0"/>
                  <a:t>is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dirty="0"/>
                  <a:t>using the existing CEBAF complex with modifications and upgrades to generate electron ion collisions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𝑝𝑟𝑜𝑡𝑜𝑛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0.75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𝑒𝑙𝑒𝑐𝑡𝑟𝑜𝑛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2.5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dirty="0"/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𝑝𝑟𝑜𝑡𝑜𝑛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2.1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𝑒𝑙𝑒𝑐𝑡𝑟𝑜𝑛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en-US" dirty="0"/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dirty="0"/>
                  <a:t>Full crossing angle is </a:t>
                </a:r>
                <a:r>
                  <a:rPr lang="en-US" altLang="zh-CN" dirty="0"/>
                  <a:t>50</a:t>
                </a:r>
                <a:r>
                  <a:rPr lang="en-US" dirty="0"/>
                  <a:t> </a:t>
                </a:r>
                <a:r>
                  <a:rPr lang="en-US" dirty="0" err="1"/>
                  <a:t>mrad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FB3005B-7286-4B36-8289-C4ACB1742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08" y="1390389"/>
                <a:ext cx="2583982" cy="4936480"/>
              </a:xfrm>
              <a:prstGeom prst="rect">
                <a:avLst/>
              </a:prstGeom>
              <a:blipFill>
                <a:blip r:embed="rId3"/>
                <a:stretch>
                  <a:fillRect l="-1887" t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16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134087-D1AA-4963-9ACE-BB3E2F28A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8F5454-876A-4D4F-A97C-17E0E9995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85" y="622388"/>
            <a:ext cx="10252145" cy="508721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8BB6B6A-B6B3-4385-AD06-3D7758988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090" y="1897401"/>
            <a:ext cx="5129785" cy="2542032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A755AEC4-308D-4625-81A5-8789B30F237A}"/>
              </a:ext>
            </a:extLst>
          </p:cNvPr>
          <p:cNvGrpSpPr/>
          <p:nvPr/>
        </p:nvGrpSpPr>
        <p:grpSpPr>
          <a:xfrm>
            <a:off x="2848850" y="60227"/>
            <a:ext cx="1750908" cy="1771661"/>
            <a:chOff x="2235543" y="275423"/>
            <a:chExt cx="1750908" cy="1771661"/>
          </a:xfrm>
        </p:grpSpPr>
        <p:pic>
          <p:nvPicPr>
            <p:cNvPr id="7" name="Picture 67">
              <a:extLst>
                <a:ext uri="{FF2B5EF4-FFF2-40B4-BE49-F238E27FC236}">
                  <a16:creationId xmlns:a16="http://schemas.microsoft.com/office/drawing/2014/main" id="{46B15AC7-ADF3-462A-9113-58E4FAEC9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5543" y="275423"/>
              <a:ext cx="1392320" cy="1325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8678461-19EA-44EF-90D2-CC95C07A9F9F}"/>
                </a:ext>
              </a:extLst>
            </p:cNvPr>
            <p:cNvSpPr txBox="1"/>
            <p:nvPr/>
          </p:nvSpPr>
          <p:spPr>
            <a:xfrm>
              <a:off x="2279386" y="1585419"/>
              <a:ext cx="17070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Electron Collider – 476.3 MHz acceleration cavity</a:t>
              </a:r>
              <a:endParaRPr lang="en-US" sz="1200" dirty="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6E21838-B40E-4CF3-8184-E1830609C2FE}"/>
              </a:ext>
            </a:extLst>
          </p:cNvPr>
          <p:cNvGrpSpPr/>
          <p:nvPr/>
        </p:nvGrpSpPr>
        <p:grpSpPr>
          <a:xfrm>
            <a:off x="4877159" y="-6340"/>
            <a:ext cx="2755241" cy="1889921"/>
            <a:chOff x="5294277" y="7480"/>
            <a:chExt cx="2755241" cy="1889921"/>
          </a:xfrm>
        </p:grpSpPr>
        <p:pic>
          <p:nvPicPr>
            <p:cNvPr id="6" name="Picture 5" descr="D:\projects\JLEIC\DRAWINGS\JL0016399 2-cell with Y-endgroup4.JPG">
              <a:extLst>
                <a:ext uri="{FF2B5EF4-FFF2-40B4-BE49-F238E27FC236}">
                  <a16:creationId xmlns:a16="http://schemas.microsoft.com/office/drawing/2014/main" id="{DF114CB2-8240-457F-A557-FAFDD3B96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4857" y="7480"/>
              <a:ext cx="1707065" cy="1641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0D057D9-8EAF-4A24-8AA8-B4A17B8B081C}"/>
                </a:ext>
              </a:extLst>
            </p:cNvPr>
            <p:cNvSpPr txBox="1"/>
            <p:nvPr/>
          </p:nvSpPr>
          <p:spPr>
            <a:xfrm>
              <a:off x="5294277" y="1620402"/>
              <a:ext cx="27552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Hadron – 952.6 MHz acceleration cavity</a:t>
              </a:r>
              <a:endParaRPr lang="en-US" sz="1200" dirty="0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56B63B6A-68C5-4C3D-B12D-C3911465A631}"/>
              </a:ext>
            </a:extLst>
          </p:cNvPr>
          <p:cNvGrpSpPr/>
          <p:nvPr/>
        </p:nvGrpSpPr>
        <p:grpSpPr>
          <a:xfrm>
            <a:off x="10028946" y="1714104"/>
            <a:ext cx="1973967" cy="1693378"/>
            <a:chOff x="9807979" y="2030011"/>
            <a:chExt cx="1973967" cy="1693378"/>
          </a:xfrm>
        </p:grpSpPr>
        <p:pic>
          <p:nvPicPr>
            <p:cNvPr id="9" name="Picture 10">
              <a:extLst>
                <a:ext uri="{FF2B5EF4-FFF2-40B4-BE49-F238E27FC236}">
                  <a16:creationId xmlns:a16="http://schemas.microsoft.com/office/drawing/2014/main" id="{1E2EC271-9AD4-463C-AE1B-1F27D9C91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9985" y="2030011"/>
              <a:ext cx="1729957" cy="1231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F2E0146-17B9-4020-B7CA-96C4114BA1F2}"/>
                </a:ext>
              </a:extLst>
            </p:cNvPr>
            <p:cNvSpPr txBox="1"/>
            <p:nvPr/>
          </p:nvSpPr>
          <p:spPr>
            <a:xfrm>
              <a:off x="9807979" y="3261724"/>
              <a:ext cx="19739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Hadron Cooling – Harmonic fast kicker cavity</a:t>
              </a:r>
              <a:endParaRPr lang="en-US" sz="1200" dirty="0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54F27FD-8222-41C9-8662-C3F33D69C041}"/>
              </a:ext>
            </a:extLst>
          </p:cNvPr>
          <p:cNvGrpSpPr/>
          <p:nvPr/>
        </p:nvGrpSpPr>
        <p:grpSpPr>
          <a:xfrm>
            <a:off x="3007657" y="4818629"/>
            <a:ext cx="1693160" cy="1427214"/>
            <a:chOff x="3216895" y="3891519"/>
            <a:chExt cx="1693160" cy="1427214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D77467A3-095E-4286-AD35-BD5FD1CE7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97440" y="3891519"/>
              <a:ext cx="1132070" cy="1119898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EEC32F5-44E5-47DE-997A-E8FE9E278C33}"/>
                </a:ext>
              </a:extLst>
            </p:cNvPr>
            <p:cNvSpPr txBox="1"/>
            <p:nvPr/>
          </p:nvSpPr>
          <p:spPr>
            <a:xfrm>
              <a:off x="3216895" y="5041734"/>
              <a:ext cx="1693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Both rings – Crab cavity</a:t>
              </a:r>
              <a:endParaRPr lang="en-US" sz="1200" dirty="0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EA67F12-728B-4F82-87C0-931A59946EB3}"/>
              </a:ext>
            </a:extLst>
          </p:cNvPr>
          <p:cNvGrpSpPr/>
          <p:nvPr/>
        </p:nvGrpSpPr>
        <p:grpSpPr>
          <a:xfrm>
            <a:off x="424340" y="1044491"/>
            <a:ext cx="2043608" cy="1503811"/>
            <a:chOff x="259725" y="1405455"/>
            <a:chExt cx="1547231" cy="1503811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AD639268-8295-4D9E-B740-5640D4C13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425324" y="1405455"/>
              <a:ext cx="1147660" cy="1042146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BF09706-2581-4352-912B-5FD7E158EE09}"/>
                </a:ext>
              </a:extLst>
            </p:cNvPr>
            <p:cNvSpPr txBox="1"/>
            <p:nvPr/>
          </p:nvSpPr>
          <p:spPr>
            <a:xfrm>
              <a:off x="259725" y="2447601"/>
              <a:ext cx="15472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Hadron Low Energy Booster – 7 MHz bunch splitter cavity</a:t>
              </a:r>
              <a:endParaRPr lang="en-US" sz="1200" dirty="0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DE355A1-A2B4-4703-8CA7-387FC845C8E0}"/>
              </a:ext>
            </a:extLst>
          </p:cNvPr>
          <p:cNvGrpSpPr/>
          <p:nvPr/>
        </p:nvGrpSpPr>
        <p:grpSpPr>
          <a:xfrm>
            <a:off x="7732057" y="4771404"/>
            <a:ext cx="2043608" cy="1531001"/>
            <a:chOff x="131972" y="1340132"/>
            <a:chExt cx="2043608" cy="1531001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6304AFFC-379D-4338-B7D9-58D8AE1C4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354" y="1340132"/>
              <a:ext cx="1515601" cy="1042146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51F48BEB-5639-4017-AD55-1969903A04B4}"/>
                </a:ext>
              </a:extLst>
            </p:cNvPr>
            <p:cNvSpPr txBox="1"/>
            <p:nvPr/>
          </p:nvSpPr>
          <p:spPr>
            <a:xfrm>
              <a:off x="131972" y="2409468"/>
              <a:ext cx="2043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Hadron High Energy Booster – 7 MHz acceleration cavity</a:t>
              </a:r>
              <a:endParaRPr lang="en-US" sz="1200" dirty="0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BB80220-B17E-4D5D-84AD-86D90557ECD6}"/>
              </a:ext>
            </a:extLst>
          </p:cNvPr>
          <p:cNvGrpSpPr/>
          <p:nvPr/>
        </p:nvGrpSpPr>
        <p:grpSpPr>
          <a:xfrm>
            <a:off x="5607756" y="4570082"/>
            <a:ext cx="2083386" cy="1893404"/>
            <a:chOff x="2271753" y="4571874"/>
            <a:chExt cx="2083386" cy="1893404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94DF1BC7-4A26-4794-90A7-8C53BF93E0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8011" y="4571874"/>
              <a:ext cx="1382172" cy="1247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1305A49-31C1-4346-9FA9-100CB1D14BFD}"/>
                </a:ext>
              </a:extLst>
            </p:cNvPr>
            <p:cNvSpPr txBox="1"/>
            <p:nvPr/>
          </p:nvSpPr>
          <p:spPr>
            <a:xfrm>
              <a:off x="2271753" y="5818947"/>
              <a:ext cx="20833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Hadron High Energy Booster – 14.7 MHz and 29.3 MHz bunch splitter cavity</a:t>
              </a:r>
              <a:endParaRPr lang="en-US" sz="1200" dirty="0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5F093CE-26C7-41AF-ADB9-1B2351701383}"/>
              </a:ext>
            </a:extLst>
          </p:cNvPr>
          <p:cNvGrpSpPr/>
          <p:nvPr/>
        </p:nvGrpSpPr>
        <p:grpSpPr>
          <a:xfrm>
            <a:off x="7955814" y="223729"/>
            <a:ext cx="1973967" cy="1435111"/>
            <a:chOff x="10131367" y="491699"/>
            <a:chExt cx="1973967" cy="1435111"/>
          </a:xfrm>
        </p:grpSpPr>
        <p:pic>
          <p:nvPicPr>
            <p:cNvPr id="82" name="Picture 81" descr="JL0077439 476.3 3 CELL CAVITY ASSY #2.JPG">
              <a:extLst>
                <a:ext uri="{FF2B5EF4-FFF2-40B4-BE49-F238E27FC236}">
                  <a16:creationId xmlns:a16="http://schemas.microsoft.com/office/drawing/2014/main" id="{BC2F2602-A6BD-4B4B-BE61-9F4C20140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6018" y="491699"/>
              <a:ext cx="1824666" cy="1031983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195FA71-76B0-4426-9042-6F6D58956ACD}"/>
                </a:ext>
              </a:extLst>
            </p:cNvPr>
            <p:cNvSpPr txBox="1"/>
            <p:nvPr/>
          </p:nvSpPr>
          <p:spPr>
            <a:xfrm>
              <a:off x="10131367" y="1465145"/>
              <a:ext cx="19739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Hadron Cooling – 476.3 MHz </a:t>
              </a:r>
              <a:r>
                <a:rPr lang="en-US" altLang="zh-CN" sz="1200" dirty="0" err="1"/>
                <a:t>accleration</a:t>
              </a:r>
              <a:r>
                <a:rPr lang="en-US" altLang="zh-CN" sz="1200" dirty="0"/>
                <a:t> cavity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1208360-C7F0-4B65-946E-C2364D30B523}"/>
              </a:ext>
            </a:extLst>
          </p:cNvPr>
          <p:cNvGrpSpPr/>
          <p:nvPr/>
        </p:nvGrpSpPr>
        <p:grpSpPr>
          <a:xfrm>
            <a:off x="189087" y="2916734"/>
            <a:ext cx="2043608" cy="2135170"/>
            <a:chOff x="9065802" y="4012743"/>
            <a:chExt cx="2043608" cy="2135170"/>
          </a:xfrm>
        </p:grpSpPr>
        <p:pic>
          <p:nvPicPr>
            <p:cNvPr id="87" name="Picture 86" descr="j-parc cavity.jpg">
              <a:extLst>
                <a:ext uri="{FF2B5EF4-FFF2-40B4-BE49-F238E27FC236}">
                  <a16:creationId xmlns:a16="http://schemas.microsoft.com/office/drawing/2014/main" id="{9C72E49B-5A2B-47F1-91CF-DA816C1AC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3075" y="4012743"/>
              <a:ext cx="1543525" cy="1461285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2F3B2AD-9D18-44C2-B1F6-65BC91A87CA9}"/>
                </a:ext>
              </a:extLst>
            </p:cNvPr>
            <p:cNvSpPr txBox="1"/>
            <p:nvPr/>
          </p:nvSpPr>
          <p:spPr>
            <a:xfrm>
              <a:off x="9065802" y="5501582"/>
              <a:ext cx="20436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Hadron Low Energy Booster – 0.14 – 0.49 MHz acceleration and compression cavity</a:t>
              </a:r>
              <a:endParaRPr lang="en-US" sz="1200" dirty="0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5830DEA-806F-4B48-94AA-37E6C456178F}"/>
              </a:ext>
            </a:extLst>
          </p:cNvPr>
          <p:cNvGrpSpPr/>
          <p:nvPr/>
        </p:nvGrpSpPr>
        <p:grpSpPr>
          <a:xfrm>
            <a:off x="9434916" y="3435265"/>
            <a:ext cx="2171382" cy="1670248"/>
            <a:chOff x="8466138" y="7413241"/>
            <a:chExt cx="2171382" cy="1670248"/>
          </a:xfrm>
        </p:grpSpPr>
        <p:pic>
          <p:nvPicPr>
            <p:cNvPr id="90" name="Picture 89" descr="JL0077460 #1 1428.9MHz HARMONIC 5 CELL CAVITY X2 CRYOMODULE.JPG">
              <a:extLst>
                <a:ext uri="{FF2B5EF4-FFF2-40B4-BE49-F238E27FC236}">
                  <a16:creationId xmlns:a16="http://schemas.microsoft.com/office/drawing/2014/main" id="{8BCCF328-97A7-47D0-A718-E72F712F1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66138" y="7413241"/>
              <a:ext cx="2171382" cy="1208583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67F49B6B-F26C-412A-B233-F2C9F613B26E}"/>
                </a:ext>
              </a:extLst>
            </p:cNvPr>
            <p:cNvSpPr txBox="1"/>
            <p:nvPr/>
          </p:nvSpPr>
          <p:spPr>
            <a:xfrm>
              <a:off x="8618055" y="8621824"/>
              <a:ext cx="20011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Hadron Cooling – 1429 MHz t</a:t>
              </a:r>
              <a:r>
                <a:rPr lang="en-US" sz="1200" dirty="0"/>
                <a:t>hird harmonic cavity</a:t>
              </a:r>
            </a:p>
          </p:txBody>
        </p:sp>
      </p:grp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1F461C47-6D7F-4660-935F-F05D4DA84764}"/>
              </a:ext>
            </a:extLst>
          </p:cNvPr>
          <p:cNvCxnSpPr>
            <a:cxnSpLocks/>
          </p:cNvCxnSpPr>
          <p:nvPr/>
        </p:nvCxnSpPr>
        <p:spPr>
          <a:xfrm flipH="1">
            <a:off x="6192982" y="1952036"/>
            <a:ext cx="118920" cy="3478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CB8E717-5FED-4CA3-A214-05D21B4B0761}"/>
              </a:ext>
            </a:extLst>
          </p:cNvPr>
          <p:cNvCxnSpPr>
            <a:cxnSpLocks/>
          </p:cNvCxnSpPr>
          <p:nvPr/>
        </p:nvCxnSpPr>
        <p:spPr>
          <a:xfrm>
            <a:off x="4038202" y="1796397"/>
            <a:ext cx="1915229" cy="6377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CC871530-951A-4F24-A84D-3AF07F31269D}"/>
              </a:ext>
            </a:extLst>
          </p:cNvPr>
          <p:cNvCxnSpPr>
            <a:cxnSpLocks/>
          </p:cNvCxnSpPr>
          <p:nvPr/>
        </p:nvCxnSpPr>
        <p:spPr>
          <a:xfrm flipH="1">
            <a:off x="7613074" y="1711099"/>
            <a:ext cx="719847" cy="9559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803E4B15-5619-483F-BDA1-D3460301218E}"/>
              </a:ext>
            </a:extLst>
          </p:cNvPr>
          <p:cNvCxnSpPr>
            <a:cxnSpLocks/>
          </p:cNvCxnSpPr>
          <p:nvPr/>
        </p:nvCxnSpPr>
        <p:spPr>
          <a:xfrm flipV="1">
            <a:off x="4500810" y="2844667"/>
            <a:ext cx="1368208" cy="17450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5588BBC7-7A49-4A35-B005-A676B36BF4AD}"/>
              </a:ext>
            </a:extLst>
          </p:cNvPr>
          <p:cNvCxnSpPr>
            <a:cxnSpLocks/>
          </p:cNvCxnSpPr>
          <p:nvPr/>
        </p:nvCxnSpPr>
        <p:spPr>
          <a:xfrm flipV="1">
            <a:off x="4237739" y="2789756"/>
            <a:ext cx="1260638" cy="17999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76AA9D25-EC4E-4812-950D-B2147931B78D}"/>
              </a:ext>
            </a:extLst>
          </p:cNvPr>
          <p:cNvCxnSpPr>
            <a:cxnSpLocks/>
          </p:cNvCxnSpPr>
          <p:nvPr/>
        </p:nvCxnSpPr>
        <p:spPr>
          <a:xfrm>
            <a:off x="2543207" y="2237911"/>
            <a:ext cx="2660656" cy="6067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B30B6E88-5056-493B-948D-35EC466B5238}"/>
              </a:ext>
            </a:extLst>
          </p:cNvPr>
          <p:cNvCxnSpPr>
            <a:cxnSpLocks/>
          </p:cNvCxnSpPr>
          <p:nvPr/>
        </p:nvCxnSpPr>
        <p:spPr>
          <a:xfrm flipV="1">
            <a:off x="2303656" y="2994873"/>
            <a:ext cx="2834218" cy="6133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D02A0D72-842A-4C2B-B39A-47A602F51478}"/>
              </a:ext>
            </a:extLst>
          </p:cNvPr>
          <p:cNvCxnSpPr>
            <a:cxnSpLocks/>
          </p:cNvCxnSpPr>
          <p:nvPr/>
        </p:nvCxnSpPr>
        <p:spPr>
          <a:xfrm flipH="1" flipV="1">
            <a:off x="6145081" y="2619804"/>
            <a:ext cx="395553" cy="18742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DDEFA1BE-5ADC-44DD-B348-801BB1405440}"/>
              </a:ext>
            </a:extLst>
          </p:cNvPr>
          <p:cNvCxnSpPr>
            <a:cxnSpLocks/>
          </p:cNvCxnSpPr>
          <p:nvPr/>
        </p:nvCxnSpPr>
        <p:spPr>
          <a:xfrm flipH="1" flipV="1">
            <a:off x="7845041" y="2994873"/>
            <a:ext cx="1458242" cy="8534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5106D30B-D129-4D5D-8E99-DA6ED9BCF642}"/>
              </a:ext>
            </a:extLst>
          </p:cNvPr>
          <p:cNvCxnSpPr>
            <a:cxnSpLocks/>
          </p:cNvCxnSpPr>
          <p:nvPr/>
        </p:nvCxnSpPr>
        <p:spPr>
          <a:xfrm flipH="1" flipV="1">
            <a:off x="6387238" y="2793189"/>
            <a:ext cx="2061071" cy="18742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1" name="Picture 150">
            <a:extLst>
              <a:ext uri="{FF2B5EF4-FFF2-40B4-BE49-F238E27FC236}">
                <a16:creationId xmlns:a16="http://schemas.microsoft.com/office/drawing/2014/main" id="{DA571016-8CA1-44C1-9767-E369BB0EA76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80011" y="6525899"/>
            <a:ext cx="3511989" cy="31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2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22B25C-A63C-4018-BAEF-AE59433EA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011" y="6525899"/>
            <a:ext cx="3511989" cy="31743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E3A2C-3C90-49DB-8140-E178FE5FB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table">
            <a:extLst>
              <a:ext uri="{FF2B5EF4-FFF2-40B4-BE49-F238E27FC236}">
                <a16:creationId xmlns:a16="http://schemas.microsoft.com/office/drawing/2014/main" id="{FAC34EF8-85BD-4A9D-9FC3-CD3984D00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4578" y="1151384"/>
            <a:ext cx="5128062" cy="494461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6C6C4BC-F6F9-41F2-95F4-A64C0BA46F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993142"/>
              </p:ext>
            </p:extLst>
          </p:nvPr>
        </p:nvGraphicFramePr>
        <p:xfrm>
          <a:off x="526472" y="18991"/>
          <a:ext cx="11139055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7696">
                  <a:extLst>
                    <a:ext uri="{9D8B030D-6E8A-4147-A177-3AD203B41FA5}">
                      <a16:colId xmlns:a16="http://schemas.microsoft.com/office/drawing/2014/main" val="2246393630"/>
                    </a:ext>
                  </a:extLst>
                </a:gridCol>
                <a:gridCol w="2376869">
                  <a:extLst>
                    <a:ext uri="{9D8B030D-6E8A-4147-A177-3AD203B41FA5}">
                      <a16:colId xmlns:a16="http://schemas.microsoft.com/office/drawing/2014/main" val="1882924475"/>
                    </a:ext>
                  </a:extLst>
                </a:gridCol>
                <a:gridCol w="1614054">
                  <a:extLst>
                    <a:ext uri="{9D8B030D-6E8A-4147-A177-3AD203B41FA5}">
                      <a16:colId xmlns:a16="http://schemas.microsoft.com/office/drawing/2014/main" val="2473993474"/>
                    </a:ext>
                  </a:extLst>
                </a:gridCol>
                <a:gridCol w="2618509">
                  <a:extLst>
                    <a:ext uri="{9D8B030D-6E8A-4147-A177-3AD203B41FA5}">
                      <a16:colId xmlns:a16="http://schemas.microsoft.com/office/drawing/2014/main" val="4132358516"/>
                    </a:ext>
                  </a:extLst>
                </a:gridCol>
                <a:gridCol w="1911927">
                  <a:extLst>
                    <a:ext uri="{9D8B030D-6E8A-4147-A177-3AD203B41FA5}">
                      <a16:colId xmlns:a16="http://schemas.microsoft.com/office/drawing/2014/main" val="20797437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FDF7"/>
                          </a:solidFill>
                        </a:rPr>
                        <a:t>JLEIC RF system*</a:t>
                      </a:r>
                    </a:p>
                  </a:txBody>
                  <a:tcPr anchor="ctr">
                    <a:solidFill>
                      <a:srgbClr val="24407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FFFDF7"/>
                          </a:solidFill>
                        </a:rPr>
                        <a:t>RF sub system</a:t>
                      </a:r>
                    </a:p>
                  </a:txBody>
                  <a:tcPr anchor="ctr">
                    <a:solidFill>
                      <a:srgbClr val="2440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DF7"/>
                          </a:solidFill>
                        </a:rPr>
                        <a:t>Freq [MHz]</a:t>
                      </a:r>
                    </a:p>
                  </a:txBody>
                  <a:tcPr anchor="ctr">
                    <a:solidFill>
                      <a:srgbClr val="2440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DF7"/>
                          </a:solidFill>
                        </a:rPr>
                        <a:t>Type</a:t>
                      </a:r>
                    </a:p>
                  </a:txBody>
                  <a:tcPr anchor="ctr">
                    <a:solidFill>
                      <a:srgbClr val="2440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DF7"/>
                          </a:solidFill>
                        </a:rPr>
                        <a:t>#</a:t>
                      </a:r>
                      <a:r>
                        <a:rPr lang="en-US" sz="1800" baseline="0" dirty="0">
                          <a:solidFill>
                            <a:srgbClr val="FFFDF7"/>
                          </a:solidFill>
                        </a:rPr>
                        <a:t> of Cavities</a:t>
                      </a:r>
                      <a:endParaRPr lang="en-US" sz="1800" dirty="0">
                        <a:solidFill>
                          <a:srgbClr val="FFFDF7"/>
                        </a:solidFill>
                      </a:endParaRPr>
                    </a:p>
                  </a:txBody>
                  <a:tcPr anchor="ctr">
                    <a:solidFill>
                      <a:srgbClr val="2440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7782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Electron Collider 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Bunching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476.3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PEP-II, 1-cell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635920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Bunching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476.3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SRF, 1-cell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13265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Ion Linac (pulsed)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RFQ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Copper, RFQ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 (1 ea. for heavy/light</a:t>
                      </a:r>
                      <a:r>
                        <a:rPr lang="en-US" sz="1600" baseline="0" dirty="0"/>
                        <a:t> ions)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874070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LINAC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Copper, IH-DTL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762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QWR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SRF,</a:t>
                      </a:r>
                      <a:r>
                        <a:rPr lang="en-US" sz="1600" baseline="0" dirty="0"/>
                        <a:t> </a:t>
                      </a:r>
                      <a:r>
                        <a:rPr lang="el-GR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=0.15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9742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HWR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SRF,</a:t>
                      </a:r>
                      <a:r>
                        <a:rPr lang="en-US" sz="1600" baseline="0" dirty="0"/>
                        <a:t> </a:t>
                      </a:r>
                      <a:r>
                        <a:rPr lang="el-GR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=0.30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04523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Ion Collider 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Bunching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952.6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SRF, 2-cell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041112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Crab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Hadron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952.6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SRF, RF dipole 2-cell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 per IP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392844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Electron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952.6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SRF, RF dipole 2-cell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 per</a:t>
                      </a:r>
                      <a:r>
                        <a:rPr lang="en-US" sz="1600" baseline="0" dirty="0"/>
                        <a:t> IP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64964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Circulating Cooler Ring/ERL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ERL Fundamental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476.3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SRF, 3-cell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654719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ERL Third harmonic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SRF, 5-cell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688487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ERL Chirper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952.6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SRF, 2-cell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975862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Booster fundamental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SRF, 1-cell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28638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Booster 3</a:t>
                      </a:r>
                      <a:r>
                        <a:rPr lang="en-US" sz="1600" baseline="30000" dirty="0"/>
                        <a:t>rd</a:t>
                      </a:r>
                      <a:r>
                        <a:rPr lang="en-US" sz="1600" dirty="0"/>
                        <a:t> harmonic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SRF, 1-cell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944348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injection /extraction Harmonic Kicker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86.6</a:t>
                      </a:r>
                      <a:r>
                        <a:rPr lang="en-US" sz="1600" dirty="0">
                          <a:sym typeface="Symbol" panose="05050102010706020507" pitchFamily="18" charset="2"/>
                        </a:rPr>
                        <a:t>1,3,5,7,9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Copper QWR</a:t>
                      </a:r>
                      <a:r>
                        <a:rPr lang="en-US" sz="1600" baseline="0" dirty="0"/>
                        <a:t> harmonic (5 harmonics in one cavity)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576335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pre-/post-kicker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952.6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Copper, DQW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039720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199C90C-B960-40EB-B3D5-B22077F9732D}"/>
              </a:ext>
            </a:extLst>
          </p:cNvPr>
          <p:cNvSpPr txBox="1"/>
          <p:nvPr/>
        </p:nvSpPr>
        <p:spPr>
          <a:xfrm>
            <a:off x="1801335" y="6307693"/>
            <a:ext cx="46213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* Omitting bunch generation cavities </a:t>
            </a:r>
          </a:p>
        </p:txBody>
      </p:sp>
    </p:spTree>
    <p:extLst>
      <p:ext uri="{BB962C8B-B14F-4D97-AF65-F5344CB8AC3E}">
        <p14:creationId xmlns:p14="http://schemas.microsoft.com/office/powerpoint/2010/main" val="665557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F30E3-CC42-4C0E-ABD1-9636E03FE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E51F8-0B05-4EC7-9390-D79C74E49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RF systems for EIC are design specific and very challenging.</a:t>
            </a:r>
          </a:p>
          <a:p>
            <a:r>
              <a:rPr lang="en-US" dirty="0"/>
              <a:t>Both eRHIC and JLEIC designs have included multiple RF systems to achieve goals in acceleration, </a:t>
            </a:r>
            <a:r>
              <a:rPr lang="en-US" altLang="zh-CN" dirty="0"/>
              <a:t>replenish energy, bunch splitting, maintain beam stability, recover geometric loss in crossing angle scheme, etc.</a:t>
            </a:r>
          </a:p>
          <a:p>
            <a:r>
              <a:rPr lang="en-US" dirty="0"/>
              <a:t>Optimization will continue for all RF systems with state of art SRF and RF technologies.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A46D6-E314-49E8-A950-EF292B902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B9968E-6278-4B2F-8A80-D40B5C385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011" y="6525899"/>
            <a:ext cx="3511989" cy="31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91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4120D-C7C7-47C0-95DF-4E0ED4C61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Acknowledgement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DD9C0-1E54-4E0F-8D33-B4D61D0F2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5934"/>
            <a:ext cx="10515600" cy="153645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Special Thanks to</a:t>
            </a:r>
          </a:p>
          <a:p>
            <a:pPr marL="0" indent="0">
              <a:buNone/>
            </a:pPr>
            <a:r>
              <a:rPr lang="en-US" dirty="0" err="1"/>
              <a:t>Jiquan</a:t>
            </a:r>
            <a:r>
              <a:rPr lang="en-US" dirty="0"/>
              <a:t> Guo (</a:t>
            </a:r>
            <a:r>
              <a:rPr lang="en-US" dirty="0" err="1"/>
              <a:t>Jlab</a:t>
            </a:r>
            <a:r>
              <a:rPr lang="en-US" dirty="0"/>
              <a:t>), Robert </a:t>
            </a:r>
            <a:r>
              <a:rPr lang="en-US" dirty="0" err="1"/>
              <a:t>Rimmer</a:t>
            </a:r>
            <a:r>
              <a:rPr lang="en-US" dirty="0"/>
              <a:t> (</a:t>
            </a:r>
            <a:r>
              <a:rPr lang="en-US" dirty="0" err="1"/>
              <a:t>Jlab</a:t>
            </a:r>
            <a:r>
              <a:rPr lang="en-US" dirty="0"/>
              <a:t>), Kevin Smith (BNL), and Wencan Xu (BNL) for providing material for this presentation.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67C27-B1FA-4C56-AB02-7F3DCE9AC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B50BAF-1664-478F-B43F-1F8908997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011" y="6525899"/>
            <a:ext cx="3511989" cy="31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48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AE8D9-D33D-4CA3-B1BB-9270FBE71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1AE5A-85A2-4910-AF64-18AAF8AE4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7225"/>
            <a:ext cx="10515600" cy="2918411"/>
          </a:xfrm>
        </p:spPr>
        <p:txBody>
          <a:bodyPr>
            <a:normAutofit/>
          </a:bodyPr>
          <a:lstStyle/>
          <a:p>
            <a:r>
              <a:rPr lang="en-US" sz="1600" dirty="0"/>
              <a:t>D. Makowski et al, Prototype Real-time ATCA-based LLRF Control System, </a:t>
            </a:r>
            <a:r>
              <a:rPr lang="en-US" sz="1600" dirty="0" err="1"/>
              <a:t>EuCARD</a:t>
            </a:r>
            <a:r>
              <a:rPr lang="en-US" sz="1600" dirty="0"/>
              <a:t>, June 2010</a:t>
            </a:r>
          </a:p>
          <a:p>
            <a:r>
              <a:rPr lang="en-US" sz="1600" dirty="0"/>
              <a:t>F. </a:t>
            </a:r>
            <a:r>
              <a:rPr lang="en-US" sz="1600" dirty="0" err="1"/>
              <a:t>Furuta</a:t>
            </a:r>
            <a:r>
              <a:rPr lang="en-US" sz="1600" dirty="0"/>
              <a:t>, et al, RF Test Result of a BNL N-Doped 500 MHz B-Cell Cavity at Cornell, IPAC18, pp 2440</a:t>
            </a:r>
          </a:p>
          <a:p>
            <a:r>
              <a:rPr lang="en-US" sz="1600" dirty="0"/>
              <a:t>S. Bauer et al, Test Results of Superconducting Cavities Produced and Prepared Completely in Industry, EPAC04, pp 635</a:t>
            </a:r>
          </a:p>
          <a:p>
            <a:r>
              <a:rPr lang="en-US" sz="1600" dirty="0"/>
              <a:t>G. </a:t>
            </a:r>
            <a:r>
              <a:rPr lang="en-US" sz="1600" dirty="0" err="1"/>
              <a:t>Devanz</a:t>
            </a:r>
            <a:r>
              <a:rPr lang="en-US" sz="1600" dirty="0"/>
              <a:t> et al, ESS Elliptical Cavities and Cryomodules, SRF13, pp 1218</a:t>
            </a:r>
          </a:p>
          <a:p>
            <a:r>
              <a:rPr lang="en-US" sz="1600" dirty="0"/>
              <a:t>J. </a:t>
            </a:r>
            <a:r>
              <a:rPr lang="en-US" sz="1600" dirty="0" err="1"/>
              <a:t>Holzbauer</a:t>
            </a:r>
            <a:r>
              <a:rPr lang="en-US" sz="1600" dirty="0"/>
              <a:t>, Superconducting Half Wave Resonator Design and Research, USPAS 2012, Grand Rapids, MI</a:t>
            </a:r>
          </a:p>
          <a:p>
            <a:r>
              <a:rPr lang="en-US" sz="1600" dirty="0"/>
              <a:t>T. </a:t>
            </a:r>
            <a:r>
              <a:rPr lang="en-US" sz="1600" dirty="0" err="1"/>
              <a:t>Raubenheimer</a:t>
            </a:r>
            <a:r>
              <a:rPr lang="en-US" sz="1600" dirty="0"/>
              <a:t>, LCLS-II-HE FEL Facility Overview, Workshop on Scientific Opportunities for Ultrafast Hard X-rays at High Rep. Rate SLAC, September 26-27, 2016</a:t>
            </a:r>
          </a:p>
          <a:p>
            <a:r>
              <a:rPr lang="en-US" sz="1600" dirty="0"/>
              <a:t>J. </a:t>
            </a:r>
            <a:r>
              <a:rPr lang="en-US" sz="1600" dirty="0" err="1"/>
              <a:t>Delayen</a:t>
            </a:r>
            <a:r>
              <a:rPr lang="en-US" sz="1600" dirty="0"/>
              <a:t>, Applications of Spoke Cavities, LINAC2010, Tsukuba, Japan, pp 377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0E9AA-28FC-4B47-A2A0-F4B327F61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CB6693-B691-4CAA-B70F-997FBE9C5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011" y="6525899"/>
            <a:ext cx="3511989" cy="31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81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AC8FD-75CC-4FC3-AE44-8D1E6248A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CB840-577C-4620-9E18-14A5E56C2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011" y="6525899"/>
            <a:ext cx="3511989" cy="317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8C7B5F-C235-4207-9BD2-6BFD4F6D8D4E}"/>
              </a:ext>
            </a:extLst>
          </p:cNvPr>
          <p:cNvSpPr txBox="1"/>
          <p:nvPr/>
        </p:nvSpPr>
        <p:spPr>
          <a:xfrm>
            <a:off x="3926796" y="2169042"/>
            <a:ext cx="4890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Century Gothic" panose="020B0502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63909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9593"/>
            <a:ext cx="12191999" cy="746407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	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600" y="1512116"/>
            <a:ext cx="10922400" cy="4363084"/>
          </a:xfrm>
        </p:spPr>
        <p:txBody>
          <a:bodyPr/>
          <a:lstStyle/>
          <a:p>
            <a:r>
              <a:rPr lang="en-US" dirty="0"/>
              <a:t>RF systems for accelerators</a:t>
            </a:r>
          </a:p>
          <a:p>
            <a:r>
              <a:rPr lang="en-US" dirty="0"/>
              <a:t>RF systems for EIC</a:t>
            </a:r>
          </a:p>
          <a:p>
            <a:pPr lvl="1"/>
            <a:r>
              <a:rPr lang="en-US" dirty="0"/>
              <a:t>eRHIC</a:t>
            </a:r>
          </a:p>
          <a:p>
            <a:pPr lvl="1"/>
            <a:r>
              <a:rPr lang="en-US" dirty="0"/>
              <a:t>JLEIC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AA3119-F3E2-4A2A-8882-A9968459F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011" y="6525899"/>
            <a:ext cx="3511989" cy="31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57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6C5EE-E8A6-4327-8DA8-3254AE76A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RF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9D981-E739-4733-A43D-6CF2ED8A5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48" y="1199437"/>
            <a:ext cx="5796099" cy="5345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Radiofrequency (RF) systems 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14919-46EF-4AB2-9E96-556A86B78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5A5F6A2-FD9D-46C2-8DDF-37AB8B3423C8}"/>
              </a:ext>
            </a:extLst>
          </p:cNvPr>
          <p:cNvGrpSpPr/>
          <p:nvPr/>
        </p:nvGrpSpPr>
        <p:grpSpPr>
          <a:xfrm>
            <a:off x="5972446" y="1734010"/>
            <a:ext cx="6200030" cy="3779419"/>
            <a:chOff x="5991970" y="1734010"/>
            <a:chExt cx="6200030" cy="377941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9629DB1-B7C8-427C-AB9A-8062EE959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1970" y="1734010"/>
              <a:ext cx="6023682" cy="338998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53D8FC6-75F7-489F-A61A-D4162EEC8AC7}"/>
                </a:ext>
              </a:extLst>
            </p:cNvPr>
            <p:cNvSpPr txBox="1"/>
            <p:nvPr/>
          </p:nvSpPr>
          <p:spPr>
            <a:xfrm>
              <a:off x="5991970" y="5236430"/>
              <a:ext cx="62000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/>
                <a:t>https://www.scampstudy.org/wp-content/uploads/2014/05/The-electromagnetic-spectrum1.pdf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07283B8-6326-4FD8-9666-C4EF2F2A48BB}"/>
              </a:ext>
            </a:extLst>
          </p:cNvPr>
          <p:cNvSpPr txBox="1"/>
          <p:nvPr/>
        </p:nvSpPr>
        <p:spPr>
          <a:xfrm>
            <a:off x="176347" y="1807224"/>
            <a:ext cx="579609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Systems that deliver or store energy in forms of electro-magnetic field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Easy to define direction and easy to shield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Parameters of characterization: frequency, phase, amplitude, power dissipation…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Precise and “instant” control of high power through small signals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Well understood, from basic theory to applications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Widely used, all the time</a:t>
            </a:r>
          </a:p>
          <a:p>
            <a:endParaRPr lang="en-US" sz="20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431B928-BC01-473F-951C-FD2CB0DD57DA}"/>
              </a:ext>
            </a:extLst>
          </p:cNvPr>
          <p:cNvGrpSpPr/>
          <p:nvPr/>
        </p:nvGrpSpPr>
        <p:grpSpPr>
          <a:xfrm>
            <a:off x="5669526" y="1263805"/>
            <a:ext cx="5391175" cy="2386414"/>
            <a:chOff x="5669526" y="1263805"/>
            <a:chExt cx="5391175" cy="23864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73C231D-3CA1-42B7-8ACA-6B8032F8C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69526" y="1263805"/>
              <a:ext cx="1576387" cy="1895474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42C084E-10EA-4761-A086-741B6128A3D8}"/>
                </a:ext>
              </a:extLst>
            </p:cNvPr>
            <p:cNvGrpSpPr/>
            <p:nvPr/>
          </p:nvGrpSpPr>
          <p:grpSpPr>
            <a:xfrm>
              <a:off x="7445127" y="1303715"/>
              <a:ext cx="3615574" cy="2346504"/>
              <a:chOff x="7445127" y="1303715"/>
              <a:chExt cx="3615574" cy="2346504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D5F9E705-0FAB-475F-847A-CAA20A0E97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38756" y="1303715"/>
                <a:ext cx="2801620" cy="1184304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3C68940-303A-4160-9A1F-A60D452BAB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45127" y="2637859"/>
                <a:ext cx="3615574" cy="1012360"/>
              </a:xfrm>
              <a:prstGeom prst="rect">
                <a:avLst/>
              </a:prstGeom>
            </p:spPr>
          </p:pic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5DAA3A6-B554-4C62-822E-33558D8291BD}"/>
              </a:ext>
            </a:extLst>
          </p:cNvPr>
          <p:cNvGrpSpPr/>
          <p:nvPr/>
        </p:nvGrpSpPr>
        <p:grpSpPr>
          <a:xfrm>
            <a:off x="6372284" y="3921551"/>
            <a:ext cx="3891633" cy="1591878"/>
            <a:chOff x="6372284" y="3921551"/>
            <a:chExt cx="3891633" cy="1591878"/>
          </a:xfrm>
        </p:grpSpPr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10F3D577-39E2-4045-BEBB-67D43CAD2973}"/>
                </a:ext>
              </a:extLst>
            </p:cNvPr>
            <p:cNvSpPr/>
            <p:nvPr/>
          </p:nvSpPr>
          <p:spPr>
            <a:xfrm>
              <a:off x="6372284" y="4496902"/>
              <a:ext cx="772830" cy="418059"/>
            </a:xfrm>
            <a:prstGeom prst="rightArrow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2440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5ECCBC0-8E3F-43FC-9995-943F882F2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91841" y="3921551"/>
              <a:ext cx="2272076" cy="1591878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A11F42C-DC27-46FD-8DE0-5E260A181A0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3127"/>
          <a:stretch/>
        </p:blipFill>
        <p:spPr>
          <a:xfrm>
            <a:off x="7693551" y="3899515"/>
            <a:ext cx="2757820" cy="16359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1226BF8-181D-4BB1-A333-0BF7935B83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0011" y="6525899"/>
            <a:ext cx="3511989" cy="31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8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9B754-7BF7-46B7-9C04-94FDCAAE6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RF systems for Accelerators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D967F7-E42D-4467-9EDC-C8AFC81E5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5686" y="1086125"/>
            <a:ext cx="2957384" cy="103767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53FA6-CC0A-4F94-9588-96954CF79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743BE5-E273-4571-BD87-B4D7169BD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651" y="2962899"/>
            <a:ext cx="2445479" cy="991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7D47DA-2365-4D9D-9F89-242FD7D56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3171" y="1083538"/>
            <a:ext cx="1665073" cy="13509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6A61A1-993C-49CA-8695-A5397017E8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6041" y="2378775"/>
            <a:ext cx="1284857" cy="17077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8B5B75-A015-4AE4-ABD7-0300CA7D18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1882" y="4273180"/>
            <a:ext cx="1285272" cy="17240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E5C384-B650-4510-8320-FD5C4E9EFDF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515" t="41996" r="15985" b="12011"/>
          <a:stretch/>
        </p:blipFill>
        <p:spPr>
          <a:xfrm>
            <a:off x="7139692" y="4734198"/>
            <a:ext cx="2743201" cy="13051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A0538E2-7D3C-4573-A3A0-1DF11654FA78}"/>
              </a:ext>
            </a:extLst>
          </p:cNvPr>
          <p:cNvSpPr txBox="1"/>
          <p:nvPr/>
        </p:nvSpPr>
        <p:spPr>
          <a:xfrm>
            <a:off x="7606104" y="2078403"/>
            <a:ext cx="2189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LCLS-II 1.3 GHz 9-cell cavity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36E0EA-92F4-462E-B727-ACEC01351059}"/>
              </a:ext>
            </a:extLst>
          </p:cNvPr>
          <p:cNvSpPr txBox="1"/>
          <p:nvPr/>
        </p:nvSpPr>
        <p:spPr>
          <a:xfrm>
            <a:off x="10127892" y="2386180"/>
            <a:ext cx="1895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Project X 325 MHz prototype Spoke cavity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BD39C2-FC64-4D00-8AB7-8F8FC74E84A4}"/>
              </a:ext>
            </a:extLst>
          </p:cNvPr>
          <p:cNvSpPr txBox="1"/>
          <p:nvPr/>
        </p:nvSpPr>
        <p:spPr>
          <a:xfrm>
            <a:off x="7436187" y="4063846"/>
            <a:ext cx="1184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KEK 509 MHz crab cavity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829D9B-BBD2-4288-9164-98A51F4D6011}"/>
              </a:ext>
            </a:extLst>
          </p:cNvPr>
          <p:cNvSpPr txBox="1"/>
          <p:nvPr/>
        </p:nvSpPr>
        <p:spPr>
          <a:xfrm>
            <a:off x="9686348" y="3954696"/>
            <a:ext cx="2058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ESS 704 MHz 5-cell cavity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1E52AC-10C9-47D0-AA1D-C9DFF2647EF5}"/>
              </a:ext>
            </a:extLst>
          </p:cNvPr>
          <p:cNvSpPr txBox="1"/>
          <p:nvPr/>
        </p:nvSpPr>
        <p:spPr>
          <a:xfrm>
            <a:off x="7178823" y="6049538"/>
            <a:ext cx="2616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RHIC 56 MHz quarter wave cavity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AF67F2-4EBF-46DF-8DD6-8846815E9ABA}"/>
              </a:ext>
            </a:extLst>
          </p:cNvPr>
          <p:cNvSpPr txBox="1"/>
          <p:nvPr/>
        </p:nvSpPr>
        <p:spPr>
          <a:xfrm>
            <a:off x="10165402" y="5999286"/>
            <a:ext cx="1895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FRIB 322 MHz half wave cavity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5DF0870-26BF-4F55-BAB7-8C7489D020E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3127"/>
          <a:stretch/>
        </p:blipFill>
        <p:spPr>
          <a:xfrm>
            <a:off x="116933" y="2962899"/>
            <a:ext cx="1412459" cy="837876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C580E3EA-5E66-4D1E-813F-9805754E1EDC}"/>
              </a:ext>
            </a:extLst>
          </p:cNvPr>
          <p:cNvGrpSpPr/>
          <p:nvPr/>
        </p:nvGrpSpPr>
        <p:grpSpPr>
          <a:xfrm>
            <a:off x="1489877" y="2647790"/>
            <a:ext cx="1565241" cy="1614683"/>
            <a:chOff x="1489877" y="2647790"/>
            <a:chExt cx="1565241" cy="161468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DD33189-EE1B-40DD-877C-06951792A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72526" y="2647790"/>
              <a:ext cx="982592" cy="136538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90F5D02-2CBA-4DDE-A199-B8F3DD802812}"/>
                </a:ext>
              </a:extLst>
            </p:cNvPr>
            <p:cNvSpPr txBox="1"/>
            <p:nvPr/>
          </p:nvSpPr>
          <p:spPr>
            <a:xfrm>
              <a:off x="1489877" y="3677698"/>
              <a:ext cx="6744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Add ports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D6A69F3-5F7A-486F-AFF8-8E0AE0B4B85E}"/>
                </a:ext>
              </a:extLst>
            </p:cNvPr>
            <p:cNvCxnSpPr>
              <a:cxnSpLocks/>
            </p:cNvCxnSpPr>
            <p:nvPr/>
          </p:nvCxnSpPr>
          <p:spPr>
            <a:xfrm>
              <a:off x="1602611" y="3366133"/>
              <a:ext cx="386921" cy="0"/>
            </a:xfrm>
            <a:prstGeom prst="straightConnector1">
              <a:avLst/>
            </a:prstGeom>
            <a:ln w="57150">
              <a:solidFill>
                <a:srgbClr val="30519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7181F16-4D29-4106-9A8E-3AD2673FF05C}"/>
              </a:ext>
            </a:extLst>
          </p:cNvPr>
          <p:cNvGrpSpPr/>
          <p:nvPr/>
        </p:nvGrpSpPr>
        <p:grpSpPr>
          <a:xfrm>
            <a:off x="2783740" y="1239882"/>
            <a:ext cx="3925122" cy="4540463"/>
            <a:chOff x="2783740" y="1239882"/>
            <a:chExt cx="3925122" cy="4540463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B0E45A5-AB0A-4802-A00C-AB3A91F0F8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0260" y="2123803"/>
              <a:ext cx="774845" cy="415500"/>
            </a:xfrm>
            <a:prstGeom prst="straightConnector1">
              <a:avLst/>
            </a:prstGeom>
            <a:ln w="57150">
              <a:solidFill>
                <a:srgbClr val="30519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E140E9-A4F4-4790-8F30-694206DE0B50}"/>
                </a:ext>
              </a:extLst>
            </p:cNvPr>
            <p:cNvSpPr txBox="1"/>
            <p:nvPr/>
          </p:nvSpPr>
          <p:spPr>
            <a:xfrm>
              <a:off x="3179745" y="2944411"/>
              <a:ext cx="11045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Add power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8953CA8-467B-4403-A78C-889BCAE40F4D}"/>
                </a:ext>
              </a:extLst>
            </p:cNvPr>
            <p:cNvCxnSpPr>
              <a:cxnSpLocks/>
            </p:cNvCxnSpPr>
            <p:nvPr/>
          </p:nvCxnSpPr>
          <p:spPr>
            <a:xfrm>
              <a:off x="3258076" y="4108584"/>
              <a:ext cx="693987" cy="499858"/>
            </a:xfrm>
            <a:prstGeom prst="straightConnector1">
              <a:avLst/>
            </a:prstGeom>
            <a:ln w="57150">
              <a:solidFill>
                <a:srgbClr val="30519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565B183-6CF7-487E-AF68-C0E4AECBDE44}"/>
                </a:ext>
              </a:extLst>
            </p:cNvPr>
            <p:cNvSpPr txBox="1"/>
            <p:nvPr/>
          </p:nvSpPr>
          <p:spPr>
            <a:xfrm rot="2085362">
              <a:off x="3169278" y="4027720"/>
              <a:ext cx="1199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Add control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74A619B-2BF2-4AC2-9491-5A9FEF2A4ECE}"/>
                </a:ext>
              </a:extLst>
            </p:cNvPr>
            <p:cNvCxnSpPr>
              <a:cxnSpLocks/>
            </p:cNvCxnSpPr>
            <p:nvPr/>
          </p:nvCxnSpPr>
          <p:spPr>
            <a:xfrm>
              <a:off x="3258076" y="3330480"/>
              <a:ext cx="1088571" cy="0"/>
            </a:xfrm>
            <a:prstGeom prst="straightConnector1">
              <a:avLst/>
            </a:prstGeom>
            <a:ln w="57150">
              <a:solidFill>
                <a:srgbClr val="30519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91A3767-4729-49BA-841C-C31053C32E5B}"/>
                </a:ext>
              </a:extLst>
            </p:cNvPr>
            <p:cNvSpPr txBox="1"/>
            <p:nvPr/>
          </p:nvSpPr>
          <p:spPr>
            <a:xfrm rot="19941826">
              <a:off x="2783740" y="1993562"/>
              <a:ext cx="1312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Add damping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7CA8628-6AE7-4CE7-9231-F7C86B33B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22801" y="2800368"/>
              <a:ext cx="1701173" cy="1257264"/>
            </a:xfrm>
            <a:prstGeom prst="rect">
              <a:avLst/>
            </a:prstGeom>
          </p:spPr>
        </p:pic>
        <p:pic>
          <p:nvPicPr>
            <p:cNvPr id="27" name="Picture 26" descr="A close up of a machine&#10;&#10;Description automatically generated">
              <a:extLst>
                <a:ext uri="{FF2B5EF4-FFF2-40B4-BE49-F238E27FC236}">
                  <a16:creationId xmlns:a16="http://schemas.microsoft.com/office/drawing/2014/main" id="{0E6F83BC-4B81-4FD4-887C-C8BB35D89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548168" y="1239882"/>
              <a:ext cx="1548565" cy="131328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56DB788-ED90-447D-8D01-11E1D76CE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200325" y="4475179"/>
              <a:ext cx="2508537" cy="1305166"/>
            </a:xfrm>
            <a:prstGeom prst="rect">
              <a:avLst/>
            </a:prstGeom>
          </p:spPr>
        </p:pic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7CC5451F-E0AF-4E9C-81BF-3E15EC10875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80011" y="6525899"/>
            <a:ext cx="3511989" cy="31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7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9B754-7BF7-46B7-9C04-94FDCAAE6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RF systems for Accelerators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D967F7-E42D-4467-9EDC-C8AFC81E5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5686" y="1086125"/>
            <a:ext cx="2957384" cy="103767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53FA6-CC0A-4F94-9588-96954CF79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743BE5-E273-4571-BD87-B4D7169BD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651" y="2962899"/>
            <a:ext cx="2445479" cy="991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7D47DA-2365-4D9D-9F89-242FD7D56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3171" y="1083538"/>
            <a:ext cx="1665073" cy="13509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6A61A1-993C-49CA-8695-A5397017E8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6041" y="2378775"/>
            <a:ext cx="1284857" cy="17077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8B5B75-A015-4AE4-ABD7-0300CA7D18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1882" y="4273180"/>
            <a:ext cx="1285272" cy="17240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E5C384-B650-4510-8320-FD5C4E9EFDF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515" t="41996" r="15985" b="12011"/>
          <a:stretch/>
        </p:blipFill>
        <p:spPr>
          <a:xfrm>
            <a:off x="7139692" y="4734198"/>
            <a:ext cx="2743201" cy="13051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A0538E2-7D3C-4573-A3A0-1DF11654FA78}"/>
              </a:ext>
            </a:extLst>
          </p:cNvPr>
          <p:cNvSpPr txBox="1"/>
          <p:nvPr/>
        </p:nvSpPr>
        <p:spPr>
          <a:xfrm>
            <a:off x="7606104" y="2078403"/>
            <a:ext cx="2189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LCLS-II 1.3 GHz 9-cell cavity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36E0EA-92F4-462E-B727-ACEC01351059}"/>
              </a:ext>
            </a:extLst>
          </p:cNvPr>
          <p:cNvSpPr txBox="1"/>
          <p:nvPr/>
        </p:nvSpPr>
        <p:spPr>
          <a:xfrm>
            <a:off x="10127892" y="2386180"/>
            <a:ext cx="1895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Project X 325 MHz prototype Spoke cavity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BD39C2-FC64-4D00-8AB7-8F8FC74E84A4}"/>
              </a:ext>
            </a:extLst>
          </p:cNvPr>
          <p:cNvSpPr txBox="1"/>
          <p:nvPr/>
        </p:nvSpPr>
        <p:spPr>
          <a:xfrm>
            <a:off x="7436187" y="4063846"/>
            <a:ext cx="1184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KEK 509 MHz crab cavity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829D9B-BBD2-4288-9164-98A51F4D6011}"/>
              </a:ext>
            </a:extLst>
          </p:cNvPr>
          <p:cNvSpPr txBox="1"/>
          <p:nvPr/>
        </p:nvSpPr>
        <p:spPr>
          <a:xfrm>
            <a:off x="9686348" y="3954696"/>
            <a:ext cx="2058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ESS 704 MHz 5-cell cavity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1E52AC-10C9-47D0-AA1D-C9DFF2647EF5}"/>
              </a:ext>
            </a:extLst>
          </p:cNvPr>
          <p:cNvSpPr txBox="1"/>
          <p:nvPr/>
        </p:nvSpPr>
        <p:spPr>
          <a:xfrm>
            <a:off x="7178823" y="6049538"/>
            <a:ext cx="2616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RHIC 56 MHz quarter wave cavity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AF67F2-4EBF-46DF-8DD6-8846815E9ABA}"/>
              </a:ext>
            </a:extLst>
          </p:cNvPr>
          <p:cNvSpPr txBox="1"/>
          <p:nvPr/>
        </p:nvSpPr>
        <p:spPr>
          <a:xfrm>
            <a:off x="10165402" y="5999286"/>
            <a:ext cx="1895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FRIB 322 MHz half wave cavity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5307426A-4B4F-4C25-A8E1-7FC65AF11BC8}"/>
              </a:ext>
            </a:extLst>
          </p:cNvPr>
          <p:cNvSpPr txBox="1">
            <a:spLocks/>
          </p:cNvSpPr>
          <p:nvPr/>
        </p:nvSpPr>
        <p:spPr>
          <a:xfrm>
            <a:off x="176348" y="1199437"/>
            <a:ext cx="5796099" cy="534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RF systems for accelerators: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5F28776-309C-48B6-8522-556B41B704B2}"/>
              </a:ext>
            </a:extLst>
          </p:cNvPr>
          <p:cNvSpPr txBox="1"/>
          <p:nvPr/>
        </p:nvSpPr>
        <p:spPr>
          <a:xfrm>
            <a:off x="394008" y="1758992"/>
            <a:ext cx="57960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Provide energy exchange for charged particles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Have closed boundary condition, not aiming for propagation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Usually single frequency (1 MHz ~ 15 GHz in most cases) devices, wide tuning range for hadrons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Low loss, high efficiency (high Q)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No instant on/off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High power and can generate harmful radiation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Sensitive to environment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Require precise control of amplitude and phase</a:t>
            </a:r>
          </a:p>
          <a:p>
            <a:endParaRPr lang="en-US" sz="20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51FD473-2E64-43F3-8609-A44E01F369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0011" y="6525899"/>
            <a:ext cx="3511989" cy="31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94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D4609-2ADF-48E9-9591-E2E571C31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RF systems for Electron Ion Collider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5B73E0-6263-42BB-9B71-39349D416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96B7F1-E474-4936-B176-E22A24B09E80}"/>
              </a:ext>
            </a:extLst>
          </p:cNvPr>
          <p:cNvSpPr txBox="1"/>
          <p:nvPr/>
        </p:nvSpPr>
        <p:spPr>
          <a:xfrm>
            <a:off x="6798407" y="1373491"/>
            <a:ext cx="4337808" cy="430887"/>
          </a:xfrm>
          <a:prstGeom prst="rect">
            <a:avLst/>
          </a:prstGeom>
          <a:solidFill>
            <a:srgbClr val="EFF1F5"/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Corresponding RF system features: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33B4AF6-A551-471A-9032-993C15DE971D}"/>
              </a:ext>
            </a:extLst>
          </p:cNvPr>
          <p:cNvSpPr txBox="1">
            <a:spLocks/>
          </p:cNvSpPr>
          <p:nvPr/>
        </p:nvSpPr>
        <p:spPr>
          <a:xfrm>
            <a:off x="6798407" y="2010424"/>
            <a:ext cx="4337808" cy="557931"/>
          </a:xfrm>
          <a:prstGeom prst="rect">
            <a:avLst/>
          </a:prstGeom>
          <a:solidFill>
            <a:srgbClr val="EFF1F5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2200" dirty="0">
                <a:latin typeface="+mn-lt"/>
              </a:rPr>
              <a:t>High RF input power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25D56AB-EE99-43FC-9B43-84BBB9F57B54}"/>
              </a:ext>
            </a:extLst>
          </p:cNvPr>
          <p:cNvSpPr txBox="1">
            <a:spLocks/>
          </p:cNvSpPr>
          <p:nvPr/>
        </p:nvSpPr>
        <p:spPr>
          <a:xfrm>
            <a:off x="6798409" y="2554608"/>
            <a:ext cx="4337808" cy="1198590"/>
          </a:xfrm>
          <a:prstGeom prst="rect">
            <a:avLst/>
          </a:prstGeom>
          <a:solidFill>
            <a:srgbClr val="EFF1F5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>
                <a:latin typeface="+mn-lt"/>
              </a:rPr>
              <a:t>2 sets of different RF systems with precise timing and various demands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3A2C7B7-7FE8-475D-8095-8A9BB5E2C2A2}"/>
              </a:ext>
            </a:extLst>
          </p:cNvPr>
          <p:cNvSpPr txBox="1">
            <a:spLocks/>
          </p:cNvSpPr>
          <p:nvPr/>
        </p:nvSpPr>
        <p:spPr>
          <a:xfrm>
            <a:off x="6798407" y="3750924"/>
            <a:ext cx="4337808" cy="557931"/>
          </a:xfrm>
          <a:prstGeom prst="rect">
            <a:avLst/>
          </a:prstGeom>
          <a:solidFill>
            <a:srgbClr val="EFF1F5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>
                <a:latin typeface="+mn-lt"/>
              </a:rPr>
              <a:t>Crab cavity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FACAECE-0A74-41DE-A081-5EFF9ED1CCB2}"/>
              </a:ext>
            </a:extLst>
          </p:cNvPr>
          <p:cNvSpPr txBox="1">
            <a:spLocks/>
          </p:cNvSpPr>
          <p:nvPr/>
        </p:nvSpPr>
        <p:spPr>
          <a:xfrm>
            <a:off x="6798409" y="4308855"/>
            <a:ext cx="4337808" cy="1309174"/>
          </a:xfrm>
          <a:prstGeom prst="rect">
            <a:avLst/>
          </a:prstGeom>
          <a:solidFill>
            <a:srgbClr val="EFF1F5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>
                <a:latin typeface="+mn-lt"/>
              </a:rPr>
              <a:t>Dedicated RF design and damping of higher order modes in all cavities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1FE4F8-8F2A-4F47-A16F-2248D0671864}"/>
              </a:ext>
            </a:extLst>
          </p:cNvPr>
          <p:cNvSpPr txBox="1"/>
          <p:nvPr/>
        </p:nvSpPr>
        <p:spPr>
          <a:xfrm>
            <a:off x="1132602" y="1373491"/>
            <a:ext cx="4337808" cy="430887"/>
          </a:xfrm>
          <a:prstGeom prst="rect">
            <a:avLst/>
          </a:prstGeom>
          <a:solidFill>
            <a:srgbClr val="EFF1F5"/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RF related accelerator features: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23641C7-4062-4697-A1D1-4A5630BE904E}"/>
              </a:ext>
            </a:extLst>
          </p:cNvPr>
          <p:cNvSpPr txBox="1">
            <a:spLocks/>
          </p:cNvSpPr>
          <p:nvPr/>
        </p:nvSpPr>
        <p:spPr>
          <a:xfrm>
            <a:off x="1124213" y="2568989"/>
            <a:ext cx="4337808" cy="934528"/>
          </a:xfrm>
          <a:prstGeom prst="rect">
            <a:avLst/>
          </a:prstGeom>
          <a:solidFill>
            <a:srgbClr val="EFF1F5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>
                <a:latin typeface="+mn-lt"/>
              </a:rPr>
              <a:t>Accelerating, bunching, and store hadrons and leptons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B9EC22C-5A93-40BF-B7A1-CBD908062645}"/>
              </a:ext>
            </a:extLst>
          </p:cNvPr>
          <p:cNvSpPr txBox="1">
            <a:spLocks/>
          </p:cNvSpPr>
          <p:nvPr/>
        </p:nvSpPr>
        <p:spPr>
          <a:xfrm>
            <a:off x="1120410" y="3500478"/>
            <a:ext cx="4337808" cy="913360"/>
          </a:xfrm>
          <a:prstGeom prst="rect">
            <a:avLst/>
          </a:prstGeom>
          <a:solidFill>
            <a:srgbClr val="EFF1F5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>
                <a:latin typeface="+mn-lt"/>
              </a:rPr>
              <a:t>Time dependent transverse kick (crab crossing)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52D6A3D-593F-4948-9C39-269DB109CF20}"/>
              </a:ext>
            </a:extLst>
          </p:cNvPr>
          <p:cNvSpPr txBox="1">
            <a:spLocks/>
          </p:cNvSpPr>
          <p:nvPr/>
        </p:nvSpPr>
        <p:spPr>
          <a:xfrm>
            <a:off x="1124212" y="4414015"/>
            <a:ext cx="4337808" cy="934528"/>
          </a:xfrm>
          <a:prstGeom prst="rect">
            <a:avLst/>
          </a:prstGeom>
          <a:solidFill>
            <a:srgbClr val="EFF1F5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>
                <a:latin typeface="+mn-lt"/>
              </a:rPr>
              <a:t>Well defined impedance budget for beam instability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751B113-D7A0-4072-9BDE-BB71C0C9EA24}"/>
              </a:ext>
            </a:extLst>
          </p:cNvPr>
          <p:cNvSpPr txBox="1">
            <a:spLocks/>
          </p:cNvSpPr>
          <p:nvPr/>
        </p:nvSpPr>
        <p:spPr>
          <a:xfrm>
            <a:off x="1124212" y="2011058"/>
            <a:ext cx="4337808" cy="557931"/>
          </a:xfrm>
          <a:prstGeom prst="rect">
            <a:avLst/>
          </a:prstGeom>
          <a:solidFill>
            <a:srgbClr val="EFF1F5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>
                <a:latin typeface="+mn-lt"/>
              </a:rPr>
              <a:t>High average beam current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CEEACF1-22BD-48E8-820B-4E1E4DE31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011" y="6525899"/>
            <a:ext cx="3511989" cy="31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4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12" grpId="0" animBg="1"/>
      <p:bldP spid="13" grpId="0" animBg="1"/>
      <p:bldP spid="14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558B-4E16-4007-99E1-926A3E93B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eRHIC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813B1-ECF4-417E-BC4B-A7792A4E0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 descr="A picture containing athletic game, sport, tennis&#10;&#10;Description automatically generated">
            <a:extLst>
              <a:ext uri="{FF2B5EF4-FFF2-40B4-BE49-F238E27FC236}">
                <a16:creationId xmlns:a16="http://schemas.microsoft.com/office/drawing/2014/main" id="{5787B3BD-9F81-4E00-83E2-4329CCC73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193" y="850397"/>
            <a:ext cx="9448800" cy="53146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1EB3121-0DA2-49C1-A6E7-56ED35837794}"/>
                  </a:ext>
                </a:extLst>
              </p:cNvPr>
              <p:cNvSpPr txBox="1"/>
              <p:nvPr/>
            </p:nvSpPr>
            <p:spPr>
              <a:xfrm>
                <a:off x="178008" y="1390389"/>
                <a:ext cx="2583982" cy="4936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BNL EIC, </a:t>
                </a:r>
                <a:r>
                  <a:rPr lang="en-US" dirty="0"/>
                  <a:t>aka </a:t>
                </a:r>
                <a:r>
                  <a:rPr lang="en-US" b="1" dirty="0"/>
                  <a:t>eRHIC</a:t>
                </a:r>
                <a:r>
                  <a:rPr lang="en-US" dirty="0"/>
                  <a:t> is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dirty="0"/>
                  <a:t>using the existing RHIC complex with modifications and upgrades to generate electron ion collisions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𝑝𝑟𝑜𝑡𝑜𝑛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𝑒𝑙𝑒𝑐𝑡𝑟𝑜𝑛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2.5 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dirty="0"/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𝑝𝑟𝑜𝑡𝑜𝑛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6 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𝑒𝑙𝑒𝑐𝑡𝑟𝑜𝑛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2 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en-US" dirty="0"/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dirty="0"/>
                  <a:t>Full crossing angle is 25 </a:t>
                </a:r>
                <a:r>
                  <a:rPr lang="en-US" dirty="0" err="1"/>
                  <a:t>mrad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1EB3121-0DA2-49C1-A6E7-56ED35837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08" y="1390389"/>
                <a:ext cx="2583982" cy="4936480"/>
              </a:xfrm>
              <a:prstGeom prst="rect">
                <a:avLst/>
              </a:prstGeom>
              <a:blipFill>
                <a:blip r:embed="rId3"/>
                <a:stretch>
                  <a:fillRect l="-1887" t="-617" r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5449D6C-6CC5-4E3C-AB39-5786BC5E4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0011" y="6525899"/>
            <a:ext cx="3511989" cy="31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54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E3A2C-3C90-49DB-8140-E178FE5FB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 descr="A picture containing athletic game, sport, tennis&#10;&#10;Description automatically generated">
            <a:extLst>
              <a:ext uri="{FF2B5EF4-FFF2-40B4-BE49-F238E27FC236}">
                <a16:creationId xmlns:a16="http://schemas.microsoft.com/office/drawing/2014/main" id="{5870C7C3-EEB7-4C50-8FD2-9CFE8189E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052" y="929195"/>
            <a:ext cx="9448800" cy="531467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B2F869E-013C-4726-997C-F6A19644632E}"/>
              </a:ext>
            </a:extLst>
          </p:cNvPr>
          <p:cNvGrpSpPr/>
          <p:nvPr/>
        </p:nvGrpSpPr>
        <p:grpSpPr>
          <a:xfrm>
            <a:off x="502180" y="416719"/>
            <a:ext cx="3287235" cy="1795797"/>
            <a:chOff x="547200" y="194042"/>
            <a:chExt cx="3287235" cy="179579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B801A8E-65B4-4236-B9B0-76659836C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7200" y="194042"/>
              <a:ext cx="3031556" cy="153886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4C2FA78-2048-4B18-BF65-2B67F9C1A5CC}"/>
                </a:ext>
              </a:extLst>
            </p:cNvPr>
            <p:cNvSpPr txBox="1"/>
            <p:nvPr/>
          </p:nvSpPr>
          <p:spPr>
            <a:xfrm>
              <a:off x="628724" y="1712840"/>
              <a:ext cx="3205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Electron - 591 MHz electron storage cavity</a:t>
              </a:r>
              <a:endParaRPr lang="en-US" sz="1200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59557BE-74F8-4FC8-BFDC-1C376677FEDF}"/>
              </a:ext>
            </a:extLst>
          </p:cNvPr>
          <p:cNvGrpSpPr/>
          <p:nvPr/>
        </p:nvGrpSpPr>
        <p:grpSpPr>
          <a:xfrm>
            <a:off x="502180" y="2397271"/>
            <a:ext cx="2859368" cy="2051655"/>
            <a:chOff x="64598" y="2029495"/>
            <a:chExt cx="2859368" cy="205165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59838DA-2EB3-4635-BE25-8E99C1BFEB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60" r="34442"/>
            <a:stretch/>
          </p:blipFill>
          <p:spPr>
            <a:xfrm rot="5400000">
              <a:off x="232960" y="1942657"/>
              <a:ext cx="1774655" cy="194833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B6189D1-B133-42E8-825D-2BB1F119C718}"/>
                </a:ext>
              </a:extLst>
            </p:cNvPr>
            <p:cNvSpPr txBox="1"/>
            <p:nvPr/>
          </p:nvSpPr>
          <p:spPr>
            <a:xfrm>
              <a:off x="64598" y="3804151"/>
              <a:ext cx="2859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Electron - 1773 MHz 3</a:t>
              </a:r>
              <a:r>
                <a:rPr lang="en-US" altLang="zh-CN" sz="1200" baseline="30000" dirty="0"/>
                <a:t>rd</a:t>
              </a:r>
              <a:r>
                <a:rPr lang="en-US" altLang="zh-CN" sz="1200" dirty="0"/>
                <a:t> harmonic cavity</a:t>
              </a:r>
              <a:endParaRPr lang="en-US" sz="12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969C9A-CC00-44F6-9A26-942139624E6C}"/>
              </a:ext>
            </a:extLst>
          </p:cNvPr>
          <p:cNvGrpSpPr/>
          <p:nvPr/>
        </p:nvGrpSpPr>
        <p:grpSpPr>
          <a:xfrm>
            <a:off x="6940963" y="163989"/>
            <a:ext cx="2497626" cy="1903547"/>
            <a:chOff x="2150972" y="3794577"/>
            <a:chExt cx="2497626" cy="190354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5F5401B-3D17-437E-B725-78B96B92D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76637" y="3794577"/>
              <a:ext cx="1866822" cy="144188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215EE4B-69E0-4FC9-9B1E-B9B7835D1FF2}"/>
                </a:ext>
              </a:extLst>
            </p:cNvPr>
            <p:cNvSpPr txBox="1"/>
            <p:nvPr/>
          </p:nvSpPr>
          <p:spPr>
            <a:xfrm>
              <a:off x="2150972" y="5236459"/>
              <a:ext cx="24976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Hadron Cooling - 591 MHz acceleration cavity</a:t>
              </a:r>
              <a:endParaRPr lang="en-US" sz="12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670E629-D2A6-4416-B2C7-FB485785E2F9}"/>
              </a:ext>
            </a:extLst>
          </p:cNvPr>
          <p:cNvGrpSpPr/>
          <p:nvPr/>
        </p:nvGrpSpPr>
        <p:grpSpPr>
          <a:xfrm>
            <a:off x="489185" y="4510921"/>
            <a:ext cx="2555059" cy="2002832"/>
            <a:chOff x="1829137" y="3651699"/>
            <a:chExt cx="2555059" cy="200283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21C2048-D54A-44E7-BACA-A832CEF96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91576" y="3651699"/>
              <a:ext cx="1948333" cy="150483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4E9A218-F292-4F41-9513-B77F0EF8532B}"/>
                </a:ext>
              </a:extLst>
            </p:cNvPr>
            <p:cNvSpPr txBox="1"/>
            <p:nvPr/>
          </p:nvSpPr>
          <p:spPr>
            <a:xfrm>
              <a:off x="1829137" y="5192866"/>
              <a:ext cx="25550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Rapid Cycling Synchrotron - 591 MHz acceleration cavity</a:t>
              </a:r>
              <a:endParaRPr lang="en-US" sz="12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1EC5305-ED8F-43D9-B902-4D0E9453021B}"/>
              </a:ext>
            </a:extLst>
          </p:cNvPr>
          <p:cNvGrpSpPr/>
          <p:nvPr/>
        </p:nvGrpSpPr>
        <p:grpSpPr>
          <a:xfrm>
            <a:off x="4376787" y="150640"/>
            <a:ext cx="2354999" cy="1987437"/>
            <a:chOff x="2191648" y="3651699"/>
            <a:chExt cx="2354999" cy="198743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8BC8DF2-CBFB-49FC-A400-E65CECE6E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91648" y="3651699"/>
              <a:ext cx="2026213" cy="156499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9308C39-9690-48CC-97E8-FD9B4D490896}"/>
                </a:ext>
              </a:extLst>
            </p:cNvPr>
            <p:cNvSpPr txBox="1"/>
            <p:nvPr/>
          </p:nvSpPr>
          <p:spPr>
            <a:xfrm>
              <a:off x="2407838" y="5177471"/>
              <a:ext cx="21388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Hadron - 591 MHz bunch compression cavity</a:t>
              </a:r>
              <a:endParaRPr lang="en-US" sz="12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6DCAADA-B701-4499-86BE-E5F1C459269E}"/>
              </a:ext>
            </a:extLst>
          </p:cNvPr>
          <p:cNvGrpSpPr/>
          <p:nvPr/>
        </p:nvGrpSpPr>
        <p:grpSpPr>
          <a:xfrm>
            <a:off x="7941619" y="4542645"/>
            <a:ext cx="2739714" cy="1597890"/>
            <a:chOff x="8085523" y="2795785"/>
            <a:chExt cx="2739714" cy="159789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823594-94C9-49FC-A205-321ABB943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01129" y="2795785"/>
              <a:ext cx="1703514" cy="127763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4C50FF1-2AC2-4D10-AE3C-E532201FE6BD}"/>
                </a:ext>
              </a:extLst>
            </p:cNvPr>
            <p:cNvSpPr txBox="1"/>
            <p:nvPr/>
          </p:nvSpPr>
          <p:spPr>
            <a:xfrm>
              <a:off x="8085523" y="4116676"/>
              <a:ext cx="27397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Hadron – 24.5 MHz acceleration cavity</a:t>
              </a:r>
              <a:endParaRPr lang="en-US" sz="12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BF0897C-AE94-4651-98C8-50D6F895928F}"/>
              </a:ext>
            </a:extLst>
          </p:cNvPr>
          <p:cNvGrpSpPr/>
          <p:nvPr/>
        </p:nvGrpSpPr>
        <p:grpSpPr>
          <a:xfrm>
            <a:off x="3443071" y="4119110"/>
            <a:ext cx="2204696" cy="2192790"/>
            <a:chOff x="4884271" y="3256051"/>
            <a:chExt cx="2204696" cy="219279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BDDDED3-DBAE-417F-A219-2A7809527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14784" y="3256051"/>
              <a:ext cx="1812969" cy="1902184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329C864-518F-4D17-BD19-BD5FE68ECC25}"/>
                </a:ext>
              </a:extLst>
            </p:cNvPr>
            <p:cNvSpPr txBox="1"/>
            <p:nvPr/>
          </p:nvSpPr>
          <p:spPr>
            <a:xfrm>
              <a:off x="4884271" y="5171842"/>
              <a:ext cx="22046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Both rings – 400 MHz crab cavity</a:t>
              </a:r>
              <a:endParaRPr lang="en-US" sz="120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7B5BE37-1A7C-45BF-91BA-96998B088F87}"/>
              </a:ext>
            </a:extLst>
          </p:cNvPr>
          <p:cNvGrpSpPr/>
          <p:nvPr/>
        </p:nvGrpSpPr>
        <p:grpSpPr>
          <a:xfrm>
            <a:off x="5946329" y="3759319"/>
            <a:ext cx="2173266" cy="2776115"/>
            <a:chOff x="7175594" y="3206377"/>
            <a:chExt cx="2173266" cy="277611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210C180-6140-4378-99C5-707E11FFB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60206" y="3206377"/>
              <a:ext cx="1503247" cy="231445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D2C6D61-67F8-48EB-AE6D-3E5238F2DFC1}"/>
                </a:ext>
              </a:extLst>
            </p:cNvPr>
            <p:cNvSpPr txBox="1"/>
            <p:nvPr/>
          </p:nvSpPr>
          <p:spPr>
            <a:xfrm>
              <a:off x="7175594" y="5520827"/>
              <a:ext cx="21732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Hadron – 49.2 MHz and 98.5 MHz bunch splitter cavity</a:t>
              </a:r>
              <a:endParaRPr lang="en-US" sz="12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0CFC51-35B3-4CF5-AF2F-566778CA245A}"/>
              </a:ext>
            </a:extLst>
          </p:cNvPr>
          <p:cNvGrpSpPr/>
          <p:nvPr/>
        </p:nvGrpSpPr>
        <p:grpSpPr>
          <a:xfrm>
            <a:off x="9670276" y="769090"/>
            <a:ext cx="2220095" cy="2029933"/>
            <a:chOff x="9728932" y="1022503"/>
            <a:chExt cx="2220095" cy="202993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C8C1671-74BE-4AD0-AB10-52986B3F3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728932" y="1022503"/>
              <a:ext cx="2051487" cy="160559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7A842C8-FA43-4B21-8E05-D52CEE383CF3}"/>
                </a:ext>
              </a:extLst>
            </p:cNvPr>
            <p:cNvSpPr txBox="1"/>
            <p:nvPr/>
          </p:nvSpPr>
          <p:spPr>
            <a:xfrm>
              <a:off x="9895016" y="2590771"/>
              <a:ext cx="2054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Injector - 571 MHz bunch compression cavity</a:t>
              </a:r>
              <a:endParaRPr lang="en-US" sz="1200" dirty="0"/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668D11E-3635-4DD4-B38D-712F48440EA5}"/>
              </a:ext>
            </a:extLst>
          </p:cNvPr>
          <p:cNvCxnSpPr>
            <a:cxnSpLocks/>
          </p:cNvCxnSpPr>
          <p:nvPr/>
        </p:nvCxnSpPr>
        <p:spPr>
          <a:xfrm flipH="1" flipV="1">
            <a:off x="7860806" y="3429000"/>
            <a:ext cx="925508" cy="9434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D0A7C15-82C7-4654-A95F-4F7655CBE0A9}"/>
              </a:ext>
            </a:extLst>
          </p:cNvPr>
          <p:cNvCxnSpPr>
            <a:cxnSpLocks/>
          </p:cNvCxnSpPr>
          <p:nvPr/>
        </p:nvCxnSpPr>
        <p:spPr>
          <a:xfrm flipH="1">
            <a:off x="8139772" y="2002832"/>
            <a:ext cx="1934385" cy="5473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7A09D04-0CD1-46EB-8A19-FD08B7A09D47}"/>
              </a:ext>
            </a:extLst>
          </p:cNvPr>
          <p:cNvCxnSpPr>
            <a:cxnSpLocks/>
          </p:cNvCxnSpPr>
          <p:nvPr/>
        </p:nvCxnSpPr>
        <p:spPr>
          <a:xfrm flipH="1">
            <a:off x="7791027" y="2020906"/>
            <a:ext cx="181399" cy="4724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42D0DDE-2552-429C-8630-17A7FE2C9949}"/>
              </a:ext>
            </a:extLst>
          </p:cNvPr>
          <p:cNvCxnSpPr>
            <a:cxnSpLocks/>
          </p:cNvCxnSpPr>
          <p:nvPr/>
        </p:nvCxnSpPr>
        <p:spPr>
          <a:xfrm flipH="1">
            <a:off x="4749904" y="2105046"/>
            <a:ext cx="471677" cy="3981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01B5EC3-5246-4454-923A-D59178491532}"/>
              </a:ext>
            </a:extLst>
          </p:cNvPr>
          <p:cNvCxnSpPr>
            <a:cxnSpLocks/>
          </p:cNvCxnSpPr>
          <p:nvPr/>
        </p:nvCxnSpPr>
        <p:spPr>
          <a:xfrm>
            <a:off x="2802963" y="2258184"/>
            <a:ext cx="1573824" cy="2788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4A3DD06-E8E5-49BC-AA78-75E219228F7A}"/>
              </a:ext>
            </a:extLst>
          </p:cNvPr>
          <p:cNvCxnSpPr>
            <a:cxnSpLocks/>
          </p:cNvCxnSpPr>
          <p:nvPr/>
        </p:nvCxnSpPr>
        <p:spPr>
          <a:xfrm flipV="1">
            <a:off x="2442888" y="2721746"/>
            <a:ext cx="1838167" cy="186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8162569-155A-47C6-AAB2-3517ECE306D6}"/>
              </a:ext>
            </a:extLst>
          </p:cNvPr>
          <p:cNvCxnSpPr>
            <a:cxnSpLocks/>
          </p:cNvCxnSpPr>
          <p:nvPr/>
        </p:nvCxnSpPr>
        <p:spPr>
          <a:xfrm flipV="1">
            <a:off x="2846596" y="2945034"/>
            <a:ext cx="1540680" cy="17505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CFF07A9-6432-4C8C-9683-1B41BE51339D}"/>
              </a:ext>
            </a:extLst>
          </p:cNvPr>
          <p:cNvCxnSpPr>
            <a:cxnSpLocks/>
          </p:cNvCxnSpPr>
          <p:nvPr/>
        </p:nvCxnSpPr>
        <p:spPr>
          <a:xfrm flipV="1">
            <a:off x="4693795" y="3596604"/>
            <a:ext cx="767755" cy="7624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60CBD16-09CB-4839-AB40-8AC49BE23128}"/>
              </a:ext>
            </a:extLst>
          </p:cNvPr>
          <p:cNvCxnSpPr>
            <a:cxnSpLocks/>
          </p:cNvCxnSpPr>
          <p:nvPr/>
        </p:nvCxnSpPr>
        <p:spPr>
          <a:xfrm flipV="1">
            <a:off x="7402973" y="3429000"/>
            <a:ext cx="90026" cy="6361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4E12BD8-925C-47F9-81A2-D4364275227E}"/>
              </a:ext>
            </a:extLst>
          </p:cNvPr>
          <p:cNvGrpSpPr/>
          <p:nvPr/>
        </p:nvGrpSpPr>
        <p:grpSpPr>
          <a:xfrm>
            <a:off x="10100514" y="3104749"/>
            <a:ext cx="1860600" cy="2380919"/>
            <a:chOff x="2611070" y="3768883"/>
            <a:chExt cx="1860600" cy="2380919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96FAF4AB-899C-44F9-BF25-6B2783761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824113" y="3768883"/>
              <a:ext cx="1294739" cy="19209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CD7A281-FACE-4127-8CCB-3F49576E1F63}"/>
                </a:ext>
              </a:extLst>
            </p:cNvPr>
            <p:cNvSpPr txBox="1"/>
            <p:nvPr/>
          </p:nvSpPr>
          <p:spPr>
            <a:xfrm>
              <a:off x="2611070" y="5688137"/>
              <a:ext cx="186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Hadron - 197 MHz bunch compression cavity</a:t>
              </a:r>
              <a:endParaRPr lang="en-US" sz="1200" dirty="0"/>
            </a:p>
          </p:txBody>
        </p:sp>
      </p:grp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A720382-AC48-4DB1-85AA-3796507F9C0D}"/>
              </a:ext>
            </a:extLst>
          </p:cNvPr>
          <p:cNvCxnSpPr>
            <a:cxnSpLocks/>
          </p:cNvCxnSpPr>
          <p:nvPr/>
        </p:nvCxnSpPr>
        <p:spPr>
          <a:xfrm flipH="1" flipV="1">
            <a:off x="7941619" y="3224796"/>
            <a:ext cx="2334252" cy="9034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104">
            <a:extLst>
              <a:ext uri="{FF2B5EF4-FFF2-40B4-BE49-F238E27FC236}">
                <a16:creationId xmlns:a16="http://schemas.microsoft.com/office/drawing/2014/main" id="{295A84ED-0601-4A5C-A1E1-F4C041C8A7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80011" y="6525899"/>
            <a:ext cx="3511989" cy="31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5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55000" y="5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D66C8D-B0AD-4B61-9DBE-48A1F359B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011" y="6525899"/>
            <a:ext cx="3511989" cy="31743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E3A2C-3C90-49DB-8140-E178FE5FB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C9EB4A7-2D32-4640-8E50-2CA8D4F70A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219636"/>
              </p:ext>
            </p:extLst>
          </p:nvPr>
        </p:nvGraphicFramePr>
        <p:xfrm>
          <a:off x="400833" y="82760"/>
          <a:ext cx="11385921" cy="6519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9345">
                  <a:extLst>
                    <a:ext uri="{9D8B030D-6E8A-4147-A177-3AD203B41FA5}">
                      <a16:colId xmlns:a16="http://schemas.microsoft.com/office/drawing/2014/main" val="2246393630"/>
                    </a:ext>
                  </a:extLst>
                </a:gridCol>
                <a:gridCol w="2118825">
                  <a:extLst>
                    <a:ext uri="{9D8B030D-6E8A-4147-A177-3AD203B41FA5}">
                      <a16:colId xmlns:a16="http://schemas.microsoft.com/office/drawing/2014/main" val="1882924475"/>
                    </a:ext>
                  </a:extLst>
                </a:gridCol>
                <a:gridCol w="1368278">
                  <a:extLst>
                    <a:ext uri="{9D8B030D-6E8A-4147-A177-3AD203B41FA5}">
                      <a16:colId xmlns:a16="http://schemas.microsoft.com/office/drawing/2014/main" val="2473993474"/>
                    </a:ext>
                  </a:extLst>
                </a:gridCol>
                <a:gridCol w="2673928">
                  <a:extLst>
                    <a:ext uri="{9D8B030D-6E8A-4147-A177-3AD203B41FA5}">
                      <a16:colId xmlns:a16="http://schemas.microsoft.com/office/drawing/2014/main" val="4132358516"/>
                    </a:ext>
                  </a:extLst>
                </a:gridCol>
                <a:gridCol w="1309254">
                  <a:extLst>
                    <a:ext uri="{9D8B030D-6E8A-4147-A177-3AD203B41FA5}">
                      <a16:colId xmlns:a16="http://schemas.microsoft.com/office/drawing/2014/main" val="2079743713"/>
                    </a:ext>
                  </a:extLst>
                </a:gridCol>
                <a:gridCol w="1496291">
                  <a:extLst>
                    <a:ext uri="{9D8B030D-6E8A-4147-A177-3AD203B41FA5}">
                      <a16:colId xmlns:a16="http://schemas.microsoft.com/office/drawing/2014/main" val="110780460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FFFDF7"/>
                          </a:solidFill>
                        </a:rPr>
                        <a:t>eRHIC RF system</a:t>
                      </a:r>
                    </a:p>
                  </a:txBody>
                  <a:tcPr anchor="ctr">
                    <a:solidFill>
                      <a:srgbClr val="24407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FFFDF7"/>
                          </a:solidFill>
                        </a:rPr>
                        <a:t>RF sub system</a:t>
                      </a:r>
                    </a:p>
                  </a:txBody>
                  <a:tcPr anchor="ctr">
                    <a:solidFill>
                      <a:srgbClr val="2440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FDF7"/>
                          </a:solidFill>
                        </a:rPr>
                        <a:t>Freq [MHz]</a:t>
                      </a:r>
                    </a:p>
                  </a:txBody>
                  <a:tcPr anchor="ctr">
                    <a:solidFill>
                      <a:srgbClr val="2440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FDF7"/>
                          </a:solidFill>
                        </a:rPr>
                        <a:t>Type</a:t>
                      </a:r>
                    </a:p>
                  </a:txBody>
                  <a:tcPr anchor="ctr">
                    <a:solidFill>
                      <a:srgbClr val="2440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FDF7"/>
                          </a:solidFill>
                        </a:rPr>
                        <a:t>Location</a:t>
                      </a:r>
                    </a:p>
                  </a:txBody>
                  <a:tcPr anchor="ctr">
                    <a:solidFill>
                      <a:srgbClr val="2440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FDF7"/>
                          </a:solidFill>
                        </a:rPr>
                        <a:t># of Cavities</a:t>
                      </a:r>
                    </a:p>
                  </a:txBody>
                  <a:tcPr anchor="ctr">
                    <a:solidFill>
                      <a:srgbClr val="2440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778220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r>
                        <a:rPr lang="en-US" sz="1400" dirty="0"/>
                        <a:t>Electron Storage 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Fundamental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SRF, 2-cell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IR-10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359204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Third Harmonic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SRF, 1-cell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IR-10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326540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r>
                        <a:rPr lang="en-US" sz="1400" dirty="0"/>
                        <a:t>Rapid Cycling Synchrotron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Fundamental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SRF, 5-cell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IR-10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740706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r>
                        <a:rPr lang="en-US" sz="1400" dirty="0"/>
                        <a:t>Pre-Injection LINAC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Bunch Compression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Copper, capacitor loaded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IR-2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62289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Bunch Compression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Copper, 1-cell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IR-2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742608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400 MHz LINAC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2856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SLAC type LINAC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IR-2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 x 3m sections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452375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r>
                        <a:rPr lang="en-US" sz="1400" dirty="0"/>
                        <a:t>Hadron 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Capture/Acceleration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Copper, Quarter Wave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IR-4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059678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Bunch Splitter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Copper, Quarter Wave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IR-4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374960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Bunch Splitter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Copper, Quarter Wave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IR-4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994872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Bunch Compression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Copper, 1-cell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IR-4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175658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Bunch Compression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SRF, 5-cell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IR-10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758145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r>
                        <a:rPr lang="en-US" sz="1400" dirty="0"/>
                        <a:t>Crab Cavity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Hadron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SRF, Double Quarter Wave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IR-6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46330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Electron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SRF, Double Quarter Wave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IR-6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09408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r>
                        <a:rPr lang="en-US" sz="1400" dirty="0"/>
                        <a:t>Hadron Cooling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SRF Booster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SRF, Quarter Wave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IR-2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850147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Bunch Compression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Copper, 1-cell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IR-2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582911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Fundamental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SRF, 5-cell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IR-2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982201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Third Harmonic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SRF, 5-cell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IR-2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604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131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Flipped_FINAL" id="{C431648C-C9DD-4F86-870A-3DBE6ADEFEEA}" vid="{90B02417-6C30-4FCD-9ECE-27C7915720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499330D76B4642A0E7B53F4A469F55" ma:contentTypeVersion="2" ma:contentTypeDescription="Create a new document." ma:contentTypeScope="" ma:versionID="20d2f781beaf9b8d33a8e539994495b9">
  <xsd:schema xmlns:xsd="http://www.w3.org/2001/XMLSchema" xmlns:xs="http://www.w3.org/2001/XMLSchema" xmlns:p="http://schemas.microsoft.com/office/2006/metadata/properties" xmlns:ns2="9e4a43c1-b2a9-408a-8cac-448eda25f0f3" targetNamespace="http://schemas.microsoft.com/office/2006/metadata/properties" ma:root="true" ma:fieldsID="44f54308e43063591f1151590cd6f050" ns2:_="">
    <xsd:import namespace="9e4a43c1-b2a9-408a-8cac-448eda25f0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4a43c1-b2a9-408a-8cac-448eda25f0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DAE9E8-A40A-4661-8820-2C6FBDED74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4a43c1-b2a9-408a-8cac-448eda25f0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09BFFB-BC5A-47EB-B5A5-1E138F829D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CACC93-EBC4-4A50-B96E-E959C85DB4D8}">
  <ds:schemaRefs>
    <ds:schemaRef ds:uri="9e4a43c1-b2a9-408a-8cac-448eda25f0f3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EIC_PPT_Template_Flipped_FINAL</Template>
  <TotalTime>1311</TotalTime>
  <Words>1167</Words>
  <Application>Microsoft Office PowerPoint</Application>
  <PresentationFormat>Widescreen</PresentationFormat>
  <Paragraphs>295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等线</vt:lpstr>
      <vt:lpstr>Arial</vt:lpstr>
      <vt:lpstr>Calibri</vt:lpstr>
      <vt:lpstr>Cambria Math</vt:lpstr>
      <vt:lpstr>Century Gothic</vt:lpstr>
      <vt:lpstr>Symbol</vt:lpstr>
      <vt:lpstr>Times New Roman</vt:lpstr>
      <vt:lpstr>Office Theme</vt:lpstr>
      <vt:lpstr>RF Systems for EIC</vt:lpstr>
      <vt:lpstr> Outline</vt:lpstr>
      <vt:lpstr> RF systems</vt:lpstr>
      <vt:lpstr> RF systems for Accelerators</vt:lpstr>
      <vt:lpstr> RF systems for Accelerators</vt:lpstr>
      <vt:lpstr> RF systems for Electron Ion Collider</vt:lpstr>
      <vt:lpstr> eRHIC</vt:lpstr>
      <vt:lpstr>PowerPoint Presentation</vt:lpstr>
      <vt:lpstr>PowerPoint Presentation</vt:lpstr>
      <vt:lpstr> JLEIC</vt:lpstr>
      <vt:lpstr>PowerPoint Presentation</vt:lpstr>
      <vt:lpstr>PowerPoint Presentation</vt:lpstr>
      <vt:lpstr> Summary</vt:lpstr>
      <vt:lpstr> Acknowledgement </vt:lpstr>
      <vt:lpstr> Reference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Petrone, Alyssa</dc:creator>
  <cp:lastModifiedBy>Wu, Qiong</cp:lastModifiedBy>
  <cp:revision>112</cp:revision>
  <dcterms:created xsi:type="dcterms:W3CDTF">2017-03-23T13:20:55Z</dcterms:created>
  <dcterms:modified xsi:type="dcterms:W3CDTF">2019-07-22T15:24:01Z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0x010100E6499330D76B4642A0E7B53F4A469F55</vt:lpwstr>
  </property>
</Properties>
</file>