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5" r:id="rId1"/>
    <p:sldMasterId id="2147483686" r:id="rId2"/>
  </p:sldMasterIdLst>
  <p:notesMasterIdLst>
    <p:notesMasterId r:id="rId18"/>
  </p:notesMasterIdLst>
  <p:sldIdLst>
    <p:sldId id="309" r:id="rId3"/>
    <p:sldId id="312" r:id="rId4"/>
    <p:sldId id="315" r:id="rId5"/>
    <p:sldId id="318" r:id="rId6"/>
    <p:sldId id="319" r:id="rId7"/>
    <p:sldId id="320" r:id="rId8"/>
    <p:sldId id="321" r:id="rId9"/>
    <p:sldId id="322" r:id="rId10"/>
    <p:sldId id="328" r:id="rId11"/>
    <p:sldId id="329" r:id="rId12"/>
    <p:sldId id="327" r:id="rId13"/>
    <p:sldId id="316" r:id="rId14"/>
    <p:sldId id="317" r:id="rId15"/>
    <p:sldId id="323" r:id="rId16"/>
    <p:sldId id="32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21" autoAdjust="0"/>
    <p:restoredTop sz="96408" autoAdjust="0"/>
  </p:normalViewPr>
  <p:slideViewPr>
    <p:cSldViewPr snapToGrid="0" snapToObjects="1">
      <p:cViewPr>
        <p:scale>
          <a:sx n="80" d="100"/>
          <a:sy n="80" d="100"/>
        </p:scale>
        <p:origin x="-648" y="-18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170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48" d="100"/>
          <a:sy n="48" d="100"/>
        </p:scale>
        <p:origin x="2664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2972222222222221E-2"/>
          <c:y val="5.5555555555555552E-2"/>
          <c:w val="0.7143877952755906"/>
          <c:h val="0.7317460187942828"/>
        </c:manualLayout>
      </c:layout>
      <c:scatterChart>
        <c:scatterStyle val="lineMarker"/>
        <c:varyColors val="0"/>
        <c:ser>
          <c:idx val="0"/>
          <c:order val="0"/>
          <c:tx>
            <c:strRef>
              <c:f>'ring time structure'!$X$24</c:f>
              <c:strCache>
                <c:ptCount val="1"/>
                <c:pt idx="0">
                  <c:v>e-ring P+ current</c:v>
                </c:pt>
              </c:strCache>
            </c:strRef>
          </c:tx>
          <c:marker>
            <c:symbol val="none"/>
          </c:marker>
          <c:xVal>
            <c:numRef>
              <c:f>'ring time structure'!$W$25:$W$40</c:f>
              <c:numCache>
                <c:formatCode>General</c:formatCode>
                <c:ptCount val="16"/>
                <c:pt idx="0">
                  <c:v>-3627.827082736902</c:v>
                </c:pt>
                <c:pt idx="1">
                  <c:v>-3627.827082736902</c:v>
                </c:pt>
                <c:pt idx="2">
                  <c:v>-134.36396602729266</c:v>
                </c:pt>
                <c:pt idx="3">
                  <c:v>-134.36396602729266</c:v>
                </c:pt>
                <c:pt idx="4">
                  <c:v>0</c:v>
                </c:pt>
                <c:pt idx="5">
                  <c:v>134.36396602729266</c:v>
                </c:pt>
                <c:pt idx="6">
                  <c:v>134.36396602729266</c:v>
                </c:pt>
                <c:pt idx="7">
                  <c:v>3627.827082736902</c:v>
                </c:pt>
                <c:pt idx="8">
                  <c:v>3627.827082736902</c:v>
                </c:pt>
                <c:pt idx="9">
                  <c:v>3762.1910487641944</c:v>
                </c:pt>
                <c:pt idx="10">
                  <c:v>3896.5550147914873</c:v>
                </c:pt>
                <c:pt idx="11">
                  <c:v>3896.5550147914873</c:v>
                </c:pt>
                <c:pt idx="12">
                  <c:v>7390.0181315010968</c:v>
                </c:pt>
                <c:pt idx="13">
                  <c:v>7390.0181315010968</c:v>
                </c:pt>
                <c:pt idx="14">
                  <c:v>7524.3820975283888</c:v>
                </c:pt>
                <c:pt idx="15">
                  <c:v>7658.7460635556818</c:v>
                </c:pt>
              </c:numCache>
            </c:numRef>
          </c:xVal>
          <c:yVal>
            <c:numRef>
              <c:f>'ring time structure'!$X$25:$X$40</c:f>
              <c:numCache>
                <c:formatCode>General</c:formatCode>
                <c:ptCount val="1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0.63943590757022439</c:v>
                </c:pt>
                <c:pt idx="7">
                  <c:v>0.63943590757022439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'ring time structure'!$Y$24</c:f>
              <c:strCache>
                <c:ptCount val="1"/>
                <c:pt idx="0">
                  <c:v>e-ring P- current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ymbol val="none"/>
          </c:marker>
          <c:xVal>
            <c:numRef>
              <c:f>'ring time structure'!$W$25:$W$40</c:f>
              <c:numCache>
                <c:formatCode>General</c:formatCode>
                <c:ptCount val="16"/>
                <c:pt idx="0">
                  <c:v>-3627.827082736902</c:v>
                </c:pt>
                <c:pt idx="1">
                  <c:v>-3627.827082736902</c:v>
                </c:pt>
                <c:pt idx="2">
                  <c:v>-134.36396602729266</c:v>
                </c:pt>
                <c:pt idx="3">
                  <c:v>-134.36396602729266</c:v>
                </c:pt>
                <c:pt idx="4">
                  <c:v>0</c:v>
                </c:pt>
                <c:pt idx="5">
                  <c:v>134.36396602729266</c:v>
                </c:pt>
                <c:pt idx="6">
                  <c:v>134.36396602729266</c:v>
                </c:pt>
                <c:pt idx="7">
                  <c:v>3627.827082736902</c:v>
                </c:pt>
                <c:pt idx="8">
                  <c:v>3627.827082736902</c:v>
                </c:pt>
                <c:pt idx="9">
                  <c:v>3762.1910487641944</c:v>
                </c:pt>
                <c:pt idx="10">
                  <c:v>3896.5550147914873</c:v>
                </c:pt>
                <c:pt idx="11">
                  <c:v>3896.5550147914873</c:v>
                </c:pt>
                <c:pt idx="12">
                  <c:v>7390.0181315010968</c:v>
                </c:pt>
                <c:pt idx="13">
                  <c:v>7390.0181315010968</c:v>
                </c:pt>
                <c:pt idx="14">
                  <c:v>7524.3820975283888</c:v>
                </c:pt>
                <c:pt idx="15">
                  <c:v>7658.7460635556818</c:v>
                </c:pt>
              </c:numCache>
            </c:numRef>
          </c:xVal>
          <c:yVal>
            <c:numRef>
              <c:f>'ring time structure'!$Y$25:$Y$40</c:f>
              <c:numCache>
                <c:formatCode>General</c:formatCode>
                <c:ptCount val="16"/>
                <c:pt idx="0">
                  <c:v>0</c:v>
                </c:pt>
                <c:pt idx="1">
                  <c:v>0.63943590757022439</c:v>
                </c:pt>
                <c:pt idx="2">
                  <c:v>0.63943590757022439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0.63943590757022439</c:v>
                </c:pt>
                <c:pt idx="12">
                  <c:v>0.63943590757022439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'ring time structure'!$Z$24</c:f>
              <c:strCache>
                <c:ptCount val="1"/>
                <c:pt idx="0">
                  <c:v>kicker amp (arb)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'ring time structure'!$W$25:$W$40</c:f>
              <c:numCache>
                <c:formatCode>General</c:formatCode>
                <c:ptCount val="16"/>
                <c:pt idx="0">
                  <c:v>-3627.827082736902</c:v>
                </c:pt>
                <c:pt idx="1">
                  <c:v>-3627.827082736902</c:v>
                </c:pt>
                <c:pt idx="2">
                  <c:v>-134.36396602729266</c:v>
                </c:pt>
                <c:pt idx="3">
                  <c:v>-134.36396602729266</c:v>
                </c:pt>
                <c:pt idx="4">
                  <c:v>0</c:v>
                </c:pt>
                <c:pt idx="5">
                  <c:v>134.36396602729266</c:v>
                </c:pt>
                <c:pt idx="6">
                  <c:v>134.36396602729266</c:v>
                </c:pt>
                <c:pt idx="7">
                  <c:v>3627.827082736902</c:v>
                </c:pt>
                <c:pt idx="8">
                  <c:v>3627.827082736902</c:v>
                </c:pt>
                <c:pt idx="9">
                  <c:v>3762.1910487641944</c:v>
                </c:pt>
                <c:pt idx="10">
                  <c:v>3896.5550147914873</c:v>
                </c:pt>
                <c:pt idx="11">
                  <c:v>3896.5550147914873</c:v>
                </c:pt>
                <c:pt idx="12">
                  <c:v>7390.0181315010968</c:v>
                </c:pt>
                <c:pt idx="13">
                  <c:v>7390.0181315010968</c:v>
                </c:pt>
                <c:pt idx="14">
                  <c:v>7524.3820975283888</c:v>
                </c:pt>
                <c:pt idx="15">
                  <c:v>7658.7460635556818</c:v>
                </c:pt>
              </c:numCache>
            </c:numRef>
          </c:xVal>
          <c:yVal>
            <c:numRef>
              <c:f>'ring time structure'!$Z$25:$Z$40</c:f>
              <c:numCache>
                <c:formatCode>General</c:formatCode>
                <c:ptCount val="16"/>
                <c:pt idx="2">
                  <c:v>0</c:v>
                </c:pt>
                <c:pt idx="3">
                  <c:v>0</c:v>
                </c:pt>
                <c:pt idx="4">
                  <c:v>0.5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0.5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91226368"/>
        <c:axId val="294102144"/>
      </c:scatterChart>
      <c:valAx>
        <c:axId val="291226368"/>
        <c:scaling>
          <c:orientation val="minMax"/>
          <c:max val="8000"/>
          <c:min val="-400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time (ns)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94102144"/>
        <c:crosses val="autoZero"/>
        <c:crossBetween val="midCat"/>
      </c:valAx>
      <c:valAx>
        <c:axId val="294102144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291226368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61688706580693409"/>
          <c:y val="1.7314675043857929E-3"/>
          <c:w val="0.33866855190620609"/>
          <c:h val="0.37477540696014033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3455796150481189"/>
          <c:y val="5.1400554097404488E-2"/>
          <c:w val="0.5075548993875767"/>
          <c:h val="0.76317512394284048"/>
        </c:manualLayout>
      </c:layout>
      <c:scatterChart>
        <c:scatterStyle val="smoothMarker"/>
        <c:varyColors val="0"/>
        <c:ser>
          <c:idx val="0"/>
          <c:order val="0"/>
          <c:tx>
            <c:strRef>
              <c:f>'space charge accu ring'!$R$2</c:f>
              <c:strCache>
                <c:ptCount val="1"/>
                <c:pt idx="0">
                  <c:v>50MeV e-with JLEIC damping wiggler</c:v>
                </c:pt>
              </c:strCache>
            </c:strRef>
          </c:tx>
          <c:marker>
            <c:symbol val="none"/>
          </c:marker>
          <c:xVal>
            <c:numRef>
              <c:f>'space charge accu ring'!$O$3:$O$11</c:f>
              <c:numCache>
                <c:formatCode>General</c:formatCode>
                <c:ptCount val="9"/>
                <c:pt idx="0">
                  <c:v>3</c:v>
                </c:pt>
                <c:pt idx="1">
                  <c:v>4</c:v>
                </c:pt>
                <c:pt idx="2">
                  <c:v>5</c:v>
                </c:pt>
                <c:pt idx="3">
                  <c:v>6</c:v>
                </c:pt>
                <c:pt idx="4">
                  <c:v>7</c:v>
                </c:pt>
                <c:pt idx="5">
                  <c:v>8</c:v>
                </c:pt>
                <c:pt idx="6">
                  <c:v>9</c:v>
                </c:pt>
                <c:pt idx="7">
                  <c:v>10</c:v>
                </c:pt>
                <c:pt idx="8">
                  <c:v>11</c:v>
                </c:pt>
              </c:numCache>
            </c:numRef>
          </c:xVal>
          <c:yVal>
            <c:numRef>
              <c:f>'space charge accu ring'!$R$3:$R$11</c:f>
              <c:numCache>
                <c:formatCode>General</c:formatCode>
                <c:ptCount val="9"/>
                <c:pt idx="0">
                  <c:v>0.14099999999999999</c:v>
                </c:pt>
                <c:pt idx="1">
                  <c:v>0.221</c:v>
                </c:pt>
                <c:pt idx="2">
                  <c:v>0.32500000000000001</c:v>
                </c:pt>
                <c:pt idx="3">
                  <c:v>0.46300000000000002</c:v>
                </c:pt>
                <c:pt idx="4">
                  <c:v>0.54</c:v>
                </c:pt>
                <c:pt idx="5">
                  <c:v>0.374</c:v>
                </c:pt>
                <c:pt idx="6">
                  <c:v>0.19600000000000001</c:v>
                </c:pt>
                <c:pt idx="7">
                  <c:v>0.121</c:v>
                </c:pt>
                <c:pt idx="8">
                  <c:v>7.4999999999999997E-2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0B22-44C5-9B1F-7A745E63079F}"/>
            </c:ext>
          </c:extLst>
        </c:ser>
        <c:ser>
          <c:idx val="1"/>
          <c:order val="1"/>
          <c:tx>
            <c:strRef>
              <c:f>'space charge accu ring'!$Q$2</c:f>
              <c:strCache>
                <c:ptCount val="1"/>
                <c:pt idx="0">
                  <c:v>50MeV e- w/o JLEIC damping wiggler</c:v>
                </c:pt>
              </c:strCache>
            </c:strRef>
          </c:tx>
          <c:marker>
            <c:symbol val="none"/>
          </c:marker>
          <c:xVal>
            <c:numRef>
              <c:f>'space charge accu ring'!$O$3:$O$12</c:f>
              <c:numCache>
                <c:formatCode>General</c:formatCode>
                <c:ptCount val="10"/>
                <c:pt idx="0">
                  <c:v>3</c:v>
                </c:pt>
                <c:pt idx="1">
                  <c:v>4</c:v>
                </c:pt>
                <c:pt idx="2">
                  <c:v>5</c:v>
                </c:pt>
                <c:pt idx="3">
                  <c:v>6</c:v>
                </c:pt>
                <c:pt idx="4">
                  <c:v>7</c:v>
                </c:pt>
                <c:pt idx="5">
                  <c:v>8</c:v>
                </c:pt>
                <c:pt idx="6">
                  <c:v>9</c:v>
                </c:pt>
                <c:pt idx="7">
                  <c:v>10</c:v>
                </c:pt>
                <c:pt idx="8">
                  <c:v>11</c:v>
                </c:pt>
                <c:pt idx="9">
                  <c:v>12</c:v>
                </c:pt>
              </c:numCache>
            </c:numRef>
          </c:xVal>
          <c:yVal>
            <c:numRef>
              <c:f>'space charge accu ring'!$Q$3:$Q$12</c:f>
              <c:numCache>
                <c:formatCode>General</c:formatCode>
                <c:ptCount val="10"/>
                <c:pt idx="0">
                  <c:v>0.03</c:v>
                </c:pt>
                <c:pt idx="1">
                  <c:v>7.1999999999999995E-2</c:v>
                </c:pt>
                <c:pt idx="2">
                  <c:v>0.14099999999999999</c:v>
                </c:pt>
                <c:pt idx="3">
                  <c:v>0.24299999999999999</c:v>
                </c:pt>
                <c:pt idx="4">
                  <c:v>0.32500000000000001</c:v>
                </c:pt>
                <c:pt idx="5">
                  <c:v>0.247</c:v>
                </c:pt>
                <c:pt idx="6">
                  <c:v>0.19600000000000001</c:v>
                </c:pt>
                <c:pt idx="7">
                  <c:v>0.121</c:v>
                </c:pt>
                <c:pt idx="8">
                  <c:v>7.4999999999999997E-2</c:v>
                </c:pt>
                <c:pt idx="9">
                  <c:v>4.9000000000000002E-2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0B22-44C5-9B1F-7A745E63079F}"/>
            </c:ext>
          </c:extLst>
        </c:ser>
        <c:ser>
          <c:idx val="2"/>
          <c:order val="2"/>
          <c:tx>
            <c:strRef>
              <c:f>'space charge accu ring'!$S$2</c:f>
              <c:strCache>
                <c:ptCount val="1"/>
                <c:pt idx="0">
                  <c:v>100 MeV e- w/o damping wiggler</c:v>
                </c:pt>
              </c:strCache>
            </c:strRef>
          </c:tx>
          <c:marker>
            <c:symbol val="none"/>
          </c:marker>
          <c:xVal>
            <c:numRef>
              <c:f>'space charge accu ring'!$O$3:$O$12</c:f>
              <c:numCache>
                <c:formatCode>General</c:formatCode>
                <c:ptCount val="10"/>
                <c:pt idx="0">
                  <c:v>3</c:v>
                </c:pt>
                <c:pt idx="1">
                  <c:v>4</c:v>
                </c:pt>
                <c:pt idx="2">
                  <c:v>5</c:v>
                </c:pt>
                <c:pt idx="3">
                  <c:v>6</c:v>
                </c:pt>
                <c:pt idx="4">
                  <c:v>7</c:v>
                </c:pt>
                <c:pt idx="5">
                  <c:v>8</c:v>
                </c:pt>
                <c:pt idx="6">
                  <c:v>9</c:v>
                </c:pt>
                <c:pt idx="7">
                  <c:v>10</c:v>
                </c:pt>
                <c:pt idx="8">
                  <c:v>11</c:v>
                </c:pt>
                <c:pt idx="9">
                  <c:v>12</c:v>
                </c:pt>
              </c:numCache>
            </c:numRef>
          </c:xVal>
          <c:yVal>
            <c:numRef>
              <c:f>'space charge accu ring'!$S$3:$S$12</c:f>
              <c:numCache>
                <c:formatCode>General</c:formatCode>
                <c:ptCount val="10"/>
                <c:pt idx="0">
                  <c:v>0.06</c:v>
                </c:pt>
                <c:pt idx="1">
                  <c:v>0.14399999999999999</c:v>
                </c:pt>
                <c:pt idx="2">
                  <c:v>0.28199999999999997</c:v>
                </c:pt>
                <c:pt idx="3">
                  <c:v>0.48599999999999999</c:v>
                </c:pt>
                <c:pt idx="4">
                  <c:v>0.65</c:v>
                </c:pt>
                <c:pt idx="5">
                  <c:v>0.49399999999999999</c:v>
                </c:pt>
                <c:pt idx="6">
                  <c:v>0.39200000000000002</c:v>
                </c:pt>
                <c:pt idx="7">
                  <c:v>0.24199999999999999</c:v>
                </c:pt>
                <c:pt idx="8">
                  <c:v>0.15</c:v>
                </c:pt>
                <c:pt idx="9">
                  <c:v>9.8000000000000004E-2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2-0B22-44C5-9B1F-7A745E63079F}"/>
            </c:ext>
          </c:extLst>
        </c:ser>
        <c:ser>
          <c:idx val="3"/>
          <c:order val="3"/>
          <c:tx>
            <c:strRef>
              <c:f>'space charge accu ring'!$T$2</c:f>
              <c:strCache>
                <c:ptCount val="1"/>
                <c:pt idx="0">
                  <c:v>100MeV e-with JLEIC damping wiggler</c:v>
                </c:pt>
              </c:strCache>
            </c:strRef>
          </c:tx>
          <c:marker>
            <c:symbol val="none"/>
          </c:marker>
          <c:xVal>
            <c:numRef>
              <c:f>'space charge accu ring'!$O$3:$O$12</c:f>
              <c:numCache>
                <c:formatCode>General</c:formatCode>
                <c:ptCount val="10"/>
                <c:pt idx="0">
                  <c:v>3</c:v>
                </c:pt>
                <c:pt idx="1">
                  <c:v>4</c:v>
                </c:pt>
                <c:pt idx="2">
                  <c:v>5</c:v>
                </c:pt>
                <c:pt idx="3">
                  <c:v>6</c:v>
                </c:pt>
                <c:pt idx="4">
                  <c:v>7</c:v>
                </c:pt>
                <c:pt idx="5">
                  <c:v>8</c:v>
                </c:pt>
                <c:pt idx="6">
                  <c:v>9</c:v>
                </c:pt>
                <c:pt idx="7">
                  <c:v>10</c:v>
                </c:pt>
                <c:pt idx="8">
                  <c:v>11</c:v>
                </c:pt>
                <c:pt idx="9">
                  <c:v>12</c:v>
                </c:pt>
              </c:numCache>
            </c:numRef>
          </c:xVal>
          <c:yVal>
            <c:numRef>
              <c:f>'space charge accu ring'!$T$3:$T$12</c:f>
              <c:numCache>
                <c:formatCode>General</c:formatCode>
                <c:ptCount val="10"/>
                <c:pt idx="0">
                  <c:v>0.28199999999999997</c:v>
                </c:pt>
                <c:pt idx="1">
                  <c:v>0.442</c:v>
                </c:pt>
                <c:pt idx="2">
                  <c:v>0.65</c:v>
                </c:pt>
                <c:pt idx="3">
                  <c:v>0.92600000000000005</c:v>
                </c:pt>
                <c:pt idx="4">
                  <c:v>1.08</c:v>
                </c:pt>
                <c:pt idx="5">
                  <c:v>0.748</c:v>
                </c:pt>
                <c:pt idx="6">
                  <c:v>0.39200000000000002</c:v>
                </c:pt>
                <c:pt idx="7">
                  <c:v>0.24199999999999999</c:v>
                </c:pt>
                <c:pt idx="8">
                  <c:v>0.15</c:v>
                </c:pt>
                <c:pt idx="9">
                  <c:v>9.8000000000000004E-2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3-0B22-44C5-9B1F-7A745E6307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4938112"/>
        <c:axId val="164940800"/>
      </c:scatterChart>
      <c:valAx>
        <c:axId val="164938112"/>
        <c:scaling>
          <c:orientation val="minMax"/>
          <c:max val="12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JLEIC positron energy (GeV)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64940800"/>
        <c:crosses val="autoZero"/>
        <c:crossBetween val="midCat"/>
      </c:valAx>
      <c:valAx>
        <c:axId val="16494080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JLEIC e-ring beam current (A)</a:t>
                </a:r>
              </a:p>
            </c:rich>
          </c:tx>
          <c:layout>
            <c:manualLayout>
              <c:xMode val="edge"/>
              <c:yMode val="edge"/>
              <c:x val="1.6097112860892389E-2"/>
              <c:y val="0.1415179352580927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64938112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66070756780402451"/>
          <c:y val="0.13735345581802277"/>
          <c:w val="0.31015562448633316"/>
          <c:h val="0.78238407699037615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6088675519796819"/>
          <c:y val="9.1040721490862786E-2"/>
          <c:w val="0.78677986414707646"/>
          <c:h val="0.66996172353455818"/>
        </c:manualLayout>
      </c:layout>
      <c:scatterChart>
        <c:scatterStyle val="smoothMarker"/>
        <c:varyColors val="0"/>
        <c:ser>
          <c:idx val="0"/>
          <c:order val="0"/>
          <c:tx>
            <c:strRef>
              <c:f>'space charge accu ring'!$Q$30</c:f>
              <c:strCache>
                <c:ptCount val="1"/>
                <c:pt idx="0">
                  <c:v>Luminosity</c:v>
                </c:pt>
              </c:strCache>
            </c:strRef>
          </c:tx>
          <c:spPr>
            <a:ln w="19050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/>
                      <a:t>3</a:t>
                    </a:r>
                    <a:r>
                      <a:rPr lang="en-US" dirty="0">
                        <a:sym typeface="Symbol" panose="05050102010706020507" pitchFamily="18" charset="2"/>
                      </a:rPr>
                      <a:t>40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26E8-4198-94B0-BEA507E5F776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>
                        <a:sym typeface="Symbol" panose="05050102010706020507" pitchFamily="18" charset="2"/>
                      </a:rPr>
                      <a:t>6</a:t>
                    </a:r>
                    <a:r>
                      <a:rPr lang="en-US" dirty="0" smtClean="0">
                        <a:sym typeface="Symbol" panose="05050102010706020507" pitchFamily="18" charset="2"/>
                      </a:rPr>
                      <a:t></a:t>
                    </a:r>
                    <a:r>
                      <a:rPr lang="en-US" dirty="0">
                        <a:sym typeface="Symbol" panose="05050102010706020507" pitchFamily="18" charset="2"/>
                      </a:rPr>
                      <a:t>60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>
                        <a:sym typeface="Symbol" panose="05050102010706020507" pitchFamily="18" charset="2"/>
                      </a:rPr>
                      <a:t>6</a:t>
                    </a:r>
                    <a:r>
                      <a:rPr lang="en-US" dirty="0" smtClean="0">
                        <a:sym typeface="Symbol" panose="05050102010706020507" pitchFamily="18" charset="2"/>
                      </a:rPr>
                      <a:t></a:t>
                    </a:r>
                    <a:r>
                      <a:rPr lang="en-US" dirty="0">
                        <a:sym typeface="Symbol" panose="05050102010706020507" pitchFamily="18" charset="2"/>
                      </a:rPr>
                      <a:t>100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26E8-4198-94B0-BEA507E5F776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/>
                      <a:t>7</a:t>
                    </a:r>
                    <a:r>
                      <a:rPr lang="en-US" dirty="0">
                        <a:sym typeface="Symbol" panose="05050102010706020507" pitchFamily="18" charset="2"/>
                      </a:rPr>
                      <a:t>200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26E8-4198-94B0-BEA507E5F776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dirty="0"/>
                      <a:t>12</a:t>
                    </a:r>
                    <a:r>
                      <a:rPr lang="en-US" dirty="0">
                        <a:sym typeface="Symbol" panose="05050102010706020507" pitchFamily="18" charset="2"/>
                      </a:rPr>
                      <a:t>200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26E8-4198-94B0-BEA507E5F77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'space charge accu ring'!$P$31:$P$35</c:f>
              <c:numCache>
                <c:formatCode>General</c:formatCode>
                <c:ptCount val="5"/>
                <c:pt idx="0">
                  <c:v>21.9</c:v>
                </c:pt>
                <c:pt idx="1">
                  <c:v>38</c:v>
                </c:pt>
                <c:pt idx="2">
                  <c:v>49</c:v>
                </c:pt>
                <c:pt idx="3">
                  <c:v>75</c:v>
                </c:pt>
                <c:pt idx="4">
                  <c:v>98.2</c:v>
                </c:pt>
              </c:numCache>
            </c:numRef>
          </c:xVal>
          <c:yVal>
            <c:numRef>
              <c:f>'space charge accu ring'!$Q$31:$Q$35</c:f>
              <c:numCache>
                <c:formatCode>General</c:formatCode>
                <c:ptCount val="5"/>
                <c:pt idx="0">
                  <c:v>0.44</c:v>
                </c:pt>
                <c:pt idx="1">
                  <c:v>2.2200000000000002</c:v>
                </c:pt>
                <c:pt idx="2">
                  <c:v>7.3</c:v>
                </c:pt>
                <c:pt idx="3">
                  <c:v>6.83</c:v>
                </c:pt>
                <c:pt idx="4">
                  <c:v>0.39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5-26E8-4198-94B0-BEA507E5F7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8019200"/>
        <c:axId val="138020736"/>
      </c:scatterChart>
      <c:valAx>
        <c:axId val="138019200"/>
        <c:scaling>
          <c:orientation val="minMax"/>
          <c:max val="100"/>
          <c:min val="2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8020736"/>
        <c:crossesAt val="0.1"/>
        <c:crossBetween val="midCat"/>
      </c:valAx>
      <c:valAx>
        <c:axId val="138020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801920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rgbClr val="FFFFFF"/>
    </a:solidFill>
    <a:ln>
      <a:solidFill>
        <a:srgbClr val="BE1D1D"/>
      </a:solidFill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  <c:userShapes r:id="rId3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0.00669</cdr:x>
      <cdr:y>0.21176</cdr:y>
    </cdr:from>
    <cdr:to>
      <cdr:x>0.08794</cdr:x>
      <cdr:y>0.75532</cdr:y>
    </cdr:to>
    <cdr:sp macro="" textlink="">
      <cdr:nvSpPr>
        <cdr:cNvPr id="2" name="TextBox 1"/>
        <cdr:cNvSpPr txBox="1"/>
      </cdr:nvSpPr>
      <cdr:spPr>
        <a:xfrm xmlns:a="http://schemas.openxmlformats.org/drawingml/2006/main" rot="10800000">
          <a:off x="38568" y="802711"/>
          <a:ext cx="468734" cy="20604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eaVert" wrap="none" rtlCol="0"/>
        <a:lstStyle xmlns:a="http://schemas.openxmlformats.org/drawingml/2006/main"/>
        <a:p xmlns:a="http://schemas.openxmlformats.org/drawingml/2006/main">
          <a:r>
            <a:rPr lang="en-US" sz="1800" dirty="0"/>
            <a:t>Luminosity (</a:t>
          </a:r>
          <a:r>
            <a:rPr lang="en-US" sz="1800" dirty="0" smtClean="0"/>
            <a:t>10</a:t>
          </a:r>
          <a:r>
            <a:rPr lang="en-US" sz="1800" baseline="30000" dirty="0" smtClean="0"/>
            <a:t>33</a:t>
          </a:r>
          <a:r>
            <a:rPr lang="en-US" sz="1800" dirty="0" smtClean="0"/>
            <a:t>cm</a:t>
          </a:r>
          <a:r>
            <a:rPr lang="en-US" sz="1800" baseline="30000" dirty="0" smtClean="0"/>
            <a:t>-2</a:t>
          </a:r>
          <a:r>
            <a:rPr lang="en-US" sz="1800" dirty="0" smtClean="0"/>
            <a:t>s</a:t>
          </a:r>
          <a:r>
            <a:rPr lang="en-US" sz="1800" baseline="30000" dirty="0" smtClean="0"/>
            <a:t>-1</a:t>
          </a:r>
          <a:r>
            <a:rPr lang="en-US" sz="1800" dirty="0" smtClean="0"/>
            <a:t>)</a:t>
          </a:r>
          <a:endParaRPr lang="en-US" sz="1800" dirty="0"/>
        </a:p>
      </cdr:txBody>
    </cdr:sp>
  </cdr:relSizeAnchor>
  <cdr:relSizeAnchor xmlns:cdr="http://schemas.openxmlformats.org/drawingml/2006/chartDrawing">
    <cdr:from>
      <cdr:x>0.39583</cdr:x>
      <cdr:y>0.87563</cdr:y>
    </cdr:from>
    <cdr:to>
      <cdr:x>0.71875</cdr:x>
      <cdr:y>0.98319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809749" y="2481263"/>
          <a:ext cx="1476375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800" dirty="0"/>
            <a:t>CMS energy (GeV)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F3527-BB28-884B-A511-C22C3DCF5453}" type="datetimeFigureOut">
              <a:rPr lang="en-US" smtClean="0"/>
              <a:t>7/22/2019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BF1341-3AFE-B447-A831-9671D6A700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540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2271" y="2866618"/>
            <a:ext cx="4317562" cy="43175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3181" y="505595"/>
            <a:ext cx="10583064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dirty="0" smtClean="0"/>
              <a:t>Title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3182" y="1720793"/>
            <a:ext cx="5875975" cy="324667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200" baseline="0">
                <a:solidFill>
                  <a:schemeClr val="accent1"/>
                </a:solidFill>
                <a:latin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Subtitle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443182" y="5126730"/>
            <a:ext cx="5875975" cy="42086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 smtClean="0"/>
              <a:t>Author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181" y="6178121"/>
            <a:ext cx="1948205" cy="6308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1392" y="6434371"/>
            <a:ext cx="1622935" cy="2724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4686" y="6425551"/>
            <a:ext cx="506186" cy="339956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6572250" y="1720850"/>
            <a:ext cx="5619750" cy="3840163"/>
          </a:xfrm>
          <a:solidFill>
            <a:schemeClr val="accent2"/>
          </a:solidFill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2271" y="2866618"/>
            <a:ext cx="4317562" cy="431756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181" y="6178121"/>
            <a:ext cx="1948205" cy="63089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1392" y="6434371"/>
            <a:ext cx="1622935" cy="27242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4686" y="6425551"/>
            <a:ext cx="506186" cy="339956"/>
          </a:xfrm>
          <a:prstGeom prst="rect">
            <a:avLst/>
          </a:prstGeom>
        </p:spPr>
      </p:pic>
      <p:sp>
        <p:nvSpPr>
          <p:cNvPr id="19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3651306" y="5563165"/>
            <a:ext cx="5745192" cy="910001"/>
          </a:xfrm>
        </p:spPr>
        <p:txBody>
          <a:bodyPr>
            <a:noAutofit/>
          </a:bodyPr>
          <a:lstStyle>
            <a:lvl1pPr marL="0" indent="0">
              <a:buNone/>
              <a:defRPr baseline="0"/>
            </a:lvl1pPr>
          </a:lstStyle>
          <a:p>
            <a:pPr algn="ctr"/>
            <a:r>
              <a:rPr lang="en-US" sz="1800" dirty="0" smtClean="0"/>
              <a:t>EIC Accelerator Collaboration Meeting</a:t>
            </a:r>
          </a:p>
          <a:p>
            <a:pPr algn="ctr"/>
            <a:r>
              <a:rPr lang="en-US" sz="1800" dirty="0" smtClean="0"/>
              <a:t>October 29 - November 1, 2018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291861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2271" y="2866618"/>
            <a:ext cx="4317562" cy="43175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3181" y="505595"/>
            <a:ext cx="6986319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7510538" y="145564"/>
            <a:ext cx="4360333" cy="66110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 smtClean="0"/>
              <a:t>Author</a:t>
            </a:r>
          </a:p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181" y="6178121"/>
            <a:ext cx="1948205" cy="6308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1392" y="6434371"/>
            <a:ext cx="1622935" cy="2724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4686" y="6425551"/>
            <a:ext cx="506186" cy="339956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6572250" y="1720850"/>
            <a:ext cx="5619750" cy="3840163"/>
          </a:xfrm>
          <a:solidFill>
            <a:schemeClr val="accent2"/>
          </a:solidFill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2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7510539" y="847492"/>
            <a:ext cx="4360333" cy="27594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en-US" dirty="0" smtClean="0"/>
              <a:t>Contact</a:t>
            </a:r>
            <a:endParaRPr lang="en-US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424849" y="1726357"/>
            <a:ext cx="5894308" cy="3834656"/>
          </a:xfrm>
        </p:spPr>
        <p:txBody>
          <a:bodyPr>
            <a:normAutofit/>
          </a:bodyPr>
          <a:lstStyle>
            <a:lvl1pPr marL="342900" indent="-3429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1pPr>
            <a:lvl2pPr marL="6858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2pPr>
            <a:lvl3pPr marL="11430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3pPr>
            <a:lvl4pPr marL="16002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4pPr>
            <a:lvl5pPr marL="20574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 smtClean="0"/>
              <a:t>Agenda Topics Covered: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2271" y="2866618"/>
            <a:ext cx="4317562" cy="431756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181" y="6178121"/>
            <a:ext cx="1948205" cy="63089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1392" y="6434371"/>
            <a:ext cx="1622935" cy="27242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4686" y="6425551"/>
            <a:ext cx="506186" cy="339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003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815EC4-445C-49AA-B539-875B6EA06A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19364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SzPct val="150000"/>
              <a:buFontTx/>
              <a:buBlip>
                <a:blip r:embed="rId2"/>
              </a:buBlip>
              <a:defRPr/>
            </a:lvl1pPr>
            <a:lvl3pPr>
              <a:buClrTx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621CD-FDE4-4A9C-867E-F9942A4409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93699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0C6ADF-CDF0-46B3-8210-9F393C9BF1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2949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1128583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July 23, 2019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EIC User Group Meeting 2019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963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55643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6204856" y="966055"/>
            <a:ext cx="5492873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dirty="0" smtClean="0"/>
              <a:t>July 23, 2019</a:t>
            </a:r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 smtClean="0"/>
              <a:t>EIC User Group Meeting 2019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002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4787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7053943" y="4062939"/>
            <a:ext cx="4643786" cy="2284810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053942" y="966789"/>
            <a:ext cx="4644345" cy="2976562"/>
          </a:xfrm>
          <a:solidFill>
            <a:schemeClr val="accent2"/>
          </a:solidFill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dirty="0" smtClean="0"/>
              <a:t>July 23, 2019</a:t>
            </a:r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 smtClean="0"/>
              <a:t>EIC User Group Meeting 2019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796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4787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7053943" y="966055"/>
            <a:ext cx="4643786" cy="2284810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053942" y="3371187"/>
            <a:ext cx="4644345" cy="2976562"/>
          </a:xfrm>
          <a:solidFill>
            <a:schemeClr val="accent2"/>
          </a:solidFill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dirty="0" smtClean="0"/>
              <a:t>July 23, 2019</a:t>
            </a:r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 smtClean="0"/>
              <a:t>EIC User Group Meeting 2019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81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97678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666264" y="966055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7666264" y="3763624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3" name="Date Placeholder 1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 dirty="0" smtClean="0"/>
              <a:t>July 23, 2019</a:t>
            </a:r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 smtClean="0"/>
              <a:t>EIC User Group Meeting 2019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36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7320" y="966055"/>
            <a:ext cx="697678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966055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11892" y="3763624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3" name="Date Placeholder 1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 dirty="0" smtClean="0"/>
              <a:t>July 23, 2019</a:t>
            </a:r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 smtClean="0"/>
              <a:t>EIC User Group Meeting 2019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3664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5200" y="3445216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235248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411892" y="3445216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8058606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5" name="Date Placeholder 14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en-US" dirty="0" smtClean="0"/>
              <a:t>July 23, 2019</a:t>
            </a:r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 dirty="0" smtClean="0"/>
              <a:t>EIC User Group Meeting 2019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6747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5200" y="966055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411892" y="966055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235248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8058606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5" name="Date Placeholder 14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en-US" dirty="0" smtClean="0"/>
              <a:t>July 23, 2019</a:t>
            </a:r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 dirty="0" smtClean="0"/>
              <a:t>EIC User Group Meeting 2019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853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July 23, 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EIC User Group Meeting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581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0"/>
            <a:ext cx="10363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16000" y="914400"/>
            <a:ext cx="103632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5994400" y="6492876"/>
            <a:ext cx="914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500">
                <a:solidFill>
                  <a:srgbClr val="89898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096C14-8AB3-4C87-B24C-08338AAE80B5}" type="slidenum">
              <a:rPr lang="en-US" altLang="en-US"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ea typeface="MS PGothic" pitchFamily="34" charset="-128"/>
            </a:endParaRPr>
          </a:p>
        </p:txBody>
      </p:sp>
      <p:sp>
        <p:nvSpPr>
          <p:cNvPr id="6" name="Footer Placeholder 3"/>
          <p:cNvSpPr txBox="1">
            <a:spLocks/>
          </p:cNvSpPr>
          <p:nvPr/>
        </p:nvSpPr>
        <p:spPr>
          <a:xfrm>
            <a:off x="1320800" y="6492876"/>
            <a:ext cx="4673600" cy="365125"/>
          </a:xfrm>
          <a:prstGeom prst="rect">
            <a:avLst/>
          </a:prstGeom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500" b="1">
              <a:solidFill>
                <a:srgbClr val="898989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23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6"/>
        </a:buBlip>
        <a:defRPr>
          <a:solidFill>
            <a:schemeClr val="tx1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33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image" Target="../media/image23.pn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5.jpeg"/><Relationship Id="rId5" Type="http://schemas.openxmlformats.org/officeDocument/2006/relationships/image" Target="../media/image8.png"/><Relationship Id="rId4" Type="http://schemas.openxmlformats.org/officeDocument/2006/relationships/image" Target="../media/image24.jpeg"/><Relationship Id="rId9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wmf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3181" y="205946"/>
            <a:ext cx="10583064" cy="917487"/>
          </a:xfrm>
        </p:spPr>
        <p:txBody>
          <a:bodyPr anchor="ctr" anchorCtr="0"/>
          <a:lstStyle/>
          <a:p>
            <a:r>
              <a:rPr lang="en-US" sz="3600" dirty="0"/>
              <a:t>Polarized Positron in Jefferson Lab Electron Ion Collider (JLEIC)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3182" y="1720849"/>
            <a:ext cx="3513676" cy="4089672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Jiquan Guo</a:t>
            </a:r>
          </a:p>
          <a:p>
            <a:endParaRPr lang="en-US" sz="2400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955800" y="6407937"/>
            <a:ext cx="7522713" cy="456684"/>
          </a:xfrm>
        </p:spPr>
        <p:txBody>
          <a:bodyPr>
            <a:noAutofit/>
          </a:bodyPr>
          <a:lstStyle/>
          <a:p>
            <a:pPr algn="ctr"/>
            <a:r>
              <a:rPr lang="en-US" sz="1800" dirty="0" smtClean="0"/>
              <a:t>EIC User Group meeting, Paris, July 22-26, 2019</a:t>
            </a:r>
            <a:endParaRPr lang="en-US" sz="1800" dirty="0"/>
          </a:p>
        </p:txBody>
      </p:sp>
      <p:pic>
        <p:nvPicPr>
          <p:cNvPr id="6" name="Picture Placeholder 8" descr="EscatteringImage-01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26992" y="1295116"/>
            <a:ext cx="8046720" cy="5091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19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Accumulator ring: Harmonic RF Kicker Extraction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23, 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EIC User Group Meeting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01060" y="830830"/>
            <a:ext cx="64973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Times"/>
              </a:rPr>
              <a:t>A </a:t>
            </a:r>
            <a:r>
              <a:rPr lang="en-US" sz="1400" dirty="0" smtClean="0">
                <a:solidFill>
                  <a:srgbClr val="000000"/>
                </a:solidFill>
                <a:latin typeface="Times"/>
              </a:rPr>
              <a:t>ring using a harmonic kicker to extract a bunch train 5× longer from a 11 bucket ring</a:t>
            </a:r>
            <a:endParaRPr lang="en-US" sz="1400" dirty="0">
              <a:solidFill>
                <a:srgbClr val="000000"/>
              </a:solidFill>
              <a:latin typeface="Time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824266" y="1237999"/>
            <a:ext cx="5854527" cy="2361945"/>
            <a:chOff x="1597003" y="1088940"/>
            <a:chExt cx="5854527" cy="2602343"/>
          </a:xfrm>
        </p:grpSpPr>
        <p:sp>
          <p:nvSpPr>
            <p:cNvPr id="9" name="Rectangle 8"/>
            <p:cNvSpPr/>
            <p:nvPr/>
          </p:nvSpPr>
          <p:spPr>
            <a:xfrm>
              <a:off x="3096440" y="2491042"/>
              <a:ext cx="307508" cy="307158"/>
            </a:xfrm>
            <a:prstGeom prst="rect">
              <a:avLst/>
            </a:prstGeom>
            <a:solidFill>
              <a:srgbClr val="FFC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2070538" y="1335161"/>
              <a:ext cx="1463040" cy="1463040"/>
            </a:xfrm>
            <a:prstGeom prst="roundRect">
              <a:avLst>
                <a:gd name="adj" fmla="val 50000"/>
              </a:avLst>
            </a:prstGeom>
            <a:noFill/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 flipV="1">
              <a:off x="3236486" y="2644414"/>
              <a:ext cx="3545314" cy="1"/>
            </a:xfrm>
            <a:prstGeom prst="line">
              <a:avLst/>
            </a:prstGeom>
            <a:noFill/>
            <a:ln w="254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sp>
          <p:nvSpPr>
            <p:cNvPr id="12" name="Oval 11"/>
            <p:cNvSpPr/>
            <p:nvPr/>
          </p:nvSpPr>
          <p:spPr>
            <a:xfrm rot="2155282">
              <a:off x="2226783" y="2549049"/>
              <a:ext cx="152197" cy="107229"/>
            </a:xfrm>
            <a:prstGeom prst="ellipse">
              <a:avLst/>
            </a:prstGeom>
            <a:noFill/>
            <a:ln w="25400" cap="flat" cmpd="sng" algn="ctr">
              <a:solidFill>
                <a:srgbClr val="339933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39933"/>
                  </a:solidFill>
                  <a:effectLst/>
                  <a:uLnTx/>
                  <a:uFillTx/>
                  <a:latin typeface="Times"/>
                </a:rPr>
                <a:t>8</a:t>
              </a:r>
            </a:p>
          </p:txBody>
        </p:sp>
        <p:sp>
          <p:nvSpPr>
            <p:cNvPr id="13" name="Oval 12"/>
            <p:cNvSpPr/>
            <p:nvPr/>
          </p:nvSpPr>
          <p:spPr>
            <a:xfrm rot="6361330">
              <a:off x="3410368" y="2268574"/>
              <a:ext cx="160844" cy="101465"/>
            </a:xfrm>
            <a:prstGeom prst="ellipse">
              <a:avLst/>
            </a:prstGeom>
            <a:noFill/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"/>
                </a:rPr>
                <a:t>3</a:t>
              </a:r>
              <a:endPara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2945799" y="1321854"/>
              <a:ext cx="152197" cy="101369"/>
            </a:xfrm>
            <a:prstGeom prst="ellipse">
              <a:avLst/>
            </a:prstGeom>
            <a:noFill/>
            <a:ln w="25400" cap="flat" cmpd="sng" algn="ctr">
              <a:solidFill>
                <a:srgbClr val="339933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39933"/>
                  </a:solidFill>
                  <a:effectLst/>
                  <a:uLnTx/>
                  <a:uFillTx/>
                  <a:latin typeface="Times"/>
                </a:rPr>
                <a:t>9</a:t>
              </a:r>
            </a:p>
          </p:txBody>
        </p:sp>
        <p:sp>
          <p:nvSpPr>
            <p:cNvPr id="15" name="Oval 14"/>
            <p:cNvSpPr/>
            <p:nvPr/>
          </p:nvSpPr>
          <p:spPr>
            <a:xfrm rot="19568552">
              <a:off x="2227461" y="1458198"/>
              <a:ext cx="152197" cy="107229"/>
            </a:xfrm>
            <a:prstGeom prst="ellipse">
              <a:avLst/>
            </a:prstGeom>
            <a:noFill/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"/>
                </a:rPr>
                <a:t>2</a:t>
              </a:r>
            </a:p>
          </p:txBody>
        </p:sp>
        <p:sp>
          <p:nvSpPr>
            <p:cNvPr id="16" name="Oval 15"/>
            <p:cNvSpPr/>
            <p:nvPr/>
          </p:nvSpPr>
          <p:spPr>
            <a:xfrm rot="19817770">
              <a:off x="3174100" y="2596930"/>
              <a:ext cx="164592" cy="100584"/>
            </a:xfrm>
            <a:prstGeom prst="ellipse">
              <a:avLst/>
            </a:prstGeom>
            <a:noFill/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"/>
                </a:rPr>
                <a:t>1</a:t>
              </a:r>
            </a:p>
          </p:txBody>
        </p:sp>
        <p:sp>
          <p:nvSpPr>
            <p:cNvPr id="17" name="Oval 16"/>
            <p:cNvSpPr/>
            <p:nvPr/>
          </p:nvSpPr>
          <p:spPr>
            <a:xfrm>
              <a:off x="3973377" y="1430753"/>
              <a:ext cx="152197" cy="107229"/>
            </a:xfrm>
            <a:prstGeom prst="ellipse">
              <a:avLst/>
            </a:prstGeom>
            <a:noFill/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"/>
                </a:rPr>
                <a:t>n</a:t>
              </a:r>
            </a:p>
          </p:txBody>
        </p:sp>
        <p:sp>
          <p:nvSpPr>
            <p:cNvPr id="18" name="Oval 17"/>
            <p:cNvSpPr/>
            <p:nvPr/>
          </p:nvSpPr>
          <p:spPr>
            <a:xfrm>
              <a:off x="3973377" y="1694698"/>
              <a:ext cx="152197" cy="107229"/>
            </a:xfrm>
            <a:prstGeom prst="ellipse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"/>
                </a:rPr>
                <a:t>n</a:t>
              </a:r>
            </a:p>
          </p:txBody>
        </p:sp>
        <p:sp>
          <p:nvSpPr>
            <p:cNvPr id="19" name="Oval 18"/>
            <p:cNvSpPr/>
            <p:nvPr/>
          </p:nvSpPr>
          <p:spPr>
            <a:xfrm>
              <a:off x="3973377" y="1947136"/>
              <a:ext cx="152197" cy="107229"/>
            </a:xfrm>
            <a:prstGeom prst="ellipse">
              <a:avLst/>
            </a:prstGeom>
            <a:noFill/>
            <a:ln w="25400" cap="flat" cmpd="sng" algn="ctr">
              <a:solidFill>
                <a:srgbClr val="C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3975286" y="2228004"/>
              <a:ext cx="152197" cy="107229"/>
            </a:xfrm>
            <a:prstGeom prst="ellipse">
              <a:avLst/>
            </a:prstGeom>
            <a:solidFill>
              <a:srgbClr val="C00000"/>
            </a:solidFill>
            <a:ln w="25400" cap="flat" cmpd="sng" algn="ctr">
              <a:solidFill>
                <a:srgbClr val="C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"/>
                </a:rPr>
                <a:t>n</a:t>
              </a:r>
            </a:p>
          </p:txBody>
        </p:sp>
        <p:sp>
          <p:nvSpPr>
            <p:cNvPr id="21" name="Oval 20"/>
            <p:cNvSpPr/>
            <p:nvPr/>
          </p:nvSpPr>
          <p:spPr>
            <a:xfrm>
              <a:off x="3429000" y="2590799"/>
              <a:ext cx="152197" cy="107229"/>
            </a:xfrm>
            <a:prstGeom prst="ellipse">
              <a:avLst/>
            </a:prstGeom>
            <a:solidFill>
              <a:srgbClr val="C00000"/>
            </a:solidFill>
            <a:ln w="25400" cap="flat" cmpd="sng" algn="ctr">
              <a:solidFill>
                <a:srgbClr val="C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"/>
                </a:rPr>
                <a:t>3</a:t>
              </a:r>
            </a:p>
          </p:txBody>
        </p:sp>
        <p:sp>
          <p:nvSpPr>
            <p:cNvPr id="22" name="Oval 21"/>
            <p:cNvSpPr/>
            <p:nvPr/>
          </p:nvSpPr>
          <p:spPr>
            <a:xfrm>
              <a:off x="3733801" y="2590799"/>
              <a:ext cx="152197" cy="107229"/>
            </a:xfrm>
            <a:prstGeom prst="ellipse">
              <a:avLst/>
            </a:prstGeom>
            <a:noFill/>
            <a:ln w="25400" cap="flat" cmpd="sng" algn="ctr">
              <a:solidFill>
                <a:srgbClr val="C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"/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4038803" y="2590799"/>
              <a:ext cx="152197" cy="107229"/>
            </a:xfrm>
            <a:prstGeom prst="ellipse">
              <a:avLst/>
            </a:prstGeom>
            <a:noFill/>
            <a:ln w="25400" cap="flat" cmpd="sng" algn="ctr">
              <a:solidFill>
                <a:srgbClr val="C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"/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4953203" y="2590799"/>
              <a:ext cx="152197" cy="107229"/>
            </a:xfrm>
            <a:prstGeom prst="ellipse">
              <a:avLst/>
            </a:prstGeom>
            <a:solidFill>
              <a:srgbClr val="C00000"/>
            </a:solidFill>
            <a:ln w="25400" cap="flat" cmpd="sng" algn="ctr">
              <a:solidFill>
                <a:srgbClr val="C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"/>
                </a:rPr>
                <a:t>2</a:t>
              </a:r>
            </a:p>
          </p:txBody>
        </p:sp>
        <p:sp>
          <p:nvSpPr>
            <p:cNvPr id="25" name="Oval 24"/>
            <p:cNvSpPr/>
            <p:nvPr/>
          </p:nvSpPr>
          <p:spPr>
            <a:xfrm>
              <a:off x="5258003" y="2590799"/>
              <a:ext cx="152197" cy="107229"/>
            </a:xfrm>
            <a:prstGeom prst="ellipse">
              <a:avLst/>
            </a:prstGeom>
            <a:noFill/>
            <a:ln w="25400" cap="flat" cmpd="sng" algn="ctr">
              <a:solidFill>
                <a:srgbClr val="C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"/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5867603" y="2590799"/>
              <a:ext cx="152197" cy="107229"/>
            </a:xfrm>
            <a:prstGeom prst="ellipse">
              <a:avLst/>
            </a:prstGeom>
            <a:noFill/>
            <a:ln w="25400" cap="flat" cmpd="sng" algn="ctr">
              <a:solidFill>
                <a:srgbClr val="C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"/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6477203" y="2590799"/>
              <a:ext cx="152197" cy="107229"/>
            </a:xfrm>
            <a:prstGeom prst="ellipse">
              <a:avLst/>
            </a:prstGeom>
            <a:solidFill>
              <a:srgbClr val="C00000"/>
            </a:solidFill>
            <a:ln w="25400" cap="flat" cmpd="sng" algn="ctr">
              <a:solidFill>
                <a:srgbClr val="C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"/>
                </a:rPr>
                <a:t>1</a:t>
              </a:r>
            </a:p>
          </p:txBody>
        </p:sp>
        <p:sp>
          <p:nvSpPr>
            <p:cNvPr id="28" name="Oval 27"/>
            <p:cNvSpPr/>
            <p:nvPr/>
          </p:nvSpPr>
          <p:spPr>
            <a:xfrm rot="3942913">
              <a:off x="2020463" y="2230885"/>
              <a:ext cx="160844" cy="101465"/>
            </a:xfrm>
            <a:prstGeom prst="ellipse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"/>
                </a:rPr>
                <a:t>6</a:t>
              </a:r>
            </a:p>
          </p:txBody>
        </p:sp>
        <p:sp>
          <p:nvSpPr>
            <p:cNvPr id="29" name="Oval 28"/>
            <p:cNvSpPr/>
            <p:nvPr/>
          </p:nvSpPr>
          <p:spPr>
            <a:xfrm rot="6391019">
              <a:off x="2015213" y="1830811"/>
              <a:ext cx="160844" cy="101465"/>
            </a:xfrm>
            <a:prstGeom prst="ellipse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"/>
                </a:rPr>
                <a:t>4</a:t>
              </a:r>
              <a:endPara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"/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2514600" y="1322041"/>
              <a:ext cx="160844" cy="101465"/>
            </a:xfrm>
            <a:prstGeom prst="ellipse">
              <a:avLst/>
            </a:prstGeom>
            <a:noFill/>
            <a:ln w="25400" cap="flat" cmpd="sng" algn="ctr">
              <a:solidFill>
                <a:srgbClr val="339933"/>
              </a:solidFill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39933"/>
                  </a:solidFill>
                  <a:effectLst/>
                  <a:uLnTx/>
                  <a:uFillTx/>
                  <a:latin typeface="Times"/>
                </a:rPr>
                <a:t>11</a:t>
              </a:r>
            </a:p>
          </p:txBody>
        </p:sp>
        <p:cxnSp>
          <p:nvCxnSpPr>
            <p:cNvPr id="31" name="Straight Arrow Connector 30"/>
            <p:cNvCxnSpPr>
              <a:stCxn id="9" idx="1"/>
              <a:endCxn id="32" idx="0"/>
            </p:cNvCxnSpPr>
            <p:nvPr/>
          </p:nvCxnSpPr>
          <p:spPr>
            <a:xfrm flipH="1">
              <a:off x="2423599" y="2644621"/>
              <a:ext cx="672841" cy="273200"/>
            </a:xfrm>
            <a:prstGeom prst="straightConnector1">
              <a:avLst/>
            </a:prstGeom>
            <a:noFill/>
            <a:ln w="9525" cap="flat" cmpd="sng" algn="ctr">
              <a:solidFill>
                <a:srgbClr val="FFC000"/>
              </a:solidFill>
              <a:prstDash val="solid"/>
              <a:headEnd type="triangle"/>
              <a:tailEnd type="none"/>
            </a:ln>
            <a:effectLst/>
          </p:spPr>
        </p:cxnSp>
        <p:sp>
          <p:nvSpPr>
            <p:cNvPr id="32" name="TextBox 31"/>
            <p:cNvSpPr txBox="1"/>
            <p:nvPr/>
          </p:nvSpPr>
          <p:spPr>
            <a:xfrm>
              <a:off x="1597003" y="2917821"/>
              <a:ext cx="1653192" cy="400110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/>
                </a:rPr>
                <a:t>Harmonic kicker that kicks every 5th bunch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284439" y="1315528"/>
              <a:ext cx="307808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/>
                </a:rPr>
                <a:t>Empty ring buckets already extracted to the transfer line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288284" y="1598650"/>
              <a:ext cx="2421224" cy="2887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/>
                </a:rPr>
                <a:t>Ring buckets still occupied by bunches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298103" y="1876495"/>
              <a:ext cx="160172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/>
                </a:rPr>
                <a:t>Empty transfer line buckets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305046" y="2150498"/>
              <a:ext cx="288732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/>
                </a:rPr>
                <a:t>Transfer line buckets occupied by extracted bunches</a:t>
              </a:r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2945799" y="2908915"/>
              <a:ext cx="4168236" cy="536147"/>
              <a:chOff x="1485900" y="2819400"/>
              <a:chExt cx="3756416" cy="457200"/>
            </a:xfrm>
          </p:grpSpPr>
          <p:cxnSp>
            <p:nvCxnSpPr>
              <p:cNvPr id="50" name="Straight Connector 49"/>
              <p:cNvCxnSpPr/>
              <p:nvPr/>
            </p:nvCxnSpPr>
            <p:spPr bwMode="auto">
              <a:xfrm>
                <a:off x="1485900" y="3276600"/>
                <a:ext cx="3756416" cy="0"/>
              </a:xfrm>
              <a:prstGeom prst="line">
                <a:avLst/>
              </a:prstGeom>
              <a:solidFill>
                <a:srgbClr val="BBE0E3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51" name="Rectangle 50"/>
              <p:cNvSpPr/>
              <p:nvPr/>
            </p:nvSpPr>
            <p:spPr bwMode="auto">
              <a:xfrm flipV="1">
                <a:off x="1852689" y="2819400"/>
                <a:ext cx="223970" cy="457200"/>
              </a:xfrm>
              <a:prstGeom prst="rect">
                <a:avLst/>
              </a:prstGeom>
              <a:noFill/>
              <a:ln w="9525" algn="ctr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/>
                  <a:cs typeface="Times New Roman" panose="02020603050405020304" pitchFamily="18" charset="0"/>
                </a:endParaRPr>
              </a:p>
            </p:txBody>
          </p:sp>
          <p:sp>
            <p:nvSpPr>
              <p:cNvPr id="52" name="Rectangle 51"/>
              <p:cNvSpPr/>
              <p:nvPr/>
            </p:nvSpPr>
            <p:spPr bwMode="auto">
              <a:xfrm flipV="1">
                <a:off x="3276835" y="2819400"/>
                <a:ext cx="223970" cy="457200"/>
              </a:xfrm>
              <a:prstGeom prst="rect">
                <a:avLst/>
              </a:prstGeom>
              <a:noFill/>
              <a:ln w="9525" algn="ctr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/>
                  <a:cs typeface="Times New Roman" panose="02020603050405020304" pitchFamily="18" charset="0"/>
                </a:endParaRPr>
              </a:p>
            </p:txBody>
          </p:sp>
          <p:sp>
            <p:nvSpPr>
              <p:cNvPr id="53" name="Rectangle 52"/>
              <p:cNvSpPr/>
              <p:nvPr/>
            </p:nvSpPr>
            <p:spPr bwMode="auto">
              <a:xfrm flipV="1">
                <a:off x="4581594" y="2819400"/>
                <a:ext cx="223970" cy="457200"/>
              </a:xfrm>
              <a:prstGeom prst="rect">
                <a:avLst/>
              </a:prstGeom>
              <a:noFill/>
              <a:ln w="9525" algn="ctr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8" name="TextBox 37"/>
            <p:cNvSpPr txBox="1"/>
            <p:nvPr/>
          </p:nvSpPr>
          <p:spPr>
            <a:xfrm>
              <a:off x="4051385" y="3445062"/>
              <a:ext cx="109998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/>
                </a:rPr>
                <a:t>Ideal kicker pulse</a:t>
              </a:r>
            </a:p>
          </p:txBody>
        </p:sp>
        <p:sp>
          <p:nvSpPr>
            <p:cNvPr id="39" name="Oval 38"/>
            <p:cNvSpPr/>
            <p:nvPr/>
          </p:nvSpPr>
          <p:spPr>
            <a:xfrm>
              <a:off x="5562803" y="2590800"/>
              <a:ext cx="152197" cy="107229"/>
            </a:xfrm>
            <a:prstGeom prst="ellipse">
              <a:avLst/>
            </a:prstGeom>
            <a:noFill/>
            <a:ln w="25400" cap="flat" cmpd="sng" algn="ctr">
              <a:solidFill>
                <a:srgbClr val="C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"/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4648403" y="2590799"/>
              <a:ext cx="152197" cy="107229"/>
            </a:xfrm>
            <a:prstGeom prst="ellipse">
              <a:avLst/>
            </a:prstGeom>
            <a:noFill/>
            <a:ln w="25400" cap="flat" cmpd="sng" algn="ctr">
              <a:solidFill>
                <a:srgbClr val="C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2679597" y="2748991"/>
              <a:ext cx="160844" cy="101465"/>
            </a:xfrm>
            <a:prstGeom prst="ellipse">
              <a:avLst/>
            </a:prstGeom>
            <a:noFill/>
            <a:ln w="25400" cap="flat" cmpd="sng" algn="ctr">
              <a:solidFill>
                <a:srgbClr val="339933"/>
              </a:solidFill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39933"/>
                  </a:solidFill>
                  <a:effectLst/>
                  <a:uLnTx/>
                  <a:uFillTx/>
                  <a:latin typeface="Times"/>
                </a:rPr>
                <a:t>10</a:t>
              </a:r>
            </a:p>
          </p:txBody>
        </p:sp>
        <p:sp>
          <p:nvSpPr>
            <p:cNvPr id="42" name="Oval 41"/>
            <p:cNvSpPr/>
            <p:nvPr/>
          </p:nvSpPr>
          <p:spPr>
            <a:xfrm rot="2440087">
              <a:off x="3231491" y="1487250"/>
              <a:ext cx="160844" cy="101465"/>
            </a:xfrm>
            <a:prstGeom prst="ellipse">
              <a:avLst/>
            </a:prstGeom>
            <a:noFill/>
            <a:ln w="25400" cap="flat" cmpd="sng" algn="ctr">
              <a:solidFill>
                <a:srgbClr val="339933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39933"/>
                  </a:solidFill>
                  <a:effectLst/>
                  <a:uLnTx/>
                  <a:uFillTx/>
                  <a:latin typeface="Times"/>
                </a:rPr>
                <a:t>7</a:t>
              </a:r>
            </a:p>
          </p:txBody>
        </p:sp>
        <p:sp>
          <p:nvSpPr>
            <p:cNvPr id="43" name="Oval 42"/>
            <p:cNvSpPr/>
            <p:nvPr/>
          </p:nvSpPr>
          <p:spPr>
            <a:xfrm rot="3919259">
              <a:off x="3424777" y="1816445"/>
              <a:ext cx="160844" cy="101465"/>
            </a:xfrm>
            <a:prstGeom prst="ellipse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"/>
                </a:rPr>
                <a:t>5</a:t>
              </a:r>
            </a:p>
          </p:txBody>
        </p:sp>
        <p:sp>
          <p:nvSpPr>
            <p:cNvPr id="44" name="Oval 43"/>
            <p:cNvSpPr/>
            <p:nvPr/>
          </p:nvSpPr>
          <p:spPr>
            <a:xfrm>
              <a:off x="6172403" y="2590800"/>
              <a:ext cx="152197" cy="107229"/>
            </a:xfrm>
            <a:prstGeom prst="ellipse">
              <a:avLst/>
            </a:prstGeom>
            <a:noFill/>
            <a:ln w="25400" cap="flat" cmpd="sng" algn="ctr">
              <a:solidFill>
                <a:srgbClr val="C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"/>
              </a:endParaRPr>
            </a:p>
          </p:txBody>
        </p:sp>
        <p:sp>
          <p:nvSpPr>
            <p:cNvPr id="45" name="Oval 44"/>
            <p:cNvSpPr/>
            <p:nvPr/>
          </p:nvSpPr>
          <p:spPr>
            <a:xfrm>
              <a:off x="4343603" y="2590800"/>
              <a:ext cx="152197" cy="107229"/>
            </a:xfrm>
            <a:prstGeom prst="ellipse">
              <a:avLst/>
            </a:prstGeom>
            <a:noFill/>
            <a:ln w="25400" cap="flat" cmpd="sng" algn="ctr">
              <a:solidFill>
                <a:srgbClr val="C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"/>
              </a:endParaRPr>
            </a:p>
          </p:txBody>
        </p:sp>
        <p:cxnSp>
          <p:nvCxnSpPr>
            <p:cNvPr id="46" name="Straight Arrow Connector 45"/>
            <p:cNvCxnSpPr/>
            <p:nvPr/>
          </p:nvCxnSpPr>
          <p:spPr bwMode="auto">
            <a:xfrm>
              <a:off x="5258003" y="2798200"/>
              <a:ext cx="1524000" cy="0"/>
            </a:xfrm>
            <a:prstGeom prst="straightConnector1">
              <a:avLst/>
            </a:prstGeom>
            <a:solidFill>
              <a:srgbClr val="BBE0E3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7" name="Arc 46"/>
            <p:cNvSpPr/>
            <p:nvPr/>
          </p:nvSpPr>
          <p:spPr bwMode="auto">
            <a:xfrm>
              <a:off x="2360329" y="1576642"/>
              <a:ext cx="914400" cy="914400"/>
            </a:xfrm>
            <a:prstGeom prst="arc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3962400" y="1143000"/>
              <a:ext cx="152197" cy="107229"/>
            </a:xfrm>
            <a:prstGeom prst="ellipse">
              <a:avLst/>
            </a:prstGeom>
            <a:noFill/>
            <a:ln w="25400" cap="flat" cmpd="sng" algn="ctr">
              <a:solidFill>
                <a:srgbClr val="339933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39933"/>
                  </a:solidFill>
                  <a:effectLst/>
                  <a:uLnTx/>
                  <a:uFillTx/>
                  <a:latin typeface="Times"/>
                </a:rPr>
                <a:t>n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4283675" y="1088940"/>
              <a:ext cx="316785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/>
                </a:rPr>
                <a:t>Empty gap buckets to accommodate kicker burst rise time</a:t>
              </a:r>
            </a:p>
          </p:txBody>
        </p:sp>
      </p:grpSp>
      <p:sp>
        <p:nvSpPr>
          <p:cNvPr id="54" name="Rectangle 53"/>
          <p:cNvSpPr/>
          <p:nvPr/>
        </p:nvSpPr>
        <p:spPr>
          <a:xfrm>
            <a:off x="300824" y="929420"/>
            <a:ext cx="4956975" cy="48690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SzPct val="150000"/>
              <a:buBlip>
                <a:blip r:embed="rId2"/>
              </a:buBlip>
            </a:pPr>
            <a:r>
              <a:rPr lang="en-US" sz="1600" kern="0" dirty="0">
                <a:solidFill>
                  <a:srgbClr val="000000"/>
                </a:solidFill>
                <a:latin typeface="Times"/>
                <a:ea typeface="MS PGothic" pitchFamily="34" charset="-128"/>
                <a:cs typeface="Arial" panose="020B0604020202020204" pitchFamily="34" charset="0"/>
              </a:rPr>
              <a:t>JLEIC injection requires 17MHz (or 34/68MHz) beam in bunch trains with ~</a:t>
            </a:r>
            <a:r>
              <a:rPr lang="en-US" sz="1600" kern="0" dirty="0" smtClean="0">
                <a:solidFill>
                  <a:srgbClr val="000000"/>
                </a:solidFill>
                <a:latin typeface="Times"/>
                <a:ea typeface="MS PGothic" pitchFamily="34" charset="-128"/>
                <a:cs typeface="Arial" panose="020B0604020202020204" pitchFamily="34" charset="0"/>
              </a:rPr>
              <a:t>1100m </a:t>
            </a:r>
            <a:r>
              <a:rPr lang="en-US" sz="1600" kern="0" dirty="0">
                <a:solidFill>
                  <a:srgbClr val="000000"/>
                </a:solidFill>
                <a:latin typeface="Times"/>
                <a:ea typeface="MS PGothic" pitchFamily="34" charset="-128"/>
                <a:cs typeface="Arial" panose="020B0604020202020204" pitchFamily="34" charset="0"/>
              </a:rPr>
              <a:t>in length (</a:t>
            </a:r>
            <a:r>
              <a:rPr lang="en-US" sz="1600" kern="0" dirty="0" smtClean="0">
                <a:solidFill>
                  <a:srgbClr val="000000"/>
                </a:solidFill>
                <a:latin typeface="Times"/>
                <a:ea typeface="MS PGothic" pitchFamily="34" charset="-128"/>
                <a:cs typeface="Arial" panose="020B0604020202020204" pitchFamily="34" charset="0"/>
              </a:rPr>
              <a:t>63 </a:t>
            </a:r>
            <a:r>
              <a:rPr lang="en-US" sz="1600" kern="0" dirty="0">
                <a:solidFill>
                  <a:srgbClr val="000000"/>
                </a:solidFill>
                <a:latin typeface="Times"/>
                <a:ea typeface="MS PGothic" pitchFamily="34" charset="-128"/>
                <a:cs typeface="Arial" panose="020B0604020202020204" pitchFamily="34" charset="0"/>
              </a:rPr>
              <a:t>bunches for 17MHz</a:t>
            </a:r>
            <a:r>
              <a:rPr lang="en-US" sz="1600" kern="0" dirty="0" smtClean="0">
                <a:solidFill>
                  <a:srgbClr val="000000"/>
                </a:solidFill>
                <a:latin typeface="Times"/>
                <a:ea typeface="MS PGothic" pitchFamily="34" charset="-128"/>
                <a:cs typeface="Arial" panose="020B0604020202020204" pitchFamily="34" charset="0"/>
              </a:rPr>
              <a:t>). </a:t>
            </a:r>
            <a:r>
              <a:rPr lang="en-US" sz="1600" kern="0" dirty="0">
                <a:solidFill>
                  <a:srgbClr val="000000"/>
                </a:solidFill>
                <a:latin typeface="Times"/>
                <a:ea typeface="MS PGothic" pitchFamily="34" charset="-128"/>
                <a:cs typeface="Arial" panose="020B0604020202020204" pitchFamily="34" charset="0"/>
              </a:rPr>
              <a:t>However, we can build a ring containing </a:t>
            </a:r>
            <a:r>
              <a:rPr lang="en-US" sz="1600" kern="0" dirty="0" smtClean="0">
                <a:solidFill>
                  <a:srgbClr val="000000"/>
                </a:solidFill>
                <a:latin typeface="Times"/>
                <a:ea typeface="MS PGothic" pitchFamily="34" charset="-128"/>
                <a:cs typeface="Arial" panose="020B0604020202020204" pitchFamily="34" charset="0"/>
              </a:rPr>
              <a:t>63 </a:t>
            </a:r>
            <a:r>
              <a:rPr lang="en-US" sz="1600" kern="0" dirty="0">
                <a:solidFill>
                  <a:srgbClr val="000000"/>
                </a:solidFill>
                <a:latin typeface="Times"/>
                <a:ea typeface="MS PGothic" pitchFamily="34" charset="-128"/>
                <a:cs typeface="Arial" panose="020B0604020202020204" pitchFamily="34" charset="0"/>
              </a:rPr>
              <a:t>bunches with 748.5MHz spacing, so the bunch train length in the ring can be reduced to 24m. We can use a kicker to extract the beam at 17MHz (1/44 of 748.5MHz), kicking every 44th bunch </a:t>
            </a:r>
            <a:r>
              <a:rPr lang="en-US" sz="1600" kern="0" dirty="0" smtClean="0">
                <a:solidFill>
                  <a:srgbClr val="000000"/>
                </a:solidFill>
                <a:latin typeface="Times"/>
                <a:ea typeface="MS PGothic" pitchFamily="34" charset="-128"/>
                <a:cs typeface="Arial" panose="020B0604020202020204" pitchFamily="34" charset="0"/>
              </a:rPr>
              <a:t>out.</a:t>
            </a:r>
            <a:endParaRPr lang="en-US" sz="1600" kern="0" dirty="0">
              <a:solidFill>
                <a:srgbClr val="000000"/>
              </a:solidFill>
              <a:latin typeface="Times"/>
              <a:ea typeface="MS PGothic" pitchFamily="34" charset="-128"/>
              <a:cs typeface="Arial" panose="020B0604020202020204" pitchFamily="34" charset="0"/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SzPct val="150000"/>
              <a:buBlip>
                <a:blip r:embed="rId2"/>
              </a:buBlip>
            </a:pPr>
            <a:r>
              <a:rPr lang="en-US" sz="1600" kern="0" dirty="0">
                <a:solidFill>
                  <a:srgbClr val="000000"/>
                </a:solidFill>
                <a:latin typeface="Times"/>
                <a:ea typeface="MS PGothic" pitchFamily="34" charset="-128"/>
                <a:cs typeface="Arial" panose="020B0604020202020204" pitchFamily="34" charset="0"/>
              </a:rPr>
              <a:t>To leave N continuous gaps in the ring to accommodate the kicker burst rise time, the ring’s harmonic number needs to be picked at 44N+1. In our case, the ring harmonic number will be 89. The ring circumference will be 35.6m, with two gaps of ~6m (20ns) each, and two 12m bunch trains. 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SzPct val="150000"/>
              <a:buBlip>
                <a:blip r:embed="rId2"/>
              </a:buBlip>
            </a:pPr>
            <a:r>
              <a:rPr lang="en-US" sz="1600" kern="0" dirty="0">
                <a:solidFill>
                  <a:srgbClr val="000000"/>
                </a:solidFill>
                <a:latin typeface="Times"/>
                <a:ea typeface="MS PGothic" pitchFamily="34" charset="-128"/>
                <a:cs typeface="Arial" panose="020B0604020202020204" pitchFamily="34" charset="0"/>
              </a:rPr>
              <a:t>Harmonic </a:t>
            </a:r>
            <a:r>
              <a:rPr lang="en-US" sz="1600" kern="0" dirty="0" err="1">
                <a:solidFill>
                  <a:srgbClr val="000000"/>
                </a:solidFill>
                <a:latin typeface="Times"/>
                <a:ea typeface="MS PGothic" pitchFamily="34" charset="-128"/>
                <a:cs typeface="Arial" panose="020B0604020202020204" pitchFamily="34" charset="0"/>
              </a:rPr>
              <a:t>stripline</a:t>
            </a:r>
            <a:r>
              <a:rPr lang="en-US" sz="1600" kern="0" dirty="0">
                <a:solidFill>
                  <a:srgbClr val="000000"/>
                </a:solidFill>
                <a:latin typeface="Times"/>
                <a:ea typeface="MS PGothic" pitchFamily="34" charset="-128"/>
                <a:cs typeface="Arial" panose="020B0604020202020204" pitchFamily="34" charset="0"/>
              </a:rPr>
              <a:t> RF kickers will be the right technology choice to provide &lt;1ns pulse rise time, &lt;1ns pulse width and ~20ns burst rise time, with </a:t>
            </a:r>
            <a:r>
              <a:rPr lang="en-US" sz="1600" kern="0" dirty="0" smtClean="0">
                <a:solidFill>
                  <a:srgbClr val="000000"/>
                </a:solidFill>
                <a:latin typeface="Times"/>
                <a:ea typeface="MS PGothic" pitchFamily="34" charset="-128"/>
                <a:cs typeface="Arial" panose="020B0604020202020204" pitchFamily="34" charset="0"/>
              </a:rPr>
              <a:t>&gt;60 </a:t>
            </a:r>
            <a:r>
              <a:rPr lang="en-US" sz="1600" kern="0" dirty="0">
                <a:solidFill>
                  <a:srgbClr val="000000"/>
                </a:solidFill>
                <a:latin typeface="Times"/>
                <a:ea typeface="MS PGothic" pitchFamily="34" charset="-128"/>
                <a:cs typeface="Arial" panose="020B0604020202020204" pitchFamily="34" charset="0"/>
              </a:rPr>
              <a:t>pulses in one burst</a:t>
            </a:r>
            <a:r>
              <a:rPr lang="en-US" sz="1600" kern="0" dirty="0" smtClean="0">
                <a:solidFill>
                  <a:srgbClr val="000000"/>
                </a:solidFill>
                <a:latin typeface="Times"/>
                <a:ea typeface="MS PGothic" pitchFamily="34" charset="-128"/>
                <a:cs typeface="Arial" panose="020B0604020202020204" pitchFamily="34" charset="0"/>
              </a:rPr>
              <a:t>. Lot of harmonic kicker R&amp;D effort already made for the JLEIC Circulating Cooler Ring (Y. Zhang’s talk)</a:t>
            </a:r>
            <a:endParaRPr lang="en-US" sz="1600" kern="0" dirty="0">
              <a:solidFill>
                <a:srgbClr val="000000"/>
              </a:solidFill>
              <a:latin typeface="Times"/>
              <a:ea typeface="MS PGothic" pitchFamily="34" charset="-128"/>
              <a:cs typeface="Arial" panose="020B0604020202020204" pitchFamily="34" charset="0"/>
            </a:endParaRPr>
          </a:p>
        </p:txBody>
      </p:sp>
      <p:pic>
        <p:nvPicPr>
          <p:cNvPr id="55" name="Picture 5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9894" y="4278712"/>
            <a:ext cx="2573950" cy="2133600"/>
          </a:xfrm>
          <a:prstGeom prst="rect">
            <a:avLst/>
          </a:prstGeom>
        </p:spPr>
      </p:pic>
      <p:sp>
        <p:nvSpPr>
          <p:cNvPr id="56" name="Rectangle 55"/>
          <p:cNvSpPr/>
          <p:nvPr/>
        </p:nvSpPr>
        <p:spPr>
          <a:xfrm>
            <a:off x="5813905" y="3610154"/>
            <a:ext cx="27016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200" dirty="0">
                <a:solidFill>
                  <a:srgbClr val="000000"/>
                </a:solidFill>
                <a:latin typeface="Times"/>
              </a:rPr>
              <a:t>Different mode combination schemes</a:t>
            </a:r>
          </a:p>
          <a:p>
            <a:pPr lvl="0"/>
            <a:r>
              <a:rPr lang="en-US" sz="1200" dirty="0">
                <a:solidFill>
                  <a:srgbClr val="000000"/>
                </a:solidFill>
                <a:latin typeface="Times"/>
              </a:rPr>
              <a:t>(kicks every 10</a:t>
            </a:r>
            <a:r>
              <a:rPr lang="en-US" sz="1200" baseline="30000" dirty="0">
                <a:solidFill>
                  <a:srgbClr val="000000"/>
                </a:solidFill>
                <a:latin typeface="Times"/>
              </a:rPr>
              <a:t>th</a:t>
            </a:r>
            <a:r>
              <a:rPr lang="en-US" sz="1200" dirty="0">
                <a:solidFill>
                  <a:srgbClr val="000000"/>
                </a:solidFill>
                <a:latin typeface="Times"/>
              </a:rPr>
              <a:t> bucket)</a:t>
            </a:r>
          </a:p>
          <a:p>
            <a:pPr lvl="0"/>
            <a:r>
              <a:rPr lang="en-US" sz="1200" dirty="0">
                <a:solidFill>
                  <a:srgbClr val="000000"/>
                </a:solidFill>
                <a:latin typeface="Times"/>
              </a:rPr>
              <a:t>Y. Huang PRAB19, 084201 </a:t>
            </a:r>
            <a:endParaRPr lang="en-US" sz="1200" dirty="0">
              <a:solidFill>
                <a:srgbClr val="000000"/>
              </a:solidFill>
              <a:latin typeface="Time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4297" y="4299836"/>
            <a:ext cx="2913432" cy="1736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" name="TextBox 57"/>
          <p:cNvSpPr txBox="1"/>
          <p:nvPr/>
        </p:nvSpPr>
        <p:spPr>
          <a:xfrm>
            <a:off x="8971218" y="3794820"/>
            <a:ext cx="24673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  <a:latin typeface="Times"/>
              </a:rPr>
              <a:t>Use RF </a:t>
            </a:r>
            <a:r>
              <a:rPr lang="en-US" sz="1200" dirty="0" err="1" smtClean="0">
                <a:solidFill>
                  <a:srgbClr val="000000"/>
                </a:solidFill>
                <a:latin typeface="Times"/>
              </a:rPr>
              <a:t>stripline</a:t>
            </a:r>
            <a:r>
              <a:rPr lang="en-US" sz="1200" dirty="0" smtClean="0">
                <a:solidFill>
                  <a:srgbClr val="000000"/>
                </a:solidFill>
                <a:latin typeface="Times"/>
              </a:rPr>
              <a:t> as harmonic kickers</a:t>
            </a:r>
          </a:p>
          <a:p>
            <a:r>
              <a:rPr lang="en-US" sz="1200" dirty="0" smtClean="0">
                <a:solidFill>
                  <a:srgbClr val="000000"/>
                </a:solidFill>
                <a:latin typeface="Times"/>
              </a:rPr>
              <a:t>J</a:t>
            </a:r>
            <a:r>
              <a:rPr lang="en-US" sz="1200" dirty="0" smtClean="0">
                <a:solidFill>
                  <a:srgbClr val="000000"/>
                </a:solidFill>
                <a:latin typeface="Times"/>
              </a:rPr>
              <a:t>. </a:t>
            </a:r>
            <a:r>
              <a:rPr lang="en-US" sz="1200" dirty="0" err="1" smtClean="0">
                <a:solidFill>
                  <a:srgbClr val="000000"/>
                </a:solidFill>
                <a:latin typeface="Times"/>
              </a:rPr>
              <a:t>Guo</a:t>
            </a:r>
            <a:r>
              <a:rPr lang="en-US" sz="1200" dirty="0" smtClean="0">
                <a:solidFill>
                  <a:srgbClr val="000000"/>
                </a:solidFill>
                <a:latin typeface="Times"/>
              </a:rPr>
              <a:t>, COOL’15, TUPF10</a:t>
            </a:r>
            <a:endParaRPr lang="en-US" sz="1200" dirty="0">
              <a:solidFill>
                <a:srgbClr val="000000"/>
              </a:solidFill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2626095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JLEIC Electron Ring Top-off for Polarization Retention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JLEIC e+/e- polarization has a limited lifetime </a:t>
            </a:r>
            <a:r>
              <a:rPr lang="en-US" sz="2000" dirty="0" smtClean="0"/>
              <a:t>proportional to E</a:t>
            </a:r>
            <a:r>
              <a:rPr lang="en-US" sz="2000" baseline="30000" dirty="0" smtClean="0"/>
              <a:t>-5</a:t>
            </a:r>
            <a:r>
              <a:rPr lang="en-US" sz="2000" dirty="0" smtClean="0"/>
              <a:t> due </a:t>
            </a:r>
            <a:r>
              <a:rPr lang="en-US" sz="2000" dirty="0"/>
              <a:t>to </a:t>
            </a:r>
            <a:r>
              <a:rPr lang="en-US" sz="2000" dirty="0" err="1"/>
              <a:t>Sokolov</a:t>
            </a:r>
            <a:r>
              <a:rPr lang="en-US" sz="2000" dirty="0"/>
              <a:t>–</a:t>
            </a:r>
            <a:r>
              <a:rPr lang="en-US" sz="2000" dirty="0" err="1"/>
              <a:t>Ternov</a:t>
            </a:r>
            <a:r>
              <a:rPr lang="en-US" sz="2000" dirty="0"/>
              <a:t> effect.</a:t>
            </a:r>
          </a:p>
          <a:p>
            <a:r>
              <a:rPr lang="en-US" sz="2000" dirty="0"/>
              <a:t>Continuous top-off injection (and removing the same amount of recirculating particles) </a:t>
            </a:r>
            <a:r>
              <a:rPr lang="en-US" sz="2000" dirty="0" smtClean="0"/>
              <a:t>needed to </a:t>
            </a:r>
            <a:r>
              <a:rPr lang="en-US" sz="2000" dirty="0"/>
              <a:t>keep the polarization </a:t>
            </a:r>
          </a:p>
          <a:p>
            <a:endParaRPr lang="en-US" sz="2000" dirty="0"/>
          </a:p>
          <a:p>
            <a:r>
              <a:rPr lang="en-US" sz="2000" dirty="0"/>
              <a:t>Equilibrium polarization is determined </a:t>
            </a:r>
            <a:r>
              <a:rPr lang="en-US" sz="2000" dirty="0" smtClean="0"/>
              <a:t>by</a:t>
            </a:r>
          </a:p>
          <a:p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To </a:t>
            </a:r>
            <a:r>
              <a:rPr lang="en-US" sz="2000" dirty="0"/>
              <a:t>retain ≥80% of the injected polarization, the initial injection time needs to be less than 1/4 of depolarization </a:t>
            </a:r>
            <a:r>
              <a:rPr lang="en-US" sz="2000" dirty="0" smtClean="0"/>
              <a:t>time</a:t>
            </a:r>
          </a:p>
          <a:p>
            <a:endParaRPr lang="en-US" sz="2000" dirty="0"/>
          </a:p>
          <a:p>
            <a:endParaRPr lang="en-US" sz="2000" dirty="0" smtClean="0"/>
          </a:p>
          <a:p>
            <a:r>
              <a:rPr lang="en-US" sz="2000" dirty="0" smtClean="0"/>
              <a:t>Assuming ~90% polarization from the e</a:t>
            </a:r>
            <a:r>
              <a:rPr lang="en-US" sz="2000" baseline="30000" dirty="0" smtClean="0"/>
              <a:t>-</a:t>
            </a:r>
            <a:r>
              <a:rPr lang="en-US" sz="2000" dirty="0" smtClean="0"/>
              <a:t> source, 60-75% e</a:t>
            </a:r>
            <a:r>
              <a:rPr lang="en-US" sz="2000" baseline="30000" dirty="0" smtClean="0"/>
              <a:t>-</a:t>
            </a:r>
            <a:r>
              <a:rPr lang="en-US" sz="2000" dirty="0" smtClean="0"/>
              <a:t> to e</a:t>
            </a:r>
            <a:r>
              <a:rPr lang="en-US" sz="2000" baseline="30000" dirty="0" smtClean="0"/>
              <a:t>+</a:t>
            </a:r>
            <a:r>
              <a:rPr lang="en-US" sz="2000" dirty="0" smtClean="0"/>
              <a:t> polarization transfer, and 80% polarization retention by top-off, we will get e</a:t>
            </a:r>
            <a:r>
              <a:rPr lang="en-US" sz="2000" baseline="30000" dirty="0" smtClean="0"/>
              <a:t>+</a:t>
            </a:r>
            <a:r>
              <a:rPr lang="en-US" sz="2000" dirty="0" smtClean="0"/>
              <a:t> polarization of 43-54%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23, 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EIC User Group Meeting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11</a:t>
            </a:fld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1059072"/>
              </p:ext>
            </p:extLst>
          </p:nvPr>
        </p:nvGraphicFramePr>
        <p:xfrm>
          <a:off x="4484688" y="1828800"/>
          <a:ext cx="2741612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2" name="Equation" r:id="rId3" imgW="2260440" imgH="393480" progId="Equation.3">
                  <p:embed/>
                </p:oleObj>
              </mc:Choice>
              <mc:Fallback>
                <p:oleObj name="Equation" r:id="rId3" imgW="2260440" imgH="3934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4688" y="1828800"/>
                        <a:ext cx="2741612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5492462"/>
              </p:ext>
            </p:extLst>
          </p:nvPr>
        </p:nvGraphicFramePr>
        <p:xfrm>
          <a:off x="4389438" y="2935288"/>
          <a:ext cx="3630612" cy="627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3" name="Equation" r:id="rId5" imgW="2768400" imgH="469800" progId="Equation.3">
                  <p:embed/>
                </p:oleObj>
              </mc:Choice>
              <mc:Fallback>
                <p:oleObj name="Equation" r:id="rId5" imgW="2768400" imgH="4698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9438" y="2935288"/>
                        <a:ext cx="3630612" cy="627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743449" y="4152900"/>
                <a:ext cx="2159053" cy="6302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𝑖𝑛𝑗</m:t>
                          </m:r>
                        </m:sub>
                      </m:sSub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/>
                                </a:rPr>
                                <m:t>𝑟𝑒𝑣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/>
                                </a:rPr>
                                <m:t>𝑟𝑖𝑛𝑔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/>
                                </a:rPr>
                                <m:t>𝑖𝑛𝑗</m:t>
                              </m:r>
                              <m:r>
                                <a:rPr lang="en-US" sz="1600" b="0" i="1" smtClean="0">
                                  <a:latin typeface="Cambria Math"/>
                                </a:rPr>
                                <m:t>, </m:t>
                              </m:r>
                              <m:r>
                                <a:rPr lang="en-US" sz="1600" b="0" i="1" smtClean="0">
                                  <a:latin typeface="Cambria Math"/>
                                </a:rPr>
                                <m:t>𝑎𝑣𝑔</m:t>
                              </m:r>
                            </m:sub>
                          </m:sSub>
                        </m:den>
                      </m:f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≤</m:t>
                      </m:r>
                      <m:f>
                        <m:f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/>
                                </a:rPr>
                                <m:t>𝑑𝑘</m:t>
                              </m:r>
                            </m:sub>
                          </m:sSub>
                        </m:num>
                        <m:den>
                          <m:r>
                            <a:rPr lang="en-US" sz="1600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3449" y="4152900"/>
                <a:ext cx="2159053" cy="63023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83722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JLEIC Polarized Positron Injection Performance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July 23, 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EIC User Group Meeting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838200" y="4002128"/>
            <a:ext cx="10080518" cy="235422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20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16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>
                <a:latin typeface="+mn-lt"/>
              </a:rPr>
              <a:t>The beam current is limited by the long damping time at low energy end; at high energy, the limit is the kicker wait time, as well as a faster drop in polarization lifetime.</a:t>
            </a:r>
          </a:p>
          <a:p>
            <a:pPr lvl="1"/>
            <a:r>
              <a:rPr lang="en-US" sz="1600" dirty="0" smtClean="0">
                <a:latin typeface="+mn-lt"/>
              </a:rPr>
              <a:t>JLEIC positron current peaks at 7GeV, as both the injection time and the kicker wait time are close to the limit.</a:t>
            </a:r>
          </a:p>
          <a:p>
            <a:r>
              <a:rPr lang="en-US" sz="1600" dirty="0" smtClean="0">
                <a:latin typeface="+mn-lt"/>
              </a:rPr>
              <a:t>With damping wigglers in the JLEIC e-ring, low energy performance can be improved. The chart above assumes that a 4 meter 4 Tesla sinusoidal wiggler is used at energies up to 8 GeV. </a:t>
            </a:r>
            <a:r>
              <a:rPr lang="en-US" sz="1600" dirty="0" smtClean="0">
                <a:latin typeface="+mn-lt"/>
              </a:rPr>
              <a:t>Beam current is ~1/3 of the electron case for E&gt;=7GeV, but much worse at 3-5 GeV.</a:t>
            </a:r>
            <a:endParaRPr lang="en-US" sz="1600" dirty="0" smtClean="0">
              <a:latin typeface="+mn-lt"/>
            </a:endParaRPr>
          </a:p>
          <a:p>
            <a:r>
              <a:rPr lang="en-US" sz="1600" dirty="0" smtClean="0">
                <a:latin typeface="+mn-lt"/>
              </a:rPr>
              <a:t>Higher conversion e</a:t>
            </a:r>
            <a:r>
              <a:rPr lang="en-US" sz="1600" baseline="30000" dirty="0" smtClean="0">
                <a:latin typeface="+mn-lt"/>
              </a:rPr>
              <a:t>-</a:t>
            </a:r>
            <a:r>
              <a:rPr lang="en-US" sz="1600" dirty="0" smtClean="0">
                <a:latin typeface="+mn-lt"/>
              </a:rPr>
              <a:t> energy helps to increase e</a:t>
            </a:r>
            <a:r>
              <a:rPr lang="en-US" sz="1600" baseline="30000" dirty="0" smtClean="0">
                <a:latin typeface="+mn-lt"/>
              </a:rPr>
              <a:t>+</a:t>
            </a:r>
            <a:r>
              <a:rPr lang="en-US" sz="1600" dirty="0" smtClean="0">
                <a:latin typeface="+mn-lt"/>
              </a:rPr>
              <a:t> yield and suppress instabilities (such as space charge tune </a:t>
            </a:r>
            <a:r>
              <a:rPr lang="en-US" sz="1600" dirty="0" smtClean="0">
                <a:latin typeface="+mn-lt"/>
              </a:rPr>
              <a:t>shift</a:t>
            </a:r>
            <a:r>
              <a:rPr lang="en-US" sz="1600" dirty="0" smtClean="0">
                <a:latin typeface="+mn-lt"/>
              </a:rPr>
              <a:t>) in the accumulator ring, but also increases the peak power required in the e</a:t>
            </a:r>
            <a:r>
              <a:rPr lang="en-US" sz="1600" baseline="30000" dirty="0" smtClean="0">
                <a:latin typeface="+mn-lt"/>
              </a:rPr>
              <a:t>-</a:t>
            </a:r>
            <a:r>
              <a:rPr lang="en-US" sz="1600" dirty="0" smtClean="0">
                <a:latin typeface="+mn-lt"/>
              </a:rPr>
              <a:t> linac and the extraction kicker, as well as the ionizing radiation dosage around the target.</a:t>
            </a:r>
          </a:p>
          <a:p>
            <a:endParaRPr lang="en-US" sz="1600" dirty="0" smtClean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6243090" y="986567"/>
                <a:ext cx="3037435" cy="6273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1600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𝑟𝑖𝑛𝑔</m:t>
                          </m:r>
                        </m:sub>
                      </m:sSub>
                      <m:r>
                        <a:rPr lang="en-US" sz="1600" b="0" i="1" smtClean="0">
                          <a:solidFill>
                            <a:prstClr val="black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600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𝑖𝑛𝑗</m:t>
                              </m:r>
                              <m:r>
                                <a:rPr lang="en-US" sz="1600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,  </m:t>
                              </m:r>
                              <m:r>
                                <a:rPr lang="en-US" sz="1600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𝑝𝑢𝑙𝑠𝑒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600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𝑖𝑛𝑗</m:t>
                              </m:r>
                            </m:sub>
                          </m:sSub>
                        </m:num>
                        <m:den>
                          <m:r>
                            <a:rPr lang="en-US" sz="1600" b="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sz="1600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𝑤𝑎𝑖𝑡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n-US" sz="160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6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𝐶𝐸𝐵𝐴𝐹</m:t>
                              </m:r>
                              <m:r>
                                <a:rPr lang="en-US" sz="16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sz="16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𝑡𝑟𝑎𝑖𝑛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6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𝐽𝐿𝐸𝐼𝐶</m:t>
                              </m:r>
                              <m:r>
                                <a:rPr lang="en-US" sz="16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sub>
                          </m:sSub>
                          <m:r>
                            <a:rPr lang="en-US" sz="1600" b="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/2</m:t>
                          </m:r>
                        </m:den>
                      </m:f>
                    </m:oMath>
                  </m:oMathPara>
                </a14:m>
                <a:endParaRPr lang="en-US" sz="1600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3090" y="986567"/>
                <a:ext cx="3037435" cy="62735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6279860" y="1716207"/>
                <a:ext cx="2853986" cy="6063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1600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𝑖𝑛𝑗</m:t>
                          </m:r>
                          <m:r>
                            <a:rPr lang="en-US" sz="1600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,  </m:t>
                          </m:r>
                          <m:r>
                            <a:rPr lang="en-US" sz="1600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𝑝𝑢𝑙𝑠𝑒</m:t>
                          </m:r>
                        </m:sub>
                      </m:sSub>
                      <m:r>
                        <a:rPr lang="en-US" sz="1600" b="0" i="1" smtClean="0">
                          <a:solidFill>
                            <a:prstClr val="black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600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  <m:r>
                                <a:rPr lang="en-US" sz="16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1600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𝑔𝑢𝑛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600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𝐴𝑐𝑐𝑢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6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  <m:r>
                                <a:rPr lang="en-US" sz="16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+/</m:t>
                              </m:r>
                              <m:r>
                                <a:rPr lang="en-US" sz="16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  <m:r>
                                <a:rPr lang="en-US" sz="16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𝑒𝑥𝑡𝑟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600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9860" y="1716207"/>
                <a:ext cx="2853986" cy="60638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6384925" y="2488511"/>
                <a:ext cx="2545440" cy="5170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1600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𝑖𝑛𝑗</m:t>
                          </m:r>
                        </m:sub>
                      </m:sSub>
                      <m:r>
                        <a:rPr lang="en-US" sz="1600" b="0" i="1" smtClean="0">
                          <a:solidFill>
                            <a:prstClr val="black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solidFill>
                            <a:prstClr val="black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MIN</m:t>
                      </m:r>
                      <m:r>
                        <a:rPr lang="en-US" sz="1600" b="0" i="0" smtClean="0">
                          <a:solidFill>
                            <a:prstClr val="black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(30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solidFill>
                            <a:prstClr val="black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min</m:t>
                      </m:r>
                      <m:r>
                        <a:rPr lang="en-US" sz="1600" b="0" i="0" smtClean="0">
                          <a:solidFill>
                            <a:prstClr val="black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, </m:t>
                      </m:r>
                      <m:f>
                        <m:fPr>
                          <m:ctrlPr>
                            <a:rPr lang="en-US" sz="1600" b="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𝑑𝑒𝑝𝑜𝑙</m:t>
                              </m:r>
                            </m:sub>
                          </m:sSub>
                        </m:num>
                        <m:den>
                          <m:r>
                            <a:rPr lang="en-US" sz="1600" b="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1600" b="0" i="0" smtClean="0">
                          <a:solidFill>
                            <a:prstClr val="black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1600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4925" y="2488511"/>
                <a:ext cx="2545440" cy="517001"/>
              </a:xfrm>
              <a:prstGeom prst="rect">
                <a:avLst/>
              </a:prstGeom>
              <a:blipFill rotWithShape="1">
                <a:blip r:embed="rId4"/>
                <a:stretch>
                  <a:fillRect b="-3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6384925" y="3098111"/>
                <a:ext cx="2660344" cy="3493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sz="1600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𝑤𝑎𝑖𝑡</m:t>
                          </m:r>
                        </m:sub>
                      </m:sSub>
                      <m:r>
                        <a:rPr lang="en-US" sz="1600" b="0" i="1" smtClean="0">
                          <a:solidFill>
                            <a:prstClr val="black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1600" i="0" smtClean="0">
                          <a:solidFill>
                            <a:prstClr val="black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solidFill>
                            <a:prstClr val="black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AX</m:t>
                      </m:r>
                      <m:r>
                        <a:rPr lang="en-US" sz="1600" b="0" i="1" smtClean="0">
                          <a:solidFill>
                            <a:prstClr val="black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16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16.7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solidFill>
                            <a:prstClr val="black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ms</m:t>
                      </m:r>
                      <m:r>
                        <a:rPr lang="en-US" sz="1600" b="0" i="1" smtClean="0">
                          <a:solidFill>
                            <a:prstClr val="black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1600" b="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𝑑</m:t>
                          </m:r>
                          <m:r>
                            <a:rPr lang="en-US" sz="1600" b="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sz="1600" b="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𝑆𝑅</m:t>
                          </m:r>
                        </m:sub>
                      </m:sSub>
                      <m:r>
                        <a:rPr lang="en-US" sz="1600" b="0" i="1" smtClean="0">
                          <a:solidFill>
                            <a:prstClr val="black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1600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4925" y="3098111"/>
                <a:ext cx="2660344" cy="349326"/>
              </a:xfrm>
              <a:prstGeom prst="rect">
                <a:avLst/>
              </a:prstGeom>
              <a:blipFill rotWithShape="1">
                <a:blip r:embed="rId5"/>
                <a:stretch>
                  <a:fillRect b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0498222"/>
              </p:ext>
            </p:extLst>
          </p:nvPr>
        </p:nvGraphicFramePr>
        <p:xfrm>
          <a:off x="997213" y="953081"/>
          <a:ext cx="4808220" cy="30708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15433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JLEIC e</a:t>
            </a:r>
            <a:r>
              <a:rPr lang="en-US" baseline="30000" dirty="0" smtClean="0"/>
              <a:t>+</a:t>
            </a:r>
            <a:r>
              <a:rPr lang="en-US" dirty="0" smtClean="0"/>
              <a:t>p parameters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July 23, 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EIC User Group Meeting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13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8970978"/>
              </p:ext>
            </p:extLst>
          </p:nvPr>
        </p:nvGraphicFramePr>
        <p:xfrm>
          <a:off x="411892" y="1227184"/>
          <a:ext cx="11283127" cy="4678534"/>
        </p:xfrm>
        <a:graphic>
          <a:graphicData uri="http://schemas.openxmlformats.org/drawingml/2006/table">
            <a:tbl>
              <a:tblPr/>
              <a:tblGrid>
                <a:gridCol w="2188616">
                  <a:extLst>
                    <a:ext uri="{9D8B030D-6E8A-4147-A177-3AD203B41FA5}">
                      <a16:colId xmlns="" xmlns:a16="http://schemas.microsoft.com/office/drawing/2014/main" val="3175278323"/>
                    </a:ext>
                  </a:extLst>
                </a:gridCol>
                <a:gridCol w="808807">
                  <a:extLst>
                    <a:ext uri="{9D8B030D-6E8A-4147-A177-3AD203B41FA5}">
                      <a16:colId xmlns="" xmlns:a16="http://schemas.microsoft.com/office/drawing/2014/main" val="2231742160"/>
                    </a:ext>
                  </a:extLst>
                </a:gridCol>
                <a:gridCol w="828841">
                  <a:extLst>
                    <a:ext uri="{9D8B030D-6E8A-4147-A177-3AD203B41FA5}">
                      <a16:colId xmlns="" xmlns:a16="http://schemas.microsoft.com/office/drawing/2014/main" val="3779002183"/>
                    </a:ext>
                  </a:extLst>
                </a:gridCol>
                <a:gridCol w="828841">
                  <a:extLst>
                    <a:ext uri="{9D8B030D-6E8A-4147-A177-3AD203B41FA5}">
                      <a16:colId xmlns="" xmlns:a16="http://schemas.microsoft.com/office/drawing/2014/main" val="2617673292"/>
                    </a:ext>
                  </a:extLst>
                </a:gridCol>
                <a:gridCol w="828841">
                  <a:extLst>
                    <a:ext uri="{9D8B030D-6E8A-4147-A177-3AD203B41FA5}">
                      <a16:colId xmlns="" xmlns:a16="http://schemas.microsoft.com/office/drawing/2014/main" val="4021912408"/>
                    </a:ext>
                  </a:extLst>
                </a:gridCol>
                <a:gridCol w="828841">
                  <a:extLst>
                    <a:ext uri="{9D8B030D-6E8A-4147-A177-3AD203B41FA5}">
                      <a16:colId xmlns="" xmlns:a16="http://schemas.microsoft.com/office/drawing/2014/main" val="1088447604"/>
                    </a:ext>
                  </a:extLst>
                </a:gridCol>
                <a:gridCol w="828841">
                  <a:extLst>
                    <a:ext uri="{9D8B030D-6E8A-4147-A177-3AD203B41FA5}">
                      <a16:colId xmlns="" xmlns:a16="http://schemas.microsoft.com/office/drawing/2014/main" val="1276620203"/>
                    </a:ext>
                  </a:extLst>
                </a:gridCol>
                <a:gridCol w="828841">
                  <a:extLst>
                    <a:ext uri="{9D8B030D-6E8A-4147-A177-3AD203B41FA5}">
                      <a16:colId xmlns="" xmlns:a16="http://schemas.microsoft.com/office/drawing/2014/main" val="4153513898"/>
                    </a:ext>
                  </a:extLst>
                </a:gridCol>
                <a:gridCol w="826135">
                  <a:extLst>
                    <a:ext uri="{9D8B030D-6E8A-4147-A177-3AD203B41FA5}">
                      <a16:colId xmlns="" xmlns:a16="http://schemas.microsoft.com/office/drawing/2014/main" val="1760360470"/>
                    </a:ext>
                  </a:extLst>
                </a:gridCol>
                <a:gridCol w="766777">
                  <a:extLst>
                    <a:ext uri="{9D8B030D-6E8A-4147-A177-3AD203B41FA5}">
                      <a16:colId xmlns="" xmlns:a16="http://schemas.microsoft.com/office/drawing/2014/main" val="1305203568"/>
                    </a:ext>
                  </a:extLst>
                </a:gridCol>
                <a:gridCol w="781396">
                  <a:extLst>
                    <a:ext uri="{9D8B030D-6E8A-4147-A177-3AD203B41FA5}">
                      <a16:colId xmlns="" xmlns:a16="http://schemas.microsoft.com/office/drawing/2014/main" val="1027410213"/>
                    </a:ext>
                  </a:extLst>
                </a:gridCol>
                <a:gridCol w="109509">
                  <a:extLst>
                    <a:ext uri="{9D8B030D-6E8A-4147-A177-3AD203B41FA5}">
                      <a16:colId xmlns="" xmlns:a16="http://schemas.microsoft.com/office/drawing/2014/main" val="3961953732"/>
                    </a:ext>
                  </a:extLst>
                </a:gridCol>
                <a:gridCol w="828841">
                  <a:extLst>
                    <a:ext uri="{9D8B030D-6E8A-4147-A177-3AD203B41FA5}">
                      <a16:colId xmlns="" xmlns:a16="http://schemas.microsoft.com/office/drawing/2014/main" val="2960064393"/>
                    </a:ext>
                  </a:extLst>
                </a:gridCol>
              </a:tblGrid>
              <a:tr h="355885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CM energy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tabLst>
                          <a:tab pos="139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tabLst>
                          <a:tab pos="139700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tabLst>
                          <a:tab pos="139700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tabLst>
                          <a:tab pos="139700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tabLst>
                          <a:tab pos="139700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39700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39700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39700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39700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9700" algn="l"/>
                        </a:tabLst>
                      </a:pP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GeV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 gridSpan="2"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21.9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38.0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 gridSpan="2"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49.0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75.0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98.2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9529798"/>
                  </a:ext>
                </a:extLst>
              </a:tr>
              <a:tr h="355885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tabLst>
                          <a:tab pos="139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tabLst>
                          <a:tab pos="139700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tabLst>
                          <a:tab pos="139700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tabLst>
                          <a:tab pos="139700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tabLst>
                          <a:tab pos="139700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39700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39700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39700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39700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9700" algn="l"/>
                        </a:tabLst>
                      </a:pPr>
                      <a:endParaRPr kumimoji="0" lang="en-US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p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e</a:t>
                      </a:r>
                      <a:r>
                        <a:rPr kumimoji="0" lang="en-US" altLang="en-US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+</a:t>
                      </a:r>
                      <a:endParaRPr kumimoji="0" lang="en-US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p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e</a:t>
                      </a:r>
                      <a:r>
                        <a:rPr kumimoji="0" lang="en-US" altLang="en-US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+</a:t>
                      </a:r>
                      <a:endParaRPr kumimoji="0" lang="en-US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p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e</a:t>
                      </a:r>
                      <a:r>
                        <a:rPr kumimoji="0" lang="en-US" altLang="en-US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+</a:t>
                      </a:r>
                      <a:endParaRPr kumimoji="0" lang="en-US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p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e</a:t>
                      </a:r>
                      <a:r>
                        <a:rPr kumimoji="0" lang="en-US" altLang="en-US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+</a:t>
                      </a:r>
                      <a:endParaRPr kumimoji="0" lang="en-US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p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e</a:t>
                      </a:r>
                      <a:r>
                        <a:rPr kumimoji="0" lang="en-US" altLang="en-US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+</a:t>
                      </a:r>
                      <a:endParaRPr kumimoji="0" lang="en-US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53562074"/>
                  </a:ext>
                </a:extLst>
              </a:tr>
              <a:tr h="355885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Beam energy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tabLst>
                          <a:tab pos="139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tabLst>
                          <a:tab pos="139700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tabLst>
                          <a:tab pos="139700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tabLst>
                          <a:tab pos="139700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tabLst>
                          <a:tab pos="139700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39700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39700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39700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39700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9700" algn="l"/>
                        </a:tabLst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GeV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200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200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69318021"/>
                  </a:ext>
                </a:extLst>
              </a:tr>
              <a:tr h="355885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Collision frequency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tabLst>
                          <a:tab pos="139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tabLst>
                          <a:tab pos="139700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tabLst>
                          <a:tab pos="139700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tabLst>
                          <a:tab pos="139700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tabLst>
                          <a:tab pos="139700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39700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39700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39700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39700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9700" algn="l"/>
                        </a:tabLst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MHz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gridSpan="2"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476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476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gridSpan="2"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476/4=119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476/4=119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476/4=119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65061342"/>
                  </a:ext>
                </a:extLst>
              </a:tr>
              <a:tr h="355885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Particles per bunch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tabLst>
                          <a:tab pos="139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tabLst>
                          <a:tab pos="139700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tabLst>
                          <a:tab pos="139700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tabLst>
                          <a:tab pos="139700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tabLst>
                          <a:tab pos="139700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39700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39700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39700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39700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9700" algn="l"/>
                        </a:tabLst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10</a:t>
                      </a:r>
                      <a:r>
                        <a:rPr kumimoji="0" lang="en-US" altLang="en-US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10</a:t>
                      </a:r>
                      <a:endParaRPr kumimoji="0" lang="en-US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0.63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0.39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1.06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1.30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4.23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6.08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4.23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6.08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4.23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0.41</a:t>
                      </a:r>
                      <a:endParaRPr lang="en-US" sz="1400" dirty="0"/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41514447"/>
                  </a:ext>
                </a:extLst>
              </a:tr>
              <a:tr h="355885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Beam current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tabLst>
                          <a:tab pos="139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tabLst>
                          <a:tab pos="139700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tabLst>
                          <a:tab pos="139700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tabLst>
                          <a:tab pos="139700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tabLst>
                          <a:tab pos="139700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39700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39700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39700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39700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9700" algn="l"/>
                        </a:tabLst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 0.45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0.28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0.75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0.93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0.75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0.93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0.75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1.08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0.75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0.10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53710934"/>
                  </a:ext>
                </a:extLst>
              </a:tr>
              <a:tr h="355885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Polarization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tabLst>
                          <a:tab pos="139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tabLst>
                          <a:tab pos="139700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tabLst>
                          <a:tab pos="139700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tabLst>
                          <a:tab pos="139700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tabLst>
                          <a:tab pos="139700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39700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39700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39700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39700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9700" algn="l"/>
                        </a:tabLst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&gt;40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&gt;40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&gt;40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&gt;40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&gt;40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6350687"/>
                  </a:ext>
                </a:extLst>
              </a:tr>
              <a:tr h="355885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Bunch length, RMS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tabLst>
                          <a:tab pos="139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tabLst>
                          <a:tab pos="139700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tabLst>
                          <a:tab pos="139700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tabLst>
                          <a:tab pos="139700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tabLst>
                          <a:tab pos="139700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39700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39700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39700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39700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9700" algn="l"/>
                        </a:tabLst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cm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2.5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99110149"/>
                  </a:ext>
                </a:extLst>
              </a:tr>
              <a:tr h="355885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Norm. emitt., horiz./vert.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tabLst>
                          <a:tab pos="139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tabLst>
                          <a:tab pos="139700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tabLst>
                          <a:tab pos="139700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tabLst>
                          <a:tab pos="139700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tabLst>
                          <a:tab pos="139700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39700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39700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39700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39700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9700" algn="l"/>
                        </a:tabLst>
                      </a:pPr>
                      <a:r>
                        <a:rPr kumimoji="0" lang="el-G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μ</a:t>
                      </a: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m 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0.5/0.2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18/3.6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0.8/0.16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143/29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1.5/0.3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143/29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1.5/0.5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228/46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1.5/0.5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1147/382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82681335"/>
                  </a:ext>
                </a:extLst>
              </a:tr>
              <a:tr h="407914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Horizontal &amp; vertical β*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tabLst>
                          <a:tab pos="139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tabLst>
                          <a:tab pos="139700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tabLst>
                          <a:tab pos="139700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tabLst>
                          <a:tab pos="139700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tabLst>
                          <a:tab pos="139700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39700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39700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39700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39700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9700" algn="l"/>
                        </a:tabLst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cm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8/1.3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10/5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8/1.3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8/1.2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8/1.3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8/1.3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19.6/1.6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8/0.8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19.6/1.6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4/0.8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510731"/>
                  </a:ext>
                </a:extLst>
              </a:tr>
              <a:tr h="355885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Vert. beam-beam param.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tabLst>
                          <a:tab pos="139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tabLst>
                          <a:tab pos="139700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tabLst>
                          <a:tab pos="139700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tabLst>
                          <a:tab pos="139700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tabLst>
                          <a:tab pos="139700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39700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39700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39700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39700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9700" algn="l"/>
                        </a:tabLst>
                      </a:pPr>
                      <a:endParaRPr kumimoji="0" lang="en-US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0.002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0.081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0.003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0.023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0.007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0.088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0.004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0.042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0.0002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0.024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96110418"/>
                  </a:ext>
                </a:extLst>
              </a:tr>
              <a:tr h="355885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Laslett tune-shift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tabLst>
                          <a:tab pos="139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tabLst>
                          <a:tab pos="139700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tabLst>
                          <a:tab pos="139700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tabLst>
                          <a:tab pos="139700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tabLst>
                          <a:tab pos="139700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39700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39700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39700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39700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9700" algn="l"/>
                        </a:tabLst>
                      </a:pPr>
                      <a:endParaRPr kumimoji="0" lang="en-US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0.061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small</a:t>
                      </a:r>
                      <a:endParaRPr kumimoji="0" lang="en-US" altLang="en-US" sz="14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0.049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small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0.072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small</a:t>
                      </a:r>
                      <a:endParaRPr kumimoji="0" lang="en-US" altLang="en-US" sz="1400" b="0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0.018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small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0.018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small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88101788"/>
                  </a:ext>
                </a:extLst>
              </a:tr>
              <a:tr h="355885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Luminosity/IP, w/HG, 10</a:t>
                      </a:r>
                      <a:r>
                        <a:rPr kumimoji="0" lang="en-US" altLang="en-US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33</a:t>
                      </a:r>
                      <a:endParaRPr kumimoji="0" lang="en-US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tabLst>
                          <a:tab pos="1397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tabLst>
                          <a:tab pos="139700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tabLst>
                          <a:tab pos="139700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tabLst>
                          <a:tab pos="139700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tabLst>
                          <a:tab pos="139700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39700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39700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39700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39700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9700" algn="l"/>
                        </a:tabLst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cm</a:t>
                      </a:r>
                      <a:r>
                        <a:rPr kumimoji="0" lang="en-US" altLang="en-US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-2</a:t>
                      </a: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s</a:t>
                      </a:r>
                      <a:r>
                        <a:rPr kumimoji="0" lang="en-US" altLang="en-US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-1</a:t>
                      </a:r>
                      <a:endParaRPr kumimoji="0" lang="en-US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gridSpan="2"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0.44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2.2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gridSpan="2"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7.3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6.8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0.39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80820096"/>
                  </a:ext>
                </a:extLst>
              </a:tr>
            </a:tbl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2193184"/>
              </p:ext>
            </p:extLst>
          </p:nvPr>
        </p:nvGraphicFramePr>
        <p:xfrm>
          <a:off x="3581400" y="1600025"/>
          <a:ext cx="5968538" cy="39960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01362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We preliminarily developed a positron bunch formation scheme for JLEIC, based on </a:t>
            </a:r>
            <a:r>
              <a:rPr lang="en-US" sz="2000" dirty="0" err="1"/>
              <a:t>PEPPo</a:t>
            </a:r>
            <a:r>
              <a:rPr lang="en-US" sz="2000" dirty="0"/>
              <a:t>. </a:t>
            </a:r>
          </a:p>
          <a:p>
            <a:r>
              <a:rPr lang="en-US" sz="2000" dirty="0"/>
              <a:t>The key element of the scheme is a 500 turn e</a:t>
            </a:r>
            <a:r>
              <a:rPr lang="en-US" sz="2000" baseline="30000" dirty="0"/>
              <a:t>-</a:t>
            </a:r>
            <a:r>
              <a:rPr lang="en-US" sz="2000" dirty="0"/>
              <a:t> accumulator ring, including its extraction kicker. </a:t>
            </a:r>
          </a:p>
          <a:p>
            <a:pPr lvl="1"/>
            <a:r>
              <a:rPr lang="en-US" dirty="0"/>
              <a:t>With a small (35.6m) ring and an RF harmonic </a:t>
            </a:r>
            <a:r>
              <a:rPr lang="en-US" dirty="0" err="1"/>
              <a:t>stripline</a:t>
            </a:r>
            <a:r>
              <a:rPr lang="en-US" dirty="0"/>
              <a:t> kicker that converts the 748.5MHz beam into a 17MHz beam, we can increase the extracted pulsed e</a:t>
            </a:r>
            <a:r>
              <a:rPr lang="en-US" baseline="30000" dirty="0"/>
              <a:t>-</a:t>
            </a:r>
            <a:r>
              <a:rPr lang="en-US" dirty="0"/>
              <a:t> current by a factor of 11, and the extracted bunch train length matches the </a:t>
            </a:r>
            <a:r>
              <a:rPr lang="en-US" dirty="0" smtClean="0"/>
              <a:t>half of JLEIC </a:t>
            </a:r>
            <a:r>
              <a:rPr lang="en-US" dirty="0"/>
              <a:t>e-ring bunch train length. </a:t>
            </a:r>
          </a:p>
          <a:p>
            <a:r>
              <a:rPr lang="en-US" sz="2000" dirty="0"/>
              <a:t>As a result, we can form a (</a:t>
            </a:r>
            <a:r>
              <a:rPr lang="en-US" sz="2000" dirty="0" smtClean="0"/>
              <a:t>40-50%) </a:t>
            </a:r>
            <a:r>
              <a:rPr lang="en-US" sz="2000" dirty="0"/>
              <a:t>polarized positron beam current of </a:t>
            </a:r>
            <a:r>
              <a:rPr lang="en-US" sz="2000" dirty="0" smtClean="0"/>
              <a:t>0.2-1A in </a:t>
            </a:r>
            <a:r>
              <a:rPr lang="en-US" sz="2000" dirty="0"/>
              <a:t>the JLEIC e-ring, making it possible to achieve ~10</a:t>
            </a:r>
            <a:r>
              <a:rPr lang="en-US" sz="2000" baseline="30000" dirty="0"/>
              <a:t>33</a:t>
            </a:r>
            <a:r>
              <a:rPr lang="en-US" sz="2000" dirty="0"/>
              <a:t> </a:t>
            </a:r>
            <a:r>
              <a:rPr lang="en-US" sz="2000" dirty="0" smtClean="0"/>
              <a:t>luminosity</a:t>
            </a:r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pPr marL="0" indent="0">
              <a:buNone/>
            </a:pPr>
            <a:r>
              <a:rPr lang="en-US" dirty="0"/>
              <a:t>The work presented was mainly completed with a small study group, including Joe </a:t>
            </a:r>
            <a:r>
              <a:rPr lang="en-US" dirty="0" err="1"/>
              <a:t>Grames</a:t>
            </a:r>
            <a:r>
              <a:rPr lang="en-US" dirty="0"/>
              <a:t>, </a:t>
            </a:r>
            <a:r>
              <a:rPr lang="en-US" dirty="0" err="1"/>
              <a:t>Fanglei</a:t>
            </a:r>
            <a:r>
              <a:rPr lang="en-US" dirty="0"/>
              <a:t> Lin, </a:t>
            </a:r>
            <a:r>
              <a:rPr lang="en-US" dirty="0" err="1"/>
              <a:t>Vasiliy</a:t>
            </a:r>
            <a:r>
              <a:rPr lang="en-US" dirty="0"/>
              <a:t> </a:t>
            </a:r>
            <a:r>
              <a:rPr lang="en-US" dirty="0" err="1"/>
              <a:t>Morozov</a:t>
            </a:r>
            <a:r>
              <a:rPr lang="en-US" dirty="0"/>
              <a:t>, and </a:t>
            </a:r>
            <a:r>
              <a:rPr lang="en-US" dirty="0" err="1"/>
              <a:t>Yuhong</a:t>
            </a:r>
            <a:r>
              <a:rPr lang="en-US" dirty="0"/>
              <a:t> Zhang.</a:t>
            </a:r>
          </a:p>
          <a:p>
            <a:pPr marL="0" indent="0">
              <a:buNone/>
            </a:pPr>
            <a:r>
              <a:rPr lang="en-US" dirty="0"/>
              <a:t>We also thank all the JLEIC accelerator R&amp;D colleagues for their support.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23, 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EIC User Group Meeting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5568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0C6ADF-CDF0-46B3-8210-9F393C9BF10A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8499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JLEIC Overview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July 23, 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EIC User Group Meeting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1" name="Content Placeholder 2"/>
          <p:cNvSpPr txBox="1">
            <a:spLocks/>
          </p:cNvSpPr>
          <p:nvPr/>
        </p:nvSpPr>
        <p:spPr>
          <a:xfrm>
            <a:off x="0" y="822172"/>
            <a:ext cx="4495800" cy="34374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20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16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800" dirty="0" smtClean="0"/>
              <a:t>Electron complex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altLang="en-US" sz="1600" dirty="0" smtClean="0"/>
              <a:t>CEBAF as electron injector</a:t>
            </a:r>
            <a:endParaRPr lang="en-US" sz="1600" dirty="0" smtClean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altLang="en-US" sz="1600" dirty="0" smtClean="0"/>
              <a:t>Electron collider ring: 3-12 GeV/c</a:t>
            </a:r>
          </a:p>
          <a:p>
            <a:r>
              <a:rPr lang="en-US" altLang="en-US" sz="1800" dirty="0" smtClean="0"/>
              <a:t>Ion complex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altLang="en-US" sz="1600" dirty="0" smtClean="0"/>
              <a:t>Ion source</a:t>
            </a:r>
            <a:endParaRPr lang="en-US" sz="1600" dirty="0" smtClean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altLang="en-US" sz="1600" dirty="0" smtClean="0"/>
              <a:t>SRF linac: 150 MeV for protons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altLang="en-US" sz="1600" dirty="0" smtClean="0"/>
              <a:t>Low Energy Booster: 8.9 GeV/c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altLang="en-US" sz="1600" dirty="0" smtClean="0"/>
              <a:t>High Energy Booster: 13 GeV/c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altLang="en-US" sz="1600" dirty="0" smtClean="0"/>
              <a:t>Ion collider ring: 200 GeV/c</a:t>
            </a:r>
          </a:p>
          <a:p>
            <a:r>
              <a:rPr lang="en-US" altLang="en-US" sz="1800" dirty="0" smtClean="0"/>
              <a:t>Up to two detectors at </a:t>
            </a:r>
            <a:br>
              <a:rPr lang="en-US" altLang="en-US" sz="1800" dirty="0" smtClean="0"/>
            </a:br>
            <a:r>
              <a:rPr lang="en-US" altLang="en-US" sz="1800" dirty="0" smtClean="0"/>
              <a:t>minimum background </a:t>
            </a:r>
            <a:br>
              <a:rPr lang="en-US" altLang="en-US" sz="1800" dirty="0" smtClean="0"/>
            </a:br>
            <a:r>
              <a:rPr lang="en-US" altLang="en-US" sz="1800" dirty="0" smtClean="0"/>
              <a:t>locations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altLang="en-US" sz="1600" dirty="0" smtClean="0"/>
          </a:p>
          <a:p>
            <a:endParaRPr lang="en-US" sz="1800" dirty="0"/>
          </a:p>
        </p:txBody>
      </p:sp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9703E215-CA22-F540-B018-051ABC6F7F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78" t="18662" r="6104" b="22671"/>
          <a:stretch/>
        </p:blipFill>
        <p:spPr>
          <a:xfrm>
            <a:off x="3960482" y="934124"/>
            <a:ext cx="7469204" cy="369264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4B9406E7-F3B9-364A-9927-D6D876D69D4D}"/>
              </a:ext>
            </a:extLst>
          </p:cNvPr>
          <p:cNvSpPr txBox="1"/>
          <p:nvPr/>
        </p:nvSpPr>
        <p:spPr>
          <a:xfrm>
            <a:off x="6411543" y="3241779"/>
            <a:ext cx="720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100m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9D65666B-86C6-8F4C-B4E4-A9A925DE72FD}"/>
              </a:ext>
            </a:extLst>
          </p:cNvPr>
          <p:cNvSpPr txBox="1"/>
          <p:nvPr/>
        </p:nvSpPr>
        <p:spPr>
          <a:xfrm>
            <a:off x="6864155" y="4017605"/>
            <a:ext cx="14414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GeV CEBAF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0F9E9D36-1D09-6346-B8FF-6AE7F7B9EB03}"/>
              </a:ext>
            </a:extLst>
          </p:cNvPr>
          <p:cNvSpPr txBox="1"/>
          <p:nvPr/>
        </p:nvSpPr>
        <p:spPr>
          <a:xfrm>
            <a:off x="4131482" y="3457222"/>
            <a:ext cx="14285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Electron source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361B3B2D-B18E-0F4C-8653-E1984168D55C}"/>
              </a:ext>
            </a:extLst>
          </p:cNvPr>
          <p:cNvSpPr txBox="1"/>
          <p:nvPr/>
        </p:nvSpPr>
        <p:spPr>
          <a:xfrm rot="268195">
            <a:off x="5325748" y="2095867"/>
            <a:ext cx="16177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 MeV Ion </a:t>
            </a:r>
            <a:r>
              <a:rPr lang="en-US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linac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09864E3D-2A3E-DF47-9552-AAD6A21567B2}"/>
              </a:ext>
            </a:extLst>
          </p:cNvPr>
          <p:cNvSpPr txBox="1"/>
          <p:nvPr/>
        </p:nvSpPr>
        <p:spPr>
          <a:xfrm>
            <a:off x="6870980" y="2462902"/>
            <a:ext cx="16482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 energy</a:t>
            </a:r>
          </a:p>
          <a:p>
            <a:pPr algn="ctr"/>
            <a:r>
              <a:rPr lang="en-US" sz="1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8.9 GeV/c Booster</a:t>
            </a:r>
            <a:endParaRPr 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4AE07A1C-843C-FB43-9CD3-F6BB85BC0DD8}"/>
              </a:ext>
            </a:extLst>
          </p:cNvPr>
          <p:cNvSpPr txBox="1"/>
          <p:nvPr/>
        </p:nvSpPr>
        <p:spPr>
          <a:xfrm>
            <a:off x="4325527" y="1132396"/>
            <a:ext cx="119936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 GeV/c </a:t>
            </a:r>
            <a:br>
              <a:rPr lang="en-US" sz="1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energy </a:t>
            </a:r>
            <a:br>
              <a:rPr lang="en-US" sz="1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Booster</a:t>
            </a:r>
            <a:endParaRPr 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252CBFD6-0325-6F46-979E-4CE2445C7D99}"/>
              </a:ext>
            </a:extLst>
          </p:cNvPr>
          <p:cNvSpPr txBox="1"/>
          <p:nvPr/>
        </p:nvSpPr>
        <p:spPr>
          <a:xfrm>
            <a:off x="8724760" y="1405111"/>
            <a:ext cx="13981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 GeV/c </a:t>
            </a:r>
            <a:br>
              <a:rPr lang="en-US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Ion collider ring</a:t>
            </a:r>
            <a:endParaRPr 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4F5357E8-B57A-7648-98DF-FBBAEF170832}"/>
              </a:ext>
            </a:extLst>
          </p:cNvPr>
          <p:cNvSpPr txBox="1"/>
          <p:nvPr/>
        </p:nvSpPr>
        <p:spPr>
          <a:xfrm>
            <a:off x="7627589" y="3043296"/>
            <a:ext cx="18069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3-12 GeV/c </a:t>
            </a:r>
            <a:br>
              <a:rPr lang="en-US" sz="1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Electron collider ring</a:t>
            </a:r>
            <a:endParaRPr lang="en-US" sz="1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Arc 40">
            <a:extLst>
              <a:ext uri="{FF2B5EF4-FFF2-40B4-BE49-F238E27FC236}">
                <a16:creationId xmlns="" xmlns:a16="http://schemas.microsoft.com/office/drawing/2014/main" id="{1440546C-3EF8-5D4A-82A7-C778A8FA8875}"/>
              </a:ext>
            </a:extLst>
          </p:cNvPr>
          <p:cNvSpPr/>
          <p:nvPr/>
        </p:nvSpPr>
        <p:spPr>
          <a:xfrm>
            <a:off x="5524894" y="926612"/>
            <a:ext cx="1733384" cy="935007"/>
          </a:xfrm>
          <a:prstGeom prst="arc">
            <a:avLst>
              <a:gd name="adj1" fmla="val 10245463"/>
              <a:gd name="adj2" fmla="val 13632957"/>
            </a:avLst>
          </a:prstGeom>
          <a:noFill/>
          <a:ln w="19050">
            <a:solidFill>
              <a:srgbClr val="00B05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Arc 41">
            <a:extLst>
              <a:ext uri="{FF2B5EF4-FFF2-40B4-BE49-F238E27FC236}">
                <a16:creationId xmlns="" xmlns:a16="http://schemas.microsoft.com/office/drawing/2014/main" id="{A8440B41-B9EC-8D40-A535-53F0A7970D01}"/>
              </a:ext>
            </a:extLst>
          </p:cNvPr>
          <p:cNvSpPr/>
          <p:nvPr/>
        </p:nvSpPr>
        <p:spPr>
          <a:xfrm>
            <a:off x="8853981" y="2629641"/>
            <a:ext cx="1733384" cy="707886"/>
          </a:xfrm>
          <a:prstGeom prst="arc">
            <a:avLst>
              <a:gd name="adj1" fmla="val 4787365"/>
              <a:gd name="adj2" fmla="val 9445564"/>
            </a:avLst>
          </a:prstGeom>
          <a:noFill/>
          <a:ln w="19050">
            <a:solidFill>
              <a:srgbClr val="0070C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Arc 42">
            <a:extLst>
              <a:ext uri="{FF2B5EF4-FFF2-40B4-BE49-F238E27FC236}">
                <a16:creationId xmlns="" xmlns:a16="http://schemas.microsoft.com/office/drawing/2014/main" id="{70B826F0-0D92-7A47-8FAF-36F0D8FDD84C}"/>
              </a:ext>
            </a:extLst>
          </p:cNvPr>
          <p:cNvSpPr/>
          <p:nvPr/>
        </p:nvSpPr>
        <p:spPr>
          <a:xfrm>
            <a:off x="8112872" y="1909973"/>
            <a:ext cx="2979222" cy="1547249"/>
          </a:xfrm>
          <a:prstGeom prst="arc">
            <a:avLst>
              <a:gd name="adj1" fmla="val 15864997"/>
              <a:gd name="adj2" fmla="val 20652007"/>
            </a:avLst>
          </a:prstGeom>
          <a:noFill/>
          <a:ln w="190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B8FF4C1F-C9B8-0942-8CC3-BE4397CB5623}"/>
              </a:ext>
            </a:extLst>
          </p:cNvPr>
          <p:cNvSpPr txBox="1"/>
          <p:nvPr/>
        </p:nvSpPr>
        <p:spPr>
          <a:xfrm>
            <a:off x="6864155" y="1329161"/>
            <a:ext cx="10198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rgbClr val="9D41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Interaction</a:t>
            </a:r>
          </a:p>
          <a:p>
            <a:pPr algn="ctr"/>
            <a:r>
              <a:rPr lang="en-US" sz="1400" dirty="0">
                <a:solidFill>
                  <a:srgbClr val="9D41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point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BC19DB8F-A801-A74D-BAB6-5AB8E519BA51}"/>
              </a:ext>
            </a:extLst>
          </p:cNvPr>
          <p:cNvSpPr txBox="1"/>
          <p:nvPr/>
        </p:nvSpPr>
        <p:spPr>
          <a:xfrm>
            <a:off x="9012659" y="2340671"/>
            <a:ext cx="10198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rgbClr val="9D41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Interaction</a:t>
            </a:r>
          </a:p>
          <a:p>
            <a:pPr algn="ctr"/>
            <a:r>
              <a:rPr lang="en-US" sz="1400" dirty="0">
                <a:solidFill>
                  <a:srgbClr val="9D41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point</a:t>
            </a:r>
          </a:p>
        </p:txBody>
      </p:sp>
      <p:sp>
        <p:nvSpPr>
          <p:cNvPr id="46" name="Arc 45">
            <a:extLst>
              <a:ext uri="{FF2B5EF4-FFF2-40B4-BE49-F238E27FC236}">
                <a16:creationId xmlns="" xmlns:a16="http://schemas.microsoft.com/office/drawing/2014/main" id="{6578D6E1-2FCB-1A4C-A814-6137DD8A7DE8}"/>
              </a:ext>
            </a:extLst>
          </p:cNvPr>
          <p:cNvSpPr/>
          <p:nvPr/>
        </p:nvSpPr>
        <p:spPr>
          <a:xfrm>
            <a:off x="6198222" y="1750644"/>
            <a:ext cx="1133455" cy="935007"/>
          </a:xfrm>
          <a:prstGeom prst="arc">
            <a:avLst>
              <a:gd name="adj1" fmla="val 1459995"/>
              <a:gd name="adj2" fmla="val 5887615"/>
            </a:avLst>
          </a:prstGeom>
          <a:noFill/>
          <a:ln w="19050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1519" y="4724262"/>
            <a:ext cx="987567" cy="128016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Rectangle 53"/>
          <p:cNvSpPr>
            <a:spLocks noChangeArrowheads="1"/>
          </p:cNvSpPr>
          <p:nvPr/>
        </p:nvSpPr>
        <p:spPr bwMode="auto">
          <a:xfrm>
            <a:off x="1437635" y="5581512"/>
            <a:ext cx="75533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4"/>
              </a:buBlip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0000FF"/>
                </a:solidFill>
              </a:rPr>
              <a:t>2015</a:t>
            </a:r>
            <a:endParaRPr lang="en-US" altLang="en-US" sz="2000" dirty="0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597" y="4725511"/>
            <a:ext cx="990818" cy="128016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03191" y="4718435"/>
            <a:ext cx="989214" cy="1280160"/>
          </a:xfrm>
          <a:prstGeom prst="rect">
            <a:avLst/>
          </a:prstGeom>
        </p:spPr>
      </p:pic>
      <p:sp>
        <p:nvSpPr>
          <p:cNvPr id="51" name="Rectangle 53"/>
          <p:cNvSpPr>
            <a:spLocks noChangeArrowheads="1"/>
          </p:cNvSpPr>
          <p:nvPr/>
        </p:nvSpPr>
        <p:spPr bwMode="auto">
          <a:xfrm>
            <a:off x="259725" y="5605192"/>
            <a:ext cx="75533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4"/>
              </a:buBlip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smtClean="0">
                <a:solidFill>
                  <a:srgbClr val="0000FF"/>
                </a:solidFill>
              </a:rPr>
              <a:t>2012</a:t>
            </a:r>
            <a:endParaRPr lang="en-US" altLang="en-US" sz="2000" dirty="0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  <p:sp>
        <p:nvSpPr>
          <p:cNvPr id="52" name="Rectangle 55"/>
          <p:cNvSpPr>
            <a:spLocks noChangeArrowheads="1"/>
          </p:cNvSpPr>
          <p:nvPr/>
        </p:nvSpPr>
        <p:spPr bwMode="auto">
          <a:xfrm>
            <a:off x="522311" y="6005671"/>
            <a:ext cx="14189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4"/>
              </a:buBlip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1200" b="1" dirty="0" smtClean="0">
                <a:solidFill>
                  <a:srgbClr val="0000FF"/>
                </a:solidFill>
              </a:rPr>
              <a:t>arXiv:1209.0757</a:t>
            </a:r>
          </a:p>
          <a:p>
            <a:pPr algn="ctr">
              <a:spcBef>
                <a:spcPct val="0"/>
              </a:spcBef>
              <a:buNone/>
            </a:pPr>
            <a:r>
              <a:rPr lang="en-US" altLang="en-US" sz="1200" b="1" dirty="0" smtClean="0">
                <a:solidFill>
                  <a:srgbClr val="0000FF"/>
                </a:solidFill>
              </a:rPr>
              <a:t>arXiv:1504.07961</a:t>
            </a:r>
            <a:endParaRPr lang="en-US" altLang="en-US" sz="1200" dirty="0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  <p:sp>
        <p:nvSpPr>
          <p:cNvPr id="53" name="Rectangle 53"/>
          <p:cNvSpPr>
            <a:spLocks noChangeArrowheads="1"/>
          </p:cNvSpPr>
          <p:nvPr/>
        </p:nvSpPr>
        <p:spPr bwMode="auto">
          <a:xfrm>
            <a:off x="2419755" y="6014402"/>
            <a:ext cx="115768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4"/>
              </a:buBlip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 dirty="0" smtClean="0">
                <a:solidFill>
                  <a:srgbClr val="0000FF"/>
                </a:solidFill>
              </a:rPr>
              <a:t>pCDR-65</a:t>
            </a:r>
            <a:r>
              <a:rPr lang="en-US" altLang="en-US" sz="1200" b="1" dirty="0">
                <a:solidFill>
                  <a:srgbClr val="0000FF"/>
                </a:solidFill>
              </a:rPr>
              <a:t/>
            </a:r>
            <a:br>
              <a:rPr lang="en-US" altLang="en-US" sz="1200" b="1" dirty="0">
                <a:solidFill>
                  <a:srgbClr val="0000FF"/>
                </a:solidFill>
              </a:rPr>
            </a:br>
            <a:r>
              <a:rPr lang="en-US" altLang="en-US" sz="1200" b="1" dirty="0" smtClean="0">
                <a:solidFill>
                  <a:srgbClr val="0000FF"/>
                </a:solidFill>
              </a:rPr>
              <a:t>October 2018</a:t>
            </a:r>
            <a:endParaRPr lang="en-US" altLang="en-US" sz="1200" dirty="0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4805" y="4725511"/>
            <a:ext cx="989214" cy="1280160"/>
          </a:xfrm>
          <a:prstGeom prst="rect">
            <a:avLst/>
          </a:prstGeom>
        </p:spPr>
      </p:pic>
      <p:sp>
        <p:nvSpPr>
          <p:cNvPr id="55" name="Rectangle 53"/>
          <p:cNvSpPr>
            <a:spLocks noChangeArrowheads="1"/>
          </p:cNvSpPr>
          <p:nvPr/>
        </p:nvSpPr>
        <p:spPr bwMode="auto">
          <a:xfrm>
            <a:off x="3679991" y="6012747"/>
            <a:ext cx="11705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4"/>
              </a:buBlip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 dirty="0" smtClean="0">
                <a:solidFill>
                  <a:srgbClr val="0000FF"/>
                </a:solidFill>
              </a:rPr>
              <a:t>pCDR-100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 dirty="0" smtClean="0">
                <a:solidFill>
                  <a:srgbClr val="0000FF"/>
                </a:solidFill>
              </a:rPr>
              <a:t>Coming soon</a:t>
            </a:r>
            <a:endParaRPr lang="en-US" altLang="en-US" sz="1200" dirty="0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  <p:pic>
        <p:nvPicPr>
          <p:cNvPr id="56" name="Picture 374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13082" y="4466816"/>
            <a:ext cx="4347845" cy="1958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38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Positrons for JLEIC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Accelerator systems:</a:t>
            </a:r>
          </a:p>
          <a:p>
            <a:pPr lvl="1"/>
            <a:r>
              <a:rPr lang="en-US" dirty="0" smtClean="0"/>
              <a:t>Minor configuration changes needed for the collider rings and CEBAF, mainly changing the polarity of the DC power supplies or magnets.</a:t>
            </a:r>
          </a:p>
          <a:p>
            <a:pPr lvl="1"/>
            <a:r>
              <a:rPr lang="en-US" dirty="0" smtClean="0"/>
              <a:t>The main challenges are in the generation and accumulation of polarized positrons</a:t>
            </a:r>
            <a:endParaRPr lang="en-US" dirty="0"/>
          </a:p>
          <a:p>
            <a:r>
              <a:rPr lang="en-US" dirty="0" smtClean="0"/>
              <a:t>Plenty of nuclear physics opportunities</a:t>
            </a:r>
          </a:p>
          <a:p>
            <a:pPr lvl="1"/>
            <a:r>
              <a:rPr lang="en-US" dirty="0"/>
              <a:t>Deeply Virtual Compton Scattering (DVCS</a:t>
            </a:r>
            <a:r>
              <a:rPr lang="en-US" dirty="0" smtClean="0"/>
              <a:t>)</a:t>
            </a:r>
          </a:p>
          <a:p>
            <a:pPr lvl="1"/>
            <a:r>
              <a:rPr lang="en-US" dirty="0"/>
              <a:t>Deep Inelastic Scattering (DIS)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July 23, 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EIC User Group Meeting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7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150" y="3560764"/>
            <a:ext cx="2166938" cy="228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48" r="8862"/>
          <a:stretch>
            <a:fillRect/>
          </a:stretch>
        </p:blipFill>
        <p:spPr bwMode="auto">
          <a:xfrm>
            <a:off x="5838825" y="3684589"/>
            <a:ext cx="2695575" cy="190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867525" y="5657336"/>
            <a:ext cx="490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99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75" y="873125"/>
            <a:ext cx="3992563" cy="264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Generation of Polarized Positrons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23, 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EIC User Group Meeting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8263" y="879475"/>
            <a:ext cx="3992562" cy="261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988" y="3598863"/>
            <a:ext cx="399097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200" y="3586163"/>
            <a:ext cx="4017963" cy="270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839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Generation of Polarized </a:t>
            </a:r>
            <a:r>
              <a:rPr lang="en-US" dirty="0" smtClean="0"/>
              <a:t>Positrons in CEBAF: </a:t>
            </a:r>
            <a:r>
              <a:rPr lang="en-US" dirty="0" err="1" smtClean="0"/>
              <a:t>PEPPo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23, 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EIC User Group Meeting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982663" y="850900"/>
            <a:ext cx="7681912" cy="4778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20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16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mtClean="0">
                <a:cs typeface="Arial" charset="0"/>
              </a:rPr>
              <a:t>Polarized </a:t>
            </a:r>
            <a:r>
              <a:rPr lang="en-US" altLang="en-US" smtClean="0">
                <a:solidFill>
                  <a:srgbClr val="0000FF"/>
                </a:solidFill>
                <a:cs typeface="Arial" charset="0"/>
              </a:rPr>
              <a:t>Electrons</a:t>
            </a:r>
            <a:r>
              <a:rPr lang="en-US" altLang="en-US" smtClean="0">
                <a:cs typeface="Arial" charset="0"/>
              </a:rPr>
              <a:t> for Polarized </a:t>
            </a:r>
            <a:r>
              <a:rPr lang="en-US" altLang="en-US" smtClean="0">
                <a:solidFill>
                  <a:srgbClr val="FF0000"/>
                </a:solidFill>
                <a:cs typeface="Arial" charset="0"/>
              </a:rPr>
              <a:t>Positrons</a:t>
            </a:r>
            <a:r>
              <a:rPr lang="en-US" altLang="en-US" smtClean="0">
                <a:cs typeface="Arial" charset="0"/>
              </a:rPr>
              <a:t> (PEPPo) Concept</a:t>
            </a:r>
            <a:endParaRPr lang="en-US" altLang="en-US" smtClean="0">
              <a:solidFill>
                <a:srgbClr val="FF0000"/>
              </a:solidFill>
              <a:cs typeface="Arial" charset="0"/>
            </a:endParaRPr>
          </a:p>
        </p:txBody>
      </p:sp>
      <p:pic>
        <p:nvPicPr>
          <p:cNvPr id="8" name="Picture 4" descr="Screen shot 2012-03-31 at 6.08.09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0" y="1296988"/>
            <a:ext cx="2879725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5"/>
          <p:cNvGrpSpPr>
            <a:grpSpLocks/>
          </p:cNvGrpSpPr>
          <p:nvPr/>
        </p:nvGrpSpPr>
        <p:grpSpPr bwMode="auto">
          <a:xfrm>
            <a:off x="4962525" y="1223963"/>
            <a:ext cx="2568575" cy="2184400"/>
            <a:chOff x="67154" y="1431478"/>
            <a:chExt cx="4066910" cy="5385556"/>
          </a:xfrm>
        </p:grpSpPr>
        <p:pic>
          <p:nvPicPr>
            <p:cNvPr id="10" name="Picture 36" descr="fig20-left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721"/>
            <a:stretch>
              <a:fillRect/>
            </a:stretch>
          </p:blipFill>
          <p:spPr bwMode="auto">
            <a:xfrm>
              <a:off x="67154" y="1855046"/>
              <a:ext cx="4066910" cy="4504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Box 23"/>
            <p:cNvSpPr txBox="1">
              <a:spLocks noChangeArrowheads="1"/>
            </p:cNvSpPr>
            <p:nvPr/>
          </p:nvSpPr>
          <p:spPr bwMode="auto">
            <a:xfrm>
              <a:off x="948839" y="1431478"/>
              <a:ext cx="2850057" cy="644990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 i="1">
                  <a:solidFill>
                    <a:srgbClr val="000000"/>
                  </a:solidFill>
                </a:rPr>
                <a:t>Polarized Bremsstrahlung</a:t>
              </a:r>
            </a:p>
          </p:txBody>
        </p:sp>
        <p:sp>
          <p:nvSpPr>
            <p:cNvPr id="12" name="TextBox 8"/>
            <p:cNvSpPr txBox="1">
              <a:spLocks noChangeArrowheads="1"/>
            </p:cNvSpPr>
            <p:nvPr/>
          </p:nvSpPr>
          <p:spPr bwMode="auto">
            <a:xfrm rot="-5400000">
              <a:off x="-1171939" y="3418748"/>
              <a:ext cx="3081988" cy="4141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/>
                <a:t>P</a:t>
              </a:r>
              <a:r>
                <a:rPr lang="en-US" altLang="en-US" sz="1100" baseline="-25000"/>
                <a:t>circ</a:t>
              </a:r>
              <a:r>
                <a:rPr lang="en-US" altLang="en-US" sz="1100"/>
                <a:t>(</a:t>
              </a:r>
              <a:r>
                <a:rPr lang="en-US" altLang="en-US" sz="1100">
                  <a:latin typeface="Symbol" pitchFamily="18" charset="2"/>
                </a:rPr>
                <a:t>g</a:t>
              </a:r>
              <a:r>
                <a:rPr lang="en-US" altLang="en-US" sz="1100"/>
                <a:t>) / P</a:t>
              </a:r>
              <a:r>
                <a:rPr lang="en-US" altLang="en-US" sz="1100" baseline="-25000"/>
                <a:t>z </a:t>
              </a:r>
              <a:r>
                <a:rPr lang="en-US" altLang="en-US" sz="1100"/>
                <a:t>(e</a:t>
              </a:r>
              <a:r>
                <a:rPr lang="en-US" altLang="en-US" sz="1100" baseline="30000"/>
                <a:t>-</a:t>
              </a:r>
              <a:r>
                <a:rPr lang="en-US" altLang="en-US" sz="1100"/>
                <a:t>)</a:t>
              </a:r>
            </a:p>
          </p:txBody>
        </p:sp>
        <p:sp>
          <p:nvSpPr>
            <p:cNvPr id="13" name="TextBox 9"/>
            <p:cNvSpPr txBox="1">
              <a:spLocks noChangeArrowheads="1"/>
            </p:cNvSpPr>
            <p:nvPr/>
          </p:nvSpPr>
          <p:spPr bwMode="auto">
            <a:xfrm>
              <a:off x="1967477" y="6172044"/>
              <a:ext cx="936825" cy="6449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9pPr>
            </a:lstStyle>
            <a:p>
              <a:pPr algn="just">
                <a:spcBef>
                  <a:spcPct val="0"/>
                </a:spcBef>
                <a:buFontTx/>
                <a:buNone/>
              </a:pPr>
              <a:r>
                <a:rPr lang="en-US" altLang="en-US" sz="1100"/>
                <a:t>E</a:t>
              </a:r>
              <a:r>
                <a:rPr lang="en-US" altLang="en-US" sz="1100" baseline="-25000">
                  <a:latin typeface="Symbol" pitchFamily="18" charset="2"/>
                </a:rPr>
                <a:t>g</a:t>
              </a:r>
              <a:r>
                <a:rPr lang="en-US" altLang="en-US" sz="1100" baseline="-25000"/>
                <a:t> </a:t>
              </a:r>
              <a:r>
                <a:rPr lang="en-US" altLang="en-US" sz="1100"/>
                <a:t>/ T</a:t>
              </a:r>
              <a:r>
                <a:rPr lang="en-US" altLang="en-US" sz="1100" baseline="-25000"/>
                <a:t>e-</a:t>
              </a:r>
            </a:p>
          </p:txBody>
        </p:sp>
      </p:grpSp>
      <p:grpSp>
        <p:nvGrpSpPr>
          <p:cNvPr id="14" name="Group 10"/>
          <p:cNvGrpSpPr>
            <a:grpSpLocks/>
          </p:cNvGrpSpPr>
          <p:nvPr/>
        </p:nvGrpSpPr>
        <p:grpSpPr bwMode="auto">
          <a:xfrm>
            <a:off x="7681913" y="1230313"/>
            <a:ext cx="2620962" cy="2157412"/>
            <a:chOff x="4582451" y="1460634"/>
            <a:chExt cx="4109974" cy="5347138"/>
          </a:xfrm>
        </p:grpSpPr>
        <p:pic>
          <p:nvPicPr>
            <p:cNvPr id="15" name="Picture 37" descr="fig20-right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03" r="8534"/>
            <a:stretch>
              <a:fillRect/>
            </a:stretch>
          </p:blipFill>
          <p:spPr bwMode="auto">
            <a:xfrm>
              <a:off x="4824386" y="1870060"/>
              <a:ext cx="3868039" cy="4504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16" name="Object 2"/>
            <p:cNvGraphicFramePr>
              <a:graphicFrameLocks noChangeAspect="1"/>
            </p:cNvGraphicFramePr>
            <p:nvPr/>
          </p:nvGraphicFramePr>
          <p:xfrm>
            <a:off x="4582451" y="2737821"/>
            <a:ext cx="114300" cy="215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2" name="Equation" r:id="rId7" imgW="114151" imgH="215619" progId="Equation.3">
                    <p:embed/>
                  </p:oleObj>
                </mc:Choice>
                <mc:Fallback>
                  <p:oleObj name="Equation" r:id="rId7" imgW="114151" imgH="21561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82451" y="2737821"/>
                          <a:ext cx="114300" cy="2159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" name="TextBox 24"/>
            <p:cNvSpPr txBox="1">
              <a:spLocks noChangeArrowheads="1"/>
            </p:cNvSpPr>
            <p:nvPr/>
          </p:nvSpPr>
          <p:spPr bwMode="auto">
            <a:xfrm>
              <a:off x="5583296" y="1460634"/>
              <a:ext cx="2567579" cy="648226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 i="1"/>
                <a:t>Polarized Pair Creation</a:t>
              </a:r>
            </a:p>
          </p:txBody>
        </p:sp>
        <p:sp>
          <p:nvSpPr>
            <p:cNvPr id="18" name="TextBox 14"/>
            <p:cNvSpPr txBox="1">
              <a:spLocks noChangeArrowheads="1"/>
            </p:cNvSpPr>
            <p:nvPr/>
          </p:nvSpPr>
          <p:spPr bwMode="auto">
            <a:xfrm rot="-5400000">
              <a:off x="3301786" y="3743089"/>
              <a:ext cx="3059465" cy="4103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/>
                <a:t>P</a:t>
              </a:r>
              <a:r>
                <a:rPr lang="en-US" altLang="en-US" sz="1100" baseline="-25000"/>
                <a:t>z </a:t>
              </a:r>
              <a:r>
                <a:rPr lang="en-US" altLang="en-US" sz="1100"/>
                <a:t>(e</a:t>
              </a:r>
              <a:r>
                <a:rPr lang="en-US" altLang="en-US" sz="1100" baseline="30000"/>
                <a:t>+</a:t>
              </a:r>
              <a:r>
                <a:rPr lang="en-US" altLang="en-US" sz="1100"/>
                <a:t>) / P</a:t>
              </a:r>
              <a:r>
                <a:rPr lang="en-US" altLang="en-US" sz="1100" baseline="-25000"/>
                <a:t>circ</a:t>
              </a:r>
              <a:r>
                <a:rPr lang="en-US" altLang="en-US" sz="1100"/>
                <a:t> (</a:t>
              </a:r>
              <a:r>
                <a:rPr lang="en-US" altLang="en-US" sz="1100">
                  <a:latin typeface="Symbol" pitchFamily="18" charset="2"/>
                </a:rPr>
                <a:t>g</a:t>
              </a:r>
              <a:r>
                <a:rPr lang="en-US" altLang="en-US" sz="1100"/>
                <a:t>)</a:t>
              </a:r>
            </a:p>
          </p:txBody>
        </p:sp>
        <p:sp>
          <p:nvSpPr>
            <p:cNvPr id="19" name="TextBox 15"/>
            <p:cNvSpPr txBox="1">
              <a:spLocks noChangeArrowheads="1"/>
            </p:cNvSpPr>
            <p:nvPr/>
          </p:nvSpPr>
          <p:spPr bwMode="auto">
            <a:xfrm>
              <a:off x="6095884" y="6159546"/>
              <a:ext cx="1848496" cy="6482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9pPr>
            </a:lstStyle>
            <a:p>
              <a:pPr algn="just">
                <a:spcBef>
                  <a:spcPct val="0"/>
                </a:spcBef>
                <a:buFontTx/>
                <a:buNone/>
              </a:pPr>
              <a:r>
                <a:rPr lang="en-US" altLang="en-US" sz="1100"/>
                <a:t>T</a:t>
              </a:r>
              <a:r>
                <a:rPr lang="en-US" altLang="en-US" sz="1100" baseline="-25000"/>
                <a:t>e+</a:t>
              </a:r>
              <a:r>
                <a:rPr lang="en-US" altLang="en-US" sz="1100"/>
                <a:t> / (E</a:t>
              </a:r>
              <a:r>
                <a:rPr lang="en-US" altLang="en-US" sz="1100" baseline="-25000">
                  <a:latin typeface="Symbol" pitchFamily="18" charset="2"/>
                </a:rPr>
                <a:t>g</a:t>
              </a:r>
              <a:r>
                <a:rPr lang="en-US" altLang="en-US" sz="1100"/>
                <a:t> – 2m</a:t>
              </a:r>
              <a:r>
                <a:rPr lang="en-US" altLang="en-US" sz="1100" baseline="-25000"/>
                <a:t>e+</a:t>
              </a:r>
              <a:r>
                <a:rPr lang="en-US" altLang="en-US" sz="1100"/>
                <a:t>)</a:t>
              </a:r>
            </a:p>
          </p:txBody>
        </p:sp>
      </p:grpSp>
      <p:sp>
        <p:nvSpPr>
          <p:cNvPr id="20" name="Text Box 33"/>
          <p:cNvSpPr txBox="1">
            <a:spLocks noChangeArrowheads="1"/>
          </p:cNvSpPr>
          <p:nvPr/>
        </p:nvSpPr>
        <p:spPr bwMode="auto">
          <a:xfrm>
            <a:off x="1192213" y="1906588"/>
            <a:ext cx="33305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/>
              <a:t>E.G. Bessonov, A.A. Mikhailichenko, EPAC (1996)       A.P. Potylitsin, NIM A398 (1997) 395</a:t>
            </a:r>
          </a:p>
        </p:txBody>
      </p:sp>
      <p:sp>
        <p:nvSpPr>
          <p:cNvPr id="21" name="Rectangle 17"/>
          <p:cNvSpPr>
            <a:spLocks noChangeArrowheads="1"/>
          </p:cNvSpPr>
          <p:nvPr/>
        </p:nvSpPr>
        <p:spPr bwMode="auto">
          <a:xfrm>
            <a:off x="1195388" y="2357438"/>
            <a:ext cx="3049587" cy="431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rgbClr val="000000"/>
                </a:solidFill>
              </a:rPr>
              <a:t>E.A. Kuraev, Y.M. Bystritskiy, M. Shatnev, E.Tomasi-Gustafsson, PRC 81 (2010) 055208</a:t>
            </a:r>
          </a:p>
        </p:txBody>
      </p:sp>
      <p:sp>
        <p:nvSpPr>
          <p:cNvPr id="22" name="Content Placeholder 1"/>
          <p:cNvSpPr txBox="1">
            <a:spLocks/>
          </p:cNvSpPr>
          <p:nvPr/>
        </p:nvSpPr>
        <p:spPr bwMode="auto">
          <a:xfrm>
            <a:off x="985838" y="3119438"/>
            <a:ext cx="395605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en-US" dirty="0" err="1"/>
              <a:t>PEPPo</a:t>
            </a:r>
            <a:r>
              <a:rPr lang="en-US" altLang="en-US" dirty="0"/>
              <a:t> Experiment</a:t>
            </a:r>
            <a:endParaRPr lang="en-US" altLang="en-US" dirty="0">
              <a:solidFill>
                <a:srgbClr val="FF0000"/>
              </a:solidFill>
            </a:endParaRPr>
          </a:p>
        </p:txBody>
      </p:sp>
      <p:grpSp>
        <p:nvGrpSpPr>
          <p:cNvPr id="23" name="Group 22"/>
          <p:cNvGrpSpPr>
            <a:grpSpLocks/>
          </p:cNvGrpSpPr>
          <p:nvPr/>
        </p:nvGrpSpPr>
        <p:grpSpPr bwMode="auto">
          <a:xfrm>
            <a:off x="1493838" y="3482975"/>
            <a:ext cx="4445000" cy="2517775"/>
            <a:chOff x="265993" y="3588971"/>
            <a:chExt cx="4445029" cy="2517592"/>
          </a:xfrm>
        </p:grpSpPr>
        <p:grpSp>
          <p:nvGrpSpPr>
            <p:cNvPr id="24" name="Group 51"/>
            <p:cNvGrpSpPr>
              <a:grpSpLocks/>
            </p:cNvGrpSpPr>
            <p:nvPr/>
          </p:nvGrpSpPr>
          <p:grpSpPr bwMode="auto">
            <a:xfrm>
              <a:off x="265993" y="3743475"/>
              <a:ext cx="912147" cy="833697"/>
              <a:chOff x="1048382" y="4254216"/>
              <a:chExt cx="1214068" cy="1008774"/>
            </a:xfrm>
          </p:grpSpPr>
          <p:sp>
            <p:nvSpPr>
              <p:cNvPr id="72" name="Text Box 56"/>
              <p:cNvSpPr txBox="1">
                <a:spLocks noChangeArrowheads="1"/>
              </p:cNvSpPr>
              <p:nvPr/>
            </p:nvSpPr>
            <p:spPr bwMode="auto">
              <a:xfrm>
                <a:off x="1113884" y="4253578"/>
                <a:ext cx="566278" cy="4110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600" dirty="0" err="1">
                    <a:solidFill>
                      <a:srgbClr val="3333FF"/>
                    </a:solidFill>
                    <a:latin typeface="Comic Sans MS"/>
                    <a:ea typeface="ＭＳ Ｐゴシック"/>
                    <a:cs typeface="Comic Sans MS"/>
                  </a:rPr>
                  <a:t>P</a:t>
                </a:r>
                <a:r>
                  <a:rPr lang="en-US" sz="1600" baseline="-25000" dirty="0" err="1">
                    <a:solidFill>
                      <a:srgbClr val="3333FF"/>
                    </a:solidFill>
                    <a:latin typeface="Comic Sans MS"/>
                    <a:ea typeface="ＭＳ Ｐゴシック"/>
                    <a:cs typeface="Comic Sans MS"/>
                  </a:rPr>
                  <a:t>e</a:t>
                </a:r>
                <a:r>
                  <a:rPr lang="en-US" sz="1600" baseline="-25000" dirty="0">
                    <a:solidFill>
                      <a:srgbClr val="3333FF"/>
                    </a:solidFill>
                    <a:latin typeface="Comic Sans MS"/>
                    <a:ea typeface="ＭＳ Ｐゴシック"/>
                    <a:cs typeface="Comic Sans MS"/>
                  </a:rPr>
                  <a:t>-</a:t>
                </a:r>
              </a:p>
            </p:txBody>
          </p:sp>
          <p:sp>
            <p:nvSpPr>
              <p:cNvPr id="73" name="Text Box 89"/>
              <p:cNvSpPr txBox="1">
                <a:spLocks noChangeArrowheads="1"/>
              </p:cNvSpPr>
              <p:nvPr/>
            </p:nvSpPr>
            <p:spPr bwMode="auto">
              <a:xfrm>
                <a:off x="1181499" y="4810592"/>
                <a:ext cx="511340" cy="4091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600" b="1" dirty="0">
                    <a:solidFill>
                      <a:srgbClr val="0033CC"/>
                    </a:solidFill>
                    <a:latin typeface="Comic Sans MS"/>
                    <a:ea typeface="ＭＳ Ｐゴシック"/>
                    <a:cs typeface="Comic Sans MS"/>
                  </a:rPr>
                  <a:t>e</a:t>
                </a:r>
                <a:r>
                  <a:rPr lang="en-US" sz="1600" b="1" baseline="30000" dirty="0">
                    <a:solidFill>
                      <a:srgbClr val="0033CC"/>
                    </a:solidFill>
                    <a:latin typeface="Comic Sans MS"/>
                    <a:ea typeface="ＭＳ Ｐゴシック"/>
                    <a:cs typeface="Comic Sans MS"/>
                  </a:rPr>
                  <a:t>-</a:t>
                </a:r>
              </a:p>
            </p:txBody>
          </p:sp>
          <p:sp>
            <p:nvSpPr>
              <p:cNvPr id="74" name="Line 30"/>
              <p:cNvSpPr>
                <a:spLocks noChangeShapeType="1"/>
              </p:cNvSpPr>
              <p:nvPr/>
            </p:nvSpPr>
            <p:spPr bwMode="auto">
              <a:xfrm>
                <a:off x="1048382" y="4843244"/>
                <a:ext cx="807157" cy="1921"/>
              </a:xfrm>
              <a:prstGeom prst="line">
                <a:avLst/>
              </a:prstGeom>
              <a:noFill/>
              <a:ln w="22225">
                <a:solidFill>
                  <a:srgbClr val="0000FF"/>
                </a:solidFill>
                <a:round/>
                <a:headEnd/>
                <a:tailEnd type="stealth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1800">
                  <a:solidFill>
                    <a:srgbClr val="000000"/>
                  </a:solidFill>
                  <a:latin typeface="Arial"/>
                  <a:ea typeface="ＭＳ Ｐゴシック"/>
                </a:endParaRPr>
              </a:p>
            </p:txBody>
          </p:sp>
          <p:sp>
            <p:nvSpPr>
              <p:cNvPr id="75" name="Text Box 43"/>
              <p:cNvSpPr txBox="1">
                <a:spLocks noChangeArrowheads="1"/>
              </p:cNvSpPr>
              <p:nvPr/>
            </p:nvSpPr>
            <p:spPr bwMode="auto">
              <a:xfrm>
                <a:off x="1688613" y="4987299"/>
                <a:ext cx="354980" cy="2765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defTabSz="457200"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9pPr>
              </a:lstStyle>
              <a:p>
                <a:pPr algn="ctr"/>
                <a:r>
                  <a:rPr lang="en-US" altLang="en-US" sz="1200" b="1">
                    <a:solidFill>
                      <a:srgbClr val="000000"/>
                    </a:solidFill>
                    <a:latin typeface="Comic Sans MS" pitchFamily="66" charset="0"/>
                  </a:rPr>
                  <a:t>T</a:t>
                </a:r>
                <a:r>
                  <a:rPr lang="en-US" altLang="en-US" sz="1200" b="1" baseline="-25000">
                    <a:solidFill>
                      <a:srgbClr val="000000"/>
                    </a:solidFill>
                    <a:latin typeface="Comic Sans MS" pitchFamily="66" charset="0"/>
                  </a:rPr>
                  <a:t>1</a:t>
                </a:r>
                <a:endParaRPr lang="en-US" altLang="en-US" sz="1200" b="1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76" name="Rectangle 26"/>
              <p:cNvSpPr>
                <a:spLocks noChangeArrowheads="1"/>
              </p:cNvSpPr>
              <p:nvPr/>
            </p:nvSpPr>
            <p:spPr bwMode="auto">
              <a:xfrm>
                <a:off x="1897799" y="4681902"/>
                <a:ext cx="35920" cy="361098"/>
              </a:xfrm>
              <a:prstGeom prst="rect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defTabSz="457200"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9pPr>
              </a:lstStyle>
              <a:p>
                <a:endParaRPr lang="fr-FR" altLang="en-US" sz="18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77" name="Oval 98"/>
              <p:cNvSpPr>
                <a:spLocks noChangeArrowheads="1"/>
              </p:cNvSpPr>
              <p:nvPr/>
            </p:nvSpPr>
            <p:spPr bwMode="auto">
              <a:xfrm>
                <a:off x="2119661" y="4910470"/>
                <a:ext cx="143682" cy="195915"/>
              </a:xfrm>
              <a:prstGeom prst="ellips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 defTabSz="457200"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9pPr>
              </a:lstStyle>
              <a:p>
                <a:endParaRPr lang="fr-FR" altLang="en-US" sz="18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78" name="Line 54"/>
              <p:cNvSpPr>
                <a:spLocks noChangeShapeType="1"/>
              </p:cNvSpPr>
              <p:nvPr/>
            </p:nvSpPr>
            <p:spPr bwMode="auto">
              <a:xfrm>
                <a:off x="1204742" y="4741445"/>
                <a:ext cx="287365" cy="0"/>
              </a:xfrm>
              <a:prstGeom prst="line">
                <a:avLst/>
              </a:prstGeom>
              <a:noFill/>
              <a:ln w="9525">
                <a:solidFill>
                  <a:srgbClr val="3333FF"/>
                </a:solidFill>
                <a:round/>
                <a:headEnd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1800">
                  <a:solidFill>
                    <a:srgbClr val="000000"/>
                  </a:solidFill>
                  <a:latin typeface="Arial"/>
                  <a:ea typeface="ＭＳ Ｐゴシック"/>
                </a:endParaRPr>
              </a:p>
            </p:txBody>
          </p:sp>
          <p:sp>
            <p:nvSpPr>
              <p:cNvPr id="79" name="Line 55"/>
              <p:cNvSpPr>
                <a:spLocks noChangeShapeType="1"/>
              </p:cNvSpPr>
              <p:nvPr/>
            </p:nvSpPr>
            <p:spPr bwMode="auto">
              <a:xfrm rot="10800000">
                <a:off x="1192064" y="4679982"/>
                <a:ext cx="287365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1800">
                  <a:solidFill>
                    <a:srgbClr val="000000"/>
                  </a:solidFill>
                  <a:latin typeface="Arial"/>
                  <a:ea typeface="ＭＳ Ｐゴシック"/>
                </a:endParaRPr>
              </a:p>
            </p:txBody>
          </p:sp>
        </p:grpSp>
        <p:grpSp>
          <p:nvGrpSpPr>
            <p:cNvPr id="25" name="Grouper 344"/>
            <p:cNvGrpSpPr>
              <a:grpSpLocks/>
            </p:cNvGrpSpPr>
            <p:nvPr/>
          </p:nvGrpSpPr>
          <p:grpSpPr bwMode="auto">
            <a:xfrm>
              <a:off x="943831" y="3588971"/>
              <a:ext cx="2196605" cy="2517592"/>
              <a:chOff x="2818534" y="2586742"/>
              <a:chExt cx="2196605" cy="2517592"/>
            </a:xfrm>
          </p:grpSpPr>
          <p:grpSp>
            <p:nvGrpSpPr>
              <p:cNvPr id="37" name="Grouper 345"/>
              <p:cNvGrpSpPr>
                <a:grpSpLocks/>
              </p:cNvGrpSpPr>
              <p:nvPr/>
            </p:nvGrpSpPr>
            <p:grpSpPr bwMode="auto">
              <a:xfrm>
                <a:off x="2949360" y="2586742"/>
                <a:ext cx="2065779" cy="2517592"/>
                <a:chOff x="2949360" y="2586742"/>
                <a:chExt cx="2065779" cy="2517592"/>
              </a:xfrm>
            </p:grpSpPr>
            <p:sp>
              <p:nvSpPr>
                <p:cNvPr id="41" name="Secteurs 349"/>
                <p:cNvSpPr>
                  <a:spLocks/>
                </p:cNvSpPr>
                <p:nvPr/>
              </p:nvSpPr>
              <p:spPr>
                <a:xfrm rot="5400000">
                  <a:off x="2949575" y="2997038"/>
                  <a:ext cx="1081008" cy="1082682"/>
                </a:xfrm>
                <a:prstGeom prst="pie">
                  <a:avLst>
                    <a:gd name="adj1" fmla="val 10813782"/>
                    <a:gd name="adj2" fmla="val 16200000"/>
                  </a:avLst>
                </a:prstGeom>
                <a:solidFill>
                  <a:srgbClr val="00CC66"/>
                </a:solidFill>
                <a:ln w="12700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2" name="Secteurs 350"/>
                <p:cNvSpPr>
                  <a:spLocks/>
                </p:cNvSpPr>
                <p:nvPr/>
              </p:nvSpPr>
              <p:spPr>
                <a:xfrm rot="16200000">
                  <a:off x="3486947" y="3581990"/>
                  <a:ext cx="1082596" cy="1082682"/>
                </a:xfrm>
                <a:prstGeom prst="pie">
                  <a:avLst>
                    <a:gd name="adj1" fmla="val 10813782"/>
                    <a:gd name="adj2" fmla="val 16200000"/>
                  </a:avLst>
                </a:prstGeom>
                <a:solidFill>
                  <a:srgbClr val="00CC66"/>
                </a:solidFill>
                <a:ln w="12700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3" name="Line 38"/>
                <p:cNvSpPr>
                  <a:spLocks noChangeShapeType="1"/>
                </p:cNvSpPr>
                <p:nvPr/>
              </p:nvSpPr>
              <p:spPr bwMode="auto">
                <a:xfrm>
                  <a:off x="4439410" y="4294768"/>
                  <a:ext cx="576266" cy="71433"/>
                </a:xfrm>
                <a:prstGeom prst="line">
                  <a:avLst/>
                </a:prstGeom>
                <a:noFill/>
                <a:ln w="22225">
                  <a:solidFill>
                    <a:srgbClr val="FF0000"/>
                  </a:solidFill>
                  <a:round/>
                  <a:headEnd/>
                  <a:tailEnd type="stealth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sz="1800">
                    <a:solidFill>
                      <a:srgbClr val="000000"/>
                    </a:solidFill>
                    <a:latin typeface="Arial"/>
                    <a:ea typeface="ＭＳ Ｐゴシック"/>
                  </a:endParaRPr>
                </a:p>
              </p:txBody>
            </p:sp>
            <p:sp>
              <p:nvSpPr>
                <p:cNvPr id="44" name="Text Box 45"/>
                <p:cNvSpPr txBox="1">
                  <a:spLocks noChangeArrowheads="1"/>
                </p:cNvSpPr>
                <p:nvPr/>
              </p:nvSpPr>
              <p:spPr bwMode="auto">
                <a:xfrm>
                  <a:off x="3064627" y="2586742"/>
                  <a:ext cx="409578" cy="3381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600" b="1" dirty="0">
                      <a:solidFill>
                        <a:srgbClr val="000000"/>
                      </a:solidFill>
                      <a:latin typeface="Comic Sans MS"/>
                      <a:ea typeface="ＭＳ Ｐゴシック"/>
                      <a:cs typeface="Comic Sans MS"/>
                    </a:rPr>
                    <a:t>S</a:t>
                  </a:r>
                  <a:r>
                    <a:rPr lang="en-US" sz="1600" b="1" baseline="-25000" dirty="0">
                      <a:solidFill>
                        <a:srgbClr val="000000"/>
                      </a:solidFill>
                      <a:latin typeface="Comic Sans MS"/>
                      <a:ea typeface="ＭＳ Ｐゴシック"/>
                      <a:cs typeface="Comic Sans MS"/>
                    </a:rPr>
                    <a:t>1</a:t>
                  </a:r>
                </a:p>
              </p:txBody>
            </p:sp>
            <p:sp>
              <p:nvSpPr>
                <p:cNvPr id="45" name="Line 49"/>
                <p:cNvSpPr>
                  <a:spLocks noChangeShapeType="1"/>
                </p:cNvSpPr>
                <p:nvPr/>
              </p:nvSpPr>
              <p:spPr bwMode="auto">
                <a:xfrm>
                  <a:off x="3717093" y="4237622"/>
                  <a:ext cx="125414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sz="1800">
                    <a:solidFill>
                      <a:srgbClr val="000000"/>
                    </a:solidFill>
                    <a:latin typeface="Arial"/>
                    <a:ea typeface="ＭＳ Ｐゴシック"/>
                  </a:endParaRPr>
                </a:p>
              </p:txBody>
            </p:sp>
            <p:sp>
              <p:nvSpPr>
                <p:cNvPr id="46" name="Line 81"/>
                <p:cNvSpPr>
                  <a:spLocks noChangeShapeType="1"/>
                </p:cNvSpPr>
                <p:nvPr/>
              </p:nvSpPr>
              <p:spPr bwMode="auto">
                <a:xfrm>
                  <a:off x="3159877" y="2948666"/>
                  <a:ext cx="215901" cy="0"/>
                </a:xfrm>
                <a:prstGeom prst="line">
                  <a:avLst/>
                </a:prstGeom>
                <a:no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sz="1800">
                    <a:solidFill>
                      <a:srgbClr val="000000"/>
                    </a:solidFill>
                    <a:latin typeface="Arial"/>
                    <a:ea typeface="ＭＳ Ｐゴシック"/>
                  </a:endParaRPr>
                </a:p>
              </p:txBody>
            </p:sp>
            <p:sp>
              <p:nvSpPr>
                <p:cNvPr id="47" name="Line 82"/>
                <p:cNvSpPr>
                  <a:spLocks noChangeShapeType="1"/>
                </p:cNvSpPr>
                <p:nvPr/>
              </p:nvSpPr>
              <p:spPr bwMode="auto">
                <a:xfrm>
                  <a:off x="3151939" y="3528062"/>
                  <a:ext cx="215901" cy="0"/>
                </a:xfrm>
                <a:prstGeom prst="line">
                  <a:avLst/>
                </a:prstGeom>
                <a:no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sz="1800">
                    <a:solidFill>
                      <a:srgbClr val="000000"/>
                    </a:solidFill>
                    <a:latin typeface="Arial"/>
                    <a:ea typeface="ＭＳ Ｐゴシック"/>
                  </a:endParaRPr>
                </a:p>
              </p:txBody>
            </p:sp>
            <p:sp>
              <p:nvSpPr>
                <p:cNvPr id="48" name="Oval 23"/>
                <p:cNvSpPr>
                  <a:spLocks noChangeArrowheads="1"/>
                </p:cNvSpPr>
                <p:nvPr/>
              </p:nvSpPr>
              <p:spPr bwMode="auto">
                <a:xfrm>
                  <a:off x="3067802" y="2880409"/>
                  <a:ext cx="107951" cy="719085"/>
                </a:xfrm>
                <a:prstGeom prst="ellipse">
                  <a:avLst/>
                </a:prstGeom>
                <a:solidFill>
                  <a:srgbClr val="FFCC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defTabSz="457200">
                    <a:defRPr sz="2400">
                      <a:solidFill>
                        <a:schemeClr val="tx1"/>
                      </a:solidFill>
                      <a:latin typeface="Times" charset="0"/>
                      <a:ea typeface="MS PGothic" pitchFamily="34" charset="-128"/>
                    </a:defRPr>
                  </a:lvl1pPr>
                  <a:lvl2pPr marL="742950" indent="-285750" defTabSz="457200">
                    <a:defRPr sz="2400">
                      <a:solidFill>
                        <a:schemeClr val="tx1"/>
                      </a:solidFill>
                      <a:latin typeface="Times" charset="0"/>
                      <a:ea typeface="MS PGothic" pitchFamily="34" charset="-128"/>
                    </a:defRPr>
                  </a:lvl2pPr>
                  <a:lvl3pPr marL="1143000" indent="-228600" defTabSz="457200">
                    <a:defRPr sz="2400">
                      <a:solidFill>
                        <a:schemeClr val="tx1"/>
                      </a:solidFill>
                      <a:latin typeface="Times" charset="0"/>
                      <a:ea typeface="MS PGothic" pitchFamily="34" charset="-128"/>
                    </a:defRPr>
                  </a:lvl3pPr>
                  <a:lvl4pPr marL="1600200" indent="-228600" defTabSz="457200">
                    <a:defRPr sz="2400">
                      <a:solidFill>
                        <a:schemeClr val="tx1"/>
                      </a:solidFill>
                      <a:latin typeface="Times" charset="0"/>
                      <a:ea typeface="MS PGothic" pitchFamily="34" charset="-128"/>
                    </a:defRPr>
                  </a:lvl4pPr>
                  <a:lvl5pPr marL="2057400" indent="-228600" defTabSz="457200">
                    <a:defRPr sz="2400">
                      <a:solidFill>
                        <a:schemeClr val="tx1"/>
                      </a:solidFill>
                      <a:latin typeface="Times" charset="0"/>
                      <a:ea typeface="MS PGothic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charset="0"/>
                      <a:ea typeface="MS PGothic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charset="0"/>
                      <a:ea typeface="MS PGothic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charset="0"/>
                      <a:ea typeface="MS PGothic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charset="0"/>
                      <a:ea typeface="MS PGothic" pitchFamily="34" charset="-128"/>
                    </a:defRPr>
                  </a:lvl9pPr>
                </a:lstStyle>
                <a:p>
                  <a:endParaRPr lang="fr-FR" altLang="en-US" sz="180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49" name="Text Box 48"/>
                <p:cNvSpPr txBox="1">
                  <a:spLocks noChangeArrowheads="1"/>
                </p:cNvSpPr>
                <p:nvPr/>
              </p:nvSpPr>
              <p:spPr bwMode="auto">
                <a:xfrm>
                  <a:off x="3636130" y="4204287"/>
                  <a:ext cx="331789" cy="3381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600" b="1" dirty="0">
                      <a:solidFill>
                        <a:srgbClr val="000000"/>
                      </a:solidFill>
                      <a:latin typeface="Comic Sans MS"/>
                      <a:ea typeface="ＭＳ Ｐゴシック"/>
                      <a:cs typeface="Comic Sans MS"/>
                    </a:rPr>
                    <a:t>D</a:t>
                  </a:r>
                </a:p>
              </p:txBody>
            </p:sp>
            <p:sp>
              <p:nvSpPr>
                <p:cNvPr id="50" name="Text Box 47"/>
                <p:cNvSpPr txBox="1">
                  <a:spLocks noChangeArrowheads="1"/>
                </p:cNvSpPr>
                <p:nvPr/>
              </p:nvSpPr>
              <p:spPr bwMode="auto">
                <a:xfrm>
                  <a:off x="3547230" y="3089943"/>
                  <a:ext cx="333377" cy="3397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600" b="1" dirty="0">
                      <a:solidFill>
                        <a:srgbClr val="000000"/>
                      </a:solidFill>
                      <a:latin typeface="Comic Sans MS"/>
                      <a:ea typeface="ＭＳ Ｐゴシック"/>
                      <a:cs typeface="Comic Sans MS"/>
                    </a:rPr>
                    <a:t>D</a:t>
                  </a:r>
                </a:p>
              </p:txBody>
            </p:sp>
            <p:sp>
              <p:nvSpPr>
                <p:cNvPr id="51" name="Rectangle 20"/>
                <p:cNvSpPr>
                  <a:spLocks noChangeArrowheads="1"/>
                </p:cNvSpPr>
                <p:nvPr/>
              </p:nvSpPr>
              <p:spPr bwMode="auto">
                <a:xfrm>
                  <a:off x="3471029" y="3802679"/>
                  <a:ext cx="217488" cy="71433"/>
                </a:xfrm>
                <a:prstGeom prst="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9525">
                  <a:solidFill>
                    <a:schemeClr val="accent6">
                      <a:lumMod val="60000"/>
                      <a:lumOff val="40000"/>
                    </a:schemeClr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defTabSz="457200">
                    <a:defRPr sz="2400">
                      <a:solidFill>
                        <a:schemeClr val="tx1"/>
                      </a:solidFill>
                      <a:latin typeface="Times" charset="0"/>
                      <a:ea typeface="MS PGothic" pitchFamily="34" charset="-128"/>
                    </a:defRPr>
                  </a:lvl1pPr>
                  <a:lvl2pPr marL="742950" indent="-285750" defTabSz="457200">
                    <a:defRPr sz="2400">
                      <a:solidFill>
                        <a:schemeClr val="tx1"/>
                      </a:solidFill>
                      <a:latin typeface="Times" charset="0"/>
                      <a:ea typeface="MS PGothic" pitchFamily="34" charset="-128"/>
                    </a:defRPr>
                  </a:lvl2pPr>
                  <a:lvl3pPr marL="1143000" indent="-228600" defTabSz="457200">
                    <a:defRPr sz="2400">
                      <a:solidFill>
                        <a:schemeClr val="tx1"/>
                      </a:solidFill>
                      <a:latin typeface="Times" charset="0"/>
                      <a:ea typeface="MS PGothic" pitchFamily="34" charset="-128"/>
                    </a:defRPr>
                  </a:lvl3pPr>
                  <a:lvl4pPr marL="1600200" indent="-228600" defTabSz="457200">
                    <a:defRPr sz="2400">
                      <a:solidFill>
                        <a:schemeClr val="tx1"/>
                      </a:solidFill>
                      <a:latin typeface="Times" charset="0"/>
                      <a:ea typeface="MS PGothic" pitchFamily="34" charset="-128"/>
                    </a:defRPr>
                  </a:lvl4pPr>
                  <a:lvl5pPr marL="2057400" indent="-228600" defTabSz="457200">
                    <a:defRPr sz="2400">
                      <a:solidFill>
                        <a:schemeClr val="tx1"/>
                      </a:solidFill>
                      <a:latin typeface="Times" charset="0"/>
                      <a:ea typeface="MS PGothic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charset="0"/>
                      <a:ea typeface="MS PGothic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charset="0"/>
                      <a:ea typeface="MS PGothic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charset="0"/>
                      <a:ea typeface="MS PGothic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charset="0"/>
                      <a:ea typeface="MS PGothic" pitchFamily="34" charset="-128"/>
                    </a:defRPr>
                  </a:lvl9pPr>
                </a:lstStyle>
                <a:p>
                  <a:endParaRPr lang="fr-FR" altLang="en-US" sz="180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52" name="Rectangle 21"/>
                <p:cNvSpPr>
                  <a:spLocks noChangeArrowheads="1"/>
                </p:cNvSpPr>
                <p:nvPr/>
              </p:nvSpPr>
              <p:spPr bwMode="auto">
                <a:xfrm>
                  <a:off x="3809168" y="3805853"/>
                  <a:ext cx="215901" cy="71433"/>
                </a:xfrm>
                <a:prstGeom prst="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defTabSz="457200">
                    <a:defRPr sz="2400">
                      <a:solidFill>
                        <a:schemeClr val="tx1"/>
                      </a:solidFill>
                      <a:latin typeface="Times" charset="0"/>
                      <a:ea typeface="MS PGothic" pitchFamily="34" charset="-128"/>
                    </a:defRPr>
                  </a:lvl1pPr>
                  <a:lvl2pPr marL="742950" indent="-285750" defTabSz="457200">
                    <a:defRPr sz="2400">
                      <a:solidFill>
                        <a:schemeClr val="tx1"/>
                      </a:solidFill>
                      <a:latin typeface="Times" charset="0"/>
                      <a:ea typeface="MS PGothic" pitchFamily="34" charset="-128"/>
                    </a:defRPr>
                  </a:lvl2pPr>
                  <a:lvl3pPr marL="1143000" indent="-228600" defTabSz="457200">
                    <a:defRPr sz="2400">
                      <a:solidFill>
                        <a:schemeClr val="tx1"/>
                      </a:solidFill>
                      <a:latin typeface="Times" charset="0"/>
                      <a:ea typeface="MS PGothic" pitchFamily="34" charset="-128"/>
                    </a:defRPr>
                  </a:lvl3pPr>
                  <a:lvl4pPr marL="1600200" indent="-228600" defTabSz="457200">
                    <a:defRPr sz="2400">
                      <a:solidFill>
                        <a:schemeClr val="tx1"/>
                      </a:solidFill>
                      <a:latin typeface="Times" charset="0"/>
                      <a:ea typeface="MS PGothic" pitchFamily="34" charset="-128"/>
                    </a:defRPr>
                  </a:lvl4pPr>
                  <a:lvl5pPr marL="2057400" indent="-228600" defTabSz="457200">
                    <a:defRPr sz="2400">
                      <a:solidFill>
                        <a:schemeClr val="tx1"/>
                      </a:solidFill>
                      <a:latin typeface="Times" charset="0"/>
                      <a:ea typeface="MS PGothic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charset="0"/>
                      <a:ea typeface="MS PGothic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charset="0"/>
                      <a:ea typeface="MS PGothic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charset="0"/>
                      <a:ea typeface="MS PGothic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charset="0"/>
                      <a:ea typeface="MS PGothic" pitchFamily="34" charset="-128"/>
                    </a:defRPr>
                  </a:lvl9pPr>
                </a:lstStyle>
                <a:p>
                  <a:endParaRPr lang="fr-FR" altLang="en-US" sz="180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53" name="Line 41"/>
                <p:cNvSpPr>
                  <a:spLocks noChangeShapeType="1"/>
                </p:cNvSpPr>
                <p:nvPr/>
              </p:nvSpPr>
              <p:spPr bwMode="auto">
                <a:xfrm flipH="1">
                  <a:off x="3686931" y="3537586"/>
                  <a:ext cx="147638" cy="585744"/>
                </a:xfrm>
                <a:prstGeom prst="line">
                  <a:avLst/>
                </a:prstGeom>
                <a:noFill/>
                <a:ln w="22225">
                  <a:solidFill>
                    <a:srgbClr val="FF0000"/>
                  </a:solidFill>
                  <a:round/>
                  <a:headEnd/>
                  <a:tailEnd type="stealth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sz="1800">
                    <a:solidFill>
                      <a:srgbClr val="000000"/>
                    </a:solidFill>
                    <a:latin typeface="Arial"/>
                    <a:ea typeface="ＭＳ Ｐゴシック"/>
                  </a:endParaRPr>
                </a:p>
              </p:txBody>
            </p:sp>
            <p:sp>
              <p:nvSpPr>
                <p:cNvPr id="54" name="Line 42"/>
                <p:cNvSpPr>
                  <a:spLocks noChangeShapeType="1"/>
                </p:cNvSpPr>
                <p:nvPr/>
              </p:nvSpPr>
              <p:spPr bwMode="auto">
                <a:xfrm>
                  <a:off x="3685343" y="3537586"/>
                  <a:ext cx="149226" cy="585744"/>
                </a:xfrm>
                <a:prstGeom prst="line">
                  <a:avLst/>
                </a:prstGeom>
                <a:noFill/>
                <a:ln w="22225">
                  <a:solidFill>
                    <a:srgbClr val="FF0000"/>
                  </a:solidFill>
                  <a:round/>
                  <a:headEnd/>
                  <a:tailEnd type="stealth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sz="1800">
                    <a:solidFill>
                      <a:srgbClr val="000000"/>
                    </a:solidFill>
                    <a:latin typeface="Arial"/>
                    <a:ea typeface="ＭＳ Ｐゴシック"/>
                  </a:endParaRPr>
                </a:p>
              </p:txBody>
            </p:sp>
            <p:grpSp>
              <p:nvGrpSpPr>
                <p:cNvPr id="55" name="Group 189"/>
                <p:cNvGrpSpPr>
                  <a:grpSpLocks/>
                </p:cNvGrpSpPr>
                <p:nvPr/>
              </p:nvGrpSpPr>
              <p:grpSpPr bwMode="auto">
                <a:xfrm>
                  <a:off x="3341784" y="2859609"/>
                  <a:ext cx="147638" cy="800100"/>
                  <a:chOff x="3053340" y="2426717"/>
                  <a:chExt cx="147638" cy="800100"/>
                </a:xfrm>
              </p:grpSpPr>
              <p:cxnSp>
                <p:nvCxnSpPr>
                  <p:cNvPr id="68" name="Straight Connector 2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036534" y="2426880"/>
                    <a:ext cx="0" cy="287317"/>
                  </a:xfrm>
                  <a:prstGeom prst="line">
                    <a:avLst/>
                  </a:prstGeom>
                  <a:noFill/>
                  <a:ln w="63500">
                    <a:solidFill>
                      <a:schemeClr val="accent6">
                        <a:lumMod val="60000"/>
                        <a:lumOff val="40000"/>
                      </a:schemeClr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69" name="Straight Connector 58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050821" y="2938018"/>
                    <a:ext cx="0" cy="288904"/>
                  </a:xfrm>
                  <a:prstGeom prst="line">
                    <a:avLst/>
                  </a:prstGeom>
                  <a:noFill/>
                  <a:ln w="63500">
                    <a:solidFill>
                      <a:schemeClr val="accent6">
                        <a:lumMod val="60000"/>
                        <a:lumOff val="40000"/>
                      </a:schemeClr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sp>
                <p:nvSpPr>
                  <p:cNvPr id="70" name="Line 33"/>
                  <p:cNvSpPr>
                    <a:spLocks noChangeShapeType="1"/>
                  </p:cNvSpPr>
                  <p:nvPr/>
                </p:nvSpPr>
                <p:spPr bwMode="auto">
                  <a:xfrm>
                    <a:off x="3003196" y="2718959"/>
                    <a:ext cx="144464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CC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defTabSz="457200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fr-FR" sz="1800">
                      <a:solidFill>
                        <a:srgbClr val="000000"/>
                      </a:solidFill>
                      <a:latin typeface="Arial"/>
                      <a:ea typeface="ＭＳ Ｐゴシック"/>
                    </a:endParaRPr>
                  </a:p>
                </p:txBody>
              </p:sp>
              <p:sp>
                <p:nvSpPr>
                  <p:cNvPr id="71" name="Line 33"/>
                  <p:cNvSpPr>
                    <a:spLocks noChangeShapeType="1"/>
                  </p:cNvSpPr>
                  <p:nvPr/>
                </p:nvSpPr>
                <p:spPr bwMode="auto">
                  <a:xfrm>
                    <a:off x="3006371" y="2933256"/>
                    <a:ext cx="144464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CC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defTabSz="457200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fr-FR" sz="1800">
                      <a:solidFill>
                        <a:srgbClr val="000000"/>
                      </a:solidFill>
                      <a:latin typeface="Arial"/>
                      <a:ea typeface="ＭＳ Ｐゴシック"/>
                    </a:endParaRPr>
                  </a:p>
                </p:txBody>
              </p:sp>
            </p:grpSp>
            <p:sp>
              <p:nvSpPr>
                <p:cNvPr id="56" name="Oval 99"/>
                <p:cNvSpPr>
                  <a:spLocks noChangeArrowheads="1"/>
                </p:cNvSpPr>
                <p:nvPr/>
              </p:nvSpPr>
              <p:spPr bwMode="auto">
                <a:xfrm>
                  <a:off x="3507542" y="3169313"/>
                  <a:ext cx="144464" cy="195248"/>
                </a:xfrm>
                <a:prstGeom prst="ellips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FF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>
                  <a:lvl1pPr defTabSz="457200">
                    <a:defRPr sz="2400">
                      <a:solidFill>
                        <a:schemeClr val="tx1"/>
                      </a:solidFill>
                      <a:latin typeface="Times" charset="0"/>
                      <a:ea typeface="MS PGothic" pitchFamily="34" charset="-128"/>
                    </a:defRPr>
                  </a:lvl1pPr>
                  <a:lvl2pPr marL="742950" indent="-285750" defTabSz="457200">
                    <a:defRPr sz="2400">
                      <a:solidFill>
                        <a:schemeClr val="tx1"/>
                      </a:solidFill>
                      <a:latin typeface="Times" charset="0"/>
                      <a:ea typeface="MS PGothic" pitchFamily="34" charset="-128"/>
                    </a:defRPr>
                  </a:lvl2pPr>
                  <a:lvl3pPr marL="1143000" indent="-228600" defTabSz="457200">
                    <a:defRPr sz="2400">
                      <a:solidFill>
                        <a:schemeClr val="tx1"/>
                      </a:solidFill>
                      <a:latin typeface="Times" charset="0"/>
                      <a:ea typeface="MS PGothic" pitchFamily="34" charset="-128"/>
                    </a:defRPr>
                  </a:lvl3pPr>
                  <a:lvl4pPr marL="1600200" indent="-228600" defTabSz="457200">
                    <a:defRPr sz="2400">
                      <a:solidFill>
                        <a:schemeClr val="tx1"/>
                      </a:solidFill>
                      <a:latin typeface="Times" charset="0"/>
                      <a:ea typeface="MS PGothic" pitchFamily="34" charset="-128"/>
                    </a:defRPr>
                  </a:lvl4pPr>
                  <a:lvl5pPr marL="2057400" indent="-228600" defTabSz="457200">
                    <a:defRPr sz="2400">
                      <a:solidFill>
                        <a:schemeClr val="tx1"/>
                      </a:solidFill>
                      <a:latin typeface="Times" charset="0"/>
                      <a:ea typeface="MS PGothic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charset="0"/>
                      <a:ea typeface="MS PGothic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charset="0"/>
                      <a:ea typeface="MS PGothic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charset="0"/>
                      <a:ea typeface="MS PGothic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charset="0"/>
                      <a:ea typeface="MS PGothic" pitchFamily="34" charset="-128"/>
                    </a:defRPr>
                  </a:lvl9pPr>
                </a:lstStyle>
                <a:p>
                  <a:endParaRPr lang="fr-FR" altLang="en-US" sz="180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57" name="Oval 100"/>
                <p:cNvSpPr>
                  <a:spLocks noChangeArrowheads="1"/>
                </p:cNvSpPr>
                <p:nvPr/>
              </p:nvSpPr>
              <p:spPr bwMode="auto">
                <a:xfrm>
                  <a:off x="3683756" y="4028087"/>
                  <a:ext cx="144463" cy="195249"/>
                </a:xfrm>
                <a:prstGeom prst="ellips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FF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>
                  <a:lvl1pPr defTabSz="457200">
                    <a:defRPr sz="2400">
                      <a:solidFill>
                        <a:schemeClr val="tx1"/>
                      </a:solidFill>
                      <a:latin typeface="Times" charset="0"/>
                      <a:ea typeface="MS PGothic" pitchFamily="34" charset="-128"/>
                    </a:defRPr>
                  </a:lvl1pPr>
                  <a:lvl2pPr marL="742950" indent="-285750" defTabSz="457200">
                    <a:defRPr sz="2400">
                      <a:solidFill>
                        <a:schemeClr val="tx1"/>
                      </a:solidFill>
                      <a:latin typeface="Times" charset="0"/>
                      <a:ea typeface="MS PGothic" pitchFamily="34" charset="-128"/>
                    </a:defRPr>
                  </a:lvl2pPr>
                  <a:lvl3pPr marL="1143000" indent="-228600" defTabSz="457200">
                    <a:defRPr sz="2400">
                      <a:solidFill>
                        <a:schemeClr val="tx1"/>
                      </a:solidFill>
                      <a:latin typeface="Times" charset="0"/>
                      <a:ea typeface="MS PGothic" pitchFamily="34" charset="-128"/>
                    </a:defRPr>
                  </a:lvl3pPr>
                  <a:lvl4pPr marL="1600200" indent="-228600" defTabSz="457200">
                    <a:defRPr sz="2400">
                      <a:solidFill>
                        <a:schemeClr val="tx1"/>
                      </a:solidFill>
                      <a:latin typeface="Times" charset="0"/>
                      <a:ea typeface="MS PGothic" pitchFamily="34" charset="-128"/>
                    </a:defRPr>
                  </a:lvl4pPr>
                  <a:lvl5pPr marL="2057400" indent="-228600" defTabSz="457200">
                    <a:defRPr sz="2400">
                      <a:solidFill>
                        <a:schemeClr val="tx1"/>
                      </a:solidFill>
                      <a:latin typeface="Times" charset="0"/>
                      <a:ea typeface="MS PGothic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charset="0"/>
                      <a:ea typeface="MS PGothic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charset="0"/>
                      <a:ea typeface="MS PGothic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charset="0"/>
                      <a:ea typeface="MS PGothic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charset="0"/>
                      <a:ea typeface="MS PGothic" pitchFamily="34" charset="-128"/>
                    </a:defRPr>
                  </a:lvl9pPr>
                </a:lstStyle>
                <a:p>
                  <a:endParaRPr lang="fr-FR" altLang="en-US" sz="180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58" name="Oval 101"/>
                <p:cNvSpPr>
                  <a:spLocks noChangeArrowheads="1"/>
                </p:cNvSpPr>
                <p:nvPr/>
              </p:nvSpPr>
              <p:spPr bwMode="auto">
                <a:xfrm>
                  <a:off x="4355272" y="4909086"/>
                  <a:ext cx="144464" cy="195248"/>
                </a:xfrm>
                <a:prstGeom prst="ellips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FF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>
                  <a:lvl1pPr defTabSz="457200">
                    <a:defRPr sz="2400">
                      <a:solidFill>
                        <a:schemeClr val="tx1"/>
                      </a:solidFill>
                      <a:latin typeface="Times" charset="0"/>
                      <a:ea typeface="MS PGothic" pitchFamily="34" charset="-128"/>
                    </a:defRPr>
                  </a:lvl1pPr>
                  <a:lvl2pPr marL="742950" indent="-285750" defTabSz="457200">
                    <a:defRPr sz="2400">
                      <a:solidFill>
                        <a:schemeClr val="tx1"/>
                      </a:solidFill>
                      <a:latin typeface="Times" charset="0"/>
                      <a:ea typeface="MS PGothic" pitchFamily="34" charset="-128"/>
                    </a:defRPr>
                  </a:lvl2pPr>
                  <a:lvl3pPr marL="1143000" indent="-228600" defTabSz="457200">
                    <a:defRPr sz="2400">
                      <a:solidFill>
                        <a:schemeClr val="tx1"/>
                      </a:solidFill>
                      <a:latin typeface="Times" charset="0"/>
                      <a:ea typeface="MS PGothic" pitchFamily="34" charset="-128"/>
                    </a:defRPr>
                  </a:lvl3pPr>
                  <a:lvl4pPr marL="1600200" indent="-228600" defTabSz="457200">
                    <a:defRPr sz="2400">
                      <a:solidFill>
                        <a:schemeClr val="tx1"/>
                      </a:solidFill>
                      <a:latin typeface="Times" charset="0"/>
                      <a:ea typeface="MS PGothic" pitchFamily="34" charset="-128"/>
                    </a:defRPr>
                  </a:lvl4pPr>
                  <a:lvl5pPr marL="2057400" indent="-228600" defTabSz="457200">
                    <a:defRPr sz="2400">
                      <a:solidFill>
                        <a:schemeClr val="tx1"/>
                      </a:solidFill>
                      <a:latin typeface="Times" charset="0"/>
                      <a:ea typeface="MS PGothic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charset="0"/>
                      <a:ea typeface="MS PGothic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charset="0"/>
                      <a:ea typeface="MS PGothic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charset="0"/>
                      <a:ea typeface="MS PGothic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charset="0"/>
                      <a:ea typeface="MS PGothic" pitchFamily="34" charset="-128"/>
                    </a:defRPr>
                  </a:lvl9pPr>
                </a:lstStyle>
                <a:p>
                  <a:endParaRPr lang="fr-FR" altLang="en-US" sz="180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59" name="Line 35"/>
                <p:cNvSpPr>
                  <a:spLocks noChangeShapeType="1"/>
                </p:cNvSpPr>
                <p:nvPr/>
              </p:nvSpPr>
              <p:spPr bwMode="auto">
                <a:xfrm>
                  <a:off x="4042533" y="4242385"/>
                  <a:ext cx="277814" cy="0"/>
                </a:xfrm>
                <a:prstGeom prst="line">
                  <a:avLst/>
                </a:prstGeom>
                <a:noFill/>
                <a:ln w="22225">
                  <a:solidFill>
                    <a:srgbClr val="FF0000"/>
                  </a:solidFill>
                  <a:round/>
                  <a:headEnd/>
                  <a:tailEnd type="stealth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sz="1800">
                    <a:solidFill>
                      <a:srgbClr val="000000"/>
                    </a:solidFill>
                    <a:latin typeface="Arial"/>
                    <a:ea typeface="ＭＳ Ｐゴシック"/>
                  </a:endParaRPr>
                </a:p>
              </p:txBody>
            </p:sp>
            <p:sp>
              <p:nvSpPr>
                <p:cNvPr id="60" name="Line 36"/>
                <p:cNvSpPr>
                  <a:spLocks noChangeShapeType="1"/>
                </p:cNvSpPr>
                <p:nvPr/>
              </p:nvSpPr>
              <p:spPr bwMode="auto">
                <a:xfrm>
                  <a:off x="4031420" y="4539225"/>
                  <a:ext cx="277815" cy="0"/>
                </a:xfrm>
                <a:prstGeom prst="line">
                  <a:avLst/>
                </a:prstGeom>
                <a:noFill/>
                <a:ln w="22225">
                  <a:solidFill>
                    <a:srgbClr val="FF0000"/>
                  </a:solidFill>
                  <a:round/>
                  <a:headEnd/>
                  <a:tailEnd type="stealth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sz="1800">
                    <a:solidFill>
                      <a:srgbClr val="000000"/>
                    </a:solidFill>
                    <a:latin typeface="Arial"/>
                    <a:ea typeface="ＭＳ Ｐゴシック"/>
                  </a:endParaRPr>
                </a:p>
              </p:txBody>
            </p:sp>
            <p:sp>
              <p:nvSpPr>
                <p:cNvPr id="61" name="Line 39"/>
                <p:cNvSpPr>
                  <a:spLocks noChangeShapeType="1"/>
                </p:cNvSpPr>
                <p:nvPr/>
              </p:nvSpPr>
              <p:spPr bwMode="auto">
                <a:xfrm rot="3000000" flipV="1">
                  <a:off x="4567218" y="4174901"/>
                  <a:ext cx="315889" cy="488953"/>
                </a:xfrm>
                <a:prstGeom prst="line">
                  <a:avLst/>
                </a:prstGeom>
                <a:noFill/>
                <a:ln w="22225">
                  <a:solidFill>
                    <a:srgbClr val="FF0000"/>
                  </a:solidFill>
                  <a:round/>
                  <a:headEnd/>
                  <a:tailEnd type="stealth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sz="1800">
                    <a:solidFill>
                      <a:srgbClr val="000000"/>
                    </a:solidFill>
                    <a:latin typeface="Arial"/>
                    <a:ea typeface="ＭＳ Ｐゴシック"/>
                  </a:endParaRPr>
                </a:p>
              </p:txBody>
            </p:sp>
            <p:sp>
              <p:nvSpPr>
                <p:cNvPr id="62" name="Text Box 46"/>
                <p:cNvSpPr txBox="1">
                  <a:spLocks noChangeArrowheads="1"/>
                </p:cNvSpPr>
                <p:nvPr/>
              </p:nvSpPr>
              <p:spPr bwMode="auto">
                <a:xfrm>
                  <a:off x="4183821" y="3691562"/>
                  <a:ext cx="431803" cy="3381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600" b="1" dirty="0">
                      <a:solidFill>
                        <a:srgbClr val="000000"/>
                      </a:solidFill>
                      <a:latin typeface="Comic Sans MS"/>
                      <a:ea typeface="ＭＳ Ｐゴシック"/>
                      <a:cs typeface="Comic Sans MS"/>
                    </a:rPr>
                    <a:t>S</a:t>
                  </a:r>
                  <a:r>
                    <a:rPr lang="en-US" sz="1600" b="1" baseline="-25000" dirty="0">
                      <a:solidFill>
                        <a:srgbClr val="000000"/>
                      </a:solidFill>
                      <a:latin typeface="Comic Sans MS"/>
                      <a:ea typeface="ＭＳ Ｐゴシック"/>
                      <a:cs typeface="Comic Sans MS"/>
                    </a:rPr>
                    <a:t>2</a:t>
                  </a:r>
                </a:p>
              </p:txBody>
            </p:sp>
            <p:sp>
              <p:nvSpPr>
                <p:cNvPr id="63" name="Oval 24"/>
                <p:cNvSpPr>
                  <a:spLocks noChangeArrowheads="1"/>
                </p:cNvSpPr>
                <p:nvPr/>
              </p:nvSpPr>
              <p:spPr bwMode="auto">
                <a:xfrm>
                  <a:off x="4328285" y="3988403"/>
                  <a:ext cx="107951" cy="719085"/>
                </a:xfrm>
                <a:prstGeom prst="ellipse">
                  <a:avLst/>
                </a:prstGeom>
                <a:solidFill>
                  <a:srgbClr val="FFCC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defTabSz="457200">
                    <a:defRPr sz="2400">
                      <a:solidFill>
                        <a:schemeClr val="tx1"/>
                      </a:solidFill>
                      <a:latin typeface="Times" charset="0"/>
                      <a:ea typeface="MS PGothic" pitchFamily="34" charset="-128"/>
                    </a:defRPr>
                  </a:lvl1pPr>
                  <a:lvl2pPr marL="742950" indent="-285750" defTabSz="457200">
                    <a:defRPr sz="2400">
                      <a:solidFill>
                        <a:schemeClr val="tx1"/>
                      </a:solidFill>
                      <a:latin typeface="Times" charset="0"/>
                      <a:ea typeface="MS PGothic" pitchFamily="34" charset="-128"/>
                    </a:defRPr>
                  </a:lvl2pPr>
                  <a:lvl3pPr marL="1143000" indent="-228600" defTabSz="457200">
                    <a:defRPr sz="2400">
                      <a:solidFill>
                        <a:schemeClr val="tx1"/>
                      </a:solidFill>
                      <a:latin typeface="Times" charset="0"/>
                      <a:ea typeface="MS PGothic" pitchFamily="34" charset="-128"/>
                    </a:defRPr>
                  </a:lvl3pPr>
                  <a:lvl4pPr marL="1600200" indent="-228600" defTabSz="457200">
                    <a:defRPr sz="2400">
                      <a:solidFill>
                        <a:schemeClr val="tx1"/>
                      </a:solidFill>
                      <a:latin typeface="Times" charset="0"/>
                      <a:ea typeface="MS PGothic" pitchFamily="34" charset="-128"/>
                    </a:defRPr>
                  </a:lvl4pPr>
                  <a:lvl5pPr marL="2057400" indent="-228600" defTabSz="457200">
                    <a:defRPr sz="2400">
                      <a:solidFill>
                        <a:schemeClr val="tx1"/>
                      </a:solidFill>
                      <a:latin typeface="Times" charset="0"/>
                      <a:ea typeface="MS PGothic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charset="0"/>
                      <a:ea typeface="MS PGothic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charset="0"/>
                      <a:ea typeface="MS PGothic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charset="0"/>
                      <a:ea typeface="MS PGothic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charset="0"/>
                      <a:ea typeface="MS PGothic" pitchFamily="34" charset="-128"/>
                    </a:defRPr>
                  </a:lvl9pPr>
                </a:lstStyle>
                <a:p>
                  <a:endParaRPr lang="fr-FR" altLang="en-US" sz="180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64" name="Text Box 56"/>
                <p:cNvSpPr txBox="1">
                  <a:spLocks noChangeArrowheads="1"/>
                </p:cNvSpPr>
                <p:nvPr/>
              </p:nvSpPr>
              <p:spPr bwMode="auto">
                <a:xfrm>
                  <a:off x="4545773" y="3834426"/>
                  <a:ext cx="433391" cy="3381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600" dirty="0" err="1">
                      <a:solidFill>
                        <a:srgbClr val="FF0000"/>
                      </a:solidFill>
                      <a:latin typeface="Comic Sans MS"/>
                      <a:ea typeface="ＭＳ Ｐゴシック"/>
                      <a:cs typeface="Comic Sans MS"/>
                    </a:rPr>
                    <a:t>P</a:t>
                  </a:r>
                  <a:r>
                    <a:rPr lang="en-US" sz="1600" baseline="-25000" dirty="0" err="1">
                      <a:solidFill>
                        <a:srgbClr val="FF0000"/>
                      </a:solidFill>
                      <a:latin typeface="Comic Sans MS"/>
                      <a:ea typeface="ＭＳ Ｐゴシック"/>
                      <a:cs typeface="Comic Sans MS"/>
                    </a:rPr>
                    <a:t>e</a:t>
                  </a:r>
                  <a:r>
                    <a:rPr lang="en-US" sz="1600" baseline="-25000" dirty="0">
                      <a:solidFill>
                        <a:srgbClr val="FF0000"/>
                      </a:solidFill>
                      <a:latin typeface="Comic Sans MS"/>
                      <a:ea typeface="ＭＳ Ｐゴシック"/>
                      <a:cs typeface="Comic Sans MS"/>
                    </a:rPr>
                    <a:t>+</a:t>
                  </a:r>
                </a:p>
              </p:txBody>
            </p:sp>
            <p:sp>
              <p:nvSpPr>
                <p:cNvPr id="65" name="Line 55"/>
                <p:cNvSpPr>
                  <a:spLocks noChangeShapeType="1"/>
                </p:cNvSpPr>
                <p:nvPr/>
              </p:nvSpPr>
              <p:spPr bwMode="auto">
                <a:xfrm rot="10800000">
                  <a:off x="4574348" y="4182064"/>
                  <a:ext cx="287340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sz="1800">
                    <a:solidFill>
                      <a:srgbClr val="FF0000"/>
                    </a:solidFill>
                    <a:latin typeface="Arial"/>
                    <a:ea typeface="ＭＳ Ｐゴシック"/>
                  </a:endParaRPr>
                </a:p>
              </p:txBody>
            </p:sp>
            <p:sp>
              <p:nvSpPr>
                <p:cNvPr id="66" name="Text Box 88"/>
                <p:cNvSpPr txBox="1">
                  <a:spLocks noChangeArrowheads="1"/>
                </p:cNvSpPr>
                <p:nvPr/>
              </p:nvSpPr>
              <p:spPr bwMode="auto">
                <a:xfrm>
                  <a:off x="4545773" y="4361438"/>
                  <a:ext cx="384177" cy="3397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FF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600" b="1" dirty="0">
                      <a:solidFill>
                        <a:srgbClr val="FF0000"/>
                      </a:solidFill>
                      <a:latin typeface="Comic Sans MS"/>
                      <a:ea typeface="ＭＳ Ｐゴシック"/>
                      <a:cs typeface="Comic Sans MS"/>
                    </a:rPr>
                    <a:t>e</a:t>
                  </a:r>
                  <a:r>
                    <a:rPr lang="en-US" sz="1600" b="1" baseline="30000" dirty="0">
                      <a:solidFill>
                        <a:srgbClr val="FF0000"/>
                      </a:solidFill>
                      <a:latin typeface="Comic Sans MS"/>
                      <a:ea typeface="ＭＳ Ｐゴシック"/>
                      <a:cs typeface="Comic Sans MS"/>
                    </a:rPr>
                    <a:t>+</a:t>
                  </a:r>
                </a:p>
              </p:txBody>
            </p:sp>
            <p:sp>
              <p:nvSpPr>
                <p:cNvPr id="67" name="Line 54"/>
                <p:cNvSpPr>
                  <a:spLocks noChangeShapeType="1"/>
                </p:cNvSpPr>
                <p:nvPr/>
              </p:nvSpPr>
              <p:spPr bwMode="auto">
                <a:xfrm>
                  <a:off x="4615623" y="4250321"/>
                  <a:ext cx="287340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sz="1800">
                    <a:solidFill>
                      <a:srgbClr val="FF0000"/>
                    </a:solidFill>
                    <a:latin typeface="Arial"/>
                    <a:ea typeface="ＭＳ Ｐゴシック"/>
                  </a:endParaRPr>
                </a:p>
              </p:txBody>
            </p:sp>
          </p:grpSp>
          <p:grpSp>
            <p:nvGrpSpPr>
              <p:cNvPr id="38" name="Group 159"/>
              <p:cNvGrpSpPr>
                <a:grpSpLocks/>
              </p:cNvGrpSpPr>
              <p:nvPr/>
            </p:nvGrpSpPr>
            <p:grpSpPr bwMode="auto">
              <a:xfrm>
                <a:off x="2818534" y="2953272"/>
                <a:ext cx="272332" cy="569912"/>
                <a:chOff x="1969716" y="2520380"/>
                <a:chExt cx="272332" cy="569912"/>
              </a:xfrm>
            </p:grpSpPr>
            <p:sp>
              <p:nvSpPr>
                <p:cNvPr id="39" name="Line 84"/>
                <p:cNvSpPr>
                  <a:spLocks noChangeShapeType="1"/>
                </p:cNvSpPr>
                <p:nvPr/>
              </p:nvSpPr>
              <p:spPr bwMode="auto">
                <a:xfrm flipV="1">
                  <a:off x="1969744" y="2520536"/>
                  <a:ext cx="271465" cy="288904"/>
                </a:xfrm>
                <a:prstGeom prst="line">
                  <a:avLst/>
                </a:prstGeom>
                <a:noFill/>
                <a:ln w="22225">
                  <a:solidFill>
                    <a:srgbClr val="FF0000"/>
                  </a:solidFill>
                  <a:round/>
                  <a:headEnd/>
                  <a:tailEnd type="stealth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sz="1800">
                    <a:solidFill>
                      <a:srgbClr val="000000"/>
                    </a:solidFill>
                    <a:latin typeface="Arial"/>
                    <a:ea typeface="ＭＳ Ｐゴシック"/>
                  </a:endParaRPr>
                </a:p>
              </p:txBody>
            </p:sp>
            <p:sp>
              <p:nvSpPr>
                <p:cNvPr id="40" name="Line 85"/>
                <p:cNvSpPr>
                  <a:spLocks noChangeShapeType="1"/>
                </p:cNvSpPr>
                <p:nvPr/>
              </p:nvSpPr>
              <p:spPr bwMode="auto">
                <a:xfrm>
                  <a:off x="1971332" y="2803091"/>
                  <a:ext cx="271464" cy="287316"/>
                </a:xfrm>
                <a:prstGeom prst="line">
                  <a:avLst/>
                </a:prstGeom>
                <a:noFill/>
                <a:ln w="22225">
                  <a:solidFill>
                    <a:srgbClr val="FF0000"/>
                  </a:solidFill>
                  <a:round/>
                  <a:headEnd/>
                  <a:tailEnd type="stealth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sz="1800">
                    <a:solidFill>
                      <a:srgbClr val="000000"/>
                    </a:solidFill>
                    <a:latin typeface="Arial"/>
                    <a:ea typeface="ＭＳ Ｐゴシック"/>
                  </a:endParaRPr>
                </a:p>
              </p:txBody>
            </p:sp>
          </p:grpSp>
        </p:grpSp>
        <p:grpSp>
          <p:nvGrpSpPr>
            <p:cNvPr id="26" name="Group 211"/>
            <p:cNvGrpSpPr>
              <a:grpSpLocks/>
            </p:cNvGrpSpPr>
            <p:nvPr/>
          </p:nvGrpSpPr>
          <p:grpSpPr bwMode="auto">
            <a:xfrm>
              <a:off x="2928072" y="4720885"/>
              <a:ext cx="1782950" cy="1089464"/>
              <a:chOff x="5650906" y="3971486"/>
              <a:chExt cx="1782950" cy="1089464"/>
            </a:xfrm>
          </p:grpSpPr>
          <p:sp>
            <p:nvSpPr>
              <p:cNvPr id="27" name="Rectangle 22"/>
              <p:cNvSpPr>
                <a:spLocks noChangeArrowheads="1"/>
              </p:cNvSpPr>
              <p:nvPr/>
            </p:nvSpPr>
            <p:spPr bwMode="auto">
              <a:xfrm>
                <a:off x="6476587" y="4292030"/>
                <a:ext cx="904881" cy="720673"/>
              </a:xfrm>
              <a:prstGeom prst="rect">
                <a:avLst/>
              </a:prstGeom>
              <a:solidFill>
                <a:srgbClr val="9999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defTabSz="457200"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9pPr>
              </a:lstStyle>
              <a:p>
                <a:endParaRPr lang="fr-FR" altLang="en-US" sz="18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8" name="Text Box 44"/>
              <p:cNvSpPr txBox="1">
                <a:spLocks noChangeArrowheads="1"/>
              </p:cNvSpPr>
              <p:nvPr/>
            </p:nvSpPr>
            <p:spPr bwMode="auto">
              <a:xfrm>
                <a:off x="5651081" y="4785706"/>
                <a:ext cx="352427" cy="2746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defTabSz="457200"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9pPr>
              </a:lstStyle>
              <a:p>
                <a:pPr algn="ctr"/>
                <a:r>
                  <a:rPr lang="en-US" altLang="en-US" sz="1200" b="1">
                    <a:solidFill>
                      <a:srgbClr val="000000"/>
                    </a:solidFill>
                    <a:latin typeface="Comic Sans MS" pitchFamily="66" charset="0"/>
                  </a:rPr>
                  <a:t>T</a:t>
                </a:r>
                <a:r>
                  <a:rPr lang="en-US" altLang="en-US" sz="1200" b="1" baseline="-25000">
                    <a:solidFill>
                      <a:srgbClr val="000000"/>
                    </a:solidFill>
                    <a:latin typeface="Comic Sans MS" pitchFamily="66" charset="0"/>
                  </a:rPr>
                  <a:t>2</a:t>
                </a:r>
                <a:endParaRPr lang="en-US" altLang="en-US" sz="1200" b="1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9" name="Rectangle 50"/>
              <p:cNvSpPr>
                <a:spLocks noChangeArrowheads="1"/>
              </p:cNvSpPr>
              <p:nvPr/>
            </p:nvSpPr>
            <p:spPr bwMode="auto">
              <a:xfrm>
                <a:off x="5993983" y="4436481"/>
                <a:ext cx="406403" cy="431769"/>
              </a:xfrm>
              <a:prstGeom prst="rect">
                <a:avLst/>
              </a:prstGeom>
              <a:solidFill>
                <a:srgbClr val="FF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defTabSz="457200"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9pPr>
              </a:lstStyle>
              <a:p>
                <a:endParaRPr lang="fr-FR" altLang="en-US" sz="18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30" name="Line 51"/>
              <p:cNvSpPr>
                <a:spLocks noChangeShapeType="1"/>
              </p:cNvSpPr>
              <p:nvPr/>
            </p:nvSpPr>
            <p:spPr bwMode="auto">
              <a:xfrm>
                <a:off x="6084472" y="4384098"/>
                <a:ext cx="287339" cy="0"/>
              </a:xfrm>
              <a:prstGeom prst="line">
                <a:avLst/>
              </a:prstGeom>
              <a:noFill/>
              <a:ln w="9525">
                <a:solidFill>
                  <a:schemeClr val="accent6">
                    <a:lumMod val="60000"/>
                    <a:lumOff val="40000"/>
                  </a:schemeClr>
                </a:solidFill>
                <a:round/>
                <a:headEnd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1800">
                  <a:solidFill>
                    <a:srgbClr val="000000"/>
                  </a:solidFill>
                  <a:latin typeface="Arial"/>
                  <a:ea typeface="ＭＳ Ｐゴシック"/>
                </a:endParaRPr>
              </a:p>
            </p:txBody>
          </p:sp>
          <p:sp>
            <p:nvSpPr>
              <p:cNvPr id="31" name="Line 52"/>
              <p:cNvSpPr>
                <a:spLocks noChangeShapeType="1"/>
              </p:cNvSpPr>
              <p:nvPr/>
            </p:nvSpPr>
            <p:spPr bwMode="auto">
              <a:xfrm rot="10800000">
                <a:off x="6060659" y="4322190"/>
                <a:ext cx="287340" cy="0"/>
              </a:xfrm>
              <a:prstGeom prst="line">
                <a:avLst/>
              </a:prstGeom>
              <a:noFill/>
              <a:ln w="9525">
                <a:solidFill>
                  <a:schemeClr val="accent6">
                    <a:lumMod val="60000"/>
                    <a:lumOff val="40000"/>
                  </a:schemeClr>
                </a:solidFill>
                <a:round/>
                <a:headEnd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1800">
                  <a:solidFill>
                    <a:srgbClr val="000000"/>
                  </a:solidFill>
                  <a:latin typeface="Arial"/>
                  <a:ea typeface="ＭＳ Ｐゴシック"/>
                </a:endParaRPr>
              </a:p>
            </p:txBody>
          </p:sp>
          <p:sp>
            <p:nvSpPr>
              <p:cNvPr id="32" name="Text Box 53"/>
              <p:cNvSpPr txBox="1">
                <a:spLocks noChangeArrowheads="1"/>
              </p:cNvSpPr>
              <p:nvPr/>
            </p:nvSpPr>
            <p:spPr bwMode="auto">
              <a:xfrm>
                <a:off x="6027322" y="3971378"/>
                <a:ext cx="384178" cy="338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600" dirty="0">
                    <a:solidFill>
                      <a:srgbClr val="2D2D8A">
                        <a:lumMod val="60000"/>
                        <a:lumOff val="40000"/>
                      </a:srgbClr>
                    </a:solidFill>
                    <a:latin typeface="Comic Sans MS"/>
                    <a:ea typeface="ＭＳ Ｐゴシック"/>
                    <a:cs typeface="Comic Sans MS"/>
                  </a:rPr>
                  <a:t>P</a:t>
                </a:r>
                <a:r>
                  <a:rPr lang="en-US" sz="1600" baseline="-25000" dirty="0">
                    <a:solidFill>
                      <a:srgbClr val="2D2D8A">
                        <a:lumMod val="60000"/>
                        <a:lumOff val="40000"/>
                      </a:srgbClr>
                    </a:solidFill>
                    <a:latin typeface="Comic Sans MS"/>
                    <a:ea typeface="ＭＳ Ｐゴシック"/>
                    <a:cs typeface="Comic Sans MS"/>
                  </a:rPr>
                  <a:t>T</a:t>
                </a:r>
              </a:p>
            </p:txBody>
          </p:sp>
          <p:sp>
            <p:nvSpPr>
              <p:cNvPr id="33" name="Text Box 58"/>
              <p:cNvSpPr txBox="1">
                <a:spLocks noChangeArrowheads="1"/>
              </p:cNvSpPr>
              <p:nvPr/>
            </p:nvSpPr>
            <p:spPr bwMode="auto">
              <a:xfrm>
                <a:off x="6403561" y="4514264"/>
                <a:ext cx="1030295" cy="2762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dirty="0">
                    <a:solidFill>
                      <a:srgbClr val="000000"/>
                    </a:solidFill>
                    <a:latin typeface="Comic Sans MS"/>
                    <a:ea typeface="ＭＳ Ｐゴシック"/>
                    <a:cs typeface="Comic Sans MS"/>
                  </a:rPr>
                  <a:t>Calorimeter</a:t>
                </a:r>
              </a:p>
            </p:txBody>
          </p:sp>
          <p:sp>
            <p:nvSpPr>
              <p:cNvPr id="34" name="Line 59"/>
              <p:cNvSpPr>
                <a:spLocks noChangeShapeType="1"/>
              </p:cNvSpPr>
              <p:nvPr/>
            </p:nvSpPr>
            <p:spPr bwMode="auto">
              <a:xfrm>
                <a:off x="6487700" y="4779356"/>
                <a:ext cx="896943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1800">
                  <a:solidFill>
                    <a:srgbClr val="000000"/>
                  </a:solidFill>
                  <a:latin typeface="Arial"/>
                  <a:ea typeface="ＭＳ Ｐゴシック"/>
                </a:endParaRPr>
              </a:p>
            </p:txBody>
          </p:sp>
          <p:sp>
            <p:nvSpPr>
              <p:cNvPr id="35" name="Line 61"/>
              <p:cNvSpPr>
                <a:spLocks noChangeShapeType="1"/>
              </p:cNvSpPr>
              <p:nvPr/>
            </p:nvSpPr>
            <p:spPr bwMode="auto">
              <a:xfrm>
                <a:off x="6487700" y="4542837"/>
                <a:ext cx="896943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1800">
                  <a:solidFill>
                    <a:srgbClr val="000000"/>
                  </a:solidFill>
                  <a:latin typeface="Arial"/>
                  <a:ea typeface="ＭＳ Ｐゴシック"/>
                </a:endParaRPr>
              </a:p>
            </p:txBody>
          </p:sp>
          <p:sp>
            <p:nvSpPr>
              <p:cNvPr id="36" name="Rectangle 27"/>
              <p:cNvSpPr>
                <a:spLocks noChangeArrowheads="1"/>
              </p:cNvSpPr>
              <p:nvPr/>
            </p:nvSpPr>
            <p:spPr bwMode="auto">
              <a:xfrm>
                <a:off x="5863807" y="4471404"/>
                <a:ext cx="36513" cy="360337"/>
              </a:xfrm>
              <a:prstGeom prst="rect">
                <a:avLst/>
              </a:prstGeom>
              <a:solidFill>
                <a:schemeClr val="tx1"/>
              </a:solidFill>
              <a:ln w="317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defTabSz="457200"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9pPr>
              </a:lstStyle>
              <a:p>
                <a:endParaRPr lang="fr-FR" altLang="en-US" sz="180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</p:grpSp>
      <p:pic>
        <p:nvPicPr>
          <p:cNvPr id="80" name="Picture 7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925" y="3475038"/>
            <a:ext cx="3689350" cy="26003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" name="Rectangle 80"/>
          <p:cNvSpPr>
            <a:spLocks noChangeArrowheads="1"/>
          </p:cNvSpPr>
          <p:nvPr/>
        </p:nvSpPr>
        <p:spPr bwMode="auto">
          <a:xfrm>
            <a:off x="3321050" y="3654425"/>
            <a:ext cx="274002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fr-FR" altLang="en-US" sz="1100">
                <a:solidFill>
                  <a:srgbClr val="000000"/>
                </a:solidFill>
                <a:latin typeface="Microsoft Sans Serif" pitchFamily="34" charset="0"/>
              </a:rPr>
              <a:t>(PEPPo Collaboration) D. Abbott et al., Phys. Rev. Lett. 116 (2016) 214801</a:t>
            </a:r>
          </a:p>
        </p:txBody>
      </p:sp>
    </p:spTree>
    <p:extLst>
      <p:ext uri="{BB962C8B-B14F-4D97-AF65-F5344CB8AC3E}">
        <p14:creationId xmlns:p14="http://schemas.microsoft.com/office/powerpoint/2010/main" val="1413756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8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JELIC Electron Injection with CEBAF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3448049"/>
            <a:ext cx="11285837" cy="2899699"/>
          </a:xfrm>
        </p:spPr>
        <p:txBody>
          <a:bodyPr>
            <a:normAutofit/>
          </a:bodyPr>
          <a:lstStyle/>
          <a:p>
            <a:pPr algn="just"/>
            <a:r>
              <a:rPr lang="en-US" sz="1600" dirty="0" smtClean="0"/>
              <a:t>CEBAF has a high CW e</a:t>
            </a:r>
            <a:r>
              <a:rPr lang="en-US" sz="1600" baseline="30000" dirty="0" smtClean="0"/>
              <a:t>-</a:t>
            </a:r>
            <a:r>
              <a:rPr lang="en-US" sz="1600" dirty="0" smtClean="0"/>
              <a:t> current (~90µA extracted), but the charge per bunch of up to 0.2pC for current operation is low for JLEIC injector purpose. Even if we upgrade CEBAF to 20-50pC (and reduced </a:t>
            </a:r>
            <a:r>
              <a:rPr lang="en-US" sz="1600" dirty="0" err="1" smtClean="0"/>
              <a:t>reprate</a:t>
            </a:r>
            <a:r>
              <a:rPr lang="en-US" sz="1600" dirty="0" smtClean="0"/>
              <a:t> to 17-68MHz), it still needs </a:t>
            </a:r>
            <a:r>
              <a:rPr lang="en-US" sz="1600" dirty="0"/>
              <a:t>multiple injection cycles to accumulate higher charge per </a:t>
            </a:r>
            <a:r>
              <a:rPr lang="en-US" sz="1600" dirty="0" smtClean="0"/>
              <a:t>bunch (up to 8nC) </a:t>
            </a:r>
            <a:r>
              <a:rPr lang="en-US" sz="1600" dirty="0"/>
              <a:t>in the ring. </a:t>
            </a:r>
            <a:endParaRPr lang="en-US" sz="1600" dirty="0" smtClean="0"/>
          </a:p>
          <a:p>
            <a:pPr algn="just"/>
            <a:r>
              <a:rPr lang="en-US" sz="1600" dirty="0"/>
              <a:t>During each cycle, kickers will be on for </a:t>
            </a:r>
            <a:r>
              <a:rPr lang="en-US" sz="1600" dirty="0" smtClean="0"/>
              <a:t>~4μs </a:t>
            </a:r>
            <a:r>
              <a:rPr lang="en-US" sz="1600" dirty="0"/>
              <a:t>to </a:t>
            </a:r>
            <a:r>
              <a:rPr lang="en-US" sz="1600" dirty="0" smtClean="0"/>
              <a:t>reduce </a:t>
            </a:r>
            <a:r>
              <a:rPr lang="en-US" sz="1600" dirty="0"/>
              <a:t>the </a:t>
            </a:r>
            <a:r>
              <a:rPr lang="en-US" sz="1600" dirty="0" smtClean="0"/>
              <a:t>orbit difference between </a:t>
            </a:r>
            <a:r>
              <a:rPr lang="en-US" sz="1600" dirty="0"/>
              <a:t>the freshly injected bunches and the circulating bunches in the electron storage ring, and then wait for about 2× transverse synchrotron radiation damping time </a:t>
            </a:r>
            <a:r>
              <a:rPr lang="en-US" sz="1600" dirty="0" smtClean="0"/>
              <a:t>(proportional to E</a:t>
            </a:r>
            <a:r>
              <a:rPr lang="en-US" sz="1600" baseline="30000" dirty="0" smtClean="0"/>
              <a:t>-4</a:t>
            </a:r>
            <a:r>
              <a:rPr lang="en-US" sz="1600" dirty="0" smtClean="0"/>
              <a:t> , </a:t>
            </a:r>
            <a:r>
              <a:rPr lang="en-US" sz="1600" dirty="0"/>
              <a:t>6-400ms for JLEIC) for the two bunches to </a:t>
            </a:r>
            <a:r>
              <a:rPr lang="en-US" sz="1600" dirty="0" smtClean="0"/>
              <a:t>merge</a:t>
            </a:r>
            <a:r>
              <a:rPr lang="en-US" sz="1600" dirty="0"/>
              <a:t>. However, during that waiting time, we can also inject the other half ring one time. If the damping time is shorter than the kicker recovery time (assumed </a:t>
            </a:r>
            <a:r>
              <a:rPr lang="en-US" sz="1600" dirty="0" smtClean="0"/>
              <a:t>60Hz), </a:t>
            </a:r>
            <a:r>
              <a:rPr lang="en-US" sz="1600" dirty="0"/>
              <a:t>the waiting time will be the kicker recovery time. </a:t>
            </a:r>
          </a:p>
          <a:p>
            <a:pPr algn="just"/>
            <a:r>
              <a:rPr lang="en-US" sz="1600" dirty="0" smtClean="0"/>
              <a:t>Duty factor for CEBAF is really low under this operation, in the order of 10</a:t>
            </a:r>
            <a:r>
              <a:rPr lang="en-US" sz="1600" baseline="30000" dirty="0" smtClean="0"/>
              <a:t>-3</a:t>
            </a:r>
            <a:r>
              <a:rPr lang="en-US" sz="1600" dirty="0" smtClean="0"/>
              <a:t> or even 10</a:t>
            </a:r>
            <a:r>
              <a:rPr lang="en-US" sz="1600" baseline="30000" dirty="0" smtClean="0"/>
              <a:t>-5</a:t>
            </a:r>
            <a:endParaRPr lang="en-US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23, 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EIC User Group Meeting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610350" y="2595640"/>
            <a:ext cx="3581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  <a:latin typeface="Times"/>
              </a:rPr>
              <a:t>JLEIC e-ring kicker pulse: 50-200ns rise/fall time, ~4µs</a:t>
            </a:r>
            <a:r>
              <a:rPr lang="en-US" sz="1200" dirty="0" smtClean="0">
                <a:solidFill>
                  <a:srgbClr val="000000"/>
                </a:solidFill>
                <a:latin typeface="Times"/>
                <a:cs typeface="Times New Roman"/>
              </a:rPr>
              <a:t> flat top, 2-60Hz</a:t>
            </a:r>
            <a:endParaRPr lang="en-US" sz="1200" dirty="0">
              <a:solidFill>
                <a:srgbClr val="000000"/>
              </a:solidFill>
              <a:latin typeface="Times"/>
            </a:endParaRPr>
          </a:p>
        </p:txBody>
      </p:sp>
      <p:sp>
        <p:nvSpPr>
          <p:cNvPr id="9" name="Arc 8"/>
          <p:cNvSpPr/>
          <p:nvPr/>
        </p:nvSpPr>
        <p:spPr bwMode="auto">
          <a:xfrm rot="10800000">
            <a:off x="1438243" y="885825"/>
            <a:ext cx="2780704" cy="900498"/>
          </a:xfrm>
          <a:prstGeom prst="arc">
            <a:avLst>
              <a:gd name="adj1" fmla="val 16200000"/>
              <a:gd name="adj2" fmla="val 20973196"/>
            </a:avLst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arrow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733425" y="1590593"/>
            <a:ext cx="5105400" cy="1603156"/>
            <a:chOff x="-104775" y="4895768"/>
            <a:chExt cx="5105400" cy="1603156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1373614" y="5338705"/>
              <a:ext cx="1219200" cy="0"/>
            </a:xfrm>
            <a:prstGeom prst="line">
              <a:avLst/>
            </a:prstGeom>
            <a:noFill/>
            <a:ln w="9525" cap="flat" cmpd="sng" algn="ctr">
              <a:solidFill>
                <a:srgbClr val="002060"/>
              </a:solidFill>
              <a:prstDash val="solid"/>
            </a:ln>
            <a:effectLst/>
          </p:spPr>
        </p:cxnSp>
        <p:cxnSp>
          <p:nvCxnSpPr>
            <p:cNvPr id="12" name="Straight Connector 11"/>
            <p:cNvCxnSpPr/>
            <p:nvPr/>
          </p:nvCxnSpPr>
          <p:spPr>
            <a:xfrm flipH="1">
              <a:off x="1242911" y="5338705"/>
              <a:ext cx="130704" cy="352639"/>
            </a:xfrm>
            <a:prstGeom prst="line">
              <a:avLst/>
            </a:prstGeom>
            <a:noFill/>
            <a:ln w="9525" cap="flat" cmpd="sng" algn="ctr">
              <a:solidFill>
                <a:srgbClr val="002060"/>
              </a:solidFill>
              <a:prstDash val="solid"/>
            </a:ln>
            <a:effectLst/>
          </p:spPr>
        </p:cxnSp>
        <p:cxnSp>
          <p:nvCxnSpPr>
            <p:cNvPr id="13" name="Straight Connector 12"/>
            <p:cNvCxnSpPr/>
            <p:nvPr/>
          </p:nvCxnSpPr>
          <p:spPr>
            <a:xfrm>
              <a:off x="2592814" y="5338705"/>
              <a:ext cx="113293" cy="362164"/>
            </a:xfrm>
            <a:prstGeom prst="line">
              <a:avLst/>
            </a:prstGeom>
            <a:noFill/>
            <a:ln w="9525" cap="flat" cmpd="sng" algn="ctr">
              <a:solidFill>
                <a:srgbClr val="002060"/>
              </a:solidFill>
              <a:prstDash val="solid"/>
            </a:ln>
            <a:effectLst/>
          </p:spPr>
        </p:cxnSp>
        <p:sp>
          <p:nvSpPr>
            <p:cNvPr id="14" name="Oval 13"/>
            <p:cNvSpPr/>
            <p:nvPr/>
          </p:nvSpPr>
          <p:spPr>
            <a:xfrm rot="885875">
              <a:off x="849406" y="4895768"/>
              <a:ext cx="273988" cy="123670"/>
            </a:xfrm>
            <a:prstGeom prst="ellipse">
              <a:avLst/>
            </a:prstGeom>
            <a:solidFill>
              <a:srgbClr val="FF0000"/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/>
                <a:ea typeface="+mn-ea"/>
                <a:cs typeface="+mn-cs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609570" y="5601014"/>
              <a:ext cx="457200" cy="180661"/>
            </a:xfrm>
            <a:prstGeom prst="ellipse">
              <a:avLst/>
            </a:prstGeom>
            <a:solidFill>
              <a:srgbClr val="0070C0"/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/>
                <a:ea typeface="+mn-ea"/>
                <a:cs typeface="+mn-cs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-104775" y="5852593"/>
              <a:ext cx="5105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Example of transverse electron injection: Kickers turn on for a few </a:t>
              </a:r>
              <a:r>
                <a:rPr kumimoji="0" lang="el-GR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cs typeface="Times New Roman"/>
                </a:rPr>
                <a:t>μ</a:t>
              </a: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cs typeface="Times New Roman"/>
                </a:rPr>
                <a:t>s</a:t>
              </a: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to form an orbit bump,</a:t>
              </a:r>
              <a:r>
                <a:rPr kumimoji="0" lang="en-US" sz="1200" b="0" i="0" u="none" strike="noStrike" kern="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then wait at least 2×transverse damping time</a:t>
              </a: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to reduce the orbit difference</a:t>
              </a:r>
              <a:r>
                <a:rPr kumimoji="0" lang="en-US" sz="1200" b="0" i="0" u="none" strike="noStrike" kern="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between the circulating beam and injected beam before the next kick.</a:t>
              </a:r>
              <a:endPara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383014" y="5695950"/>
              <a:ext cx="3694678" cy="0"/>
            </a:xfrm>
            <a:prstGeom prst="line">
              <a:avLst/>
            </a:prstGeom>
            <a:noFill/>
            <a:ln w="9525" cap="flat" cmpd="sng" algn="ctr">
              <a:solidFill>
                <a:srgbClr val="002060"/>
              </a:solidFill>
              <a:prstDash val="solid"/>
            </a:ln>
            <a:effectLst/>
          </p:spPr>
        </p:cxnSp>
        <p:sp>
          <p:nvSpPr>
            <p:cNvPr id="18" name="Oval 17"/>
            <p:cNvSpPr/>
            <p:nvPr/>
          </p:nvSpPr>
          <p:spPr>
            <a:xfrm>
              <a:off x="1596526" y="5022881"/>
              <a:ext cx="273988" cy="123670"/>
            </a:xfrm>
            <a:prstGeom prst="ellipse">
              <a:avLst/>
            </a:prstGeom>
            <a:solidFill>
              <a:srgbClr val="FF0000"/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/>
                <a:ea typeface="+mn-ea"/>
                <a:cs typeface="+mn-cs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1676400" y="5246602"/>
              <a:ext cx="457200" cy="180661"/>
            </a:xfrm>
            <a:prstGeom prst="ellipse">
              <a:avLst/>
            </a:prstGeom>
            <a:solidFill>
              <a:srgbClr val="0070C0"/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/>
                <a:ea typeface="+mn-ea"/>
                <a:cs typeface="+mn-cs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3161673" y="5601015"/>
              <a:ext cx="457200" cy="180660"/>
            </a:xfrm>
            <a:prstGeom prst="ellipse">
              <a:avLst/>
            </a:prstGeom>
            <a:solidFill>
              <a:srgbClr val="0070C0"/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/>
                <a:ea typeface="+mn-ea"/>
                <a:cs typeface="+mn-cs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3253279" y="5257800"/>
              <a:ext cx="273988" cy="123670"/>
            </a:xfrm>
            <a:prstGeom prst="ellipse">
              <a:avLst/>
            </a:prstGeom>
            <a:solidFill>
              <a:srgbClr val="FF0000"/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/>
                <a:ea typeface="+mn-ea"/>
                <a:cs typeface="+mn-cs"/>
              </a:endParaRPr>
            </a:p>
          </p:txBody>
        </p:sp>
        <p:sp>
          <p:nvSpPr>
            <p:cNvPr id="22" name="Isosceles Triangle 21"/>
            <p:cNvSpPr/>
            <p:nvPr/>
          </p:nvSpPr>
          <p:spPr bwMode="auto">
            <a:xfrm rot="5400000">
              <a:off x="1194466" y="4921449"/>
              <a:ext cx="96890" cy="547095"/>
            </a:xfrm>
            <a:prstGeom prst="triangle">
              <a:avLst/>
            </a:prstGeom>
            <a:pattFill prst="wdDnDiag">
              <a:fgClr>
                <a:srgbClr val="000000"/>
              </a:fgClr>
              <a:bgClr>
                <a:srgbClr val="FFFFFF"/>
              </a:bgClr>
            </a:patt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92509" y="5052309"/>
              <a:ext cx="63030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/>
                </a:rPr>
                <a:t>septum</a:t>
              </a:r>
            </a:p>
          </p:txBody>
        </p:sp>
        <p:sp>
          <p:nvSpPr>
            <p:cNvPr id="24" name="Oval 23"/>
            <p:cNvSpPr/>
            <p:nvPr/>
          </p:nvSpPr>
          <p:spPr>
            <a:xfrm>
              <a:off x="1704915" y="5610539"/>
              <a:ext cx="457200" cy="180661"/>
            </a:xfrm>
            <a:prstGeom prst="ellipse">
              <a:avLst/>
            </a:prstGeom>
            <a:solidFill>
              <a:srgbClr val="BBE0E3"/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/>
                <a:ea typeface="+mn-ea"/>
                <a:cs typeface="+mn-cs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1796521" y="5457980"/>
              <a:ext cx="273988" cy="123670"/>
            </a:xfrm>
            <a:prstGeom prst="ellipse">
              <a:avLst/>
            </a:prstGeom>
            <a:solidFill>
              <a:srgbClr val="FF7C80"/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/>
                <a:ea typeface="+mn-ea"/>
                <a:cs typeface="+mn-cs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126134" y="899411"/>
            <a:ext cx="2499218" cy="881959"/>
            <a:chOff x="445041" y="3906539"/>
            <a:chExt cx="2499218" cy="881959"/>
          </a:xfrm>
        </p:grpSpPr>
        <p:sp>
          <p:nvSpPr>
            <p:cNvPr id="27" name="TextBox 26"/>
            <p:cNvSpPr txBox="1"/>
            <p:nvPr/>
          </p:nvSpPr>
          <p:spPr>
            <a:xfrm>
              <a:off x="743015" y="3906539"/>
              <a:ext cx="220124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Injected beam, first turn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Injected beam after several turns</a:t>
              </a:r>
            </a:p>
          </p:txBody>
        </p:sp>
        <p:sp>
          <p:nvSpPr>
            <p:cNvPr id="28" name="Oval 27"/>
            <p:cNvSpPr/>
            <p:nvPr/>
          </p:nvSpPr>
          <p:spPr>
            <a:xfrm>
              <a:off x="532025" y="3998360"/>
              <a:ext cx="273988" cy="123670"/>
            </a:xfrm>
            <a:prstGeom prst="ellipse">
              <a:avLst/>
            </a:prstGeom>
            <a:solidFill>
              <a:srgbClr val="FF0000"/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/>
                <a:ea typeface="+mn-ea"/>
                <a:cs typeface="+mn-cs"/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536647" y="4183538"/>
              <a:ext cx="273988" cy="123670"/>
            </a:xfrm>
            <a:prstGeom prst="ellipse">
              <a:avLst/>
            </a:prstGeom>
            <a:solidFill>
              <a:srgbClr val="FF7C80"/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/>
                <a:ea typeface="+mn-ea"/>
                <a:cs typeface="+mn-cs"/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445041" y="4379540"/>
              <a:ext cx="457200" cy="180661"/>
            </a:xfrm>
            <a:prstGeom prst="ellipse">
              <a:avLst/>
            </a:prstGeom>
            <a:solidFill>
              <a:srgbClr val="0070C0"/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/>
                <a:ea typeface="+mn-ea"/>
                <a:cs typeface="+mn-cs"/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445041" y="4607837"/>
              <a:ext cx="457200" cy="180661"/>
            </a:xfrm>
            <a:prstGeom prst="ellipse">
              <a:avLst/>
            </a:prstGeom>
            <a:solidFill>
              <a:srgbClr val="BBE0E3"/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/>
                <a:ea typeface="+mn-ea"/>
                <a:cs typeface="+mn-cs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899297" y="4307208"/>
              <a:ext cx="19580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circulating beam, kickers on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circulating beam, kickers off</a:t>
              </a:r>
            </a:p>
          </p:txBody>
        </p:sp>
      </p:grpSp>
      <p:sp>
        <p:nvSpPr>
          <p:cNvPr id="33" name="Oval 32"/>
          <p:cNvSpPr/>
          <p:nvPr/>
        </p:nvSpPr>
        <p:spPr>
          <a:xfrm>
            <a:off x="1567951" y="2143280"/>
            <a:ext cx="273988" cy="123670"/>
          </a:xfrm>
          <a:prstGeom prst="ellipse">
            <a:avLst/>
          </a:prstGeom>
          <a:solidFill>
            <a:srgbClr val="FF7C80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graphicFrame>
        <p:nvGraphicFramePr>
          <p:cNvPr id="36" name="Chart 3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9100699"/>
              </p:ext>
            </p:extLst>
          </p:nvPr>
        </p:nvGraphicFramePr>
        <p:xfrm>
          <a:off x="6092077" y="804389"/>
          <a:ext cx="4290171" cy="1729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2098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 </a:t>
            </a:r>
            <a:r>
              <a:rPr lang="en-US" dirty="0"/>
              <a:t>for </a:t>
            </a:r>
            <a:r>
              <a:rPr lang="en-US" dirty="0" err="1"/>
              <a:t>PEPPo</a:t>
            </a:r>
            <a:r>
              <a:rPr lang="en-US" dirty="0"/>
              <a:t> Based </a:t>
            </a:r>
            <a:r>
              <a:rPr lang="en-US" dirty="0" smtClean="0"/>
              <a:t>Positron Injection for JLEIC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3" y="966055"/>
            <a:ext cx="6465157" cy="5310920"/>
          </a:xfrm>
        </p:spPr>
        <p:txBody>
          <a:bodyPr>
            <a:normAutofit/>
          </a:bodyPr>
          <a:lstStyle/>
          <a:p>
            <a:pPr algn="just"/>
            <a:r>
              <a:rPr lang="en-US" sz="2000" dirty="0">
                <a:latin typeface="Arial" panose="020B0604020202020204" pitchFamily="34" charset="0"/>
              </a:rPr>
              <a:t>The low e</a:t>
            </a:r>
            <a:r>
              <a:rPr lang="en-US" sz="2000" baseline="30000" dirty="0">
                <a:latin typeface="Arial" panose="020B0604020202020204" pitchFamily="34" charset="0"/>
              </a:rPr>
              <a:t>+</a:t>
            </a:r>
            <a:r>
              <a:rPr lang="en-US" sz="2000" dirty="0">
                <a:latin typeface="Arial" panose="020B0604020202020204" pitchFamily="34" charset="0"/>
              </a:rPr>
              <a:t>/e</a:t>
            </a:r>
            <a:r>
              <a:rPr lang="en-US" sz="2000" baseline="30000" dirty="0">
                <a:latin typeface="Arial" panose="020B0604020202020204" pitchFamily="34" charset="0"/>
              </a:rPr>
              <a:t>-</a:t>
            </a:r>
            <a:r>
              <a:rPr lang="en-US" sz="2000" dirty="0">
                <a:latin typeface="Arial" panose="020B0604020202020204" pitchFamily="34" charset="0"/>
              </a:rPr>
              <a:t> yield (10</a:t>
            </a:r>
            <a:r>
              <a:rPr lang="en-US" sz="2000" baseline="30000" dirty="0">
                <a:latin typeface="Arial" panose="020B0604020202020204" pitchFamily="34" charset="0"/>
              </a:rPr>
              <a:t>-5</a:t>
            </a:r>
            <a:r>
              <a:rPr lang="en-US" sz="2000" dirty="0">
                <a:latin typeface="Arial" panose="020B0604020202020204" pitchFamily="34" charset="0"/>
              </a:rPr>
              <a:t> -10</a:t>
            </a:r>
            <a:r>
              <a:rPr lang="en-US" sz="2000" baseline="30000" dirty="0">
                <a:latin typeface="Arial" panose="020B0604020202020204" pitchFamily="34" charset="0"/>
              </a:rPr>
              <a:t>-3</a:t>
            </a:r>
            <a:r>
              <a:rPr lang="en-US" sz="2000" dirty="0">
                <a:latin typeface="Arial" panose="020B0604020202020204" pitchFamily="34" charset="0"/>
              </a:rPr>
              <a:t>) of </a:t>
            </a:r>
            <a:r>
              <a:rPr lang="en-US" sz="2000" dirty="0" err="1">
                <a:latin typeface="Arial" panose="020B0604020202020204" pitchFamily="34" charset="0"/>
              </a:rPr>
              <a:t>PEPPo</a:t>
            </a:r>
            <a:r>
              <a:rPr lang="en-US" sz="2000" dirty="0">
                <a:latin typeface="Arial" panose="020B0604020202020204" pitchFamily="34" charset="0"/>
              </a:rPr>
              <a:t>, in addition to the low duty factor injection beam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 (10</a:t>
            </a:r>
            <a:r>
              <a:rPr lang="en-US" sz="2000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-5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-10</a:t>
            </a:r>
            <a:r>
              <a:rPr lang="en-US" sz="2000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-3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 again)</a:t>
            </a:r>
            <a:r>
              <a:rPr lang="en-US" sz="2000" dirty="0">
                <a:latin typeface="Arial" panose="020B0604020202020204" pitchFamily="34" charset="0"/>
              </a:rPr>
              <a:t> required by </a:t>
            </a:r>
            <a:r>
              <a:rPr lang="en-US" sz="2000" dirty="0" smtClean="0">
                <a:latin typeface="Arial" panose="020B0604020202020204" pitchFamily="34" charset="0"/>
              </a:rPr>
              <a:t>the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e</a:t>
            </a:r>
            <a:r>
              <a:rPr lang="en-US" sz="2000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+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/e</a:t>
            </a:r>
            <a:r>
              <a:rPr lang="en-US" sz="2000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-</a:t>
            </a:r>
            <a:r>
              <a:rPr lang="en-US" sz="2000" dirty="0">
                <a:latin typeface="Arial" panose="020B0604020202020204" pitchFamily="34" charset="0"/>
              </a:rPr>
              <a:t> storage rings, will pose a major challenge to the JLEIC positron bunch </a:t>
            </a:r>
            <a:r>
              <a:rPr lang="en-US" sz="2000" dirty="0" smtClean="0">
                <a:latin typeface="Arial" panose="020B0604020202020204" pitchFamily="34" charset="0"/>
              </a:rPr>
              <a:t>formation.</a:t>
            </a:r>
            <a:endParaRPr lang="en-US" sz="2000" dirty="0">
              <a:latin typeface="Arial" panose="020B0604020202020204" pitchFamily="34" charset="0"/>
            </a:endParaRPr>
          </a:p>
          <a:p>
            <a:pPr algn="just"/>
            <a:r>
              <a:rPr lang="en-US" sz="2000" dirty="0" smtClean="0">
                <a:latin typeface="Arial" panose="020B0604020202020204" pitchFamily="34" charset="0"/>
              </a:rPr>
              <a:t>Although the electron-positron yield increases with energy, the positron yield per unit electron beam power will more or less flatten out at 50-100 MeV, if we change to limit </a:t>
            </a:r>
            <a:r>
              <a:rPr lang="el-GR" sz="2000" dirty="0" smtClean="0">
                <a:latin typeface="Arial" panose="020B0604020202020204" pitchFamily="34" charset="0"/>
              </a:rPr>
              <a:t>Δ</a:t>
            </a:r>
            <a:r>
              <a:rPr lang="en-US" sz="2000" dirty="0" smtClean="0">
                <a:latin typeface="Arial" panose="020B0604020202020204" pitchFamily="34" charset="0"/>
              </a:rPr>
              <a:t>p at 1 MeV </a:t>
            </a:r>
            <a:r>
              <a:rPr lang="en-US" sz="2000" dirty="0">
                <a:latin typeface="Arial" panose="020B0604020202020204" pitchFamily="34" charset="0"/>
              </a:rPr>
              <a:t>(</a:t>
            </a:r>
            <a:r>
              <a:rPr lang="en-US" sz="2000" dirty="0" smtClean="0">
                <a:latin typeface="Arial" panose="020B0604020202020204" pitchFamily="34" charset="0"/>
              </a:rPr>
              <a:t>instead of limiting </a:t>
            </a:r>
            <a:r>
              <a:rPr lang="el-GR" sz="2000" dirty="0">
                <a:latin typeface="Arial" panose="020B0604020202020204" pitchFamily="34" charset="0"/>
              </a:rPr>
              <a:t>Δ</a:t>
            </a:r>
            <a:r>
              <a:rPr lang="en-US" sz="2000" dirty="0" smtClean="0">
                <a:latin typeface="Arial" panose="020B0604020202020204" pitchFamily="34" charset="0"/>
              </a:rPr>
              <a:t>p/p). The charge per bunch for the electron beam needs to be extremely high.</a:t>
            </a:r>
          </a:p>
          <a:p>
            <a:pPr algn="just"/>
            <a:r>
              <a:rPr lang="en-US" sz="2000" dirty="0" smtClean="0"/>
              <a:t>A natural </a:t>
            </a:r>
            <a:r>
              <a:rPr lang="en-US" sz="2000" dirty="0"/>
              <a:t>idea to address the challenge is to </a:t>
            </a:r>
            <a:r>
              <a:rPr lang="en-US" sz="2000" dirty="0" smtClean="0"/>
              <a:t>accumulate multiple smaller bunches into a larger </a:t>
            </a:r>
            <a:r>
              <a:rPr lang="en-US" sz="2000" dirty="0" smtClean="0"/>
              <a:t>one</a:t>
            </a:r>
            <a:r>
              <a:rPr lang="en-US" sz="2000" dirty="0" smtClean="0"/>
              <a:t>, </a:t>
            </a:r>
            <a:r>
              <a:rPr lang="en-US" sz="2000" dirty="0"/>
              <a:t>with </a:t>
            </a:r>
            <a:r>
              <a:rPr lang="en-US" sz="2000" dirty="0" smtClean="0"/>
              <a:t>an accumulator ring at 50-100 MeV</a:t>
            </a:r>
            <a:endParaRPr lang="en-US" sz="2000" dirty="0">
              <a:latin typeface="Arial" panose="020B0604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23, 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EIC User Group Meeting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7" name="Image 2" descr="Eps.tif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551" y="1939094"/>
            <a:ext cx="4556585" cy="308058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419975" y="836618"/>
            <a:ext cx="44268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Times"/>
              </a:rPr>
              <a:t>J. Dumas, Doctorate Thesis (2011)</a:t>
            </a:r>
          </a:p>
          <a:p>
            <a:r>
              <a:rPr lang="en-US" sz="1600" i="1" dirty="0" smtClean="0">
                <a:solidFill>
                  <a:srgbClr val="000000"/>
                </a:solidFill>
                <a:latin typeface="Times"/>
              </a:rPr>
              <a:t>Yield of electron-positron conversion at 10-100MeV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Times"/>
              </a:rPr>
              <a:t>Assuming </a:t>
            </a:r>
            <a:r>
              <a:rPr lang="el-GR" sz="16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Δ</a:t>
            </a:r>
            <a:r>
              <a:rPr lang="en-US" sz="16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p/p&lt;10%, 75% electron polarization transfer</a:t>
            </a:r>
            <a:endParaRPr lang="en-US" sz="1600" dirty="0">
              <a:solidFill>
                <a:srgbClr val="000000"/>
              </a:solidFill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345465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JLEIC Positron </a:t>
            </a:r>
            <a:r>
              <a:rPr lang="en-US" dirty="0"/>
              <a:t>Production Scheme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23, 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EIC User Group Meeting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8</a:t>
            </a:fld>
            <a:endParaRPr lang="en-US" dirty="0"/>
          </a:p>
        </p:txBody>
      </p:sp>
      <p:cxnSp>
        <p:nvCxnSpPr>
          <p:cNvPr id="7" name="Straight Arrow Connector 194"/>
          <p:cNvCxnSpPr>
            <a:cxnSpLocks noChangeShapeType="1"/>
          </p:cNvCxnSpPr>
          <p:nvPr/>
        </p:nvCxnSpPr>
        <p:spPr bwMode="auto">
          <a:xfrm flipV="1">
            <a:off x="3875019" y="6188196"/>
            <a:ext cx="4937948" cy="1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round/>
            <a:headEnd type="stealth" w="med" len="lg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Arrow Connector 2"/>
          <p:cNvCxnSpPr>
            <a:cxnSpLocks noChangeShapeType="1"/>
          </p:cNvCxnSpPr>
          <p:nvPr/>
        </p:nvCxnSpPr>
        <p:spPr bwMode="auto">
          <a:xfrm flipV="1">
            <a:off x="3864651" y="3807105"/>
            <a:ext cx="5090" cy="2395051"/>
          </a:xfrm>
          <a:prstGeom prst="straightConnector1">
            <a:avLst/>
          </a:prstGeom>
          <a:noFill/>
          <a:ln w="19050" algn="ctr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Content Placeholder 6"/>
          <p:cNvSpPr txBox="1">
            <a:spLocks/>
          </p:cNvSpPr>
          <p:nvPr/>
        </p:nvSpPr>
        <p:spPr bwMode="auto">
          <a:xfrm>
            <a:off x="4651582" y="6230947"/>
            <a:ext cx="2634891" cy="250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ct val="20000"/>
              </a:spcBef>
              <a:buBlip>
                <a:blip r:embed="rId2"/>
              </a:buBlip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9pPr>
          </a:lstStyle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kern="0" dirty="0" smtClean="0">
                <a:solidFill>
                  <a:srgbClr val="000000"/>
                </a:solidFill>
              </a:rPr>
              <a:t>17</a:t>
            </a:r>
            <a:r>
              <a:rPr kumimoji="0" lang="en-US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MS PGothic" pitchFamily="34" charset="-128"/>
                <a:cs typeface="Arial" charset="0"/>
              </a:rPr>
              <a:t>-100ms, up </a:t>
            </a:r>
            <a:r>
              <a: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MS PGothic" pitchFamily="34" charset="-128"/>
                <a:cs typeface="Arial" charset="0"/>
              </a:rPr>
              <a:t>to </a:t>
            </a:r>
            <a:r>
              <a:rPr kumimoji="0" lang="en-US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MS PGothic" pitchFamily="34" charset="-128"/>
                <a:cs typeface="Arial" charset="0"/>
              </a:rPr>
              <a:t>60 Hz</a:t>
            </a:r>
            <a:endParaRPr kumimoji="0" lang="en-US" alt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MS PGothic" pitchFamily="34" charset="-128"/>
              <a:cs typeface="Arial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789738" y="4876800"/>
            <a:ext cx="5064144" cy="1319762"/>
            <a:chOff x="2684838" y="3292596"/>
            <a:chExt cx="5064144" cy="1319762"/>
          </a:xfrm>
        </p:grpSpPr>
        <p:cxnSp>
          <p:nvCxnSpPr>
            <p:cNvPr id="11" name="Straight Arrow Connector 10"/>
            <p:cNvCxnSpPr/>
            <p:nvPr/>
          </p:nvCxnSpPr>
          <p:spPr bwMode="auto">
            <a:xfrm>
              <a:off x="2759751" y="4510587"/>
              <a:ext cx="1646237" cy="0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tailEnd type="none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12" name="Content Placeholder 2"/>
            <p:cNvSpPr txBox="1">
              <a:spLocks/>
            </p:cNvSpPr>
            <p:nvPr/>
          </p:nvSpPr>
          <p:spPr bwMode="auto">
            <a:xfrm>
              <a:off x="2684838" y="3292596"/>
              <a:ext cx="1774474" cy="5145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457200">
                <a:spcBef>
                  <a:spcPct val="20000"/>
                </a:spcBef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1pPr>
              <a:lvl2pPr marL="742950" indent="-285750" defTabSz="4572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2pPr>
              <a:lvl3pPr marL="1143000" indent="-228600" defTabSz="4572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3pPr>
              <a:lvl4pPr marL="1600200" indent="-228600" defTabSz="4572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4pPr>
              <a:lvl5pPr marL="2057400" indent="-228600" defTabSz="4572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9pPr>
            </a:lstStyle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70000"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pitchFamily="34" charset="-128"/>
                  <a:cs typeface="Arial" charset="0"/>
                </a:rPr>
                <a:t>17 MHz </a:t>
              </a:r>
              <a:r>
                <a:rPr kumimoji="0" lang="en-US" alt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pitchFamily="34" charset="-128"/>
                  <a:cs typeface="Arial" charset="0"/>
                </a:rPr>
                <a:t>e</a:t>
              </a:r>
              <a:r>
                <a:rPr kumimoji="0" lang="en-US" altLang="en-US" sz="1200" b="0" i="0" u="none" strike="noStrike" kern="0" cap="none" spc="0" normalizeH="0" baseline="30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pitchFamily="34" charset="-128"/>
                  <a:cs typeface="Arial" charset="0"/>
                </a:rPr>
                <a:t>+</a:t>
              </a:r>
              <a:r>
                <a:rPr kumimoji="0" lang="en-US" alt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pitchFamily="34" charset="-128"/>
                  <a:cs typeface="Arial" charset="0"/>
                </a:rPr>
                <a:t> bunch </a:t>
              </a:r>
              <a:r>
                <a:rPr kumimoji="0" lang="en-US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pitchFamily="34" charset="-128"/>
                  <a:cs typeface="Arial" charset="0"/>
                </a:rPr>
                <a:t>train, 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70000"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pitchFamily="34" charset="-128"/>
                  <a:cs typeface="Arial" charset="0"/>
                </a:rPr>
                <a:t>60 bunches, </a:t>
              </a:r>
              <a:r>
                <a:rPr lang="en-US" altLang="en-US" sz="1200" kern="0" dirty="0">
                  <a:solidFill>
                    <a:srgbClr val="000000"/>
                  </a:solidFill>
                </a:rPr>
                <a:t>4</a:t>
              </a:r>
              <a:r>
                <a:rPr kumimoji="0" lang="en-US" alt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pitchFamily="34" charset="-128"/>
                  <a:cs typeface="Arial" charset="0"/>
                </a:rPr>
                <a:t> us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70000"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pitchFamily="34" charset="-128"/>
                  <a:cs typeface="Arial" charset="0"/>
                </a:rPr>
                <a:t>I</a:t>
              </a:r>
              <a:r>
                <a:rPr kumimoji="0" lang="en-US" altLang="en-US" sz="1200" b="0" i="0" u="none" strike="noStrike" kern="0" cap="none" spc="0" normalizeH="0" baseline="-2500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pitchFamily="34" charset="-128"/>
                  <a:cs typeface="Arial" charset="0"/>
                </a:rPr>
                <a:t>ave</a:t>
              </a:r>
              <a:r>
                <a:rPr kumimoji="0" lang="en-US" alt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pitchFamily="34" charset="-128"/>
                  <a:cs typeface="Arial" charset="0"/>
                </a:rPr>
                <a:t> </a:t>
              </a:r>
              <a:r>
                <a:rPr kumimoji="0" lang="en-US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pitchFamily="34" charset="-128"/>
                  <a:cs typeface="Arial" charset="0"/>
                  <a:sym typeface="Symbol" pitchFamily="18" charset="2"/>
                </a:rPr>
                <a:t>up to</a:t>
              </a:r>
              <a:r>
                <a:rPr kumimoji="0" lang="en-US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pitchFamily="34" charset="-128"/>
                  <a:cs typeface="Arial" charset="0"/>
                </a:rPr>
                <a:t> 6 </a:t>
              </a:r>
              <a:r>
                <a:rPr kumimoji="0" lang="en-US" altLang="en-US" sz="1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pitchFamily="34" charset="-128"/>
                  <a:cs typeface="Arial" charset="0"/>
                </a:rPr>
                <a:t>nA</a:t>
              </a:r>
              <a:r>
                <a:rPr kumimoji="0" lang="en-US" alt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pitchFamily="34" charset="-128"/>
                  <a:cs typeface="Arial" charset="0"/>
                </a:rPr>
                <a:t> </a:t>
              </a:r>
              <a:endPara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cxnSp>
          <p:nvCxnSpPr>
            <p:cNvPr id="13" name="Straight Arrow Connector 12"/>
            <p:cNvCxnSpPr/>
            <p:nvPr/>
          </p:nvCxnSpPr>
          <p:spPr bwMode="auto">
            <a:xfrm>
              <a:off x="4572676" y="4510586"/>
              <a:ext cx="1270000" cy="0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tailEnd type="none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14" name="Freeform 43"/>
            <p:cNvSpPr>
              <a:spLocks/>
            </p:cNvSpPr>
            <p:nvPr/>
          </p:nvSpPr>
          <p:spPr bwMode="auto">
            <a:xfrm>
              <a:off x="4331081" y="4388411"/>
              <a:ext cx="129891" cy="223947"/>
            </a:xfrm>
            <a:custGeom>
              <a:avLst/>
              <a:gdLst>
                <a:gd name="T0" fmla="*/ 45523 w 142875"/>
                <a:gd name="T1" fmla="*/ 0 h 581025"/>
                <a:gd name="T2" fmla="*/ 30349 w 142875"/>
                <a:gd name="T3" fmla="*/ 0 h 581025"/>
                <a:gd name="T4" fmla="*/ 18209 w 142875"/>
                <a:gd name="T5" fmla="*/ 2 h 581025"/>
                <a:gd name="T6" fmla="*/ 15175 w 142875"/>
                <a:gd name="T7" fmla="*/ 2 h 581025"/>
                <a:gd name="T8" fmla="*/ 21244 w 142875"/>
                <a:gd name="T9" fmla="*/ 3 h 581025"/>
                <a:gd name="T10" fmla="*/ 27314 w 142875"/>
                <a:gd name="T11" fmla="*/ 3 h 581025"/>
                <a:gd name="T12" fmla="*/ 39453 w 142875"/>
                <a:gd name="T13" fmla="*/ 4 h 581025"/>
                <a:gd name="T14" fmla="*/ 33384 w 142875"/>
                <a:gd name="T15" fmla="*/ 5 h 581025"/>
                <a:gd name="T16" fmla="*/ 27314 w 142875"/>
                <a:gd name="T17" fmla="*/ 6 h 581025"/>
                <a:gd name="T18" fmla="*/ 18209 w 142875"/>
                <a:gd name="T19" fmla="*/ 6 h 581025"/>
                <a:gd name="T20" fmla="*/ 6070 w 142875"/>
                <a:gd name="T21" fmla="*/ 6 h 581025"/>
                <a:gd name="T22" fmla="*/ 0 w 142875"/>
                <a:gd name="T23" fmla="*/ 6 h 5810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42875" h="581025">
                  <a:moveTo>
                    <a:pt x="142875" y="0"/>
                  </a:moveTo>
                  <a:cubicBezTo>
                    <a:pt x="127000" y="12700"/>
                    <a:pt x="109625" y="23725"/>
                    <a:pt x="95250" y="38100"/>
                  </a:cubicBezTo>
                  <a:cubicBezTo>
                    <a:pt x="69745" y="63605"/>
                    <a:pt x="66464" y="100752"/>
                    <a:pt x="57150" y="133350"/>
                  </a:cubicBezTo>
                  <a:cubicBezTo>
                    <a:pt x="54392" y="143004"/>
                    <a:pt x="50800" y="152400"/>
                    <a:pt x="47625" y="161925"/>
                  </a:cubicBezTo>
                  <a:cubicBezTo>
                    <a:pt x="51135" y="186496"/>
                    <a:pt x="53375" y="230576"/>
                    <a:pt x="66675" y="257175"/>
                  </a:cubicBezTo>
                  <a:cubicBezTo>
                    <a:pt x="71795" y="267414"/>
                    <a:pt x="81076" y="275289"/>
                    <a:pt x="85725" y="285750"/>
                  </a:cubicBezTo>
                  <a:cubicBezTo>
                    <a:pt x="131065" y="387765"/>
                    <a:pt x="80712" y="306806"/>
                    <a:pt x="123825" y="371475"/>
                  </a:cubicBezTo>
                  <a:cubicBezTo>
                    <a:pt x="121093" y="398792"/>
                    <a:pt x="121938" y="460973"/>
                    <a:pt x="104775" y="495300"/>
                  </a:cubicBezTo>
                  <a:cubicBezTo>
                    <a:pt x="99655" y="505539"/>
                    <a:pt x="92379" y="514560"/>
                    <a:pt x="85725" y="523875"/>
                  </a:cubicBezTo>
                  <a:cubicBezTo>
                    <a:pt x="76498" y="536793"/>
                    <a:pt x="70068" y="552748"/>
                    <a:pt x="57150" y="561975"/>
                  </a:cubicBezTo>
                  <a:cubicBezTo>
                    <a:pt x="46498" y="569584"/>
                    <a:pt x="31469" y="567360"/>
                    <a:pt x="19050" y="571500"/>
                  </a:cubicBezTo>
                  <a:cubicBezTo>
                    <a:pt x="12315" y="573745"/>
                    <a:pt x="6350" y="577850"/>
                    <a:pt x="0" y="581025"/>
                  </a:cubicBezTo>
                </a:path>
              </a:pathLst>
            </a:custGeom>
            <a:noFill/>
            <a:ln w="158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</a:endParaRPr>
            </a:p>
          </p:txBody>
        </p:sp>
        <p:sp>
          <p:nvSpPr>
            <p:cNvPr id="15" name="Freeform 104"/>
            <p:cNvSpPr>
              <a:spLocks/>
            </p:cNvSpPr>
            <p:nvPr/>
          </p:nvSpPr>
          <p:spPr bwMode="auto">
            <a:xfrm>
              <a:off x="4473961" y="4388411"/>
              <a:ext cx="129891" cy="223947"/>
            </a:xfrm>
            <a:custGeom>
              <a:avLst/>
              <a:gdLst>
                <a:gd name="T0" fmla="*/ 45523 w 142875"/>
                <a:gd name="T1" fmla="*/ 0 h 581025"/>
                <a:gd name="T2" fmla="*/ 30349 w 142875"/>
                <a:gd name="T3" fmla="*/ 0 h 581025"/>
                <a:gd name="T4" fmla="*/ 18209 w 142875"/>
                <a:gd name="T5" fmla="*/ 2 h 581025"/>
                <a:gd name="T6" fmla="*/ 15175 w 142875"/>
                <a:gd name="T7" fmla="*/ 2 h 581025"/>
                <a:gd name="T8" fmla="*/ 21244 w 142875"/>
                <a:gd name="T9" fmla="*/ 3 h 581025"/>
                <a:gd name="T10" fmla="*/ 27314 w 142875"/>
                <a:gd name="T11" fmla="*/ 3 h 581025"/>
                <a:gd name="T12" fmla="*/ 39453 w 142875"/>
                <a:gd name="T13" fmla="*/ 4 h 581025"/>
                <a:gd name="T14" fmla="*/ 33384 w 142875"/>
                <a:gd name="T15" fmla="*/ 5 h 581025"/>
                <a:gd name="T16" fmla="*/ 27314 w 142875"/>
                <a:gd name="T17" fmla="*/ 6 h 581025"/>
                <a:gd name="T18" fmla="*/ 18209 w 142875"/>
                <a:gd name="T19" fmla="*/ 6 h 581025"/>
                <a:gd name="T20" fmla="*/ 6070 w 142875"/>
                <a:gd name="T21" fmla="*/ 6 h 581025"/>
                <a:gd name="T22" fmla="*/ 0 w 142875"/>
                <a:gd name="T23" fmla="*/ 6 h 5810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42875" h="581025">
                  <a:moveTo>
                    <a:pt x="142875" y="0"/>
                  </a:moveTo>
                  <a:cubicBezTo>
                    <a:pt x="127000" y="12700"/>
                    <a:pt x="109625" y="23725"/>
                    <a:pt x="95250" y="38100"/>
                  </a:cubicBezTo>
                  <a:cubicBezTo>
                    <a:pt x="69745" y="63605"/>
                    <a:pt x="66464" y="100752"/>
                    <a:pt x="57150" y="133350"/>
                  </a:cubicBezTo>
                  <a:cubicBezTo>
                    <a:pt x="54392" y="143004"/>
                    <a:pt x="50800" y="152400"/>
                    <a:pt x="47625" y="161925"/>
                  </a:cubicBezTo>
                  <a:cubicBezTo>
                    <a:pt x="51135" y="186496"/>
                    <a:pt x="53375" y="230576"/>
                    <a:pt x="66675" y="257175"/>
                  </a:cubicBezTo>
                  <a:cubicBezTo>
                    <a:pt x="71795" y="267414"/>
                    <a:pt x="81076" y="275289"/>
                    <a:pt x="85725" y="285750"/>
                  </a:cubicBezTo>
                  <a:cubicBezTo>
                    <a:pt x="131065" y="387765"/>
                    <a:pt x="80712" y="306806"/>
                    <a:pt x="123825" y="371475"/>
                  </a:cubicBezTo>
                  <a:cubicBezTo>
                    <a:pt x="121093" y="398792"/>
                    <a:pt x="121938" y="460973"/>
                    <a:pt x="104775" y="495300"/>
                  </a:cubicBezTo>
                  <a:cubicBezTo>
                    <a:pt x="99655" y="505539"/>
                    <a:pt x="92379" y="514560"/>
                    <a:pt x="85725" y="523875"/>
                  </a:cubicBezTo>
                  <a:cubicBezTo>
                    <a:pt x="76498" y="536793"/>
                    <a:pt x="70068" y="552748"/>
                    <a:pt x="57150" y="561975"/>
                  </a:cubicBezTo>
                  <a:cubicBezTo>
                    <a:pt x="46498" y="569584"/>
                    <a:pt x="31469" y="567360"/>
                    <a:pt x="19050" y="571500"/>
                  </a:cubicBezTo>
                  <a:cubicBezTo>
                    <a:pt x="12315" y="573745"/>
                    <a:pt x="6350" y="577850"/>
                    <a:pt x="0" y="581025"/>
                  </a:cubicBezTo>
                </a:path>
              </a:pathLst>
            </a:custGeom>
            <a:noFill/>
            <a:ln w="158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</a:endParaRPr>
            </a:p>
          </p:txBody>
        </p:sp>
        <p:cxnSp>
          <p:nvCxnSpPr>
            <p:cNvPr id="16" name="Straight Arrow Connector 15"/>
            <p:cNvCxnSpPr/>
            <p:nvPr/>
          </p:nvCxnSpPr>
          <p:spPr bwMode="auto">
            <a:xfrm>
              <a:off x="6003013" y="4510586"/>
              <a:ext cx="1745969" cy="0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tailEnd type="triangle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17" name="Freeform 106"/>
            <p:cNvSpPr>
              <a:spLocks/>
            </p:cNvSpPr>
            <p:nvPr/>
          </p:nvSpPr>
          <p:spPr bwMode="auto">
            <a:xfrm>
              <a:off x="5769410" y="4388411"/>
              <a:ext cx="129891" cy="223947"/>
            </a:xfrm>
            <a:custGeom>
              <a:avLst/>
              <a:gdLst>
                <a:gd name="T0" fmla="*/ 45523 w 142875"/>
                <a:gd name="T1" fmla="*/ 0 h 581025"/>
                <a:gd name="T2" fmla="*/ 30349 w 142875"/>
                <a:gd name="T3" fmla="*/ 0 h 581025"/>
                <a:gd name="T4" fmla="*/ 18209 w 142875"/>
                <a:gd name="T5" fmla="*/ 2 h 581025"/>
                <a:gd name="T6" fmla="*/ 15175 w 142875"/>
                <a:gd name="T7" fmla="*/ 2 h 581025"/>
                <a:gd name="T8" fmla="*/ 21244 w 142875"/>
                <a:gd name="T9" fmla="*/ 3 h 581025"/>
                <a:gd name="T10" fmla="*/ 27314 w 142875"/>
                <a:gd name="T11" fmla="*/ 3 h 581025"/>
                <a:gd name="T12" fmla="*/ 39453 w 142875"/>
                <a:gd name="T13" fmla="*/ 4 h 581025"/>
                <a:gd name="T14" fmla="*/ 33384 w 142875"/>
                <a:gd name="T15" fmla="*/ 5 h 581025"/>
                <a:gd name="T16" fmla="*/ 27314 w 142875"/>
                <a:gd name="T17" fmla="*/ 6 h 581025"/>
                <a:gd name="T18" fmla="*/ 18209 w 142875"/>
                <a:gd name="T19" fmla="*/ 6 h 581025"/>
                <a:gd name="T20" fmla="*/ 6070 w 142875"/>
                <a:gd name="T21" fmla="*/ 6 h 581025"/>
                <a:gd name="T22" fmla="*/ 0 w 142875"/>
                <a:gd name="T23" fmla="*/ 6 h 5810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42875" h="581025">
                  <a:moveTo>
                    <a:pt x="142875" y="0"/>
                  </a:moveTo>
                  <a:cubicBezTo>
                    <a:pt x="127000" y="12700"/>
                    <a:pt x="109625" y="23725"/>
                    <a:pt x="95250" y="38100"/>
                  </a:cubicBezTo>
                  <a:cubicBezTo>
                    <a:pt x="69745" y="63605"/>
                    <a:pt x="66464" y="100752"/>
                    <a:pt x="57150" y="133350"/>
                  </a:cubicBezTo>
                  <a:cubicBezTo>
                    <a:pt x="54392" y="143004"/>
                    <a:pt x="50800" y="152400"/>
                    <a:pt x="47625" y="161925"/>
                  </a:cubicBezTo>
                  <a:cubicBezTo>
                    <a:pt x="51135" y="186496"/>
                    <a:pt x="53375" y="230576"/>
                    <a:pt x="66675" y="257175"/>
                  </a:cubicBezTo>
                  <a:cubicBezTo>
                    <a:pt x="71795" y="267414"/>
                    <a:pt x="81076" y="275289"/>
                    <a:pt x="85725" y="285750"/>
                  </a:cubicBezTo>
                  <a:cubicBezTo>
                    <a:pt x="131065" y="387765"/>
                    <a:pt x="80712" y="306806"/>
                    <a:pt x="123825" y="371475"/>
                  </a:cubicBezTo>
                  <a:cubicBezTo>
                    <a:pt x="121093" y="398792"/>
                    <a:pt x="121938" y="460973"/>
                    <a:pt x="104775" y="495300"/>
                  </a:cubicBezTo>
                  <a:cubicBezTo>
                    <a:pt x="99655" y="505539"/>
                    <a:pt x="92379" y="514560"/>
                    <a:pt x="85725" y="523875"/>
                  </a:cubicBezTo>
                  <a:cubicBezTo>
                    <a:pt x="76498" y="536793"/>
                    <a:pt x="70068" y="552748"/>
                    <a:pt x="57150" y="561975"/>
                  </a:cubicBezTo>
                  <a:cubicBezTo>
                    <a:pt x="46498" y="569584"/>
                    <a:pt x="31469" y="567360"/>
                    <a:pt x="19050" y="571500"/>
                  </a:cubicBezTo>
                  <a:cubicBezTo>
                    <a:pt x="12315" y="573745"/>
                    <a:pt x="6350" y="577850"/>
                    <a:pt x="0" y="581025"/>
                  </a:cubicBezTo>
                </a:path>
              </a:pathLst>
            </a:custGeom>
            <a:noFill/>
            <a:ln w="158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</a:endParaRPr>
            </a:p>
          </p:txBody>
        </p:sp>
        <p:sp>
          <p:nvSpPr>
            <p:cNvPr id="18" name="Freeform 107"/>
            <p:cNvSpPr>
              <a:spLocks/>
            </p:cNvSpPr>
            <p:nvPr/>
          </p:nvSpPr>
          <p:spPr bwMode="auto">
            <a:xfrm>
              <a:off x="5912291" y="4388411"/>
              <a:ext cx="129891" cy="223947"/>
            </a:xfrm>
            <a:custGeom>
              <a:avLst/>
              <a:gdLst>
                <a:gd name="T0" fmla="*/ 45523 w 142875"/>
                <a:gd name="T1" fmla="*/ 0 h 581025"/>
                <a:gd name="T2" fmla="*/ 30349 w 142875"/>
                <a:gd name="T3" fmla="*/ 0 h 581025"/>
                <a:gd name="T4" fmla="*/ 18209 w 142875"/>
                <a:gd name="T5" fmla="*/ 2 h 581025"/>
                <a:gd name="T6" fmla="*/ 15175 w 142875"/>
                <a:gd name="T7" fmla="*/ 2 h 581025"/>
                <a:gd name="T8" fmla="*/ 21244 w 142875"/>
                <a:gd name="T9" fmla="*/ 3 h 581025"/>
                <a:gd name="T10" fmla="*/ 27314 w 142875"/>
                <a:gd name="T11" fmla="*/ 3 h 581025"/>
                <a:gd name="T12" fmla="*/ 39453 w 142875"/>
                <a:gd name="T13" fmla="*/ 4 h 581025"/>
                <a:gd name="T14" fmla="*/ 33384 w 142875"/>
                <a:gd name="T15" fmla="*/ 5 h 581025"/>
                <a:gd name="T16" fmla="*/ 27314 w 142875"/>
                <a:gd name="T17" fmla="*/ 6 h 581025"/>
                <a:gd name="T18" fmla="*/ 18209 w 142875"/>
                <a:gd name="T19" fmla="*/ 6 h 581025"/>
                <a:gd name="T20" fmla="*/ 6070 w 142875"/>
                <a:gd name="T21" fmla="*/ 6 h 581025"/>
                <a:gd name="T22" fmla="*/ 0 w 142875"/>
                <a:gd name="T23" fmla="*/ 6 h 5810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42875" h="581025">
                  <a:moveTo>
                    <a:pt x="142875" y="0"/>
                  </a:moveTo>
                  <a:cubicBezTo>
                    <a:pt x="127000" y="12700"/>
                    <a:pt x="109625" y="23725"/>
                    <a:pt x="95250" y="38100"/>
                  </a:cubicBezTo>
                  <a:cubicBezTo>
                    <a:pt x="69745" y="63605"/>
                    <a:pt x="66464" y="100752"/>
                    <a:pt x="57150" y="133350"/>
                  </a:cubicBezTo>
                  <a:cubicBezTo>
                    <a:pt x="54392" y="143004"/>
                    <a:pt x="50800" y="152400"/>
                    <a:pt x="47625" y="161925"/>
                  </a:cubicBezTo>
                  <a:cubicBezTo>
                    <a:pt x="51135" y="186496"/>
                    <a:pt x="53375" y="230576"/>
                    <a:pt x="66675" y="257175"/>
                  </a:cubicBezTo>
                  <a:cubicBezTo>
                    <a:pt x="71795" y="267414"/>
                    <a:pt x="81076" y="275289"/>
                    <a:pt x="85725" y="285750"/>
                  </a:cubicBezTo>
                  <a:cubicBezTo>
                    <a:pt x="131065" y="387765"/>
                    <a:pt x="80712" y="306806"/>
                    <a:pt x="123825" y="371475"/>
                  </a:cubicBezTo>
                  <a:cubicBezTo>
                    <a:pt x="121093" y="398792"/>
                    <a:pt x="121938" y="460973"/>
                    <a:pt x="104775" y="495300"/>
                  </a:cubicBezTo>
                  <a:cubicBezTo>
                    <a:pt x="99655" y="505539"/>
                    <a:pt x="92379" y="514560"/>
                    <a:pt x="85725" y="523875"/>
                  </a:cubicBezTo>
                  <a:cubicBezTo>
                    <a:pt x="76498" y="536793"/>
                    <a:pt x="70068" y="552748"/>
                    <a:pt x="57150" y="561975"/>
                  </a:cubicBezTo>
                  <a:cubicBezTo>
                    <a:pt x="46498" y="569584"/>
                    <a:pt x="31469" y="567360"/>
                    <a:pt x="19050" y="571500"/>
                  </a:cubicBezTo>
                  <a:cubicBezTo>
                    <a:pt x="12315" y="573745"/>
                    <a:pt x="6350" y="577850"/>
                    <a:pt x="0" y="581025"/>
                  </a:cubicBezTo>
                </a:path>
              </a:pathLst>
            </a:custGeom>
            <a:noFill/>
            <a:ln w="158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</a:endParaRPr>
            </a:p>
          </p:txBody>
        </p:sp>
        <p:sp>
          <p:nvSpPr>
            <p:cNvPr id="19" name="Content Placeholder 6"/>
            <p:cNvSpPr txBox="1">
              <a:spLocks/>
            </p:cNvSpPr>
            <p:nvPr/>
          </p:nvSpPr>
          <p:spPr bwMode="auto">
            <a:xfrm>
              <a:off x="3087157" y="4004246"/>
              <a:ext cx="639414" cy="2370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457200">
                <a:spcBef>
                  <a:spcPct val="20000"/>
                </a:spcBef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1pPr>
              <a:lvl2pPr marL="742950" indent="-285750" defTabSz="4572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2pPr>
              <a:lvl3pPr marL="1143000" indent="-228600" defTabSz="4572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3pPr>
              <a:lvl4pPr marL="1600200" indent="-228600" defTabSz="4572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4pPr>
              <a:lvl5pPr marL="2057400" indent="-228600" defTabSz="4572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9pPr>
            </a:lstStyle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charset="0"/>
                  <a:ea typeface="MS PGothic" pitchFamily="34" charset="-128"/>
                  <a:cs typeface="Arial" charset="0"/>
                </a:rPr>
                <a:t> </a:t>
              </a:r>
              <a:r>
                <a:rPr kumimoji="0" lang="en-US" alt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charset="0"/>
                  <a:ea typeface="MS PGothic" pitchFamily="34" charset="-128"/>
                  <a:cs typeface="Arial" charset="0"/>
                </a:rPr>
                <a:t>1-2 </a:t>
              </a:r>
              <a:r>
                <a:rPr kumimoji="0" lang="en-US" altLang="en-US" sz="1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charset="0"/>
                  <a:ea typeface="MS PGothic" pitchFamily="34" charset="-128"/>
                  <a:cs typeface="Arial" charset="0"/>
                </a:rPr>
                <a:t>pC</a:t>
              </a:r>
              <a:endParaRPr kumimoji="0" lang="en-US" alt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grpSp>
          <p:nvGrpSpPr>
            <p:cNvPr id="20" name="Group 16"/>
            <p:cNvGrpSpPr>
              <a:grpSpLocks/>
            </p:cNvGrpSpPr>
            <p:nvPr/>
          </p:nvGrpSpPr>
          <p:grpSpPr bwMode="auto">
            <a:xfrm>
              <a:off x="2886238" y="4263328"/>
              <a:ext cx="57654" cy="240217"/>
              <a:chOff x="475488" y="2667000"/>
              <a:chExt cx="60955" cy="457200"/>
            </a:xfrm>
          </p:grpSpPr>
          <p:sp>
            <p:nvSpPr>
              <p:cNvPr id="32" name="Rectangle 31"/>
              <p:cNvSpPr/>
              <p:nvPr/>
            </p:nvSpPr>
            <p:spPr bwMode="auto">
              <a:xfrm>
                <a:off x="476289" y="2667577"/>
                <a:ext cx="59882" cy="457303"/>
              </a:xfrm>
              <a:prstGeom prst="rect">
                <a:avLst/>
              </a:prstGeom>
              <a:solidFill>
                <a:srgbClr val="333399">
                  <a:lumMod val="40000"/>
                  <a:lumOff val="60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>
                <a:lvl1pPr>
                  <a:spcBef>
                    <a:spcPct val="20000"/>
                  </a:spcBef>
                  <a:buBlip>
                    <a:blip r:embed="rId2"/>
                  </a:buBlip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" charset="0"/>
                  <a:ea typeface="MS PGothic" pitchFamily="34" charset="-128"/>
                  <a:cs typeface="Arial" charset="0"/>
                </a:endParaRPr>
              </a:p>
            </p:txBody>
          </p:sp>
          <p:cxnSp>
            <p:nvCxnSpPr>
              <p:cNvPr id="33" name="Straight Arrow Connector 215"/>
              <p:cNvCxnSpPr>
                <a:cxnSpLocks noChangeShapeType="1"/>
              </p:cNvCxnSpPr>
              <p:nvPr/>
            </p:nvCxnSpPr>
            <p:spPr bwMode="auto">
              <a:xfrm flipV="1">
                <a:off x="508588" y="2694611"/>
                <a:ext cx="0" cy="365805"/>
              </a:xfrm>
              <a:prstGeom prst="straightConnector1">
                <a:avLst/>
              </a:prstGeom>
              <a:noFill/>
              <a:ln w="19050" algn="ctr">
                <a:solidFill>
                  <a:srgbClr val="9900CC"/>
                </a:solidFill>
                <a:round/>
                <a:headEnd/>
                <a:tailEnd type="triangle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21" name="Group 29"/>
            <p:cNvGrpSpPr>
              <a:grpSpLocks/>
            </p:cNvGrpSpPr>
            <p:nvPr/>
          </p:nvGrpSpPr>
          <p:grpSpPr bwMode="auto">
            <a:xfrm>
              <a:off x="3817657" y="4263631"/>
              <a:ext cx="52875" cy="235838"/>
              <a:chOff x="168425" y="2667701"/>
              <a:chExt cx="61546" cy="457170"/>
            </a:xfrm>
          </p:grpSpPr>
          <p:sp>
            <p:nvSpPr>
              <p:cNvPr id="30" name="Rectangle 29"/>
              <p:cNvSpPr/>
              <p:nvPr/>
            </p:nvSpPr>
            <p:spPr bwMode="auto">
              <a:xfrm>
                <a:off x="168027" y="2667574"/>
                <a:ext cx="61544" cy="457301"/>
              </a:xfrm>
              <a:prstGeom prst="rect">
                <a:avLst/>
              </a:prstGeom>
              <a:solidFill>
                <a:srgbClr val="333399">
                  <a:lumMod val="40000"/>
                  <a:lumOff val="60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>
                <a:lvl1pPr>
                  <a:spcBef>
                    <a:spcPct val="20000"/>
                  </a:spcBef>
                  <a:buBlip>
                    <a:blip r:embed="rId2"/>
                  </a:buBlip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" charset="0"/>
                  <a:ea typeface="MS PGothic" pitchFamily="34" charset="-128"/>
                  <a:cs typeface="Arial" charset="0"/>
                </a:endParaRPr>
              </a:p>
            </p:txBody>
          </p:sp>
          <p:cxnSp>
            <p:nvCxnSpPr>
              <p:cNvPr id="31" name="Straight Arrow Connector 215"/>
              <p:cNvCxnSpPr>
                <a:cxnSpLocks noChangeShapeType="1"/>
              </p:cNvCxnSpPr>
              <p:nvPr/>
            </p:nvCxnSpPr>
            <p:spPr bwMode="auto">
              <a:xfrm flipV="1">
                <a:off x="192735" y="2694611"/>
                <a:ext cx="0" cy="365804"/>
              </a:xfrm>
              <a:prstGeom prst="straightConnector1">
                <a:avLst/>
              </a:prstGeom>
              <a:noFill/>
              <a:ln w="19050" algn="ctr">
                <a:solidFill>
                  <a:srgbClr val="9900CC"/>
                </a:solidFill>
                <a:round/>
                <a:headEnd/>
                <a:tailEnd type="triangle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22" name="Content Placeholder 6"/>
            <p:cNvSpPr txBox="1">
              <a:spLocks/>
            </p:cNvSpPr>
            <p:nvPr/>
          </p:nvSpPr>
          <p:spPr bwMode="auto">
            <a:xfrm>
              <a:off x="3222832" y="4122792"/>
              <a:ext cx="647700" cy="290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457200">
                <a:spcBef>
                  <a:spcPct val="20000"/>
                </a:spcBef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1pPr>
              <a:lvl2pPr marL="742950" indent="-285750" defTabSz="4572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2pPr>
              <a:lvl3pPr marL="1143000" indent="-228600" defTabSz="4572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3pPr>
              <a:lvl4pPr marL="1600200" indent="-228600" defTabSz="4572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4pPr>
              <a:lvl5pPr marL="2057400" indent="-228600" defTabSz="4572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9pPr>
            </a:lstStyle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charset="0"/>
                  <a:ea typeface="MS PGothic" pitchFamily="34" charset="-128"/>
                  <a:cs typeface="Arial" charset="0"/>
                </a:rPr>
                <a:t>……</a:t>
              </a:r>
            </a:p>
          </p:txBody>
        </p:sp>
        <p:sp>
          <p:nvSpPr>
            <p:cNvPr id="23" name="Right Brace 38"/>
            <p:cNvSpPr>
              <a:spLocks/>
            </p:cNvSpPr>
            <p:nvPr/>
          </p:nvSpPr>
          <p:spPr bwMode="auto">
            <a:xfrm rot="16200000">
              <a:off x="3292545" y="3522289"/>
              <a:ext cx="165306" cy="1035700"/>
            </a:xfrm>
            <a:prstGeom prst="rightBrace">
              <a:avLst>
                <a:gd name="adj1" fmla="val 31085"/>
                <a:gd name="adj2" fmla="val 50000"/>
              </a:avLst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MS PGothic" pitchFamily="34" charset="-128"/>
                <a:cs typeface="Arial" charset="0"/>
              </a:endParaRPr>
            </a:p>
          </p:txBody>
        </p:sp>
        <p:grpSp>
          <p:nvGrpSpPr>
            <p:cNvPr id="24" name="Group 16"/>
            <p:cNvGrpSpPr>
              <a:grpSpLocks/>
            </p:cNvGrpSpPr>
            <p:nvPr/>
          </p:nvGrpSpPr>
          <p:grpSpPr bwMode="auto">
            <a:xfrm>
              <a:off x="3038638" y="4263328"/>
              <a:ext cx="48737" cy="240217"/>
              <a:chOff x="475488" y="2667000"/>
              <a:chExt cx="60955" cy="457200"/>
            </a:xfrm>
          </p:grpSpPr>
          <p:sp>
            <p:nvSpPr>
              <p:cNvPr id="28" name="Rectangle 27"/>
              <p:cNvSpPr/>
              <p:nvPr/>
            </p:nvSpPr>
            <p:spPr bwMode="auto">
              <a:xfrm>
                <a:off x="476289" y="2667577"/>
                <a:ext cx="59882" cy="457303"/>
              </a:xfrm>
              <a:prstGeom prst="rect">
                <a:avLst/>
              </a:prstGeom>
              <a:solidFill>
                <a:srgbClr val="333399">
                  <a:lumMod val="40000"/>
                  <a:lumOff val="60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>
                <a:lvl1pPr>
                  <a:spcBef>
                    <a:spcPct val="20000"/>
                  </a:spcBef>
                  <a:buBlip>
                    <a:blip r:embed="rId2"/>
                  </a:buBlip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" charset="0"/>
                  <a:ea typeface="MS PGothic" pitchFamily="34" charset="-128"/>
                  <a:cs typeface="Arial" charset="0"/>
                </a:endParaRPr>
              </a:p>
            </p:txBody>
          </p:sp>
          <p:cxnSp>
            <p:nvCxnSpPr>
              <p:cNvPr id="29" name="Straight Arrow Connector 215"/>
              <p:cNvCxnSpPr>
                <a:cxnSpLocks noChangeShapeType="1"/>
              </p:cNvCxnSpPr>
              <p:nvPr/>
            </p:nvCxnSpPr>
            <p:spPr bwMode="auto">
              <a:xfrm flipV="1">
                <a:off x="508588" y="2694611"/>
                <a:ext cx="0" cy="365805"/>
              </a:xfrm>
              <a:prstGeom prst="straightConnector1">
                <a:avLst/>
              </a:prstGeom>
              <a:noFill/>
              <a:ln w="19050" algn="ctr">
                <a:solidFill>
                  <a:srgbClr val="9900CC"/>
                </a:solidFill>
                <a:round/>
                <a:headEnd/>
                <a:tailEnd type="triangle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25" name="Group 16"/>
            <p:cNvGrpSpPr>
              <a:grpSpLocks/>
            </p:cNvGrpSpPr>
            <p:nvPr/>
          </p:nvGrpSpPr>
          <p:grpSpPr bwMode="auto">
            <a:xfrm>
              <a:off x="3196546" y="4263328"/>
              <a:ext cx="57914" cy="240217"/>
              <a:chOff x="475488" y="2667000"/>
              <a:chExt cx="60955" cy="457200"/>
            </a:xfrm>
          </p:grpSpPr>
          <p:sp>
            <p:nvSpPr>
              <p:cNvPr id="26" name="Rectangle 25"/>
              <p:cNvSpPr/>
              <p:nvPr/>
            </p:nvSpPr>
            <p:spPr bwMode="auto">
              <a:xfrm>
                <a:off x="476289" y="2667577"/>
                <a:ext cx="59882" cy="457303"/>
              </a:xfrm>
              <a:prstGeom prst="rect">
                <a:avLst/>
              </a:prstGeom>
              <a:solidFill>
                <a:srgbClr val="333399">
                  <a:lumMod val="40000"/>
                  <a:lumOff val="60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>
                <a:lvl1pPr>
                  <a:spcBef>
                    <a:spcPct val="20000"/>
                  </a:spcBef>
                  <a:buBlip>
                    <a:blip r:embed="rId2"/>
                  </a:buBlip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" charset="0"/>
                  <a:ea typeface="MS PGothic" pitchFamily="34" charset="-128"/>
                  <a:cs typeface="Arial" charset="0"/>
                </a:endParaRPr>
              </a:p>
            </p:txBody>
          </p:sp>
          <p:cxnSp>
            <p:nvCxnSpPr>
              <p:cNvPr id="27" name="Straight Arrow Connector 215"/>
              <p:cNvCxnSpPr>
                <a:cxnSpLocks noChangeShapeType="1"/>
              </p:cNvCxnSpPr>
              <p:nvPr/>
            </p:nvCxnSpPr>
            <p:spPr bwMode="auto">
              <a:xfrm flipV="1">
                <a:off x="508588" y="2694611"/>
                <a:ext cx="0" cy="365805"/>
              </a:xfrm>
              <a:prstGeom prst="straightConnector1">
                <a:avLst/>
              </a:prstGeom>
              <a:noFill/>
              <a:ln w="19050" algn="ctr">
                <a:solidFill>
                  <a:srgbClr val="9900CC"/>
                </a:solidFill>
                <a:round/>
                <a:headEnd/>
                <a:tailEnd type="triangle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34" name="Group 33"/>
          <p:cNvGrpSpPr/>
          <p:nvPr/>
        </p:nvGrpSpPr>
        <p:grpSpPr>
          <a:xfrm>
            <a:off x="3875019" y="3343870"/>
            <a:ext cx="4978863" cy="1304330"/>
            <a:chOff x="2770119" y="3191470"/>
            <a:chExt cx="4978863" cy="1304330"/>
          </a:xfrm>
        </p:grpSpPr>
        <p:cxnSp>
          <p:nvCxnSpPr>
            <p:cNvPr id="35" name="Straight Arrow Connector 34"/>
            <p:cNvCxnSpPr/>
            <p:nvPr/>
          </p:nvCxnSpPr>
          <p:spPr bwMode="auto">
            <a:xfrm>
              <a:off x="4564355" y="4383826"/>
              <a:ext cx="3184627" cy="0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tailEnd type="none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36" name="Straight Arrow Connector 35"/>
            <p:cNvCxnSpPr/>
            <p:nvPr/>
          </p:nvCxnSpPr>
          <p:spPr bwMode="auto">
            <a:xfrm>
              <a:off x="2773859" y="4394029"/>
              <a:ext cx="1646237" cy="0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tailEnd type="none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37" name="Freeform 43"/>
            <p:cNvSpPr>
              <a:spLocks/>
            </p:cNvSpPr>
            <p:nvPr/>
          </p:nvSpPr>
          <p:spPr bwMode="auto">
            <a:xfrm>
              <a:off x="4345189" y="4271853"/>
              <a:ext cx="129891" cy="223947"/>
            </a:xfrm>
            <a:custGeom>
              <a:avLst/>
              <a:gdLst>
                <a:gd name="T0" fmla="*/ 45523 w 142875"/>
                <a:gd name="T1" fmla="*/ 0 h 581025"/>
                <a:gd name="T2" fmla="*/ 30349 w 142875"/>
                <a:gd name="T3" fmla="*/ 0 h 581025"/>
                <a:gd name="T4" fmla="*/ 18209 w 142875"/>
                <a:gd name="T5" fmla="*/ 2 h 581025"/>
                <a:gd name="T6" fmla="*/ 15175 w 142875"/>
                <a:gd name="T7" fmla="*/ 2 h 581025"/>
                <a:gd name="T8" fmla="*/ 21244 w 142875"/>
                <a:gd name="T9" fmla="*/ 3 h 581025"/>
                <a:gd name="T10" fmla="*/ 27314 w 142875"/>
                <a:gd name="T11" fmla="*/ 3 h 581025"/>
                <a:gd name="T12" fmla="*/ 39453 w 142875"/>
                <a:gd name="T13" fmla="*/ 4 h 581025"/>
                <a:gd name="T14" fmla="*/ 33384 w 142875"/>
                <a:gd name="T15" fmla="*/ 5 h 581025"/>
                <a:gd name="T16" fmla="*/ 27314 w 142875"/>
                <a:gd name="T17" fmla="*/ 6 h 581025"/>
                <a:gd name="T18" fmla="*/ 18209 w 142875"/>
                <a:gd name="T19" fmla="*/ 6 h 581025"/>
                <a:gd name="T20" fmla="*/ 6070 w 142875"/>
                <a:gd name="T21" fmla="*/ 6 h 581025"/>
                <a:gd name="T22" fmla="*/ 0 w 142875"/>
                <a:gd name="T23" fmla="*/ 6 h 5810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42875" h="581025">
                  <a:moveTo>
                    <a:pt x="142875" y="0"/>
                  </a:moveTo>
                  <a:cubicBezTo>
                    <a:pt x="127000" y="12700"/>
                    <a:pt x="109625" y="23725"/>
                    <a:pt x="95250" y="38100"/>
                  </a:cubicBezTo>
                  <a:cubicBezTo>
                    <a:pt x="69745" y="63605"/>
                    <a:pt x="66464" y="100752"/>
                    <a:pt x="57150" y="133350"/>
                  </a:cubicBezTo>
                  <a:cubicBezTo>
                    <a:pt x="54392" y="143004"/>
                    <a:pt x="50800" y="152400"/>
                    <a:pt x="47625" y="161925"/>
                  </a:cubicBezTo>
                  <a:cubicBezTo>
                    <a:pt x="51135" y="186496"/>
                    <a:pt x="53375" y="230576"/>
                    <a:pt x="66675" y="257175"/>
                  </a:cubicBezTo>
                  <a:cubicBezTo>
                    <a:pt x="71795" y="267414"/>
                    <a:pt x="81076" y="275289"/>
                    <a:pt x="85725" y="285750"/>
                  </a:cubicBezTo>
                  <a:cubicBezTo>
                    <a:pt x="131065" y="387765"/>
                    <a:pt x="80712" y="306806"/>
                    <a:pt x="123825" y="371475"/>
                  </a:cubicBezTo>
                  <a:cubicBezTo>
                    <a:pt x="121093" y="398792"/>
                    <a:pt x="121938" y="460973"/>
                    <a:pt x="104775" y="495300"/>
                  </a:cubicBezTo>
                  <a:cubicBezTo>
                    <a:pt x="99655" y="505539"/>
                    <a:pt x="92379" y="514560"/>
                    <a:pt x="85725" y="523875"/>
                  </a:cubicBezTo>
                  <a:cubicBezTo>
                    <a:pt x="76498" y="536793"/>
                    <a:pt x="70068" y="552748"/>
                    <a:pt x="57150" y="561975"/>
                  </a:cubicBezTo>
                  <a:cubicBezTo>
                    <a:pt x="46498" y="569584"/>
                    <a:pt x="31469" y="567360"/>
                    <a:pt x="19050" y="571500"/>
                  </a:cubicBezTo>
                  <a:cubicBezTo>
                    <a:pt x="12315" y="573745"/>
                    <a:pt x="6350" y="577850"/>
                    <a:pt x="0" y="581025"/>
                  </a:cubicBezTo>
                </a:path>
              </a:pathLst>
            </a:custGeom>
            <a:noFill/>
            <a:ln w="158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</a:endParaRPr>
            </a:p>
          </p:txBody>
        </p:sp>
        <p:sp>
          <p:nvSpPr>
            <p:cNvPr id="38" name="Freeform 104"/>
            <p:cNvSpPr>
              <a:spLocks/>
            </p:cNvSpPr>
            <p:nvPr/>
          </p:nvSpPr>
          <p:spPr bwMode="auto">
            <a:xfrm>
              <a:off x="4488069" y="4271853"/>
              <a:ext cx="129891" cy="223947"/>
            </a:xfrm>
            <a:custGeom>
              <a:avLst/>
              <a:gdLst>
                <a:gd name="T0" fmla="*/ 45523 w 142875"/>
                <a:gd name="T1" fmla="*/ 0 h 581025"/>
                <a:gd name="T2" fmla="*/ 30349 w 142875"/>
                <a:gd name="T3" fmla="*/ 0 h 581025"/>
                <a:gd name="T4" fmla="*/ 18209 w 142875"/>
                <a:gd name="T5" fmla="*/ 2 h 581025"/>
                <a:gd name="T6" fmla="*/ 15175 w 142875"/>
                <a:gd name="T7" fmla="*/ 2 h 581025"/>
                <a:gd name="T8" fmla="*/ 21244 w 142875"/>
                <a:gd name="T9" fmla="*/ 3 h 581025"/>
                <a:gd name="T10" fmla="*/ 27314 w 142875"/>
                <a:gd name="T11" fmla="*/ 3 h 581025"/>
                <a:gd name="T12" fmla="*/ 39453 w 142875"/>
                <a:gd name="T13" fmla="*/ 4 h 581025"/>
                <a:gd name="T14" fmla="*/ 33384 w 142875"/>
                <a:gd name="T15" fmla="*/ 5 h 581025"/>
                <a:gd name="T16" fmla="*/ 27314 w 142875"/>
                <a:gd name="T17" fmla="*/ 6 h 581025"/>
                <a:gd name="T18" fmla="*/ 18209 w 142875"/>
                <a:gd name="T19" fmla="*/ 6 h 581025"/>
                <a:gd name="T20" fmla="*/ 6070 w 142875"/>
                <a:gd name="T21" fmla="*/ 6 h 581025"/>
                <a:gd name="T22" fmla="*/ 0 w 142875"/>
                <a:gd name="T23" fmla="*/ 6 h 5810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42875" h="581025">
                  <a:moveTo>
                    <a:pt x="142875" y="0"/>
                  </a:moveTo>
                  <a:cubicBezTo>
                    <a:pt x="127000" y="12700"/>
                    <a:pt x="109625" y="23725"/>
                    <a:pt x="95250" y="38100"/>
                  </a:cubicBezTo>
                  <a:cubicBezTo>
                    <a:pt x="69745" y="63605"/>
                    <a:pt x="66464" y="100752"/>
                    <a:pt x="57150" y="133350"/>
                  </a:cubicBezTo>
                  <a:cubicBezTo>
                    <a:pt x="54392" y="143004"/>
                    <a:pt x="50800" y="152400"/>
                    <a:pt x="47625" y="161925"/>
                  </a:cubicBezTo>
                  <a:cubicBezTo>
                    <a:pt x="51135" y="186496"/>
                    <a:pt x="53375" y="230576"/>
                    <a:pt x="66675" y="257175"/>
                  </a:cubicBezTo>
                  <a:cubicBezTo>
                    <a:pt x="71795" y="267414"/>
                    <a:pt x="81076" y="275289"/>
                    <a:pt x="85725" y="285750"/>
                  </a:cubicBezTo>
                  <a:cubicBezTo>
                    <a:pt x="131065" y="387765"/>
                    <a:pt x="80712" y="306806"/>
                    <a:pt x="123825" y="371475"/>
                  </a:cubicBezTo>
                  <a:cubicBezTo>
                    <a:pt x="121093" y="398792"/>
                    <a:pt x="121938" y="460973"/>
                    <a:pt x="104775" y="495300"/>
                  </a:cubicBezTo>
                  <a:cubicBezTo>
                    <a:pt x="99655" y="505539"/>
                    <a:pt x="92379" y="514560"/>
                    <a:pt x="85725" y="523875"/>
                  </a:cubicBezTo>
                  <a:cubicBezTo>
                    <a:pt x="76498" y="536793"/>
                    <a:pt x="70068" y="552748"/>
                    <a:pt x="57150" y="561975"/>
                  </a:cubicBezTo>
                  <a:cubicBezTo>
                    <a:pt x="46498" y="569584"/>
                    <a:pt x="31469" y="567360"/>
                    <a:pt x="19050" y="571500"/>
                  </a:cubicBezTo>
                  <a:cubicBezTo>
                    <a:pt x="12315" y="573745"/>
                    <a:pt x="6350" y="577850"/>
                    <a:pt x="0" y="581025"/>
                  </a:cubicBezTo>
                </a:path>
              </a:pathLst>
            </a:custGeom>
            <a:noFill/>
            <a:ln w="158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</a:endParaRPr>
            </a:p>
          </p:txBody>
        </p:sp>
        <p:grpSp>
          <p:nvGrpSpPr>
            <p:cNvPr id="39" name="Group 16"/>
            <p:cNvGrpSpPr>
              <a:grpSpLocks/>
            </p:cNvGrpSpPr>
            <p:nvPr/>
          </p:nvGrpSpPr>
          <p:grpSpPr bwMode="auto">
            <a:xfrm>
              <a:off x="2877771" y="3962400"/>
              <a:ext cx="58174" cy="436464"/>
              <a:chOff x="475488" y="2667000"/>
              <a:chExt cx="60955" cy="457200"/>
            </a:xfrm>
          </p:grpSpPr>
          <p:sp>
            <p:nvSpPr>
              <p:cNvPr id="71" name="Rectangle 70"/>
              <p:cNvSpPr/>
              <p:nvPr/>
            </p:nvSpPr>
            <p:spPr bwMode="auto">
              <a:xfrm>
                <a:off x="476289" y="2667577"/>
                <a:ext cx="59882" cy="457303"/>
              </a:xfrm>
              <a:prstGeom prst="rect">
                <a:avLst/>
              </a:prstGeom>
              <a:solidFill>
                <a:srgbClr val="333399">
                  <a:lumMod val="40000"/>
                  <a:lumOff val="60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>
                <a:lvl1pPr>
                  <a:spcBef>
                    <a:spcPct val="20000"/>
                  </a:spcBef>
                  <a:buBlip>
                    <a:blip r:embed="rId2"/>
                  </a:buBlip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" charset="0"/>
                  <a:ea typeface="MS PGothic" pitchFamily="34" charset="-128"/>
                  <a:cs typeface="Arial" charset="0"/>
                </a:endParaRPr>
              </a:p>
            </p:txBody>
          </p:sp>
          <p:cxnSp>
            <p:nvCxnSpPr>
              <p:cNvPr id="72" name="Straight Arrow Connector 215"/>
              <p:cNvCxnSpPr>
                <a:cxnSpLocks noChangeShapeType="1"/>
              </p:cNvCxnSpPr>
              <p:nvPr/>
            </p:nvCxnSpPr>
            <p:spPr bwMode="auto">
              <a:xfrm flipV="1">
                <a:off x="508588" y="2694611"/>
                <a:ext cx="0" cy="365805"/>
              </a:xfrm>
              <a:prstGeom prst="straightConnector1">
                <a:avLst/>
              </a:prstGeom>
              <a:noFill/>
              <a:ln w="19050" algn="ctr">
                <a:solidFill>
                  <a:srgbClr val="9900CC"/>
                </a:solidFill>
                <a:round/>
                <a:headEnd/>
                <a:tailEnd type="triangle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40" name="Group 16"/>
            <p:cNvGrpSpPr>
              <a:grpSpLocks/>
            </p:cNvGrpSpPr>
            <p:nvPr/>
          </p:nvGrpSpPr>
          <p:grpSpPr bwMode="auto">
            <a:xfrm>
              <a:off x="2953971" y="3962400"/>
              <a:ext cx="58174" cy="436464"/>
              <a:chOff x="475488" y="2667000"/>
              <a:chExt cx="60955" cy="457200"/>
            </a:xfrm>
          </p:grpSpPr>
          <p:sp>
            <p:nvSpPr>
              <p:cNvPr id="69" name="Rectangle 68"/>
              <p:cNvSpPr/>
              <p:nvPr/>
            </p:nvSpPr>
            <p:spPr bwMode="auto">
              <a:xfrm>
                <a:off x="476289" y="2667577"/>
                <a:ext cx="59882" cy="457303"/>
              </a:xfrm>
              <a:prstGeom prst="rect">
                <a:avLst/>
              </a:prstGeom>
              <a:solidFill>
                <a:srgbClr val="333399">
                  <a:lumMod val="40000"/>
                  <a:lumOff val="60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>
                <a:lvl1pPr>
                  <a:spcBef>
                    <a:spcPct val="20000"/>
                  </a:spcBef>
                  <a:buBlip>
                    <a:blip r:embed="rId2"/>
                  </a:buBlip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" charset="0"/>
                  <a:ea typeface="MS PGothic" pitchFamily="34" charset="-128"/>
                  <a:cs typeface="Arial" charset="0"/>
                </a:endParaRPr>
              </a:p>
            </p:txBody>
          </p:sp>
          <p:cxnSp>
            <p:nvCxnSpPr>
              <p:cNvPr id="70" name="Straight Arrow Connector 215"/>
              <p:cNvCxnSpPr>
                <a:cxnSpLocks noChangeShapeType="1"/>
              </p:cNvCxnSpPr>
              <p:nvPr/>
            </p:nvCxnSpPr>
            <p:spPr bwMode="auto">
              <a:xfrm flipV="1">
                <a:off x="508588" y="2694611"/>
                <a:ext cx="0" cy="365805"/>
              </a:xfrm>
              <a:prstGeom prst="straightConnector1">
                <a:avLst/>
              </a:prstGeom>
              <a:noFill/>
              <a:ln w="19050" algn="ctr">
                <a:solidFill>
                  <a:srgbClr val="9900CC"/>
                </a:solidFill>
                <a:round/>
                <a:headEnd/>
                <a:tailEnd type="triangle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41" name="Group 16"/>
            <p:cNvGrpSpPr>
              <a:grpSpLocks/>
            </p:cNvGrpSpPr>
            <p:nvPr/>
          </p:nvGrpSpPr>
          <p:grpSpPr bwMode="auto">
            <a:xfrm>
              <a:off x="3030171" y="3962400"/>
              <a:ext cx="58174" cy="436464"/>
              <a:chOff x="475488" y="2667000"/>
              <a:chExt cx="60955" cy="457200"/>
            </a:xfrm>
          </p:grpSpPr>
          <p:sp>
            <p:nvSpPr>
              <p:cNvPr id="67" name="Rectangle 66"/>
              <p:cNvSpPr/>
              <p:nvPr/>
            </p:nvSpPr>
            <p:spPr bwMode="auto">
              <a:xfrm>
                <a:off x="476289" y="2667577"/>
                <a:ext cx="59882" cy="457303"/>
              </a:xfrm>
              <a:prstGeom prst="rect">
                <a:avLst/>
              </a:prstGeom>
              <a:solidFill>
                <a:srgbClr val="333399">
                  <a:lumMod val="40000"/>
                  <a:lumOff val="60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>
                <a:lvl1pPr>
                  <a:spcBef>
                    <a:spcPct val="20000"/>
                  </a:spcBef>
                  <a:buBlip>
                    <a:blip r:embed="rId2"/>
                  </a:buBlip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" charset="0"/>
                  <a:ea typeface="MS PGothic" pitchFamily="34" charset="-128"/>
                  <a:cs typeface="Arial" charset="0"/>
                </a:endParaRPr>
              </a:p>
            </p:txBody>
          </p:sp>
          <p:cxnSp>
            <p:nvCxnSpPr>
              <p:cNvPr id="68" name="Straight Arrow Connector 215"/>
              <p:cNvCxnSpPr>
                <a:cxnSpLocks noChangeShapeType="1"/>
              </p:cNvCxnSpPr>
              <p:nvPr/>
            </p:nvCxnSpPr>
            <p:spPr bwMode="auto">
              <a:xfrm flipV="1">
                <a:off x="508588" y="2694611"/>
                <a:ext cx="0" cy="365805"/>
              </a:xfrm>
              <a:prstGeom prst="straightConnector1">
                <a:avLst/>
              </a:prstGeom>
              <a:noFill/>
              <a:ln w="19050" algn="ctr">
                <a:solidFill>
                  <a:srgbClr val="9900CC"/>
                </a:solidFill>
                <a:round/>
                <a:headEnd/>
                <a:tailEnd type="triangle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42" name="Group 16"/>
            <p:cNvGrpSpPr>
              <a:grpSpLocks/>
            </p:cNvGrpSpPr>
            <p:nvPr/>
          </p:nvGrpSpPr>
          <p:grpSpPr bwMode="auto">
            <a:xfrm>
              <a:off x="3106371" y="3962400"/>
              <a:ext cx="58174" cy="436464"/>
              <a:chOff x="475488" y="2667000"/>
              <a:chExt cx="60955" cy="457200"/>
            </a:xfrm>
          </p:grpSpPr>
          <p:sp>
            <p:nvSpPr>
              <p:cNvPr id="65" name="Rectangle 64"/>
              <p:cNvSpPr/>
              <p:nvPr/>
            </p:nvSpPr>
            <p:spPr bwMode="auto">
              <a:xfrm>
                <a:off x="476289" y="2667577"/>
                <a:ext cx="59882" cy="457303"/>
              </a:xfrm>
              <a:prstGeom prst="rect">
                <a:avLst/>
              </a:prstGeom>
              <a:solidFill>
                <a:srgbClr val="333399">
                  <a:lumMod val="40000"/>
                  <a:lumOff val="60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>
                <a:lvl1pPr>
                  <a:spcBef>
                    <a:spcPct val="20000"/>
                  </a:spcBef>
                  <a:buBlip>
                    <a:blip r:embed="rId2"/>
                  </a:buBlip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" charset="0"/>
                  <a:ea typeface="MS PGothic" pitchFamily="34" charset="-128"/>
                  <a:cs typeface="Arial" charset="0"/>
                </a:endParaRPr>
              </a:p>
            </p:txBody>
          </p:sp>
          <p:cxnSp>
            <p:nvCxnSpPr>
              <p:cNvPr id="66" name="Straight Arrow Connector 215"/>
              <p:cNvCxnSpPr>
                <a:cxnSpLocks noChangeShapeType="1"/>
              </p:cNvCxnSpPr>
              <p:nvPr/>
            </p:nvCxnSpPr>
            <p:spPr bwMode="auto">
              <a:xfrm flipV="1">
                <a:off x="508588" y="2694611"/>
                <a:ext cx="0" cy="365805"/>
              </a:xfrm>
              <a:prstGeom prst="straightConnector1">
                <a:avLst/>
              </a:prstGeom>
              <a:noFill/>
              <a:ln w="19050" algn="ctr">
                <a:solidFill>
                  <a:srgbClr val="9900CC"/>
                </a:solidFill>
                <a:round/>
                <a:headEnd/>
                <a:tailEnd type="triangle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43" name="Group 16"/>
            <p:cNvGrpSpPr>
              <a:grpSpLocks/>
            </p:cNvGrpSpPr>
            <p:nvPr/>
          </p:nvGrpSpPr>
          <p:grpSpPr bwMode="auto">
            <a:xfrm>
              <a:off x="5011371" y="3957565"/>
              <a:ext cx="58174" cy="436464"/>
              <a:chOff x="475488" y="2667000"/>
              <a:chExt cx="60955" cy="457200"/>
            </a:xfrm>
          </p:grpSpPr>
          <p:sp>
            <p:nvSpPr>
              <p:cNvPr id="63" name="Rectangle 62"/>
              <p:cNvSpPr/>
              <p:nvPr/>
            </p:nvSpPr>
            <p:spPr bwMode="auto">
              <a:xfrm>
                <a:off x="476289" y="2667577"/>
                <a:ext cx="59882" cy="457303"/>
              </a:xfrm>
              <a:prstGeom prst="rect">
                <a:avLst/>
              </a:prstGeom>
              <a:solidFill>
                <a:srgbClr val="333399">
                  <a:lumMod val="40000"/>
                  <a:lumOff val="60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>
                <a:lvl1pPr>
                  <a:spcBef>
                    <a:spcPct val="20000"/>
                  </a:spcBef>
                  <a:buBlip>
                    <a:blip r:embed="rId2"/>
                  </a:buBlip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" charset="0"/>
                  <a:ea typeface="MS PGothic" pitchFamily="34" charset="-128"/>
                  <a:cs typeface="Arial" charset="0"/>
                </a:endParaRPr>
              </a:p>
            </p:txBody>
          </p:sp>
          <p:cxnSp>
            <p:nvCxnSpPr>
              <p:cNvPr id="64" name="Straight Arrow Connector 215"/>
              <p:cNvCxnSpPr>
                <a:cxnSpLocks noChangeShapeType="1"/>
              </p:cNvCxnSpPr>
              <p:nvPr/>
            </p:nvCxnSpPr>
            <p:spPr bwMode="auto">
              <a:xfrm flipV="1">
                <a:off x="508588" y="2694611"/>
                <a:ext cx="0" cy="365805"/>
              </a:xfrm>
              <a:prstGeom prst="straightConnector1">
                <a:avLst/>
              </a:prstGeom>
              <a:noFill/>
              <a:ln w="19050" algn="ctr">
                <a:solidFill>
                  <a:srgbClr val="9900CC"/>
                </a:solidFill>
                <a:round/>
                <a:headEnd/>
                <a:tailEnd type="triangle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44" name="Group 16"/>
            <p:cNvGrpSpPr>
              <a:grpSpLocks/>
            </p:cNvGrpSpPr>
            <p:nvPr/>
          </p:nvGrpSpPr>
          <p:grpSpPr bwMode="auto">
            <a:xfrm>
              <a:off x="4935171" y="3962400"/>
              <a:ext cx="58174" cy="436464"/>
              <a:chOff x="475488" y="2667000"/>
              <a:chExt cx="60955" cy="457200"/>
            </a:xfrm>
          </p:grpSpPr>
          <p:sp>
            <p:nvSpPr>
              <p:cNvPr id="61" name="Rectangle 60"/>
              <p:cNvSpPr/>
              <p:nvPr/>
            </p:nvSpPr>
            <p:spPr bwMode="auto">
              <a:xfrm>
                <a:off x="476289" y="2667577"/>
                <a:ext cx="59882" cy="457303"/>
              </a:xfrm>
              <a:prstGeom prst="rect">
                <a:avLst/>
              </a:prstGeom>
              <a:solidFill>
                <a:srgbClr val="333399">
                  <a:lumMod val="40000"/>
                  <a:lumOff val="60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>
                <a:lvl1pPr>
                  <a:spcBef>
                    <a:spcPct val="20000"/>
                  </a:spcBef>
                  <a:buBlip>
                    <a:blip r:embed="rId2"/>
                  </a:buBlip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" charset="0"/>
                  <a:ea typeface="MS PGothic" pitchFamily="34" charset="-128"/>
                  <a:cs typeface="Arial" charset="0"/>
                </a:endParaRPr>
              </a:p>
            </p:txBody>
          </p:sp>
          <p:cxnSp>
            <p:nvCxnSpPr>
              <p:cNvPr id="62" name="Straight Arrow Connector 215"/>
              <p:cNvCxnSpPr>
                <a:cxnSpLocks noChangeShapeType="1"/>
              </p:cNvCxnSpPr>
              <p:nvPr/>
            </p:nvCxnSpPr>
            <p:spPr bwMode="auto">
              <a:xfrm flipV="1">
                <a:off x="508588" y="2694611"/>
                <a:ext cx="0" cy="365805"/>
              </a:xfrm>
              <a:prstGeom prst="straightConnector1">
                <a:avLst/>
              </a:prstGeom>
              <a:noFill/>
              <a:ln w="19050" algn="ctr">
                <a:solidFill>
                  <a:srgbClr val="9900CC"/>
                </a:solidFill>
                <a:round/>
                <a:headEnd/>
                <a:tailEnd type="triangle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45" name="Content Placeholder 2"/>
            <p:cNvSpPr txBox="1">
              <a:spLocks/>
            </p:cNvSpPr>
            <p:nvPr/>
          </p:nvSpPr>
          <p:spPr bwMode="auto">
            <a:xfrm>
              <a:off x="2770119" y="3191470"/>
              <a:ext cx="2013801" cy="5145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457200">
                <a:spcBef>
                  <a:spcPct val="20000"/>
                </a:spcBef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1pPr>
              <a:lvl2pPr marL="742950" indent="-285750" defTabSz="4572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2pPr>
              <a:lvl3pPr marL="1143000" indent="-228600" defTabSz="4572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3pPr>
              <a:lvl4pPr marL="1600200" indent="-228600" defTabSz="4572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4pPr>
              <a:lvl5pPr marL="2057400" indent="-228600" defTabSz="4572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9pPr>
            </a:lstStyle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70000"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pitchFamily="34" charset="-128"/>
                  <a:cs typeface="Arial" charset="0"/>
                </a:rPr>
                <a:t>748.5 </a:t>
              </a:r>
              <a:r>
                <a:rPr kumimoji="0" lang="en-US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pitchFamily="34" charset="-128"/>
                  <a:cs typeface="Arial" charset="0"/>
                </a:rPr>
                <a:t>MHz </a:t>
              </a:r>
              <a:r>
                <a:rPr kumimoji="0" lang="en-US" alt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pitchFamily="34" charset="-128"/>
                  <a:cs typeface="Arial" charset="0"/>
                </a:rPr>
                <a:t>e</a:t>
              </a:r>
              <a:r>
                <a:rPr kumimoji="0" lang="en-US" altLang="en-US" sz="1200" b="0" i="0" u="none" strike="noStrike" kern="0" cap="none" spc="0" normalizeH="0" baseline="30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pitchFamily="34" charset="-128"/>
                  <a:cs typeface="Arial" charset="0"/>
                </a:rPr>
                <a:t>-</a:t>
              </a:r>
              <a:r>
                <a:rPr kumimoji="0" lang="en-US" alt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pitchFamily="34" charset="-128"/>
                  <a:cs typeface="Arial" charset="0"/>
                </a:rPr>
                <a:t> bunch </a:t>
              </a:r>
              <a:r>
                <a:rPr kumimoji="0" lang="en-US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pitchFamily="34" charset="-128"/>
                  <a:cs typeface="Arial" charset="0"/>
                </a:rPr>
                <a:t>train</a:t>
              </a:r>
              <a:r>
                <a:rPr kumimoji="0" lang="en-US" alt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pitchFamily="34" charset="-128"/>
                  <a:cs typeface="Arial" charset="0"/>
                </a:rPr>
                <a:t>, 44500 bunches, 60</a:t>
              </a:r>
              <a:r>
                <a:rPr kumimoji="0" lang="el-GR" alt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MS PGothic" pitchFamily="34" charset="-128"/>
                  <a:cs typeface="Times New Roman"/>
                </a:rPr>
                <a:t>μ</a:t>
              </a:r>
              <a:r>
                <a:rPr kumimoji="0" lang="en-US" alt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MS PGothic" pitchFamily="34" charset="-128"/>
                  <a:cs typeface="Times New Roman"/>
                </a:rPr>
                <a:t>s</a:t>
              </a:r>
              <a:endParaRPr kumimoji="0" lang="en-US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MS PGothic" pitchFamily="34" charset="-128"/>
                <a:cs typeface="Arial" charset="0"/>
              </a:endParaRP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70000"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pitchFamily="34" charset="-128"/>
                  <a:cs typeface="Arial" charset="0"/>
                </a:rPr>
                <a:t>I</a:t>
              </a:r>
              <a:r>
                <a:rPr lang="en-US" altLang="en-US" sz="1200" kern="0" baseline="-25000" dirty="0" smtClean="0">
                  <a:solidFill>
                    <a:srgbClr val="000000"/>
                  </a:solidFill>
                </a:rPr>
                <a:t>pulse</a:t>
              </a:r>
              <a:r>
                <a:rPr kumimoji="0" lang="en-US" alt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pitchFamily="34" charset="-128"/>
                  <a:cs typeface="Arial" charset="0"/>
                </a:rPr>
                <a:t> </a:t>
              </a:r>
              <a:r>
                <a:rPr kumimoji="0" lang="en-US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pitchFamily="34" charset="-128"/>
                  <a:cs typeface="Arial" charset="0"/>
                  <a:sym typeface="Symbol" pitchFamily="18" charset="2"/>
                </a:rPr>
                <a:t>up to</a:t>
              </a:r>
              <a:r>
                <a:rPr kumimoji="0" lang="en-US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pitchFamily="34" charset="-128"/>
                  <a:cs typeface="Arial" charset="0"/>
                </a:rPr>
                <a:t> </a:t>
              </a:r>
              <a:r>
                <a:rPr kumimoji="0" lang="en-US" alt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pitchFamily="34" charset="-128"/>
                  <a:cs typeface="Arial" charset="0"/>
                </a:rPr>
                <a:t>3mA </a:t>
              </a:r>
              <a:endPara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46" name="Content Placeholder 6"/>
            <p:cNvSpPr txBox="1">
              <a:spLocks/>
            </p:cNvSpPr>
            <p:nvPr/>
          </p:nvSpPr>
          <p:spPr bwMode="auto">
            <a:xfrm>
              <a:off x="3464146" y="4047461"/>
              <a:ext cx="1217731" cy="290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457200">
                <a:spcBef>
                  <a:spcPct val="20000"/>
                </a:spcBef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1pPr>
              <a:lvl2pPr marL="742950" indent="-285750" defTabSz="4572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2pPr>
              <a:lvl3pPr marL="1143000" indent="-228600" defTabSz="4572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3pPr>
              <a:lvl4pPr marL="1600200" indent="-228600" defTabSz="4572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4pPr>
              <a:lvl5pPr marL="2057400" indent="-228600" defTabSz="4572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9pPr>
            </a:lstStyle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charset="0"/>
                  <a:ea typeface="MS PGothic" pitchFamily="34" charset="-128"/>
                  <a:cs typeface="Arial" charset="0"/>
                </a:rPr>
                <a:t>………..</a:t>
              </a:r>
              <a:endPara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47" name="Right Brace 38"/>
            <p:cNvSpPr>
              <a:spLocks/>
            </p:cNvSpPr>
            <p:nvPr/>
          </p:nvSpPr>
          <p:spPr bwMode="auto">
            <a:xfrm rot="16200000">
              <a:off x="3898249" y="2824932"/>
              <a:ext cx="165306" cy="2247111"/>
            </a:xfrm>
            <a:prstGeom prst="rightBrace">
              <a:avLst>
                <a:gd name="adj1" fmla="val 31085"/>
                <a:gd name="adj2" fmla="val 50000"/>
              </a:avLst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MS PGothic" pitchFamily="34" charset="-128"/>
                <a:cs typeface="Arial" charset="0"/>
              </a:endParaRPr>
            </a:p>
          </p:txBody>
        </p:sp>
        <p:grpSp>
          <p:nvGrpSpPr>
            <p:cNvPr id="48" name="Group 16"/>
            <p:cNvGrpSpPr>
              <a:grpSpLocks/>
            </p:cNvGrpSpPr>
            <p:nvPr/>
          </p:nvGrpSpPr>
          <p:grpSpPr bwMode="auto">
            <a:xfrm>
              <a:off x="3182571" y="3962400"/>
              <a:ext cx="58174" cy="436464"/>
              <a:chOff x="475488" y="2667000"/>
              <a:chExt cx="60955" cy="457200"/>
            </a:xfrm>
          </p:grpSpPr>
          <p:sp>
            <p:nvSpPr>
              <p:cNvPr id="59" name="Rectangle 58"/>
              <p:cNvSpPr/>
              <p:nvPr/>
            </p:nvSpPr>
            <p:spPr bwMode="auto">
              <a:xfrm>
                <a:off x="476289" y="2667577"/>
                <a:ext cx="59882" cy="457303"/>
              </a:xfrm>
              <a:prstGeom prst="rect">
                <a:avLst/>
              </a:prstGeom>
              <a:solidFill>
                <a:srgbClr val="333399">
                  <a:lumMod val="40000"/>
                  <a:lumOff val="60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>
                <a:lvl1pPr>
                  <a:spcBef>
                    <a:spcPct val="20000"/>
                  </a:spcBef>
                  <a:buBlip>
                    <a:blip r:embed="rId2"/>
                  </a:buBlip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" charset="0"/>
                  <a:ea typeface="MS PGothic" pitchFamily="34" charset="-128"/>
                  <a:cs typeface="Arial" charset="0"/>
                </a:endParaRPr>
              </a:p>
            </p:txBody>
          </p:sp>
          <p:cxnSp>
            <p:nvCxnSpPr>
              <p:cNvPr id="60" name="Straight Arrow Connector 215"/>
              <p:cNvCxnSpPr>
                <a:cxnSpLocks noChangeShapeType="1"/>
              </p:cNvCxnSpPr>
              <p:nvPr/>
            </p:nvCxnSpPr>
            <p:spPr bwMode="auto">
              <a:xfrm flipV="1">
                <a:off x="508588" y="2694611"/>
                <a:ext cx="0" cy="365805"/>
              </a:xfrm>
              <a:prstGeom prst="straightConnector1">
                <a:avLst/>
              </a:prstGeom>
              <a:noFill/>
              <a:ln w="19050" algn="ctr">
                <a:solidFill>
                  <a:srgbClr val="9900CC"/>
                </a:solidFill>
                <a:round/>
                <a:headEnd/>
                <a:tailEnd type="triangle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49" name="Group 16"/>
            <p:cNvGrpSpPr>
              <a:grpSpLocks/>
            </p:cNvGrpSpPr>
            <p:nvPr/>
          </p:nvGrpSpPr>
          <p:grpSpPr bwMode="auto">
            <a:xfrm>
              <a:off x="3258771" y="3962400"/>
              <a:ext cx="58174" cy="436464"/>
              <a:chOff x="475488" y="2667000"/>
              <a:chExt cx="60955" cy="457200"/>
            </a:xfrm>
          </p:grpSpPr>
          <p:sp>
            <p:nvSpPr>
              <p:cNvPr id="57" name="Rectangle 56"/>
              <p:cNvSpPr/>
              <p:nvPr/>
            </p:nvSpPr>
            <p:spPr bwMode="auto">
              <a:xfrm>
                <a:off x="476289" y="2667577"/>
                <a:ext cx="59882" cy="457303"/>
              </a:xfrm>
              <a:prstGeom prst="rect">
                <a:avLst/>
              </a:prstGeom>
              <a:solidFill>
                <a:srgbClr val="333399">
                  <a:lumMod val="40000"/>
                  <a:lumOff val="60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>
                <a:lvl1pPr>
                  <a:spcBef>
                    <a:spcPct val="20000"/>
                  </a:spcBef>
                  <a:buBlip>
                    <a:blip r:embed="rId2"/>
                  </a:buBlip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" charset="0"/>
                  <a:ea typeface="MS PGothic" pitchFamily="34" charset="-128"/>
                  <a:cs typeface="Arial" charset="0"/>
                </a:endParaRPr>
              </a:p>
            </p:txBody>
          </p:sp>
          <p:cxnSp>
            <p:nvCxnSpPr>
              <p:cNvPr id="58" name="Straight Arrow Connector 215"/>
              <p:cNvCxnSpPr>
                <a:cxnSpLocks noChangeShapeType="1"/>
              </p:cNvCxnSpPr>
              <p:nvPr/>
            </p:nvCxnSpPr>
            <p:spPr bwMode="auto">
              <a:xfrm flipV="1">
                <a:off x="508588" y="2694611"/>
                <a:ext cx="0" cy="365805"/>
              </a:xfrm>
              <a:prstGeom prst="straightConnector1">
                <a:avLst/>
              </a:prstGeom>
              <a:noFill/>
              <a:ln w="19050" algn="ctr">
                <a:solidFill>
                  <a:srgbClr val="9900CC"/>
                </a:solidFill>
                <a:round/>
                <a:headEnd/>
                <a:tailEnd type="triangle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50" name="Group 16"/>
            <p:cNvGrpSpPr>
              <a:grpSpLocks/>
            </p:cNvGrpSpPr>
            <p:nvPr/>
          </p:nvGrpSpPr>
          <p:grpSpPr bwMode="auto">
            <a:xfrm>
              <a:off x="3334971" y="3962400"/>
              <a:ext cx="58174" cy="436464"/>
              <a:chOff x="475488" y="2667000"/>
              <a:chExt cx="60955" cy="457200"/>
            </a:xfrm>
          </p:grpSpPr>
          <p:sp>
            <p:nvSpPr>
              <p:cNvPr id="55" name="Rectangle 54"/>
              <p:cNvSpPr/>
              <p:nvPr/>
            </p:nvSpPr>
            <p:spPr bwMode="auto">
              <a:xfrm>
                <a:off x="476289" y="2667577"/>
                <a:ext cx="59882" cy="457303"/>
              </a:xfrm>
              <a:prstGeom prst="rect">
                <a:avLst/>
              </a:prstGeom>
              <a:solidFill>
                <a:srgbClr val="333399">
                  <a:lumMod val="40000"/>
                  <a:lumOff val="60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>
                <a:lvl1pPr>
                  <a:spcBef>
                    <a:spcPct val="20000"/>
                  </a:spcBef>
                  <a:buBlip>
                    <a:blip r:embed="rId2"/>
                  </a:buBlip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" charset="0"/>
                  <a:ea typeface="MS PGothic" pitchFamily="34" charset="-128"/>
                  <a:cs typeface="Arial" charset="0"/>
                </a:endParaRPr>
              </a:p>
            </p:txBody>
          </p:sp>
          <p:cxnSp>
            <p:nvCxnSpPr>
              <p:cNvPr id="56" name="Straight Arrow Connector 215"/>
              <p:cNvCxnSpPr>
                <a:cxnSpLocks noChangeShapeType="1"/>
              </p:cNvCxnSpPr>
              <p:nvPr/>
            </p:nvCxnSpPr>
            <p:spPr bwMode="auto">
              <a:xfrm flipV="1">
                <a:off x="508588" y="2694611"/>
                <a:ext cx="0" cy="365805"/>
              </a:xfrm>
              <a:prstGeom prst="straightConnector1">
                <a:avLst/>
              </a:prstGeom>
              <a:noFill/>
              <a:ln w="19050" algn="ctr">
                <a:solidFill>
                  <a:srgbClr val="9900CC"/>
                </a:solidFill>
                <a:round/>
                <a:headEnd/>
                <a:tailEnd type="triangle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51" name="Group 16"/>
            <p:cNvGrpSpPr>
              <a:grpSpLocks/>
            </p:cNvGrpSpPr>
            <p:nvPr/>
          </p:nvGrpSpPr>
          <p:grpSpPr bwMode="auto">
            <a:xfrm>
              <a:off x="3411171" y="3962400"/>
              <a:ext cx="58174" cy="436464"/>
              <a:chOff x="475488" y="2667000"/>
              <a:chExt cx="60955" cy="457200"/>
            </a:xfrm>
          </p:grpSpPr>
          <p:sp>
            <p:nvSpPr>
              <p:cNvPr id="53" name="Rectangle 52"/>
              <p:cNvSpPr/>
              <p:nvPr/>
            </p:nvSpPr>
            <p:spPr bwMode="auto">
              <a:xfrm>
                <a:off x="476289" y="2667577"/>
                <a:ext cx="59882" cy="457303"/>
              </a:xfrm>
              <a:prstGeom prst="rect">
                <a:avLst/>
              </a:prstGeom>
              <a:solidFill>
                <a:srgbClr val="333399">
                  <a:lumMod val="40000"/>
                  <a:lumOff val="60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>
                <a:lvl1pPr>
                  <a:spcBef>
                    <a:spcPct val="20000"/>
                  </a:spcBef>
                  <a:buBlip>
                    <a:blip r:embed="rId2"/>
                  </a:buBlip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" charset="0"/>
                  <a:ea typeface="MS PGothic" pitchFamily="34" charset="-128"/>
                  <a:cs typeface="Arial" charset="0"/>
                </a:endParaRPr>
              </a:p>
            </p:txBody>
          </p:sp>
          <p:cxnSp>
            <p:nvCxnSpPr>
              <p:cNvPr id="54" name="Straight Arrow Connector 215"/>
              <p:cNvCxnSpPr>
                <a:cxnSpLocks noChangeShapeType="1"/>
              </p:cNvCxnSpPr>
              <p:nvPr/>
            </p:nvCxnSpPr>
            <p:spPr bwMode="auto">
              <a:xfrm flipV="1">
                <a:off x="508588" y="2694611"/>
                <a:ext cx="0" cy="365805"/>
              </a:xfrm>
              <a:prstGeom prst="straightConnector1">
                <a:avLst/>
              </a:prstGeom>
              <a:noFill/>
              <a:ln w="19050" algn="ctr">
                <a:solidFill>
                  <a:srgbClr val="9900CC"/>
                </a:solidFill>
                <a:round/>
                <a:headEnd/>
                <a:tailEnd type="triangle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52" name="Content Placeholder 6"/>
            <p:cNvSpPr txBox="1">
              <a:spLocks/>
            </p:cNvSpPr>
            <p:nvPr/>
          </p:nvSpPr>
          <p:spPr bwMode="auto">
            <a:xfrm>
              <a:off x="3573340" y="3904643"/>
              <a:ext cx="1030512" cy="2370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457200">
                <a:spcBef>
                  <a:spcPct val="20000"/>
                </a:spcBef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1pPr>
              <a:lvl2pPr marL="742950" indent="-285750" defTabSz="4572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2pPr>
              <a:lvl3pPr marL="1143000" indent="-228600" defTabSz="4572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3pPr>
              <a:lvl4pPr marL="1600200" indent="-228600" defTabSz="4572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4pPr>
              <a:lvl5pPr marL="2057400" indent="-228600" defTabSz="4572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9pPr>
            </a:lstStyle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charset="0"/>
                  <a:ea typeface="MS PGothic" pitchFamily="34" charset="-128"/>
                  <a:cs typeface="Arial" charset="0"/>
                </a:rPr>
                <a:t> </a:t>
              </a:r>
              <a:r>
                <a:rPr kumimoji="0" lang="en-US" altLang="en-US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charset="0"/>
                  <a:ea typeface="MS PGothic" pitchFamily="34" charset="-128"/>
                  <a:cs typeface="Arial" charset="0"/>
                </a:rPr>
                <a:t>4 </a:t>
              </a:r>
              <a:r>
                <a:rPr kumimoji="0" lang="en-US" altLang="en-US" sz="10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charset="0"/>
                  <a:ea typeface="MS PGothic" pitchFamily="34" charset="-128"/>
                  <a:cs typeface="Arial" charset="0"/>
                </a:rPr>
                <a:t>pC</a:t>
              </a:r>
              <a:r>
                <a:rPr kumimoji="0" lang="en-US" altLang="en-US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charset="0"/>
                  <a:ea typeface="MS PGothic" pitchFamily="34" charset="-128"/>
                  <a:cs typeface="Arial" charset="0"/>
                </a:rPr>
                <a:t>/bunch</a:t>
              </a:r>
              <a:endParaRPr kumimoji="0" lang="en-US" alt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</p:grpSp>
      <p:cxnSp>
        <p:nvCxnSpPr>
          <p:cNvPr id="73" name="Elbow Connector 72"/>
          <p:cNvCxnSpPr>
            <a:stCxn id="71" idx="1"/>
            <a:endCxn id="79" idx="2"/>
          </p:cNvCxnSpPr>
          <p:nvPr/>
        </p:nvCxnSpPr>
        <p:spPr bwMode="auto">
          <a:xfrm rot="10800000">
            <a:off x="2282823" y="2944596"/>
            <a:ext cx="1700613" cy="1389037"/>
          </a:xfrm>
          <a:prstGeom prst="bentConnector2">
            <a:avLst/>
          </a:prstGeom>
          <a:solidFill>
            <a:srgbClr val="BBE0E3"/>
          </a:solidFill>
          <a:ln w="25400" cap="flat" cmpd="sng" algn="ctr">
            <a:solidFill>
              <a:srgbClr val="7030A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4" name="Left Bracket 116"/>
          <p:cNvSpPr>
            <a:spLocks/>
          </p:cNvSpPr>
          <p:nvPr/>
        </p:nvSpPr>
        <p:spPr bwMode="auto">
          <a:xfrm rot="10800000">
            <a:off x="8772049" y="4341610"/>
            <a:ext cx="81833" cy="1985950"/>
          </a:xfrm>
          <a:prstGeom prst="leftBracket">
            <a:avLst>
              <a:gd name="adj" fmla="val 32776"/>
            </a:avLst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MS PGothic" pitchFamily="34" charset="-128"/>
              <a:cs typeface="Arial" charset="0"/>
            </a:endParaRPr>
          </a:p>
        </p:txBody>
      </p:sp>
      <p:cxnSp>
        <p:nvCxnSpPr>
          <p:cNvPr id="75" name="Elbow Connector 74"/>
          <p:cNvCxnSpPr>
            <a:stCxn id="12" idx="3"/>
            <a:endCxn id="90" idx="2"/>
          </p:cNvCxnSpPr>
          <p:nvPr/>
        </p:nvCxnSpPr>
        <p:spPr bwMode="auto">
          <a:xfrm flipV="1">
            <a:off x="5564212" y="2897814"/>
            <a:ext cx="3571131" cy="2236241"/>
          </a:xfrm>
          <a:prstGeom prst="bentConnector2">
            <a:avLst/>
          </a:prstGeom>
          <a:solidFill>
            <a:srgbClr val="BBE0E3"/>
          </a:solidFill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76" name="Group 1"/>
          <p:cNvGrpSpPr>
            <a:grpSpLocks/>
          </p:cNvGrpSpPr>
          <p:nvPr/>
        </p:nvGrpSpPr>
        <p:grpSpPr bwMode="auto">
          <a:xfrm>
            <a:off x="1321728" y="833438"/>
            <a:ext cx="8807570" cy="2159000"/>
            <a:chOff x="216817" y="832862"/>
            <a:chExt cx="8808152" cy="2159252"/>
          </a:xfrm>
        </p:grpSpPr>
        <p:grpSp>
          <p:nvGrpSpPr>
            <p:cNvPr id="77" name="Group 5"/>
            <p:cNvGrpSpPr>
              <a:grpSpLocks/>
            </p:cNvGrpSpPr>
            <p:nvPr/>
          </p:nvGrpSpPr>
          <p:grpSpPr bwMode="auto">
            <a:xfrm>
              <a:off x="216817" y="832862"/>
              <a:ext cx="8808152" cy="2159252"/>
              <a:chOff x="216200" y="833077"/>
              <a:chExt cx="8808314" cy="2159062"/>
            </a:xfrm>
          </p:grpSpPr>
          <p:sp>
            <p:nvSpPr>
              <p:cNvPr id="79" name="Text Box 6"/>
              <p:cNvSpPr txBox="1">
                <a:spLocks noChangeArrowheads="1"/>
              </p:cNvSpPr>
              <p:nvPr/>
            </p:nvSpPr>
            <p:spPr bwMode="auto">
              <a:xfrm>
                <a:off x="216200" y="2381049"/>
                <a:ext cx="1922350" cy="56324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54861" tIns="27431" rIns="54861" bIns="27431">
                <a:spAutoFit/>
              </a:bodyPr>
              <a:lstStyle>
                <a:lvl1pPr defTabSz="547688"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1pPr>
                <a:lvl2pPr marL="444500" indent="-171450" defTabSz="547688"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2pPr>
                <a:lvl3pPr marL="685800" indent="-138113" defTabSz="547688"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3pPr>
                <a:lvl4pPr marL="958850" indent="-134938" defTabSz="547688"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4pPr>
                <a:lvl5pPr marL="1233488" indent="-134938" defTabSz="547688"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5pPr>
                <a:lvl6pPr marL="1690688" indent="-134938" defTabSz="547688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6pPr>
                <a:lvl7pPr marL="2147888" indent="-134938" defTabSz="547688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7pPr>
                <a:lvl8pPr marL="2605088" indent="-134938" defTabSz="547688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8pPr>
                <a:lvl9pPr marL="3062288" indent="-134938" defTabSz="547688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54768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MS PGothic" pitchFamily="34" charset="-128"/>
                    <a:cs typeface="Arial" charset="0"/>
                  </a:rPr>
                  <a:t> </a:t>
                </a:r>
                <a:r>
                  <a:rPr kumimoji="0" lang="en-US" altLang="en-US" sz="11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MS PGothic" pitchFamily="34" charset="-128"/>
                    <a:cs typeface="Arial" charset="0"/>
                  </a:rPr>
                  <a:t>50 </a:t>
                </a:r>
                <a:r>
                  <a:rPr kumimoji="0" lang="en-US" alt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MS PGothic" pitchFamily="34" charset="-128"/>
                    <a:cs typeface="Arial" charset="0"/>
                  </a:rPr>
                  <a:t>MeV polarized e</a:t>
                </a:r>
                <a:r>
                  <a:rPr kumimoji="0" lang="en-US" altLang="en-US" sz="1100" b="1" i="0" u="none" strike="noStrike" kern="0" cap="none" spc="0" normalizeH="0" baseline="30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MS PGothic" pitchFamily="34" charset="-128"/>
                    <a:cs typeface="Arial" charset="0"/>
                  </a:rPr>
                  <a:t>-</a:t>
                </a:r>
                <a:endParaRPr kumimoji="0" lang="en-US" alt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pitchFamily="34" charset="-128"/>
                  <a:cs typeface="Arial" charset="0"/>
                </a:endParaRPr>
              </a:p>
              <a:p>
                <a:pPr marL="0" marR="0" lvl="0" indent="0" algn="ctr" defTabSz="54768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MS PGothic" pitchFamily="34" charset="-128"/>
                    <a:cs typeface="Arial" charset="0"/>
                  </a:rPr>
                  <a:t> 4 </a:t>
                </a:r>
                <a:r>
                  <a:rPr kumimoji="0" lang="en-US" altLang="en-US" sz="11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MS PGothic" pitchFamily="34" charset="-128"/>
                    <a:cs typeface="Arial" charset="0"/>
                  </a:rPr>
                  <a:t>pC</a:t>
                </a:r>
                <a:r>
                  <a:rPr kumimoji="0" lang="en-US" alt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MS PGothic" pitchFamily="34" charset="-128"/>
                    <a:cs typeface="Arial" charset="0"/>
                  </a:rPr>
                  <a:t> @ 748.5 </a:t>
                </a:r>
                <a:r>
                  <a:rPr kumimoji="0" lang="en-US" altLang="en-US" sz="11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MS PGothic" pitchFamily="34" charset="-128"/>
                    <a:cs typeface="Arial" charset="0"/>
                  </a:rPr>
                  <a:t>MHz</a:t>
                </a:r>
              </a:p>
              <a:p>
                <a:pPr marL="0" marR="0" lvl="0" indent="0" algn="ctr" defTabSz="54768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1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MS PGothic" pitchFamily="34" charset="-128"/>
                    <a:cs typeface="Arial" charset="0"/>
                  </a:rPr>
                  <a:t>~60</a:t>
                </a:r>
                <a:r>
                  <a:rPr kumimoji="0" lang="el-GR" altLang="en-US" sz="11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MS PGothic" pitchFamily="34" charset="-128"/>
                    <a:cs typeface="Times New Roman"/>
                  </a:rPr>
                  <a:t>μ</a:t>
                </a:r>
                <a:r>
                  <a:rPr kumimoji="0" lang="en-US" alt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MS PGothic" pitchFamily="34" charset="-128"/>
                    <a:cs typeface="Times New Roman"/>
                  </a:rPr>
                  <a:t>s</a:t>
                </a:r>
                <a:r>
                  <a:rPr kumimoji="0" lang="en-US" alt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MS PGothic" pitchFamily="34" charset="-128"/>
                    <a:cs typeface="Arial" charset="0"/>
                  </a:rPr>
                  <a:t> bunch train </a:t>
                </a:r>
                <a:r>
                  <a:rPr kumimoji="0" lang="en-US" altLang="en-US" sz="11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MS PGothic" pitchFamily="34" charset="-128"/>
                    <a:cs typeface="Arial" charset="0"/>
                  </a:rPr>
                  <a:t>@2-60Hz</a:t>
                </a:r>
                <a:endParaRPr kumimoji="0" lang="en-US" alt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80" name="AutoShape 44"/>
              <p:cNvSpPr>
                <a:spLocks noChangeArrowheads="1"/>
              </p:cNvSpPr>
              <p:nvPr/>
            </p:nvSpPr>
            <p:spPr bwMode="auto">
              <a:xfrm>
                <a:off x="4017656" y="2030086"/>
                <a:ext cx="2143306" cy="104778"/>
              </a:xfrm>
              <a:prstGeom prst="diamond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81" name="Text Box 6"/>
              <p:cNvSpPr txBox="1">
                <a:spLocks noChangeArrowheads="1"/>
              </p:cNvSpPr>
              <p:nvPr/>
            </p:nvSpPr>
            <p:spPr bwMode="auto">
              <a:xfrm>
                <a:off x="1904514" y="2430148"/>
                <a:ext cx="1676541" cy="5619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54861" tIns="27431" rIns="54861" bIns="27431">
                <a:spAutoFit/>
              </a:bodyPr>
              <a:lstStyle>
                <a:lvl1pPr defTabSz="547688"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1pPr>
                <a:lvl2pPr marL="444500" indent="-171450" defTabSz="547688"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2pPr>
                <a:lvl3pPr marL="685800" indent="-138113" defTabSz="547688"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3pPr>
                <a:lvl4pPr marL="958850" indent="-134938" defTabSz="547688"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4pPr>
                <a:lvl5pPr marL="1233488" indent="-134938" defTabSz="547688"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5pPr>
                <a:lvl6pPr marL="1690688" indent="-134938" defTabSz="547688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6pPr>
                <a:lvl7pPr marL="2147888" indent="-134938" defTabSz="547688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7pPr>
                <a:lvl8pPr marL="2605088" indent="-134938" defTabSz="547688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8pPr>
                <a:lvl9pPr marL="3062288" indent="-134938" defTabSz="547688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54768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1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MS PGothic" pitchFamily="34" charset="-128"/>
                    <a:cs typeface="Arial" charset="0"/>
                  </a:rPr>
                  <a:t>50 </a:t>
                </a:r>
                <a:r>
                  <a:rPr kumimoji="0" lang="en-US" alt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MS PGothic" pitchFamily="34" charset="-128"/>
                    <a:cs typeface="Arial" charset="0"/>
                  </a:rPr>
                  <a:t>MeV polarized e</a:t>
                </a:r>
                <a:r>
                  <a:rPr kumimoji="0" lang="en-US" altLang="en-US" sz="1100" b="1" i="0" u="none" strike="noStrike" kern="0" cap="none" spc="0" normalizeH="0" baseline="30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MS PGothic" pitchFamily="34" charset="-128"/>
                    <a:cs typeface="Arial" charset="0"/>
                  </a:rPr>
                  <a:t>-</a:t>
                </a:r>
                <a:endParaRPr kumimoji="0" lang="en-US" alt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pitchFamily="34" charset="-128"/>
                  <a:cs typeface="Arial" charset="0"/>
                </a:endParaRPr>
              </a:p>
              <a:p>
                <a:pPr marL="0" marR="0" lvl="0" indent="0" algn="ctr" defTabSz="54768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MS PGothic" pitchFamily="34" charset="-128"/>
                    <a:cs typeface="Arial" charset="0"/>
                  </a:rPr>
                  <a:t>2 </a:t>
                </a:r>
                <a:r>
                  <a:rPr kumimoji="0" lang="en-US" altLang="en-US" sz="11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MS PGothic" pitchFamily="34" charset="-128"/>
                    <a:cs typeface="Arial" charset="0"/>
                  </a:rPr>
                  <a:t>nC</a:t>
                </a:r>
                <a:r>
                  <a:rPr kumimoji="0" lang="en-US" alt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MS PGothic" pitchFamily="34" charset="-128"/>
                    <a:cs typeface="Arial" charset="0"/>
                  </a:rPr>
                  <a:t> bunches </a:t>
                </a:r>
              </a:p>
              <a:p>
                <a:pPr marL="0" marR="0" lvl="0" indent="0" algn="ctr" defTabSz="54768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MS PGothic" pitchFamily="34" charset="-128"/>
                    <a:cs typeface="Arial" charset="0"/>
                  </a:rPr>
                  <a:t>@ 748.5 MHz</a:t>
                </a:r>
              </a:p>
            </p:txBody>
          </p:sp>
          <p:sp>
            <p:nvSpPr>
              <p:cNvPr id="82" name="Text Box 6"/>
              <p:cNvSpPr txBox="1">
                <a:spLocks noChangeArrowheads="1"/>
              </p:cNvSpPr>
              <p:nvPr/>
            </p:nvSpPr>
            <p:spPr bwMode="auto">
              <a:xfrm>
                <a:off x="1893401" y="885466"/>
                <a:ext cx="1989305" cy="5635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54861" tIns="27431" rIns="54861" bIns="27431">
                <a:spAutoFit/>
              </a:bodyPr>
              <a:lstStyle>
                <a:lvl1pPr defTabSz="547688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444500" indent="-171450" defTabSz="547688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2pPr>
                <a:lvl3pPr marL="685800" indent="-138113" defTabSz="547688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3pPr>
                <a:lvl4pPr marL="958850" indent="-134938" defTabSz="547688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4pPr>
                <a:lvl5pPr marL="1233488" indent="-134938" defTabSz="547688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5pPr>
                <a:lvl6pPr marL="1690688" indent="-134938" defTabSz="547688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6pPr>
                <a:lvl7pPr marL="2147888" indent="-134938" defTabSz="547688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7pPr>
                <a:lvl8pPr marL="2605088" indent="-134938" defTabSz="547688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8pPr>
                <a:lvl9pPr marL="3062288" indent="-134938" defTabSz="547688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9pPr>
              </a:lstStyle>
              <a:p>
                <a:pPr marL="0" marR="0" lvl="0" indent="0" algn="ctr" defTabSz="54768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ＭＳ Ｐゴシック" charset="0"/>
                    <a:cs typeface="Arial"/>
                  </a:rPr>
                  <a:t>Accumulator Ring (35.6m) </a:t>
                </a:r>
              </a:p>
              <a:p>
                <a:pPr marL="0" marR="0" lvl="0" indent="0" algn="ctr" defTabSz="54768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ＭＳ Ｐゴシック" charset="0"/>
                    <a:cs typeface="Arial"/>
                  </a:rPr>
                  <a:t>500-turn </a:t>
                </a:r>
              </a:p>
              <a:p>
                <a:pPr marL="0" marR="0" lvl="0" indent="0" algn="ctr" defTabSz="54768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ＭＳ Ｐゴシック" charset="0"/>
                    <a:cs typeface="Arial"/>
                  </a:rPr>
                  <a:t>phase-space painting</a:t>
                </a:r>
              </a:p>
            </p:txBody>
          </p:sp>
          <p:sp>
            <p:nvSpPr>
              <p:cNvPr id="83" name="AutoShape 47"/>
              <p:cNvSpPr>
                <a:spLocks noChangeArrowheads="1"/>
              </p:cNvSpPr>
              <p:nvPr/>
            </p:nvSpPr>
            <p:spPr bwMode="auto">
              <a:xfrm>
                <a:off x="5028978" y="1764966"/>
                <a:ext cx="119073" cy="609618"/>
              </a:xfrm>
              <a:prstGeom prst="diamond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84" name="Text Box 6"/>
              <p:cNvSpPr txBox="1">
                <a:spLocks noChangeArrowheads="1"/>
              </p:cNvSpPr>
              <p:nvPr/>
            </p:nvSpPr>
            <p:spPr bwMode="auto">
              <a:xfrm>
                <a:off x="4627307" y="1025170"/>
                <a:ext cx="982745" cy="3952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54861" tIns="27431" rIns="54861" bIns="27431">
                <a:spAutoFit/>
              </a:bodyPr>
              <a:lstStyle>
                <a:lvl1pPr defTabSz="547688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444500" indent="-171450" defTabSz="547688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2pPr>
                <a:lvl3pPr marL="685800" indent="-138113" defTabSz="547688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3pPr>
                <a:lvl4pPr marL="958850" indent="-134938" defTabSz="547688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4pPr>
                <a:lvl5pPr marL="1233488" indent="-134938" defTabSz="547688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5pPr>
                <a:lvl6pPr marL="1690688" indent="-134938" defTabSz="547688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6pPr>
                <a:lvl7pPr marL="2147888" indent="-134938" defTabSz="547688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7pPr>
                <a:lvl8pPr marL="2605088" indent="-134938" defTabSz="547688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8pPr>
                <a:lvl9pPr marL="3062288" indent="-134938" defTabSz="547688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9pPr>
              </a:lstStyle>
              <a:p>
                <a:pPr marL="0" marR="0" lvl="0" indent="0" algn="ctr" defTabSz="54768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ＭＳ Ｐゴシック" charset="0"/>
                    <a:cs typeface="Arial"/>
                  </a:rPr>
                  <a:t>Bunch</a:t>
                </a:r>
              </a:p>
              <a:p>
                <a:pPr marL="0" marR="0" lvl="0" indent="0" algn="ctr" defTabSz="54768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ＭＳ Ｐゴシック" charset="0"/>
                    <a:cs typeface="Arial"/>
                  </a:rPr>
                  <a:t>Management</a:t>
                </a:r>
                <a:endPara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85" name="Text Box 6"/>
              <p:cNvSpPr txBox="1">
                <a:spLocks noChangeArrowheads="1"/>
              </p:cNvSpPr>
              <p:nvPr/>
            </p:nvSpPr>
            <p:spPr bwMode="auto">
              <a:xfrm>
                <a:off x="3949520" y="2334268"/>
                <a:ext cx="2160307" cy="56324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 lIns="54861" tIns="27431" rIns="54861" bIns="27431">
                <a:spAutoFit/>
              </a:bodyPr>
              <a:lstStyle>
                <a:lvl1pPr defTabSz="547688"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1pPr>
                <a:lvl2pPr marL="444500" indent="-171450" defTabSz="547688"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2pPr>
                <a:lvl3pPr marL="685800" indent="-138113" defTabSz="547688"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3pPr>
                <a:lvl4pPr marL="958850" indent="-134938" defTabSz="547688"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4pPr>
                <a:lvl5pPr marL="1233488" indent="-134938" defTabSz="547688"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5pPr>
                <a:lvl6pPr marL="1690688" indent="-134938" defTabSz="547688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6pPr>
                <a:lvl7pPr marL="2147888" indent="-134938" defTabSz="547688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7pPr>
                <a:lvl8pPr marL="2605088" indent="-134938" defTabSz="547688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8pPr>
                <a:lvl9pPr marL="3062288" indent="-134938" defTabSz="547688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54768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1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MS PGothic" pitchFamily="34" charset="-128"/>
                    <a:cs typeface="Arial" charset="0"/>
                  </a:rPr>
                  <a:t>50MeV </a:t>
                </a:r>
                <a:r>
                  <a:rPr kumimoji="0" lang="en-US" alt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MS PGothic" pitchFamily="34" charset="-128"/>
                    <a:cs typeface="Arial" charset="0"/>
                  </a:rPr>
                  <a:t>polarized e</a:t>
                </a:r>
                <a:r>
                  <a:rPr kumimoji="0" lang="en-US" altLang="en-US" sz="1100" b="1" i="0" u="none" strike="noStrike" kern="0" cap="none" spc="0" normalizeH="0" baseline="30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MS PGothic" pitchFamily="34" charset="-128"/>
                    <a:cs typeface="Arial" charset="0"/>
                  </a:rPr>
                  <a:t>-</a:t>
                </a:r>
                <a:endParaRPr kumimoji="0" lang="en-US" alt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pitchFamily="34" charset="-128"/>
                  <a:cs typeface="Arial" charset="0"/>
                </a:endParaRPr>
              </a:p>
              <a:p>
                <a:pPr marL="0" marR="0" lvl="0" indent="0" algn="ctr" defTabSz="54768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1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MS PGothic" pitchFamily="34" charset="-128"/>
                    <a:cs typeface="Arial" charset="0"/>
                  </a:rPr>
                  <a:t>2nC </a:t>
                </a:r>
                <a:r>
                  <a:rPr kumimoji="0" lang="en-US" alt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MS PGothic" pitchFamily="34" charset="-128"/>
                    <a:cs typeface="Arial" charset="0"/>
                  </a:rPr>
                  <a:t>@ 17 </a:t>
                </a:r>
                <a:r>
                  <a:rPr kumimoji="0" lang="en-US" altLang="en-US" sz="11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MS PGothic" pitchFamily="34" charset="-128"/>
                    <a:cs typeface="Arial" charset="0"/>
                  </a:rPr>
                  <a:t>MHz, </a:t>
                </a:r>
              </a:p>
              <a:p>
                <a:pPr marL="0" marR="0" lvl="0" indent="0" algn="ctr" defTabSz="54768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1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MS PGothic" pitchFamily="34" charset="-128"/>
                    <a:cs typeface="Arial" charset="0"/>
                  </a:rPr>
                  <a:t>~4</a:t>
                </a:r>
                <a:r>
                  <a:rPr kumimoji="0" lang="el-GR" altLang="en-US" sz="11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MS PGothic" pitchFamily="34" charset="-128"/>
                    <a:cs typeface="Times New Roman"/>
                  </a:rPr>
                  <a:t>μ</a:t>
                </a:r>
                <a:r>
                  <a:rPr kumimoji="0" lang="en-US" altLang="en-US" sz="11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MS PGothic" pitchFamily="34" charset="-128"/>
                    <a:cs typeface="Times New Roman"/>
                  </a:rPr>
                  <a:t>s</a:t>
                </a:r>
                <a:r>
                  <a:rPr kumimoji="0" lang="en-US" altLang="en-US" sz="11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MS PGothic" pitchFamily="34" charset="-128"/>
                    <a:cs typeface="Arial" charset="0"/>
                  </a:rPr>
                  <a:t> bunch train @2-60Hz</a:t>
                </a:r>
                <a:endParaRPr kumimoji="0" lang="en-US" alt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86" name="AutoShape 56"/>
              <p:cNvSpPr>
                <a:spLocks noChangeArrowheads="1"/>
              </p:cNvSpPr>
              <p:nvPr/>
            </p:nvSpPr>
            <p:spPr bwMode="auto">
              <a:xfrm>
                <a:off x="6151436" y="1874507"/>
                <a:ext cx="1309798" cy="381011"/>
              </a:xfrm>
              <a:prstGeom prst="diamond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87" name="AutoShape 57"/>
              <p:cNvSpPr>
                <a:spLocks noChangeArrowheads="1"/>
              </p:cNvSpPr>
              <p:nvPr/>
            </p:nvSpPr>
            <p:spPr bwMode="auto">
              <a:xfrm>
                <a:off x="6754737" y="1525247"/>
                <a:ext cx="123835" cy="1123982"/>
              </a:xfrm>
              <a:prstGeom prst="diamond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88" name="Rectangle 48"/>
              <p:cNvSpPr>
                <a:spLocks noChangeArrowheads="1"/>
              </p:cNvSpPr>
              <p:nvPr/>
            </p:nvSpPr>
            <p:spPr bwMode="auto">
              <a:xfrm>
                <a:off x="6089517" y="1687177"/>
                <a:ext cx="152413" cy="763609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89" name="Text Box 6"/>
              <p:cNvSpPr txBox="1">
                <a:spLocks noChangeArrowheads="1"/>
              </p:cNvSpPr>
              <p:nvPr/>
            </p:nvSpPr>
            <p:spPr bwMode="auto">
              <a:xfrm>
                <a:off x="5617991" y="850540"/>
                <a:ext cx="2468770" cy="56324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54861" tIns="27431" rIns="54861" bIns="27431">
                <a:spAutoFit/>
              </a:bodyPr>
              <a:lstStyle>
                <a:lvl1pPr defTabSz="547688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444500" indent="-171450" defTabSz="547688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2pPr>
                <a:lvl3pPr marL="685800" indent="-138113" defTabSz="547688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3pPr>
                <a:lvl4pPr marL="958850" indent="-134938" defTabSz="547688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4pPr>
                <a:lvl5pPr marL="1233488" indent="-134938" defTabSz="547688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5pPr>
                <a:lvl6pPr marL="1690688" indent="-134938" defTabSz="547688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6pPr>
                <a:lvl7pPr marL="2147888" indent="-134938" defTabSz="547688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7pPr>
                <a:lvl8pPr marL="2605088" indent="-134938" defTabSz="547688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8pPr>
                <a:lvl9pPr marL="3062288" indent="-134938" defTabSz="547688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9pPr>
              </a:lstStyle>
              <a:p>
                <a:pPr marL="0" marR="0" lvl="0" indent="0" algn="ctr" defTabSz="54768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ＭＳ Ｐゴシック" charset="0"/>
                    <a:cs typeface="Arial"/>
                  </a:rPr>
                  <a:t>Positron Conversion/Collection Efficiency ~ 10</a:t>
                </a:r>
                <a:r>
                  <a:rPr kumimoji="0" lang="en-US" sz="1100" b="1" i="0" u="none" strike="noStrike" kern="0" cap="none" spc="0" normalizeH="0" baseline="3000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ＭＳ Ｐゴシック" charset="0"/>
                    <a:cs typeface="Arial"/>
                  </a:rPr>
                  <a:t>-5</a:t>
                </a:r>
                <a:r>
                  <a:rPr kumimoji="0" lang="en-US" sz="11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ＭＳ Ｐゴシック" charset="0"/>
                    <a:cs typeface="Arial"/>
                  </a:rPr>
                  <a:t> - 10</a:t>
                </a:r>
                <a:r>
                  <a:rPr kumimoji="0" lang="en-US" sz="1100" b="1" i="0" u="none" strike="noStrike" kern="0" cap="none" spc="0" normalizeH="0" baseline="3000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ＭＳ Ｐゴシック" charset="0"/>
                    <a:cs typeface="Arial"/>
                  </a:rPr>
                  <a:t>-3</a:t>
                </a:r>
              </a:p>
              <a:p>
                <a:pPr marL="0" marR="0" lvl="0" indent="0" algn="ctr" defTabSz="54768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ＭＳ Ｐゴシック" charset="0"/>
                    <a:cs typeface="Arial"/>
                  </a:rPr>
                  <a:t> 60%-75% e</a:t>
                </a:r>
                <a:r>
                  <a:rPr kumimoji="0" lang="en-US" sz="1100" b="1" i="0" u="none" strike="noStrike" kern="0" cap="none" spc="0" normalizeH="0" baseline="3000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ＭＳ Ｐゴシック" charset="0"/>
                    <a:cs typeface="Arial"/>
                  </a:rPr>
                  <a:t>-</a:t>
                </a:r>
                <a:r>
                  <a:rPr kumimoji="0" lang="en-US" sz="11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ＭＳ Ｐゴシック" charset="0"/>
                    <a:cs typeface="Arial"/>
                  </a:rPr>
                  <a:t> polarization transfer</a:t>
                </a:r>
              </a:p>
            </p:txBody>
          </p:sp>
          <p:sp>
            <p:nvSpPr>
              <p:cNvPr id="90" name="Text Box 6"/>
              <p:cNvSpPr txBox="1">
                <a:spLocks noChangeArrowheads="1"/>
              </p:cNvSpPr>
              <p:nvPr/>
            </p:nvSpPr>
            <p:spPr bwMode="auto">
              <a:xfrm>
                <a:off x="7036436" y="2334267"/>
                <a:ext cx="1988078" cy="563245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  <a:prstDash val="lgDash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54861" tIns="27431" rIns="54861" bIns="27431">
                <a:spAutoFit/>
              </a:bodyPr>
              <a:lstStyle>
                <a:lvl1pPr defTabSz="547688"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1pPr>
                <a:lvl2pPr marL="444500" indent="-171450" defTabSz="547688"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2pPr>
                <a:lvl3pPr marL="685800" indent="-138113" defTabSz="547688"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3pPr>
                <a:lvl4pPr marL="958850" indent="-134938" defTabSz="547688"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4pPr>
                <a:lvl5pPr marL="1233488" indent="-134938" defTabSz="547688"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5pPr>
                <a:lvl6pPr marL="1690688" indent="-134938" defTabSz="547688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6pPr>
                <a:lvl7pPr marL="2147888" indent="-134938" defTabSz="547688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7pPr>
                <a:lvl8pPr marL="2605088" indent="-134938" defTabSz="547688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8pPr>
                <a:lvl9pPr marL="3062288" indent="-134938" defTabSz="547688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54768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1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MS PGothic" pitchFamily="34" charset="-128"/>
                    <a:cs typeface="Arial" charset="0"/>
                  </a:rPr>
                  <a:t>~25 </a:t>
                </a:r>
                <a:r>
                  <a:rPr kumimoji="0" lang="en-US" alt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MS PGothic" pitchFamily="34" charset="-128"/>
                    <a:cs typeface="Arial" charset="0"/>
                  </a:rPr>
                  <a:t>MeV Polarized e</a:t>
                </a:r>
                <a:r>
                  <a:rPr kumimoji="0" lang="en-US" altLang="en-US" sz="1100" b="1" i="0" u="none" strike="noStrike" kern="0" cap="none" spc="0" normalizeH="0" baseline="30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MS PGothic" pitchFamily="34" charset="-128"/>
                    <a:cs typeface="Arial" charset="0"/>
                  </a:rPr>
                  <a:t>+</a:t>
                </a:r>
                <a:endParaRPr kumimoji="0" lang="en-US" alt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pitchFamily="34" charset="-128"/>
                  <a:cs typeface="Arial" charset="0"/>
                </a:endParaRPr>
              </a:p>
              <a:p>
                <a:pPr marL="0" marR="0" lvl="0" indent="0" algn="ctr" defTabSz="54768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MS PGothic" pitchFamily="34" charset="-128"/>
                    <a:cs typeface="Arial" charset="0"/>
                  </a:rPr>
                  <a:t>1 </a:t>
                </a:r>
                <a:r>
                  <a:rPr kumimoji="0" lang="en-US" altLang="en-US" sz="11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MS PGothic" pitchFamily="34" charset="-128"/>
                    <a:cs typeface="Arial" charset="0"/>
                  </a:rPr>
                  <a:t>pC</a:t>
                </a:r>
                <a:r>
                  <a:rPr kumimoji="0" lang="en-US" alt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MS PGothic" pitchFamily="34" charset="-128"/>
                    <a:cs typeface="Arial" charset="0"/>
                  </a:rPr>
                  <a:t> @ 17 </a:t>
                </a:r>
                <a:r>
                  <a:rPr kumimoji="0" lang="en-US" altLang="en-US" sz="11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MS PGothic" pitchFamily="34" charset="-128"/>
                    <a:cs typeface="Arial" charset="0"/>
                  </a:rPr>
                  <a:t>MHz</a:t>
                </a:r>
              </a:p>
              <a:p>
                <a:pPr marL="0" marR="0" lvl="0" indent="0" algn="ctr" defTabSz="54768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1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MS PGothic" pitchFamily="34" charset="-128"/>
                    <a:cs typeface="Arial" charset="0"/>
                  </a:rPr>
                  <a:t>1100m </a:t>
                </a:r>
                <a:r>
                  <a:rPr kumimoji="0" lang="en-US" alt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MS PGothic" pitchFamily="34" charset="-128"/>
                    <a:cs typeface="Arial" charset="0"/>
                  </a:rPr>
                  <a:t>bunch train </a:t>
                </a:r>
                <a:r>
                  <a:rPr kumimoji="0" lang="en-US" altLang="en-US" sz="11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MS PGothic" pitchFamily="34" charset="-128"/>
                    <a:cs typeface="Arial" charset="0"/>
                  </a:rPr>
                  <a:t>@2-60Hz</a:t>
                </a:r>
                <a:endParaRPr kumimoji="0" lang="en-US" alt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91" name="Text Box 6"/>
              <p:cNvSpPr txBox="1">
                <a:spLocks noChangeArrowheads="1"/>
              </p:cNvSpPr>
              <p:nvPr/>
            </p:nvSpPr>
            <p:spPr bwMode="auto">
              <a:xfrm>
                <a:off x="7872431" y="1691939"/>
                <a:ext cx="771590" cy="2254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54861" tIns="27431" rIns="54861" bIns="27431">
                <a:spAutoFit/>
              </a:bodyPr>
              <a:lstStyle>
                <a:lvl1pPr defTabSz="547688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444500" indent="-171450" defTabSz="547688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2pPr>
                <a:lvl3pPr marL="685800" indent="-138113" defTabSz="547688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3pPr>
                <a:lvl4pPr marL="958850" indent="-134938" defTabSz="547688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4pPr>
                <a:lvl5pPr marL="1233488" indent="-134938" defTabSz="547688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5pPr>
                <a:lvl6pPr marL="1690688" indent="-134938" defTabSz="547688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6pPr>
                <a:lvl7pPr marL="2147888" indent="-134938" defTabSz="547688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7pPr>
                <a:lvl8pPr marL="2605088" indent="-134938" defTabSz="547688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8pPr>
                <a:lvl9pPr marL="3062288" indent="-134938" defTabSz="547688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9pPr>
              </a:lstStyle>
              <a:p>
                <a:pPr marL="0" marR="0" lvl="0" indent="0" algn="ctr" defTabSz="54768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ＭＳ Ｐゴシック" charset="0"/>
                    <a:cs typeface="Arial"/>
                  </a:rPr>
                  <a:t>t</a:t>
                </a:r>
                <a:r>
                  <a:rPr kumimoji="0" lang="en-US" sz="11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ＭＳ Ｐゴシック" charset="0"/>
                    <a:cs typeface="Arial"/>
                  </a:rPr>
                  <a:t>o CEBAF</a:t>
                </a:r>
                <a:endPara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92" name="Rectangle 68"/>
              <p:cNvSpPr>
                <a:spLocks noChangeArrowheads="1"/>
              </p:cNvSpPr>
              <p:nvPr/>
            </p:nvSpPr>
            <p:spPr bwMode="auto">
              <a:xfrm>
                <a:off x="1177378" y="2030086"/>
                <a:ext cx="320702" cy="104778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93" name="Rectangle 69"/>
              <p:cNvSpPr>
                <a:spLocks noChangeArrowheads="1"/>
              </p:cNvSpPr>
              <p:nvPr/>
            </p:nvSpPr>
            <p:spPr bwMode="auto">
              <a:xfrm>
                <a:off x="983687" y="1949121"/>
                <a:ext cx="574723" cy="300047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94" name="Rectangle 70"/>
              <p:cNvSpPr>
                <a:spLocks noChangeArrowheads="1"/>
              </p:cNvSpPr>
              <p:nvPr/>
            </p:nvSpPr>
            <p:spPr bwMode="auto">
              <a:xfrm>
                <a:off x="1653668" y="2023736"/>
                <a:ext cx="650930" cy="104778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95" name="Line 43"/>
              <p:cNvSpPr>
                <a:spLocks noChangeShapeType="1"/>
              </p:cNvSpPr>
              <p:nvPr/>
            </p:nvSpPr>
            <p:spPr bwMode="auto">
              <a:xfrm rot="10800000" flipH="1">
                <a:off x="1329791" y="2084063"/>
                <a:ext cx="3214959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</a:endParaRPr>
              </a:p>
            </p:txBody>
          </p:sp>
          <p:sp>
            <p:nvSpPr>
              <p:cNvPr id="96" name="Oval 38"/>
              <p:cNvSpPr>
                <a:spLocks noChangeArrowheads="1"/>
              </p:cNvSpPr>
              <p:nvPr/>
            </p:nvSpPr>
            <p:spPr bwMode="auto">
              <a:xfrm>
                <a:off x="2279247" y="1613234"/>
                <a:ext cx="914400" cy="455612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Blip>
                    <a:blip r:embed="rId2"/>
                  </a:buBlip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97" name="Text Box 6"/>
              <p:cNvSpPr txBox="1">
                <a:spLocks noChangeArrowheads="1"/>
              </p:cNvSpPr>
              <p:nvPr/>
            </p:nvSpPr>
            <p:spPr bwMode="auto">
              <a:xfrm>
                <a:off x="3193673" y="1703052"/>
                <a:ext cx="1208190" cy="3952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54861" tIns="27431" rIns="54861" bIns="27431">
                <a:spAutoFit/>
              </a:bodyPr>
              <a:lstStyle>
                <a:lvl1pPr defTabSz="547688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444500" indent="-171450" defTabSz="547688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2pPr>
                <a:lvl3pPr marL="685800" indent="-138113" defTabSz="547688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3pPr>
                <a:lvl4pPr marL="958850" indent="-134938" defTabSz="547688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4pPr>
                <a:lvl5pPr marL="1233488" indent="-134938" defTabSz="547688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5pPr>
                <a:lvl6pPr marL="1690688" indent="-134938" defTabSz="547688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6pPr>
                <a:lvl7pPr marL="2147888" indent="-134938" defTabSz="547688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7pPr>
                <a:lvl8pPr marL="2605088" indent="-134938" defTabSz="547688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8pPr>
                <a:lvl9pPr marL="3062288" indent="-134938" defTabSz="547688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9pPr>
              </a:lstStyle>
              <a:p>
                <a:pPr marL="0" marR="0" lvl="0" indent="0" algn="ctr" defTabSz="54768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ＭＳ Ｐゴシック" charset="0"/>
                    <a:cs typeface="Arial"/>
                  </a:rPr>
                  <a:t>Harmonic kicker</a:t>
                </a:r>
              </a:p>
              <a:p>
                <a:pPr marL="0" marR="0" lvl="0" indent="0" algn="ctr" defTabSz="54768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ＭＳ Ｐゴシック" charset="0"/>
                    <a:cs typeface="Arial"/>
                  </a:rPr>
                  <a:t>Extraction</a:t>
                </a:r>
              </a:p>
            </p:txBody>
          </p:sp>
          <p:sp>
            <p:nvSpPr>
              <p:cNvPr id="98" name="Left Brace 1"/>
              <p:cNvSpPr>
                <a:spLocks/>
              </p:cNvSpPr>
              <p:nvPr/>
            </p:nvSpPr>
            <p:spPr bwMode="auto">
              <a:xfrm rot="5400000">
                <a:off x="6546446" y="761999"/>
                <a:ext cx="228601" cy="1447800"/>
              </a:xfrm>
              <a:prstGeom prst="leftBrace">
                <a:avLst>
                  <a:gd name="adj1" fmla="val 49933"/>
                  <a:gd name="adj2" fmla="val 50000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Blip>
                    <a:blip r:embed="rId2"/>
                  </a:buBlip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99" name="Text Box 6"/>
              <p:cNvSpPr txBox="1">
                <a:spLocks noChangeArrowheads="1"/>
              </p:cNvSpPr>
              <p:nvPr/>
            </p:nvSpPr>
            <p:spPr bwMode="auto">
              <a:xfrm>
                <a:off x="383561" y="1053745"/>
                <a:ext cx="1684480" cy="56324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54861" tIns="27431" rIns="54861" bIns="27431">
                <a:spAutoFit/>
              </a:bodyPr>
              <a:lstStyle>
                <a:lvl1pPr defTabSz="547688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444500" indent="-171450" defTabSz="547688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2pPr>
                <a:lvl3pPr marL="685800" indent="-138113" defTabSz="547688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3pPr>
                <a:lvl4pPr marL="958850" indent="-134938" defTabSz="547688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4pPr>
                <a:lvl5pPr marL="1233488" indent="-134938" defTabSz="547688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5pPr>
                <a:lvl6pPr marL="1690688" indent="-134938" defTabSz="547688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6pPr>
                <a:lvl7pPr marL="2147888" indent="-134938" defTabSz="547688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7pPr>
                <a:lvl8pPr marL="2605088" indent="-134938" defTabSz="547688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8pPr>
                <a:lvl9pPr marL="3062288" indent="-134938" defTabSz="547688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9pPr>
              </a:lstStyle>
              <a:p>
                <a:pPr marL="0" marR="0" lvl="0" indent="0" algn="ctr" defTabSz="54768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ＭＳ Ｐゴシック" charset="0"/>
                    <a:cs typeface="Arial"/>
                  </a:rPr>
                  <a:t>Polarized Electron</a:t>
                </a:r>
              </a:p>
              <a:p>
                <a:pPr marL="0" marR="0" lvl="0" indent="0" algn="ctr" defTabSz="54768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ＭＳ Ｐゴシック" charset="0"/>
                    <a:cs typeface="Arial"/>
                  </a:rPr>
                  <a:t>P~90%</a:t>
                </a:r>
              </a:p>
              <a:p>
                <a:pPr marL="0" marR="0" lvl="0" indent="0" algn="ctr" defTabSz="54768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ＭＳ Ｐゴシック" charset="0"/>
                    <a:cs typeface="Arial"/>
                  </a:rPr>
                  <a:t>50 MeV Injector</a:t>
                </a:r>
                <a:endPara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100" name="Right Arrow 57"/>
              <p:cNvSpPr>
                <a:spLocks noChangeArrowheads="1"/>
              </p:cNvSpPr>
              <p:nvPr/>
            </p:nvSpPr>
            <p:spPr bwMode="auto">
              <a:xfrm>
                <a:off x="7232247" y="1951371"/>
                <a:ext cx="685800" cy="228600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Blip>
                    <a:blip r:embed="rId2"/>
                  </a:buBlip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pitchFamily="34" charset="-128"/>
                  <a:cs typeface="Arial" charset="0"/>
                </a:endParaRPr>
              </a:p>
            </p:txBody>
          </p:sp>
          <p:sp>
            <p:nvSpPr>
              <p:cNvPr id="101" name="Rectangle 2"/>
              <p:cNvSpPr>
                <a:spLocks noChangeArrowheads="1"/>
              </p:cNvSpPr>
              <p:nvPr/>
            </p:nvSpPr>
            <p:spPr bwMode="auto">
              <a:xfrm>
                <a:off x="1938425" y="833077"/>
                <a:ext cx="3759536" cy="2159061"/>
              </a:xfrm>
              <a:prstGeom prst="rect">
                <a:avLst/>
              </a:prstGeom>
              <a:noFill/>
              <a:ln w="9525" algn="ctr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Blip>
                    <a:blip r:embed="rId2"/>
                  </a:buBlip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charset="0"/>
                  <a:ea typeface="MS PGothic" pitchFamily="34" charset="-128"/>
                  <a:cs typeface="Arial" charset="0"/>
                </a:endParaRPr>
              </a:p>
            </p:txBody>
          </p:sp>
        </p:grpSp>
        <p:sp>
          <p:nvSpPr>
            <p:cNvPr id="78" name="Block Arc 77"/>
            <p:cNvSpPr/>
            <p:nvPr/>
          </p:nvSpPr>
          <p:spPr bwMode="auto">
            <a:xfrm>
              <a:off x="2233735" y="1561609"/>
              <a:ext cx="984315" cy="557278"/>
            </a:xfrm>
            <a:prstGeom prst="blockArc">
              <a:avLst>
                <a:gd name="adj1" fmla="val 9020828"/>
                <a:gd name="adj2" fmla="val 1289892"/>
                <a:gd name="adj3" fmla="val 10447"/>
              </a:avLst>
            </a:prstGeom>
            <a:solidFill>
              <a:srgbClr val="00B050"/>
            </a:solidFill>
            <a:ln w="9525" algn="ctr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842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Accumulator Ring: Phase Painting Injection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7212079" cy="5381694"/>
          </a:xfrm>
        </p:spPr>
        <p:txBody>
          <a:bodyPr/>
          <a:lstStyle/>
          <a:p>
            <a:pPr marL="344488" lvl="0" indent="-344488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</a:pPr>
            <a:r>
              <a:rPr lang="en-US" sz="1800" kern="0" dirty="0">
                <a:solidFill>
                  <a:srgbClr val="000000"/>
                </a:solidFill>
                <a:latin typeface="Times"/>
                <a:ea typeface="MS PGothic" charset="0"/>
                <a:cs typeface="Arial" charset="0"/>
              </a:rPr>
              <a:t>Concept: an orbit bump created near a septum and then slowly reduced as beam being injected (phase-space painting)</a:t>
            </a:r>
          </a:p>
          <a:p>
            <a:pPr marL="344488" lvl="0" indent="-344488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</a:pPr>
            <a:endParaRPr lang="en-US" sz="1800" kern="0" dirty="0">
              <a:solidFill>
                <a:srgbClr val="000000"/>
              </a:solidFill>
              <a:latin typeface="Times"/>
              <a:ea typeface="MS PGothic" charset="0"/>
              <a:cs typeface="Arial" charset="0"/>
            </a:endParaRPr>
          </a:p>
          <a:p>
            <a:pPr marL="344488" lvl="0" indent="-344488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</a:pPr>
            <a:endParaRPr lang="en-US" sz="1800" kern="0" dirty="0">
              <a:solidFill>
                <a:srgbClr val="000000"/>
              </a:solidFill>
              <a:latin typeface="Times"/>
              <a:ea typeface="MS PGothic" charset="0"/>
              <a:cs typeface="Arial" charset="0"/>
            </a:endParaRPr>
          </a:p>
          <a:p>
            <a:pPr marL="344488" lvl="0" indent="-344488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</a:pPr>
            <a:endParaRPr lang="en-US" sz="1800" kern="0" dirty="0">
              <a:solidFill>
                <a:srgbClr val="000000"/>
              </a:solidFill>
              <a:latin typeface="Times"/>
              <a:ea typeface="MS PGothic" charset="0"/>
              <a:cs typeface="Arial" charset="0"/>
            </a:endParaRPr>
          </a:p>
          <a:p>
            <a:pPr marL="344488" lvl="0" indent="-344488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</a:pPr>
            <a:endParaRPr lang="en-US" sz="1800" kern="0" dirty="0">
              <a:solidFill>
                <a:srgbClr val="000000"/>
              </a:solidFill>
              <a:latin typeface="Times"/>
              <a:ea typeface="MS PGothic" charset="0"/>
              <a:cs typeface="Arial" charset="0"/>
            </a:endParaRPr>
          </a:p>
          <a:p>
            <a:pPr marL="344488" lvl="0" indent="-344488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</a:pPr>
            <a:endParaRPr lang="en-US" sz="1800" kern="0" dirty="0">
              <a:solidFill>
                <a:srgbClr val="000000"/>
              </a:solidFill>
              <a:latin typeface="Times"/>
              <a:ea typeface="MS PGothic" charset="0"/>
              <a:cs typeface="Arial" charset="0"/>
            </a:endParaRPr>
          </a:p>
          <a:p>
            <a:pPr marL="344488" lvl="0" indent="-344488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</a:pPr>
            <a:endParaRPr lang="en-US" sz="1800" kern="0" dirty="0">
              <a:solidFill>
                <a:srgbClr val="000000"/>
              </a:solidFill>
              <a:latin typeface="Times"/>
              <a:ea typeface="MS PGothic" charset="0"/>
              <a:cs typeface="Arial" charset="0"/>
            </a:endParaRPr>
          </a:p>
          <a:p>
            <a:pPr marL="344488" lvl="0" indent="-344488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</a:pPr>
            <a:endParaRPr lang="en-US" sz="1800" kern="0" dirty="0">
              <a:solidFill>
                <a:srgbClr val="000000"/>
              </a:solidFill>
              <a:latin typeface="Times"/>
              <a:ea typeface="MS PGothic" charset="0"/>
              <a:cs typeface="Arial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sz="1000" kern="0" dirty="0">
              <a:solidFill>
                <a:srgbClr val="000000"/>
              </a:solidFill>
              <a:latin typeface="Times"/>
              <a:ea typeface="MS PGothic" charset="0"/>
              <a:cs typeface="Arial" charset="0"/>
            </a:endParaRPr>
          </a:p>
          <a:p>
            <a:pPr marL="344488" lvl="0" indent="-344488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</a:pPr>
            <a:r>
              <a:rPr lang="en-US" sz="1800" kern="0" dirty="0">
                <a:solidFill>
                  <a:srgbClr val="000000"/>
                </a:solidFill>
                <a:latin typeface="Times"/>
                <a:ea typeface="MS PGothic" charset="0"/>
                <a:cs typeface="Arial" charset="0"/>
              </a:rPr>
              <a:t>A number of painting schemes have been developed</a:t>
            </a:r>
          </a:p>
          <a:p>
            <a:pPr marL="344488" lvl="0" indent="-344488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</a:pPr>
            <a:r>
              <a:rPr lang="en-US" sz="1800" kern="0" dirty="0">
                <a:solidFill>
                  <a:srgbClr val="000000"/>
                </a:solidFill>
                <a:latin typeface="Times"/>
                <a:ea typeface="MS PGothic" charset="0"/>
                <a:cs typeface="Arial" charset="0"/>
              </a:rPr>
              <a:t>Process can also be simultaneously occurring in vertical and 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 kern="0" dirty="0">
                <a:solidFill>
                  <a:srgbClr val="000000"/>
                </a:solidFill>
                <a:latin typeface="Times"/>
                <a:ea typeface="MS PGothic" charset="0"/>
                <a:cs typeface="Arial" charset="0"/>
              </a:rPr>
              <a:t>longitudinal dimensions</a:t>
            </a:r>
          </a:p>
          <a:p>
            <a:pPr marL="344488" lvl="0" indent="-344488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</a:pPr>
            <a:r>
              <a:rPr lang="en-US" sz="1800" kern="0" dirty="0">
                <a:solidFill>
                  <a:srgbClr val="000000"/>
                </a:solidFill>
                <a:latin typeface="Times"/>
                <a:ea typeface="MS PGothic" charset="0"/>
                <a:cs typeface="Arial" charset="0"/>
              </a:rPr>
              <a:t>CERN’s LEIR has a design for 75-turn injection of Pb</a:t>
            </a:r>
            <a:r>
              <a:rPr lang="en-US" sz="1800" kern="0" baseline="30000" dirty="0">
                <a:solidFill>
                  <a:srgbClr val="000000"/>
                </a:solidFill>
                <a:latin typeface="Times"/>
                <a:ea typeface="MS PGothic" charset="0"/>
                <a:cs typeface="Arial" charset="0"/>
              </a:rPr>
              <a:t>54+</a:t>
            </a:r>
            <a:r>
              <a:rPr lang="en-US" sz="1800" kern="0" dirty="0">
                <a:solidFill>
                  <a:srgbClr val="000000"/>
                </a:solidFill>
                <a:latin typeface="Times"/>
                <a:ea typeface="MS PGothic" charset="0"/>
                <a:cs typeface="Arial" charset="0"/>
              </a:rPr>
              <a:t>,</a:t>
            </a:r>
          </a:p>
          <a:p>
            <a:pPr marL="344488" lvl="0" indent="-344488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</a:pPr>
            <a:r>
              <a:rPr lang="en-US" sz="1800" kern="0" dirty="0">
                <a:solidFill>
                  <a:srgbClr val="000000"/>
                </a:solidFill>
                <a:latin typeface="Times"/>
                <a:ea typeface="MS PGothic" charset="0"/>
                <a:cs typeface="Arial" charset="0"/>
              </a:rPr>
              <a:t>We plan to push this number to ~500 in the accumulator using low electron emittance</a:t>
            </a:r>
          </a:p>
          <a:p>
            <a:pPr marL="344488" lvl="0" indent="-344488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</a:pPr>
            <a:r>
              <a:rPr lang="en-US" sz="1800" kern="0" dirty="0">
                <a:solidFill>
                  <a:srgbClr val="000000"/>
                </a:solidFill>
                <a:latin typeface="Times"/>
                <a:ea typeface="MS PGothic" charset="0"/>
                <a:cs typeface="Arial" charset="0"/>
              </a:rPr>
              <a:t>Main injection system components</a:t>
            </a:r>
          </a:p>
          <a:p>
            <a:pPr marL="690563" lvl="1" indent="-231775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–"/>
            </a:pPr>
            <a:r>
              <a:rPr lang="en-US" sz="1600" kern="0" dirty="0">
                <a:solidFill>
                  <a:srgbClr val="000000"/>
                </a:solidFill>
                <a:latin typeface="Times"/>
                <a:ea typeface="MS PGothic" charset="0"/>
                <a:cs typeface="Arial" charset="0"/>
              </a:rPr>
              <a:t>Magnetic or electrostatic septum</a:t>
            </a:r>
          </a:p>
          <a:p>
            <a:pPr marL="690563" lvl="1" indent="-231775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–"/>
            </a:pPr>
            <a:r>
              <a:rPr lang="en-US" sz="1600" kern="0" dirty="0">
                <a:solidFill>
                  <a:srgbClr val="000000"/>
                </a:solidFill>
                <a:latin typeface="Times"/>
                <a:ea typeface="MS PGothic" charset="0"/>
                <a:cs typeface="Arial" charset="0"/>
              </a:rPr>
              <a:t>Four bumper magnets with ~60 </a:t>
            </a:r>
            <a:r>
              <a:rPr lang="en-US" sz="1600" kern="0" dirty="0">
                <a:solidFill>
                  <a:srgbClr val="000000"/>
                </a:solidFill>
                <a:latin typeface="Times"/>
                <a:ea typeface="MS PGothic" charset="0"/>
                <a:cs typeface="Arial" charset="0"/>
                <a:sym typeface="Symbol" charset="0"/>
              </a:rPr>
              <a:t>s fall time for 50MeV, reasonably fast rise time and ~10 </a:t>
            </a:r>
            <a:r>
              <a:rPr lang="en-US" sz="1600" kern="0" dirty="0" err="1">
                <a:solidFill>
                  <a:srgbClr val="000000"/>
                </a:solidFill>
                <a:latin typeface="Times"/>
                <a:ea typeface="MS PGothic" charset="0"/>
                <a:cs typeface="Arial" charset="0"/>
                <a:sym typeface="Symbol" charset="0"/>
              </a:rPr>
              <a:t>mrad</a:t>
            </a:r>
            <a:r>
              <a:rPr lang="en-US" sz="1600" kern="0" dirty="0">
                <a:solidFill>
                  <a:srgbClr val="000000"/>
                </a:solidFill>
                <a:latin typeface="Times"/>
                <a:ea typeface="MS PGothic" charset="0"/>
                <a:cs typeface="Arial" charset="0"/>
                <a:sym typeface="Symbol" charset="0"/>
              </a:rPr>
              <a:t> maximum deflection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23, 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EIC User Group Meeting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9</a:t>
            </a:fld>
            <a:endParaRPr lang="en-US" dirty="0"/>
          </a:p>
        </p:txBody>
      </p:sp>
      <p:grpSp>
        <p:nvGrpSpPr>
          <p:cNvPr id="7" name="Group 38"/>
          <p:cNvGrpSpPr>
            <a:grpSpLocks/>
          </p:cNvGrpSpPr>
          <p:nvPr/>
        </p:nvGrpSpPr>
        <p:grpSpPr bwMode="auto">
          <a:xfrm>
            <a:off x="1362076" y="1598615"/>
            <a:ext cx="4784725" cy="1822450"/>
            <a:chOff x="215" y="933"/>
            <a:chExt cx="3014" cy="1148"/>
          </a:xfrm>
        </p:grpSpPr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" y="933"/>
              <a:ext cx="2303" cy="11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215" y="1761"/>
              <a:ext cx="756" cy="1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/>
                </a:rPr>
                <a:t>Injected beam</a:t>
              </a:r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2262" y="1034"/>
              <a:ext cx="967" cy="1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/>
                </a:rPr>
                <a:t>Accumulator ring</a:t>
              </a:r>
            </a:p>
          </p:txBody>
        </p:sp>
      </p:grpSp>
      <p:grpSp>
        <p:nvGrpSpPr>
          <p:cNvPr id="11" name="Group 37"/>
          <p:cNvGrpSpPr>
            <a:grpSpLocks/>
          </p:cNvGrpSpPr>
          <p:nvPr/>
        </p:nvGrpSpPr>
        <p:grpSpPr bwMode="auto">
          <a:xfrm>
            <a:off x="7623971" y="793752"/>
            <a:ext cx="3425825" cy="2695575"/>
            <a:chOff x="3491" y="671"/>
            <a:chExt cx="2158" cy="1698"/>
          </a:xfrm>
        </p:grpSpPr>
        <p:pic>
          <p:nvPicPr>
            <p:cNvPr id="12" name="Picture 10" descr="ArchimedesSpiral_100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1" y="990"/>
              <a:ext cx="1517" cy="1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 Box 11"/>
            <p:cNvSpPr txBox="1">
              <a:spLocks noChangeArrowheads="1"/>
            </p:cNvSpPr>
            <p:nvPr/>
          </p:nvSpPr>
          <p:spPr bwMode="auto">
            <a:xfrm>
              <a:off x="5043" y="1436"/>
              <a:ext cx="19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charset="0"/>
                </a:rPr>
                <a:t>x</a:t>
              </a:r>
            </a:p>
          </p:txBody>
        </p:sp>
        <p:sp>
          <p:nvSpPr>
            <p:cNvPr id="14" name="Text Box 12"/>
            <p:cNvSpPr txBox="1">
              <a:spLocks noChangeArrowheads="1"/>
            </p:cNvSpPr>
            <p:nvPr/>
          </p:nvSpPr>
          <p:spPr bwMode="auto">
            <a:xfrm>
              <a:off x="4076" y="671"/>
              <a:ext cx="24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charset="0"/>
                </a:rPr>
                <a:t>x</a:t>
              </a:r>
              <a:r>
                <a: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charset="0"/>
                  <a:sym typeface="Symbol" charset="0"/>
                </a:rPr>
                <a:t></a:t>
              </a:r>
            </a:p>
          </p:txBody>
        </p:sp>
        <p:sp>
          <p:nvSpPr>
            <p:cNvPr id="15" name="Oval 13"/>
            <p:cNvSpPr>
              <a:spLocks noChangeAspect="1" noChangeArrowheads="1"/>
            </p:cNvSpPr>
            <p:nvPr/>
          </p:nvSpPr>
          <p:spPr bwMode="auto">
            <a:xfrm>
              <a:off x="4138" y="1569"/>
              <a:ext cx="86" cy="8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</a:endParaRPr>
            </a:p>
          </p:txBody>
        </p:sp>
        <p:sp>
          <p:nvSpPr>
            <p:cNvPr id="16" name="Oval 15"/>
            <p:cNvSpPr>
              <a:spLocks noChangeAspect="1" noChangeArrowheads="1"/>
            </p:cNvSpPr>
            <p:nvPr/>
          </p:nvSpPr>
          <p:spPr bwMode="auto">
            <a:xfrm>
              <a:off x="4239" y="1748"/>
              <a:ext cx="86" cy="8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</a:endParaRPr>
            </a:p>
          </p:txBody>
        </p:sp>
        <p:sp>
          <p:nvSpPr>
            <p:cNvPr id="17" name="Oval 17"/>
            <p:cNvSpPr>
              <a:spLocks noChangeAspect="1" noChangeArrowheads="1"/>
            </p:cNvSpPr>
            <p:nvPr/>
          </p:nvSpPr>
          <p:spPr bwMode="auto">
            <a:xfrm>
              <a:off x="4377" y="1415"/>
              <a:ext cx="86" cy="8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</a:endParaRPr>
            </a:p>
          </p:txBody>
        </p:sp>
        <p:sp>
          <p:nvSpPr>
            <p:cNvPr id="18" name="Oval 18"/>
            <p:cNvSpPr>
              <a:spLocks noChangeAspect="1" noChangeArrowheads="1"/>
            </p:cNvSpPr>
            <p:nvPr/>
          </p:nvSpPr>
          <p:spPr bwMode="auto">
            <a:xfrm>
              <a:off x="4053" y="1244"/>
              <a:ext cx="86" cy="8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</a:endParaRPr>
            </a:p>
          </p:txBody>
        </p:sp>
        <p:sp>
          <p:nvSpPr>
            <p:cNvPr id="19" name="Oval 19"/>
            <p:cNvSpPr>
              <a:spLocks noChangeAspect="1" noChangeArrowheads="1"/>
            </p:cNvSpPr>
            <p:nvPr/>
          </p:nvSpPr>
          <p:spPr bwMode="auto">
            <a:xfrm>
              <a:off x="3781" y="1436"/>
              <a:ext cx="86" cy="8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</a:endParaRPr>
            </a:p>
          </p:txBody>
        </p:sp>
        <p:sp>
          <p:nvSpPr>
            <p:cNvPr id="20" name="Oval 20"/>
            <p:cNvSpPr>
              <a:spLocks noChangeAspect="1" noChangeArrowheads="1"/>
            </p:cNvSpPr>
            <p:nvPr/>
          </p:nvSpPr>
          <p:spPr bwMode="auto">
            <a:xfrm>
              <a:off x="3793" y="1807"/>
              <a:ext cx="86" cy="8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</a:endParaRPr>
            </a:p>
          </p:txBody>
        </p:sp>
        <p:sp>
          <p:nvSpPr>
            <p:cNvPr id="21" name="Oval 21"/>
            <p:cNvSpPr>
              <a:spLocks noChangeAspect="1" noChangeArrowheads="1"/>
            </p:cNvSpPr>
            <p:nvPr/>
          </p:nvSpPr>
          <p:spPr bwMode="auto">
            <a:xfrm>
              <a:off x="4058" y="2012"/>
              <a:ext cx="86" cy="8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</a:endParaRPr>
            </a:p>
          </p:txBody>
        </p:sp>
        <p:sp>
          <p:nvSpPr>
            <p:cNvPr id="22" name="Oval 22"/>
            <p:cNvSpPr>
              <a:spLocks noChangeAspect="1" noChangeArrowheads="1"/>
            </p:cNvSpPr>
            <p:nvPr/>
          </p:nvSpPr>
          <p:spPr bwMode="auto">
            <a:xfrm>
              <a:off x="4411" y="1960"/>
              <a:ext cx="86" cy="8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</a:endParaRPr>
            </a:p>
          </p:txBody>
        </p:sp>
        <p:sp>
          <p:nvSpPr>
            <p:cNvPr id="23" name="Oval 23"/>
            <p:cNvSpPr>
              <a:spLocks noChangeAspect="1" noChangeArrowheads="1"/>
            </p:cNvSpPr>
            <p:nvPr/>
          </p:nvSpPr>
          <p:spPr bwMode="auto">
            <a:xfrm>
              <a:off x="4640" y="1666"/>
              <a:ext cx="86" cy="8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</a:endParaRPr>
            </a:p>
          </p:txBody>
        </p:sp>
        <p:sp>
          <p:nvSpPr>
            <p:cNvPr id="24" name="Oval 24"/>
            <p:cNvSpPr>
              <a:spLocks noChangeAspect="1" noChangeArrowheads="1"/>
            </p:cNvSpPr>
            <p:nvPr/>
          </p:nvSpPr>
          <p:spPr bwMode="auto">
            <a:xfrm>
              <a:off x="4581" y="1260"/>
              <a:ext cx="86" cy="8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</a:endParaRPr>
            </a:p>
          </p:txBody>
        </p:sp>
        <p:sp>
          <p:nvSpPr>
            <p:cNvPr id="25" name="Oval 25"/>
            <p:cNvSpPr>
              <a:spLocks noChangeAspect="1" noChangeArrowheads="1"/>
            </p:cNvSpPr>
            <p:nvPr/>
          </p:nvSpPr>
          <p:spPr bwMode="auto">
            <a:xfrm>
              <a:off x="4251" y="1001"/>
              <a:ext cx="86" cy="8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</a:endParaRPr>
            </a:p>
          </p:txBody>
        </p:sp>
        <p:sp>
          <p:nvSpPr>
            <p:cNvPr id="26" name="Oval 26"/>
            <p:cNvSpPr>
              <a:spLocks noChangeAspect="1" noChangeArrowheads="1"/>
            </p:cNvSpPr>
            <p:nvPr/>
          </p:nvSpPr>
          <p:spPr bwMode="auto">
            <a:xfrm>
              <a:off x="3811" y="1049"/>
              <a:ext cx="86" cy="8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</a:endParaRPr>
            </a:p>
          </p:txBody>
        </p:sp>
        <p:sp>
          <p:nvSpPr>
            <p:cNvPr id="27" name="Oval 27"/>
            <p:cNvSpPr>
              <a:spLocks noChangeAspect="1" noChangeArrowheads="1"/>
            </p:cNvSpPr>
            <p:nvPr/>
          </p:nvSpPr>
          <p:spPr bwMode="auto">
            <a:xfrm>
              <a:off x="3535" y="1355"/>
              <a:ext cx="86" cy="8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</a:endParaRPr>
            </a:p>
          </p:txBody>
        </p:sp>
        <p:sp>
          <p:nvSpPr>
            <p:cNvPr id="28" name="Oval 28"/>
            <p:cNvSpPr>
              <a:spLocks noChangeAspect="1" noChangeArrowheads="1"/>
            </p:cNvSpPr>
            <p:nvPr/>
          </p:nvSpPr>
          <p:spPr bwMode="auto">
            <a:xfrm>
              <a:off x="3511" y="1795"/>
              <a:ext cx="86" cy="8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</a:endParaRPr>
            </a:p>
          </p:txBody>
        </p:sp>
        <p:sp>
          <p:nvSpPr>
            <p:cNvPr id="29" name="Oval 29"/>
            <p:cNvSpPr>
              <a:spLocks noChangeAspect="1" noChangeArrowheads="1"/>
            </p:cNvSpPr>
            <p:nvPr/>
          </p:nvSpPr>
          <p:spPr bwMode="auto">
            <a:xfrm>
              <a:off x="3717" y="2124"/>
              <a:ext cx="86" cy="8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</a:endParaRPr>
            </a:p>
          </p:txBody>
        </p:sp>
        <p:sp>
          <p:nvSpPr>
            <p:cNvPr id="30" name="Oval 30"/>
            <p:cNvSpPr>
              <a:spLocks noChangeAspect="1" noChangeArrowheads="1"/>
            </p:cNvSpPr>
            <p:nvPr/>
          </p:nvSpPr>
          <p:spPr bwMode="auto">
            <a:xfrm>
              <a:off x="4134" y="2283"/>
              <a:ext cx="86" cy="8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</a:endParaRPr>
            </a:p>
          </p:txBody>
        </p:sp>
        <p:sp>
          <p:nvSpPr>
            <p:cNvPr id="31" name="Oval 31"/>
            <p:cNvSpPr>
              <a:spLocks noChangeAspect="1" noChangeArrowheads="1"/>
            </p:cNvSpPr>
            <p:nvPr/>
          </p:nvSpPr>
          <p:spPr bwMode="auto">
            <a:xfrm>
              <a:off x="4552" y="2183"/>
              <a:ext cx="86" cy="8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</a:endParaRPr>
            </a:p>
          </p:txBody>
        </p:sp>
        <p:sp>
          <p:nvSpPr>
            <p:cNvPr id="32" name="Oval 32"/>
            <p:cNvSpPr>
              <a:spLocks noChangeAspect="1" noChangeArrowheads="1"/>
            </p:cNvSpPr>
            <p:nvPr/>
          </p:nvSpPr>
          <p:spPr bwMode="auto">
            <a:xfrm>
              <a:off x="4851" y="1824"/>
              <a:ext cx="86" cy="8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</a:endParaRPr>
            </a:p>
          </p:txBody>
        </p:sp>
        <p:sp>
          <p:nvSpPr>
            <p:cNvPr id="33" name="Line 33"/>
            <p:cNvSpPr>
              <a:spLocks noChangeShapeType="1"/>
            </p:cNvSpPr>
            <p:nvPr/>
          </p:nvSpPr>
          <p:spPr bwMode="auto">
            <a:xfrm>
              <a:off x="4714" y="1328"/>
              <a:ext cx="26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stealth" w="med" len="lg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</a:endParaRPr>
            </a:p>
          </p:txBody>
        </p:sp>
        <p:sp>
          <p:nvSpPr>
            <p:cNvPr id="34" name="Line 34"/>
            <p:cNvSpPr>
              <a:spLocks noChangeShapeType="1"/>
            </p:cNvSpPr>
            <p:nvPr/>
          </p:nvSpPr>
          <p:spPr bwMode="auto">
            <a:xfrm>
              <a:off x="4708" y="1283"/>
              <a:ext cx="0" cy="6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</a:endParaRPr>
            </a:p>
          </p:txBody>
        </p:sp>
        <p:sp>
          <p:nvSpPr>
            <p:cNvPr id="35" name="Line 35"/>
            <p:cNvSpPr>
              <a:spLocks noChangeShapeType="1"/>
            </p:cNvSpPr>
            <p:nvPr/>
          </p:nvSpPr>
          <p:spPr bwMode="auto">
            <a:xfrm>
              <a:off x="4965" y="1280"/>
              <a:ext cx="0" cy="6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</a:endParaRPr>
            </a:p>
          </p:txBody>
        </p:sp>
        <p:sp>
          <p:nvSpPr>
            <p:cNvPr id="36" name="Text Box 36"/>
            <p:cNvSpPr txBox="1">
              <a:spLocks noChangeArrowheads="1"/>
            </p:cNvSpPr>
            <p:nvPr/>
          </p:nvSpPr>
          <p:spPr bwMode="auto">
            <a:xfrm>
              <a:off x="4552" y="830"/>
              <a:ext cx="1097" cy="32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/>
                </a:rPr>
                <a:t>&gt; Septum thickness +</a:t>
              </a:r>
              <a:b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/>
                </a:rPr>
              </a:b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/>
                </a:rPr>
                <a:t>bunch width</a:t>
              </a:r>
            </a:p>
          </p:txBody>
        </p:sp>
      </p:grpSp>
      <p:pic>
        <p:nvPicPr>
          <p:cNvPr id="37" name="Picture 3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0233" y="3721102"/>
            <a:ext cx="2611584" cy="263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0632098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JLab Colors">
      <a:dk1>
        <a:srgbClr val="000000"/>
      </a:dk1>
      <a:lt1>
        <a:srgbClr val="FFFFFF"/>
      </a:lt1>
      <a:dk2>
        <a:srgbClr val="5E5E5E"/>
      </a:dk2>
      <a:lt2>
        <a:srgbClr val="EAEAEA"/>
      </a:lt2>
      <a:accent1>
        <a:srgbClr val="BE1D1D"/>
      </a:accent1>
      <a:accent2>
        <a:srgbClr val="D5D5D5"/>
      </a:accent2>
      <a:accent3>
        <a:srgbClr val="C0C0C0"/>
      </a:accent3>
      <a:accent4>
        <a:srgbClr val="A9A9A9"/>
      </a:accent4>
      <a:accent5>
        <a:srgbClr val="929292"/>
      </a:accent5>
      <a:accent6>
        <a:srgbClr val="919191"/>
      </a:accent6>
      <a:hlink>
        <a:srgbClr val="941100"/>
      </a:hlink>
      <a:folHlink>
        <a:srgbClr val="C81B00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3" id="{2B5FDA33-0725-481D-A9BF-32E6FB1CA958}" vid="{825910BA-ECA8-437E-BE28-9A14A03687BE}"/>
    </a:ext>
  </a:extLst>
</a:theme>
</file>

<file path=ppt/theme/theme2.xml><?xml version="1.0" encoding="utf-8"?>
<a:theme xmlns:a="http://schemas.openxmlformats.org/drawingml/2006/main" name="2_JLab_PowerPoint1">
  <a:themeElements>
    <a:clrScheme name="JLab_PowerPoint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JLab_PowerPoint1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B050"/>
        </a:solidFill>
        <a:ln w="9525" algn="ctr">
          <a:solidFill>
            <a:sysClr val="windowText" lastClr="000000"/>
          </a:solidFill>
          <a:round/>
          <a:headEnd/>
          <a:tailEnd/>
        </a:ln>
      </a:spPr>
      <a:bodyPr/>
      <a:lstStyle>
        <a:defPPr>
          <a:defRPr sz="1000" kern="0">
            <a:solidFill>
              <a:prstClr val="black"/>
            </a:solidFill>
            <a:latin typeface="Times New Roman" panose="02020603050405020304" pitchFamily="18" charset="0"/>
            <a:cs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JLab_PowerPoint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JLab Widescreen Template</Template>
  <TotalTime>19595</TotalTime>
  <Words>2215</Words>
  <Application>Microsoft Office PowerPoint</Application>
  <PresentationFormat>Custom</PresentationFormat>
  <Paragraphs>398</Paragraphs>
  <Slides>15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Theme1</vt:lpstr>
      <vt:lpstr>2_JLab_PowerPoint1</vt:lpstr>
      <vt:lpstr>Equation</vt:lpstr>
      <vt:lpstr>Polarized Positron in Jefferson Lab Electron Ion Collider (JLEIC)</vt:lpstr>
      <vt:lpstr>JLEIC Overview</vt:lpstr>
      <vt:lpstr>Positrons for JLEIC</vt:lpstr>
      <vt:lpstr>Generation of Polarized Positrons</vt:lpstr>
      <vt:lpstr>Generation of Polarized Positrons in CEBAF: PEPPo</vt:lpstr>
      <vt:lpstr>JELIC Electron Injection with CEBAF</vt:lpstr>
      <vt:lpstr>Challenge for PEPPo Based Positron Injection for JLEIC</vt:lpstr>
      <vt:lpstr>JLEIC Positron Production Scheme </vt:lpstr>
      <vt:lpstr>Accumulator Ring: Phase Painting Injection</vt:lpstr>
      <vt:lpstr>Accumulator ring: Harmonic RF Kicker Extraction</vt:lpstr>
      <vt:lpstr>JLEIC Electron Ring Top-off for Polarization Retention</vt:lpstr>
      <vt:lpstr>JLEIC Polarized Positron Injection Performance</vt:lpstr>
      <vt:lpstr>JLEIC e+p parameters</vt:lpstr>
      <vt:lpstr>Summary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Talk</dc:title>
  <dc:creator>Erin Clifton</dc:creator>
  <cp:lastModifiedBy>Jiquan Guo</cp:lastModifiedBy>
  <cp:revision>167</cp:revision>
  <dcterms:created xsi:type="dcterms:W3CDTF">2018-09-06T13:32:58Z</dcterms:created>
  <dcterms:modified xsi:type="dcterms:W3CDTF">2019-07-22T22:55:10Z</dcterms:modified>
</cp:coreProperties>
</file>