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59" r:id="rId1"/>
  </p:sldMasterIdLst>
  <p:notesMasterIdLst>
    <p:notesMasterId r:id="rId22"/>
  </p:notesMasterIdLst>
  <p:sldIdLst>
    <p:sldId id="256" r:id="rId2"/>
    <p:sldId id="257" r:id="rId3"/>
    <p:sldId id="285" r:id="rId4"/>
    <p:sldId id="436" r:id="rId5"/>
    <p:sldId id="268" r:id="rId6"/>
    <p:sldId id="258" r:id="rId7"/>
    <p:sldId id="432" r:id="rId8"/>
    <p:sldId id="1423" r:id="rId9"/>
    <p:sldId id="1421" r:id="rId10"/>
    <p:sldId id="1415" r:id="rId11"/>
    <p:sldId id="1410" r:id="rId12"/>
    <p:sldId id="1422" r:id="rId13"/>
    <p:sldId id="1418" r:id="rId14"/>
    <p:sldId id="1416" r:id="rId15"/>
    <p:sldId id="1424" r:id="rId16"/>
    <p:sldId id="1409" r:id="rId17"/>
    <p:sldId id="1417" r:id="rId18"/>
    <p:sldId id="262" r:id="rId19"/>
    <p:sldId id="272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0A3BF-6B3D-41CF-B255-5ABAD023A61F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2DC7F-9C48-4ACC-B5E7-F04E8E19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75BF-C7C0-4883-959F-0F61B9FD9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91A97-231B-4E2F-9181-39B461F60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6770-8AA2-47BF-A190-8EEC6630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DFCAC-F627-489B-A896-D63127B5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4B7AB-19E8-4C24-ACB0-9CF73A66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4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58D7-46AF-406E-A6FA-267AB2D4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96BF1-ED65-4BC8-9DC5-842AB22B2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5D87-5B55-4084-B4FC-6C476EC2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D55FA-2434-4F67-AD88-96357DB8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EA92A-DBEB-41ED-8229-039C15A1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0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FB63-58DC-45EE-B0E7-71AC905A7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0C5FC-C499-41FB-9B4E-6D0EA0161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72E64-4F0F-48FB-89A7-20D73BCE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A154F-528E-41F7-AFE1-8E1FAD0B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5A2FC-5700-4FE3-B22F-44D7FED8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0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0D91-4FFC-43F8-A679-DEBF634E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BA15D-C3C5-49EE-86B6-D55DB8F09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F16A-C1EB-4F34-9C2B-5AD4C1AD6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CC083-E6FC-4442-BF3E-EBF0823E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7022-ADB7-41B3-B1D4-E0C62EE3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7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8583-F3E8-4DDC-8950-652851370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63EA0-C7EC-4C21-960B-FCD539476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E728-F371-46A0-8884-FB6270BC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2489B-7703-4A6B-8424-7C3D6764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2C744-BCB5-4B72-AFEA-29D8795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0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ACA7-B800-4791-8245-D8566242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39E1-49CA-40EC-A6D3-21BB19AF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67D9A-EC6E-40E8-ADE4-35BD231EB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CB4D9-865D-4631-BDF2-71BFBB48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EAD26-06A4-4CA9-8C57-78423F96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057AA-D8F6-49A7-AD65-50DF492C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5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8234-F2A3-45DA-BD5D-D9B62ADC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AEA14-8E8E-4F3F-81FE-412A12DD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6572-DD5D-49C0-BCB3-4BEEBE16B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1CF71-C8A4-4DA5-BAA5-87906B02E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98630-386E-44E7-A6D2-7A3E7354B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DC7A1-96D1-4043-8D57-69C3ADEB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91F2D-8E95-412E-AC90-8A07CEDE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1EAA15-A1D5-45A8-808F-E467B801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5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5BCD6-FC35-49BF-AB25-F845F92D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379E1-B577-49C4-830D-58455ACA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C74FE-8CB2-47ED-ADCA-CD7B0FF9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7570F-FC6A-4CE6-A8E5-881C22A9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2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1BDD5-ED81-46F1-A931-A283AC94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3C174-5571-4DA2-A499-B63F4343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2383B-F005-4CF9-831F-B3329564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77BB-5A50-4BAB-A9D0-B3E0DE63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1B21-03C6-4CC8-B9D8-254D067D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2858-BF28-4006-A907-725237558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1F7B3-D138-4C0B-B788-2FBC95D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6E592-8155-40B1-B67D-2B13774E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EC10-9EC2-413D-9772-74690324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5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9C34-5E67-41A0-842E-4969BEB0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841220-400E-4C1C-BD36-7B549FC55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63E4A-CDF6-4956-98D0-54089FF3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31502-914D-4E17-8294-35754BBD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B0936-286F-4ECB-8465-65C9EA87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8F893-8B53-4397-A67B-32A8FCAB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4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4C54F-44DF-4650-BDB4-9DA2AF32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4851F-A6B8-4E16-9809-CC446D706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FA84-AC05-448F-B3AF-0C2B50AA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D3C94-1B9F-4DFB-A77D-6895DB979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EIC Users Matting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E6408-6C38-4F3B-A0B5-44EEE8E46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indico.in2p3.fr/event/18281/contributions/7161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github.com/sPHENIX-Collaboration/Singulari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PHENIX-Collaboration/tutorials" TargetMode="External"/><Relationship Id="rId5" Type="http://schemas.openxmlformats.org/officeDocument/2006/relationships/hyperlink" Target="https://join.slack.com/t/eic-design-study/signup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sPHENIX-Collaboration/Singularit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PHENIX-Collaboration/coresoftware/pulls?q=is:pr+is:close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ithub.com/sPHENIX-Collaboration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undergroundparents.files.wordpress.com/2014/08/laststrip.png">
            <a:extLst>
              <a:ext uri="{FF2B5EF4-FFF2-40B4-BE49-F238E27FC236}">
                <a16:creationId xmlns:a16="http://schemas.microsoft.com/office/drawing/2014/main" id="{BA54595C-695A-42C2-A6D7-5165F1ED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67" y="-125506"/>
            <a:ext cx="10719059" cy="739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CCAD0D-8796-449E-BBE3-E31D2C16D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9487" y="4589929"/>
            <a:ext cx="6026017" cy="1742141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00FF"/>
                </a:solidFill>
                <a:latin typeface="Porky's" panose="00000700000000000000" pitchFamily="2" charset="0"/>
              </a:rPr>
              <a:t>A Generic Software Adapted for EIC Simulation and Reconstruction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1E613-661D-4E6E-AB67-79716C23F2DC}"/>
              </a:ext>
            </a:extLst>
          </p:cNvPr>
          <p:cNvSpPr txBox="1"/>
          <p:nvPr/>
        </p:nvSpPr>
        <p:spPr>
          <a:xfrm>
            <a:off x="8557267" y="6107166"/>
            <a:ext cx="298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It’s exciting and fun for all </a:t>
            </a:r>
          </a:p>
          <a:p>
            <a:pPr algn="ctr"/>
            <a:r>
              <a:rPr lang="en-US" sz="2000" b="1" dirty="0"/>
              <a:t>but you need a sled</a:t>
            </a:r>
          </a:p>
        </p:txBody>
      </p:sp>
    </p:spTree>
    <p:extLst>
      <p:ext uri="{BB962C8B-B14F-4D97-AF65-F5344CB8AC3E}">
        <p14:creationId xmlns:p14="http://schemas.microsoft.com/office/powerpoint/2010/main" val="381661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C955-3F9C-4E9C-8C7E-36525F0B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6854"/>
            <a:ext cx="10515600" cy="1325563"/>
          </a:xfrm>
        </p:spPr>
        <p:txBody>
          <a:bodyPr/>
          <a:lstStyle/>
          <a:p>
            <a:r>
              <a:rPr lang="en-US" dirty="0"/>
              <a:t>Implement your own modules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BA499-1C81-4AB0-8AEB-34C432221469}"/>
              </a:ext>
            </a:extLst>
          </p:cNvPr>
          <p:cNvSpPr txBox="1"/>
          <p:nvPr/>
        </p:nvSpPr>
        <p:spPr>
          <a:xfrm>
            <a:off x="1063753" y="1215379"/>
            <a:ext cx="6056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Needs basic knowledge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ROOT (histograms, plots, macros)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C++ (Basic knowledge like “what is a class?”)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4255C-7E9E-4476-8A58-26EFC318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18" y="-14006"/>
            <a:ext cx="3602182" cy="2742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D44F7-18B6-485F-967C-F6A012AF1AA7}"/>
              </a:ext>
            </a:extLst>
          </p:cNvPr>
          <p:cNvSpPr txBox="1"/>
          <p:nvPr/>
        </p:nvSpPr>
        <p:spPr>
          <a:xfrm>
            <a:off x="948619" y="2754869"/>
            <a:ext cx="94677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Implement your analysis class: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Init                     </a:t>
            </a:r>
            <a:r>
              <a:rPr lang="en-US" sz="2400" dirty="0">
                <a:sym typeface="Wingdings" panose="05000000000000000000" pitchFamily="2" charset="2"/>
              </a:rPr>
              <a:t> Initialization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InitRun</a:t>
            </a:r>
            <a:r>
              <a:rPr lang="en-US" sz="2400" dirty="0"/>
              <a:t>              </a:t>
            </a:r>
            <a:r>
              <a:rPr lang="en-US" sz="2400" dirty="0">
                <a:sym typeface="Wingdings" panose="05000000000000000000" pitchFamily="2" charset="2"/>
              </a:rPr>
              <a:t> Initialization for a given Run (read calibrations)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process_event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Do this for every event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ResetEvent</a:t>
            </a:r>
            <a:r>
              <a:rPr lang="en-US" sz="2400" dirty="0"/>
              <a:t>       </a:t>
            </a:r>
            <a:r>
              <a:rPr lang="en-US" sz="2400" dirty="0">
                <a:sym typeface="Wingdings" panose="05000000000000000000" pitchFamily="2" charset="2"/>
              </a:rPr>
              <a:t> Reset your internals to clear out the current event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EndRun</a:t>
            </a:r>
            <a:r>
              <a:rPr lang="en-US" sz="2400" dirty="0"/>
              <a:t>             </a:t>
            </a:r>
            <a:r>
              <a:rPr lang="en-US" sz="2400" dirty="0">
                <a:sym typeface="Wingdings" panose="05000000000000000000" pitchFamily="2" charset="2"/>
              </a:rPr>
              <a:t> Last call for this Run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End                    </a:t>
            </a:r>
            <a:r>
              <a:rPr lang="en-US" sz="2400" dirty="0">
                <a:sym typeface="Wingdings" panose="05000000000000000000" pitchFamily="2" charset="2"/>
              </a:rPr>
              <a:t> We are done, let’s do this and go home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C1AC4-D6B3-461A-8AED-35F386DC141C}"/>
              </a:ext>
            </a:extLst>
          </p:cNvPr>
          <p:cNvSpPr txBox="1"/>
          <p:nvPr/>
        </p:nvSpPr>
        <p:spPr>
          <a:xfrm>
            <a:off x="964150" y="5575673"/>
            <a:ext cx="1026370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 keep examples of how to do things up to date, </a:t>
            </a:r>
          </a:p>
          <a:p>
            <a:pPr algn="ctr"/>
            <a:r>
              <a:rPr lang="en-US" sz="2400" dirty="0"/>
              <a:t>we also have a large user base who works on analysis which keeps us on our toes</a:t>
            </a:r>
          </a:p>
          <a:p>
            <a:pPr algn="ctr"/>
            <a:r>
              <a:rPr lang="en-US" sz="2400" dirty="0"/>
              <a:t>And we have many existing modules you can just reuse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15AE6-B333-406E-9200-DD527CAF3DEB}"/>
              </a:ext>
            </a:extLst>
          </p:cNvPr>
          <p:cNvSpPr txBox="1"/>
          <p:nvPr/>
        </p:nvSpPr>
        <p:spPr>
          <a:xfrm>
            <a:off x="8007927" y="2782669"/>
            <a:ext cx="418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 not want to teach our students this.</a:t>
            </a:r>
          </a:p>
          <a:p>
            <a:r>
              <a:rPr lang="en-US" dirty="0"/>
              <a:t>Computing proficiency is a valuable skill</a:t>
            </a:r>
          </a:p>
        </p:txBody>
      </p:sp>
    </p:spTree>
    <p:extLst>
      <p:ext uri="{BB962C8B-B14F-4D97-AF65-F5344CB8AC3E}">
        <p14:creationId xmlns:p14="http://schemas.microsoft.com/office/powerpoint/2010/main" val="38737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11F20A-AAA4-46D8-B1FB-DA28EF9FD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8900"/>
            <a:ext cx="12191999" cy="41088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dirty="0"/>
              <a:t>Full detector </a:t>
            </a:r>
            <a:r>
              <a:rPr lang="en-US" sz="2300" b="1" dirty="0"/>
              <a:t>simulation,</a:t>
            </a:r>
            <a:r>
              <a:rPr lang="en-US" sz="2300" dirty="0"/>
              <a:t> </a:t>
            </a:r>
            <a:r>
              <a:rPr lang="en-US" sz="2300" b="1" dirty="0"/>
              <a:t>tracking, vertex and secondary vertex </a:t>
            </a:r>
            <a:r>
              <a:rPr lang="en-US" sz="2300" dirty="0"/>
              <a:t>finding using Fun4All infrastructure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71C0C4-AA37-4497-B93D-2311C806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46" y="56728"/>
            <a:ext cx="10458445" cy="102296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Leptoquark Study for an EIC Detector Based on Babar Magnet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59562-D884-47E1-850F-EB335E8D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40" y="1524156"/>
            <a:ext cx="2805751" cy="1112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37FF4-8A55-4B92-9AFB-B8EF46D0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167" y="2226348"/>
            <a:ext cx="3337200" cy="25853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B3DBC7-7B3C-45CA-89D9-64A50944DFA9}"/>
              </a:ext>
            </a:extLst>
          </p:cNvPr>
          <p:cNvSpPr/>
          <p:nvPr/>
        </p:nvSpPr>
        <p:spPr>
          <a:xfrm>
            <a:off x="3255011" y="16194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LQGENEP for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DJANGOH/PYTHIA for SM </a:t>
            </a:r>
            <a:r>
              <a:rPr lang="en-US" dirty="0" err="1"/>
              <a:t>bkgd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299976-1E26-49C6-80C1-61A3F56050EE}"/>
              </a:ext>
            </a:extLst>
          </p:cNvPr>
          <p:cNvSpPr/>
          <p:nvPr/>
        </p:nvSpPr>
        <p:spPr>
          <a:xfrm>
            <a:off x="8688019" y="4935582"/>
            <a:ext cx="2275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Truth tau decay vertex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57E740-042E-48F4-B01D-6369855D03BE}"/>
              </a:ext>
            </a:extLst>
          </p:cNvPr>
          <p:cNvSpPr/>
          <p:nvPr/>
        </p:nvSpPr>
        <p:spPr>
          <a:xfrm rot="16200000">
            <a:off x="6311625" y="3362537"/>
            <a:ext cx="3128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Reconstructed tau decay vertex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0850F8-E6B7-4D97-A580-6EBE156A5FFB}"/>
              </a:ext>
            </a:extLst>
          </p:cNvPr>
          <p:cNvSpPr txBox="1"/>
          <p:nvPr/>
        </p:nvSpPr>
        <p:spPr>
          <a:xfrm>
            <a:off x="8310437" y="5332311"/>
            <a:ext cx="37706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Jinlong</a:t>
            </a:r>
            <a:r>
              <a:rPr lang="en-US" dirty="0"/>
              <a:t> Zhang, Stonybrook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D708B-EB76-448E-8357-11D2B4A886FB}"/>
              </a:ext>
            </a:extLst>
          </p:cNvPr>
          <p:cNvSpPr txBox="1"/>
          <p:nvPr/>
        </p:nvSpPr>
        <p:spPr>
          <a:xfrm>
            <a:off x="5861017" y="6001299"/>
            <a:ext cx="565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Parallel talk </a:t>
            </a:r>
            <a:r>
              <a:rPr lang="en-US" dirty="0">
                <a:hlinkClick r:id="rId4"/>
              </a:rPr>
              <a:t>https://indico.in2p3.fr/event/18281/contributions/71617/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D951590-71F3-4F54-9181-1EFA3B5C81C5}"/>
              </a:ext>
            </a:extLst>
          </p:cNvPr>
          <p:cNvGrpSpPr/>
          <p:nvPr/>
        </p:nvGrpSpPr>
        <p:grpSpPr>
          <a:xfrm>
            <a:off x="-174453" y="2497312"/>
            <a:ext cx="6775743" cy="4213976"/>
            <a:chOff x="-34736" y="2391509"/>
            <a:chExt cx="6775743" cy="42139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479D8C-56F1-4D1C-A05D-954460D3A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4736" y="2727445"/>
              <a:ext cx="5297950" cy="35076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ED4E1-1C4A-48CB-956E-F971FE621E8C}"/>
                </a:ext>
              </a:extLst>
            </p:cNvPr>
            <p:cNvSpPr txBox="1"/>
            <p:nvPr/>
          </p:nvSpPr>
          <p:spPr>
            <a:xfrm>
              <a:off x="1008415" y="2954679"/>
              <a:ext cx="1021098" cy="4308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Central DIRC for PID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A0F22C-1582-4BB0-A218-A84421499DDF}"/>
                </a:ext>
              </a:extLst>
            </p:cNvPr>
            <p:cNvSpPr txBox="1"/>
            <p:nvPr/>
          </p:nvSpPr>
          <p:spPr>
            <a:xfrm>
              <a:off x="2176512" y="3094373"/>
              <a:ext cx="824265" cy="26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Inner HCAL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358FF6-D374-4359-91AE-864D8617C210}"/>
                </a:ext>
              </a:extLst>
            </p:cNvPr>
            <p:cNvSpPr txBox="1"/>
            <p:nvPr/>
          </p:nvSpPr>
          <p:spPr>
            <a:xfrm>
              <a:off x="3263625" y="2391509"/>
              <a:ext cx="854721" cy="26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Outer HCAL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03A8A8-F964-4D9D-B66F-5211B251A61E}"/>
                </a:ext>
              </a:extLst>
            </p:cNvPr>
            <p:cNvSpPr txBox="1"/>
            <p:nvPr/>
          </p:nvSpPr>
          <p:spPr>
            <a:xfrm>
              <a:off x="2951883" y="2704145"/>
              <a:ext cx="606256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EMCA</a:t>
              </a:r>
              <a:r>
                <a:rPr lang="en-US" sz="1400" dirty="0"/>
                <a:t>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7562AB1-820C-4D46-A5EE-DFC5528BA3F7}"/>
                    </a:ext>
                  </a:extLst>
                </p:cNvPr>
                <p:cNvSpPr txBox="1"/>
                <p:nvPr/>
              </p:nvSpPr>
              <p:spPr>
                <a:xfrm>
                  <a:off x="815136" y="5810780"/>
                  <a:ext cx="1303562" cy="79470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Endcap crystal EMC</a:t>
                  </a:r>
                </a:p>
                <a:p>
                  <a:r>
                    <a:rPr lang="en-US" sz="1100" dirty="0"/>
                    <a:t>For scattered e-:</a:t>
                  </a:r>
                </a:p>
                <a:p>
                  <a:r>
                    <a:rPr lang="en-US" sz="1100" dirty="0" err="1"/>
                    <a:t>σ</a:t>
                  </a:r>
                  <a:r>
                    <a:rPr lang="en-US" sz="1100" baseline="-25000" dirty="0" err="1"/>
                    <a:t>E</a:t>
                  </a:r>
                  <a:r>
                    <a:rPr lang="en-US" sz="1100" dirty="0"/>
                    <a:t>/E~1.5%/</a:t>
                  </a:r>
                  <a14:m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100" dirty="0"/>
                </a:p>
                <a:p>
                  <a:r>
                    <a:rPr lang="en-US" sz="1100" dirty="0" err="1"/>
                    <a:t>σ</a:t>
                  </a:r>
                  <a:r>
                    <a:rPr lang="en-US" sz="1100" baseline="-25000" dirty="0" err="1"/>
                    <a:t>x</a:t>
                  </a:r>
                  <a:r>
                    <a:rPr lang="en-US" sz="1100" dirty="0"/>
                    <a:t>&lt; 3mm/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10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7562AB1-820C-4D46-A5EE-DFC5528BA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136" y="5810780"/>
                  <a:ext cx="1303562" cy="794705"/>
                </a:xfrm>
                <a:prstGeom prst="rect">
                  <a:avLst/>
                </a:prstGeom>
                <a:blipFill>
                  <a:blip r:embed="rId6"/>
                  <a:stretch>
                    <a:fillRect b="-3788"/>
                  </a:stretch>
                </a:blipFill>
                <a:ln>
                  <a:solidFill>
                    <a:srgbClr val="00B0F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2B13AF-5BC0-492F-88E2-5A519C287255}"/>
                </a:ext>
              </a:extLst>
            </p:cNvPr>
            <p:cNvSpPr txBox="1"/>
            <p:nvPr/>
          </p:nvSpPr>
          <p:spPr>
            <a:xfrm>
              <a:off x="4346732" y="2541077"/>
              <a:ext cx="1693782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GEM/</a:t>
              </a:r>
              <a:r>
                <a:rPr lang="en-US" sz="1100" dirty="0" err="1"/>
                <a:t>sTGC</a:t>
              </a:r>
              <a:r>
                <a:rPr lang="en-US" sz="1100" dirty="0"/>
                <a:t> Tracking Stations(z=120,165,     50-100μm in </a:t>
              </a:r>
              <a:r>
                <a:rPr lang="el-GR" sz="1100" dirty="0"/>
                <a:t>φ</a:t>
              </a:r>
              <a:r>
                <a:rPr lang="en-US" sz="1100" dirty="0"/>
                <a:t>, 1cm </a:t>
              </a:r>
              <a:r>
                <a:rPr lang="en-US" sz="1400" dirty="0"/>
                <a:t>in r)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7200E4-7D23-4AB2-9553-9BB837B7A73D}"/>
                </a:ext>
              </a:extLst>
            </p:cNvPr>
            <p:cNvSpPr txBox="1"/>
            <p:nvPr/>
          </p:nvSpPr>
          <p:spPr>
            <a:xfrm>
              <a:off x="4929628" y="3319024"/>
              <a:ext cx="1535874" cy="7694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Pb/Sc sandwich hadronic calorimeter (NEW) 10x10x100cm</a:t>
              </a:r>
              <a:r>
                <a:rPr lang="en-US" sz="1100" baseline="30000" dirty="0"/>
                <a:t>3</a:t>
              </a:r>
              <a:r>
                <a:rPr lang="en-US" sz="1100" dirty="0"/>
                <a:t> towers (1.2&lt;</a:t>
              </a:r>
              <a:r>
                <a:rPr lang="el-GR" sz="1100" dirty="0"/>
                <a:t>η</a:t>
              </a:r>
              <a:r>
                <a:rPr lang="en-US" sz="1100" dirty="0"/>
                <a:t>&lt;4.0)</a:t>
              </a:r>
              <a:endParaRPr lang="en-US" sz="1100" baseline="30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794135-71EF-420E-B384-E8F7F0B26FEC}"/>
                </a:ext>
              </a:extLst>
            </p:cNvPr>
            <p:cNvSpPr txBox="1"/>
            <p:nvPr/>
          </p:nvSpPr>
          <p:spPr>
            <a:xfrm>
              <a:off x="4900439" y="4208208"/>
              <a:ext cx="1840568" cy="26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Forward RICH for hadron PID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8A0D08-8CD0-434F-8DCB-D0F1CC495D61}"/>
                </a:ext>
              </a:extLst>
            </p:cNvPr>
            <p:cNvSpPr txBox="1"/>
            <p:nvPr/>
          </p:nvSpPr>
          <p:spPr>
            <a:xfrm>
              <a:off x="4944601" y="4657078"/>
              <a:ext cx="1752244" cy="110799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20x20 array of 2.2x2.2x18cm</a:t>
              </a:r>
              <a:r>
                <a:rPr lang="en-US" sz="1100" baseline="30000" dirty="0"/>
                <a:t>3</a:t>
              </a:r>
              <a:r>
                <a:rPr lang="en-US" sz="1100" dirty="0"/>
                <a:t> PbWO</a:t>
              </a:r>
              <a:r>
                <a:rPr lang="en-US" sz="1100" baseline="-25000" dirty="0"/>
                <a:t>4</a:t>
              </a:r>
              <a:r>
                <a:rPr lang="en-US" sz="1100" dirty="0"/>
                <a:t> crystals (PHENIX MPC) with 10x10cm square hole (300 crystals total) 3.0-3.3&lt;</a:t>
              </a:r>
              <a:r>
                <a:rPr lang="el-GR" sz="1100" dirty="0"/>
                <a:t>η</a:t>
              </a:r>
              <a:r>
                <a:rPr lang="en-US" sz="1100" dirty="0"/>
                <a:t>&lt;4.0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4E58AD0-5592-4A26-8F0C-DD4FC49E52E0}"/>
                    </a:ext>
                  </a:extLst>
                </p:cNvPr>
                <p:cNvSpPr txBox="1"/>
                <p:nvPr/>
              </p:nvSpPr>
              <p:spPr>
                <a:xfrm>
                  <a:off x="2352050" y="5859666"/>
                  <a:ext cx="2775993" cy="61279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rgbClr val="00B0F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PHENIX </a:t>
                  </a:r>
                  <a:r>
                    <a:rPr lang="en-US" sz="1100" dirty="0" err="1"/>
                    <a:t>PbSC</a:t>
                  </a:r>
                  <a:r>
                    <a:rPr lang="en-US" sz="1100" dirty="0"/>
                    <a:t> modules (5.5x5.5x33cm</a:t>
                  </a:r>
                  <a:r>
                    <a:rPr lang="en-US" sz="1100" baseline="30000" dirty="0"/>
                    <a:t>3</a:t>
                  </a:r>
                  <a:r>
                    <a:rPr lang="en-US" sz="1100" dirty="0"/>
                    <a:t>) organized in 788 groups of 4 (1.4&lt;</a:t>
                  </a:r>
                  <a:r>
                    <a:rPr lang="el-GR" sz="1100" dirty="0"/>
                    <a:t>η</a:t>
                  </a:r>
                  <a:r>
                    <a:rPr lang="en-US" sz="1100" dirty="0"/>
                    <a:t>&lt;3.0-3.3) </a:t>
                  </a:r>
                  <a:r>
                    <a:rPr lang="en-US" sz="1100" dirty="0" err="1"/>
                    <a:t>σ</a:t>
                  </a:r>
                  <a:r>
                    <a:rPr lang="en-US" sz="1100" baseline="-25000" dirty="0" err="1"/>
                    <a:t>E</a:t>
                  </a:r>
                  <a:r>
                    <a:rPr lang="en-US" sz="1100" dirty="0"/>
                    <a:t>/E=8%/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10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4E58AD0-5592-4A26-8F0C-DD4FC49E5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050" y="5859666"/>
                  <a:ext cx="2775993" cy="612796"/>
                </a:xfrm>
                <a:prstGeom prst="rect">
                  <a:avLst/>
                </a:prstGeom>
                <a:blipFill>
                  <a:blip r:embed="rId7"/>
                  <a:stretch>
                    <a:fillRect b="-5882"/>
                  </a:stretch>
                </a:blipFill>
                <a:ln>
                  <a:solidFill>
                    <a:srgbClr val="00B0F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6BD60C-BCB8-4ACB-AC4C-647A5E6BC3FF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1518964" y="3385566"/>
              <a:ext cx="271742" cy="86090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61AA962-0C84-42A5-BC8B-F04F6DDEFF2D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2581382" y="3355983"/>
              <a:ext cx="7263" cy="64610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20AD543-2618-4C53-9A8C-580A9E435778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3241642" y="3011922"/>
              <a:ext cx="13369" cy="105906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FD315D-2143-4B43-BC27-B492CDE777E8}"/>
                </a:ext>
              </a:extLst>
            </p:cNvPr>
            <p:cNvCxnSpPr>
              <a:cxnSpLocks/>
            </p:cNvCxnSpPr>
            <p:nvPr/>
          </p:nvCxnSpPr>
          <p:spPr>
            <a:xfrm>
              <a:off x="3671586" y="2679312"/>
              <a:ext cx="19399" cy="80329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D77F8E4-1824-4F65-94E5-E264E55E57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6808" y="3187408"/>
              <a:ext cx="1420194" cy="103001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73E4C68-43EB-4B57-B771-5E1789A32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5" y="3218311"/>
              <a:ext cx="1205717" cy="101652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4333CC0-77A0-49AC-B408-6B76F5976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236" y="3679037"/>
              <a:ext cx="342996" cy="1195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E36FF2A-DC40-44EF-8F9D-DFF2E5A50FDA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3842340" y="4339013"/>
              <a:ext cx="1058099" cy="6133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52E96C9-442D-4C2B-A59C-721AE22DDE8C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 flipV="1">
              <a:off x="4346732" y="4448482"/>
              <a:ext cx="597869" cy="76259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9F6EC60-D449-4D4A-B8DC-687B1103E18F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3740047" y="4949871"/>
              <a:ext cx="329508" cy="90979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69791E5-41C3-4167-9260-3AAC18757B69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1466917" y="4640964"/>
              <a:ext cx="623445" cy="116981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19C7F701-05C9-4508-AA3E-0F751BC0B2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50932" y="2947842"/>
            <a:ext cx="2389362" cy="751136"/>
          </a:xfrm>
          <a:prstGeom prst="bentConnector3">
            <a:avLst>
              <a:gd name="adj1" fmla="val 89447"/>
            </a:avLst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14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93E0-1E3D-4B85-9EE1-8B643FE6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96312"/>
            <a:ext cx="10988040" cy="1325563"/>
          </a:xfrm>
        </p:spPr>
        <p:txBody>
          <a:bodyPr/>
          <a:lstStyle/>
          <a:p>
            <a:r>
              <a:rPr lang="en-US" dirty="0"/>
              <a:t>Software Distribution via Singularity and CVMFS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37596-942D-4E51-B44D-1EA7B7C9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5238"/>
            <a:ext cx="10988039" cy="3857723"/>
          </a:xfrm>
        </p:spPr>
        <p:txBody>
          <a:bodyPr>
            <a:normAutofit/>
          </a:bodyPr>
          <a:lstStyle/>
          <a:p>
            <a:r>
              <a:rPr lang="en-US" sz="2400" dirty="0"/>
              <a:t>Singularity is easy to install on many platforms </a:t>
            </a:r>
          </a:p>
          <a:p>
            <a:pPr lvl="1"/>
            <a:r>
              <a:rPr lang="en-US" sz="2000" dirty="0"/>
              <a:t>Allows users to run it outside of the RHIC computing facility, no credentials required for download</a:t>
            </a:r>
          </a:p>
          <a:p>
            <a:pPr lvl="1"/>
            <a:r>
              <a:rPr lang="en-US" sz="2000" dirty="0"/>
              <a:t>Allows us to have to support only one environment, libraries are installed in a public </a:t>
            </a:r>
            <a:r>
              <a:rPr lang="en-US" sz="2000" dirty="0" err="1"/>
              <a:t>cvmfs</a:t>
            </a:r>
            <a:r>
              <a:rPr lang="en-US" sz="2000" dirty="0"/>
              <a:t> repository</a:t>
            </a:r>
          </a:p>
          <a:p>
            <a:pPr lvl="1"/>
            <a:r>
              <a:rPr lang="en-US" sz="2000" dirty="0"/>
              <a:t>Is supported on the OSG and HPC</a:t>
            </a:r>
          </a:p>
          <a:p>
            <a:r>
              <a:rPr lang="en-US" dirty="0"/>
              <a:t>The </a:t>
            </a:r>
            <a:r>
              <a:rPr lang="en-US" dirty="0" err="1"/>
              <a:t>Aidala</a:t>
            </a:r>
            <a:r>
              <a:rPr lang="en-US" dirty="0"/>
              <a:t> group has successfully demonstrated the ease of installation and use</a:t>
            </a:r>
          </a:p>
          <a:p>
            <a:pPr lvl="1"/>
            <a:r>
              <a:rPr lang="en-US" sz="2000" dirty="0"/>
              <a:t>Setup on group workstations in about an hour (installation/mounting of </a:t>
            </a:r>
            <a:r>
              <a:rPr lang="en-US" sz="2000" dirty="0" err="1"/>
              <a:t>cvmfs</a:t>
            </a:r>
            <a:r>
              <a:rPr lang="en-US" sz="2000" dirty="0"/>
              <a:t>) – All students in the group have access to it, 2-3 students use it regularly</a:t>
            </a:r>
          </a:p>
          <a:p>
            <a:pPr lvl="1"/>
            <a:r>
              <a:rPr lang="en-US" sz="2000" dirty="0"/>
              <a:t>Setup on personal computers for OSX, Windows and Linux (Ubuntu 16.04 LTS) systems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505D00-3F55-4332-8945-7512791B4513}"/>
              </a:ext>
            </a:extLst>
          </p:cNvPr>
          <p:cNvGrpSpPr/>
          <p:nvPr/>
        </p:nvGrpSpPr>
        <p:grpSpPr>
          <a:xfrm>
            <a:off x="160437" y="4791554"/>
            <a:ext cx="5418406" cy="659215"/>
            <a:chOff x="160437" y="4943547"/>
            <a:chExt cx="5418406" cy="6592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41BAF1-7094-4A37-83F0-C3488A73C6C4}"/>
                </a:ext>
              </a:extLst>
            </p:cNvPr>
            <p:cNvSpPr/>
            <p:nvPr/>
          </p:nvSpPr>
          <p:spPr>
            <a:xfrm>
              <a:off x="160437" y="5233430"/>
              <a:ext cx="54184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hlinkClick r:id="rId2"/>
                </a:rPr>
                <a:t>https://github.com/sPHENIX-Collaboration/Singularity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048D9-B20C-40F5-A084-61BCCD9C0AF5}"/>
                </a:ext>
              </a:extLst>
            </p:cNvPr>
            <p:cNvSpPr txBox="1"/>
            <p:nvPr/>
          </p:nvSpPr>
          <p:spPr>
            <a:xfrm>
              <a:off x="160437" y="4943547"/>
              <a:ext cx="2992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Installation instructions under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CF7ABE-7650-4F44-8930-80E1E75AC8C3}"/>
              </a:ext>
            </a:extLst>
          </p:cNvPr>
          <p:cNvGrpSpPr/>
          <p:nvPr/>
        </p:nvGrpSpPr>
        <p:grpSpPr>
          <a:xfrm>
            <a:off x="7100504" y="4845672"/>
            <a:ext cx="1718359" cy="1960011"/>
            <a:chOff x="7100504" y="4783025"/>
            <a:chExt cx="1718359" cy="19600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936D96-4381-43ED-8019-ADECD8E2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0504" y="4783025"/>
              <a:ext cx="1718359" cy="15966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207137-D910-4FF7-A679-F1201AC87CDD}"/>
                </a:ext>
              </a:extLst>
            </p:cNvPr>
            <p:cNvSpPr txBox="1"/>
            <p:nvPr/>
          </p:nvSpPr>
          <p:spPr>
            <a:xfrm>
              <a:off x="7100504" y="6404482"/>
              <a:ext cx="17183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Ross Corliss, MIT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8C46CA-9A7E-4BF8-B5F6-78F58BF190FC}"/>
              </a:ext>
            </a:extLst>
          </p:cNvPr>
          <p:cNvGrpSpPr/>
          <p:nvPr/>
        </p:nvGrpSpPr>
        <p:grpSpPr>
          <a:xfrm>
            <a:off x="8951715" y="4824101"/>
            <a:ext cx="1936781" cy="1931888"/>
            <a:chOff x="9526231" y="4811148"/>
            <a:chExt cx="1936781" cy="19318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25B5E-6C69-4F66-93B9-7F5CD525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231" y="4811148"/>
              <a:ext cx="1936781" cy="14880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56977F-F6B8-46F4-A191-1CF704F50BB2}"/>
                </a:ext>
              </a:extLst>
            </p:cNvPr>
            <p:cNvSpPr txBox="1"/>
            <p:nvPr/>
          </p:nvSpPr>
          <p:spPr>
            <a:xfrm>
              <a:off x="9635442" y="6404482"/>
              <a:ext cx="17183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Ron </a:t>
              </a:r>
              <a:r>
                <a:rPr lang="en-US" sz="1600" dirty="0" err="1"/>
                <a:t>Soltz</a:t>
              </a:r>
              <a:r>
                <a:rPr lang="en-US" sz="1600" dirty="0"/>
                <a:t>, LLNL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5F7AFE-6BD5-4248-A421-C944FF637F68}"/>
              </a:ext>
            </a:extLst>
          </p:cNvPr>
          <p:cNvSpPr txBox="1"/>
          <p:nvPr/>
        </p:nvSpPr>
        <p:spPr>
          <a:xfrm>
            <a:off x="160437" y="6222345"/>
            <a:ext cx="484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 slack channel for support: </a:t>
            </a:r>
          </a:p>
          <a:p>
            <a:r>
              <a:rPr lang="en-US" b="1" dirty="0">
                <a:hlinkClick r:id="rId5"/>
              </a:rPr>
              <a:t>https://join.slack.com/t/eic-design-study/signup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ECAE-3CC2-4BE4-8B37-A822D51B37E3}"/>
              </a:ext>
            </a:extLst>
          </p:cNvPr>
          <p:cNvSpPr txBox="1"/>
          <p:nvPr/>
        </p:nvSpPr>
        <p:spPr>
          <a:xfrm>
            <a:off x="5824695" y="5320847"/>
            <a:ext cx="112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Featuring </a:t>
            </a:r>
          </a:p>
          <a:p>
            <a:pPr algn="ctr"/>
            <a:r>
              <a:rPr lang="en-US" dirty="0"/>
              <a:t>also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D9EC8E-CFE8-4F06-9026-6840DCFC2655}"/>
              </a:ext>
            </a:extLst>
          </p:cNvPr>
          <p:cNvSpPr txBox="1"/>
          <p:nvPr/>
        </p:nvSpPr>
        <p:spPr>
          <a:xfrm>
            <a:off x="10968343" y="4845672"/>
            <a:ext cx="1223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Including running large scale simulation production at LLNL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45AF4-BFB3-4CEE-A742-22C02CC8CA57}"/>
              </a:ext>
            </a:extLst>
          </p:cNvPr>
          <p:cNvSpPr txBox="1"/>
          <p:nvPr/>
        </p:nvSpPr>
        <p:spPr>
          <a:xfrm>
            <a:off x="160437" y="5513392"/>
            <a:ext cx="5049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Tutorials:</a:t>
            </a:r>
          </a:p>
          <a:p>
            <a:r>
              <a:rPr lang="en-US" dirty="0">
                <a:hlinkClick r:id="rId6"/>
              </a:rPr>
              <a:t>https://github.com/sPHENIX-Collaboration/tutorials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5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3F14A86C-3A3A-4EE0-8AE5-8E8E9666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836"/>
            <a:ext cx="1847361" cy="155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662C6B-847C-412A-AF38-2D66B995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1" y="1534817"/>
            <a:ext cx="1757039" cy="1636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CBB0B6-A6C7-4510-B2E0-4F2311E3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" y="4953804"/>
            <a:ext cx="1928052" cy="1806641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43A6FF46-74C7-4E2F-B308-70A5CE60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85" y="457992"/>
            <a:ext cx="2743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6754A2-7B7B-42C0-8CE1-484868066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05" y="393705"/>
            <a:ext cx="2997057" cy="16979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E4226F-DB2A-4C17-9CE5-36D5C0AC3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023" y="4441687"/>
            <a:ext cx="2506504" cy="25163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2AAFDFE-C451-4B9E-A052-1A75741B4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668" y="457992"/>
            <a:ext cx="2834030" cy="169795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28ED4CC-4065-4129-8EB8-EA7BD0DF6443}"/>
              </a:ext>
            </a:extLst>
          </p:cNvPr>
          <p:cNvGrpSpPr/>
          <p:nvPr/>
        </p:nvGrpSpPr>
        <p:grpSpPr>
          <a:xfrm>
            <a:off x="9943449" y="2367667"/>
            <a:ext cx="2275182" cy="1927025"/>
            <a:chOff x="3123028" y="607988"/>
            <a:chExt cx="2275182" cy="19270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1D05F8D-04AF-4C3E-8F6C-2BE4B7A88AA7}"/>
                </a:ext>
              </a:extLst>
            </p:cNvPr>
            <p:cNvGrpSpPr/>
            <p:nvPr/>
          </p:nvGrpSpPr>
          <p:grpSpPr>
            <a:xfrm>
              <a:off x="3155297" y="607988"/>
              <a:ext cx="2242913" cy="1927025"/>
              <a:chOff x="217402" y="2746378"/>
              <a:chExt cx="2892246" cy="2157413"/>
            </a:xfrm>
          </p:grpSpPr>
          <p:pic>
            <p:nvPicPr>
              <p:cNvPr id="18" name="Picture 16">
                <a:extLst>
                  <a:ext uri="{FF2B5EF4-FFF2-40B4-BE49-F238E27FC236}">
                    <a16:creationId xmlns:a16="http://schemas.microsoft.com/office/drawing/2014/main" id="{4A464DB9-B7E1-4551-9960-31143619FC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10" y="2746378"/>
                <a:ext cx="2890838" cy="2157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5A0390-3075-4FD9-BD16-9911922CB244}"/>
                  </a:ext>
                </a:extLst>
              </p:cNvPr>
              <p:cNvSpPr/>
              <p:nvPr/>
            </p:nvSpPr>
            <p:spPr>
              <a:xfrm>
                <a:off x="217402" y="4636294"/>
                <a:ext cx="125498" cy="20240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AB6796-E068-4372-B2C1-8D6FC7DF96F8}"/>
                </a:ext>
              </a:extLst>
            </p:cNvPr>
            <p:cNvSpPr/>
            <p:nvPr/>
          </p:nvSpPr>
          <p:spPr>
            <a:xfrm>
              <a:off x="3123028" y="2160443"/>
              <a:ext cx="168812" cy="336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8E24049-278F-4EB9-BBEB-8B0EA19795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74813"/>
            <a:ext cx="2241822" cy="152238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FD69FEB-CF9D-4676-917E-826B8B247070}"/>
              </a:ext>
            </a:extLst>
          </p:cNvPr>
          <p:cNvSpPr txBox="1"/>
          <p:nvPr/>
        </p:nvSpPr>
        <p:spPr>
          <a:xfrm>
            <a:off x="2013426" y="251229"/>
            <a:ext cx="9735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 budget of </a:t>
            </a:r>
            <a:r>
              <a:rPr lang="en-US" sz="1400" dirty="0" err="1"/>
              <a:t>sPHENIX</a:t>
            </a:r>
            <a:r>
              <a:rPr lang="en-US" sz="1400" dirty="0"/>
              <a:t> inner tracker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B45F9C-85CE-49D9-808B-63E3ADFFC386}"/>
              </a:ext>
            </a:extLst>
          </p:cNvPr>
          <p:cNvSpPr txBox="1"/>
          <p:nvPr/>
        </p:nvSpPr>
        <p:spPr>
          <a:xfrm>
            <a:off x="3808712" y="102758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Rich PID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18899E-C084-48E7-80EA-FCFFF08B05DD}"/>
              </a:ext>
            </a:extLst>
          </p:cNvPr>
          <p:cNvSpPr txBox="1"/>
          <p:nvPr/>
        </p:nvSpPr>
        <p:spPr>
          <a:xfrm>
            <a:off x="6503106" y="149179"/>
            <a:ext cx="158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Forward </a:t>
            </a:r>
            <a:r>
              <a:rPr lang="en-US" sz="1400" dirty="0" err="1"/>
              <a:t>Quarkonia</a:t>
            </a:r>
            <a:endParaRPr lang="en-US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EDA140-CCF3-4181-A22E-F36F9BABE331}"/>
              </a:ext>
            </a:extLst>
          </p:cNvPr>
          <p:cNvSpPr txBox="1"/>
          <p:nvPr/>
        </p:nvSpPr>
        <p:spPr>
          <a:xfrm>
            <a:off x="9001058" y="180324"/>
            <a:ext cx="2519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Forward Momentum Resolution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948149-9E12-4537-885D-FF60E3460466}"/>
              </a:ext>
            </a:extLst>
          </p:cNvPr>
          <p:cNvSpPr txBox="1"/>
          <p:nvPr/>
        </p:nvSpPr>
        <p:spPr>
          <a:xfrm>
            <a:off x="239849" y="2486653"/>
            <a:ext cx="155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Tracking Efficiency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9AB2EE-C3D5-4FAC-B293-0A861F2F4575}"/>
              </a:ext>
            </a:extLst>
          </p:cNvPr>
          <p:cNvSpPr txBox="1"/>
          <p:nvPr/>
        </p:nvSpPr>
        <p:spPr>
          <a:xfrm>
            <a:off x="245503" y="4368069"/>
            <a:ext cx="140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Physcis</a:t>
            </a:r>
            <a:r>
              <a:rPr lang="en-US" sz="1400" dirty="0"/>
              <a:t> List Calorimeter Test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430030-BE55-471C-AC4A-84C22087F7C1}"/>
              </a:ext>
            </a:extLst>
          </p:cNvPr>
          <p:cNvSpPr txBox="1"/>
          <p:nvPr/>
        </p:nvSpPr>
        <p:spPr>
          <a:xfrm>
            <a:off x="252750" y="5889427"/>
            <a:ext cx="176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 with streaming readout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11926A-B438-45DE-B576-BC3E5A755FA3}"/>
              </a:ext>
            </a:extLst>
          </p:cNvPr>
          <p:cNvSpPr txBox="1"/>
          <p:nvPr/>
        </p:nvSpPr>
        <p:spPr>
          <a:xfrm>
            <a:off x="10362488" y="1968053"/>
            <a:ext cx="175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Central Barrel Jet Energy Resolution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16E745-0CD9-497F-B1D7-9E4FE9FD42D3}"/>
              </a:ext>
            </a:extLst>
          </p:cNvPr>
          <p:cNvSpPr txBox="1"/>
          <p:nvPr/>
        </p:nvSpPr>
        <p:spPr>
          <a:xfrm>
            <a:off x="9706977" y="4166298"/>
            <a:ext cx="239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Forward Jet Energy Resolution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7EFB42-3290-460F-ACC7-DA45846A4B62}"/>
              </a:ext>
            </a:extLst>
          </p:cNvPr>
          <p:cNvSpPr txBox="1"/>
          <p:nvPr/>
        </p:nvSpPr>
        <p:spPr>
          <a:xfrm>
            <a:off x="1947683" y="2150361"/>
            <a:ext cx="819519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Fun4All Framework is ready for use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Modularity allows easy re-use of existing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Chain from event generator/raw data to final user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Snapshots of chain can be saved, chain can pick up from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Runs in Singularity Container and uses </a:t>
            </a:r>
            <a:r>
              <a:rPr lang="en-US" sz="2400" dirty="0" err="1"/>
              <a:t>cvmfs</a:t>
            </a:r>
            <a:r>
              <a:rPr lang="en-US" sz="2400" dirty="0"/>
              <a:t> for libraries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on a farm or on a laptop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Running on the OSG and HPC will be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30+ detectors implemented so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geometry model enforced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low bar to add existing GEANT4 based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and active user base already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 via slack channel</a:t>
            </a:r>
          </a:p>
        </p:txBody>
      </p:sp>
    </p:spTree>
    <p:extLst>
      <p:ext uri="{BB962C8B-B14F-4D97-AF65-F5344CB8AC3E}">
        <p14:creationId xmlns:p14="http://schemas.microsoft.com/office/powerpoint/2010/main" val="1520268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3B8B0-07B5-4180-B6AA-3DD7ECAA57F9}"/>
              </a:ext>
            </a:extLst>
          </p:cNvPr>
          <p:cNvSpPr txBox="1"/>
          <p:nvPr/>
        </p:nvSpPr>
        <p:spPr>
          <a:xfrm>
            <a:off x="714653" y="1924910"/>
            <a:ext cx="106669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Ghastly Panic" pitchFamily="2" charset="0"/>
              </a:rPr>
              <a:t>Backup Zone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863AC-36A5-4C54-B00D-97975FF99801}"/>
              </a:ext>
            </a:extLst>
          </p:cNvPr>
          <p:cNvSpPr txBox="1"/>
          <p:nvPr/>
        </p:nvSpPr>
        <p:spPr>
          <a:xfrm>
            <a:off x="714653" y="224109"/>
            <a:ext cx="58689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Ghastly Panic" pitchFamily="2" charset="0"/>
              </a:rPr>
              <a:t>You have gone too far</a:t>
            </a:r>
          </a:p>
        </p:txBody>
      </p:sp>
    </p:spTree>
    <p:extLst>
      <p:ext uri="{BB962C8B-B14F-4D97-AF65-F5344CB8AC3E}">
        <p14:creationId xmlns:p14="http://schemas.microsoft.com/office/powerpoint/2010/main" val="66600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661A642-F937-4C27-AD46-1DD612A5A307}"/>
              </a:ext>
            </a:extLst>
          </p:cNvPr>
          <p:cNvGrpSpPr/>
          <p:nvPr/>
        </p:nvGrpSpPr>
        <p:grpSpPr>
          <a:xfrm>
            <a:off x="146353" y="1034941"/>
            <a:ext cx="8222476" cy="5403344"/>
            <a:chOff x="146353" y="1034941"/>
            <a:chExt cx="8222476" cy="54033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DE3A834-44E3-4D4E-A8B9-7186BE81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6353" y="1372052"/>
              <a:ext cx="6304788" cy="46672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7DEBE6-9ABE-42BB-A5BC-31EF57C5986B}"/>
                </a:ext>
              </a:extLst>
            </p:cNvPr>
            <p:cNvSpPr txBox="1"/>
            <p:nvPr/>
          </p:nvSpPr>
          <p:spPr>
            <a:xfrm>
              <a:off x="1304167" y="1729284"/>
              <a:ext cx="1110519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Central DIRC for PID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D4EDE0-D432-414E-93D7-209745D16E61}"/>
                </a:ext>
              </a:extLst>
            </p:cNvPr>
            <p:cNvSpPr txBox="1"/>
            <p:nvPr/>
          </p:nvSpPr>
          <p:spPr>
            <a:xfrm>
              <a:off x="2656866" y="1895444"/>
              <a:ext cx="998991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Inner HCAL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A97CC-AED5-4CED-9E7B-C15414487E20}"/>
                </a:ext>
              </a:extLst>
            </p:cNvPr>
            <p:cNvSpPr txBox="1"/>
            <p:nvPr/>
          </p:nvSpPr>
          <p:spPr>
            <a:xfrm>
              <a:off x="3839300" y="1034941"/>
              <a:ext cx="1037143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Outer HCAL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34245-E916-4AAB-A6D9-912909324DF3}"/>
                </a:ext>
              </a:extLst>
            </p:cNvPr>
            <p:cNvSpPr txBox="1"/>
            <p:nvPr/>
          </p:nvSpPr>
          <p:spPr>
            <a:xfrm>
              <a:off x="3488082" y="1510527"/>
              <a:ext cx="702436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EMCAL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A7393D-5950-443C-B34A-6E1DA6031818}"/>
                    </a:ext>
                  </a:extLst>
                </p:cNvPr>
                <p:cNvSpPr txBox="1"/>
                <p:nvPr/>
              </p:nvSpPr>
              <p:spPr>
                <a:xfrm>
                  <a:off x="1851998" y="5451989"/>
                  <a:ext cx="1609736" cy="98629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Endcap crystal EMC</a:t>
                  </a:r>
                </a:p>
                <a:p>
                  <a:r>
                    <a:rPr lang="en-US" sz="1400" dirty="0"/>
                    <a:t>For scattered e-:</a:t>
                  </a:r>
                </a:p>
                <a:p>
                  <a:r>
                    <a:rPr lang="en-US" sz="1400" dirty="0" err="1"/>
                    <a:t>σ</a:t>
                  </a:r>
                  <a:r>
                    <a:rPr lang="en-US" sz="1400" baseline="-25000" dirty="0" err="1"/>
                    <a:t>E</a:t>
                  </a:r>
                  <a:r>
                    <a:rPr lang="en-US" sz="1400" dirty="0"/>
                    <a:t>/E~1.5%/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400" dirty="0"/>
                </a:p>
                <a:p>
                  <a:r>
                    <a:rPr lang="en-US" sz="1400" dirty="0" err="1"/>
                    <a:t>σ</a:t>
                  </a:r>
                  <a:r>
                    <a:rPr lang="en-US" sz="1400" baseline="-25000" dirty="0" err="1"/>
                    <a:t>x</a:t>
                  </a:r>
                  <a:r>
                    <a:rPr lang="en-US" sz="1400" dirty="0"/>
                    <a:t>&lt; 3mm/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A7393D-5950-443C-B34A-6E1DA60318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998" y="5451989"/>
                  <a:ext cx="1609736" cy="986296"/>
                </a:xfrm>
                <a:prstGeom prst="rect">
                  <a:avLst/>
                </a:prstGeom>
                <a:blipFill>
                  <a:blip r:embed="rId3"/>
                  <a:stretch>
                    <a:fillRect l="-752" b="-5488"/>
                  </a:stretch>
                </a:blipFill>
                <a:ln>
                  <a:solidFill>
                    <a:srgbClr val="00B0F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F67FAF-214C-42E3-952F-B49C766D4C4F}"/>
                </a:ext>
              </a:extLst>
            </p:cNvPr>
            <p:cNvSpPr txBox="1"/>
            <p:nvPr/>
          </p:nvSpPr>
          <p:spPr>
            <a:xfrm>
              <a:off x="5076078" y="1252230"/>
              <a:ext cx="2015673" cy="73866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GEM/</a:t>
              </a:r>
              <a:r>
                <a:rPr lang="en-US" sz="1400" dirty="0" err="1"/>
                <a:t>sTGC</a:t>
              </a:r>
              <a:r>
                <a:rPr lang="en-US" sz="1400" dirty="0"/>
                <a:t> Tracking Stations(z=120,165,     50-100μm in </a:t>
              </a:r>
              <a:r>
                <a:rPr lang="el-GR" sz="1400" dirty="0"/>
                <a:t>φ</a:t>
              </a:r>
              <a:r>
                <a:rPr lang="en-US" sz="1400" dirty="0"/>
                <a:t>, 1cm in r)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A71612-9FD5-45D7-AB4C-93F18567C8F3}"/>
                </a:ext>
              </a:extLst>
            </p:cNvPr>
            <p:cNvSpPr txBox="1"/>
            <p:nvPr/>
          </p:nvSpPr>
          <p:spPr>
            <a:xfrm>
              <a:off x="5933705" y="2138849"/>
              <a:ext cx="2435124" cy="954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Pb/Sc sandwich hadronic calorimeter (NEW) 10x10x100cm</a:t>
              </a:r>
              <a:r>
                <a:rPr lang="en-US" sz="1400" baseline="30000" dirty="0"/>
                <a:t>3</a:t>
              </a:r>
              <a:r>
                <a:rPr lang="en-US" sz="1400" dirty="0"/>
                <a:t> towers (1.2&lt;</a:t>
              </a:r>
              <a:r>
                <a:rPr lang="el-GR" sz="1400" dirty="0"/>
                <a:t>η</a:t>
              </a:r>
              <a:r>
                <a:rPr lang="en-US" sz="1400" dirty="0"/>
                <a:t>&lt;4.0)</a:t>
              </a:r>
              <a:endParaRPr lang="en-US" sz="1400" baseline="30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A1CD7D-95F9-4DB3-9F71-0A477316917E}"/>
                </a:ext>
              </a:extLst>
            </p:cNvPr>
            <p:cNvSpPr txBox="1"/>
            <p:nvPr/>
          </p:nvSpPr>
          <p:spPr>
            <a:xfrm>
              <a:off x="5933705" y="3302467"/>
              <a:ext cx="2281650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Forward RICH for hadron PID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2A4A8A-6B18-4969-8507-4AA8C81A7026}"/>
                </a:ext>
              </a:extLst>
            </p:cNvPr>
            <p:cNvSpPr txBox="1"/>
            <p:nvPr/>
          </p:nvSpPr>
          <p:spPr>
            <a:xfrm>
              <a:off x="5891137" y="3859752"/>
              <a:ext cx="2085245" cy="138499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20x20 array of 2.2x2.2x18cm</a:t>
              </a:r>
              <a:r>
                <a:rPr lang="en-US" sz="1400" baseline="30000" dirty="0"/>
                <a:t>3</a:t>
              </a:r>
              <a:r>
                <a:rPr lang="en-US" sz="1400" dirty="0"/>
                <a:t> PbWO</a:t>
              </a:r>
              <a:r>
                <a:rPr lang="en-US" sz="1400" baseline="-25000" dirty="0"/>
                <a:t>4</a:t>
              </a:r>
              <a:r>
                <a:rPr lang="en-US" sz="1400" dirty="0"/>
                <a:t> crystals (PHENIX MPC) with 10x10cm square hole (300 crystals total) 3.0-3.3&lt;</a:t>
              </a:r>
              <a:r>
                <a:rPr lang="el-GR" sz="1400" dirty="0"/>
                <a:t>η</a:t>
              </a:r>
              <a:r>
                <a:rPr lang="en-US" sz="1400" dirty="0"/>
                <a:t>&lt;4.0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3126074-35DC-4296-9FC8-9C448F6A957B}"/>
                    </a:ext>
                  </a:extLst>
                </p:cNvPr>
                <p:cNvSpPr txBox="1"/>
                <p:nvPr/>
              </p:nvSpPr>
              <p:spPr>
                <a:xfrm>
                  <a:off x="3770979" y="5540658"/>
                  <a:ext cx="3303551" cy="75475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rgbClr val="00B0F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PHENIX </a:t>
                  </a:r>
                  <a:r>
                    <a:rPr lang="en-US" sz="1400" dirty="0" err="1"/>
                    <a:t>PbSC</a:t>
                  </a:r>
                  <a:r>
                    <a:rPr lang="en-US" sz="1400" dirty="0"/>
                    <a:t> modules (5.5x5.5x33cm</a:t>
                  </a:r>
                  <a:r>
                    <a:rPr lang="en-US" sz="1400" baseline="30000" dirty="0"/>
                    <a:t>3</a:t>
                  </a:r>
                  <a:r>
                    <a:rPr lang="en-US" sz="1400" dirty="0"/>
                    <a:t>) organized in 788 groups of 4 (1.4&lt;</a:t>
                  </a:r>
                  <a:r>
                    <a:rPr lang="el-GR" sz="1400" dirty="0"/>
                    <a:t>η</a:t>
                  </a:r>
                  <a:r>
                    <a:rPr lang="en-US" sz="1400" dirty="0"/>
                    <a:t>&lt;3.0-3.3) </a:t>
                  </a:r>
                  <a:r>
                    <a:rPr lang="en-US" sz="1400" dirty="0" err="1"/>
                    <a:t>σ</a:t>
                  </a:r>
                  <a:r>
                    <a:rPr lang="en-US" sz="1400" baseline="-25000" dirty="0" err="1"/>
                    <a:t>E</a:t>
                  </a:r>
                  <a:r>
                    <a:rPr lang="en-US" sz="1400" dirty="0"/>
                    <a:t>/E=8%/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√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3126074-35DC-4296-9FC8-9C448F6A9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0979" y="5540658"/>
                  <a:ext cx="3303551" cy="754758"/>
                </a:xfrm>
                <a:prstGeom prst="rect">
                  <a:avLst/>
                </a:prstGeom>
                <a:blipFill>
                  <a:blip r:embed="rId4"/>
                  <a:stretch>
                    <a:fillRect l="-368" t="-794" b="-6349"/>
                  </a:stretch>
                </a:blipFill>
                <a:ln>
                  <a:solidFill>
                    <a:srgbClr val="00B0F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1B7AB0-D71C-4869-B363-90BC3022C4DC}"/>
              </a:ext>
            </a:extLst>
          </p:cNvPr>
          <p:cNvCxnSpPr>
            <a:stCxn id="4" idx="2"/>
          </p:cNvCxnSpPr>
          <p:nvPr/>
        </p:nvCxnSpPr>
        <p:spPr>
          <a:xfrm>
            <a:off x="1859427" y="2252504"/>
            <a:ext cx="419539" cy="117649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2F1AC5-8819-4466-B8B6-D4958127EF45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156362" y="2203221"/>
            <a:ext cx="0" cy="8897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FAF594-CC7B-49A4-B27E-51E7360CDC2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839300" y="1818304"/>
            <a:ext cx="16192" cy="14191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31F321-B8F4-42CD-9E92-9FCEC6DE156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357872" y="1342718"/>
            <a:ext cx="0" cy="10487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FB6AC4-1839-4D59-909C-BE035FC8B821}"/>
              </a:ext>
            </a:extLst>
          </p:cNvPr>
          <p:cNvCxnSpPr>
            <a:cxnSpLocks/>
          </p:cNvCxnSpPr>
          <p:nvPr/>
        </p:nvCxnSpPr>
        <p:spPr>
          <a:xfrm flipH="1">
            <a:off x="4357872" y="1990894"/>
            <a:ext cx="1533267" cy="14381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A48CCC-25DE-4B1D-951B-D5960AA7EE4A}"/>
              </a:ext>
            </a:extLst>
          </p:cNvPr>
          <p:cNvCxnSpPr>
            <a:cxnSpLocks/>
          </p:cNvCxnSpPr>
          <p:nvPr/>
        </p:nvCxnSpPr>
        <p:spPr>
          <a:xfrm flipH="1">
            <a:off x="4572000" y="1990894"/>
            <a:ext cx="1361706" cy="14381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5350546-F6A7-4881-9F01-F98D0E6D850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598942" y="2615903"/>
            <a:ext cx="33476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E8B38BE-4E76-408D-B147-3751A453CB06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714875" y="3456356"/>
            <a:ext cx="1218830" cy="3455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0A50166-17D4-4C8D-B61A-C01C7A16F269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500468" y="3620591"/>
            <a:ext cx="390669" cy="9316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9FFF1E6-A8C8-496C-B047-2CD25AAFF8B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076078" y="4346917"/>
            <a:ext cx="346677" cy="11937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7CDE5A3-50F7-4774-8DD6-607559E1DFF3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656866" y="4009292"/>
            <a:ext cx="128537" cy="144269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2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A7582C-2E0A-4B56-9DF4-E81EFFC5F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9"/>
            <a:ext cx="8229600" cy="1871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Now the sPHENIX software + tool set available via singularity container</a:t>
            </a:r>
          </a:p>
          <a:p>
            <a:r>
              <a:rPr lang="en-US" dirty="0"/>
              <a:t>Distributed via CVMFS to computing centers</a:t>
            </a:r>
          </a:p>
          <a:p>
            <a:r>
              <a:rPr lang="en-US" dirty="0"/>
              <a:t>And available for download to use on laptop</a:t>
            </a:r>
          </a:p>
          <a:p>
            <a:r>
              <a:rPr lang="en-US" dirty="0"/>
              <a:t>Daily updates and validations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6A6921-FCF9-4752-BD71-49A45CE0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 of sPHENIX-EIC simulation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130FD-2982-49C0-B756-7BEA20E8B952}"/>
              </a:ext>
            </a:extLst>
          </p:cNvPr>
          <p:cNvSpPr/>
          <p:nvPr/>
        </p:nvSpPr>
        <p:spPr>
          <a:xfrm>
            <a:off x="2362200" y="3365666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https://github.com/sPHENIX-Collaboration/Singularity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2EC7C-D4F3-4260-B5B6-4F1ECE92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35" y="3886200"/>
            <a:ext cx="742453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3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65277D-032C-4428-8F18-EE4C99E2B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7063"/>
            <a:ext cx="4800600" cy="21000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sPHENIX Continuous Integration automatically check every Pull Request and daily builds</a:t>
            </a:r>
          </a:p>
          <a:p>
            <a:r>
              <a:rPr lang="en-US" dirty="0"/>
              <a:t>It will be useful to have such validation for </a:t>
            </a:r>
            <a:r>
              <a:rPr lang="en-US" dirty="0">
                <a:solidFill>
                  <a:schemeClr val="accent1"/>
                </a:solidFill>
              </a:rPr>
              <a:t>PID detectors </a:t>
            </a:r>
            <a:r>
              <a:rPr lang="en-US" dirty="0"/>
              <a:t>too</a:t>
            </a:r>
          </a:p>
          <a:p>
            <a:pPr lvl="1"/>
            <a:r>
              <a:rPr lang="en-US" dirty="0"/>
              <a:t>e.g. calorimeter is check from G4-basics to jet reconstruction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744FF7-AE6A-47EF-8607-43E3BE80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QA Check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DDA2B-E80E-4E44-9B64-1D68BBC3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88769"/>
            <a:ext cx="9144000" cy="3034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1D793-DD22-4A27-B1A4-FD32CD6D3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91"/>
          <a:stretch/>
        </p:blipFill>
        <p:spPr>
          <a:xfrm>
            <a:off x="6629400" y="988873"/>
            <a:ext cx="3810000" cy="227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CE4BE9-82AC-4E26-9C20-961C72104712}"/>
              </a:ext>
            </a:extLst>
          </p:cNvPr>
          <p:cNvSpPr/>
          <p:nvPr/>
        </p:nvSpPr>
        <p:spPr>
          <a:xfrm>
            <a:off x="5791200" y="746767"/>
            <a:ext cx="502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https://github.com/sPHENIX-Collaboration/coresoftware/pulls?q=is%3Apr+is%3Aclosed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4169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864F-265E-44A8-A814-8BB53CD6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OSG Running</a:t>
            </a:r>
            <a:endParaRPr lang="en-US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A6D95-599C-4116-9D02-994A0C853520}"/>
              </a:ext>
            </a:extLst>
          </p:cNvPr>
          <p:cNvSpPr txBox="1"/>
          <p:nvPr/>
        </p:nvSpPr>
        <p:spPr>
          <a:xfrm>
            <a:off x="838200" y="2151727"/>
            <a:ext cx="109449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Singularity is supported on the Open Science Grid and o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ur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cvmfs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repository will soon be visible in OASIS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Running a condor job on the OSG will look like: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Requirements = HAS_SINGULARITY == TRUE 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SingularityImage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"/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cvmfs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/sphenix.sdcc.bnl.gov/singularity/rhic_sl7_ext.simg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opens the OSG as a computing resource for users with no access to a farm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singularity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https://github.com/sPHENIX-Collaboration/Singularity</a:t>
            </a:r>
          </a:p>
        </p:txBody>
      </p:sp>
    </p:spTree>
    <p:extLst>
      <p:ext uri="{BB962C8B-B14F-4D97-AF65-F5344CB8AC3E}">
        <p14:creationId xmlns:p14="http://schemas.microsoft.com/office/powerpoint/2010/main" val="46727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F63D5C9-F696-440F-B3C5-57830B8BA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0"/>
            <a:ext cx="9564624" cy="1143000"/>
          </a:xfrm>
        </p:spPr>
        <p:txBody>
          <a:bodyPr>
            <a:normAutofit/>
          </a:bodyPr>
          <a:lstStyle/>
          <a:p>
            <a:r>
              <a:rPr lang="en-US" altLang="en-US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Keep it simple – Analysis Module </a:t>
            </a:r>
            <a:r>
              <a:rPr lang="en-US" altLang="en-US" sz="40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Baseclass</a:t>
            </a:r>
            <a:endParaRPr lang="en-US" altLang="en-US" sz="40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E9525C0-4DB1-4BEC-9D2A-6F481A5EBE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217" y="2706083"/>
            <a:ext cx="8353567" cy="33280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Init(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once when you register the module with the Fun4AllServer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InitRun</a:t>
            </a:r>
            <a:r>
              <a:rPr lang="en-US" altLang="en-US" sz="2000" dirty="0"/>
              <a:t>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before the first event is analyzed and whenever data from a new run is encountered 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process_event</a:t>
            </a:r>
            <a:r>
              <a:rPr lang="en-US" altLang="en-US" sz="2000" dirty="0"/>
              <a:t> 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for every event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ResetEvent</a:t>
            </a:r>
            <a:r>
              <a:rPr lang="en-US" altLang="en-US" sz="2000" dirty="0"/>
              <a:t>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after each event is processed so you can clean up leftovers of this event in your 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EndRun</a:t>
            </a:r>
            <a:r>
              <a:rPr lang="en-US" altLang="en-US" sz="2000" dirty="0"/>
              <a:t>(const int </a:t>
            </a:r>
            <a:r>
              <a:rPr lang="en-US" altLang="en-US" sz="2000" dirty="0" err="1"/>
              <a:t>runnumber</a:t>
            </a:r>
            <a:r>
              <a:rPr lang="en-US" altLang="en-US" sz="2000" dirty="0"/>
              <a:t>): called before the </a:t>
            </a:r>
            <a:r>
              <a:rPr lang="en-US" altLang="en-US" sz="2000" dirty="0" err="1"/>
              <a:t>InitRun</a:t>
            </a:r>
            <a:r>
              <a:rPr lang="en-US" altLang="en-US" sz="2000" dirty="0"/>
              <a:t> is called (caveat the Node tree already contains the data from the first event of the new run)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End(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Last call before we quit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7635BBC-C24E-4659-98C8-FC539B03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31" y="1413298"/>
            <a:ext cx="10440538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to inherit from the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SubsysReco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Baseclass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(offline/framework/fun4all/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SubsysReco.h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which gives the methods  which are called by Fun4All. If you don’t implement all of them it’s perfectly fine (the beauty of base classes)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E523705A-4D74-4C60-9780-2F647582F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6034089"/>
            <a:ext cx="748665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create another node tree you can tell Fun4All to call your module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respective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topNode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you register your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modue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4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A9AF-F10B-41DC-855C-BF4423F1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20589"/>
            <a:ext cx="9905998" cy="99913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Brief History of Fun4All the sled</a:t>
            </a:r>
            <a:endParaRPr lang="en-US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06485-B235-4784-8660-EE0F2D5AB15B}"/>
              </a:ext>
            </a:extLst>
          </p:cNvPr>
          <p:cNvSpPr txBox="1"/>
          <p:nvPr/>
        </p:nvSpPr>
        <p:spPr>
          <a:xfrm>
            <a:off x="145350" y="845127"/>
            <a:ext cx="117518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2003 Developed to process incoming PHENIX data continuing improved/development since.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Development driven by analysis needs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Workhorse for PHENIX, supports embedding, simulations and analysis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Enabled Analysis Train which is now the common model for LHC data analysis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PBs processing for analysis every month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2011 added GEANT4 as module for designing a new detector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Lesson learned from the past: Keep everything in the same framework!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 become a separate project for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sPHENIX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moved code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https://github.com/sPHENIX-Collaboration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major cleanup of the code infra structure, CI (Jenkins) catches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0C2E6-0789-4E8B-B821-09F5105C2A4A}"/>
              </a:ext>
            </a:extLst>
          </p:cNvPr>
          <p:cNvSpPr txBox="1"/>
          <p:nvPr/>
        </p:nvSpPr>
        <p:spPr>
          <a:xfrm>
            <a:off x="800275" y="5284508"/>
            <a:ext cx="1044201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Fun4All is a very flexible battle tested framework which is used for large scale processing and analysis. Users like it for its simplicity and have bought into it.</a:t>
            </a: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Modularity is key, it is basically a collection of building blocks</a:t>
            </a: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Special emphasis on fast turnaround development and debugging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FC37D-8E71-40B2-B0A7-9FDBD9345DAF}"/>
              </a:ext>
            </a:extLst>
          </p:cNvPr>
          <p:cNvGrpSpPr/>
          <p:nvPr/>
        </p:nvGrpSpPr>
        <p:grpSpPr>
          <a:xfrm>
            <a:off x="9117800" y="2476756"/>
            <a:ext cx="2902398" cy="2336489"/>
            <a:chOff x="9117800" y="2795411"/>
            <a:chExt cx="2902398" cy="23364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C62634-3BB7-49E3-8AEB-6CB157A60A30}"/>
                </a:ext>
              </a:extLst>
            </p:cNvPr>
            <p:cNvGrpSpPr/>
            <p:nvPr/>
          </p:nvGrpSpPr>
          <p:grpSpPr>
            <a:xfrm>
              <a:off x="9117800" y="3138667"/>
              <a:ext cx="2902398" cy="1993233"/>
              <a:chOff x="9117800" y="3138667"/>
              <a:chExt cx="2902398" cy="19932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0BD6478-9620-4E86-8099-7F810D6C3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40784" y="3138667"/>
                <a:ext cx="2656431" cy="162337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78CB41-9285-4C09-994B-75D0FDF2852A}"/>
                  </a:ext>
                </a:extLst>
              </p:cNvPr>
              <p:cNvSpPr txBox="1"/>
              <p:nvPr/>
            </p:nvSpPr>
            <p:spPr>
              <a:xfrm>
                <a:off x="9117800" y="4762568"/>
                <a:ext cx="2902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Fun4All @ E1039 (</a:t>
                </a:r>
                <a:r>
                  <a:rPr lang="en-US" dirty="0" err="1"/>
                  <a:t>Spinquest</a:t>
                </a:r>
                <a:r>
                  <a:rPr lang="en-US" dirty="0"/>
                  <a:t>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A18DDF-D3D8-486D-A8ED-E8EFD0A985CB}"/>
                </a:ext>
              </a:extLst>
            </p:cNvPr>
            <p:cNvSpPr txBox="1"/>
            <p:nvPr/>
          </p:nvSpPr>
          <p:spPr>
            <a:xfrm>
              <a:off x="9824244" y="2795411"/>
              <a:ext cx="1489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only RHIC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407F57-CCEB-4846-9341-C823A68AACE6}"/>
              </a:ext>
            </a:extLst>
          </p:cNvPr>
          <p:cNvCxnSpPr/>
          <p:nvPr/>
        </p:nvCxnSpPr>
        <p:spPr>
          <a:xfrm>
            <a:off x="4632308" y="109312"/>
            <a:ext cx="1810871" cy="591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7CF048-EF42-4C20-B491-05EABAAD9738}"/>
              </a:ext>
            </a:extLst>
          </p:cNvPr>
          <p:cNvCxnSpPr/>
          <p:nvPr/>
        </p:nvCxnSpPr>
        <p:spPr>
          <a:xfrm flipV="1">
            <a:off x="4614379" y="109312"/>
            <a:ext cx="1900518" cy="66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40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6EB82-2943-410B-B5E5-9BB5331A5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94" y="377124"/>
            <a:ext cx="8223814" cy="41782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DA0A39-6490-47D7-8E15-5C87FA88C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387" y="0"/>
            <a:ext cx="9905998" cy="1478570"/>
          </a:xfrm>
        </p:spPr>
        <p:txBody>
          <a:bodyPr/>
          <a:lstStyle/>
          <a:p>
            <a:r>
              <a:rPr lang="en-US" dirty="0" err="1"/>
              <a:t>JLeic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3F083-501B-43F6-B18A-6DB63FFF4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3055"/>
            <a:ext cx="7064188" cy="236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DDCA7-3CA7-4157-A4FF-D70A86B7EB4D}"/>
              </a:ext>
            </a:extLst>
          </p:cNvPr>
          <p:cNvSpPr txBox="1"/>
          <p:nvPr/>
        </p:nvSpPr>
        <p:spPr>
          <a:xfrm>
            <a:off x="832330" y="3429000"/>
            <a:ext cx="1867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GeV electron</a:t>
            </a:r>
          </a:p>
          <a:p>
            <a:r>
              <a:rPr lang="en-US" dirty="0"/>
              <a:t>In central tracking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ED0B9-BA71-42E3-8C0C-F3BFED7A12EE}"/>
              </a:ext>
            </a:extLst>
          </p:cNvPr>
          <p:cNvSpPr txBox="1"/>
          <p:nvPr/>
        </p:nvSpPr>
        <p:spPr>
          <a:xfrm>
            <a:off x="126610" y="2236763"/>
            <a:ext cx="340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Started a week ago based on g4e https://gitlab.com/jlab-eic/g4e/</a:t>
            </a:r>
          </a:p>
        </p:txBody>
      </p:sp>
    </p:spTree>
    <p:extLst>
      <p:ext uri="{BB962C8B-B14F-4D97-AF65-F5344CB8AC3E}">
        <p14:creationId xmlns:p14="http://schemas.microsoft.com/office/powerpoint/2010/main" val="308465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EFA09F9-C44E-4BB1-B2F9-E9891DCA9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00" y="109259"/>
            <a:ext cx="8458200" cy="495300"/>
          </a:xfrm>
        </p:spPr>
        <p:txBody>
          <a:bodyPr>
            <a:normAutofit fontScale="90000"/>
          </a:bodyPr>
          <a:lstStyle/>
          <a:p>
            <a:r>
              <a:rPr lang="en-US" altLang="en-US" cap="none" dirty="0">
                <a:latin typeface="+mn-lt"/>
              </a:rPr>
              <a:t>Structure of Fun4All </a:t>
            </a:r>
            <a:r>
              <a:rPr lang="en-US" altLang="en-US" dirty="0">
                <a:latin typeface="+mn-lt"/>
              </a:rPr>
              <a:t>t</a:t>
            </a:r>
            <a:r>
              <a:rPr lang="en-US" altLang="en-US" cap="none" dirty="0">
                <a:latin typeface="+mn-lt"/>
              </a:rPr>
              <a:t>he sled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080E1A04-28CE-4435-B929-812B9570A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43" y="6400800"/>
            <a:ext cx="10100714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 all there is to it, no backdoor communications – steered by ROOT macros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F32B4F20-8E5D-4FB1-8F83-E35F59F7D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7925" y="22098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8718333A-39B7-40AC-BF46-48179EB90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6" y="1954213"/>
            <a:ext cx="23082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Managers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7007A671-5AF8-4450-8CF2-1CC7E2485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9" y="1960563"/>
            <a:ext cx="21050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Managers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960C60CC-2E9B-41BC-9DB5-18DAF6FEA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1" y="1960563"/>
            <a:ext cx="18002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 Tree(s)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A44AEF7-1A2B-4D24-8739-C573D40F8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3332163"/>
            <a:ext cx="239395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Modules</a:t>
            </a: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B48086EB-B09D-4804-89FF-2DACAB39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438401"/>
            <a:ext cx="0" cy="879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F3D304B0-0C6A-4F71-B757-BDEAE27CB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514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AAB5BABC-2A0E-42E9-A616-F7E199664660}"/>
              </a:ext>
            </a:extLst>
          </p:cNvPr>
          <p:cNvGrpSpPr>
            <a:grpSpLocks/>
          </p:cNvGrpSpPr>
          <p:nvPr/>
        </p:nvGrpSpPr>
        <p:grpSpPr bwMode="auto">
          <a:xfrm>
            <a:off x="7766051" y="2541590"/>
            <a:ext cx="2436813" cy="1719263"/>
            <a:chOff x="4009" y="1614"/>
            <a:chExt cx="1535" cy="1083"/>
          </a:xfrm>
        </p:grpSpPr>
        <p:sp>
          <p:nvSpPr>
            <p:cNvPr id="11276" name="Text Box 12">
              <a:extLst>
                <a:ext uri="{FF2B5EF4-FFF2-40B4-BE49-F238E27FC236}">
                  <a16:creationId xmlns:a16="http://schemas.microsoft.com/office/drawing/2014/main" id="{8FD5DFD1-283D-4B8F-94E0-2A283E93C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" y="1614"/>
              <a:ext cx="479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DST</a:t>
              </a:r>
            </a:p>
          </p:txBody>
        </p:sp>
        <p:sp>
          <p:nvSpPr>
            <p:cNvPr id="11277" name="Text Box 13">
              <a:extLst>
                <a:ext uri="{FF2B5EF4-FFF2-40B4-BE49-F238E27FC236}">
                  <a16:creationId xmlns:a16="http://schemas.microsoft.com/office/drawing/2014/main" id="{060797CA-7908-48AE-B1A4-D9785DA68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" y="1993"/>
              <a:ext cx="1535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Raw Data (PRDF)</a:t>
              </a:r>
            </a:p>
          </p:txBody>
        </p:sp>
        <p:sp>
          <p:nvSpPr>
            <p:cNvPr id="11278" name="Text Box 14">
              <a:extLst>
                <a:ext uri="{FF2B5EF4-FFF2-40B4-BE49-F238E27FC236}">
                  <a16:creationId xmlns:a16="http://schemas.microsoft.com/office/drawing/2014/main" id="{09DAA470-5BE8-405F-9A35-49A259536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9" y="2406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HepMC</a:t>
              </a:r>
              <a:endPara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79" name="Line 15">
            <a:extLst>
              <a:ext uri="{FF2B5EF4-FFF2-40B4-BE49-F238E27FC236}">
                <a16:creationId xmlns:a16="http://schemas.microsoft.com/office/drawing/2014/main" id="{D1930990-4F48-4811-98C4-B4EA7C1D1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3783014"/>
            <a:ext cx="0" cy="949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80" name="Group 16">
            <a:extLst>
              <a:ext uri="{FF2B5EF4-FFF2-40B4-BE49-F238E27FC236}">
                <a16:creationId xmlns:a16="http://schemas.microsoft.com/office/drawing/2014/main" id="{349A4435-CEA5-41E3-86FA-F795FAD06DAD}"/>
              </a:ext>
            </a:extLst>
          </p:cNvPr>
          <p:cNvGrpSpPr>
            <a:grpSpLocks/>
          </p:cNvGrpSpPr>
          <p:nvPr/>
        </p:nvGrpSpPr>
        <p:grpSpPr bwMode="auto">
          <a:xfrm>
            <a:off x="5899150" y="4732338"/>
            <a:ext cx="4478338" cy="1143000"/>
            <a:chOff x="2833" y="2928"/>
            <a:chExt cx="2821" cy="720"/>
          </a:xfrm>
        </p:grpSpPr>
        <p:sp>
          <p:nvSpPr>
            <p:cNvPr id="11281" name="Text Box 17">
              <a:extLst>
                <a:ext uri="{FF2B5EF4-FFF2-40B4-BE49-F238E27FC236}">
                  <a16:creationId xmlns:a16="http://schemas.microsoft.com/office/drawing/2014/main" id="{E79C36B3-AECA-4597-9006-5D8396F2A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2928"/>
              <a:ext cx="1656" cy="28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Histogram Manager</a:t>
              </a:r>
            </a:p>
          </p:txBody>
        </p:sp>
        <p:sp>
          <p:nvSpPr>
            <p:cNvPr id="11282" name="Text Box 18">
              <a:extLst>
                <a:ext uri="{FF2B5EF4-FFF2-40B4-BE49-F238E27FC236}">
                  <a16:creationId xmlns:a16="http://schemas.microsoft.com/office/drawing/2014/main" id="{B2D27E88-70CF-4D56-8675-7B6A1099D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" y="3360"/>
              <a:ext cx="835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Root File</a:t>
              </a:r>
            </a:p>
          </p:txBody>
        </p:sp>
        <p:sp>
          <p:nvSpPr>
            <p:cNvPr id="11283" name="Line 19">
              <a:extLst>
                <a:ext uri="{FF2B5EF4-FFF2-40B4-BE49-F238E27FC236}">
                  <a16:creationId xmlns:a16="http://schemas.microsoft.com/office/drawing/2014/main" id="{2FDB427D-3523-4D55-B259-043852747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3216"/>
              <a:ext cx="28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85" name="Line 21">
            <a:extLst>
              <a:ext uri="{FF2B5EF4-FFF2-40B4-BE49-F238E27FC236}">
                <a16:creationId xmlns:a16="http://schemas.microsoft.com/office/drawing/2014/main" id="{5A01F529-3BBD-4898-B2D9-8E0304D83B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5563" y="3824288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54ECFCB7-BDBB-4CF5-9D66-C843B91B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9" y="4767263"/>
            <a:ext cx="1671637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Calibrations</a:t>
            </a:r>
          </a:p>
        </p:txBody>
      </p:sp>
      <p:sp>
        <p:nvSpPr>
          <p:cNvPr id="11287" name="Text Box 23">
            <a:extLst>
              <a:ext uri="{FF2B5EF4-FFF2-40B4-BE49-F238E27FC236}">
                <a16:creationId xmlns:a16="http://schemas.microsoft.com/office/drawing/2014/main" id="{2DC8FC55-438D-44E5-9BA1-147CCAF8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5829428"/>
            <a:ext cx="1785937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PostGres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</a:p>
        </p:txBody>
      </p:sp>
      <p:grpSp>
        <p:nvGrpSpPr>
          <p:cNvPr id="11312" name="Group 48">
            <a:extLst>
              <a:ext uri="{FF2B5EF4-FFF2-40B4-BE49-F238E27FC236}">
                <a16:creationId xmlns:a16="http://schemas.microsoft.com/office/drawing/2014/main" id="{4BD56B82-176F-416F-A1C8-72C42B810E1E}"/>
              </a:ext>
            </a:extLst>
          </p:cNvPr>
          <p:cNvGrpSpPr>
            <a:grpSpLocks/>
          </p:cNvGrpSpPr>
          <p:nvPr/>
        </p:nvGrpSpPr>
        <p:grpSpPr bwMode="auto">
          <a:xfrm>
            <a:off x="5135563" y="5241862"/>
            <a:ext cx="282575" cy="539750"/>
            <a:chOff x="1566" y="3269"/>
            <a:chExt cx="178" cy="340"/>
          </a:xfrm>
        </p:grpSpPr>
        <p:sp>
          <p:nvSpPr>
            <p:cNvPr id="11291" name="Line 27">
              <a:extLst>
                <a:ext uri="{FF2B5EF4-FFF2-40B4-BE49-F238E27FC236}">
                  <a16:creationId xmlns:a16="http://schemas.microsoft.com/office/drawing/2014/main" id="{4CC8B7C3-667B-4C50-80A7-D5FEBEAD3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3269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92" name="Line 28">
              <a:extLst>
                <a:ext uri="{FF2B5EF4-FFF2-40B4-BE49-F238E27FC236}">
                  <a16:creationId xmlns:a16="http://schemas.microsoft.com/office/drawing/2014/main" id="{CD9ABA1C-258F-42D6-879F-4E9F75BCB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" y="3277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93" name="Text Box 29">
            <a:extLst>
              <a:ext uri="{FF2B5EF4-FFF2-40B4-BE49-F238E27FC236}">
                <a16:creationId xmlns:a16="http://schemas.microsoft.com/office/drawing/2014/main" id="{BD8BC22C-B2FE-40BA-B5CB-4CB22D103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20751"/>
            <a:ext cx="6096000" cy="5191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Fun4AllServer</a:t>
            </a:r>
          </a:p>
        </p:txBody>
      </p:sp>
      <p:sp>
        <p:nvSpPr>
          <p:cNvPr id="11294" name="Line 30">
            <a:extLst>
              <a:ext uri="{FF2B5EF4-FFF2-40B4-BE49-F238E27FC236}">
                <a16:creationId xmlns:a16="http://schemas.microsoft.com/office/drawing/2014/main" id="{0CBA4523-5455-47F6-B484-9FDB047F8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1425" y="2209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5" name="Line 31">
            <a:extLst>
              <a:ext uri="{FF2B5EF4-FFF2-40B4-BE49-F238E27FC236}">
                <a16:creationId xmlns:a16="http://schemas.microsoft.com/office/drawing/2014/main" id="{5381E73D-1378-4CCD-B491-C7D6A3C7B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53035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6" name="Line 32">
            <a:extLst>
              <a:ext uri="{FF2B5EF4-FFF2-40B4-BE49-F238E27FC236}">
                <a16:creationId xmlns:a16="http://schemas.microsoft.com/office/drawing/2014/main" id="{5492DD5D-AD0E-42AF-A837-7258993F6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153035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7" name="Line 33">
            <a:extLst>
              <a:ext uri="{FF2B5EF4-FFF2-40B4-BE49-F238E27FC236}">
                <a16:creationId xmlns:a16="http://schemas.microsoft.com/office/drawing/2014/main" id="{823E46F6-ABAE-45D5-90E1-2DB119E44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8" name="Line 34">
            <a:extLst>
              <a:ext uri="{FF2B5EF4-FFF2-40B4-BE49-F238E27FC236}">
                <a16:creationId xmlns:a16="http://schemas.microsoft.com/office/drawing/2014/main" id="{411E4489-CF86-4FB9-9A8C-BC9D85830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9" name="Line 35">
            <a:extLst>
              <a:ext uri="{FF2B5EF4-FFF2-40B4-BE49-F238E27FC236}">
                <a16:creationId xmlns:a16="http://schemas.microsoft.com/office/drawing/2014/main" id="{29839BA2-9947-4242-BAA2-BDBF7D612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0" name="Line 36">
            <a:extLst>
              <a:ext uri="{FF2B5EF4-FFF2-40B4-BE49-F238E27FC236}">
                <a16:creationId xmlns:a16="http://schemas.microsoft.com/office/drawing/2014/main" id="{F6712A8F-C8B3-4859-A485-1872657BC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1" name="Text Box 37">
            <a:extLst>
              <a:ext uri="{FF2B5EF4-FFF2-40B4-BE49-F238E27FC236}">
                <a16:creationId xmlns:a16="http://schemas.microsoft.com/office/drawing/2014/main" id="{E69BC32D-876D-443B-A021-3E8C3BA1B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952500"/>
            <a:ext cx="709613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</p:txBody>
      </p:sp>
      <p:sp>
        <p:nvSpPr>
          <p:cNvPr id="11302" name="Line 38">
            <a:extLst>
              <a:ext uri="{FF2B5EF4-FFF2-40B4-BE49-F238E27FC236}">
                <a16:creationId xmlns:a16="http://schemas.microsoft.com/office/drawing/2014/main" id="{0C6D9A53-0009-420F-9693-C7E703FF3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1195388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3" name="Line 39">
            <a:extLst>
              <a:ext uri="{FF2B5EF4-FFF2-40B4-BE49-F238E27FC236}">
                <a16:creationId xmlns:a16="http://schemas.microsoft.com/office/drawing/2014/main" id="{E909C2D6-8B97-421E-AF7C-7BCA54BA3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4" name="Line 40">
            <a:extLst>
              <a:ext uri="{FF2B5EF4-FFF2-40B4-BE49-F238E27FC236}">
                <a16:creationId xmlns:a16="http://schemas.microsoft.com/office/drawing/2014/main" id="{63C1AD5A-B60E-44C9-9677-62387D75B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E9DAC8-13AB-432A-8477-DE02D05650D4}"/>
              </a:ext>
            </a:extLst>
          </p:cNvPr>
          <p:cNvGrpSpPr/>
          <p:nvPr/>
        </p:nvGrpSpPr>
        <p:grpSpPr>
          <a:xfrm>
            <a:off x="1311084" y="2587626"/>
            <a:ext cx="2436815" cy="2822575"/>
            <a:chOff x="1311084" y="2587626"/>
            <a:chExt cx="2436815" cy="2822575"/>
          </a:xfrm>
        </p:grpSpPr>
        <p:sp>
          <p:nvSpPr>
            <p:cNvPr id="11306" name="Text Box 42">
              <a:extLst>
                <a:ext uri="{FF2B5EF4-FFF2-40B4-BE49-F238E27FC236}">
                  <a16:creationId xmlns:a16="http://schemas.microsoft.com/office/drawing/2014/main" id="{5C932340-CD78-43D7-85FF-B143AAF1D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9284" y="2587626"/>
              <a:ext cx="760414" cy="4572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DST</a:t>
              </a:r>
            </a:p>
          </p:txBody>
        </p:sp>
        <p:sp>
          <p:nvSpPr>
            <p:cNvPr id="11307" name="Text Box 43">
              <a:extLst>
                <a:ext uri="{FF2B5EF4-FFF2-40B4-BE49-F238E27FC236}">
                  <a16:creationId xmlns:a16="http://schemas.microsoft.com/office/drawing/2014/main" id="{D255E15F-D86B-4708-AF62-585E51C94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1084" y="3178176"/>
              <a:ext cx="2436815" cy="4572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Raw Data (PRDF)</a:t>
              </a:r>
            </a:p>
          </p:txBody>
        </p:sp>
        <p:sp>
          <p:nvSpPr>
            <p:cNvPr id="11308" name="Text Box 44">
              <a:extLst>
                <a:ext uri="{FF2B5EF4-FFF2-40B4-BE49-F238E27FC236}">
                  <a16:creationId xmlns:a16="http://schemas.microsoft.com/office/drawing/2014/main" id="{CBD63C40-11CB-469D-93FC-17585D763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415" y="3770314"/>
              <a:ext cx="1962153" cy="4572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HepMC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/Oscar</a:t>
              </a:r>
            </a:p>
          </p:txBody>
        </p:sp>
        <p:sp>
          <p:nvSpPr>
            <p:cNvPr id="11309" name="Text Box 45">
              <a:extLst>
                <a:ext uri="{FF2B5EF4-FFF2-40B4-BE49-F238E27FC236}">
                  <a16:creationId xmlns:a16="http://schemas.microsoft.com/office/drawing/2014/main" id="{D3E027DD-DDCA-4E58-8A60-EC08B281E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810" y="4953001"/>
              <a:ext cx="995363" cy="4572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Empty</a:t>
              </a:r>
            </a:p>
          </p:txBody>
        </p:sp>
        <p:sp>
          <p:nvSpPr>
            <p:cNvPr id="11310" name="Text Box 46">
              <a:extLst>
                <a:ext uri="{FF2B5EF4-FFF2-40B4-BE49-F238E27FC236}">
                  <a16:creationId xmlns:a16="http://schemas.microsoft.com/office/drawing/2014/main" id="{2B27D499-48FB-499E-B5C0-B73559620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853" y="4360864"/>
              <a:ext cx="2327277" cy="46196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Event Generators</a:t>
              </a:r>
            </a:p>
          </p:txBody>
        </p:sp>
      </p:grpSp>
      <p:sp>
        <p:nvSpPr>
          <p:cNvPr id="45" name="Text Box 23">
            <a:extLst>
              <a:ext uri="{FF2B5EF4-FFF2-40B4-BE49-F238E27FC236}">
                <a16:creationId xmlns:a16="http://schemas.microsoft.com/office/drawing/2014/main" id="{8FA902DD-3F20-4FA0-9812-4A5A82DB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00" y="5837365"/>
            <a:ext cx="662361" cy="46166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</p:txBody>
      </p:sp>
      <p:grpSp>
        <p:nvGrpSpPr>
          <p:cNvPr id="46" name="Group 48">
            <a:extLst>
              <a:ext uri="{FF2B5EF4-FFF2-40B4-BE49-F238E27FC236}">
                <a16:creationId xmlns:a16="http://schemas.microsoft.com/office/drawing/2014/main" id="{21DAC46A-A976-4746-9BCD-C31C3109CB0F}"/>
              </a:ext>
            </a:extLst>
          </p:cNvPr>
          <p:cNvGrpSpPr>
            <a:grpSpLocks/>
          </p:cNvGrpSpPr>
          <p:nvPr/>
        </p:nvGrpSpPr>
        <p:grpSpPr bwMode="auto">
          <a:xfrm>
            <a:off x="4065333" y="5212461"/>
            <a:ext cx="282575" cy="539750"/>
            <a:chOff x="1566" y="3269"/>
            <a:chExt cx="178" cy="340"/>
          </a:xfrm>
        </p:grpSpPr>
        <p:sp>
          <p:nvSpPr>
            <p:cNvPr id="47" name="Line 27">
              <a:extLst>
                <a:ext uri="{FF2B5EF4-FFF2-40B4-BE49-F238E27FC236}">
                  <a16:creationId xmlns:a16="http://schemas.microsoft.com/office/drawing/2014/main" id="{5DB6AF94-B6BE-4A63-9675-0BD18D3DF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3269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Line 28">
              <a:extLst>
                <a:ext uri="{FF2B5EF4-FFF2-40B4-BE49-F238E27FC236}">
                  <a16:creationId xmlns:a16="http://schemas.microsoft.com/office/drawing/2014/main" id="{BA05FD21-62B4-409E-844C-40C896E851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" y="3277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80AA9F-F73D-44E5-AEBB-5B36AAA631D7}"/>
              </a:ext>
            </a:extLst>
          </p:cNvPr>
          <p:cNvCxnSpPr/>
          <p:nvPr/>
        </p:nvCxnSpPr>
        <p:spPr>
          <a:xfrm flipV="1">
            <a:off x="4271682" y="74708"/>
            <a:ext cx="1900518" cy="66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2D1C67-D7E8-461B-BEFA-31AF74697CF6}"/>
              </a:ext>
            </a:extLst>
          </p:cNvPr>
          <p:cNvCxnSpPr/>
          <p:nvPr/>
        </p:nvCxnSpPr>
        <p:spPr>
          <a:xfrm>
            <a:off x="4271682" y="18773"/>
            <a:ext cx="1810871" cy="591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77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6453-9DD2-425C-973D-16C638E2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05"/>
            <a:ext cx="10515600" cy="1325563"/>
          </a:xfrm>
        </p:spPr>
        <p:txBody>
          <a:bodyPr/>
          <a:lstStyle/>
          <a:p>
            <a:r>
              <a:rPr lang="en-US" dirty="0"/>
              <a:t>Currently implemented event generators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5B2649-9CE6-4151-8E13-9EE1D9421950}"/>
              </a:ext>
            </a:extLst>
          </p:cNvPr>
          <p:cNvGrpSpPr/>
          <p:nvPr/>
        </p:nvGrpSpPr>
        <p:grpSpPr>
          <a:xfrm>
            <a:off x="543359" y="1818607"/>
            <a:ext cx="2969983" cy="1825885"/>
            <a:chOff x="5340897" y="775075"/>
            <a:chExt cx="2969983" cy="1825885"/>
          </a:xfrm>
        </p:grpSpPr>
        <p:sp>
          <p:nvSpPr>
            <p:cNvPr id="4" name="Rounded Rectangle 28">
              <a:extLst>
                <a:ext uri="{FF2B5EF4-FFF2-40B4-BE49-F238E27FC236}">
                  <a16:creationId xmlns:a16="http://schemas.microsoft.com/office/drawing/2014/main" id="{C01409AA-C84E-4A87-8BC8-902FA90A8D11}"/>
                </a:ext>
              </a:extLst>
            </p:cNvPr>
            <p:cNvSpPr/>
            <p:nvPr/>
          </p:nvSpPr>
          <p:spPr bwMode="auto">
            <a:xfrm>
              <a:off x="5340897" y="775075"/>
              <a:ext cx="2969983" cy="1825885"/>
            </a:xfrm>
            <a:prstGeom prst="roundRect">
              <a:avLst/>
            </a:prstGeom>
            <a:solidFill>
              <a:srgbClr val="A4D3E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defTabSz="3851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96" charset="0"/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1pPr>
              <a:lvl2pPr marL="625787" indent="-240687" algn="l" defTabSz="3851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96" charset="0"/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2pPr>
              <a:lvl3pPr marL="962749" indent="-192550" algn="l" defTabSz="3851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96" charset="0"/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3pPr>
              <a:lvl4pPr marL="1347848" indent="-192550" algn="l" defTabSz="3851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96" charset="0"/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4pPr>
              <a:lvl5pPr marL="1732948" indent="-192550" algn="l" defTabSz="3851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96" charset="0"/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5pPr>
              <a:lvl6pPr marL="1925498" algn="l" defTabSz="385100" rtl="0" eaLnBrk="1" latinLnBrk="0" hangingPunct="1"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6pPr>
              <a:lvl7pPr marL="2310597" algn="l" defTabSz="385100" rtl="0" eaLnBrk="1" latinLnBrk="0" hangingPunct="1"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7pPr>
              <a:lvl8pPr marL="2695697" algn="l" defTabSz="385100" rtl="0" eaLnBrk="1" latinLnBrk="0" hangingPunct="1"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8pPr>
              <a:lvl9pPr marL="3080796" algn="l" defTabSz="385100" rtl="0" eaLnBrk="1" latinLnBrk="0" hangingPunct="1">
                <a:defRPr kern="1200">
                  <a:solidFill>
                    <a:schemeClr val="tx1"/>
                  </a:solidFill>
                  <a:latin typeface="Arial" pitchFamily="-96" charset="0"/>
                  <a:ea typeface="+mn-ea"/>
                  <a:cs typeface="+mn-cs"/>
                </a:defRPr>
              </a:lvl9pPr>
            </a:lstStyle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83" charset="0"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effectLst/>
                <a:latin typeface="Arial" pitchFamily="-83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E6DA55-09A2-4C48-8B6D-CF0F7A264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6337" y="903617"/>
              <a:ext cx="2680022" cy="1579436"/>
              <a:chOff x="124" y="61"/>
              <a:chExt cx="2401" cy="1415"/>
            </a:xfrm>
          </p:grpSpPr>
          <p:sp>
            <p:nvSpPr>
              <p:cNvPr id="6" name="AutoShape 11">
                <a:extLst>
                  <a:ext uri="{FF2B5EF4-FFF2-40B4-BE49-F238E27FC236}">
                    <a16:creationId xmlns:a16="http://schemas.microsoft.com/office/drawing/2014/main" id="{ECEEC3AB-F563-476A-98FE-F159B7670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" y="806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FF80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Djangoh</a:t>
                </a:r>
                <a:endParaRPr lang="en-US" sz="20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7" name="AutoShape 12">
                <a:extLst>
                  <a:ext uri="{FF2B5EF4-FFF2-40B4-BE49-F238E27FC236}">
                    <a16:creationId xmlns:a16="http://schemas.microsoft.com/office/drawing/2014/main" id="{D7F4EF48-E7A6-4C88-B36D-1ADA9ABF3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434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00FF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PEPSI</a:t>
                </a:r>
              </a:p>
            </p:txBody>
          </p:sp>
          <p:sp>
            <p:nvSpPr>
              <p:cNvPr id="8" name="AutoShape 13">
                <a:extLst>
                  <a:ext uri="{FF2B5EF4-FFF2-40B4-BE49-F238E27FC236}">
                    <a16:creationId xmlns:a16="http://schemas.microsoft.com/office/drawing/2014/main" id="{DB67494C-3B34-48CD-AE7E-EFCD98ADE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" y="1165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0000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Rapgap</a:t>
                </a:r>
                <a:endParaRPr lang="en-US" sz="20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9" name="AutoShape 14">
                <a:extLst>
                  <a:ext uri="{FF2B5EF4-FFF2-40B4-BE49-F238E27FC236}">
                    <a16:creationId xmlns:a16="http://schemas.microsoft.com/office/drawing/2014/main" id="{8CEFBDBF-5BE2-4F83-B717-5D1474928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" y="61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PYTHIA</a:t>
                </a:r>
              </a:p>
            </p:txBody>
          </p:sp>
          <p:sp>
            <p:nvSpPr>
              <p:cNvPr id="10" name="AutoShape 15">
                <a:extLst>
                  <a:ext uri="{FF2B5EF4-FFF2-40B4-BE49-F238E27FC236}">
                    <a16:creationId xmlns:a16="http://schemas.microsoft.com/office/drawing/2014/main" id="{977EDDA5-4DF1-4AD4-900E-199A5D7A1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" y="808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Milou</a:t>
                </a:r>
                <a:endParaRPr lang="en-US" sz="20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11" name="AutoShape 16">
                <a:extLst>
                  <a:ext uri="{FF2B5EF4-FFF2-40B4-BE49-F238E27FC236}">
                    <a16:creationId xmlns:a16="http://schemas.microsoft.com/office/drawing/2014/main" id="{34DB1EE6-0988-4A48-8478-FA4D9E109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" y="1167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80008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LEPTO</a:t>
                </a:r>
              </a:p>
            </p:txBody>
          </p:sp>
          <p:sp>
            <p:nvSpPr>
              <p:cNvPr id="12" name="AutoShape 17">
                <a:extLst>
                  <a:ext uri="{FF2B5EF4-FFF2-40B4-BE49-F238E27FC236}">
                    <a16:creationId xmlns:a16="http://schemas.microsoft.com/office/drawing/2014/main" id="{0D3BF0CF-C8F6-47F2-9D0E-B2E0A9701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" y="62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FFFF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DPMJet</a:t>
                </a:r>
                <a:endParaRPr lang="en-US" sz="2000" dirty="0">
                  <a:solidFill>
                    <a:srgbClr val="000000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BB330A7F-8679-4F9C-861C-7DA69C5FE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" y="434"/>
                <a:ext cx="1150" cy="309"/>
              </a:xfrm>
              <a:prstGeom prst="roundRect">
                <a:avLst>
                  <a:gd name="adj" fmla="val 25000"/>
                </a:avLst>
              </a:prstGeom>
              <a:solidFill>
                <a:srgbClr val="CC66FF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>
                <a:defPPr>
                  <a:defRPr lang="en-GB"/>
                </a:defPPr>
                <a:lvl1pPr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1pPr>
                <a:lvl2pPr marL="625787" indent="-240687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2pPr>
                <a:lvl3pPr marL="962749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3pPr>
                <a:lvl4pPr marL="13478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4pPr>
                <a:lvl5pPr marL="1732948" indent="-192550" algn="l" defTabSz="385100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96" charset="0"/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5pPr>
                <a:lvl6pPr marL="1925498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6pPr>
                <a:lvl7pPr marL="23105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7pPr>
                <a:lvl8pPr marL="2695697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8pPr>
                <a:lvl9pPr marL="3080796" algn="l" defTabSz="385100" rtl="0" eaLnBrk="1" latinLnBrk="0" hangingPunct="1">
                  <a:defRPr kern="1200">
                    <a:solidFill>
                      <a:schemeClr val="tx1"/>
                    </a:solidFill>
                    <a:latin typeface="Arial" pitchFamily="-96" charset="0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err="1">
                    <a:solidFill>
                      <a:srgbClr val="FFFFFF"/>
                    </a:solidFill>
                    <a:latin typeface="Gill Sans" pitchFamily="-65" charset="0"/>
                    <a:ea typeface="Gill Sans" pitchFamily="-65" charset="0"/>
                    <a:cs typeface="Gill Sans" pitchFamily="-65" charset="0"/>
                    <a:sym typeface="Gill Sans" pitchFamily="-65" charset="0"/>
                  </a:rPr>
                  <a:t>gmc_trans</a:t>
                </a:r>
                <a:endParaRPr lang="en-US" sz="2000" dirty="0">
                  <a:solidFill>
                    <a:srgbClr val="FFFFFF"/>
                  </a:solidFill>
                  <a:latin typeface="Gill Sans" pitchFamily="-65" charset="0"/>
                  <a:ea typeface="Gill Sans" pitchFamily="-65" charset="0"/>
                  <a:cs typeface="Gill Sans" pitchFamily="-65" charset="0"/>
                  <a:sym typeface="Gill Sans" pitchFamily="-65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0AA5D5-B030-4C5F-9A60-10C7769A7CDB}"/>
              </a:ext>
            </a:extLst>
          </p:cNvPr>
          <p:cNvSpPr txBox="1"/>
          <p:nvPr/>
        </p:nvSpPr>
        <p:spPr>
          <a:xfrm>
            <a:off x="116810" y="1273498"/>
            <a:ext cx="341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Via </a:t>
            </a:r>
            <a:r>
              <a:rPr lang="en-US" sz="2400" dirty="0" err="1"/>
              <a:t>Eic</a:t>
            </a:r>
            <a:r>
              <a:rPr lang="en-US" sz="2400" dirty="0"/>
              <a:t>-Smear interface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302BCE-1EB7-4111-AEA0-09735E430C59}"/>
              </a:ext>
            </a:extLst>
          </p:cNvPr>
          <p:cNvGrpSpPr/>
          <p:nvPr/>
        </p:nvGrpSpPr>
        <p:grpSpPr>
          <a:xfrm>
            <a:off x="8263635" y="1215713"/>
            <a:ext cx="3048060" cy="2754638"/>
            <a:chOff x="8046929" y="1351867"/>
            <a:chExt cx="3048060" cy="27546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08007F-2CC7-4362-9FF6-7015D0C5D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533" t="7582" r="8210" b="12418"/>
            <a:stretch/>
          </p:blipFill>
          <p:spPr>
            <a:xfrm>
              <a:off x="8046929" y="1351867"/>
              <a:ext cx="3048060" cy="23792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0FC3C0-0773-445A-84DD-FF2F0B72F4D1}"/>
                </a:ext>
              </a:extLst>
            </p:cNvPr>
            <p:cNvSpPr txBox="1"/>
            <p:nvPr/>
          </p:nvSpPr>
          <p:spPr>
            <a:xfrm>
              <a:off x="8122486" y="3737173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Sarte</a:t>
              </a:r>
              <a:r>
                <a:rPr lang="en-US" dirty="0"/>
                <a:t> as seen by EIC detector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D9BAF0-9637-4013-BA59-CCF8509E1BE8}"/>
              </a:ext>
            </a:extLst>
          </p:cNvPr>
          <p:cNvGrpSpPr/>
          <p:nvPr/>
        </p:nvGrpSpPr>
        <p:grpSpPr>
          <a:xfrm>
            <a:off x="7968533" y="4096315"/>
            <a:ext cx="4223467" cy="2168988"/>
            <a:chOff x="7968533" y="4096315"/>
            <a:chExt cx="4223467" cy="21689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935901-4E21-4D2A-B9C7-43B809CEB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8533" y="4096315"/>
              <a:ext cx="2405902" cy="21689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4C81DC-E6AD-47D5-9297-68A6BEEED025}"/>
                </a:ext>
              </a:extLst>
            </p:cNvPr>
            <p:cNvSpPr txBox="1"/>
            <p:nvPr/>
          </p:nvSpPr>
          <p:spPr>
            <a:xfrm>
              <a:off x="10374435" y="4580645"/>
              <a:ext cx="1817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Pythia8 in a 6 layer silicon detector mockup and 2T field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9785B7-37F5-48BE-AE88-459837E26A04}"/>
              </a:ext>
            </a:extLst>
          </p:cNvPr>
          <p:cNvGrpSpPr/>
          <p:nvPr/>
        </p:nvGrpSpPr>
        <p:grpSpPr>
          <a:xfrm>
            <a:off x="5348382" y="1371300"/>
            <a:ext cx="2521342" cy="2701243"/>
            <a:chOff x="5348382" y="1371300"/>
            <a:chExt cx="2521342" cy="2701243"/>
          </a:xfrm>
        </p:grpSpPr>
        <p:pic>
          <p:nvPicPr>
            <p:cNvPr id="20" name="Picture 19" descr="C:\Users\root\Documents\cipanp2012\decadal\sPHENIX_Hijing-8-10fm.png">
              <a:extLst>
                <a:ext uri="{FF2B5EF4-FFF2-40B4-BE49-F238E27FC236}">
                  <a16:creationId xmlns:a16="http://schemas.microsoft.com/office/drawing/2014/main" id="{0F8FA394-543A-4ED1-83AF-6375C01CE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560" y="1371300"/>
              <a:ext cx="2028986" cy="202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ED6428-D977-42CC-A64A-020026921855}"/>
                </a:ext>
              </a:extLst>
            </p:cNvPr>
            <p:cNvSpPr txBox="1"/>
            <p:nvPr/>
          </p:nvSpPr>
          <p:spPr>
            <a:xfrm>
              <a:off x="5348382" y="3426212"/>
              <a:ext cx="2521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Very peripheral heavy ion collision from </a:t>
              </a:r>
              <a:r>
                <a:rPr lang="en-US" dirty="0" err="1"/>
                <a:t>hijing</a:t>
              </a:r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430E42E-8EA3-4912-8789-95C17EF572ED}"/>
              </a:ext>
            </a:extLst>
          </p:cNvPr>
          <p:cNvSpPr txBox="1"/>
          <p:nvPr/>
        </p:nvSpPr>
        <p:spPr>
          <a:xfrm>
            <a:off x="893631" y="6320611"/>
            <a:ext cx="1040473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Full Truth information preserved: anything can be traced back to the input particle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49FA68-0048-4189-958B-F961B6B0D585}"/>
              </a:ext>
            </a:extLst>
          </p:cNvPr>
          <p:cNvSpPr txBox="1"/>
          <p:nvPr/>
        </p:nvSpPr>
        <p:spPr>
          <a:xfrm>
            <a:off x="116810" y="3932384"/>
            <a:ext cx="371736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Via Fun4All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Pythia6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Pythia8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Sartre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Jetscape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Generic </a:t>
            </a:r>
            <a:r>
              <a:rPr lang="en-US" dirty="0" err="1"/>
              <a:t>HepMC</a:t>
            </a:r>
            <a:r>
              <a:rPr lang="en-US" dirty="0"/>
              <a:t> 2/OSCAR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Single Particle Generators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Embedding in existing events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663297-4890-4BEA-8D09-A14FA55BEB9C}"/>
              </a:ext>
            </a:extLst>
          </p:cNvPr>
          <p:cNvGrpSpPr/>
          <p:nvPr/>
        </p:nvGrpSpPr>
        <p:grpSpPr>
          <a:xfrm>
            <a:off x="4159820" y="4225795"/>
            <a:ext cx="3630468" cy="1733631"/>
            <a:chOff x="4159820" y="4127319"/>
            <a:chExt cx="3630468" cy="17336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23FF55-BA3A-462A-9F58-9C06D6FA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820" y="4127319"/>
              <a:ext cx="1875354" cy="173363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AD5DED-DAA8-4034-B1CE-4E1C09592504}"/>
                </a:ext>
              </a:extLst>
            </p:cNvPr>
            <p:cNvSpPr txBox="1"/>
            <p:nvPr/>
          </p:nvSpPr>
          <p:spPr>
            <a:xfrm>
              <a:off x="6156828" y="4532469"/>
              <a:ext cx="16334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GeV Au on</a:t>
              </a:r>
            </a:p>
            <a:p>
              <a:r>
                <a:rPr lang="en-US" dirty="0"/>
                <a:t>water phantom</a:t>
              </a:r>
            </a:p>
            <a:p>
              <a:r>
                <a:rPr lang="en-US" dirty="0"/>
                <a:t>(NSRL)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50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B0499BB-4D46-49F6-867A-8F498419A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1905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G4 program flow within Fun4All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27E141EB-7C54-4749-AF40-EF9DB480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04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Fun4AllServer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817D573-508A-40CF-AED9-ACEB5C91C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057400"/>
            <a:ext cx="116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PHG4Reco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9244D4E5-D8CC-413E-ACF8-41229AC7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211" y="2209800"/>
            <a:ext cx="461665" cy="4648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/>
            <a:r>
              <a:rPr lang="en-US" altLang="en-US" dirty="0"/>
              <a:t>Node tree</a:t>
            </a:r>
          </a:p>
        </p:txBody>
      </p:sp>
      <p:grpSp>
        <p:nvGrpSpPr>
          <p:cNvPr id="18438" name="Group 6">
            <a:extLst>
              <a:ext uri="{FF2B5EF4-FFF2-40B4-BE49-F238E27FC236}">
                <a16:creationId xmlns:a16="http://schemas.microsoft.com/office/drawing/2014/main" id="{D28D2735-288B-4190-B95C-F48497C20B5B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2819401"/>
            <a:ext cx="5486400" cy="823913"/>
            <a:chOff x="1536" y="1776"/>
            <a:chExt cx="3456" cy="519"/>
          </a:xfrm>
        </p:grpSpPr>
        <p:sp>
          <p:nvSpPr>
            <p:cNvPr id="18439" name="Text Box 7">
              <a:extLst>
                <a:ext uri="{FF2B5EF4-FFF2-40B4-BE49-F238E27FC236}">
                  <a16:creationId xmlns:a16="http://schemas.microsoft.com/office/drawing/2014/main" id="{CE17BC4A-04C4-420A-9DCC-47B381379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776"/>
              <a:ext cx="13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Interface Detector 1</a:t>
              </a:r>
            </a:p>
          </p:txBody>
        </p:sp>
        <p:grpSp>
          <p:nvGrpSpPr>
            <p:cNvPr id="18440" name="Group 8">
              <a:extLst>
                <a:ext uri="{FF2B5EF4-FFF2-40B4-BE49-F238E27FC236}">
                  <a16:creationId xmlns:a16="http://schemas.microsoft.com/office/drawing/2014/main" id="{799E264B-83A3-491D-827D-EE62201EB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8" y="1776"/>
              <a:ext cx="1984" cy="519"/>
              <a:chOff x="3008" y="1776"/>
              <a:chExt cx="1984" cy="519"/>
            </a:xfrm>
          </p:grpSpPr>
          <p:sp>
            <p:nvSpPr>
              <p:cNvPr id="18441" name="Text Box 9">
                <a:extLst>
                  <a:ext uri="{FF2B5EF4-FFF2-40B4-BE49-F238E27FC236}">
                    <a16:creationId xmlns:a16="http://schemas.microsoft.com/office/drawing/2014/main" id="{15B8CA91-B376-4C0E-A4E7-0F16E5221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8" y="1776"/>
                <a:ext cx="158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Construct() </a:t>
                </a:r>
                <a:r>
                  <a:rPr lang="en-US" altLang="en-US">
                    <a:sym typeface="Wingdings" panose="05000000000000000000" pitchFamily="2" charset="2"/>
                  </a:rPr>
                  <a:t> Geometry</a:t>
                </a:r>
                <a:endParaRPr lang="en-US" altLang="en-US"/>
              </a:p>
            </p:txBody>
          </p:sp>
          <p:sp>
            <p:nvSpPr>
              <p:cNvPr id="18442" name="Text Box 10">
                <a:extLst>
                  <a:ext uri="{FF2B5EF4-FFF2-40B4-BE49-F238E27FC236}">
                    <a16:creationId xmlns:a16="http://schemas.microsoft.com/office/drawing/2014/main" id="{C2211347-9E98-4C43-BD5F-A2C0684BD3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8" y="2064"/>
                <a:ext cx="19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Stepping Action (Hit extraction)</a:t>
                </a:r>
              </a:p>
            </p:txBody>
          </p:sp>
        </p:grpSp>
        <p:sp>
          <p:nvSpPr>
            <p:cNvPr id="18443" name="Line 11">
              <a:extLst>
                <a:ext uri="{FF2B5EF4-FFF2-40B4-BE49-F238E27FC236}">
                  <a16:creationId xmlns:a16="http://schemas.microsoft.com/office/drawing/2014/main" id="{506C2040-D5F7-46AF-8EE7-BA6E969B65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872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12">
              <a:extLst>
                <a:ext uri="{FF2B5EF4-FFF2-40B4-BE49-F238E27FC236}">
                  <a16:creationId xmlns:a16="http://schemas.microsoft.com/office/drawing/2014/main" id="{780F6E97-5FBB-47B5-82DB-DF39055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920"/>
              <a:ext cx="192" cy="2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5" name="Text Box 13">
            <a:extLst>
              <a:ext uri="{FF2B5EF4-FFF2-40B4-BE49-F238E27FC236}">
                <a16:creationId xmlns:a16="http://schemas.microsoft.com/office/drawing/2014/main" id="{03F55945-8D68-4080-AAD5-A232EC12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886200"/>
            <a:ext cx="2065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Interface Detector 2</a:t>
            </a:r>
          </a:p>
        </p:txBody>
      </p:sp>
      <p:grpSp>
        <p:nvGrpSpPr>
          <p:cNvPr id="18446" name="Group 14">
            <a:extLst>
              <a:ext uri="{FF2B5EF4-FFF2-40B4-BE49-F238E27FC236}">
                <a16:creationId xmlns:a16="http://schemas.microsoft.com/office/drawing/2014/main" id="{F49A1CC9-DDCD-4635-B8C9-DDEB8BB47DD6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886201"/>
            <a:ext cx="3149600" cy="823913"/>
            <a:chOff x="3008" y="1776"/>
            <a:chExt cx="1984" cy="519"/>
          </a:xfrm>
        </p:grpSpPr>
        <p:sp>
          <p:nvSpPr>
            <p:cNvPr id="18447" name="Text Box 15">
              <a:extLst>
                <a:ext uri="{FF2B5EF4-FFF2-40B4-BE49-F238E27FC236}">
                  <a16:creationId xmlns:a16="http://schemas.microsoft.com/office/drawing/2014/main" id="{68244218-2C32-46FD-807F-96CB745F6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1776"/>
              <a:ext cx="158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Construct() </a:t>
              </a:r>
              <a:r>
                <a:rPr lang="en-US" altLang="en-US">
                  <a:sym typeface="Wingdings" panose="05000000000000000000" pitchFamily="2" charset="2"/>
                </a:rPr>
                <a:t> Geometry</a:t>
              </a:r>
              <a:endParaRPr lang="en-US" altLang="en-US"/>
            </a:p>
          </p:txBody>
        </p:sp>
        <p:sp>
          <p:nvSpPr>
            <p:cNvPr id="18448" name="Text Box 16">
              <a:extLst>
                <a:ext uri="{FF2B5EF4-FFF2-40B4-BE49-F238E27FC236}">
                  <a16:creationId xmlns:a16="http://schemas.microsoft.com/office/drawing/2014/main" id="{A0D3C6A0-A63B-4F98-8F81-535DEE7EB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2064"/>
              <a:ext cx="19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Stepping Action (Hit extraction)</a:t>
              </a:r>
            </a:p>
          </p:txBody>
        </p:sp>
      </p:grpSp>
      <p:sp>
        <p:nvSpPr>
          <p:cNvPr id="18449" name="Line 17">
            <a:extLst>
              <a:ext uri="{FF2B5EF4-FFF2-40B4-BE49-F238E27FC236}">
                <a16:creationId xmlns:a16="http://schemas.microsoft.com/office/drawing/2014/main" id="{0AE7D494-E37C-4B52-AAEF-6C675E1B9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062413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67751CE4-37B1-4D4E-9B8A-B4432D9DF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114800"/>
            <a:ext cx="3048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2A44D3C8-BD39-4DCA-935F-9F71EFC3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36220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5361B42E-F28F-4267-8DA8-2FBA39BC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2004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1">
            <a:extLst>
              <a:ext uri="{FF2B5EF4-FFF2-40B4-BE49-F238E27FC236}">
                <a16:creationId xmlns:a16="http://schemas.microsoft.com/office/drawing/2014/main" id="{8340BD04-06FA-4B75-866A-60A66D5FF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7526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CED78545-FEA8-4606-9D94-4BA5E475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411" y="990600"/>
            <a:ext cx="461665" cy="426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/>
            <a:r>
              <a:rPr lang="en-US" altLang="en-US" dirty="0"/>
              <a:t>Geant4</a:t>
            </a:r>
          </a:p>
        </p:txBody>
      </p:sp>
      <p:sp>
        <p:nvSpPr>
          <p:cNvPr id="18455" name="Line 23">
            <a:extLst>
              <a:ext uri="{FF2B5EF4-FFF2-40B4-BE49-F238E27FC236}">
                <a16:creationId xmlns:a16="http://schemas.microsoft.com/office/drawing/2014/main" id="{3238ED7B-5E4B-46BB-82CC-0F99DFD87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286000"/>
            <a:ext cx="472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>
            <a:extLst>
              <a:ext uri="{FF2B5EF4-FFF2-40B4-BE49-F238E27FC236}">
                <a16:creationId xmlns:a16="http://schemas.microsoft.com/office/drawing/2014/main" id="{AFF7170C-37F9-4F73-82EF-B83BBFF81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200" y="3048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E56B5BC9-42C3-4A3B-9354-F0C25DCF3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1148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26">
            <a:extLst>
              <a:ext uri="{FF2B5EF4-FFF2-40B4-BE49-F238E27FC236}">
                <a16:creationId xmlns:a16="http://schemas.microsoft.com/office/drawing/2014/main" id="{C354A997-47BC-470B-92AD-4F4307C56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219200"/>
            <a:ext cx="0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27">
            <a:extLst>
              <a:ext uri="{FF2B5EF4-FFF2-40B4-BE49-F238E27FC236}">
                <a16:creationId xmlns:a16="http://schemas.microsoft.com/office/drawing/2014/main" id="{ACD6DD33-1596-4814-8D7D-A756ACFB9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3505200"/>
            <a:ext cx="381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28">
            <a:extLst>
              <a:ext uri="{FF2B5EF4-FFF2-40B4-BE49-F238E27FC236}">
                <a16:creationId xmlns:a16="http://schemas.microsoft.com/office/drawing/2014/main" id="{5C1CBFCF-6D1D-465D-BAE2-4E15768F0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4495800"/>
            <a:ext cx="381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>
            <a:extLst>
              <a:ext uri="{FF2B5EF4-FFF2-40B4-BE49-F238E27FC236}">
                <a16:creationId xmlns:a16="http://schemas.microsoft.com/office/drawing/2014/main" id="{67EA3A17-DC85-4381-83BB-5A35922F4E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505200"/>
            <a:ext cx="3505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30">
            <a:extLst>
              <a:ext uri="{FF2B5EF4-FFF2-40B4-BE49-F238E27FC236}">
                <a16:creationId xmlns:a16="http://schemas.microsoft.com/office/drawing/2014/main" id="{4D6EFA3A-6750-4CD9-AE32-4DBFDCDE8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4572000"/>
            <a:ext cx="3505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70AFD012-04AD-4850-96AC-204D0E0A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49069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Digitisation</a:t>
            </a:r>
          </a:p>
        </p:txBody>
      </p:sp>
      <p:sp>
        <p:nvSpPr>
          <p:cNvPr id="18464" name="Line 32">
            <a:extLst>
              <a:ext uri="{FF2B5EF4-FFF2-40B4-BE49-F238E27FC236}">
                <a16:creationId xmlns:a16="http://schemas.microsoft.com/office/drawing/2014/main" id="{3D19F2FC-E515-478C-ABC1-460A71540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514600"/>
            <a:ext cx="0" cy="2362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Text Box 33">
            <a:extLst>
              <a:ext uri="{FF2B5EF4-FFF2-40B4-BE49-F238E27FC236}">
                <a16:creationId xmlns:a16="http://schemas.microsoft.com/office/drawing/2014/main" id="{EADE1DCC-6C50-4243-B8D1-3D3D4BD8F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5638801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Tracking,Clustering</a:t>
            </a:r>
          </a:p>
        </p:txBody>
      </p:sp>
      <p:sp>
        <p:nvSpPr>
          <p:cNvPr id="18466" name="Text Box 34">
            <a:extLst>
              <a:ext uri="{FF2B5EF4-FFF2-40B4-BE49-F238E27FC236}">
                <a16:creationId xmlns:a16="http://schemas.microsoft.com/office/drawing/2014/main" id="{9FEFF65E-4F40-4455-B5AB-B7F079B0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658" y="5193575"/>
            <a:ext cx="1117678" cy="43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 err="1"/>
              <a:t>RCdaq</a:t>
            </a:r>
            <a:endParaRPr lang="en-US" altLang="en-US" sz="2800" dirty="0"/>
          </a:p>
        </p:txBody>
      </p:sp>
      <p:sp>
        <p:nvSpPr>
          <p:cNvPr id="18467" name="Line 35">
            <a:extLst>
              <a:ext uri="{FF2B5EF4-FFF2-40B4-BE49-F238E27FC236}">
                <a16:creationId xmlns:a16="http://schemas.microsoft.com/office/drawing/2014/main" id="{390C0175-A4D8-42AD-BA5C-4CCD857E65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5463569"/>
            <a:ext cx="3124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468" name="Group 36">
            <a:extLst>
              <a:ext uri="{FF2B5EF4-FFF2-40B4-BE49-F238E27FC236}">
                <a16:creationId xmlns:a16="http://schemas.microsoft.com/office/drawing/2014/main" id="{0B2464B0-CEFB-4A94-8EFB-A4BC1DCB4F3F}"/>
              </a:ext>
            </a:extLst>
          </p:cNvPr>
          <p:cNvGrpSpPr>
            <a:grpSpLocks/>
          </p:cNvGrpSpPr>
          <p:nvPr/>
        </p:nvGrpSpPr>
        <p:grpSpPr bwMode="auto">
          <a:xfrm>
            <a:off x="2814638" y="5046663"/>
            <a:ext cx="461962" cy="152400"/>
            <a:chOff x="813" y="3179"/>
            <a:chExt cx="291" cy="96"/>
          </a:xfrm>
        </p:grpSpPr>
        <p:sp>
          <p:nvSpPr>
            <p:cNvPr id="18469" name="Line 37">
              <a:extLst>
                <a:ext uri="{FF2B5EF4-FFF2-40B4-BE49-F238E27FC236}">
                  <a16:creationId xmlns:a16="http://schemas.microsoft.com/office/drawing/2014/main" id="{4A708EAB-8EBF-48C4-A480-D5E87DA90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Line 38">
              <a:extLst>
                <a:ext uri="{FF2B5EF4-FFF2-40B4-BE49-F238E27FC236}">
                  <a16:creationId xmlns:a16="http://schemas.microsoft.com/office/drawing/2014/main" id="{4F510F44-0A34-4FCF-ADCB-CBA94DF8B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71" name="Group 39">
            <a:extLst>
              <a:ext uri="{FF2B5EF4-FFF2-40B4-BE49-F238E27FC236}">
                <a16:creationId xmlns:a16="http://schemas.microsoft.com/office/drawing/2014/main" id="{66D6DBB2-2EED-4E9E-A1F5-62E6BF0D620B}"/>
              </a:ext>
            </a:extLst>
          </p:cNvPr>
          <p:cNvGrpSpPr>
            <a:grpSpLocks/>
          </p:cNvGrpSpPr>
          <p:nvPr/>
        </p:nvGrpSpPr>
        <p:grpSpPr bwMode="auto">
          <a:xfrm>
            <a:off x="2819401" y="5715000"/>
            <a:ext cx="461963" cy="152400"/>
            <a:chOff x="813" y="3179"/>
            <a:chExt cx="291" cy="96"/>
          </a:xfrm>
        </p:grpSpPr>
        <p:sp>
          <p:nvSpPr>
            <p:cNvPr id="18472" name="Line 40">
              <a:extLst>
                <a:ext uri="{FF2B5EF4-FFF2-40B4-BE49-F238E27FC236}">
                  <a16:creationId xmlns:a16="http://schemas.microsoft.com/office/drawing/2014/main" id="{A045A25D-AFAC-4D92-A443-6F8E5C60A8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Line 41">
              <a:extLst>
                <a:ext uri="{FF2B5EF4-FFF2-40B4-BE49-F238E27FC236}">
                  <a16:creationId xmlns:a16="http://schemas.microsoft.com/office/drawing/2014/main" id="{3750DA43-53F1-4D1D-AE6E-DCD0C5EE3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4" name="Line 42">
            <a:extLst>
              <a:ext uri="{FF2B5EF4-FFF2-40B4-BE49-F238E27FC236}">
                <a16:creationId xmlns:a16="http://schemas.microsoft.com/office/drawing/2014/main" id="{ABCB4CF7-AC10-4AD0-86C0-690CE4116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5316538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Text Box 43">
            <a:extLst>
              <a:ext uri="{FF2B5EF4-FFF2-40B4-BE49-F238E27FC236}">
                <a16:creationId xmlns:a16="http://schemas.microsoft.com/office/drawing/2014/main" id="{2D6501D2-DE0D-49AD-96E9-38251534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6134101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Jet Finding, Upsilons, Photons,…</a:t>
            </a:r>
          </a:p>
        </p:txBody>
      </p:sp>
      <p:grpSp>
        <p:nvGrpSpPr>
          <p:cNvPr id="18476" name="Group 44">
            <a:extLst>
              <a:ext uri="{FF2B5EF4-FFF2-40B4-BE49-F238E27FC236}">
                <a16:creationId xmlns:a16="http://schemas.microsoft.com/office/drawing/2014/main" id="{30D1F356-93D8-4145-A735-FE8BB13A8783}"/>
              </a:ext>
            </a:extLst>
          </p:cNvPr>
          <p:cNvGrpSpPr>
            <a:grpSpLocks/>
          </p:cNvGrpSpPr>
          <p:nvPr/>
        </p:nvGrpSpPr>
        <p:grpSpPr bwMode="auto">
          <a:xfrm>
            <a:off x="2784476" y="6242050"/>
            <a:ext cx="461963" cy="152400"/>
            <a:chOff x="813" y="3179"/>
            <a:chExt cx="291" cy="96"/>
          </a:xfrm>
        </p:grpSpPr>
        <p:sp>
          <p:nvSpPr>
            <p:cNvPr id="18477" name="Line 45">
              <a:extLst>
                <a:ext uri="{FF2B5EF4-FFF2-40B4-BE49-F238E27FC236}">
                  <a16:creationId xmlns:a16="http://schemas.microsoft.com/office/drawing/2014/main" id="{673D3496-CC2D-44B9-B1B7-239FFE07B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Line 46">
              <a:extLst>
                <a:ext uri="{FF2B5EF4-FFF2-40B4-BE49-F238E27FC236}">
                  <a16:creationId xmlns:a16="http://schemas.microsoft.com/office/drawing/2014/main" id="{682BCBD1-FAC7-407D-B35F-435939D6F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9" name="Line 47">
            <a:extLst>
              <a:ext uri="{FF2B5EF4-FFF2-40B4-BE49-F238E27FC236}">
                <a16:creationId xmlns:a16="http://schemas.microsoft.com/office/drawing/2014/main" id="{5DF1D96D-047C-445F-B919-6D00B50C6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5188" y="59436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>
            <a:extLst>
              <a:ext uri="{FF2B5EF4-FFF2-40B4-BE49-F238E27FC236}">
                <a16:creationId xmlns:a16="http://schemas.microsoft.com/office/drawing/2014/main" id="{1875C168-5820-40EA-89B1-038FA492E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50" y="60198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Text Box 49">
            <a:extLst>
              <a:ext uri="{FF2B5EF4-FFF2-40B4-BE49-F238E27FC236}">
                <a16:creationId xmlns:a16="http://schemas.microsoft.com/office/drawing/2014/main" id="{65A0EA6F-1F69-4F5A-9FFC-C9FB766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837238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calls</a:t>
            </a:r>
          </a:p>
        </p:txBody>
      </p:sp>
      <p:sp>
        <p:nvSpPr>
          <p:cNvPr id="18482" name="Line 50">
            <a:extLst>
              <a:ext uri="{FF2B5EF4-FFF2-40B4-BE49-F238E27FC236}">
                <a16:creationId xmlns:a16="http://schemas.microsoft.com/office/drawing/2014/main" id="{AB166D21-B659-46EA-AB61-D27080848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2613" y="6430963"/>
            <a:ext cx="990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Text Box 51">
            <a:extLst>
              <a:ext uri="{FF2B5EF4-FFF2-40B4-BE49-F238E27FC236}">
                <a16:creationId xmlns:a16="http://schemas.microsoft.com/office/drawing/2014/main" id="{3FC1C4DC-BEEC-4B8B-BE69-3796E66E6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6248400"/>
            <a:ext cx="10078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dataflow</a:t>
            </a:r>
          </a:p>
        </p:txBody>
      </p:sp>
      <p:sp>
        <p:nvSpPr>
          <p:cNvPr id="18484" name="Line 52">
            <a:extLst>
              <a:ext uri="{FF2B5EF4-FFF2-40B4-BE49-F238E27FC236}">
                <a16:creationId xmlns:a16="http://schemas.microsoft.com/office/drawing/2014/main" id="{D7C53959-5FB1-4908-9551-1221627BB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4" y="5668963"/>
            <a:ext cx="9810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Text Box 53">
            <a:extLst>
              <a:ext uri="{FF2B5EF4-FFF2-40B4-BE49-F238E27FC236}">
                <a16:creationId xmlns:a16="http://schemas.microsoft.com/office/drawing/2014/main" id="{C9E15E4B-8E83-463E-B963-169ACE7AF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5486400"/>
            <a:ext cx="725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Setup</a:t>
            </a:r>
          </a:p>
        </p:txBody>
      </p:sp>
      <p:sp>
        <p:nvSpPr>
          <p:cNvPr id="18486" name="Text Box 54">
            <a:extLst>
              <a:ext uri="{FF2B5EF4-FFF2-40B4-BE49-F238E27FC236}">
                <a16:creationId xmlns:a16="http://schemas.microsoft.com/office/drawing/2014/main" id="{C57AAA47-6826-48D1-A984-F99CC2CC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1382713"/>
            <a:ext cx="494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Event generator (input file, single particle, pythia8)</a:t>
            </a:r>
          </a:p>
        </p:txBody>
      </p:sp>
      <p:sp>
        <p:nvSpPr>
          <p:cNvPr id="18487" name="Line 55">
            <a:extLst>
              <a:ext uri="{FF2B5EF4-FFF2-40B4-BE49-F238E27FC236}">
                <a16:creationId xmlns:a16="http://schemas.microsoft.com/office/drawing/2014/main" id="{36016DF6-B9AC-44B9-80A8-4B0128F88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1430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Line 56">
            <a:extLst>
              <a:ext uri="{FF2B5EF4-FFF2-40B4-BE49-F238E27FC236}">
                <a16:creationId xmlns:a16="http://schemas.microsoft.com/office/drawing/2014/main" id="{C579C745-1197-4E92-A6F3-DF8A5AF9C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600200"/>
            <a:ext cx="1371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Line 57">
            <a:extLst>
              <a:ext uri="{FF2B5EF4-FFF2-40B4-BE49-F238E27FC236}">
                <a16:creationId xmlns:a16="http://schemas.microsoft.com/office/drawing/2014/main" id="{D723C6FF-9E0A-4347-81F5-9C6B9965A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2250" y="6656388"/>
            <a:ext cx="990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0" name="Text Box 58">
            <a:extLst>
              <a:ext uri="{FF2B5EF4-FFF2-40B4-BE49-F238E27FC236}">
                <a16:creationId xmlns:a16="http://schemas.microsoft.com/office/drawing/2014/main" id="{E4AF3E89-680D-4A6E-B213-731A1CEE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6473826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Output Files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DF7533-2A0E-45A2-B4D5-9C54C74B8124}"/>
              </a:ext>
            </a:extLst>
          </p:cNvPr>
          <p:cNvSpPr/>
          <p:nvPr/>
        </p:nvSpPr>
        <p:spPr>
          <a:xfrm>
            <a:off x="3962400" y="2710894"/>
            <a:ext cx="5707360" cy="1000683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Box 34">
            <a:extLst>
              <a:ext uri="{FF2B5EF4-FFF2-40B4-BE49-F238E27FC236}">
                <a16:creationId xmlns:a16="http://schemas.microsoft.com/office/drawing/2014/main" id="{6ED14F84-2AEA-4DE9-9710-8D68D254F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73" y="1965137"/>
            <a:ext cx="440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Initializes Geant4 before detectors are added</a:t>
            </a:r>
          </a:p>
        </p:txBody>
      </p:sp>
      <p:sp>
        <p:nvSpPr>
          <p:cNvPr id="62" name="Text Box 34">
            <a:extLst>
              <a:ext uri="{FF2B5EF4-FFF2-40B4-BE49-F238E27FC236}">
                <a16:creationId xmlns:a16="http://schemas.microsoft.com/office/drawing/2014/main" id="{0063536E-23D6-4A03-8B7C-CA03F1D1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73" y="5102266"/>
            <a:ext cx="10726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Raw Data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EC75F8-3F69-4947-A2A5-106C0C13EB35}"/>
              </a:ext>
            </a:extLst>
          </p:cNvPr>
          <p:cNvGrpSpPr/>
          <p:nvPr/>
        </p:nvGrpSpPr>
        <p:grpSpPr>
          <a:xfrm>
            <a:off x="10507029" y="443427"/>
            <a:ext cx="1591415" cy="2471437"/>
            <a:chOff x="10507029" y="443427"/>
            <a:chExt cx="1591415" cy="247143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88FC9DA-F3E0-4A54-901B-DC83A7687AC6}"/>
                </a:ext>
              </a:extLst>
            </p:cNvPr>
            <p:cNvSpPr txBox="1"/>
            <p:nvPr/>
          </p:nvSpPr>
          <p:spPr>
            <a:xfrm>
              <a:off x="10515600" y="606540"/>
              <a:ext cx="15828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Modular: Each detector is its own entity providing the flexibility needed for complex setups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B27459B-786D-4E28-8B64-C9F4F06656C5}"/>
                </a:ext>
              </a:extLst>
            </p:cNvPr>
            <p:cNvSpPr/>
            <p:nvPr/>
          </p:nvSpPr>
          <p:spPr>
            <a:xfrm>
              <a:off x="10507029" y="443427"/>
              <a:ext cx="1526248" cy="2452173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5ED101F-9E52-4049-B9D1-36EBBD80CB36}"/>
              </a:ext>
            </a:extLst>
          </p:cNvPr>
          <p:cNvSpPr txBox="1"/>
          <p:nvPr/>
        </p:nvSpPr>
        <p:spPr>
          <a:xfrm>
            <a:off x="10414279" y="3505200"/>
            <a:ext cx="1896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Generic detectors like boxes, cylinders, cones exist and can be configured on a macro level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A3B4F-71B0-49F4-8FFD-70206C9D826A}"/>
              </a:ext>
            </a:extLst>
          </p:cNvPr>
          <p:cNvSpPr txBox="1"/>
          <p:nvPr/>
        </p:nvSpPr>
        <p:spPr>
          <a:xfrm>
            <a:off x="56272" y="2124791"/>
            <a:ext cx="1917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processing is done by chaining up modules. At every step the state of the Node Tree can be saved and the analysis can pick up where it left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6A2AE35-E269-458C-AD09-4D31D9150BEA}"/>
              </a:ext>
            </a:extLst>
          </p:cNvPr>
          <p:cNvSpPr/>
          <p:nvPr/>
        </p:nvSpPr>
        <p:spPr>
          <a:xfrm>
            <a:off x="1744397" y="5486400"/>
            <a:ext cx="484632" cy="1117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36904-E5CA-4FB5-A6E8-EAD052AD014F}"/>
              </a:ext>
            </a:extLst>
          </p:cNvPr>
          <p:cNvSpPr txBox="1"/>
          <p:nvPr/>
        </p:nvSpPr>
        <p:spPr>
          <a:xfrm>
            <a:off x="15261" y="5543849"/>
            <a:ext cx="1752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</a:t>
            </a:r>
            <a:r>
              <a:rPr lang="en-US" dirty="0" err="1"/>
              <a:t>reco</a:t>
            </a:r>
            <a:r>
              <a:rPr lang="en-US" dirty="0"/>
              <a:t> for raw and simulated data</a:t>
            </a:r>
          </a:p>
        </p:txBody>
      </p:sp>
    </p:spTree>
    <p:extLst>
      <p:ext uri="{BB962C8B-B14F-4D97-AF65-F5344CB8AC3E}">
        <p14:creationId xmlns:p14="http://schemas.microsoft.com/office/powerpoint/2010/main" val="106496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423EDA8-59A1-DB43-A8E6-FF634482E221}"/>
              </a:ext>
            </a:extLst>
          </p:cNvPr>
          <p:cNvGrpSpPr/>
          <p:nvPr/>
        </p:nvGrpSpPr>
        <p:grpSpPr>
          <a:xfrm>
            <a:off x="2506197" y="1401038"/>
            <a:ext cx="3008026" cy="2256020"/>
            <a:chOff x="847777" y="680803"/>
            <a:chExt cx="3569324" cy="2676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749D81-CAD2-5849-B4D3-FCBA7ECD2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777" y="680803"/>
              <a:ext cx="3569324" cy="267699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EF281B-9F06-154A-AC49-009A7F94230B}"/>
                </a:ext>
              </a:extLst>
            </p:cNvPr>
            <p:cNvSpPr txBox="1"/>
            <p:nvPr/>
          </p:nvSpPr>
          <p:spPr>
            <a:xfrm>
              <a:off x="951965" y="2638269"/>
              <a:ext cx="2214453" cy="401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Minidrift</a:t>
              </a:r>
              <a:r>
                <a:rPr lang="en-US" sz="1600" dirty="0">
                  <a:solidFill>
                    <a:srgbClr val="FFFF00"/>
                  </a:solidFill>
                </a:rPr>
                <a:t> TPC (2013)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DFDDCD-D90E-9F4B-A566-F5AE30BDCFA5}"/>
              </a:ext>
            </a:extLst>
          </p:cNvPr>
          <p:cNvGrpSpPr/>
          <p:nvPr/>
        </p:nvGrpSpPr>
        <p:grpSpPr>
          <a:xfrm>
            <a:off x="1898992" y="4072912"/>
            <a:ext cx="3041713" cy="2281285"/>
            <a:chOff x="566295" y="3553918"/>
            <a:chExt cx="3609297" cy="27069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6CEFA-8F17-1C44-B1AE-E7CD4F88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295" y="3553918"/>
              <a:ext cx="3609297" cy="27069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2757C9-784F-F047-9B7A-173DF11A8EAC}"/>
                </a:ext>
              </a:extLst>
            </p:cNvPr>
            <p:cNvSpPr txBox="1"/>
            <p:nvPr/>
          </p:nvSpPr>
          <p:spPr>
            <a:xfrm>
              <a:off x="1021087" y="3735048"/>
              <a:ext cx="2291740" cy="693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Dual-sided PWO readout (2017)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C68F6E-7F4F-5E4C-984A-36A4C57A65BF}"/>
              </a:ext>
            </a:extLst>
          </p:cNvPr>
          <p:cNvGrpSpPr/>
          <p:nvPr/>
        </p:nvGrpSpPr>
        <p:grpSpPr>
          <a:xfrm>
            <a:off x="5422765" y="4244344"/>
            <a:ext cx="2699224" cy="2024418"/>
            <a:chOff x="8569376" y="1151744"/>
            <a:chExt cx="3202899" cy="24021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4D2DE3-868A-7E4D-AD8B-D3BFA6FDD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9376" y="1151744"/>
              <a:ext cx="3202899" cy="240217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AA1F9D-A8A9-A24F-A57B-9E8E8D8268AE}"/>
                </a:ext>
              </a:extLst>
            </p:cNvPr>
            <p:cNvSpPr txBox="1"/>
            <p:nvPr/>
          </p:nvSpPr>
          <p:spPr>
            <a:xfrm>
              <a:off x="8649298" y="2268937"/>
              <a:ext cx="2462337" cy="401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PWO prototype (2018)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83D8DC-0F69-1942-AC1E-201280DA8C40}"/>
              </a:ext>
            </a:extLst>
          </p:cNvPr>
          <p:cNvGrpSpPr/>
          <p:nvPr/>
        </p:nvGrpSpPr>
        <p:grpSpPr>
          <a:xfrm>
            <a:off x="5637212" y="1233509"/>
            <a:ext cx="2982096" cy="2849676"/>
            <a:chOff x="4856813" y="233703"/>
            <a:chExt cx="3538556" cy="33814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D1D37C-FC02-554D-9A7D-44CFDD00F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6813" y="233703"/>
              <a:ext cx="3538556" cy="33814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1ADD92-F438-484E-8700-9BA276783036}"/>
                </a:ext>
              </a:extLst>
            </p:cNvPr>
            <p:cNvSpPr txBox="1"/>
            <p:nvPr/>
          </p:nvSpPr>
          <p:spPr>
            <a:xfrm>
              <a:off x="5471993" y="2807943"/>
              <a:ext cx="2810578" cy="401728"/>
            </a:xfrm>
            <a:prstGeom prst="rect">
              <a:avLst/>
            </a:prstGeom>
            <a:solidFill>
              <a:srgbClr val="D9D9D9">
                <a:alpha val="74118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FLYSUB consortium (2014)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8B48FE-4287-4041-9763-8BA0E499E2BC}"/>
              </a:ext>
            </a:extLst>
          </p:cNvPr>
          <p:cNvGrpSpPr/>
          <p:nvPr/>
        </p:nvGrpSpPr>
        <p:grpSpPr>
          <a:xfrm>
            <a:off x="8294291" y="4179845"/>
            <a:ext cx="3784247" cy="2128639"/>
            <a:chOff x="4748550" y="3735048"/>
            <a:chExt cx="4490388" cy="2525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7C3D3B-BA2D-EC4E-8E95-75D2C205F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8550" y="3735048"/>
              <a:ext cx="4490388" cy="25258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8F9CF-BA0E-5F40-AC59-437692751DC0}"/>
                </a:ext>
              </a:extLst>
            </p:cNvPr>
            <p:cNvSpPr txBox="1"/>
            <p:nvPr/>
          </p:nvSpPr>
          <p:spPr>
            <a:xfrm>
              <a:off x="6626091" y="5670318"/>
              <a:ext cx="2291740" cy="40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MPGD-LDRD (2019)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29BC72-0757-5748-A16B-403C13AD6243}"/>
              </a:ext>
            </a:extLst>
          </p:cNvPr>
          <p:cNvGrpSpPr/>
          <p:nvPr/>
        </p:nvGrpSpPr>
        <p:grpSpPr>
          <a:xfrm>
            <a:off x="8789308" y="1451458"/>
            <a:ext cx="3259841" cy="2411592"/>
            <a:chOff x="9791233" y="4407108"/>
            <a:chExt cx="3072264" cy="2272827"/>
          </a:xfrm>
        </p:grpSpPr>
        <p:pic>
          <p:nvPicPr>
            <p:cNvPr id="23" name="Picture 22" descr="pic700.jpg">
              <a:extLst>
                <a:ext uri="{FF2B5EF4-FFF2-40B4-BE49-F238E27FC236}">
                  <a16:creationId xmlns:a16="http://schemas.microsoft.com/office/drawing/2014/main" id="{926C03E4-E1D7-3844-8962-12C0F377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233" y="4407108"/>
              <a:ext cx="2890338" cy="21677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141784-7DBB-694E-84AF-283F9FAEE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0762"/>
            <a:stretch/>
          </p:blipFill>
          <p:spPr>
            <a:xfrm>
              <a:off x="10872549" y="5944711"/>
              <a:ext cx="1990948" cy="73522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57F438-4520-5042-92D4-DFE63D679EEE}"/>
                </a:ext>
              </a:extLst>
            </p:cNvPr>
            <p:cNvSpPr txBox="1"/>
            <p:nvPr/>
          </p:nvSpPr>
          <p:spPr>
            <a:xfrm>
              <a:off x="10285725" y="4639885"/>
              <a:ext cx="2431523" cy="401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ZigZag</a:t>
              </a:r>
              <a:r>
                <a:rPr lang="en-US" sz="1600" dirty="0">
                  <a:solidFill>
                    <a:srgbClr val="FFFF00"/>
                  </a:solidFill>
                </a:rPr>
                <a:t> Readout (2016)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4D1B037-EB8F-2F49-A628-443E567028A0}"/>
              </a:ext>
            </a:extLst>
          </p:cNvPr>
          <p:cNvSpPr txBox="1"/>
          <p:nvPr/>
        </p:nvSpPr>
        <p:spPr>
          <a:xfrm>
            <a:off x="2654735" y="187622"/>
            <a:ext cx="7196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EIC-themed measurement campaigns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70C233-4AE6-4541-B2AC-0601AA9D0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470" y="4004865"/>
            <a:ext cx="1570764" cy="1732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325BE7-B5D2-9B4B-883C-5BD1365AC8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46" y="2672383"/>
            <a:ext cx="1570764" cy="12470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BE9548-4F05-6049-B588-30B4E8458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456" y="1127613"/>
            <a:ext cx="2189550" cy="15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FC1EEF6-AA58-49D0-88FA-709262509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7044" y="0"/>
            <a:ext cx="10137913" cy="77352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+mn-lt"/>
              </a:rPr>
              <a:t>Combining data reconstruction and simulations</a:t>
            </a:r>
            <a:endParaRPr lang="en-US" altLang="en-US" cap="none" dirty="0"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150C8B-831C-4968-B384-B05CEA8F525F}"/>
              </a:ext>
            </a:extLst>
          </p:cNvPr>
          <p:cNvGrpSpPr/>
          <p:nvPr/>
        </p:nvGrpSpPr>
        <p:grpSpPr>
          <a:xfrm>
            <a:off x="513505" y="4138975"/>
            <a:ext cx="3596600" cy="2445269"/>
            <a:chOff x="513505" y="4138975"/>
            <a:chExt cx="3596600" cy="2445269"/>
          </a:xfrm>
        </p:grpSpPr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4FCCD56F-A63A-4502-91EC-84920DE0E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05" y="4138975"/>
              <a:ext cx="3596600" cy="217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2" name="Text Box 22">
              <a:extLst>
                <a:ext uri="{FF2B5EF4-FFF2-40B4-BE49-F238E27FC236}">
                  <a16:creationId xmlns:a16="http://schemas.microsoft.com/office/drawing/2014/main" id="{0099EDE4-8070-41AD-99F6-C6A5C5BB6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249" y="6279444"/>
              <a:ext cx="25511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/>
                <a:t>Hadronic Calorimeter Test Beam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20CC51-847A-4324-9CAB-B4CEAFEFFCF9}"/>
              </a:ext>
            </a:extLst>
          </p:cNvPr>
          <p:cNvGrpSpPr/>
          <p:nvPr/>
        </p:nvGrpSpPr>
        <p:grpSpPr>
          <a:xfrm>
            <a:off x="4062346" y="4022856"/>
            <a:ext cx="4064581" cy="2595821"/>
            <a:chOff x="4169920" y="4022856"/>
            <a:chExt cx="4064581" cy="2595821"/>
          </a:xfrm>
        </p:grpSpPr>
        <p:pic>
          <p:nvPicPr>
            <p:cNvPr id="10247" name="Picture 7">
              <a:extLst>
                <a:ext uri="{FF2B5EF4-FFF2-40B4-BE49-F238E27FC236}">
                  <a16:creationId xmlns:a16="http://schemas.microsoft.com/office/drawing/2014/main" id="{6F960093-20CC-4576-AB73-0CA378B49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920" y="4022856"/>
              <a:ext cx="4064581" cy="2448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5" name="Text Box 25">
              <a:extLst>
                <a:ext uri="{FF2B5EF4-FFF2-40B4-BE49-F238E27FC236}">
                  <a16:creationId xmlns:a16="http://schemas.microsoft.com/office/drawing/2014/main" id="{65F870B3-1C6B-4064-8453-5ACE357A0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835" y="6310702"/>
              <a:ext cx="14287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 err="1"/>
                <a:t>EmCal</a:t>
              </a:r>
              <a:r>
                <a:rPr lang="en-US" altLang="en-US" sz="1400" dirty="0"/>
                <a:t> Test Beam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D8C890E-F7B3-4F8D-8806-77AFDB4F396D}"/>
              </a:ext>
            </a:extLst>
          </p:cNvPr>
          <p:cNvSpPr txBox="1"/>
          <p:nvPr/>
        </p:nvSpPr>
        <p:spPr>
          <a:xfrm>
            <a:off x="8288287" y="4090101"/>
            <a:ext cx="385313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Simulation chain and reconstruction has been verified with real data. Many standard analysis modules e.g. jet reconstruction readily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0444F-79B9-4572-B81A-967E65420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40" y="773528"/>
            <a:ext cx="5847093" cy="321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B0C3C-B66C-4C8D-87B5-BB7170273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644" y="784706"/>
            <a:ext cx="6088504" cy="32138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9872CE-F250-4B66-BDDB-8C5B7EDD409A}"/>
              </a:ext>
            </a:extLst>
          </p:cNvPr>
          <p:cNvCxnSpPr/>
          <p:nvPr/>
        </p:nvCxnSpPr>
        <p:spPr>
          <a:xfrm>
            <a:off x="5448873" y="2380451"/>
            <a:ext cx="1111319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8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749D-0D22-4961-822D-843CDD35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9" y="-12237"/>
            <a:ext cx="1200912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Fast Momentum Resolution Estimate during Design Stage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EBC30-396F-4AB2-A0C2-1EDD68AE8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383" y="1218349"/>
            <a:ext cx="4060032" cy="2706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0DD01-7FEA-4871-A067-A7DA061C8E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2799" y="4036390"/>
            <a:ext cx="3593570" cy="2733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10C544-0E26-48A9-8356-86300DFBA5BF}"/>
              </a:ext>
            </a:extLst>
          </p:cNvPr>
          <p:cNvSpPr txBox="1"/>
          <p:nvPr/>
        </p:nvSpPr>
        <p:spPr>
          <a:xfrm>
            <a:off x="4987608" y="5224544"/>
            <a:ext cx="2932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Quick test of a 6 layer silicon pixel detector, 50um thick followed by 12 layers  of 10</a:t>
            </a:r>
            <a:r>
              <a:rPr lang="el-GR" sz="1600" dirty="0"/>
              <a:t>μ</a:t>
            </a:r>
            <a:r>
              <a:rPr lang="en-US" sz="1600" dirty="0"/>
              <a:t>m silicon with 20</a:t>
            </a:r>
            <a:r>
              <a:rPr lang="el-GR" sz="1600" dirty="0"/>
              <a:t>μ</a:t>
            </a:r>
            <a:r>
              <a:rPr lang="en-US" sz="1600" dirty="0"/>
              <a:t>m granularity using 10 GeV/c electrons and a 1.5T field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15174F-7EFA-4F2D-BFEE-A04E4E550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96117"/>
            <a:ext cx="4858464" cy="1626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0A492-9B1C-4B9B-AA6E-C0CDF4E5067B}"/>
              </a:ext>
            </a:extLst>
          </p:cNvPr>
          <p:cNvSpPr txBox="1"/>
          <p:nvPr/>
        </p:nvSpPr>
        <p:spPr>
          <a:xfrm>
            <a:off x="245750" y="1247381"/>
            <a:ext cx="8071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are the first questions any tracking design has to answer?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is the momentum resolution?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is the distance of closest approach?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you do better?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 you have any idea how much this costs??? </a:t>
            </a:r>
            <a:r>
              <a:rPr lang="en-US"/>
              <a:t>How </a:t>
            </a:r>
            <a:r>
              <a:rPr lang="en-US" dirty="0"/>
              <a:t>about fewer layers?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C115D-A78B-4A9D-90A7-CFCFA8BF5C44}"/>
              </a:ext>
            </a:extLst>
          </p:cNvPr>
          <p:cNvSpPr txBox="1"/>
          <p:nvPr/>
        </p:nvSpPr>
        <p:spPr>
          <a:xfrm>
            <a:off x="295253" y="2817041"/>
            <a:ext cx="7875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Welcome to our full GEANT4 simulation with Kalman Filter reconstruction and vertexing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Put a detector together from simple shapes in a ROOT macro (cylinders, boxes)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Pick your particle and a couple of energies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tell the tracking the error on the hits and run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Wash, rinse, repeat until you(r boss) like(s) the result</a:t>
            </a:r>
          </a:p>
        </p:txBody>
      </p:sp>
    </p:spTree>
    <p:extLst>
      <p:ext uri="{BB962C8B-B14F-4D97-AF65-F5344CB8AC3E}">
        <p14:creationId xmlns:p14="http://schemas.microsoft.com/office/powerpoint/2010/main" val="359217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1980-41B6-4B1C-A4FB-526D6DAD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36" y="365125"/>
            <a:ext cx="1099272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Fun4All Interface to EIC Detector GEANT Simulation</a:t>
            </a:r>
          </a:p>
        </p:txBody>
      </p:sp>
      <p:pic>
        <p:nvPicPr>
          <p:cNvPr id="3" name="Google Shape;102;p18">
            <a:extLst>
              <a:ext uri="{FF2B5EF4-FFF2-40B4-BE49-F238E27FC236}">
                <a16:creationId xmlns:a16="http://schemas.microsoft.com/office/drawing/2014/main" id="{29D1A348-C364-4253-8EA4-D0DF51D9580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358" y="1430213"/>
            <a:ext cx="3284783" cy="46286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FCE0B9-30B9-4F7E-9418-32965E38465E}"/>
              </a:ext>
            </a:extLst>
          </p:cNvPr>
          <p:cNvSpPr txBox="1"/>
          <p:nvPr/>
        </p:nvSpPr>
        <p:spPr>
          <a:xfrm>
            <a:off x="4111917" y="1658784"/>
            <a:ext cx="811959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One possible EIC Detector fully implemented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Subdetectors are easy to switch on and off for detector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Event Generators available via on/off switches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Optional overlap check can be run for debugging new additions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Full reconstruction implemented for calorimeters and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Jet reconstruction also available via on/off switch</a:t>
            </a:r>
          </a:p>
        </p:txBody>
      </p:sp>
      <p:sp>
        <p:nvSpPr>
          <p:cNvPr id="5" name="Google Shape;103;p18">
            <a:extLst>
              <a:ext uri="{FF2B5EF4-FFF2-40B4-BE49-F238E27FC236}">
                <a16:creationId xmlns:a16="http://schemas.microsoft.com/office/drawing/2014/main" id="{2C8DC780-26C8-42E8-9939-E74F23856119}"/>
              </a:ext>
            </a:extLst>
          </p:cNvPr>
          <p:cNvSpPr txBox="1"/>
          <p:nvPr/>
        </p:nvSpPr>
        <p:spPr>
          <a:xfrm>
            <a:off x="0" y="6141425"/>
            <a:ext cx="4615149" cy="69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Sample of Fun4All </a:t>
            </a:r>
            <a:r>
              <a:rPr lang="en-US" sz="1700" dirty="0"/>
              <a:t>ROOT </a:t>
            </a:r>
            <a:r>
              <a:rPr lang="en" sz="1700" dirty="0"/>
              <a:t>macro used to configure and run the EIC Detector GEANT simulation </a:t>
            </a:r>
            <a:endParaRPr sz="17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62AA9-CEED-4C67-84C3-124080B24162}"/>
              </a:ext>
            </a:extLst>
          </p:cNvPr>
          <p:cNvGrpSpPr/>
          <p:nvPr/>
        </p:nvGrpSpPr>
        <p:grpSpPr>
          <a:xfrm>
            <a:off x="5004080" y="4393455"/>
            <a:ext cx="6335271" cy="2056617"/>
            <a:chOff x="4911428" y="4660743"/>
            <a:chExt cx="6335271" cy="2056617"/>
          </a:xfrm>
        </p:grpSpPr>
        <p:pic>
          <p:nvPicPr>
            <p:cNvPr id="6" name="Google Shape;92;p17">
              <a:extLst>
                <a:ext uri="{FF2B5EF4-FFF2-40B4-BE49-F238E27FC236}">
                  <a16:creationId xmlns:a16="http://schemas.microsoft.com/office/drawing/2014/main" id="{3C7DAA95-3716-4942-BB05-A6460FDC59B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5952" t="1796" r="5340" b="5101"/>
            <a:stretch/>
          </p:blipFill>
          <p:spPr>
            <a:xfrm>
              <a:off x="4911428" y="4660744"/>
              <a:ext cx="2990168" cy="1666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3;p17">
              <a:extLst>
                <a:ext uri="{FF2B5EF4-FFF2-40B4-BE49-F238E27FC236}">
                  <a16:creationId xmlns:a16="http://schemas.microsoft.com/office/drawing/2014/main" id="{A1863F7F-BD0C-47D7-8246-51060D231C9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6681" b="5704"/>
            <a:stretch/>
          </p:blipFill>
          <p:spPr>
            <a:xfrm>
              <a:off x="8256531" y="4660743"/>
              <a:ext cx="2990168" cy="1666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2D8A39-231B-482E-8A65-02E100245552}"/>
                </a:ext>
              </a:extLst>
            </p:cNvPr>
            <p:cNvSpPr txBox="1"/>
            <p:nvPr/>
          </p:nvSpPr>
          <p:spPr>
            <a:xfrm>
              <a:off x="5399794" y="6348028"/>
              <a:ext cx="2013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Neutral Current DIS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537192-781F-41E6-91BD-404B1F12A002}"/>
                </a:ext>
              </a:extLst>
            </p:cNvPr>
            <p:cNvSpPr txBox="1"/>
            <p:nvPr/>
          </p:nvSpPr>
          <p:spPr>
            <a:xfrm>
              <a:off x="8707387" y="6348028"/>
              <a:ext cx="2088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Charged Current DIS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DFF85B-1FFD-473B-912F-34D901BAE556}"/>
              </a:ext>
            </a:extLst>
          </p:cNvPr>
          <p:cNvSpPr txBox="1"/>
          <p:nvPr/>
        </p:nvSpPr>
        <p:spPr>
          <a:xfrm>
            <a:off x="5163744" y="3905408"/>
            <a:ext cx="6015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e18xp275 Pythia6 event with Fun4All_G4_EICDetector.C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B3E6D-4D76-4F67-BED6-5859D79BC167}"/>
              </a:ext>
            </a:extLst>
          </p:cNvPr>
          <p:cNvSpPr txBox="1"/>
          <p:nvPr/>
        </p:nvSpPr>
        <p:spPr>
          <a:xfrm>
            <a:off x="4782356" y="6439864"/>
            <a:ext cx="677871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Courtesy of Kara Mattioli, Dillon Fitzgerald, Cynthia Nunez, Desmond Shangase, Enrique </a:t>
            </a:r>
            <a:r>
              <a:rPr lang="en-US" sz="1200" dirty="0" err="1"/>
              <a:t>Gamez</a:t>
            </a:r>
            <a:r>
              <a:rPr lang="en-US" sz="1200" dirty="0"/>
              <a:t>, Michigan </a:t>
            </a:r>
          </a:p>
        </p:txBody>
      </p:sp>
    </p:spTree>
    <p:extLst>
      <p:ext uri="{BB962C8B-B14F-4D97-AF65-F5344CB8AC3E}">
        <p14:creationId xmlns:p14="http://schemas.microsoft.com/office/powerpoint/2010/main" val="226717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9826</TotalTime>
  <Words>1965</Words>
  <Application>Microsoft Office PowerPoint</Application>
  <PresentationFormat>Widescreen</PresentationFormat>
  <Paragraphs>254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Unicode MS</vt:lpstr>
      <vt:lpstr>Calibri</vt:lpstr>
      <vt:lpstr>Calibri Light</vt:lpstr>
      <vt:lpstr>Cambria Math</vt:lpstr>
      <vt:lpstr>Ghastly Panic</vt:lpstr>
      <vt:lpstr>Gill Sans</vt:lpstr>
      <vt:lpstr>Porky's</vt:lpstr>
      <vt:lpstr>Times New Roman</vt:lpstr>
      <vt:lpstr>Wingdings</vt:lpstr>
      <vt:lpstr>Office Theme</vt:lpstr>
      <vt:lpstr>A Generic Software Adapted for EIC Simulation and Reconstruction</vt:lpstr>
      <vt:lpstr>Brief History of Fun4All the sled</vt:lpstr>
      <vt:lpstr>Structure of Fun4All the sled</vt:lpstr>
      <vt:lpstr>Currently implemented event generators</vt:lpstr>
      <vt:lpstr>G4 program flow within Fun4All</vt:lpstr>
      <vt:lpstr>PowerPoint Presentation</vt:lpstr>
      <vt:lpstr>Combining data reconstruction and simulations</vt:lpstr>
      <vt:lpstr>Fast Momentum Resolution Estimate during Design Stage</vt:lpstr>
      <vt:lpstr>Fun4All Interface to EIC Detector GEANT Simulation</vt:lpstr>
      <vt:lpstr>Implement your own modules</vt:lpstr>
      <vt:lpstr>Leptoquark Study for an EIC Detector Based on Babar Magnet</vt:lpstr>
      <vt:lpstr>Software Distribution via Singularity and CVMFS</vt:lpstr>
      <vt:lpstr>PowerPoint Presentation</vt:lpstr>
      <vt:lpstr>PowerPoint Presentation</vt:lpstr>
      <vt:lpstr>PowerPoint Presentation</vt:lpstr>
      <vt:lpstr>Distribution of sPHENIX-EIC simulation</vt:lpstr>
      <vt:lpstr>Daily QA Check</vt:lpstr>
      <vt:lpstr>OSG Running</vt:lpstr>
      <vt:lpstr>Keep it simple – Analysis Module Baseclass</vt:lpstr>
      <vt:lpstr>JLeic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pinkenbu</dc:creator>
  <cp:lastModifiedBy>pinkenbu</cp:lastModifiedBy>
  <cp:revision>138</cp:revision>
  <dcterms:created xsi:type="dcterms:W3CDTF">2019-07-16T02:15:02Z</dcterms:created>
  <dcterms:modified xsi:type="dcterms:W3CDTF">2019-07-24T21:56:55Z</dcterms:modified>
</cp:coreProperties>
</file>