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1"/>
  </p:notesMasterIdLst>
  <p:handoutMasterIdLst>
    <p:handoutMasterId r:id="rId32"/>
  </p:handoutMasterIdLst>
  <p:sldIdLst>
    <p:sldId id="256" r:id="rId5"/>
    <p:sldId id="258" r:id="rId6"/>
    <p:sldId id="259" r:id="rId7"/>
    <p:sldId id="265" r:id="rId8"/>
    <p:sldId id="295" r:id="rId9"/>
    <p:sldId id="296" r:id="rId10"/>
    <p:sldId id="261" r:id="rId11"/>
    <p:sldId id="297" r:id="rId12"/>
    <p:sldId id="489" r:id="rId13"/>
    <p:sldId id="257" r:id="rId14"/>
    <p:sldId id="299" r:id="rId15"/>
    <p:sldId id="300" r:id="rId16"/>
    <p:sldId id="301" r:id="rId17"/>
    <p:sldId id="488" r:id="rId18"/>
    <p:sldId id="302" r:id="rId19"/>
    <p:sldId id="304" r:id="rId20"/>
    <p:sldId id="305" r:id="rId21"/>
    <p:sldId id="303" r:id="rId22"/>
    <p:sldId id="306" r:id="rId23"/>
    <p:sldId id="495" r:id="rId24"/>
    <p:sldId id="481" r:id="rId25"/>
    <p:sldId id="484" r:id="rId26"/>
    <p:sldId id="480" r:id="rId27"/>
    <p:sldId id="485" r:id="rId28"/>
    <p:sldId id="486" r:id="rId29"/>
    <p:sldId id="4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46"/>
  </p:normalViewPr>
  <p:slideViewPr>
    <p:cSldViewPr snapToGrid="0" snapToObjects="1">
      <p:cViewPr varScale="1">
        <p:scale>
          <a:sx n="59" d="100"/>
          <a:sy n="59" d="100"/>
        </p:scale>
        <p:origin x="450" y="39"/>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2571"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2C6F8-F0A7-4259-8FF7-90073C42A854}" type="datetimeFigureOut">
              <a:rPr lang="en-US" smtClean="0"/>
              <a:t>7/20/2019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74DB4-1DAE-4143-B1E5-D86DF017E9DF}" type="slidenum">
              <a:rPr lang="en-US" smtClean="0"/>
              <a:t>‹#›</a:t>
            </a:fld>
            <a:endParaRPr lang="en-US"/>
          </a:p>
        </p:txBody>
      </p:sp>
    </p:spTree>
    <p:extLst>
      <p:ext uri="{BB962C8B-B14F-4D97-AF65-F5344CB8AC3E}">
        <p14:creationId xmlns:p14="http://schemas.microsoft.com/office/powerpoint/2010/main" val="13116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D1A43-4927-448A-8709-1A639C18A13E}" type="datetimeFigureOut">
              <a:rPr lang="en-US" smtClean="0"/>
              <a:t>7/20/2019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8C55E-B25D-49F7-AC7B-3685D67F1C3C}" type="slidenum">
              <a:rPr lang="en-US" smtClean="0"/>
              <a:t>‹#›</a:t>
            </a:fld>
            <a:endParaRPr lang="en-US"/>
          </a:p>
        </p:txBody>
      </p:sp>
    </p:spTree>
    <p:extLst>
      <p:ext uri="{BB962C8B-B14F-4D97-AF65-F5344CB8AC3E}">
        <p14:creationId xmlns:p14="http://schemas.microsoft.com/office/powerpoint/2010/main" val="79077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8C55E-B25D-49F7-AC7B-3685D67F1C3C}" type="slidenum">
              <a:rPr lang="en-US" smtClean="0"/>
              <a:t>7</a:t>
            </a:fld>
            <a:endParaRPr lang="en-US"/>
          </a:p>
        </p:txBody>
      </p:sp>
    </p:spTree>
    <p:extLst>
      <p:ext uri="{BB962C8B-B14F-4D97-AF65-F5344CB8AC3E}">
        <p14:creationId xmlns:p14="http://schemas.microsoft.com/office/powerpoint/2010/main" val="219532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8C55E-B25D-49F7-AC7B-3685D67F1C3C}" type="slidenum">
              <a:rPr lang="en-US" smtClean="0"/>
              <a:t>18</a:t>
            </a:fld>
            <a:endParaRPr lang="en-US"/>
          </a:p>
        </p:txBody>
      </p:sp>
    </p:spTree>
    <p:extLst>
      <p:ext uri="{BB962C8B-B14F-4D97-AF65-F5344CB8AC3E}">
        <p14:creationId xmlns:p14="http://schemas.microsoft.com/office/powerpoint/2010/main" val="3513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8C55E-B25D-49F7-AC7B-3685D67F1C3C}" type="slidenum">
              <a:rPr lang="en-US" smtClean="0"/>
              <a:t>23</a:t>
            </a:fld>
            <a:endParaRPr lang="en-US"/>
          </a:p>
        </p:txBody>
      </p:sp>
    </p:spTree>
    <p:extLst>
      <p:ext uri="{BB962C8B-B14F-4D97-AF65-F5344CB8AC3E}">
        <p14:creationId xmlns:p14="http://schemas.microsoft.com/office/powerpoint/2010/main" val="391578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EICUG 2019 Paris</a:t>
            </a:r>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3440" y="1495941"/>
            <a:ext cx="4741984" cy="1877655"/>
          </a:xfrm>
        </p:spPr>
        <p:txBody>
          <a:bodyPr>
            <a:normAutofit/>
          </a:bodyPr>
          <a:lstStyle/>
          <a:p>
            <a:r>
              <a:rPr lang="en-US" sz="3600" dirty="0"/>
              <a:t>EIC Accelerator Overview</a:t>
            </a:r>
          </a:p>
        </p:txBody>
      </p:sp>
      <p:sp>
        <p:nvSpPr>
          <p:cNvPr id="3" name="Subtitle 2"/>
          <p:cNvSpPr>
            <a:spLocks noGrp="1"/>
          </p:cNvSpPr>
          <p:nvPr>
            <p:ph type="subTitle" idx="1"/>
          </p:nvPr>
        </p:nvSpPr>
        <p:spPr>
          <a:xfrm>
            <a:off x="3630168" y="3690286"/>
            <a:ext cx="5371175" cy="1014984"/>
          </a:xfrm>
        </p:spPr>
        <p:txBody>
          <a:bodyPr>
            <a:normAutofit/>
          </a:bodyPr>
          <a:lstStyle/>
          <a:p>
            <a:r>
              <a:rPr lang="en-US" dirty="0"/>
              <a:t>Ferdinand Willeke, BNL </a:t>
            </a:r>
          </a:p>
          <a:p>
            <a:r>
              <a:rPr lang="en-US" dirty="0"/>
              <a:t>EICUG Annual Meeting, Paris 2019</a:t>
            </a:r>
          </a:p>
        </p:txBody>
      </p:sp>
      <p:pic>
        <p:nvPicPr>
          <p:cNvPr id="5" name="Picture 4">
            <a:extLst>
              <a:ext uri="{FF2B5EF4-FFF2-40B4-BE49-F238E27FC236}">
                <a16:creationId xmlns:a16="http://schemas.microsoft.com/office/drawing/2014/main" id="{11284DDB-9728-4DF7-8919-8B9049E96BC7}"/>
              </a:ext>
            </a:extLst>
          </p:cNvPr>
          <p:cNvPicPr>
            <a:picLocks noChangeAspect="1"/>
          </p:cNvPicPr>
          <p:nvPr/>
        </p:nvPicPr>
        <p:blipFill>
          <a:blip r:embed="rId2"/>
          <a:stretch>
            <a:fillRect/>
          </a:stretch>
        </p:blipFill>
        <p:spPr>
          <a:xfrm>
            <a:off x="4253597" y="5525176"/>
            <a:ext cx="4890403" cy="636190"/>
          </a:xfrm>
          <a:prstGeom prst="rect">
            <a:avLst/>
          </a:prstGeom>
        </p:spPr>
      </p:pic>
      <p:pic>
        <p:nvPicPr>
          <p:cNvPr id="7" name="Picture 6">
            <a:extLst>
              <a:ext uri="{FF2B5EF4-FFF2-40B4-BE49-F238E27FC236}">
                <a16:creationId xmlns:a16="http://schemas.microsoft.com/office/drawing/2014/main" id="{42C51FD8-0D8E-4ADC-9AB7-B4D3BA718CB3}"/>
              </a:ext>
            </a:extLst>
          </p:cNvPr>
          <p:cNvPicPr>
            <a:picLocks noChangeAspect="1"/>
          </p:cNvPicPr>
          <p:nvPr/>
        </p:nvPicPr>
        <p:blipFill>
          <a:blip r:embed="rId3"/>
          <a:stretch>
            <a:fillRect/>
          </a:stretch>
        </p:blipFill>
        <p:spPr>
          <a:xfrm>
            <a:off x="5413247" y="6191311"/>
            <a:ext cx="1833624" cy="360365"/>
          </a:xfrm>
          <a:prstGeom prst="rect">
            <a:avLst/>
          </a:prstGeom>
        </p:spPr>
      </p:pic>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013DAC-7DE2-404D-9B1E-AD7E91D0158E}"/>
              </a:ext>
            </a:extLst>
          </p:cNvPr>
          <p:cNvPicPr>
            <a:picLocks noChangeAspect="1"/>
          </p:cNvPicPr>
          <p:nvPr/>
        </p:nvPicPr>
        <p:blipFill>
          <a:blip r:embed="rId2"/>
          <a:stretch>
            <a:fillRect/>
          </a:stretch>
        </p:blipFill>
        <p:spPr>
          <a:xfrm>
            <a:off x="1294194" y="1655213"/>
            <a:ext cx="6094865" cy="4195784"/>
          </a:xfrm>
          <a:prstGeom prst="rect">
            <a:avLst/>
          </a:prstGeom>
          <a:effectLst/>
        </p:spPr>
      </p:pic>
      <p:pic>
        <p:nvPicPr>
          <p:cNvPr id="3" name="Picture 2">
            <a:extLst>
              <a:ext uri="{FF2B5EF4-FFF2-40B4-BE49-F238E27FC236}">
                <a16:creationId xmlns:a16="http://schemas.microsoft.com/office/drawing/2014/main" id="{F1338744-0F03-47A9-AD7C-20F22732BDB7}"/>
              </a:ext>
            </a:extLst>
          </p:cNvPr>
          <p:cNvPicPr>
            <a:picLocks noChangeAspect="1"/>
          </p:cNvPicPr>
          <p:nvPr/>
        </p:nvPicPr>
        <p:blipFill>
          <a:blip r:embed="rId3"/>
          <a:stretch>
            <a:fillRect/>
          </a:stretch>
        </p:blipFill>
        <p:spPr>
          <a:xfrm>
            <a:off x="2021650" y="2243265"/>
            <a:ext cx="5110313" cy="3123508"/>
          </a:xfrm>
          <a:prstGeom prst="rect">
            <a:avLst/>
          </a:prstGeom>
        </p:spPr>
      </p:pic>
      <p:sp>
        <p:nvSpPr>
          <p:cNvPr id="9" name="TextBox 8">
            <a:extLst>
              <a:ext uri="{FF2B5EF4-FFF2-40B4-BE49-F238E27FC236}">
                <a16:creationId xmlns:a16="http://schemas.microsoft.com/office/drawing/2014/main" id="{1D00229B-BAC7-4227-8A90-FAE0FCB223C7}"/>
              </a:ext>
            </a:extLst>
          </p:cNvPr>
          <p:cNvSpPr txBox="1"/>
          <p:nvPr/>
        </p:nvSpPr>
        <p:spPr>
          <a:xfrm>
            <a:off x="830426" y="2115814"/>
            <a:ext cx="507831" cy="3707035"/>
          </a:xfrm>
          <a:prstGeom prst="rect">
            <a:avLst/>
          </a:prstGeom>
          <a:solidFill>
            <a:schemeClr val="bg1"/>
          </a:solidFill>
        </p:spPr>
        <p:txBody>
          <a:bodyPr vert="vert270" wrap="square" rtlCol="0">
            <a:spAutoFit/>
          </a:bodyPr>
          <a:lstStyle/>
          <a:p>
            <a:r>
              <a:rPr lang="en-US" sz="2100" dirty="0"/>
              <a:t>                 Luminosity </a:t>
            </a:r>
            <a:r>
              <a:rPr lang="en-US" dirty="0"/>
              <a:t>[cm</a:t>
            </a:r>
            <a:r>
              <a:rPr lang="en-US" baseline="30000" dirty="0"/>
              <a:t>-2</a:t>
            </a:r>
            <a:r>
              <a:rPr lang="en-US" dirty="0"/>
              <a:t>s</a:t>
            </a:r>
            <a:r>
              <a:rPr lang="en-US" baseline="30000" dirty="0"/>
              <a:t>-1</a:t>
            </a:r>
            <a:r>
              <a:rPr lang="en-US" dirty="0"/>
              <a:t>]</a:t>
            </a:r>
          </a:p>
        </p:txBody>
      </p:sp>
      <p:sp>
        <p:nvSpPr>
          <p:cNvPr id="10" name="TextBox 9">
            <a:extLst>
              <a:ext uri="{FF2B5EF4-FFF2-40B4-BE49-F238E27FC236}">
                <a16:creationId xmlns:a16="http://schemas.microsoft.com/office/drawing/2014/main" id="{943F2462-EAB3-4293-95E4-9ACB6104BF10}"/>
              </a:ext>
            </a:extLst>
          </p:cNvPr>
          <p:cNvSpPr txBox="1"/>
          <p:nvPr/>
        </p:nvSpPr>
        <p:spPr>
          <a:xfrm>
            <a:off x="1293931" y="1900182"/>
            <a:ext cx="689038" cy="3943452"/>
          </a:xfrm>
          <a:prstGeom prst="rect">
            <a:avLst/>
          </a:prstGeom>
          <a:solidFill>
            <a:schemeClr val="bg1"/>
          </a:solidFill>
        </p:spPr>
        <p:txBody>
          <a:bodyPr wrap="square" rtlCol="0">
            <a:spAutoFit/>
          </a:bodyPr>
          <a:lstStyle/>
          <a:p>
            <a:endParaRPr lang="en-US" sz="2100" dirty="0"/>
          </a:p>
          <a:p>
            <a:endParaRPr lang="en-US" sz="2100" dirty="0"/>
          </a:p>
          <a:p>
            <a:endParaRPr lang="en-US" sz="2100" dirty="0"/>
          </a:p>
          <a:p>
            <a:r>
              <a:rPr lang="en-US" sz="2100" dirty="0"/>
              <a:t>10</a:t>
            </a:r>
            <a:r>
              <a:rPr lang="en-US" sz="2100" baseline="30000" dirty="0"/>
              <a:t>34</a:t>
            </a:r>
          </a:p>
          <a:p>
            <a:r>
              <a:rPr lang="en-US" sz="2400" baseline="30000" dirty="0"/>
              <a:t>  </a:t>
            </a:r>
          </a:p>
          <a:p>
            <a:endParaRPr lang="en-US" sz="1050" baseline="30000" dirty="0"/>
          </a:p>
          <a:p>
            <a:r>
              <a:rPr lang="en-US" sz="750" baseline="30000" dirty="0"/>
              <a:t>  </a:t>
            </a:r>
          </a:p>
          <a:p>
            <a:r>
              <a:rPr lang="en-US" sz="2100" dirty="0"/>
              <a:t>10</a:t>
            </a:r>
            <a:r>
              <a:rPr lang="en-US" sz="2100" baseline="30000" dirty="0"/>
              <a:t>33</a:t>
            </a:r>
          </a:p>
          <a:p>
            <a:r>
              <a:rPr lang="en-US" sz="2700" baseline="30000" dirty="0"/>
              <a:t>           </a:t>
            </a:r>
          </a:p>
          <a:p>
            <a:endParaRPr lang="en-US" sz="2100" baseline="30000" dirty="0"/>
          </a:p>
          <a:p>
            <a:r>
              <a:rPr lang="en-US" sz="2100" dirty="0"/>
              <a:t>10</a:t>
            </a:r>
            <a:r>
              <a:rPr lang="en-US" sz="2100" baseline="30000" dirty="0"/>
              <a:t>32</a:t>
            </a:r>
          </a:p>
          <a:p>
            <a:endParaRPr lang="en-US" sz="2100" baseline="30000" dirty="0"/>
          </a:p>
          <a:p>
            <a:r>
              <a:rPr lang="en-US" sz="1500" baseline="30000" dirty="0"/>
              <a:t>  </a:t>
            </a:r>
          </a:p>
          <a:p>
            <a:r>
              <a:rPr lang="en-US" sz="788" baseline="30000" dirty="0"/>
              <a:t>   </a:t>
            </a:r>
          </a:p>
          <a:p>
            <a:r>
              <a:rPr lang="en-US" sz="2100" dirty="0"/>
              <a:t>10</a:t>
            </a:r>
            <a:r>
              <a:rPr lang="en-US" sz="2100" baseline="30000" dirty="0"/>
              <a:t>31</a:t>
            </a:r>
          </a:p>
          <a:p>
            <a:endParaRPr lang="en-US" sz="2100" baseline="30000" dirty="0"/>
          </a:p>
        </p:txBody>
      </p:sp>
      <p:sp>
        <p:nvSpPr>
          <p:cNvPr id="21" name="TextBox 20">
            <a:extLst>
              <a:ext uri="{FF2B5EF4-FFF2-40B4-BE49-F238E27FC236}">
                <a16:creationId xmlns:a16="http://schemas.microsoft.com/office/drawing/2014/main" id="{DC21AC91-5C2A-4D02-9546-426FE99D5C07}"/>
              </a:ext>
            </a:extLst>
          </p:cNvPr>
          <p:cNvSpPr txBox="1"/>
          <p:nvPr/>
        </p:nvSpPr>
        <p:spPr>
          <a:xfrm>
            <a:off x="7646155" y="2008498"/>
            <a:ext cx="507831" cy="3834838"/>
          </a:xfrm>
          <a:prstGeom prst="rect">
            <a:avLst/>
          </a:prstGeom>
          <a:solidFill>
            <a:schemeClr val="bg1"/>
          </a:solidFill>
        </p:spPr>
        <p:txBody>
          <a:bodyPr vert="vert270" wrap="square" rtlCol="0">
            <a:spAutoFit/>
          </a:bodyPr>
          <a:lstStyle/>
          <a:p>
            <a:r>
              <a:rPr lang="en-US" sz="2100" dirty="0"/>
              <a:t>    Accumulated Luminosity </a:t>
            </a:r>
            <a:r>
              <a:rPr lang="en-US" dirty="0"/>
              <a:t>[fb</a:t>
            </a:r>
            <a:r>
              <a:rPr lang="en-US" baseline="30000" dirty="0"/>
              <a:t>-1</a:t>
            </a:r>
            <a:r>
              <a:rPr lang="en-US" dirty="0"/>
              <a:t>y</a:t>
            </a:r>
            <a:r>
              <a:rPr lang="en-US" baseline="30000" dirty="0"/>
              <a:t>-1</a:t>
            </a:r>
            <a:r>
              <a:rPr lang="en-US" dirty="0"/>
              <a:t>]</a:t>
            </a:r>
          </a:p>
        </p:txBody>
      </p:sp>
      <p:sp>
        <p:nvSpPr>
          <p:cNvPr id="22" name="TextBox 21">
            <a:extLst>
              <a:ext uri="{FF2B5EF4-FFF2-40B4-BE49-F238E27FC236}">
                <a16:creationId xmlns:a16="http://schemas.microsoft.com/office/drawing/2014/main" id="{391B14A3-7F3C-493C-91A3-AB8BC89B381A}"/>
              </a:ext>
            </a:extLst>
          </p:cNvPr>
          <p:cNvSpPr txBox="1"/>
          <p:nvPr/>
        </p:nvSpPr>
        <p:spPr>
          <a:xfrm>
            <a:off x="7159591" y="2780959"/>
            <a:ext cx="605581" cy="3062377"/>
          </a:xfrm>
          <a:prstGeom prst="rect">
            <a:avLst/>
          </a:prstGeom>
          <a:solidFill>
            <a:schemeClr val="bg1"/>
          </a:solidFill>
        </p:spPr>
        <p:txBody>
          <a:bodyPr wrap="square" rtlCol="0">
            <a:spAutoFit/>
          </a:bodyPr>
          <a:lstStyle/>
          <a:p>
            <a:r>
              <a:rPr lang="en-US" sz="2100" dirty="0"/>
              <a:t>100</a:t>
            </a:r>
          </a:p>
          <a:p>
            <a:r>
              <a:rPr lang="en-US" sz="3000" dirty="0"/>
              <a:t>   </a:t>
            </a:r>
          </a:p>
          <a:p>
            <a:r>
              <a:rPr lang="en-US" sz="2100" dirty="0"/>
              <a:t>  10</a:t>
            </a:r>
          </a:p>
          <a:p>
            <a:r>
              <a:rPr lang="en-US" sz="3000" dirty="0"/>
              <a:t>  </a:t>
            </a:r>
          </a:p>
          <a:p>
            <a:r>
              <a:rPr lang="en-US" sz="2100" dirty="0"/>
              <a:t>    1</a:t>
            </a:r>
          </a:p>
          <a:p>
            <a:endParaRPr lang="en-US" sz="2100" dirty="0"/>
          </a:p>
          <a:p>
            <a:endParaRPr lang="en-US" sz="2100" dirty="0"/>
          </a:p>
          <a:p>
            <a:r>
              <a:rPr lang="en-US" sz="2100" dirty="0"/>
              <a:t>  </a:t>
            </a:r>
            <a:r>
              <a:rPr lang="en-US" sz="2800" dirty="0"/>
              <a:t>  </a:t>
            </a:r>
            <a:r>
              <a:rPr lang="en-US" sz="2100" dirty="0"/>
              <a:t> </a:t>
            </a:r>
          </a:p>
        </p:txBody>
      </p:sp>
      <p:sp>
        <p:nvSpPr>
          <p:cNvPr id="25" name="Oval 24">
            <a:extLst>
              <a:ext uri="{FF2B5EF4-FFF2-40B4-BE49-F238E27FC236}">
                <a16:creationId xmlns:a16="http://schemas.microsoft.com/office/drawing/2014/main" id="{EF0D534D-E82A-4CC3-A210-5C88D07311EA}"/>
              </a:ext>
            </a:extLst>
          </p:cNvPr>
          <p:cNvSpPr/>
          <p:nvPr/>
        </p:nvSpPr>
        <p:spPr>
          <a:xfrm>
            <a:off x="2102055" y="4012600"/>
            <a:ext cx="2591389" cy="1025299"/>
          </a:xfrm>
          <a:prstGeom prst="ellipse">
            <a:avLst/>
          </a:prstGeom>
          <a:solidFill>
            <a:srgbClr val="FFFF00">
              <a:alpha val="57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26" name="TextBox 25">
            <a:extLst>
              <a:ext uri="{FF2B5EF4-FFF2-40B4-BE49-F238E27FC236}">
                <a16:creationId xmlns:a16="http://schemas.microsoft.com/office/drawing/2014/main" id="{F6F2CC17-856B-449E-BEFB-C200D9DF331B}"/>
              </a:ext>
            </a:extLst>
          </p:cNvPr>
          <p:cNvSpPr txBox="1"/>
          <p:nvPr/>
        </p:nvSpPr>
        <p:spPr>
          <a:xfrm>
            <a:off x="2757803" y="4179001"/>
            <a:ext cx="1188616" cy="715581"/>
          </a:xfrm>
          <a:prstGeom prst="rect">
            <a:avLst/>
          </a:prstGeom>
          <a:noFill/>
        </p:spPr>
        <p:txBody>
          <a:bodyPr wrap="square" rtlCol="0">
            <a:spAutoFit/>
          </a:bodyPr>
          <a:lstStyle/>
          <a:p>
            <a:pPr algn="ctr"/>
            <a:r>
              <a:rPr lang="en-US" sz="1350" b="1" dirty="0"/>
              <a:t>Internal </a:t>
            </a:r>
          </a:p>
          <a:p>
            <a:pPr algn="ctr"/>
            <a:r>
              <a:rPr lang="en-US" sz="1350" b="1" dirty="0"/>
              <a:t>Landscape of the Nucleus</a:t>
            </a:r>
          </a:p>
        </p:txBody>
      </p:sp>
      <p:sp>
        <p:nvSpPr>
          <p:cNvPr id="27" name="Oval 26">
            <a:extLst>
              <a:ext uri="{FF2B5EF4-FFF2-40B4-BE49-F238E27FC236}">
                <a16:creationId xmlns:a16="http://schemas.microsoft.com/office/drawing/2014/main" id="{E176DD07-51E7-4738-8104-AD1861D72C17}"/>
              </a:ext>
            </a:extLst>
          </p:cNvPr>
          <p:cNvSpPr/>
          <p:nvPr/>
        </p:nvSpPr>
        <p:spPr>
          <a:xfrm>
            <a:off x="4161241" y="3722267"/>
            <a:ext cx="3070310" cy="1472792"/>
          </a:xfrm>
          <a:prstGeom prst="ellipse">
            <a:avLst/>
          </a:prstGeom>
          <a:solidFill>
            <a:srgbClr val="0000EE">
              <a:alpha val="49000"/>
            </a:srgb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DD28C8CF-E117-43D5-A01F-2E497FF5DAAA}"/>
              </a:ext>
            </a:extLst>
          </p:cNvPr>
          <p:cNvSpPr txBox="1"/>
          <p:nvPr/>
        </p:nvSpPr>
        <p:spPr>
          <a:xfrm>
            <a:off x="4892725" y="4077788"/>
            <a:ext cx="1607342" cy="784830"/>
          </a:xfrm>
          <a:prstGeom prst="rect">
            <a:avLst/>
          </a:prstGeom>
          <a:noFill/>
        </p:spPr>
        <p:txBody>
          <a:bodyPr wrap="square" rtlCol="0">
            <a:spAutoFit/>
          </a:bodyPr>
          <a:lstStyle/>
          <a:p>
            <a:pPr algn="ctr"/>
            <a:r>
              <a:rPr lang="en-US" sz="1500" b="1" dirty="0"/>
              <a:t>QCD at Extreme Parton Densities-</a:t>
            </a:r>
          </a:p>
          <a:p>
            <a:pPr algn="ctr"/>
            <a:r>
              <a:rPr lang="en-US" sz="1500" b="1" dirty="0"/>
              <a:t>Saturation</a:t>
            </a:r>
          </a:p>
        </p:txBody>
      </p:sp>
      <p:sp>
        <p:nvSpPr>
          <p:cNvPr id="29" name="Oval 28">
            <a:extLst>
              <a:ext uri="{FF2B5EF4-FFF2-40B4-BE49-F238E27FC236}">
                <a16:creationId xmlns:a16="http://schemas.microsoft.com/office/drawing/2014/main" id="{3356ED93-7F74-43FE-AC1C-42BF5BC8810C}"/>
              </a:ext>
            </a:extLst>
          </p:cNvPr>
          <p:cNvSpPr/>
          <p:nvPr/>
        </p:nvSpPr>
        <p:spPr>
          <a:xfrm>
            <a:off x="2757802" y="3136393"/>
            <a:ext cx="3977531" cy="1288427"/>
          </a:xfrm>
          <a:prstGeom prst="ellipse">
            <a:avLst/>
          </a:prstGeom>
          <a:solidFill>
            <a:srgbClr val="FF0000">
              <a:alpha val="50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9E6B1A3C-BDBA-4B86-8C18-455F2A9B35BA}"/>
              </a:ext>
            </a:extLst>
          </p:cNvPr>
          <p:cNvSpPr txBox="1"/>
          <p:nvPr/>
        </p:nvSpPr>
        <p:spPr>
          <a:xfrm>
            <a:off x="3447169" y="3357653"/>
            <a:ext cx="1902023" cy="715581"/>
          </a:xfrm>
          <a:prstGeom prst="rect">
            <a:avLst/>
          </a:prstGeom>
          <a:noFill/>
        </p:spPr>
        <p:txBody>
          <a:bodyPr wrap="square" rtlCol="0">
            <a:spAutoFit/>
          </a:bodyPr>
          <a:lstStyle/>
          <a:p>
            <a:pPr algn="ctr"/>
            <a:r>
              <a:rPr lang="en-US" sz="1350" b="1" dirty="0"/>
              <a:t>Spin and Flavor Structure of </a:t>
            </a:r>
          </a:p>
          <a:p>
            <a:pPr algn="ctr"/>
            <a:r>
              <a:rPr lang="en-US" sz="1350" b="1" dirty="0"/>
              <a:t>the Nucleon and Nuclei</a:t>
            </a:r>
          </a:p>
        </p:txBody>
      </p:sp>
      <p:sp>
        <p:nvSpPr>
          <p:cNvPr id="31" name="Oval 30">
            <a:extLst>
              <a:ext uri="{FF2B5EF4-FFF2-40B4-BE49-F238E27FC236}">
                <a16:creationId xmlns:a16="http://schemas.microsoft.com/office/drawing/2014/main" id="{D7D1FE96-E362-4011-AD80-7843C19B9676}"/>
              </a:ext>
            </a:extLst>
          </p:cNvPr>
          <p:cNvSpPr/>
          <p:nvPr/>
        </p:nvSpPr>
        <p:spPr>
          <a:xfrm>
            <a:off x="2695905" y="2383512"/>
            <a:ext cx="3921191" cy="1426815"/>
          </a:xfrm>
          <a:prstGeom prst="ellipse">
            <a:avLst/>
          </a:prstGeom>
          <a:solidFill>
            <a:schemeClr val="tx2">
              <a:lumMod val="60000"/>
              <a:lumOff val="40000"/>
              <a:alpha val="42000"/>
            </a:scheme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E3541FBA-7321-4932-AA1D-D4989CF53067}"/>
              </a:ext>
            </a:extLst>
          </p:cNvPr>
          <p:cNvSpPr txBox="1"/>
          <p:nvPr/>
        </p:nvSpPr>
        <p:spPr>
          <a:xfrm>
            <a:off x="2098314" y="2372592"/>
            <a:ext cx="5283135" cy="507831"/>
          </a:xfrm>
          <a:prstGeom prst="rect">
            <a:avLst/>
          </a:prstGeom>
          <a:noFill/>
        </p:spPr>
        <p:txBody>
          <a:bodyPr wrap="square" rtlCol="0">
            <a:spAutoFit/>
          </a:bodyPr>
          <a:lstStyle/>
          <a:p>
            <a:pPr algn="ctr"/>
            <a:r>
              <a:rPr lang="en-US" sz="1350" b="1" dirty="0"/>
              <a:t>Tomography (p/A),</a:t>
            </a:r>
            <a:r>
              <a:rPr lang="en-US" sz="1350" dirty="0"/>
              <a:t> </a:t>
            </a:r>
            <a:r>
              <a:rPr lang="en-US" sz="1350" b="1" dirty="0"/>
              <a:t>Transverse Momentum</a:t>
            </a:r>
          </a:p>
          <a:p>
            <a:pPr algn="ctr"/>
            <a:r>
              <a:rPr lang="en-US" sz="1350" b="1" dirty="0"/>
              <a:t>Distribution and Spatial Imaging</a:t>
            </a:r>
          </a:p>
        </p:txBody>
      </p:sp>
      <p:sp>
        <p:nvSpPr>
          <p:cNvPr id="35" name="TextBox 1">
            <a:extLst>
              <a:ext uri="{FF2B5EF4-FFF2-40B4-BE49-F238E27FC236}">
                <a16:creationId xmlns:a16="http://schemas.microsoft.com/office/drawing/2014/main" id="{442ABD4F-25CD-4553-B2A2-B0F9CF1B82BA}"/>
              </a:ext>
            </a:extLst>
          </p:cNvPr>
          <p:cNvSpPr txBox="1"/>
          <p:nvPr/>
        </p:nvSpPr>
        <p:spPr>
          <a:xfrm>
            <a:off x="2022510" y="3654048"/>
            <a:ext cx="1277181" cy="6305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75" dirty="0"/>
              <a:t>eRHIC </a:t>
            </a:r>
          </a:p>
          <a:p>
            <a:r>
              <a:rPr lang="en-US" sz="1275" dirty="0"/>
              <a:t>Optimization </a:t>
            </a:r>
          </a:p>
          <a:p>
            <a:r>
              <a:rPr lang="en-US" sz="1275" dirty="0"/>
              <a:t>for  E</a:t>
            </a:r>
            <a:r>
              <a:rPr lang="en-US" sz="1275" baseline="-25000" dirty="0"/>
              <a:t>cm</a:t>
            </a:r>
            <a:r>
              <a:rPr lang="en-US" sz="1275" dirty="0"/>
              <a:t>=45 GeV</a:t>
            </a:r>
          </a:p>
        </p:txBody>
      </p:sp>
      <p:cxnSp>
        <p:nvCxnSpPr>
          <p:cNvPr id="36" name="Straight Arrow Connector 35">
            <a:extLst>
              <a:ext uri="{FF2B5EF4-FFF2-40B4-BE49-F238E27FC236}">
                <a16:creationId xmlns:a16="http://schemas.microsoft.com/office/drawing/2014/main" id="{399BD422-C48A-405C-8D9F-15DB74BB1820}"/>
              </a:ext>
            </a:extLst>
          </p:cNvPr>
          <p:cNvCxnSpPr>
            <a:cxnSpLocks/>
          </p:cNvCxnSpPr>
          <p:nvPr/>
        </p:nvCxnSpPr>
        <p:spPr>
          <a:xfrm flipV="1">
            <a:off x="2500961" y="3763627"/>
            <a:ext cx="175807" cy="1463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A0AA36E-EE9C-4FE4-BBB2-7CD258BF8519}"/>
              </a:ext>
            </a:extLst>
          </p:cNvPr>
          <p:cNvSpPr txBox="1"/>
          <p:nvPr/>
        </p:nvSpPr>
        <p:spPr>
          <a:xfrm>
            <a:off x="6119593" y="2640183"/>
            <a:ext cx="1096982" cy="715581"/>
          </a:xfrm>
          <a:prstGeom prst="rect">
            <a:avLst/>
          </a:prstGeom>
          <a:noFill/>
        </p:spPr>
        <p:txBody>
          <a:bodyPr wrap="square" rtlCol="0">
            <a:spAutoFit/>
          </a:bodyPr>
          <a:lstStyle/>
          <a:p>
            <a:r>
              <a:rPr lang="en-US" sz="1350" dirty="0"/>
              <a:t>eRHIC</a:t>
            </a:r>
          </a:p>
          <a:p>
            <a:r>
              <a:rPr lang="en-US" sz="1350" dirty="0"/>
              <a:t>Optimization for  high E</a:t>
            </a:r>
            <a:r>
              <a:rPr lang="en-US" sz="1350" baseline="-25000" dirty="0"/>
              <a:t>cm</a:t>
            </a:r>
          </a:p>
        </p:txBody>
      </p:sp>
      <p:cxnSp>
        <p:nvCxnSpPr>
          <p:cNvPr id="42" name="Straight Arrow Connector 41">
            <a:extLst>
              <a:ext uri="{FF2B5EF4-FFF2-40B4-BE49-F238E27FC236}">
                <a16:creationId xmlns:a16="http://schemas.microsoft.com/office/drawing/2014/main" id="{4C63FCF8-41F6-4F80-83ED-4CB29C38534E}"/>
              </a:ext>
            </a:extLst>
          </p:cNvPr>
          <p:cNvCxnSpPr>
            <a:cxnSpLocks/>
          </p:cNvCxnSpPr>
          <p:nvPr/>
        </p:nvCxnSpPr>
        <p:spPr>
          <a:xfrm flipH="1">
            <a:off x="6791400" y="3291703"/>
            <a:ext cx="81082" cy="2691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2D189E3-E6CB-47A0-BE95-1EDEED53D300}"/>
              </a:ext>
            </a:extLst>
          </p:cNvPr>
          <p:cNvSpPr txBox="1"/>
          <p:nvPr/>
        </p:nvSpPr>
        <p:spPr>
          <a:xfrm>
            <a:off x="2222161" y="2609603"/>
            <a:ext cx="766983" cy="300082"/>
          </a:xfrm>
          <a:prstGeom prst="rect">
            <a:avLst/>
          </a:prstGeom>
          <a:noFill/>
        </p:spPr>
        <p:txBody>
          <a:bodyPr wrap="square" rtlCol="0">
            <a:spAutoFit/>
          </a:bodyPr>
          <a:lstStyle/>
          <a:p>
            <a:r>
              <a:rPr lang="en-US" sz="1350" dirty="0"/>
              <a:t>JLEIC</a:t>
            </a:r>
          </a:p>
        </p:txBody>
      </p:sp>
      <p:cxnSp>
        <p:nvCxnSpPr>
          <p:cNvPr id="46" name="Straight Arrow Connector 45">
            <a:extLst>
              <a:ext uri="{FF2B5EF4-FFF2-40B4-BE49-F238E27FC236}">
                <a16:creationId xmlns:a16="http://schemas.microsoft.com/office/drawing/2014/main" id="{769EA71E-A91D-447C-AB5B-95F7734723A4}"/>
              </a:ext>
            </a:extLst>
          </p:cNvPr>
          <p:cNvCxnSpPr>
            <a:cxnSpLocks/>
          </p:cNvCxnSpPr>
          <p:nvPr/>
        </p:nvCxnSpPr>
        <p:spPr>
          <a:xfrm>
            <a:off x="2531162" y="2880683"/>
            <a:ext cx="381961" cy="34965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153DFA9D-54C0-454E-82C4-9B1A7CC796EF}"/>
              </a:ext>
            </a:extLst>
          </p:cNvPr>
          <p:cNvSpPr>
            <a:spLocks noGrp="1"/>
          </p:cNvSpPr>
          <p:nvPr>
            <p:ph idx="1"/>
          </p:nvPr>
        </p:nvSpPr>
        <p:spPr>
          <a:xfrm>
            <a:off x="163773" y="845867"/>
            <a:ext cx="8816454" cy="1121278"/>
          </a:xfrm>
        </p:spPr>
        <p:txBody>
          <a:bodyPr>
            <a:normAutofit/>
          </a:bodyPr>
          <a:lstStyle/>
          <a:p>
            <a:pPr marL="0" indent="0">
              <a:buNone/>
            </a:pPr>
            <a:r>
              <a:rPr lang="en-US" sz="1800" dirty="0"/>
              <a:t>IR Designs can be adjusted to obtain peak luminosity at different center of mass  energies. The curves below show luminosity vs E</a:t>
            </a:r>
            <a:r>
              <a:rPr lang="en-US" sz="1800" baseline="-25000" dirty="0"/>
              <a:t>cm</a:t>
            </a:r>
            <a:r>
              <a:rPr lang="en-US" sz="1800" dirty="0"/>
              <a:t>  with IRs optimized for high or low center of mass energy. With two IRs, in principle both optimization can coexist in the same machine</a:t>
            </a:r>
          </a:p>
        </p:txBody>
      </p:sp>
      <p:cxnSp>
        <p:nvCxnSpPr>
          <p:cNvPr id="7" name="Straight Connector 6">
            <a:extLst>
              <a:ext uri="{FF2B5EF4-FFF2-40B4-BE49-F238E27FC236}">
                <a16:creationId xmlns:a16="http://schemas.microsoft.com/office/drawing/2014/main" id="{601CE4A1-8676-44A1-A73B-08FC02B138B7}"/>
              </a:ext>
            </a:extLst>
          </p:cNvPr>
          <p:cNvCxnSpPr>
            <a:stCxn id="41" idx="3"/>
            <a:endCxn id="41" idx="3"/>
          </p:cNvCxnSpPr>
          <p:nvPr/>
        </p:nvCxnSpPr>
        <p:spPr>
          <a:xfrm>
            <a:off x="7216575" y="29979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1B7005-12D0-41F2-B4A7-4715887CC52F}"/>
              </a:ext>
            </a:extLst>
          </p:cNvPr>
          <p:cNvCxnSpPr>
            <a:cxnSpLocks/>
          </p:cNvCxnSpPr>
          <p:nvPr/>
        </p:nvCxnSpPr>
        <p:spPr>
          <a:xfrm>
            <a:off x="6119593" y="1737484"/>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A13C225-4869-44F1-BEFF-3EC03FF8D101}"/>
              </a:ext>
            </a:extLst>
          </p:cNvPr>
          <p:cNvSpPr txBox="1"/>
          <p:nvPr/>
        </p:nvSpPr>
        <p:spPr>
          <a:xfrm>
            <a:off x="7048495" y="2771802"/>
            <a:ext cx="332095" cy="2769989"/>
          </a:xfrm>
          <a:prstGeom prst="rect">
            <a:avLst/>
          </a:prstGeom>
          <a:noFill/>
        </p:spPr>
        <p:txBody>
          <a:bodyPr wrap="square" rtlCol="0">
            <a:spAutoFit/>
          </a:bodyPr>
          <a:lstStyle/>
          <a:p>
            <a:r>
              <a:rPr lang="en-US" dirty="0"/>
              <a:t>-</a:t>
            </a:r>
          </a:p>
          <a:p>
            <a:r>
              <a:rPr lang="en-US" sz="800" dirty="0"/>
              <a:t>   </a:t>
            </a:r>
            <a:r>
              <a:rPr lang="en-US" dirty="0"/>
              <a:t> </a:t>
            </a:r>
          </a:p>
          <a:p>
            <a:r>
              <a:rPr lang="en-US" sz="1200" dirty="0"/>
              <a:t>  </a:t>
            </a:r>
          </a:p>
          <a:p>
            <a:r>
              <a:rPr lang="en-US" dirty="0"/>
              <a:t>-</a:t>
            </a:r>
          </a:p>
          <a:p>
            <a:r>
              <a:rPr lang="en-US" sz="1600" dirty="0"/>
              <a:t>  </a:t>
            </a:r>
          </a:p>
          <a:p>
            <a:endParaRPr lang="en-US" dirty="0"/>
          </a:p>
          <a:p>
            <a:r>
              <a:rPr lang="en-US" dirty="0"/>
              <a:t>-</a:t>
            </a:r>
          </a:p>
          <a:p>
            <a:r>
              <a:rPr lang="en-US" sz="2000" dirty="0"/>
              <a:t>  </a:t>
            </a:r>
          </a:p>
          <a:p>
            <a:endParaRPr lang="en-US" dirty="0"/>
          </a:p>
          <a:p>
            <a:r>
              <a:rPr lang="en-US" dirty="0"/>
              <a:t>-</a:t>
            </a:r>
          </a:p>
        </p:txBody>
      </p:sp>
      <p:sp>
        <p:nvSpPr>
          <p:cNvPr id="43" name="Title 1">
            <a:extLst>
              <a:ext uri="{FF2B5EF4-FFF2-40B4-BE49-F238E27FC236}">
                <a16:creationId xmlns:a16="http://schemas.microsoft.com/office/drawing/2014/main" id="{7D315EFA-62BB-406B-8510-062FF6E2AEB3}"/>
              </a:ext>
            </a:extLst>
          </p:cNvPr>
          <p:cNvSpPr>
            <a:spLocks noGrp="1"/>
          </p:cNvSpPr>
          <p:nvPr>
            <p:ph type="title"/>
          </p:nvPr>
        </p:nvSpPr>
        <p:spPr>
          <a:xfrm>
            <a:off x="550453" y="171450"/>
            <a:ext cx="7886700" cy="747286"/>
          </a:xfrm>
        </p:spPr>
        <p:txBody>
          <a:bodyPr>
            <a:normAutofit/>
          </a:bodyPr>
          <a:lstStyle/>
          <a:p>
            <a:r>
              <a:rPr lang="en-US" sz="3600" dirty="0"/>
              <a:t>EIC Luminosity</a:t>
            </a:r>
          </a:p>
        </p:txBody>
      </p:sp>
      <p:sp>
        <p:nvSpPr>
          <p:cNvPr id="34" name="TextBox 33">
            <a:extLst>
              <a:ext uri="{FF2B5EF4-FFF2-40B4-BE49-F238E27FC236}">
                <a16:creationId xmlns:a16="http://schemas.microsoft.com/office/drawing/2014/main" id="{D0091CB2-0497-4B12-9EB6-FDA69DEA6FBA}"/>
              </a:ext>
            </a:extLst>
          </p:cNvPr>
          <p:cNvSpPr txBox="1"/>
          <p:nvPr/>
        </p:nvSpPr>
        <p:spPr>
          <a:xfrm>
            <a:off x="133067" y="6075332"/>
            <a:ext cx="8766005" cy="369332"/>
          </a:xfrm>
          <a:prstGeom prst="rect">
            <a:avLst/>
          </a:prstGeom>
          <a:solidFill>
            <a:schemeClr val="tx2">
              <a:lumMod val="20000"/>
              <a:lumOff val="80000"/>
            </a:schemeClr>
          </a:solidFill>
        </p:spPr>
        <p:txBody>
          <a:bodyPr wrap="square" rtlCol="0">
            <a:spAutoFit/>
          </a:bodyPr>
          <a:lstStyle/>
          <a:p>
            <a:r>
              <a:rPr lang="en-US" dirty="0"/>
              <a:t>    Note: For electron ion collisions, the E</a:t>
            </a:r>
            <a:r>
              <a:rPr lang="en-US" baseline="-25000" dirty="0"/>
              <a:t>cm</a:t>
            </a:r>
            <a:r>
              <a:rPr lang="en-US" dirty="0"/>
              <a:t> scale needs to be reduced by a factor (Z/A)</a:t>
            </a:r>
            <a:r>
              <a:rPr lang="en-US" baseline="30000" dirty="0"/>
              <a:t>1/2</a:t>
            </a:r>
            <a:r>
              <a:rPr lang="en-US" dirty="0"/>
              <a:t> </a:t>
            </a:r>
          </a:p>
        </p:txBody>
      </p:sp>
      <p:pic>
        <p:nvPicPr>
          <p:cNvPr id="37" name="Picture 36">
            <a:extLst>
              <a:ext uri="{FF2B5EF4-FFF2-40B4-BE49-F238E27FC236}">
                <a16:creationId xmlns:a16="http://schemas.microsoft.com/office/drawing/2014/main" id="{E5294813-805B-4A3B-ACDD-A285E96C2F21}"/>
              </a:ext>
            </a:extLst>
          </p:cNvPr>
          <p:cNvPicPr>
            <a:picLocks noChangeAspect="1"/>
          </p:cNvPicPr>
          <p:nvPr/>
        </p:nvPicPr>
        <p:blipFill>
          <a:blip r:embed="rId4"/>
          <a:stretch>
            <a:fillRect/>
          </a:stretch>
        </p:blipFill>
        <p:spPr>
          <a:xfrm>
            <a:off x="6063094" y="6495341"/>
            <a:ext cx="2839748" cy="273375"/>
          </a:xfrm>
          <a:prstGeom prst="rect">
            <a:avLst/>
          </a:prstGeom>
        </p:spPr>
      </p:pic>
      <p:sp>
        <p:nvSpPr>
          <p:cNvPr id="2" name="TextBox 1">
            <a:extLst>
              <a:ext uri="{FF2B5EF4-FFF2-40B4-BE49-F238E27FC236}">
                <a16:creationId xmlns:a16="http://schemas.microsoft.com/office/drawing/2014/main" id="{819B672D-F0FE-4C60-AE00-3521B16A059E}"/>
              </a:ext>
            </a:extLst>
          </p:cNvPr>
          <p:cNvSpPr txBox="1"/>
          <p:nvPr/>
        </p:nvSpPr>
        <p:spPr>
          <a:xfrm>
            <a:off x="2866521" y="5560245"/>
            <a:ext cx="4258400" cy="369332"/>
          </a:xfrm>
          <a:prstGeom prst="rect">
            <a:avLst/>
          </a:prstGeom>
          <a:noFill/>
        </p:spPr>
        <p:txBody>
          <a:bodyPr wrap="square" rtlCol="0">
            <a:spAutoFit/>
          </a:bodyPr>
          <a:lstStyle/>
          <a:p>
            <a:r>
              <a:rPr lang="en-US" dirty="0"/>
              <a:t>Center of Mass Energy [GeV]  </a:t>
            </a:r>
          </a:p>
        </p:txBody>
      </p:sp>
      <p:cxnSp>
        <p:nvCxnSpPr>
          <p:cNvPr id="4" name="Straight Arrow Connector 3">
            <a:extLst>
              <a:ext uri="{FF2B5EF4-FFF2-40B4-BE49-F238E27FC236}">
                <a16:creationId xmlns:a16="http://schemas.microsoft.com/office/drawing/2014/main" id="{812972CF-012B-46BB-BAE7-283B1E2F1E28}"/>
              </a:ext>
            </a:extLst>
          </p:cNvPr>
          <p:cNvCxnSpPr/>
          <p:nvPr/>
        </p:nvCxnSpPr>
        <p:spPr>
          <a:xfrm>
            <a:off x="5694758" y="5744911"/>
            <a:ext cx="8496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F40BD2-5AB0-4C06-9ABD-93C424111F18}"/>
              </a:ext>
            </a:extLst>
          </p:cNvPr>
          <p:cNvCxnSpPr>
            <a:cxnSpLocks/>
          </p:cNvCxnSpPr>
          <p:nvPr/>
        </p:nvCxnSpPr>
        <p:spPr>
          <a:xfrm flipV="1">
            <a:off x="1096409" y="2115814"/>
            <a:ext cx="0" cy="4573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E4DEA2-EC8B-4E01-9CB1-A06F83E82755}"/>
              </a:ext>
            </a:extLst>
          </p:cNvPr>
          <p:cNvCxnSpPr>
            <a:cxnSpLocks/>
          </p:cNvCxnSpPr>
          <p:nvPr/>
        </p:nvCxnSpPr>
        <p:spPr>
          <a:xfrm flipV="1">
            <a:off x="7580699" y="2243265"/>
            <a:ext cx="0" cy="4573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B6150E-CADB-4F74-94B9-D22C2692D4FC}"/>
              </a:ext>
            </a:extLst>
          </p:cNvPr>
          <p:cNvSpPr txBox="1"/>
          <p:nvPr/>
        </p:nvSpPr>
        <p:spPr>
          <a:xfrm>
            <a:off x="6956561" y="3634446"/>
            <a:ext cx="996310" cy="923330"/>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US" dirty="0"/>
              <a:t>JLEIC Energy Upgrade</a:t>
            </a:r>
          </a:p>
        </p:txBody>
      </p:sp>
      <p:cxnSp>
        <p:nvCxnSpPr>
          <p:cNvPr id="12" name="Straight Arrow Connector 11">
            <a:extLst>
              <a:ext uri="{FF2B5EF4-FFF2-40B4-BE49-F238E27FC236}">
                <a16:creationId xmlns:a16="http://schemas.microsoft.com/office/drawing/2014/main" id="{779E0B5D-CE18-4598-9C0A-A795E91895CC}"/>
              </a:ext>
            </a:extLst>
          </p:cNvPr>
          <p:cNvCxnSpPr>
            <a:cxnSpLocks/>
            <a:stCxn id="6" idx="1"/>
          </p:cNvCxnSpPr>
          <p:nvPr/>
        </p:nvCxnSpPr>
        <p:spPr>
          <a:xfrm flipH="1" flipV="1">
            <a:off x="6791401" y="3763629"/>
            <a:ext cx="165160" cy="33248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F44A5B-5455-4731-9C9B-916874EFF706}"/>
              </a:ext>
            </a:extLst>
          </p:cNvPr>
          <p:cNvCxnSpPr/>
          <p:nvPr/>
        </p:nvCxnSpPr>
        <p:spPr>
          <a:xfrm flipV="1">
            <a:off x="2022510" y="5366773"/>
            <a:ext cx="5109453" cy="46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3A9F2C-1C5B-46E0-9F20-2497D4E1D1DE}"/>
              </a:ext>
            </a:extLst>
          </p:cNvPr>
          <p:cNvCxnSpPr/>
          <p:nvPr/>
        </p:nvCxnSpPr>
        <p:spPr>
          <a:xfrm flipV="1">
            <a:off x="2798528" y="3166356"/>
            <a:ext cx="279338" cy="16597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12AA30-6427-456C-9DC2-9D7D29928F69}"/>
              </a:ext>
            </a:extLst>
          </p:cNvPr>
          <p:cNvCxnSpPr>
            <a:cxnSpLocks/>
          </p:cNvCxnSpPr>
          <p:nvPr/>
        </p:nvCxnSpPr>
        <p:spPr>
          <a:xfrm flipV="1">
            <a:off x="3120419" y="2909685"/>
            <a:ext cx="390295" cy="22231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9E2189-1EF7-4828-AB76-785CC94A23B3}"/>
              </a:ext>
            </a:extLst>
          </p:cNvPr>
          <p:cNvCxnSpPr>
            <a:cxnSpLocks/>
          </p:cNvCxnSpPr>
          <p:nvPr/>
        </p:nvCxnSpPr>
        <p:spPr>
          <a:xfrm flipV="1">
            <a:off x="3595043" y="2850777"/>
            <a:ext cx="324495" cy="4051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00BD0E-49E9-4BE7-92E0-9EC4E6AFB7AB}"/>
              </a:ext>
            </a:extLst>
          </p:cNvPr>
          <p:cNvCxnSpPr>
            <a:cxnSpLocks/>
          </p:cNvCxnSpPr>
          <p:nvPr/>
        </p:nvCxnSpPr>
        <p:spPr>
          <a:xfrm flipV="1">
            <a:off x="3982947" y="2858026"/>
            <a:ext cx="382574" cy="696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0FD29D-D2D0-48B9-B1C7-C4EF531B58A6}"/>
              </a:ext>
            </a:extLst>
          </p:cNvPr>
          <p:cNvCxnSpPr>
            <a:cxnSpLocks/>
            <a:endCxn id="32" idx="2"/>
          </p:cNvCxnSpPr>
          <p:nvPr/>
        </p:nvCxnSpPr>
        <p:spPr>
          <a:xfrm>
            <a:off x="4414000" y="2860662"/>
            <a:ext cx="325882" cy="19761"/>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BCE858-9778-440D-85F2-07B0FA401E3B}"/>
              </a:ext>
            </a:extLst>
          </p:cNvPr>
          <p:cNvCxnSpPr>
            <a:cxnSpLocks/>
            <a:stCxn id="32" idx="2"/>
          </p:cNvCxnSpPr>
          <p:nvPr/>
        </p:nvCxnSpPr>
        <p:spPr>
          <a:xfrm flipV="1">
            <a:off x="4739882" y="2850777"/>
            <a:ext cx="310077" cy="296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3BCC2DF-114B-400C-9076-F980A88898A9}"/>
              </a:ext>
            </a:extLst>
          </p:cNvPr>
          <p:cNvCxnSpPr>
            <a:cxnSpLocks/>
          </p:cNvCxnSpPr>
          <p:nvPr/>
        </p:nvCxnSpPr>
        <p:spPr>
          <a:xfrm>
            <a:off x="5089267" y="2843456"/>
            <a:ext cx="773230" cy="154518"/>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01BDDE-AA46-49C3-86A1-BAFBCD87BBAC}"/>
              </a:ext>
            </a:extLst>
          </p:cNvPr>
          <p:cNvCxnSpPr>
            <a:cxnSpLocks/>
          </p:cNvCxnSpPr>
          <p:nvPr/>
        </p:nvCxnSpPr>
        <p:spPr>
          <a:xfrm>
            <a:off x="5905763" y="3025416"/>
            <a:ext cx="378573" cy="30613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29E27F-B019-4847-A778-687B76B2A3FE}"/>
              </a:ext>
            </a:extLst>
          </p:cNvPr>
          <p:cNvCxnSpPr>
            <a:cxnSpLocks/>
          </p:cNvCxnSpPr>
          <p:nvPr/>
        </p:nvCxnSpPr>
        <p:spPr>
          <a:xfrm>
            <a:off x="6327900" y="3359705"/>
            <a:ext cx="407433" cy="3368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4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0D82-78B1-4E3F-9BB5-73E91CFCEAD7}"/>
              </a:ext>
            </a:extLst>
          </p:cNvPr>
          <p:cNvSpPr>
            <a:spLocks noGrp="1"/>
          </p:cNvSpPr>
          <p:nvPr>
            <p:ph type="title"/>
          </p:nvPr>
        </p:nvSpPr>
        <p:spPr>
          <a:xfrm>
            <a:off x="357759" y="172139"/>
            <a:ext cx="8428482" cy="482901"/>
          </a:xfrm>
        </p:spPr>
        <p:txBody>
          <a:bodyPr>
            <a:noAutofit/>
          </a:bodyPr>
          <a:lstStyle/>
          <a:p>
            <a:r>
              <a:rPr lang="en-US" sz="3200" dirty="0"/>
              <a:t>Strong Hadron Cooling and High Luminosity</a:t>
            </a:r>
          </a:p>
        </p:txBody>
      </p:sp>
      <p:sp>
        <p:nvSpPr>
          <p:cNvPr id="3" name="Content Placeholder 2">
            <a:extLst>
              <a:ext uri="{FF2B5EF4-FFF2-40B4-BE49-F238E27FC236}">
                <a16:creationId xmlns:a16="http://schemas.microsoft.com/office/drawing/2014/main" id="{0B55992C-5AA0-48E6-8BC3-9FE3CD5AFBFF}"/>
              </a:ext>
            </a:extLst>
          </p:cNvPr>
          <p:cNvSpPr>
            <a:spLocks noGrp="1"/>
          </p:cNvSpPr>
          <p:nvPr>
            <p:ph idx="1"/>
          </p:nvPr>
        </p:nvSpPr>
        <p:spPr>
          <a:xfrm>
            <a:off x="181704" y="898571"/>
            <a:ext cx="8925902" cy="5060858"/>
          </a:xfrm>
        </p:spPr>
        <p:txBody>
          <a:bodyPr>
            <a:normAutofit fontScale="92500" lnSpcReduction="10000"/>
          </a:bodyPr>
          <a:lstStyle/>
          <a:p>
            <a:pPr marL="0" indent="0">
              <a:buNone/>
            </a:pPr>
            <a:r>
              <a:rPr lang="en-US" sz="2100" dirty="0">
                <a:latin typeface="Arial" panose="020B0604020202020204" pitchFamily="34" charset="0"/>
                <a:cs typeface="Arial" panose="020B0604020202020204" pitchFamily="34" charset="0"/>
              </a:rPr>
              <a:t>For high luminosity operation of the EIC strong hadron cooling  is desirable if not necessary to avoid rapid decay of the luminosity caused by emittance blow-up due to intrabeam scattering</a:t>
            </a:r>
          </a:p>
          <a:p>
            <a:pPr marL="0" indent="0">
              <a:buNone/>
            </a:pPr>
            <a:r>
              <a:rPr lang="en-US" sz="2100" dirty="0">
                <a:latin typeface="Arial" panose="020B0604020202020204" pitchFamily="34" charset="0"/>
                <a:cs typeface="Arial" panose="020B0604020202020204" pitchFamily="34" charset="0"/>
              </a:rPr>
              <a:t>The two proposals operate at different ranges of hadron energy and the cooling systems are optimized accordingly.</a:t>
            </a:r>
          </a:p>
          <a:p>
            <a:pPr marL="0" indent="0">
              <a:buNone/>
            </a:pP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JLEIC uses a multi-turn magnetized bunched electron beam cooling ring fed by an energy recovery linac to balance IBS growth time between 15 and 40 minutes. This cooling increases the luminosity at lower energies, however JLEIC is not relying in this cooling for reaching NSAC goals, as it can use short fills with rapid turn arounds for achieving high average luminosity quoted as 1·10</a:t>
            </a:r>
            <a:r>
              <a:rPr lang="en-US" sz="2100" baseline="30000" dirty="0">
                <a:latin typeface="Arial" panose="020B0604020202020204" pitchFamily="34" charset="0"/>
                <a:cs typeface="Arial" panose="020B0604020202020204" pitchFamily="34" charset="0"/>
              </a:rPr>
              <a:t>34</a:t>
            </a:r>
            <a:r>
              <a:rPr lang="en-US" sz="2100" dirty="0">
                <a:latin typeface="Arial" panose="020B0604020202020204" pitchFamily="34" charset="0"/>
                <a:cs typeface="Arial" panose="020B0604020202020204" pitchFamily="34" charset="0"/>
              </a:rPr>
              <a:t> cm</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s</a:t>
            </a:r>
            <a:r>
              <a:rPr lang="en-US" sz="2100" baseline="30000" dirty="0">
                <a:latin typeface="Arial" panose="020B0604020202020204" pitchFamily="34" charset="0"/>
                <a:cs typeface="Arial" panose="020B0604020202020204" pitchFamily="34" charset="0"/>
              </a:rPr>
              <a:t>1</a:t>
            </a:r>
            <a:r>
              <a:rPr lang="en-US" sz="2100" dirty="0">
                <a:latin typeface="Arial" panose="020B0604020202020204" pitchFamily="34" charset="0"/>
                <a:cs typeface="Arial" panose="020B0604020202020204" pitchFamily="34" charset="0"/>
              </a:rPr>
              <a:t>.</a:t>
            </a:r>
          </a:p>
          <a:p>
            <a:pPr marL="0" indent="0">
              <a:buNone/>
            </a:pP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eRHIC has only modest IBS growth rates of t&gt;2h for highest luminosity. It uses micro-bunched electron cooling as an option but does not rely on cooling to operate at highest luminosity as there is an on-energy for frequent injections available which results in an average luminosity which is still 90% of the peak luminosity.</a:t>
            </a:r>
          </a:p>
          <a:p>
            <a:pPr marL="0" indent="0">
              <a:buNone/>
            </a:pPr>
            <a:endParaRPr lang="en-US" sz="1900" dirty="0"/>
          </a:p>
          <a:p>
            <a:endParaRPr lang="en-US" sz="1900" dirty="0"/>
          </a:p>
          <a:p>
            <a:pPr marL="0" indent="0">
              <a:buNone/>
            </a:pPr>
            <a:endParaRPr lang="en-US" sz="3300" dirty="0"/>
          </a:p>
        </p:txBody>
      </p:sp>
      <p:pic>
        <p:nvPicPr>
          <p:cNvPr id="4" name="Picture 3">
            <a:extLst>
              <a:ext uri="{FF2B5EF4-FFF2-40B4-BE49-F238E27FC236}">
                <a16:creationId xmlns:a16="http://schemas.microsoft.com/office/drawing/2014/main" id="{61911B34-A2C0-4A8B-B650-8D0C26924A96}"/>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5" name="Slide Number Placeholder 4">
            <a:extLst>
              <a:ext uri="{FF2B5EF4-FFF2-40B4-BE49-F238E27FC236}">
                <a16:creationId xmlns:a16="http://schemas.microsoft.com/office/drawing/2014/main" id="{60EE0ECA-30FF-436D-882C-5EE828059CE1}"/>
              </a:ext>
            </a:extLst>
          </p:cNvPr>
          <p:cNvSpPr>
            <a:spLocks noGrp="1"/>
          </p:cNvSpPr>
          <p:nvPr>
            <p:ph type="sldNum" sz="quarter" idx="12"/>
          </p:nvPr>
        </p:nvSpPr>
        <p:spPr/>
        <p:txBody>
          <a:bodyPr/>
          <a:lstStyle/>
          <a:p>
            <a:fld id="{893C5830-40F3-F04E-B2E3-10E6672BA8FF}" type="slidenum">
              <a:rPr lang="en-US" smtClean="0"/>
              <a:pPr/>
              <a:t>11</a:t>
            </a:fld>
            <a:endParaRPr lang="en-US" dirty="0"/>
          </a:p>
        </p:txBody>
      </p:sp>
    </p:spTree>
    <p:extLst>
      <p:ext uri="{BB962C8B-B14F-4D97-AF65-F5344CB8AC3E}">
        <p14:creationId xmlns:p14="http://schemas.microsoft.com/office/powerpoint/2010/main" val="182380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7C3C-B648-48DC-99BD-255BF98F9808}"/>
              </a:ext>
            </a:extLst>
          </p:cNvPr>
          <p:cNvSpPr>
            <a:spLocks noGrp="1"/>
          </p:cNvSpPr>
          <p:nvPr>
            <p:ph type="title"/>
          </p:nvPr>
        </p:nvSpPr>
        <p:spPr>
          <a:xfrm>
            <a:off x="201168" y="419863"/>
            <a:ext cx="8974836" cy="395883"/>
          </a:xfrm>
        </p:spPr>
        <p:txBody>
          <a:bodyPr>
            <a:noAutofit/>
          </a:bodyPr>
          <a:lstStyle/>
          <a:p>
            <a:r>
              <a:rPr lang="en-US" sz="3600" dirty="0"/>
              <a:t>Strong Hadron Cooling Scheme for JLEIC</a:t>
            </a:r>
          </a:p>
        </p:txBody>
      </p:sp>
      <p:sp>
        <p:nvSpPr>
          <p:cNvPr id="4" name="Content Placeholder 2">
            <a:extLst>
              <a:ext uri="{FF2B5EF4-FFF2-40B4-BE49-F238E27FC236}">
                <a16:creationId xmlns:a16="http://schemas.microsoft.com/office/drawing/2014/main" id="{D0F76B94-E9F0-4107-9AD5-9E79BE903352}"/>
              </a:ext>
            </a:extLst>
          </p:cNvPr>
          <p:cNvSpPr>
            <a:spLocks noGrp="1"/>
          </p:cNvSpPr>
          <p:nvPr>
            <p:ph idx="1"/>
          </p:nvPr>
        </p:nvSpPr>
        <p:spPr>
          <a:xfrm>
            <a:off x="271231" y="1213412"/>
            <a:ext cx="8464378" cy="4036271"/>
          </a:xfrm>
        </p:spPr>
        <p:txBody>
          <a:bodyPr>
            <a:normAutofit/>
          </a:bodyPr>
          <a:lstStyle/>
          <a:p>
            <a:r>
              <a:rPr lang="en-US" sz="1500" dirty="0"/>
              <a:t>Magnetized electron beam for higher cooling efficiency</a:t>
            </a:r>
          </a:p>
          <a:p>
            <a:r>
              <a:rPr lang="en-US" sz="1500" dirty="0"/>
              <a:t>Cooling electron beam is energy-recovered to minimize power consumption</a:t>
            </a:r>
          </a:p>
          <a:p>
            <a:r>
              <a:rPr lang="en-US" sz="1500" dirty="0"/>
              <a:t>11-turn circulator ring with 1 amp of beam current  relaxes electron source requirements</a:t>
            </a:r>
          </a:p>
          <a:p>
            <a:r>
              <a:rPr lang="en-US" sz="1500" dirty="0"/>
              <a:t>Fast harmonic kicker to kick electrons in and out of the circulator ring</a:t>
            </a:r>
          </a:p>
          <a:p>
            <a:r>
              <a:rPr lang="en-US" sz="1500" dirty="0"/>
              <a:t>Pre-cooling a low energy is essential to achieve the anticipated performance</a:t>
            </a:r>
          </a:p>
          <a:p>
            <a:endParaRPr lang="en-US" sz="1500" dirty="0"/>
          </a:p>
        </p:txBody>
      </p:sp>
      <p:pic>
        <p:nvPicPr>
          <p:cNvPr id="5" name="Picture 4">
            <a:extLst>
              <a:ext uri="{FF2B5EF4-FFF2-40B4-BE49-F238E27FC236}">
                <a16:creationId xmlns:a16="http://schemas.microsoft.com/office/drawing/2014/main" id="{B817E067-9359-4AEA-BD44-90D9CA9AAB45}"/>
              </a:ext>
            </a:extLst>
          </p:cNvPr>
          <p:cNvPicPr>
            <a:picLocks noChangeAspect="1"/>
          </p:cNvPicPr>
          <p:nvPr/>
        </p:nvPicPr>
        <p:blipFill>
          <a:blip r:embed="rId2"/>
          <a:stretch>
            <a:fillRect/>
          </a:stretch>
        </p:blipFill>
        <p:spPr>
          <a:xfrm>
            <a:off x="556955" y="3094754"/>
            <a:ext cx="7498080" cy="2873847"/>
          </a:xfrm>
          <a:prstGeom prst="rect">
            <a:avLst/>
          </a:prstGeom>
        </p:spPr>
      </p:pic>
      <p:pic>
        <p:nvPicPr>
          <p:cNvPr id="6" name="Picture 5">
            <a:extLst>
              <a:ext uri="{FF2B5EF4-FFF2-40B4-BE49-F238E27FC236}">
                <a16:creationId xmlns:a16="http://schemas.microsoft.com/office/drawing/2014/main" id="{5D6A6C6B-D6B6-43FE-814F-A434E673286B}"/>
              </a:ext>
            </a:extLst>
          </p:cNvPr>
          <p:cNvPicPr>
            <a:picLocks noChangeAspect="1"/>
          </p:cNvPicPr>
          <p:nvPr/>
        </p:nvPicPr>
        <p:blipFill>
          <a:blip r:embed="rId3"/>
          <a:stretch>
            <a:fillRect/>
          </a:stretch>
        </p:blipFill>
        <p:spPr>
          <a:xfrm>
            <a:off x="6063097" y="6499552"/>
            <a:ext cx="2839748" cy="273375"/>
          </a:xfrm>
          <a:prstGeom prst="rect">
            <a:avLst/>
          </a:prstGeom>
        </p:spPr>
      </p:pic>
      <p:sp>
        <p:nvSpPr>
          <p:cNvPr id="3" name="Slide Number Placeholder 2">
            <a:extLst>
              <a:ext uri="{FF2B5EF4-FFF2-40B4-BE49-F238E27FC236}">
                <a16:creationId xmlns:a16="http://schemas.microsoft.com/office/drawing/2014/main" id="{D2C2C1FF-5AC4-4CB1-8820-57ADA244EAB8}"/>
              </a:ext>
            </a:extLst>
          </p:cNvPr>
          <p:cNvSpPr>
            <a:spLocks noGrp="1"/>
          </p:cNvSpPr>
          <p:nvPr>
            <p:ph type="sldNum" sz="quarter" idx="12"/>
          </p:nvPr>
        </p:nvSpPr>
        <p:spPr/>
        <p:txBody>
          <a:bodyPr/>
          <a:lstStyle/>
          <a:p>
            <a:fld id="{893C5830-40F3-F04E-B2E3-10E6672BA8FF}" type="slidenum">
              <a:rPr lang="en-US" smtClean="0"/>
              <a:pPr/>
              <a:t>12</a:t>
            </a:fld>
            <a:endParaRPr lang="en-US"/>
          </a:p>
        </p:txBody>
      </p:sp>
      <p:sp>
        <p:nvSpPr>
          <p:cNvPr id="7" name="TextBox 6">
            <a:extLst>
              <a:ext uri="{FF2B5EF4-FFF2-40B4-BE49-F238E27FC236}">
                <a16:creationId xmlns:a16="http://schemas.microsoft.com/office/drawing/2014/main" id="{80AE4A82-7C10-4B32-BDCB-A3E548E09AEB}"/>
              </a:ext>
            </a:extLst>
          </p:cNvPr>
          <p:cNvSpPr txBox="1"/>
          <p:nvPr/>
        </p:nvSpPr>
        <p:spPr>
          <a:xfrm>
            <a:off x="6088642" y="6221950"/>
            <a:ext cx="3055358" cy="300082"/>
          </a:xfrm>
          <a:prstGeom prst="rect">
            <a:avLst/>
          </a:prstGeom>
          <a:noFill/>
        </p:spPr>
        <p:txBody>
          <a:bodyPr wrap="square" rtlCol="0">
            <a:spAutoFit/>
          </a:bodyPr>
          <a:lstStyle/>
          <a:p>
            <a:r>
              <a:rPr lang="en-US" sz="1350" dirty="0">
                <a:solidFill>
                  <a:schemeClr val="bg1"/>
                </a:solidFill>
              </a:rPr>
              <a:t>Courtesy: V Morozov, A Seryi</a:t>
            </a:r>
          </a:p>
        </p:txBody>
      </p:sp>
    </p:spTree>
    <p:extLst>
      <p:ext uri="{BB962C8B-B14F-4D97-AF65-F5344CB8AC3E}">
        <p14:creationId xmlns:p14="http://schemas.microsoft.com/office/powerpoint/2010/main" val="135919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00E46A-FB4A-4E9B-AC38-94B74450CF96}"/>
              </a:ext>
            </a:extLst>
          </p:cNvPr>
          <p:cNvPicPr>
            <a:picLocks noChangeAspect="1"/>
          </p:cNvPicPr>
          <p:nvPr/>
        </p:nvPicPr>
        <p:blipFill>
          <a:blip r:embed="rId2"/>
          <a:stretch>
            <a:fillRect/>
          </a:stretch>
        </p:blipFill>
        <p:spPr>
          <a:xfrm>
            <a:off x="-19263" y="1597889"/>
            <a:ext cx="8851106" cy="3283809"/>
          </a:xfrm>
          <a:prstGeom prst="rect">
            <a:avLst/>
          </a:prstGeom>
        </p:spPr>
      </p:pic>
      <p:sp>
        <p:nvSpPr>
          <p:cNvPr id="2" name="Title 1">
            <a:extLst>
              <a:ext uri="{FF2B5EF4-FFF2-40B4-BE49-F238E27FC236}">
                <a16:creationId xmlns:a16="http://schemas.microsoft.com/office/drawing/2014/main" id="{F1F00285-4FE9-4315-ADD4-56C17CEF9B4A}"/>
              </a:ext>
            </a:extLst>
          </p:cNvPr>
          <p:cNvSpPr>
            <a:spLocks noGrp="1"/>
          </p:cNvSpPr>
          <p:nvPr>
            <p:ph type="title"/>
          </p:nvPr>
        </p:nvSpPr>
        <p:spPr>
          <a:xfrm>
            <a:off x="628650" y="321195"/>
            <a:ext cx="7886700" cy="669151"/>
          </a:xfrm>
        </p:spPr>
        <p:txBody>
          <a:bodyPr>
            <a:normAutofit fontScale="90000"/>
          </a:bodyPr>
          <a:lstStyle/>
          <a:p>
            <a:r>
              <a:rPr lang="en-US" dirty="0"/>
              <a:t>eRHIC Strong Hadron Cooling</a:t>
            </a:r>
          </a:p>
        </p:txBody>
      </p:sp>
      <p:sp>
        <p:nvSpPr>
          <p:cNvPr id="9" name="TextBox 8">
            <a:extLst>
              <a:ext uri="{FF2B5EF4-FFF2-40B4-BE49-F238E27FC236}">
                <a16:creationId xmlns:a16="http://schemas.microsoft.com/office/drawing/2014/main" id="{1B9C7958-5247-4A04-A44C-7C4854DE4245}"/>
              </a:ext>
            </a:extLst>
          </p:cNvPr>
          <p:cNvSpPr txBox="1"/>
          <p:nvPr/>
        </p:nvSpPr>
        <p:spPr>
          <a:xfrm>
            <a:off x="84543" y="4822537"/>
            <a:ext cx="8899241"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Micro-bunched cooling is a novel scheme based on available technology</a:t>
            </a:r>
          </a:p>
          <a:p>
            <a:pPr marL="214313" indent="-214313">
              <a:buFont typeface="Arial" panose="020B0604020202020204" pitchFamily="34" charset="0"/>
              <a:buChar char="•"/>
            </a:pPr>
            <a:r>
              <a:rPr lang="en-US" sz="1350" dirty="0"/>
              <a:t>For eRHIC, strong cooling as desirable but not necessary for high luminosity (especially high average luminosity) as the hadron beam could be replaced frequently on-energy  using the existing second ring of present RHIC. As the JLEIC scheme, this option requires electron cooling at low energy.</a:t>
            </a:r>
          </a:p>
          <a:p>
            <a:pPr marL="214313" indent="-214313">
              <a:buFont typeface="Arial" panose="020B0604020202020204" pitchFamily="34" charset="0"/>
              <a:buChar char="•"/>
            </a:pPr>
            <a:endParaRPr lang="en-US" sz="1350" dirty="0"/>
          </a:p>
        </p:txBody>
      </p:sp>
      <p:pic>
        <p:nvPicPr>
          <p:cNvPr id="10" name="Picture 9">
            <a:extLst>
              <a:ext uri="{FF2B5EF4-FFF2-40B4-BE49-F238E27FC236}">
                <a16:creationId xmlns:a16="http://schemas.microsoft.com/office/drawing/2014/main" id="{35CEFCCD-4D59-4EC7-9082-D232B1BA292E}"/>
              </a:ext>
            </a:extLst>
          </p:cNvPr>
          <p:cNvPicPr>
            <a:picLocks noChangeAspect="1"/>
          </p:cNvPicPr>
          <p:nvPr/>
        </p:nvPicPr>
        <p:blipFill>
          <a:blip r:embed="rId3"/>
          <a:stretch>
            <a:fillRect/>
          </a:stretch>
        </p:blipFill>
        <p:spPr>
          <a:xfrm>
            <a:off x="5982061" y="1274972"/>
            <a:ext cx="2920784" cy="1326737"/>
          </a:xfrm>
          <a:prstGeom prst="rect">
            <a:avLst/>
          </a:prstGeom>
        </p:spPr>
      </p:pic>
      <p:sp>
        <p:nvSpPr>
          <p:cNvPr id="3" name="TextBox 2">
            <a:extLst>
              <a:ext uri="{FF2B5EF4-FFF2-40B4-BE49-F238E27FC236}">
                <a16:creationId xmlns:a16="http://schemas.microsoft.com/office/drawing/2014/main" id="{9B679128-4944-44CF-AFCA-6F3ABCE8FAE2}"/>
              </a:ext>
            </a:extLst>
          </p:cNvPr>
          <p:cNvSpPr txBox="1"/>
          <p:nvPr/>
        </p:nvSpPr>
        <p:spPr>
          <a:xfrm>
            <a:off x="6241600" y="994035"/>
            <a:ext cx="1702676" cy="300082"/>
          </a:xfrm>
          <a:prstGeom prst="rect">
            <a:avLst/>
          </a:prstGeom>
          <a:noFill/>
        </p:spPr>
        <p:txBody>
          <a:bodyPr wrap="square" rtlCol="0">
            <a:spAutoFit/>
          </a:bodyPr>
          <a:lstStyle/>
          <a:p>
            <a:r>
              <a:rPr lang="en-US" sz="1350" dirty="0"/>
              <a:t>Electron Beam Optics</a:t>
            </a:r>
          </a:p>
        </p:txBody>
      </p:sp>
      <p:pic>
        <p:nvPicPr>
          <p:cNvPr id="7" name="Picture 6">
            <a:extLst>
              <a:ext uri="{FF2B5EF4-FFF2-40B4-BE49-F238E27FC236}">
                <a16:creationId xmlns:a16="http://schemas.microsoft.com/office/drawing/2014/main" id="{5AC2DB6F-08CA-4490-86B2-3380DFFF798B}"/>
              </a:ext>
            </a:extLst>
          </p:cNvPr>
          <p:cNvPicPr>
            <a:picLocks noChangeAspect="1"/>
          </p:cNvPicPr>
          <p:nvPr/>
        </p:nvPicPr>
        <p:blipFill>
          <a:blip r:embed="rId4"/>
          <a:stretch>
            <a:fillRect/>
          </a:stretch>
        </p:blipFill>
        <p:spPr>
          <a:xfrm>
            <a:off x="6063097" y="6499552"/>
            <a:ext cx="2839748" cy="273375"/>
          </a:xfrm>
          <a:prstGeom prst="rect">
            <a:avLst/>
          </a:prstGeom>
        </p:spPr>
      </p:pic>
      <p:sp>
        <p:nvSpPr>
          <p:cNvPr id="4" name="TextBox 3">
            <a:extLst>
              <a:ext uri="{FF2B5EF4-FFF2-40B4-BE49-F238E27FC236}">
                <a16:creationId xmlns:a16="http://schemas.microsoft.com/office/drawing/2014/main" id="{7A2A8187-07C0-477B-8259-7B7017F7DCD2}"/>
              </a:ext>
            </a:extLst>
          </p:cNvPr>
          <p:cNvSpPr txBox="1"/>
          <p:nvPr/>
        </p:nvSpPr>
        <p:spPr>
          <a:xfrm>
            <a:off x="628650" y="1033272"/>
            <a:ext cx="4231386" cy="646331"/>
          </a:xfrm>
          <a:prstGeom prst="rect">
            <a:avLst/>
          </a:prstGeom>
          <a:noFill/>
        </p:spPr>
        <p:txBody>
          <a:bodyPr wrap="square" rtlCol="0">
            <a:spAutoFit/>
          </a:bodyPr>
          <a:lstStyle/>
          <a:p>
            <a:r>
              <a:rPr lang="en-US" dirty="0"/>
              <a:t>Coherent Electron Cooling with </a:t>
            </a:r>
            <a:r>
              <a:rPr lang="en-US" dirty="0">
                <a:latin typeface="Symbol" panose="05050102010706020507" pitchFamily="18" charset="2"/>
              </a:rPr>
              <a:t>m</a:t>
            </a:r>
            <a:r>
              <a:rPr lang="en-US" dirty="0"/>
              <a:t>-bunching  amplification</a:t>
            </a:r>
          </a:p>
        </p:txBody>
      </p:sp>
      <p:sp>
        <p:nvSpPr>
          <p:cNvPr id="5" name="Slide Number Placeholder 4">
            <a:extLst>
              <a:ext uri="{FF2B5EF4-FFF2-40B4-BE49-F238E27FC236}">
                <a16:creationId xmlns:a16="http://schemas.microsoft.com/office/drawing/2014/main" id="{BFB32A0C-3A84-4296-9C3D-D5BC5EE76B77}"/>
              </a:ext>
            </a:extLst>
          </p:cNvPr>
          <p:cNvSpPr>
            <a:spLocks noGrp="1"/>
          </p:cNvSpPr>
          <p:nvPr>
            <p:ph type="sldNum" sz="quarter" idx="12"/>
          </p:nvPr>
        </p:nvSpPr>
        <p:spPr/>
        <p:txBody>
          <a:bodyPr/>
          <a:lstStyle/>
          <a:p>
            <a:fld id="{893C5830-40F3-F04E-B2E3-10E6672BA8FF}" type="slidenum">
              <a:rPr lang="en-US" smtClean="0"/>
              <a:pPr/>
              <a:t>13</a:t>
            </a:fld>
            <a:endParaRPr lang="en-US"/>
          </a:p>
        </p:txBody>
      </p:sp>
    </p:spTree>
    <p:extLst>
      <p:ext uri="{BB962C8B-B14F-4D97-AF65-F5344CB8AC3E}">
        <p14:creationId xmlns:p14="http://schemas.microsoft.com/office/powerpoint/2010/main" val="370464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B77A-6BC2-48EE-A2D3-691E6D8FF9DC}"/>
              </a:ext>
            </a:extLst>
          </p:cNvPr>
          <p:cNvSpPr>
            <a:spLocks noGrp="1"/>
          </p:cNvSpPr>
          <p:nvPr>
            <p:ph type="title"/>
          </p:nvPr>
        </p:nvSpPr>
        <p:spPr>
          <a:xfrm>
            <a:off x="0" y="1"/>
            <a:ext cx="9185148" cy="1065276"/>
          </a:xfrm>
        </p:spPr>
        <p:txBody>
          <a:bodyPr>
            <a:normAutofit/>
          </a:bodyPr>
          <a:lstStyle/>
          <a:p>
            <a:r>
              <a:rPr lang="en-US" sz="3200" dirty="0"/>
              <a:t>Alternative to Strong Hadron Cooling in eRHIC</a:t>
            </a:r>
          </a:p>
        </p:txBody>
      </p:sp>
      <p:sp>
        <p:nvSpPr>
          <p:cNvPr id="3" name="Content Placeholder 2">
            <a:extLst>
              <a:ext uri="{FF2B5EF4-FFF2-40B4-BE49-F238E27FC236}">
                <a16:creationId xmlns:a16="http://schemas.microsoft.com/office/drawing/2014/main" id="{5F7DCF95-EBE5-4CD3-8B0C-70DB7E9C1800}"/>
              </a:ext>
            </a:extLst>
          </p:cNvPr>
          <p:cNvSpPr>
            <a:spLocks noGrp="1"/>
          </p:cNvSpPr>
          <p:nvPr>
            <p:ph idx="1"/>
          </p:nvPr>
        </p:nvSpPr>
        <p:spPr>
          <a:xfrm>
            <a:off x="157734" y="853882"/>
            <a:ext cx="8835390" cy="5280659"/>
          </a:xfrm>
        </p:spPr>
        <p:txBody>
          <a:bodyPr>
            <a:normAutofit/>
          </a:bodyPr>
          <a:lstStyle/>
          <a:p>
            <a:r>
              <a:rPr lang="en-US" sz="1800" dirty="0"/>
              <a:t>eRHIC maximum luminosity of </a:t>
            </a:r>
            <a:r>
              <a:rPr lang="en-US" sz="1800" dirty="0">
                <a:solidFill>
                  <a:srgbClr val="FF0000"/>
                </a:solidFill>
              </a:rPr>
              <a:t>1·10</a:t>
            </a:r>
            <a:r>
              <a:rPr lang="en-US" sz="1800" baseline="30000" dirty="0">
                <a:solidFill>
                  <a:srgbClr val="FF0000"/>
                </a:solidFill>
              </a:rPr>
              <a:t>34</a:t>
            </a:r>
            <a:r>
              <a:rPr lang="en-US" sz="1800" dirty="0">
                <a:solidFill>
                  <a:srgbClr val="FF0000"/>
                </a:solidFill>
              </a:rPr>
              <a:t> cm</a:t>
            </a:r>
            <a:r>
              <a:rPr lang="en-US" sz="1800" baseline="30000" dirty="0">
                <a:solidFill>
                  <a:srgbClr val="FF0000"/>
                </a:solidFill>
              </a:rPr>
              <a:t>-2</a:t>
            </a:r>
            <a:r>
              <a:rPr lang="en-US" sz="1800" dirty="0">
                <a:solidFill>
                  <a:srgbClr val="FF0000"/>
                </a:solidFill>
              </a:rPr>
              <a:t>s</a:t>
            </a:r>
            <a:r>
              <a:rPr lang="en-US" sz="1800" baseline="30000" dirty="0">
                <a:solidFill>
                  <a:srgbClr val="FF0000"/>
                </a:solidFill>
              </a:rPr>
              <a:t>-1 </a:t>
            </a:r>
            <a:r>
              <a:rPr lang="en-US" sz="1800" dirty="0"/>
              <a:t>does not depend on the feasibility of strong hadron cooling.</a:t>
            </a:r>
          </a:p>
          <a:p>
            <a:r>
              <a:rPr lang="en-US" sz="1800" dirty="0"/>
              <a:t>Since RHIC has a second superconducting ring, the Blue Ring, on-energy injections into the collider ring, the Yellow Ring will replace the hadron bunches after one hour of storage.</a:t>
            </a:r>
          </a:p>
          <a:p>
            <a:r>
              <a:rPr lang="en-US" sz="1800" dirty="0"/>
              <a:t>Transfer takes 13 </a:t>
            </a:r>
            <a:r>
              <a:rPr lang="en-US" sz="1800" dirty="0" err="1">
                <a:latin typeface="Symbol" panose="05050102010706020507" pitchFamily="18" charset="2"/>
              </a:rPr>
              <a:t>m</a:t>
            </a:r>
            <a:r>
              <a:rPr lang="en-US" sz="1800" dirty="0" err="1"/>
              <a:t>s</a:t>
            </a:r>
            <a:r>
              <a:rPr lang="en-US" sz="1800" dirty="0"/>
              <a:t> and will preserve the total charge in both machines, no transient injection effect.</a:t>
            </a:r>
          </a:p>
          <a:p>
            <a:endParaRPr lang="en-US" sz="1800" dirty="0"/>
          </a:p>
          <a:p>
            <a:pPr marL="0" indent="0">
              <a:buNone/>
            </a:pPr>
            <a:endParaRPr lang="en-US" sz="1800" dirty="0"/>
          </a:p>
          <a:p>
            <a:pPr marL="0" indent="0">
              <a:buNone/>
            </a:pPr>
            <a:endParaRPr lang="en-US" sz="1800" dirty="0"/>
          </a:p>
          <a:p>
            <a:r>
              <a:rPr lang="en-US" sz="1800" dirty="0"/>
              <a:t>The emittance growth between injections is so small that an average luminosity of </a:t>
            </a:r>
            <a:r>
              <a:rPr lang="en-US" sz="1800" b="1" dirty="0">
                <a:solidFill>
                  <a:srgbClr val="FF0000"/>
                </a:solidFill>
              </a:rPr>
              <a:t>0.9·10</a:t>
            </a:r>
            <a:r>
              <a:rPr lang="en-US" sz="1800" b="1" baseline="30000" dirty="0">
                <a:solidFill>
                  <a:srgbClr val="FF0000"/>
                </a:solidFill>
              </a:rPr>
              <a:t>34</a:t>
            </a:r>
            <a:r>
              <a:rPr lang="en-US" sz="1800" b="1" dirty="0">
                <a:solidFill>
                  <a:srgbClr val="FF0000"/>
                </a:solidFill>
              </a:rPr>
              <a:t> cm</a:t>
            </a:r>
            <a:r>
              <a:rPr lang="en-US" sz="1800" b="1" baseline="30000" dirty="0">
                <a:solidFill>
                  <a:srgbClr val="FF0000"/>
                </a:solidFill>
              </a:rPr>
              <a:t>-2</a:t>
            </a:r>
            <a:r>
              <a:rPr lang="en-US" sz="1800" b="1" dirty="0">
                <a:solidFill>
                  <a:srgbClr val="FF0000"/>
                </a:solidFill>
              </a:rPr>
              <a:t>s</a:t>
            </a:r>
            <a:r>
              <a:rPr lang="en-US" sz="1800" b="1" baseline="30000" dirty="0">
                <a:solidFill>
                  <a:srgbClr val="FF0000"/>
                </a:solidFill>
              </a:rPr>
              <a:t>-1 </a:t>
            </a:r>
            <a:r>
              <a:rPr lang="en-US" sz="1800" dirty="0"/>
              <a:t>will be achieved. </a:t>
            </a:r>
          </a:p>
          <a:p>
            <a:r>
              <a:rPr lang="en-US" sz="1800" dirty="0"/>
              <a:t>The required small vertical emittance </a:t>
            </a:r>
            <a:r>
              <a:rPr lang="en-US" sz="2400" dirty="0" err="1">
                <a:latin typeface="Symbol" panose="05050102010706020507" pitchFamily="18" charset="2"/>
              </a:rPr>
              <a:t>e</a:t>
            </a:r>
            <a:r>
              <a:rPr lang="en-US" sz="1800" baseline="-25000" dirty="0" err="1"/>
              <a:t>Ny</a:t>
            </a:r>
            <a:r>
              <a:rPr lang="en-US" sz="1800" baseline="-25000" dirty="0"/>
              <a:t> </a:t>
            </a:r>
            <a:r>
              <a:rPr lang="en-US" sz="1800" dirty="0"/>
              <a:t>= 0.5 </a:t>
            </a:r>
            <a:r>
              <a:rPr lang="en-US" sz="1800" dirty="0">
                <a:latin typeface="Symbol" panose="05050102010706020507" pitchFamily="18" charset="2"/>
              </a:rPr>
              <a:t>m</a:t>
            </a:r>
            <a:r>
              <a:rPr lang="en-US" sz="1800" dirty="0"/>
              <a:t>m will be achieved with standard DC electron beam cooling in the AGS.</a:t>
            </a:r>
          </a:p>
          <a:p>
            <a:r>
              <a:rPr lang="en-US" sz="1800" dirty="0"/>
              <a:t>No new hardware for spin transparency is required</a:t>
            </a:r>
          </a:p>
        </p:txBody>
      </p:sp>
      <p:sp>
        <p:nvSpPr>
          <p:cNvPr id="4" name="Slide Number Placeholder 3">
            <a:extLst>
              <a:ext uri="{FF2B5EF4-FFF2-40B4-BE49-F238E27FC236}">
                <a16:creationId xmlns:a16="http://schemas.microsoft.com/office/drawing/2014/main" id="{4789AEC3-2684-4882-B67F-5C128C0D0623}"/>
              </a:ext>
            </a:extLst>
          </p:cNvPr>
          <p:cNvSpPr>
            <a:spLocks noGrp="1"/>
          </p:cNvSpPr>
          <p:nvPr>
            <p:ph type="sldNum" sz="quarter" idx="12"/>
          </p:nvPr>
        </p:nvSpPr>
        <p:spPr/>
        <p:txBody>
          <a:bodyPr/>
          <a:lstStyle/>
          <a:p>
            <a:fld id="{893C5830-40F3-F04E-B2E3-10E6672BA8FF}" type="slidenum">
              <a:rPr lang="en-US" smtClean="0"/>
              <a:pPr/>
              <a:t>14</a:t>
            </a:fld>
            <a:endParaRPr lang="en-US"/>
          </a:p>
        </p:txBody>
      </p:sp>
      <p:pic>
        <p:nvPicPr>
          <p:cNvPr id="6" name="Picture 5" descr="A picture containing screenshot&#10;&#10;Description generated with high confidence">
            <a:extLst>
              <a:ext uri="{FF2B5EF4-FFF2-40B4-BE49-F238E27FC236}">
                <a16:creationId xmlns:a16="http://schemas.microsoft.com/office/drawing/2014/main" id="{DF8DDB0E-BD12-4EE6-918E-70B0C9ED3DFA}"/>
              </a:ext>
            </a:extLst>
          </p:cNvPr>
          <p:cNvPicPr>
            <a:picLocks noChangeAspect="1"/>
          </p:cNvPicPr>
          <p:nvPr/>
        </p:nvPicPr>
        <p:blipFill>
          <a:blip r:embed="rId2"/>
          <a:stretch>
            <a:fillRect/>
          </a:stretch>
        </p:blipFill>
        <p:spPr>
          <a:xfrm>
            <a:off x="2011680" y="2908730"/>
            <a:ext cx="4699808" cy="974234"/>
          </a:xfrm>
          <a:prstGeom prst="rect">
            <a:avLst/>
          </a:prstGeom>
        </p:spPr>
      </p:pic>
      <p:pic>
        <p:nvPicPr>
          <p:cNvPr id="7" name="Picture 6">
            <a:extLst>
              <a:ext uri="{FF2B5EF4-FFF2-40B4-BE49-F238E27FC236}">
                <a16:creationId xmlns:a16="http://schemas.microsoft.com/office/drawing/2014/main" id="{5FA71FCB-73A0-4457-BD56-FBC442E3B8AF}"/>
              </a:ext>
            </a:extLst>
          </p:cNvPr>
          <p:cNvPicPr>
            <a:picLocks noChangeAspect="1"/>
          </p:cNvPicPr>
          <p:nvPr/>
        </p:nvPicPr>
        <p:blipFill>
          <a:blip r:embed="rId3"/>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30930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3C634-5261-4680-92A9-00BC884063EA}"/>
              </a:ext>
            </a:extLst>
          </p:cNvPr>
          <p:cNvPicPr>
            <a:picLocks noChangeAspect="1"/>
          </p:cNvPicPr>
          <p:nvPr/>
        </p:nvPicPr>
        <p:blipFill>
          <a:blip r:embed="rId2"/>
          <a:stretch>
            <a:fillRect/>
          </a:stretch>
        </p:blipFill>
        <p:spPr>
          <a:xfrm>
            <a:off x="3542512" y="2601257"/>
            <a:ext cx="5715000" cy="2586038"/>
          </a:xfrm>
          <a:prstGeom prst="rect">
            <a:avLst/>
          </a:prstGeom>
        </p:spPr>
      </p:pic>
      <p:sp>
        <p:nvSpPr>
          <p:cNvPr id="2" name="Title 1"/>
          <p:cNvSpPr>
            <a:spLocks noGrp="1"/>
          </p:cNvSpPr>
          <p:nvPr>
            <p:ph type="title"/>
          </p:nvPr>
        </p:nvSpPr>
        <p:spPr>
          <a:xfrm>
            <a:off x="0" y="20352"/>
            <a:ext cx="9128632" cy="1325563"/>
          </a:xfrm>
        </p:spPr>
        <p:txBody>
          <a:bodyPr>
            <a:normAutofit/>
          </a:bodyPr>
          <a:lstStyle/>
          <a:p>
            <a:r>
              <a:rPr lang="en-US" sz="3600" dirty="0"/>
              <a:t>eRHIC Rapid Cycling Synchrotron Polarization</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15</a:t>
            </a:fld>
            <a:endParaRPr lang="en-US"/>
          </a:p>
        </p:txBody>
      </p:sp>
      <p:pic>
        <p:nvPicPr>
          <p:cNvPr id="5" name="Picture 4"/>
          <p:cNvPicPr>
            <a:picLocks noChangeAspect="1"/>
          </p:cNvPicPr>
          <p:nvPr/>
        </p:nvPicPr>
        <p:blipFill>
          <a:blip r:embed="rId3"/>
          <a:stretch>
            <a:fillRect/>
          </a:stretch>
        </p:blipFill>
        <p:spPr>
          <a:xfrm>
            <a:off x="726648" y="3026067"/>
            <a:ext cx="2634815" cy="1884716"/>
          </a:xfrm>
          <a:prstGeom prst="rect">
            <a:avLst/>
          </a:prstGeom>
        </p:spPr>
      </p:pic>
      <p:sp>
        <p:nvSpPr>
          <p:cNvPr id="8" name="TextBox 7"/>
          <p:cNvSpPr txBox="1"/>
          <p:nvPr/>
        </p:nvSpPr>
        <p:spPr>
          <a:xfrm>
            <a:off x="250852" y="1289000"/>
            <a:ext cx="8789114"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Ingenious optical design: High periodicity arcs and unity transformation in the straights suppresses all systematic depolarizing resonances  up to G</a:t>
            </a:r>
            <a:r>
              <a:rPr lang="en-US" dirty="0">
                <a:latin typeface="Symbol" panose="05050102010706020507" pitchFamily="18" charset="2"/>
                <a:cs typeface="Arial" panose="020B0604020202020204" pitchFamily="34" charset="0"/>
              </a:rPr>
              <a:t>g</a:t>
            </a:r>
            <a:r>
              <a:rPr lang="en-US" dirty="0">
                <a:latin typeface="Arial" panose="020B0604020202020204" pitchFamily="34" charset="0"/>
                <a:cs typeface="Arial" panose="020B0604020202020204" pitchFamily="34" charset="0"/>
              </a:rPr>
              <a:t> =45 </a:t>
            </a:r>
          </a:p>
          <a:p>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sym typeface="Wingdings" panose="05000000000000000000" pitchFamily="2" charset="2"/>
              </a:rPr>
              <a:t>resonance free acceleration up &gt;18 GeV                                                                                                no loss of polarization on the entire ramp up to 18 GeV  (100 </a:t>
            </a:r>
            <a:r>
              <a:rPr lang="en-US" b="1" dirty="0" err="1">
                <a:latin typeface="Arial" panose="020B0604020202020204" pitchFamily="34" charset="0"/>
                <a:cs typeface="Arial" panose="020B0604020202020204" pitchFamily="34" charset="0"/>
                <a:sym typeface="Wingdings" panose="05000000000000000000" pitchFamily="2" charset="2"/>
              </a:rPr>
              <a:t>ms</a:t>
            </a:r>
            <a:r>
              <a:rPr lang="en-US" b="1" dirty="0">
                <a:latin typeface="Arial" panose="020B0604020202020204" pitchFamily="34" charset="0"/>
                <a:cs typeface="Arial" panose="020B0604020202020204" pitchFamily="34" charset="0"/>
                <a:sym typeface="Wingdings" panose="05000000000000000000" pitchFamily="2" charset="2"/>
              </a:rPr>
              <a:t> ramp time)</a:t>
            </a:r>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181F518-43A3-43B0-91F8-8C2E94F43591}"/>
              </a:ext>
            </a:extLst>
          </p:cNvPr>
          <p:cNvSpPr txBox="1"/>
          <p:nvPr/>
        </p:nvSpPr>
        <p:spPr>
          <a:xfrm>
            <a:off x="628650" y="5276686"/>
            <a:ext cx="7825586" cy="715581"/>
          </a:xfrm>
          <a:prstGeom prst="rect">
            <a:avLst/>
          </a:prstGeom>
          <a:noFill/>
        </p:spPr>
        <p:txBody>
          <a:bodyPr wrap="square" rtlCol="0">
            <a:spAutoFit/>
          </a:bodyPr>
          <a:lstStyle/>
          <a:p>
            <a:r>
              <a:rPr lang="en-US" sz="1350" dirty="0"/>
              <a:t>      Need well aligned quadrupoles and rms orbit ≤ 0.5 mm and good reproducibility</a:t>
            </a:r>
          </a:p>
          <a:p>
            <a:r>
              <a:rPr lang="en-US" sz="1350" dirty="0">
                <a:sym typeface="Wingdings" panose="05000000000000000000" pitchFamily="2" charset="2"/>
              </a:rPr>
              <a:t>  Well within the present state of the art of orbit control  and achieved today by NSLS-II Booster synchrotron </a:t>
            </a:r>
            <a:endParaRPr lang="en-US" sz="1350" dirty="0"/>
          </a:p>
        </p:txBody>
      </p:sp>
      <p:pic>
        <p:nvPicPr>
          <p:cNvPr id="9" name="Picture 8">
            <a:extLst>
              <a:ext uri="{FF2B5EF4-FFF2-40B4-BE49-F238E27FC236}">
                <a16:creationId xmlns:a16="http://schemas.microsoft.com/office/drawing/2014/main" id="{CB13CB6A-73BB-4D82-802C-FC63FAAD2A38}"/>
              </a:ext>
            </a:extLst>
          </p:cNvPr>
          <p:cNvPicPr>
            <a:picLocks noChangeAspect="1"/>
          </p:cNvPicPr>
          <p:nvPr/>
        </p:nvPicPr>
        <p:blipFill>
          <a:blip r:embed="rId4"/>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348344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C4EC6-CC5C-44B8-82DF-3354344B9317}"/>
              </a:ext>
            </a:extLst>
          </p:cNvPr>
          <p:cNvPicPr>
            <a:picLocks noChangeAspect="1"/>
          </p:cNvPicPr>
          <p:nvPr/>
        </p:nvPicPr>
        <p:blipFill>
          <a:blip r:embed="rId2"/>
          <a:stretch>
            <a:fillRect/>
          </a:stretch>
        </p:blipFill>
        <p:spPr>
          <a:xfrm>
            <a:off x="1987656" y="3546693"/>
            <a:ext cx="4410075" cy="2276475"/>
          </a:xfrm>
          <a:prstGeom prst="rect">
            <a:avLst/>
          </a:prstGeom>
        </p:spPr>
      </p:pic>
      <p:sp>
        <p:nvSpPr>
          <p:cNvPr id="2" name="Title 1">
            <a:extLst>
              <a:ext uri="{FF2B5EF4-FFF2-40B4-BE49-F238E27FC236}">
                <a16:creationId xmlns:a16="http://schemas.microsoft.com/office/drawing/2014/main" id="{6BABFC0E-7058-4FBC-B22E-72EB06E7FC4A}"/>
              </a:ext>
            </a:extLst>
          </p:cNvPr>
          <p:cNvSpPr>
            <a:spLocks noGrp="1"/>
          </p:cNvSpPr>
          <p:nvPr>
            <p:ph type="title"/>
          </p:nvPr>
        </p:nvSpPr>
        <p:spPr>
          <a:xfrm>
            <a:off x="77096" y="201060"/>
            <a:ext cx="8515350" cy="467943"/>
          </a:xfrm>
        </p:spPr>
        <p:txBody>
          <a:bodyPr>
            <a:noAutofit/>
          </a:bodyPr>
          <a:lstStyle/>
          <a:p>
            <a:r>
              <a:rPr lang="en-US" sz="3600" dirty="0"/>
              <a:t>Polarization in the electron storage ring</a:t>
            </a:r>
          </a:p>
        </p:txBody>
      </p:sp>
      <p:cxnSp>
        <p:nvCxnSpPr>
          <p:cNvPr id="6" name="Straight Connector 5">
            <a:extLst>
              <a:ext uri="{FF2B5EF4-FFF2-40B4-BE49-F238E27FC236}">
                <a16:creationId xmlns:a16="http://schemas.microsoft.com/office/drawing/2014/main" id="{F6FAA71F-4C87-4819-9922-E02EE0AB0B6F}"/>
              </a:ext>
            </a:extLst>
          </p:cNvPr>
          <p:cNvCxnSpPr>
            <a:cxnSpLocks/>
          </p:cNvCxnSpPr>
          <p:nvPr/>
        </p:nvCxnSpPr>
        <p:spPr>
          <a:xfrm flipH="1" flipV="1">
            <a:off x="3396571" y="4947847"/>
            <a:ext cx="6453" cy="4739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Arrow: Down 19">
            <a:extLst>
              <a:ext uri="{FF2B5EF4-FFF2-40B4-BE49-F238E27FC236}">
                <a16:creationId xmlns:a16="http://schemas.microsoft.com/office/drawing/2014/main" id="{49CC1403-0DBB-4C12-87B5-8AA8EC1E2F29}"/>
              </a:ext>
            </a:extLst>
          </p:cNvPr>
          <p:cNvSpPr/>
          <p:nvPr/>
        </p:nvSpPr>
        <p:spPr>
          <a:xfrm>
            <a:off x="2137782" y="2882043"/>
            <a:ext cx="70941" cy="178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Arrow: Down 20">
            <a:extLst>
              <a:ext uri="{FF2B5EF4-FFF2-40B4-BE49-F238E27FC236}">
                <a16:creationId xmlns:a16="http://schemas.microsoft.com/office/drawing/2014/main" id="{C994450B-3D0D-4059-AEE3-6864B2BD4BA2}"/>
              </a:ext>
            </a:extLst>
          </p:cNvPr>
          <p:cNvSpPr/>
          <p:nvPr/>
        </p:nvSpPr>
        <p:spPr>
          <a:xfrm>
            <a:off x="2248930" y="2882043"/>
            <a:ext cx="70941" cy="1788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00255013-84F7-452A-A749-99117FB32D2E}"/>
              </a:ext>
            </a:extLst>
          </p:cNvPr>
          <p:cNvSpPr txBox="1"/>
          <p:nvPr/>
        </p:nvSpPr>
        <p:spPr>
          <a:xfrm>
            <a:off x="2027581" y="2645426"/>
            <a:ext cx="634301" cy="300082"/>
          </a:xfrm>
          <a:prstGeom prst="rect">
            <a:avLst/>
          </a:prstGeom>
          <a:noFill/>
        </p:spPr>
        <p:txBody>
          <a:bodyPr wrap="square" rtlCol="0">
            <a:spAutoFit/>
          </a:bodyPr>
          <a:lstStyle/>
          <a:p>
            <a:r>
              <a:rPr lang="en-US" sz="1350" dirty="0"/>
              <a:t>B P</a:t>
            </a:r>
          </a:p>
        </p:txBody>
      </p:sp>
      <p:sp>
        <p:nvSpPr>
          <p:cNvPr id="23" name="TextBox 22">
            <a:extLst>
              <a:ext uri="{FF2B5EF4-FFF2-40B4-BE49-F238E27FC236}">
                <a16:creationId xmlns:a16="http://schemas.microsoft.com/office/drawing/2014/main" id="{B59AEB57-CEC9-4546-92F5-CA09AC3C4D07}"/>
              </a:ext>
            </a:extLst>
          </p:cNvPr>
          <p:cNvSpPr txBox="1"/>
          <p:nvPr/>
        </p:nvSpPr>
        <p:spPr>
          <a:xfrm>
            <a:off x="2382761" y="2813728"/>
            <a:ext cx="2322749" cy="300082"/>
          </a:xfrm>
          <a:prstGeom prst="rect">
            <a:avLst/>
          </a:prstGeom>
          <a:noFill/>
        </p:spPr>
        <p:txBody>
          <a:bodyPr wrap="square" rtlCol="0">
            <a:spAutoFit/>
          </a:bodyPr>
          <a:lstStyle/>
          <a:p>
            <a:r>
              <a:rPr lang="en-US" sz="1350" dirty="0"/>
              <a:t>Refilled every 1.2 minutes</a:t>
            </a:r>
          </a:p>
        </p:txBody>
      </p:sp>
      <p:sp>
        <p:nvSpPr>
          <p:cNvPr id="25" name="Arrow: Down 24">
            <a:extLst>
              <a:ext uri="{FF2B5EF4-FFF2-40B4-BE49-F238E27FC236}">
                <a16:creationId xmlns:a16="http://schemas.microsoft.com/office/drawing/2014/main" id="{F9DF7985-C6C6-4C8E-A66C-AA41218F13D2}"/>
              </a:ext>
            </a:extLst>
          </p:cNvPr>
          <p:cNvSpPr/>
          <p:nvPr/>
        </p:nvSpPr>
        <p:spPr>
          <a:xfrm>
            <a:off x="4498545" y="2855060"/>
            <a:ext cx="70941" cy="178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Arrow: Down 25">
            <a:extLst>
              <a:ext uri="{FF2B5EF4-FFF2-40B4-BE49-F238E27FC236}">
                <a16:creationId xmlns:a16="http://schemas.microsoft.com/office/drawing/2014/main" id="{26E028CE-01AE-471D-8D62-C4C1EFE81995}"/>
              </a:ext>
            </a:extLst>
          </p:cNvPr>
          <p:cNvSpPr/>
          <p:nvPr/>
        </p:nvSpPr>
        <p:spPr>
          <a:xfrm flipH="1" flipV="1">
            <a:off x="4581313" y="2844413"/>
            <a:ext cx="70941" cy="1738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2796BACF-8CAC-4831-AC41-D8F38C068A80}"/>
              </a:ext>
            </a:extLst>
          </p:cNvPr>
          <p:cNvSpPr txBox="1"/>
          <p:nvPr/>
        </p:nvSpPr>
        <p:spPr>
          <a:xfrm>
            <a:off x="4396379" y="2587780"/>
            <a:ext cx="632636" cy="300082"/>
          </a:xfrm>
          <a:prstGeom prst="rect">
            <a:avLst/>
          </a:prstGeom>
          <a:noFill/>
        </p:spPr>
        <p:txBody>
          <a:bodyPr wrap="square" rtlCol="0">
            <a:spAutoFit/>
          </a:bodyPr>
          <a:lstStyle/>
          <a:p>
            <a:r>
              <a:rPr lang="en-US" sz="1350" dirty="0"/>
              <a:t>B P</a:t>
            </a:r>
          </a:p>
        </p:txBody>
      </p:sp>
      <p:sp>
        <p:nvSpPr>
          <p:cNvPr id="28" name="TextBox 27">
            <a:extLst>
              <a:ext uri="{FF2B5EF4-FFF2-40B4-BE49-F238E27FC236}">
                <a16:creationId xmlns:a16="http://schemas.microsoft.com/office/drawing/2014/main" id="{37147864-BE46-485E-BE87-292D448A91E9}"/>
              </a:ext>
            </a:extLst>
          </p:cNvPr>
          <p:cNvSpPr txBox="1"/>
          <p:nvPr/>
        </p:nvSpPr>
        <p:spPr>
          <a:xfrm>
            <a:off x="4634744" y="2786745"/>
            <a:ext cx="2218505" cy="300082"/>
          </a:xfrm>
          <a:prstGeom prst="rect">
            <a:avLst/>
          </a:prstGeom>
          <a:noFill/>
        </p:spPr>
        <p:txBody>
          <a:bodyPr wrap="square" rtlCol="0">
            <a:spAutoFit/>
          </a:bodyPr>
          <a:lstStyle/>
          <a:p>
            <a:r>
              <a:rPr lang="en-US" sz="1350" dirty="0"/>
              <a:t>Refilled every   3.2 minutes</a:t>
            </a:r>
          </a:p>
        </p:txBody>
      </p:sp>
      <p:sp>
        <p:nvSpPr>
          <p:cNvPr id="37" name="TextBox 36">
            <a:extLst>
              <a:ext uri="{FF2B5EF4-FFF2-40B4-BE49-F238E27FC236}">
                <a16:creationId xmlns:a16="http://schemas.microsoft.com/office/drawing/2014/main" id="{E34E9BF2-B909-40FE-AADC-7F8AEA7F53FB}"/>
              </a:ext>
            </a:extLst>
          </p:cNvPr>
          <p:cNvSpPr txBox="1"/>
          <p:nvPr/>
        </p:nvSpPr>
        <p:spPr>
          <a:xfrm>
            <a:off x="2941277" y="3970061"/>
            <a:ext cx="766205" cy="300082"/>
          </a:xfrm>
          <a:prstGeom prst="rect">
            <a:avLst/>
          </a:prstGeom>
          <a:noFill/>
        </p:spPr>
        <p:txBody>
          <a:bodyPr wrap="square" rtlCol="0">
            <a:spAutoFit/>
          </a:bodyPr>
          <a:lstStyle/>
          <a:p>
            <a:r>
              <a:rPr lang="en-US" sz="1350" dirty="0"/>
              <a:t>P</a:t>
            </a:r>
            <a:r>
              <a:rPr lang="en-US" sz="1350" baseline="-25000" dirty="0"/>
              <a:t>av</a:t>
            </a:r>
            <a:r>
              <a:rPr lang="en-US" sz="1350" dirty="0"/>
              <a:t>=80%</a:t>
            </a:r>
          </a:p>
        </p:txBody>
      </p:sp>
      <p:sp>
        <p:nvSpPr>
          <p:cNvPr id="38" name="TextBox 37">
            <a:extLst>
              <a:ext uri="{FF2B5EF4-FFF2-40B4-BE49-F238E27FC236}">
                <a16:creationId xmlns:a16="http://schemas.microsoft.com/office/drawing/2014/main" id="{F89E5867-0640-4839-95FC-8AF46F55C20C}"/>
              </a:ext>
            </a:extLst>
          </p:cNvPr>
          <p:cNvSpPr txBox="1"/>
          <p:nvPr/>
        </p:nvSpPr>
        <p:spPr>
          <a:xfrm>
            <a:off x="2655097" y="4909118"/>
            <a:ext cx="766205" cy="300082"/>
          </a:xfrm>
          <a:prstGeom prst="rect">
            <a:avLst/>
          </a:prstGeom>
          <a:noFill/>
        </p:spPr>
        <p:txBody>
          <a:bodyPr wrap="square" rtlCol="0">
            <a:spAutoFit/>
          </a:bodyPr>
          <a:lstStyle/>
          <a:p>
            <a:r>
              <a:rPr lang="en-US" sz="1350" dirty="0"/>
              <a:t>P</a:t>
            </a:r>
            <a:r>
              <a:rPr lang="en-US" sz="1350" baseline="-25000" dirty="0"/>
              <a:t>av</a:t>
            </a:r>
            <a:r>
              <a:rPr lang="en-US" sz="1350" dirty="0"/>
              <a:t>=80%</a:t>
            </a:r>
          </a:p>
        </p:txBody>
      </p:sp>
      <p:sp>
        <p:nvSpPr>
          <p:cNvPr id="40" name="TextBox 39">
            <a:extLst>
              <a:ext uri="{FF2B5EF4-FFF2-40B4-BE49-F238E27FC236}">
                <a16:creationId xmlns:a16="http://schemas.microsoft.com/office/drawing/2014/main" id="{75A87AA2-8062-42D9-85F3-7BFCE11C9B4F}"/>
              </a:ext>
            </a:extLst>
          </p:cNvPr>
          <p:cNvSpPr txBox="1"/>
          <p:nvPr/>
        </p:nvSpPr>
        <p:spPr>
          <a:xfrm>
            <a:off x="77095" y="729035"/>
            <a:ext cx="897437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Solenoid based Spin rotators </a:t>
            </a:r>
            <a:r>
              <a:rPr lang="en-US" dirty="0">
                <a:sym typeface="Wingdings" panose="05000000000000000000" pitchFamily="2" charset="2"/>
              </a:rPr>
              <a:t> </a:t>
            </a:r>
            <a:r>
              <a:rPr lang="en-US" dirty="0"/>
              <a:t>longitudinal spin in collisions (arcs: vertical polarization)</a:t>
            </a:r>
          </a:p>
          <a:p>
            <a:pPr marL="285750" indent="-285750">
              <a:buFont typeface="Arial" panose="020B0604020202020204" pitchFamily="34" charset="0"/>
              <a:buChar char="•"/>
            </a:pPr>
            <a:r>
              <a:rPr lang="en-US" dirty="0"/>
              <a:t>High initial polarization of 85% will decay towards equilibrium polarization </a:t>
            </a:r>
            <a:r>
              <a:rPr lang="en-US" b="1" dirty="0"/>
              <a:t>P</a:t>
            </a:r>
            <a:r>
              <a:rPr lang="en-US" b="1" baseline="-25000" dirty="0"/>
              <a:t>∞</a:t>
            </a:r>
            <a:r>
              <a:rPr lang="en-US" b="1" dirty="0"/>
              <a:t> </a:t>
            </a:r>
            <a:r>
              <a:rPr lang="en-US" dirty="0"/>
              <a:t>due to Sokolov-Ternov effect</a:t>
            </a:r>
          </a:p>
          <a:p>
            <a:pPr marL="285750" indent="-285750">
              <a:buFont typeface="Arial" panose="020B0604020202020204" pitchFamily="34" charset="0"/>
              <a:buChar char="•"/>
            </a:pPr>
            <a:r>
              <a:rPr lang="en-US" dirty="0"/>
              <a:t>P</a:t>
            </a:r>
            <a:r>
              <a:rPr lang="en-US" baseline="-25000" dirty="0"/>
              <a:t> ∞</a:t>
            </a:r>
            <a:r>
              <a:rPr lang="en-US" dirty="0"/>
              <a:t> of 40-50% achievable (HERA experience and eRHIC simulations)</a:t>
            </a:r>
          </a:p>
          <a:p>
            <a:pPr marL="285750" indent="-285750">
              <a:buFont typeface="Arial" panose="020B0604020202020204" pitchFamily="34" charset="0"/>
              <a:buChar char="•"/>
            </a:pPr>
            <a:r>
              <a:rPr lang="en-US" dirty="0"/>
              <a:t>Time evolution of high polarization of bunches injected into the </a:t>
            </a:r>
            <a:r>
              <a:rPr lang="en-US" dirty="0" err="1"/>
              <a:t>eSR</a:t>
            </a:r>
            <a:r>
              <a:rPr lang="en-US" dirty="0"/>
              <a:t> at 18 GeV (worst case)  RCS cycling rate = 2Hz </a:t>
            </a:r>
            <a:r>
              <a:rPr lang="en-US" dirty="0">
                <a:sym typeface="Wingdings" panose="05000000000000000000" pitchFamily="2" charset="2"/>
              </a:rPr>
              <a:t> on average, every bunch refilled in 2.2 min</a:t>
            </a:r>
          </a:p>
        </p:txBody>
      </p:sp>
      <p:cxnSp>
        <p:nvCxnSpPr>
          <p:cNvPr id="9" name="Straight Arrow Connector 8">
            <a:extLst>
              <a:ext uri="{FF2B5EF4-FFF2-40B4-BE49-F238E27FC236}">
                <a16:creationId xmlns:a16="http://schemas.microsoft.com/office/drawing/2014/main" id="{FD04846B-98E2-46A3-B988-D01AC003E952}"/>
              </a:ext>
            </a:extLst>
          </p:cNvPr>
          <p:cNvCxnSpPr>
            <a:cxnSpLocks/>
          </p:cNvCxnSpPr>
          <p:nvPr/>
        </p:nvCxnSpPr>
        <p:spPr>
          <a:xfrm>
            <a:off x="3958927" y="3460843"/>
            <a:ext cx="0" cy="298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709C982-B454-4B05-BDD3-2800FCC3D71C}"/>
              </a:ext>
            </a:extLst>
          </p:cNvPr>
          <p:cNvSpPr txBox="1"/>
          <p:nvPr/>
        </p:nvSpPr>
        <p:spPr>
          <a:xfrm>
            <a:off x="3512603" y="3215493"/>
            <a:ext cx="1051679" cy="300082"/>
          </a:xfrm>
          <a:prstGeom prst="rect">
            <a:avLst/>
          </a:prstGeom>
          <a:noFill/>
        </p:spPr>
        <p:txBody>
          <a:bodyPr wrap="square" rtlCol="0">
            <a:spAutoFit/>
          </a:bodyPr>
          <a:lstStyle/>
          <a:p>
            <a:r>
              <a:rPr lang="en-US" sz="1350" dirty="0"/>
              <a:t>Re-injection</a:t>
            </a:r>
          </a:p>
        </p:txBody>
      </p:sp>
      <p:sp>
        <p:nvSpPr>
          <p:cNvPr id="34" name="TextBox 33">
            <a:extLst>
              <a:ext uri="{FF2B5EF4-FFF2-40B4-BE49-F238E27FC236}">
                <a16:creationId xmlns:a16="http://schemas.microsoft.com/office/drawing/2014/main" id="{415C4D00-2A0B-4745-8003-26F4BEFDA010}"/>
              </a:ext>
            </a:extLst>
          </p:cNvPr>
          <p:cNvSpPr txBox="1"/>
          <p:nvPr/>
        </p:nvSpPr>
        <p:spPr>
          <a:xfrm>
            <a:off x="2979363" y="5632172"/>
            <a:ext cx="1056989" cy="300082"/>
          </a:xfrm>
          <a:prstGeom prst="rect">
            <a:avLst/>
          </a:prstGeom>
          <a:noFill/>
        </p:spPr>
        <p:txBody>
          <a:bodyPr wrap="square" rtlCol="0">
            <a:spAutoFit/>
          </a:bodyPr>
          <a:lstStyle/>
          <a:p>
            <a:r>
              <a:rPr lang="en-US" sz="1350" dirty="0"/>
              <a:t>Re-injection</a:t>
            </a:r>
          </a:p>
        </p:txBody>
      </p:sp>
      <p:cxnSp>
        <p:nvCxnSpPr>
          <p:cNvPr id="35" name="Straight Arrow Connector 34">
            <a:extLst>
              <a:ext uri="{FF2B5EF4-FFF2-40B4-BE49-F238E27FC236}">
                <a16:creationId xmlns:a16="http://schemas.microsoft.com/office/drawing/2014/main" id="{0179BB6D-E3BD-41B4-9E75-A88F5711408A}"/>
              </a:ext>
            </a:extLst>
          </p:cNvPr>
          <p:cNvCxnSpPr>
            <a:cxnSpLocks/>
          </p:cNvCxnSpPr>
          <p:nvPr/>
        </p:nvCxnSpPr>
        <p:spPr>
          <a:xfrm flipV="1">
            <a:off x="3408966" y="5466124"/>
            <a:ext cx="0" cy="2241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A06AAC81-3922-44CD-BD61-6E39949AC5BD}"/>
              </a:ext>
            </a:extLst>
          </p:cNvPr>
          <p:cNvPicPr>
            <a:picLocks noChangeAspect="1"/>
          </p:cNvPicPr>
          <p:nvPr/>
        </p:nvPicPr>
        <p:blipFill>
          <a:blip r:embed="rId3"/>
          <a:stretch>
            <a:fillRect/>
          </a:stretch>
        </p:blipFill>
        <p:spPr>
          <a:xfrm>
            <a:off x="6063097" y="6499552"/>
            <a:ext cx="2839748" cy="273375"/>
          </a:xfrm>
          <a:prstGeom prst="rect">
            <a:avLst/>
          </a:prstGeom>
        </p:spPr>
      </p:pic>
      <p:sp>
        <p:nvSpPr>
          <p:cNvPr id="12" name="Slide Number Placeholder 11">
            <a:extLst>
              <a:ext uri="{FF2B5EF4-FFF2-40B4-BE49-F238E27FC236}">
                <a16:creationId xmlns:a16="http://schemas.microsoft.com/office/drawing/2014/main" id="{7975AD43-D98B-48FC-BBC5-8B4B3849698B}"/>
              </a:ext>
            </a:extLst>
          </p:cNvPr>
          <p:cNvSpPr>
            <a:spLocks noGrp="1"/>
          </p:cNvSpPr>
          <p:nvPr>
            <p:ph type="sldNum" sz="quarter" idx="12"/>
          </p:nvPr>
        </p:nvSpPr>
        <p:spPr/>
        <p:txBody>
          <a:bodyPr/>
          <a:lstStyle/>
          <a:p>
            <a:fld id="{893C5830-40F3-F04E-B2E3-10E6672BA8FF}" type="slidenum">
              <a:rPr lang="en-US" smtClean="0"/>
              <a:pPr/>
              <a:t>16</a:t>
            </a:fld>
            <a:endParaRPr lang="en-US"/>
          </a:p>
        </p:txBody>
      </p:sp>
      <p:sp>
        <p:nvSpPr>
          <p:cNvPr id="17" name="TextBox 16">
            <a:extLst>
              <a:ext uri="{FF2B5EF4-FFF2-40B4-BE49-F238E27FC236}">
                <a16:creationId xmlns:a16="http://schemas.microsoft.com/office/drawing/2014/main" id="{6A15C879-90C8-4E70-97BF-13F55195CEB6}"/>
              </a:ext>
            </a:extLst>
          </p:cNvPr>
          <p:cNvSpPr txBox="1"/>
          <p:nvPr/>
        </p:nvSpPr>
        <p:spPr>
          <a:xfrm>
            <a:off x="947442" y="5989543"/>
            <a:ext cx="7663542" cy="369332"/>
          </a:xfrm>
          <a:prstGeom prst="rect">
            <a:avLst/>
          </a:prstGeom>
          <a:noFill/>
        </p:spPr>
        <p:txBody>
          <a:bodyPr wrap="square" rtlCol="0">
            <a:spAutoFit/>
          </a:bodyPr>
          <a:lstStyle/>
          <a:p>
            <a:r>
              <a:rPr lang="en-US" dirty="0"/>
              <a:t>Note: Calculation with P</a:t>
            </a:r>
            <a:r>
              <a:rPr lang="en-US" baseline="-25000" dirty="0"/>
              <a:t> ∞</a:t>
            </a:r>
            <a:r>
              <a:rPr lang="en-US" dirty="0"/>
              <a:t>=30%   is conservative as P</a:t>
            </a:r>
            <a:r>
              <a:rPr lang="en-US" baseline="-25000" dirty="0"/>
              <a:t> ∞</a:t>
            </a:r>
            <a:r>
              <a:rPr lang="en-US" dirty="0"/>
              <a:t>= 50% was shown feasible</a:t>
            </a:r>
          </a:p>
        </p:txBody>
      </p:sp>
      <p:cxnSp>
        <p:nvCxnSpPr>
          <p:cNvPr id="18" name="Straight Connector 17">
            <a:extLst>
              <a:ext uri="{FF2B5EF4-FFF2-40B4-BE49-F238E27FC236}">
                <a16:creationId xmlns:a16="http://schemas.microsoft.com/office/drawing/2014/main" id="{E827653B-DE07-4E22-9DDC-631DF762012C}"/>
              </a:ext>
            </a:extLst>
          </p:cNvPr>
          <p:cNvCxnSpPr/>
          <p:nvPr/>
        </p:nvCxnSpPr>
        <p:spPr>
          <a:xfrm>
            <a:off x="3968380" y="3761773"/>
            <a:ext cx="0" cy="8388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A9D0E333-5925-40FA-8318-D3F469D8567A}"/>
              </a:ext>
            </a:extLst>
          </p:cNvPr>
          <p:cNvPicPr>
            <a:picLocks noChangeAspect="1"/>
          </p:cNvPicPr>
          <p:nvPr/>
        </p:nvPicPr>
        <p:blipFill>
          <a:blip r:embed="rId3"/>
          <a:stretch>
            <a:fillRect/>
          </a:stretch>
        </p:blipFill>
        <p:spPr>
          <a:xfrm>
            <a:off x="5994465" y="6494461"/>
            <a:ext cx="2839748" cy="273375"/>
          </a:xfrm>
          <a:prstGeom prst="rect">
            <a:avLst/>
          </a:prstGeom>
        </p:spPr>
      </p:pic>
    </p:spTree>
    <p:extLst>
      <p:ext uri="{BB962C8B-B14F-4D97-AF65-F5344CB8AC3E}">
        <p14:creationId xmlns:p14="http://schemas.microsoft.com/office/powerpoint/2010/main" val="312982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0C1371-40A1-4F7C-993A-D0EECB0D2D8D}"/>
              </a:ext>
            </a:extLst>
          </p:cNvPr>
          <p:cNvSpPr/>
          <p:nvPr/>
        </p:nvSpPr>
        <p:spPr>
          <a:xfrm>
            <a:off x="790987" y="4480820"/>
            <a:ext cx="3326130" cy="727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4C86B98A-D85F-4D57-825F-4823CB4762A7}"/>
              </a:ext>
            </a:extLst>
          </p:cNvPr>
          <p:cNvSpPr txBox="1">
            <a:spLocks/>
          </p:cNvSpPr>
          <p:nvPr/>
        </p:nvSpPr>
        <p:spPr>
          <a:xfrm>
            <a:off x="339811" y="451711"/>
            <a:ext cx="8464378" cy="365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70C0"/>
                </a:solidFill>
                <a:latin typeface="Arial" panose="020B0604020202020204" pitchFamily="34" charset="0"/>
                <a:cs typeface="Arial" panose="020B0604020202020204" pitchFamily="34" charset="0"/>
              </a:rPr>
              <a:t>JLEIC High Electron Polarization</a:t>
            </a:r>
          </a:p>
        </p:txBody>
      </p:sp>
      <p:sp>
        <p:nvSpPr>
          <p:cNvPr id="6" name="Content Placeholder 2">
            <a:extLst>
              <a:ext uri="{FF2B5EF4-FFF2-40B4-BE49-F238E27FC236}">
                <a16:creationId xmlns:a16="http://schemas.microsoft.com/office/drawing/2014/main" id="{ADD2645F-6CD9-4B3B-B49F-03972470F48F}"/>
              </a:ext>
            </a:extLst>
          </p:cNvPr>
          <p:cNvSpPr txBox="1">
            <a:spLocks/>
          </p:cNvSpPr>
          <p:nvPr/>
        </p:nvSpPr>
        <p:spPr>
          <a:xfrm>
            <a:off x="152359" y="966560"/>
            <a:ext cx="8464378" cy="40362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25"/>
              </a:spcAft>
            </a:pPr>
            <a:r>
              <a:rPr lang="en-US" sz="1800" dirty="0">
                <a:latin typeface="Arial" panose="020B0604020202020204" pitchFamily="34" charset="0"/>
                <a:cs typeface="Arial" panose="020B0604020202020204" pitchFamily="34" charset="0"/>
              </a:rPr>
              <a:t>Two highly polarized bunch trains maintained by top-off</a:t>
            </a:r>
          </a:p>
          <a:p>
            <a:pPr>
              <a:spcAft>
                <a:spcPts val="225"/>
              </a:spcAft>
            </a:pPr>
            <a:r>
              <a:rPr lang="en-US" sz="1800" dirty="0">
                <a:latin typeface="Arial" panose="020B0604020202020204" pitchFamily="34" charset="0"/>
                <a:cs typeface="Arial" panose="020B0604020202020204" pitchFamily="34" charset="0"/>
              </a:rPr>
              <a:t>Universal spin rotator</a:t>
            </a:r>
          </a:p>
          <a:p>
            <a:pPr marL="428625" lvl="1" indent="-257175">
              <a:lnSpc>
                <a:spcPct val="100000"/>
              </a:lnSpc>
              <a:spcBef>
                <a:spcPts val="0"/>
              </a:spcBef>
              <a:spcAft>
                <a:spcPts val="225"/>
              </a:spcAft>
            </a:pPr>
            <a:r>
              <a:rPr lang="en-US" altLang="en-US" sz="1800" dirty="0">
                <a:latin typeface="Arial" panose="020B0604020202020204" pitchFamily="34" charset="0"/>
                <a:cs typeface="Arial" panose="020B0604020202020204" pitchFamily="34" charset="0"/>
              </a:rPr>
              <a:t>Minimizes spin diffusion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by switching polarization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between vertical in arcs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and longitudinal in straights</a:t>
            </a:r>
          </a:p>
          <a:p>
            <a:pPr marL="428625" lvl="1" indent="-257175">
              <a:lnSpc>
                <a:spcPct val="100000"/>
              </a:lnSpc>
              <a:spcBef>
                <a:spcPts val="0"/>
              </a:spcBef>
              <a:spcAft>
                <a:spcPts val="225"/>
              </a:spcAft>
            </a:pPr>
            <a:r>
              <a:rPr lang="en-US" altLang="en-US" sz="1800" dirty="0">
                <a:latin typeface="Arial" panose="020B0604020202020204" pitchFamily="34" charset="0"/>
                <a:cs typeface="Arial" panose="020B0604020202020204" pitchFamily="34" charset="0"/>
              </a:rPr>
              <a:t>Sequence of solenoid and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dipole sections</a:t>
            </a:r>
          </a:p>
          <a:p>
            <a:pPr marL="428625" lvl="1" indent="-257175">
              <a:lnSpc>
                <a:spcPct val="100000"/>
              </a:lnSpc>
              <a:spcBef>
                <a:spcPts val="0"/>
              </a:spcBef>
              <a:spcAft>
                <a:spcPts val="225"/>
              </a:spcAft>
            </a:pPr>
            <a:r>
              <a:rPr lang="en-US" sz="1800" dirty="0">
                <a:latin typeface="Arial" panose="020B0604020202020204" pitchFamily="34" charset="0"/>
                <a:cs typeface="Arial" panose="020B0604020202020204" pitchFamily="34" charset="0"/>
              </a:rPr>
              <a:t>Geometry independent of energy</a:t>
            </a:r>
          </a:p>
          <a:p>
            <a:pPr marL="428625" lvl="1" indent="-257175">
              <a:lnSpc>
                <a:spcPct val="100000"/>
              </a:lnSpc>
              <a:spcBef>
                <a:spcPts val="0"/>
              </a:spcBef>
              <a:spcAft>
                <a:spcPts val="225"/>
              </a:spcAft>
            </a:pPr>
            <a:r>
              <a:rPr lang="en-US" sz="1800" dirty="0">
                <a:latin typeface="Arial" panose="020B0604020202020204" pitchFamily="34" charset="0"/>
                <a:cs typeface="Arial" panose="020B0604020202020204" pitchFamily="34" charset="0"/>
              </a:rPr>
              <a:t>Two polarization states with equal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lifetimes</a:t>
            </a:r>
          </a:p>
          <a:p>
            <a:pPr marL="428625" lvl="1" indent="-257175">
              <a:lnSpc>
                <a:spcPct val="100000"/>
              </a:lnSpc>
              <a:spcBef>
                <a:spcPts val="0"/>
              </a:spcBef>
              <a:spcAft>
                <a:spcPts val="225"/>
              </a:spcAft>
            </a:pPr>
            <a:r>
              <a:rPr lang="en-US" sz="1800" dirty="0">
                <a:latin typeface="Arial" panose="020B0604020202020204" pitchFamily="34" charset="0"/>
                <a:cs typeface="Arial" panose="020B0604020202020204" pitchFamily="34" charset="0"/>
              </a:rPr>
              <a:t>Basic spin match</a:t>
            </a:r>
            <a:endParaRPr lang="en-US" altLang="en-US" sz="1800" dirty="0">
              <a:latin typeface="Arial" panose="020B0604020202020204" pitchFamily="34" charset="0"/>
              <a:cs typeface="Arial" panose="020B0604020202020204" pitchFamily="34" charset="0"/>
            </a:endParaRPr>
          </a:p>
          <a:p>
            <a:pPr>
              <a:spcAft>
                <a:spcPts val="225"/>
              </a:spcAft>
            </a:pPr>
            <a:endParaRPr lang="en-US" sz="1350" dirty="0"/>
          </a:p>
          <a:p>
            <a:pPr>
              <a:spcAft>
                <a:spcPts val="225"/>
              </a:spcAft>
            </a:pPr>
            <a:endParaRPr lang="en-US" sz="1350" dirty="0"/>
          </a:p>
          <a:p>
            <a:pPr>
              <a:spcAft>
                <a:spcPts val="225"/>
              </a:spcAft>
            </a:pPr>
            <a:endParaRPr lang="en-US" sz="1350" dirty="0"/>
          </a:p>
          <a:p>
            <a:pPr>
              <a:lnSpc>
                <a:spcPct val="100000"/>
              </a:lnSpc>
              <a:spcBef>
                <a:spcPts val="0"/>
              </a:spcBef>
            </a:pPr>
            <a:r>
              <a:rPr lang="en-US" sz="1800" dirty="0">
                <a:latin typeface="Arial" panose="020B0604020202020204" pitchFamily="34" charset="0"/>
                <a:cs typeface="Arial" panose="020B0604020202020204" pitchFamily="34" charset="0"/>
              </a:rPr>
              <a:t>Advantage of figure-8 geometry:</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     negligible depolarization demonstrated by spin tracking</a:t>
            </a:r>
            <a:endParaRPr lang="en-US" altLang="en-US" sz="1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F96F888-8B01-468D-9E05-AFF670188140}"/>
              </a:ext>
            </a:extLst>
          </p:cNvPr>
          <p:cNvPicPr>
            <a:picLocks noChangeAspect="1"/>
          </p:cNvPicPr>
          <p:nvPr/>
        </p:nvPicPr>
        <p:blipFill>
          <a:blip r:embed="rId2"/>
          <a:stretch>
            <a:fillRect/>
          </a:stretch>
        </p:blipFill>
        <p:spPr>
          <a:xfrm>
            <a:off x="4470786" y="1989655"/>
            <a:ext cx="3845385" cy="1339712"/>
          </a:xfrm>
          <a:prstGeom prst="rect">
            <a:avLst/>
          </a:prstGeom>
        </p:spPr>
      </p:pic>
      <p:grpSp>
        <p:nvGrpSpPr>
          <p:cNvPr id="8" name="Group 7">
            <a:extLst>
              <a:ext uri="{FF2B5EF4-FFF2-40B4-BE49-F238E27FC236}">
                <a16:creationId xmlns:a16="http://schemas.microsoft.com/office/drawing/2014/main" id="{9E29F1F5-E41C-447E-889A-70C2819391DA}"/>
              </a:ext>
            </a:extLst>
          </p:cNvPr>
          <p:cNvGrpSpPr/>
          <p:nvPr/>
        </p:nvGrpSpPr>
        <p:grpSpPr>
          <a:xfrm>
            <a:off x="835976" y="4273839"/>
            <a:ext cx="3229608" cy="1033463"/>
            <a:chOff x="486741" y="1760907"/>
            <a:chExt cx="4306143" cy="1377950"/>
          </a:xfrm>
        </p:grpSpPr>
        <p:grpSp>
          <p:nvGrpSpPr>
            <p:cNvPr id="9" name="Group 50">
              <a:extLst>
                <a:ext uri="{FF2B5EF4-FFF2-40B4-BE49-F238E27FC236}">
                  <a16:creationId xmlns:a16="http://schemas.microsoft.com/office/drawing/2014/main" id="{EFD34EBB-0ECF-4603-943D-CDEF6930206B}"/>
                </a:ext>
              </a:extLst>
            </p:cNvPr>
            <p:cNvGrpSpPr>
              <a:grpSpLocks/>
            </p:cNvGrpSpPr>
            <p:nvPr/>
          </p:nvGrpSpPr>
          <p:grpSpPr bwMode="auto">
            <a:xfrm>
              <a:off x="709195" y="1760907"/>
              <a:ext cx="4051300" cy="1377950"/>
              <a:chOff x="261868" y="1253932"/>
              <a:chExt cx="4050797" cy="1378635"/>
            </a:xfrm>
          </p:grpSpPr>
          <p:pic>
            <p:nvPicPr>
              <p:cNvPr id="12" name="Picture 51">
                <a:extLst>
                  <a:ext uri="{FF2B5EF4-FFF2-40B4-BE49-F238E27FC236}">
                    <a16:creationId xmlns:a16="http://schemas.microsoft.com/office/drawing/2014/main" id="{3440258F-D9F4-4E8F-8025-479A5B6F318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2" y="1253932"/>
                <a:ext cx="3486532" cy="13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7EC8C4A2-088C-4E5D-B48C-A3C0DFDE34C8}"/>
                  </a:ext>
                </a:extLst>
              </p:cNvPr>
              <p:cNvCxnSpPr/>
              <p:nvPr/>
            </p:nvCxnSpPr>
            <p:spPr>
              <a:xfrm flipV="1">
                <a:off x="4093617" y="1917837"/>
                <a:ext cx="0" cy="382778"/>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9FA1BCA-654A-40F5-9A3F-45B898D68537}"/>
                  </a:ext>
                </a:extLst>
              </p:cNvPr>
              <p:cNvCxnSpPr/>
              <p:nvPr/>
            </p:nvCxnSpPr>
            <p:spPr>
              <a:xfrm flipH="1">
                <a:off x="261868" y="2300615"/>
                <a:ext cx="468254"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54">
                <a:extLst>
                  <a:ext uri="{FF2B5EF4-FFF2-40B4-BE49-F238E27FC236}">
                    <a16:creationId xmlns:a16="http://schemas.microsoft.com/office/drawing/2014/main" id="{1DEA1ED3-925F-426A-B3F4-F8F75383AF46}"/>
                  </a:ext>
                </a:extLst>
              </p:cNvPr>
              <p:cNvSpPr txBox="1">
                <a:spLocks noChangeArrowheads="1"/>
              </p:cNvSpPr>
              <p:nvPr/>
            </p:nvSpPr>
            <p:spPr bwMode="auto">
              <a:xfrm flipH="1">
                <a:off x="384101" y="1807517"/>
                <a:ext cx="434609" cy="30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900" b="1">
                    <a:latin typeface="Garamond" pitchFamily="18" charset="0"/>
                  </a:rPr>
                  <a:t>IP</a:t>
                </a:r>
              </a:p>
            </p:txBody>
          </p:sp>
          <p:sp>
            <p:nvSpPr>
              <p:cNvPr id="16" name="TextBox 55">
                <a:extLst>
                  <a:ext uri="{FF2B5EF4-FFF2-40B4-BE49-F238E27FC236}">
                    <a16:creationId xmlns:a16="http://schemas.microsoft.com/office/drawing/2014/main" id="{A0605A1B-3CF6-4DE1-BB42-55AF181D04DA}"/>
                  </a:ext>
                </a:extLst>
              </p:cNvPr>
              <p:cNvSpPr txBox="1">
                <a:spLocks noChangeArrowheads="1"/>
              </p:cNvSpPr>
              <p:nvPr/>
            </p:nvSpPr>
            <p:spPr bwMode="auto">
              <a:xfrm flipH="1">
                <a:off x="3840166" y="1554905"/>
                <a:ext cx="472499" cy="30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900" b="1">
                    <a:latin typeface="Garamond" pitchFamily="18" charset="0"/>
                  </a:rPr>
                  <a:t>Arc</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C48EEC-37F5-4E60-9CE5-E9FC95E38D4E}"/>
                    </a:ext>
                  </a:extLst>
                </p:cNvPr>
                <p:cNvSpPr txBox="1"/>
                <p:nvPr/>
              </p:nvSpPr>
              <p:spPr>
                <a:xfrm>
                  <a:off x="4630019" y="2562729"/>
                  <a:ext cx="162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𝑠</m:t>
                            </m:r>
                          </m:e>
                        </m:acc>
                      </m:oMath>
                    </m:oMathPara>
                  </a14:m>
                  <a:endParaRPr lang="en-US" sz="1350" dirty="0"/>
                </a:p>
              </p:txBody>
            </p:sp>
          </mc:Choice>
          <mc:Fallback xmlns="">
            <p:sp>
              <p:nvSpPr>
                <p:cNvPr id="10" name="TextBox 9">
                  <a:extLst>
                    <a:ext uri="{FF2B5EF4-FFF2-40B4-BE49-F238E27FC236}">
                      <a16:creationId xmlns:a16="http://schemas.microsoft.com/office/drawing/2014/main" id="{7CC48EEC-37F5-4E60-9CE5-E9FC95E38D4E}"/>
                    </a:ext>
                  </a:extLst>
                </p:cNvPr>
                <p:cNvSpPr txBox="1">
                  <a:spLocks noRot="1" noChangeAspect="1" noMove="1" noResize="1" noEditPoints="1" noAdjustHandles="1" noChangeArrowheads="1" noChangeShapeType="1" noTextEdit="1"/>
                </p:cNvSpPr>
                <p:nvPr/>
              </p:nvSpPr>
              <p:spPr>
                <a:xfrm>
                  <a:off x="4630019" y="2562729"/>
                  <a:ext cx="162865" cy="276999"/>
                </a:xfrm>
                <a:prstGeom prst="rect">
                  <a:avLst/>
                </a:prstGeom>
                <a:blipFill>
                  <a:blip r:embed="rId5"/>
                  <a:stretch>
                    <a:fillRect l="-45000" t="-41176" r="-1000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E74E13-1ADF-4E46-83E5-89813E0133D2}"/>
                    </a:ext>
                  </a:extLst>
                </p:cNvPr>
                <p:cNvSpPr txBox="1"/>
                <p:nvPr/>
              </p:nvSpPr>
              <p:spPr>
                <a:xfrm>
                  <a:off x="486741" y="2615776"/>
                  <a:ext cx="162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𝑠</m:t>
                            </m:r>
                          </m:e>
                        </m:acc>
                      </m:oMath>
                    </m:oMathPara>
                  </a14:m>
                  <a:endParaRPr lang="en-US" sz="1350" dirty="0"/>
                </a:p>
              </p:txBody>
            </p:sp>
          </mc:Choice>
          <mc:Fallback xmlns="">
            <p:sp>
              <p:nvSpPr>
                <p:cNvPr id="11" name="TextBox 10">
                  <a:extLst>
                    <a:ext uri="{FF2B5EF4-FFF2-40B4-BE49-F238E27FC236}">
                      <a16:creationId xmlns:a16="http://schemas.microsoft.com/office/drawing/2014/main" id="{23E74E13-1ADF-4E46-83E5-89813E0133D2}"/>
                    </a:ext>
                  </a:extLst>
                </p:cNvPr>
                <p:cNvSpPr txBox="1">
                  <a:spLocks noRot="1" noChangeAspect="1" noMove="1" noResize="1" noEditPoints="1" noAdjustHandles="1" noChangeArrowheads="1" noChangeShapeType="1" noTextEdit="1"/>
                </p:cNvSpPr>
                <p:nvPr/>
              </p:nvSpPr>
              <p:spPr>
                <a:xfrm>
                  <a:off x="486741" y="2615776"/>
                  <a:ext cx="162865" cy="276999"/>
                </a:xfrm>
                <a:prstGeom prst="rect">
                  <a:avLst/>
                </a:prstGeom>
                <a:blipFill>
                  <a:blip r:embed="rId6"/>
                  <a:stretch>
                    <a:fillRect l="-40000" t="-38235" r="-105000" b="-8824"/>
                  </a:stretch>
                </a:blipFill>
              </p:spPr>
              <p:txBody>
                <a:bodyPr/>
                <a:lstStyle/>
                <a:p>
                  <a:r>
                    <a:rPr lang="en-US">
                      <a:noFill/>
                    </a:rPr>
                    <a:t> </a:t>
                  </a:r>
                </a:p>
              </p:txBody>
            </p:sp>
          </mc:Fallback>
        </mc:AlternateContent>
      </p:grpSp>
      <p:graphicFrame>
        <p:nvGraphicFramePr>
          <p:cNvPr id="17" name="Table 16">
            <a:extLst>
              <a:ext uri="{FF2B5EF4-FFF2-40B4-BE49-F238E27FC236}">
                <a16:creationId xmlns:a16="http://schemas.microsoft.com/office/drawing/2014/main" id="{4554D3C0-0209-409C-B65C-0BEA46FC7CAF}"/>
              </a:ext>
            </a:extLst>
          </p:cNvPr>
          <p:cNvGraphicFramePr>
            <a:graphicFrameLocks noGrp="1"/>
          </p:cNvGraphicFramePr>
          <p:nvPr>
            <p:extLst/>
          </p:nvPr>
        </p:nvGraphicFramePr>
        <p:xfrm>
          <a:off x="5333383" y="3914815"/>
          <a:ext cx="3015385" cy="1493648"/>
        </p:xfrm>
        <a:graphic>
          <a:graphicData uri="http://schemas.openxmlformats.org/drawingml/2006/table">
            <a:tbl>
              <a:tblPr/>
              <a:tblGrid>
                <a:gridCol w="317756">
                  <a:extLst>
                    <a:ext uri="{9D8B030D-6E8A-4147-A177-3AD203B41FA5}">
                      <a16:colId xmlns:a16="http://schemas.microsoft.com/office/drawing/2014/main" val="20000"/>
                    </a:ext>
                  </a:extLst>
                </a:gridCol>
                <a:gridCol w="485924">
                  <a:extLst>
                    <a:ext uri="{9D8B030D-6E8A-4147-A177-3AD203B41FA5}">
                      <a16:colId xmlns:a16="http://schemas.microsoft.com/office/drawing/2014/main" val="20001"/>
                    </a:ext>
                  </a:extLst>
                </a:gridCol>
                <a:gridCol w="377190">
                  <a:extLst>
                    <a:ext uri="{9D8B030D-6E8A-4147-A177-3AD203B41FA5}">
                      <a16:colId xmlns:a16="http://schemas.microsoft.com/office/drawing/2014/main" val="20002"/>
                    </a:ext>
                  </a:extLst>
                </a:gridCol>
                <a:gridCol w="497205">
                  <a:extLst>
                    <a:ext uri="{9D8B030D-6E8A-4147-A177-3AD203B41FA5}">
                      <a16:colId xmlns:a16="http://schemas.microsoft.com/office/drawing/2014/main" val="20003"/>
                    </a:ext>
                  </a:extLst>
                </a:gridCol>
                <a:gridCol w="480060">
                  <a:extLst>
                    <a:ext uri="{9D8B030D-6E8A-4147-A177-3AD203B41FA5}">
                      <a16:colId xmlns:a16="http://schemas.microsoft.com/office/drawing/2014/main" val="20004"/>
                    </a:ext>
                  </a:extLst>
                </a:gridCol>
                <a:gridCol w="365760">
                  <a:extLst>
                    <a:ext uri="{9D8B030D-6E8A-4147-A177-3AD203B41FA5}">
                      <a16:colId xmlns:a16="http://schemas.microsoft.com/office/drawing/2014/main" val="20005"/>
                    </a:ext>
                  </a:extLst>
                </a:gridCol>
                <a:gridCol w="491490">
                  <a:extLst>
                    <a:ext uri="{9D8B030D-6E8A-4147-A177-3AD203B41FA5}">
                      <a16:colId xmlns:a16="http://schemas.microsoft.com/office/drawing/2014/main" val="20006"/>
                    </a:ext>
                  </a:extLst>
                </a:gridCol>
              </a:tblGrid>
              <a:tr h="298729">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E</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Solenoid 1</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Dipole </a:t>
                      </a:r>
                      <a:br>
                        <a:rPr kumimoji="0" lang="en-US"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br>
                      <a:r>
                        <a:rPr kumimoji="0" lang="en-US"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set </a:t>
                      </a: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Solenoid</a:t>
                      </a: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 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Dipole </a:t>
                      </a:r>
                      <a:br>
                        <a:rPr kumimoji="0" lang="en-US"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br>
                      <a:r>
                        <a:rPr kumimoji="0" lang="en-US"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set </a:t>
                      </a: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298729">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Spin Rotation </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4936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GeV</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4936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3</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4936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4.5</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11.8</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23.6</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14936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6</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12.3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38.2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4936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9</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π</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62.8</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4936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12</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9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24.6</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4π/3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76.4</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9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bl>
          </a:graphicData>
        </a:graphic>
      </p:graphicFrame>
      <p:graphicFrame>
        <p:nvGraphicFramePr>
          <p:cNvPr id="18" name="Group 134">
            <a:extLst>
              <a:ext uri="{FF2B5EF4-FFF2-40B4-BE49-F238E27FC236}">
                <a16:creationId xmlns:a16="http://schemas.microsoft.com/office/drawing/2014/main" id="{70204162-DA0C-4424-9CD2-970E0B170984}"/>
              </a:ext>
            </a:extLst>
          </p:cNvPr>
          <p:cNvGraphicFramePr>
            <a:graphicFrameLocks noGrp="1"/>
          </p:cNvGraphicFramePr>
          <p:nvPr>
            <p:extLst/>
          </p:nvPr>
        </p:nvGraphicFramePr>
        <p:xfrm>
          <a:off x="5333383" y="3331985"/>
          <a:ext cx="2890838" cy="511314"/>
        </p:xfrm>
        <a:graphic>
          <a:graphicData uri="http://schemas.openxmlformats.org/drawingml/2006/table">
            <a:tbl>
              <a:tblPr/>
              <a:tblGrid>
                <a:gridCol w="944165">
                  <a:extLst>
                    <a:ext uri="{9D8B030D-6E8A-4147-A177-3AD203B41FA5}">
                      <a16:colId xmlns:a16="http://schemas.microsoft.com/office/drawing/2014/main" val="1293334145"/>
                    </a:ext>
                  </a:extLst>
                </a:gridCol>
                <a:gridCol w="389335">
                  <a:extLst>
                    <a:ext uri="{9D8B030D-6E8A-4147-A177-3AD203B41FA5}">
                      <a16:colId xmlns:a16="http://schemas.microsoft.com/office/drawing/2014/main" val="3686750808"/>
                    </a:ext>
                  </a:extLst>
                </a:gridCol>
                <a:gridCol w="389334">
                  <a:extLst>
                    <a:ext uri="{9D8B030D-6E8A-4147-A177-3AD203B41FA5}">
                      <a16:colId xmlns:a16="http://schemas.microsoft.com/office/drawing/2014/main" val="3054442153"/>
                    </a:ext>
                  </a:extLst>
                </a:gridCol>
                <a:gridCol w="389335">
                  <a:extLst>
                    <a:ext uri="{9D8B030D-6E8A-4147-A177-3AD203B41FA5}">
                      <a16:colId xmlns:a16="http://schemas.microsoft.com/office/drawing/2014/main" val="1754908821"/>
                    </a:ext>
                  </a:extLst>
                </a:gridCol>
                <a:gridCol w="389334">
                  <a:extLst>
                    <a:ext uri="{9D8B030D-6E8A-4147-A177-3AD203B41FA5}">
                      <a16:colId xmlns:a16="http://schemas.microsoft.com/office/drawing/2014/main" val="3508384782"/>
                    </a:ext>
                  </a:extLst>
                </a:gridCol>
                <a:gridCol w="389335">
                  <a:extLst>
                    <a:ext uri="{9D8B030D-6E8A-4147-A177-3AD203B41FA5}">
                      <a16:colId xmlns:a16="http://schemas.microsoft.com/office/drawing/2014/main" val="2026958727"/>
                    </a:ext>
                  </a:extLst>
                </a:gridCol>
              </a:tblGrid>
              <a:tr h="255657">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Energy (GeV)</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771946093"/>
                  </a:ext>
                </a:extLst>
              </a:tr>
              <a:tr h="255657">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Lifetime (hours)</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66</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2.2</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0.9</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a:t>
                      </a:r>
                    </a:p>
                  </a:txBody>
                  <a:tcPr marL="68588" marR="68588" marT="34305" marB="343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531289835"/>
                  </a:ext>
                </a:extLst>
              </a:tr>
            </a:tbl>
          </a:graphicData>
        </a:graphic>
      </p:graphicFrame>
      <p:sp>
        <p:nvSpPr>
          <p:cNvPr id="19" name="TextBox 18">
            <a:extLst>
              <a:ext uri="{FF2B5EF4-FFF2-40B4-BE49-F238E27FC236}">
                <a16:creationId xmlns:a16="http://schemas.microsoft.com/office/drawing/2014/main" id="{BA508DFE-72F2-4002-9A22-8BE55CAA8F89}"/>
              </a:ext>
            </a:extLst>
          </p:cNvPr>
          <p:cNvSpPr txBox="1"/>
          <p:nvPr/>
        </p:nvSpPr>
        <p:spPr>
          <a:xfrm>
            <a:off x="6393478" y="6200838"/>
            <a:ext cx="3055358" cy="300082"/>
          </a:xfrm>
          <a:prstGeom prst="rect">
            <a:avLst/>
          </a:prstGeom>
          <a:noFill/>
        </p:spPr>
        <p:txBody>
          <a:bodyPr wrap="square" rtlCol="0">
            <a:spAutoFit/>
          </a:bodyPr>
          <a:lstStyle/>
          <a:p>
            <a:r>
              <a:rPr lang="en-US" sz="1350" dirty="0">
                <a:solidFill>
                  <a:schemeClr val="bg1"/>
                </a:solidFill>
              </a:rPr>
              <a:t>Courtesy: V Morozov, A Seryi</a:t>
            </a:r>
          </a:p>
        </p:txBody>
      </p:sp>
      <p:pic>
        <p:nvPicPr>
          <p:cNvPr id="20" name="Picture 19">
            <a:extLst>
              <a:ext uri="{FF2B5EF4-FFF2-40B4-BE49-F238E27FC236}">
                <a16:creationId xmlns:a16="http://schemas.microsoft.com/office/drawing/2014/main" id="{E2722E62-CA86-4DC9-A544-B5E65873A162}"/>
              </a:ext>
            </a:extLst>
          </p:cNvPr>
          <p:cNvPicPr>
            <a:picLocks noChangeAspect="1"/>
          </p:cNvPicPr>
          <p:nvPr/>
        </p:nvPicPr>
        <p:blipFill>
          <a:blip r:embed="rId7"/>
          <a:stretch>
            <a:fillRect/>
          </a:stretch>
        </p:blipFill>
        <p:spPr>
          <a:xfrm>
            <a:off x="6063097" y="6499552"/>
            <a:ext cx="2839748" cy="273375"/>
          </a:xfrm>
          <a:prstGeom prst="rect">
            <a:avLst/>
          </a:prstGeom>
        </p:spPr>
      </p:pic>
      <p:sp>
        <p:nvSpPr>
          <p:cNvPr id="2" name="Slide Number Placeholder 1">
            <a:extLst>
              <a:ext uri="{FF2B5EF4-FFF2-40B4-BE49-F238E27FC236}">
                <a16:creationId xmlns:a16="http://schemas.microsoft.com/office/drawing/2014/main" id="{C27853F4-BD95-40E4-8C97-94A98B1417C7}"/>
              </a:ext>
            </a:extLst>
          </p:cNvPr>
          <p:cNvSpPr>
            <a:spLocks noGrp="1"/>
          </p:cNvSpPr>
          <p:nvPr>
            <p:ph type="sldNum" sz="quarter" idx="12"/>
          </p:nvPr>
        </p:nvSpPr>
        <p:spPr/>
        <p:txBody>
          <a:bodyPr/>
          <a:lstStyle/>
          <a:p>
            <a:fld id="{893C5830-40F3-F04E-B2E3-10E6672BA8FF}" type="slidenum">
              <a:rPr lang="en-US" smtClean="0"/>
              <a:pPr/>
              <a:t>17</a:t>
            </a:fld>
            <a:endParaRPr lang="en-US"/>
          </a:p>
        </p:txBody>
      </p:sp>
    </p:spTree>
    <p:extLst>
      <p:ext uri="{BB962C8B-B14F-4D97-AF65-F5344CB8AC3E}">
        <p14:creationId xmlns:p14="http://schemas.microsoft.com/office/powerpoint/2010/main" val="139560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5888F7-A9C5-45B5-AEF5-D0F5A5671CD9}"/>
              </a:ext>
            </a:extLst>
          </p:cNvPr>
          <p:cNvPicPr>
            <a:picLocks noChangeAspect="1"/>
          </p:cNvPicPr>
          <p:nvPr/>
        </p:nvPicPr>
        <p:blipFill>
          <a:blip r:embed="rId3"/>
          <a:stretch>
            <a:fillRect/>
          </a:stretch>
        </p:blipFill>
        <p:spPr>
          <a:xfrm>
            <a:off x="5148743" y="909308"/>
            <a:ext cx="3824438" cy="287867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B60F4B8-41C0-46D2-9A1A-06491E5903CA}"/>
              </a:ext>
            </a:extLst>
          </p:cNvPr>
          <p:cNvSpPr>
            <a:spLocks noGrp="1"/>
          </p:cNvSpPr>
          <p:nvPr>
            <p:ph type="title"/>
          </p:nvPr>
        </p:nvSpPr>
        <p:spPr>
          <a:xfrm>
            <a:off x="170819" y="64690"/>
            <a:ext cx="7886700" cy="546278"/>
          </a:xfrm>
        </p:spPr>
        <p:txBody>
          <a:bodyPr>
            <a:noAutofit/>
          </a:bodyPr>
          <a:lstStyle/>
          <a:p>
            <a:r>
              <a:rPr lang="en-US" sz="3600" dirty="0"/>
              <a:t>eRHIC Hadron Polarization</a:t>
            </a:r>
          </a:p>
        </p:txBody>
      </p:sp>
      <p:pic>
        <p:nvPicPr>
          <p:cNvPr id="12" name="Picture 11">
            <a:extLst>
              <a:ext uri="{FF2B5EF4-FFF2-40B4-BE49-F238E27FC236}">
                <a16:creationId xmlns:a16="http://schemas.microsoft.com/office/drawing/2014/main" id="{CE0F267C-0340-4ADB-BA89-A78C194448C0}"/>
              </a:ext>
            </a:extLst>
          </p:cNvPr>
          <p:cNvPicPr>
            <a:picLocks noChangeAspect="1"/>
          </p:cNvPicPr>
          <p:nvPr/>
        </p:nvPicPr>
        <p:blipFill>
          <a:blip r:embed="rId4"/>
          <a:stretch>
            <a:fillRect/>
          </a:stretch>
        </p:blipFill>
        <p:spPr>
          <a:xfrm>
            <a:off x="6063097" y="6499552"/>
            <a:ext cx="2839748" cy="273375"/>
          </a:xfrm>
          <a:prstGeom prst="rect">
            <a:avLst/>
          </a:prstGeom>
        </p:spPr>
      </p:pic>
      <p:sp>
        <p:nvSpPr>
          <p:cNvPr id="3" name="TextBox 2">
            <a:extLst>
              <a:ext uri="{FF2B5EF4-FFF2-40B4-BE49-F238E27FC236}">
                <a16:creationId xmlns:a16="http://schemas.microsoft.com/office/drawing/2014/main" id="{D656665E-AE35-4E24-B73F-CB9C9BD9F255}"/>
              </a:ext>
            </a:extLst>
          </p:cNvPr>
          <p:cNvSpPr txBox="1"/>
          <p:nvPr/>
        </p:nvSpPr>
        <p:spPr>
          <a:xfrm>
            <a:off x="170819" y="539976"/>
            <a:ext cx="8313125" cy="369332"/>
          </a:xfrm>
          <a:prstGeom prst="rect">
            <a:avLst/>
          </a:prstGeom>
          <a:noFill/>
        </p:spPr>
        <p:txBody>
          <a:bodyPr wrap="square" rtlCol="0">
            <a:spAutoFit/>
          </a:bodyPr>
          <a:lstStyle/>
          <a:p>
            <a:r>
              <a:rPr lang="en-US" b="1" dirty="0">
                <a:solidFill>
                  <a:srgbClr val="FF0000"/>
                </a:solidFill>
              </a:rPr>
              <a:t>eRHIC will fully benefit from present RHIC polarization and near future upgrades </a:t>
            </a:r>
          </a:p>
        </p:txBody>
      </p:sp>
      <p:sp>
        <p:nvSpPr>
          <p:cNvPr id="16" name="TextBox 15">
            <a:extLst>
              <a:ext uri="{FF2B5EF4-FFF2-40B4-BE49-F238E27FC236}">
                <a16:creationId xmlns:a16="http://schemas.microsoft.com/office/drawing/2014/main" id="{48416D32-D036-4005-AB8D-DCA0F2BC74F1}"/>
              </a:ext>
            </a:extLst>
          </p:cNvPr>
          <p:cNvSpPr txBox="1"/>
          <p:nvPr/>
        </p:nvSpPr>
        <p:spPr>
          <a:xfrm>
            <a:off x="170819" y="909308"/>
            <a:ext cx="8353380" cy="5724644"/>
          </a:xfrm>
          <a:prstGeom prst="rect">
            <a:avLst/>
          </a:prstGeom>
          <a:noFill/>
        </p:spPr>
        <p:txBody>
          <a:bodyPr wrap="square" rtlCol="0">
            <a:spAutoFit/>
          </a:bodyPr>
          <a:lstStyle/>
          <a:p>
            <a:r>
              <a:rPr lang="en-US" b="1" u="sng" dirty="0"/>
              <a:t>Measured RHIC Results: </a:t>
            </a:r>
          </a:p>
          <a:p>
            <a:pPr marL="285750" indent="-285750">
              <a:buFont typeface="Arial" panose="020B0604020202020204" pitchFamily="34" charset="0"/>
              <a:buChar char="•"/>
            </a:pPr>
            <a:r>
              <a:rPr lang="en-US" dirty="0"/>
              <a:t>Proton Source Polarization 83 % </a:t>
            </a:r>
          </a:p>
          <a:p>
            <a:pPr marL="285750" indent="-285750">
              <a:buFont typeface="Arial" panose="020B0604020202020204" pitchFamily="34" charset="0"/>
              <a:buChar char="•"/>
            </a:pPr>
            <a:r>
              <a:rPr lang="en-US" dirty="0"/>
              <a:t>Polarization at extraction from AGS  70% </a:t>
            </a:r>
          </a:p>
          <a:p>
            <a:pPr marL="285750" indent="-285750">
              <a:buFont typeface="Arial" panose="020B0604020202020204" pitchFamily="34" charset="0"/>
              <a:buChar char="•"/>
            </a:pPr>
            <a:r>
              <a:rPr lang="en-US" dirty="0"/>
              <a:t>Polarization at RHIC collision energy  60%</a:t>
            </a:r>
          </a:p>
          <a:p>
            <a:r>
              <a:rPr lang="en-US" sz="800" dirty="0"/>
              <a:t>   </a:t>
            </a:r>
          </a:p>
          <a:p>
            <a:r>
              <a:rPr lang="en-US" b="1" u="sng" dirty="0"/>
              <a:t>Planned near term improvements:</a:t>
            </a:r>
          </a:p>
          <a:p>
            <a:r>
              <a:rPr lang="en-US" b="1" dirty="0"/>
              <a:t>AGS</a:t>
            </a:r>
            <a:r>
              <a:rPr lang="en-US" dirty="0"/>
              <a:t>: </a:t>
            </a:r>
            <a:r>
              <a:rPr lang="en-US" dirty="0">
                <a:sym typeface="Wingdings" panose="05000000000000000000" pitchFamily="2" charset="2"/>
              </a:rPr>
              <a:t>Stronger snake, skew quadrupoles, </a:t>
            </a:r>
          </a:p>
          <a:p>
            <a:r>
              <a:rPr lang="en-US" dirty="0">
                <a:sym typeface="Wingdings" panose="05000000000000000000" pitchFamily="2" charset="2"/>
              </a:rPr>
              <a:t>increased injection energy</a:t>
            </a:r>
          </a:p>
          <a:p>
            <a:r>
              <a:rPr lang="en-US" dirty="0">
                <a:sym typeface="Wingdings" panose="05000000000000000000" pitchFamily="2" charset="2"/>
              </a:rPr>
              <a:t>expect 80% at extraction of AGS</a:t>
            </a:r>
            <a:endParaRPr lang="en-US" dirty="0"/>
          </a:p>
          <a:p>
            <a:r>
              <a:rPr lang="en-US" b="1" dirty="0"/>
              <a:t>RHIC: </a:t>
            </a:r>
            <a:r>
              <a:rPr lang="en-US" dirty="0"/>
              <a:t>Add 2 snakes to 4 existing  no polarization loss  </a:t>
            </a:r>
          </a:p>
          <a:p>
            <a:pPr marL="285750" indent="-285750">
              <a:buFont typeface="Wingdings" panose="05000000000000000000" pitchFamily="2" charset="2"/>
              <a:buChar char="è"/>
            </a:pPr>
            <a:r>
              <a:rPr lang="en-US" dirty="0">
                <a:sym typeface="Wingdings" panose="05000000000000000000" pitchFamily="2" charset="2"/>
              </a:rPr>
              <a:t>expect 80% in Polarization in RHIC and eRHIC</a:t>
            </a:r>
          </a:p>
          <a:p>
            <a:r>
              <a:rPr lang="en-US" dirty="0">
                <a:sym typeface="Wingdings" panose="05000000000000000000" pitchFamily="2" charset="2"/>
              </a:rPr>
              <a:t>Expected results obtained from simulations which are benchmarked by RHIC operations</a:t>
            </a:r>
          </a:p>
          <a:p>
            <a:r>
              <a:rPr lang="en-US" sz="800" dirty="0">
                <a:sym typeface="Wingdings" panose="05000000000000000000" pitchFamily="2" charset="2"/>
              </a:rPr>
              <a:t>    </a:t>
            </a:r>
          </a:p>
          <a:p>
            <a:r>
              <a:rPr lang="en-US" b="1" u="sng" baseline="30000" dirty="0"/>
              <a:t>3</a:t>
            </a:r>
            <a:r>
              <a:rPr lang="en-US" b="1" u="sng" dirty="0"/>
              <a:t>He in eRHIC  with six snakes</a:t>
            </a:r>
          </a:p>
          <a:p>
            <a:r>
              <a:rPr lang="en-US" dirty="0"/>
              <a:t>Achieved 85% polarization in 3He ion source</a:t>
            </a:r>
          </a:p>
          <a:p>
            <a:r>
              <a:rPr lang="en-US" dirty="0"/>
              <a:t>Polarization preserved with 6 snakes  for up to twice the design emittance</a:t>
            </a:r>
          </a:p>
          <a:p>
            <a:r>
              <a:rPr lang="en-US" sz="800" dirty="0"/>
              <a:t>      </a:t>
            </a:r>
          </a:p>
          <a:p>
            <a:r>
              <a:rPr lang="en-US" b="1" u="sng" dirty="0"/>
              <a:t>Deuterons in eRHIC: </a:t>
            </a:r>
          </a:p>
          <a:p>
            <a:r>
              <a:rPr lang="en-US" dirty="0"/>
              <a:t>Requires tune jumps in the AGS, then</a:t>
            </a:r>
          </a:p>
          <a:p>
            <a:r>
              <a:rPr lang="en-US" dirty="0"/>
              <a:t>benchmarked simulation show 100%  Spin transparency  </a:t>
            </a:r>
          </a:p>
          <a:p>
            <a:r>
              <a:rPr lang="en-US" b="1" dirty="0"/>
              <a:t>No</a:t>
            </a:r>
            <a:r>
              <a:rPr lang="en-US" dirty="0"/>
              <a:t> polarization </a:t>
            </a:r>
            <a:r>
              <a:rPr lang="en-US" b="1" dirty="0"/>
              <a:t>loss</a:t>
            </a:r>
            <a:r>
              <a:rPr lang="en-US" dirty="0"/>
              <a:t> expected in the eRHIC hadron ring</a:t>
            </a:r>
          </a:p>
          <a:p>
            <a:endParaRPr lang="en-US" dirty="0"/>
          </a:p>
        </p:txBody>
      </p:sp>
      <p:sp>
        <p:nvSpPr>
          <p:cNvPr id="24" name="Slide Number Placeholder 23">
            <a:extLst>
              <a:ext uri="{FF2B5EF4-FFF2-40B4-BE49-F238E27FC236}">
                <a16:creationId xmlns:a16="http://schemas.microsoft.com/office/drawing/2014/main" id="{97F2D0B4-0816-4EB7-98CF-59A5B1D787F9}"/>
              </a:ext>
            </a:extLst>
          </p:cNvPr>
          <p:cNvSpPr>
            <a:spLocks noGrp="1"/>
          </p:cNvSpPr>
          <p:nvPr>
            <p:ph type="sldNum" sz="quarter" idx="12"/>
          </p:nvPr>
        </p:nvSpPr>
        <p:spPr/>
        <p:txBody>
          <a:bodyPr/>
          <a:lstStyle/>
          <a:p>
            <a:fld id="{893C5830-40F3-F04E-B2E3-10E6672BA8FF}" type="slidenum">
              <a:rPr lang="en-US" smtClean="0"/>
              <a:pPr/>
              <a:t>18</a:t>
            </a:fld>
            <a:endParaRPr lang="en-US" dirty="0"/>
          </a:p>
        </p:txBody>
      </p:sp>
      <p:pic>
        <p:nvPicPr>
          <p:cNvPr id="27" name="Picture 26">
            <a:extLst>
              <a:ext uri="{FF2B5EF4-FFF2-40B4-BE49-F238E27FC236}">
                <a16:creationId xmlns:a16="http://schemas.microsoft.com/office/drawing/2014/main" id="{54A439F5-44D4-47D3-A571-BE267E30957F}"/>
              </a:ext>
            </a:extLst>
          </p:cNvPr>
          <p:cNvPicPr>
            <a:picLocks noChangeAspect="1"/>
          </p:cNvPicPr>
          <p:nvPr/>
        </p:nvPicPr>
        <p:blipFill>
          <a:blip r:embed="rId5"/>
          <a:stretch>
            <a:fillRect/>
          </a:stretch>
        </p:blipFill>
        <p:spPr>
          <a:xfrm>
            <a:off x="5553722" y="5092168"/>
            <a:ext cx="3419460" cy="1392268"/>
          </a:xfrm>
          <a:prstGeom prst="rect">
            <a:avLst/>
          </a:prstGeom>
        </p:spPr>
      </p:pic>
    </p:spTree>
    <p:extLst>
      <p:ext uri="{BB962C8B-B14F-4D97-AF65-F5344CB8AC3E}">
        <p14:creationId xmlns:p14="http://schemas.microsoft.com/office/powerpoint/2010/main" val="352559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02F0D0-EBDD-4C8B-B76C-3B5B450CC2AF}"/>
              </a:ext>
            </a:extLst>
          </p:cNvPr>
          <p:cNvSpPr>
            <a:spLocks noGrp="1"/>
          </p:cNvSpPr>
          <p:nvPr>
            <p:ph type="title"/>
          </p:nvPr>
        </p:nvSpPr>
        <p:spPr>
          <a:xfrm>
            <a:off x="308919" y="334683"/>
            <a:ext cx="8464378" cy="365618"/>
          </a:xfrm>
        </p:spPr>
        <p:txBody>
          <a:bodyPr>
            <a:noAutofit/>
          </a:bodyPr>
          <a:lstStyle/>
          <a:p>
            <a:r>
              <a:rPr lang="en-US" sz="3600" dirty="0"/>
              <a:t>Ion Polarization in JLEIC</a:t>
            </a:r>
          </a:p>
        </p:txBody>
      </p:sp>
      <p:sp>
        <p:nvSpPr>
          <p:cNvPr id="5" name="Content Placeholder 2">
            <a:extLst>
              <a:ext uri="{FF2B5EF4-FFF2-40B4-BE49-F238E27FC236}">
                <a16:creationId xmlns:a16="http://schemas.microsoft.com/office/drawing/2014/main" id="{EB3AAE30-7195-4650-A54C-AD5508D74830}"/>
              </a:ext>
            </a:extLst>
          </p:cNvPr>
          <p:cNvSpPr>
            <a:spLocks noGrp="1"/>
          </p:cNvSpPr>
          <p:nvPr>
            <p:ph idx="1"/>
          </p:nvPr>
        </p:nvSpPr>
        <p:spPr>
          <a:xfrm>
            <a:off x="194619" y="1149927"/>
            <a:ext cx="8464378" cy="4036271"/>
          </a:xfrm>
        </p:spPr>
        <p:txBody>
          <a:bodyPr>
            <a:normAutofit/>
          </a:bodyPr>
          <a:lstStyle/>
          <a:p>
            <a:pPr>
              <a:spcAft>
                <a:spcPts val="450"/>
              </a:spcAft>
            </a:pPr>
            <a:r>
              <a:rPr lang="en-US" sz="1800" dirty="0"/>
              <a:t>Figure-8 concept: Spin precession in one arc is exactly cancelled in the other </a:t>
            </a:r>
          </a:p>
          <a:p>
            <a:pPr>
              <a:spcAft>
                <a:spcPts val="450"/>
              </a:spcAft>
            </a:pPr>
            <a:r>
              <a:rPr lang="en-US" sz="1800" dirty="0"/>
              <a:t>Spin stabilization by small fields: </a:t>
            </a:r>
            <a:r>
              <a:rPr lang="en-US" sz="1800" dirty="0">
                <a:solidFill>
                  <a:srgbClr val="0000FF"/>
                </a:solidFill>
              </a:rPr>
              <a:t>~3 Tm</a:t>
            </a:r>
            <a:r>
              <a:rPr lang="en-US" sz="1800" dirty="0"/>
              <a:t> vs. </a:t>
            </a:r>
            <a:r>
              <a:rPr lang="en-US" sz="1800" dirty="0">
                <a:solidFill>
                  <a:srgbClr val="FF0000"/>
                </a:solidFill>
              </a:rPr>
              <a:t>&lt; 400 Tm</a:t>
            </a:r>
            <a:r>
              <a:rPr lang="en-US" sz="1800" dirty="0"/>
              <a:t> for deuterons at 100 GeV</a:t>
            </a:r>
          </a:p>
          <a:p>
            <a:pPr lvl="1">
              <a:lnSpc>
                <a:spcPct val="100000"/>
              </a:lnSpc>
              <a:spcAft>
                <a:spcPts val="450"/>
              </a:spcAft>
            </a:pPr>
            <a:r>
              <a:rPr lang="en-US" sz="1800" dirty="0"/>
              <a:t>Criterion: induced spin rotation &gt;&gt; spin rotation due to orbit errors</a:t>
            </a:r>
          </a:p>
          <a:p>
            <a:pPr>
              <a:spcAft>
                <a:spcPts val="450"/>
              </a:spcAft>
            </a:pPr>
            <a:r>
              <a:rPr lang="en-US" sz="1800" dirty="0">
                <a:solidFill>
                  <a:srgbClr val="0000FF"/>
                </a:solidFill>
              </a:rPr>
              <a:t>3D spin rotator</a:t>
            </a:r>
            <a:r>
              <a:rPr lang="en-US" sz="1800" dirty="0"/>
              <a:t>: combination of small rotations about different axes provides </a:t>
            </a:r>
            <a:br>
              <a:rPr lang="en-US" sz="1800" dirty="0"/>
            </a:br>
            <a:r>
              <a:rPr lang="en-US" sz="1800" dirty="0"/>
              <a:t>any polarization orientation at any point in the collider ring</a:t>
            </a:r>
          </a:p>
          <a:p>
            <a:pPr>
              <a:spcAft>
                <a:spcPts val="450"/>
              </a:spcAft>
            </a:pPr>
            <a:r>
              <a:rPr lang="en-US" sz="1800" dirty="0"/>
              <a:t>No effect on the orbit</a:t>
            </a:r>
          </a:p>
          <a:p>
            <a:pPr>
              <a:spcAft>
                <a:spcPts val="450"/>
              </a:spcAft>
            </a:pPr>
            <a:r>
              <a:rPr lang="en-US" sz="1800" dirty="0"/>
              <a:t>Polarized deuterons</a:t>
            </a:r>
          </a:p>
          <a:p>
            <a:pPr>
              <a:spcAft>
                <a:spcPts val="450"/>
              </a:spcAft>
            </a:pPr>
            <a:r>
              <a:rPr lang="en-US" sz="1800" dirty="0"/>
              <a:t>Frequent adiabatic spin flips</a:t>
            </a:r>
          </a:p>
          <a:p>
            <a:endParaRPr lang="en-US" sz="1800" dirty="0"/>
          </a:p>
        </p:txBody>
      </p:sp>
      <p:pic>
        <p:nvPicPr>
          <p:cNvPr id="6" name="Picture 5">
            <a:extLst>
              <a:ext uri="{FF2B5EF4-FFF2-40B4-BE49-F238E27FC236}">
                <a16:creationId xmlns:a16="http://schemas.microsoft.com/office/drawing/2014/main" id="{CE9F9669-A9DD-47EF-B7DB-EB84F88AD5FF}"/>
              </a:ext>
            </a:extLst>
          </p:cNvPr>
          <p:cNvPicPr/>
          <p:nvPr/>
        </p:nvPicPr>
        <p:blipFill>
          <a:blip r:embed="rId2"/>
          <a:stretch>
            <a:fillRect/>
          </a:stretch>
        </p:blipFill>
        <p:spPr>
          <a:xfrm>
            <a:off x="3717620" y="3239928"/>
            <a:ext cx="5327822" cy="2657131"/>
          </a:xfrm>
          <a:prstGeom prst="rect">
            <a:avLst/>
          </a:prstGeom>
        </p:spPr>
      </p:pic>
      <p:pic>
        <p:nvPicPr>
          <p:cNvPr id="8" name="Picture 7">
            <a:extLst>
              <a:ext uri="{FF2B5EF4-FFF2-40B4-BE49-F238E27FC236}">
                <a16:creationId xmlns:a16="http://schemas.microsoft.com/office/drawing/2014/main" id="{5D400550-9893-401D-813E-AD321B98AC72}"/>
              </a:ext>
            </a:extLst>
          </p:cNvPr>
          <p:cNvPicPr>
            <a:picLocks noChangeAspect="1"/>
          </p:cNvPicPr>
          <p:nvPr/>
        </p:nvPicPr>
        <p:blipFill>
          <a:blip r:embed="rId3"/>
          <a:stretch>
            <a:fillRect/>
          </a:stretch>
        </p:blipFill>
        <p:spPr>
          <a:xfrm>
            <a:off x="6063097" y="6499552"/>
            <a:ext cx="2839748" cy="273375"/>
          </a:xfrm>
          <a:prstGeom prst="rect">
            <a:avLst/>
          </a:prstGeom>
        </p:spPr>
      </p:pic>
      <p:sp>
        <p:nvSpPr>
          <p:cNvPr id="2" name="Slide Number Placeholder 1">
            <a:extLst>
              <a:ext uri="{FF2B5EF4-FFF2-40B4-BE49-F238E27FC236}">
                <a16:creationId xmlns:a16="http://schemas.microsoft.com/office/drawing/2014/main" id="{B914C7B6-0556-42E2-BB2C-F8F60D996E0B}"/>
              </a:ext>
            </a:extLst>
          </p:cNvPr>
          <p:cNvSpPr>
            <a:spLocks noGrp="1"/>
          </p:cNvSpPr>
          <p:nvPr>
            <p:ph type="sldNum" sz="quarter" idx="12"/>
          </p:nvPr>
        </p:nvSpPr>
        <p:spPr/>
        <p:txBody>
          <a:bodyPr/>
          <a:lstStyle/>
          <a:p>
            <a:fld id="{893C5830-40F3-F04E-B2E3-10E6672BA8FF}" type="slidenum">
              <a:rPr lang="en-US" smtClean="0"/>
              <a:pPr/>
              <a:t>19</a:t>
            </a:fld>
            <a:endParaRPr lang="en-US"/>
          </a:p>
        </p:txBody>
      </p:sp>
      <p:sp>
        <p:nvSpPr>
          <p:cNvPr id="9" name="TextBox 8">
            <a:extLst>
              <a:ext uri="{FF2B5EF4-FFF2-40B4-BE49-F238E27FC236}">
                <a16:creationId xmlns:a16="http://schemas.microsoft.com/office/drawing/2014/main" id="{A1E8E5BE-062B-4CA4-B707-B7C16E8CCED3}"/>
              </a:ext>
            </a:extLst>
          </p:cNvPr>
          <p:cNvSpPr txBox="1"/>
          <p:nvPr/>
        </p:nvSpPr>
        <p:spPr>
          <a:xfrm>
            <a:off x="6063097" y="6253175"/>
            <a:ext cx="3055358" cy="300082"/>
          </a:xfrm>
          <a:prstGeom prst="rect">
            <a:avLst/>
          </a:prstGeom>
          <a:noFill/>
        </p:spPr>
        <p:txBody>
          <a:bodyPr wrap="square" rtlCol="0">
            <a:spAutoFit/>
          </a:bodyPr>
          <a:lstStyle/>
          <a:p>
            <a:r>
              <a:rPr lang="en-US" sz="1350" dirty="0">
                <a:solidFill>
                  <a:schemeClr val="bg1"/>
                </a:solidFill>
              </a:rPr>
              <a:t>Courtesy: V Morozov, A Seryi</a:t>
            </a:r>
          </a:p>
        </p:txBody>
      </p:sp>
    </p:spTree>
    <p:extLst>
      <p:ext uri="{BB962C8B-B14F-4D97-AF65-F5344CB8AC3E}">
        <p14:creationId xmlns:p14="http://schemas.microsoft.com/office/powerpoint/2010/main" val="179185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543" y="961993"/>
            <a:ext cx="5915025" cy="994172"/>
          </a:xfrm>
        </p:spPr>
        <p:txBody>
          <a:bodyPr/>
          <a:lstStyle/>
          <a:p>
            <a:r>
              <a:rPr lang="en-US" b="1" dirty="0"/>
              <a:t>Outline</a:t>
            </a:r>
          </a:p>
        </p:txBody>
      </p:sp>
      <p:sp>
        <p:nvSpPr>
          <p:cNvPr id="3" name="Content Placeholder 2"/>
          <p:cNvSpPr>
            <a:spLocks noGrp="1"/>
          </p:cNvSpPr>
          <p:nvPr>
            <p:ph idx="1"/>
          </p:nvPr>
        </p:nvSpPr>
        <p:spPr>
          <a:xfrm>
            <a:off x="384049" y="1956165"/>
            <a:ext cx="4457298" cy="3263504"/>
          </a:xfrm>
        </p:spPr>
        <p:txBody>
          <a:bodyPr>
            <a:normAutofit fontScale="77500" lnSpcReduction="20000"/>
          </a:bodyPr>
          <a:lstStyle/>
          <a:p>
            <a:r>
              <a:rPr lang="en-US" dirty="0"/>
              <a:t>Requirements</a:t>
            </a:r>
          </a:p>
          <a:p>
            <a:r>
              <a:rPr lang="en-US" dirty="0"/>
              <a:t>Design concepts</a:t>
            </a:r>
          </a:p>
          <a:p>
            <a:r>
              <a:rPr lang="en-US" dirty="0"/>
              <a:t>Luminosity </a:t>
            </a:r>
          </a:p>
          <a:p>
            <a:r>
              <a:rPr lang="en-US" dirty="0"/>
              <a:t>Polarization</a:t>
            </a:r>
          </a:p>
          <a:p>
            <a:r>
              <a:rPr lang="en-US" dirty="0"/>
              <a:t>Hadron Cooling</a:t>
            </a:r>
          </a:p>
          <a:p>
            <a:r>
              <a:rPr lang="en-US" dirty="0"/>
              <a:t>Beam Dynamics Consideration</a:t>
            </a:r>
          </a:p>
          <a:p>
            <a:r>
              <a:rPr lang="en-US" dirty="0"/>
              <a:t>R&amp;D</a:t>
            </a:r>
          </a:p>
          <a:p>
            <a:r>
              <a:rPr lang="en-US" dirty="0"/>
              <a:t>Summary</a:t>
            </a:r>
          </a:p>
        </p:txBody>
      </p:sp>
      <p:sp>
        <p:nvSpPr>
          <p:cNvPr id="4" name="Slide Number Placeholder 3"/>
          <p:cNvSpPr>
            <a:spLocks noGrp="1"/>
          </p:cNvSpPr>
          <p:nvPr>
            <p:ph type="sldNum" sz="quarter" idx="12"/>
          </p:nvPr>
        </p:nvSpPr>
        <p:spPr/>
        <p:txBody>
          <a:bodyPr/>
          <a:lstStyle/>
          <a:p>
            <a:fld id="{893C5830-40F3-F04E-B2E3-10E6672BA8FF}" type="slidenum">
              <a:rPr lang="en-US" smtClean="0"/>
              <a:pPr/>
              <a:t>2</a:t>
            </a:fld>
            <a:endParaRPr lang="en-US"/>
          </a:p>
        </p:txBody>
      </p:sp>
      <p:pic>
        <p:nvPicPr>
          <p:cNvPr id="5" name="Picture 4">
            <a:extLst>
              <a:ext uri="{FF2B5EF4-FFF2-40B4-BE49-F238E27FC236}">
                <a16:creationId xmlns:a16="http://schemas.microsoft.com/office/drawing/2014/main" id="{245B22DF-6BC4-48EB-ACA9-09007BB394A1}"/>
              </a:ext>
            </a:extLst>
          </p:cNvPr>
          <p:cNvPicPr>
            <a:picLocks noChangeAspect="1"/>
          </p:cNvPicPr>
          <p:nvPr/>
        </p:nvPicPr>
        <p:blipFill>
          <a:blip r:embed="rId2"/>
          <a:stretch>
            <a:fillRect/>
          </a:stretch>
        </p:blipFill>
        <p:spPr>
          <a:xfrm>
            <a:off x="7002815" y="2095516"/>
            <a:ext cx="2061732" cy="2668124"/>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8D0C347-A951-4565-AC6C-F30279EE0017}"/>
              </a:ext>
            </a:extLst>
          </p:cNvPr>
          <p:cNvPicPr>
            <a:picLocks noChangeAspect="1"/>
          </p:cNvPicPr>
          <p:nvPr/>
        </p:nvPicPr>
        <p:blipFill>
          <a:blip r:embed="rId3"/>
          <a:stretch>
            <a:fillRect/>
          </a:stretch>
        </p:blipFill>
        <p:spPr>
          <a:xfrm>
            <a:off x="4607249" y="2080661"/>
            <a:ext cx="2351765" cy="268298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587E366-BDE0-4255-9004-736C5EA6E711}"/>
              </a:ext>
            </a:extLst>
          </p:cNvPr>
          <p:cNvPicPr>
            <a:picLocks noChangeAspect="1"/>
          </p:cNvPicPr>
          <p:nvPr/>
        </p:nvPicPr>
        <p:blipFill>
          <a:blip r:embed="rId4"/>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22241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A6A-A98E-43F6-8576-CCF001C2198A}"/>
              </a:ext>
            </a:extLst>
          </p:cNvPr>
          <p:cNvSpPr>
            <a:spLocks noGrp="1"/>
          </p:cNvSpPr>
          <p:nvPr>
            <p:ph type="title"/>
          </p:nvPr>
        </p:nvSpPr>
        <p:spPr/>
        <p:txBody>
          <a:bodyPr/>
          <a:lstStyle/>
          <a:p>
            <a:r>
              <a:rPr lang="en-US" dirty="0"/>
              <a:t>Interaction Region Design</a:t>
            </a:r>
          </a:p>
        </p:txBody>
      </p:sp>
      <p:sp>
        <p:nvSpPr>
          <p:cNvPr id="3" name="Slide Number Placeholder 2">
            <a:extLst>
              <a:ext uri="{FF2B5EF4-FFF2-40B4-BE49-F238E27FC236}">
                <a16:creationId xmlns:a16="http://schemas.microsoft.com/office/drawing/2014/main" id="{9D226AD4-9554-4962-BC5F-23B3BE85DDE0}"/>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4" name="TextBox 3">
            <a:extLst>
              <a:ext uri="{FF2B5EF4-FFF2-40B4-BE49-F238E27FC236}">
                <a16:creationId xmlns:a16="http://schemas.microsoft.com/office/drawing/2014/main" id="{96DE70F3-3294-478F-BEC0-9D7CB72CF3CE}"/>
              </a:ext>
            </a:extLst>
          </p:cNvPr>
          <p:cNvSpPr txBox="1"/>
          <p:nvPr/>
        </p:nvSpPr>
        <p:spPr>
          <a:xfrm>
            <a:off x="332786" y="1873155"/>
            <a:ext cx="8387443" cy="3693319"/>
          </a:xfrm>
          <a:prstGeom prst="rect">
            <a:avLst/>
          </a:prstGeom>
          <a:noFill/>
        </p:spPr>
        <p:txBody>
          <a:bodyPr wrap="square" rtlCol="0">
            <a:spAutoFit/>
          </a:bodyPr>
          <a:lstStyle/>
          <a:p>
            <a:r>
              <a:rPr lang="en-US" dirty="0"/>
              <a:t>The interaction regions are the most challenging part of a EIC design.</a:t>
            </a:r>
          </a:p>
          <a:p>
            <a:endParaRPr lang="en-US" dirty="0"/>
          </a:p>
          <a:p>
            <a:pPr marL="285750" indent="-285750">
              <a:buFont typeface="Arial" panose="020B0604020202020204" pitchFamily="34" charset="0"/>
              <a:buChar char="•"/>
            </a:pPr>
            <a:r>
              <a:rPr lang="en-US" dirty="0"/>
              <a:t>It needs to  fit several essential components into a relatively small area</a:t>
            </a:r>
          </a:p>
          <a:p>
            <a:pPr marL="285750" indent="-285750">
              <a:buFont typeface="Arial" panose="020B0604020202020204" pitchFamily="34" charset="0"/>
              <a:buChar char="•"/>
            </a:pPr>
            <a:r>
              <a:rPr lang="en-US" dirty="0"/>
              <a:t>Such as: Strong focusing, spin rotators, crab cavities, auxiliary detectors, mask and collimators, diagnostic equipment</a:t>
            </a:r>
          </a:p>
          <a:p>
            <a:pPr marL="285750" indent="-285750">
              <a:buFont typeface="Arial" panose="020B0604020202020204" pitchFamily="34" charset="0"/>
              <a:buChar char="•"/>
            </a:pPr>
            <a:r>
              <a:rPr lang="en-US" dirty="0"/>
              <a:t>The accelerator components should not compromise the detector acceptance</a:t>
            </a:r>
          </a:p>
          <a:p>
            <a:pPr marL="285750" indent="-285750">
              <a:buFont typeface="Arial" panose="020B0604020202020204" pitchFamily="34" charset="0"/>
              <a:buChar char="•"/>
            </a:pPr>
            <a:r>
              <a:rPr lang="en-US" dirty="0"/>
              <a:t>Design has to take into account that there are beam dynamics constraints: </a:t>
            </a:r>
          </a:p>
          <a:p>
            <a:r>
              <a:rPr lang="en-US" dirty="0"/>
              <a:t>     IR chromaticity and related dynamic aperture issues, beam-beam tune shift, tight      tolerances for magnet errors, residual crab cavity effects, …</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832EC3F6-88AA-4E64-B02F-878815E46016}"/>
              </a:ext>
            </a:extLst>
          </p:cNvPr>
          <p:cNvPicPr>
            <a:picLocks noChangeAspect="1"/>
          </p:cNvPicPr>
          <p:nvPr/>
        </p:nvPicPr>
        <p:blipFill>
          <a:blip r:embed="rId2"/>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226981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8DA5-A316-4E08-9310-6D06F60BDECE}"/>
              </a:ext>
            </a:extLst>
          </p:cNvPr>
          <p:cNvSpPr>
            <a:spLocks noGrp="1"/>
          </p:cNvSpPr>
          <p:nvPr>
            <p:ph type="title"/>
          </p:nvPr>
        </p:nvSpPr>
        <p:spPr>
          <a:xfrm>
            <a:off x="219456" y="474818"/>
            <a:ext cx="8988552" cy="484748"/>
          </a:xfrm>
        </p:spPr>
        <p:txBody>
          <a:bodyPr>
            <a:noAutofit/>
          </a:bodyPr>
          <a:lstStyle/>
          <a:p>
            <a:r>
              <a:rPr lang="en-US" sz="3600" dirty="0"/>
              <a:t>EIC High Luminosity with a Crossing Angle</a:t>
            </a:r>
          </a:p>
        </p:txBody>
      </p:sp>
      <p:pic>
        <p:nvPicPr>
          <p:cNvPr id="5" name="Picture 4">
            <a:extLst>
              <a:ext uri="{FF2B5EF4-FFF2-40B4-BE49-F238E27FC236}">
                <a16:creationId xmlns:a16="http://schemas.microsoft.com/office/drawing/2014/main" id="{F794D7E8-ED26-4AE1-BB32-05166631C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738" y="2047818"/>
            <a:ext cx="4532614" cy="2480378"/>
          </a:xfrm>
          <a:prstGeom prst="rect">
            <a:avLst/>
          </a:prstGeom>
        </p:spPr>
      </p:pic>
      <p:sp>
        <p:nvSpPr>
          <p:cNvPr id="6" name="TextBox 5">
            <a:extLst>
              <a:ext uri="{FF2B5EF4-FFF2-40B4-BE49-F238E27FC236}">
                <a16:creationId xmlns:a16="http://schemas.microsoft.com/office/drawing/2014/main" id="{A04C1FF3-9770-4A7F-9CCA-4E65331CE380}"/>
              </a:ext>
            </a:extLst>
          </p:cNvPr>
          <p:cNvSpPr txBox="1"/>
          <p:nvPr/>
        </p:nvSpPr>
        <p:spPr>
          <a:xfrm>
            <a:off x="257184" y="2093527"/>
            <a:ext cx="3493329"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However, crossing angle causes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Low luminosity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Beam dynamics issues</a:t>
            </a:r>
          </a:p>
        </p:txBody>
      </p:sp>
      <p:sp>
        <p:nvSpPr>
          <p:cNvPr id="7" name="TextBox 6">
            <a:extLst>
              <a:ext uri="{FF2B5EF4-FFF2-40B4-BE49-F238E27FC236}">
                <a16:creationId xmlns:a16="http://schemas.microsoft.com/office/drawing/2014/main" id="{79E5B8CC-E8C9-44D6-B30E-6626FC267D69}"/>
              </a:ext>
            </a:extLst>
          </p:cNvPr>
          <p:cNvSpPr txBox="1"/>
          <p:nvPr/>
        </p:nvSpPr>
        <p:spPr>
          <a:xfrm>
            <a:off x="299524" y="3450707"/>
            <a:ext cx="3632396"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Effective </a:t>
            </a:r>
            <a:r>
              <a:rPr lang="en-US" dirty="0">
                <a:solidFill>
                  <a:srgbClr val="0000FF"/>
                </a:solidFill>
                <a:latin typeface="Arial" panose="020B0604020202020204" pitchFamily="34" charset="0"/>
                <a:cs typeface="Arial" panose="020B0604020202020204" pitchFamily="34" charset="0"/>
              </a:rPr>
              <a:t>head-on collision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restored and most severe beam dynamic issue resolved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JLAB and BNL developed prototypes which have been tested with beam in the </a:t>
            </a:r>
            <a:r>
              <a:rPr lang="en-US" dirty="0" err="1">
                <a:latin typeface="Arial" panose="020B0604020202020204" pitchFamily="34" charset="0"/>
                <a:cs typeface="Arial" panose="020B0604020202020204" pitchFamily="34" charset="0"/>
              </a:rPr>
              <a:t>Cern-SpS</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C34B2CC-01CE-4179-AF97-08BA97961542}"/>
              </a:ext>
            </a:extLst>
          </p:cNvPr>
          <p:cNvSpPr txBox="1"/>
          <p:nvPr/>
        </p:nvSpPr>
        <p:spPr>
          <a:xfrm>
            <a:off x="5724128" y="6120351"/>
            <a:ext cx="3349358" cy="300082"/>
          </a:xfrm>
          <a:prstGeom prst="rect">
            <a:avLst/>
          </a:prstGeom>
          <a:noFill/>
        </p:spPr>
        <p:txBody>
          <a:bodyPr wrap="square" rtlCol="0">
            <a:spAutoFit/>
          </a:bodyPr>
          <a:lstStyle/>
          <a:p>
            <a:r>
              <a:rPr lang="en-US" sz="1350" dirty="0">
                <a:solidFill>
                  <a:schemeClr val="bg1"/>
                </a:solidFill>
              </a:rPr>
              <a:t>Courtesy V. Morozov and Andrei Seryi</a:t>
            </a:r>
          </a:p>
        </p:txBody>
      </p:sp>
      <p:sp>
        <p:nvSpPr>
          <p:cNvPr id="9" name="Rectangle 8">
            <a:extLst>
              <a:ext uri="{FF2B5EF4-FFF2-40B4-BE49-F238E27FC236}">
                <a16:creationId xmlns:a16="http://schemas.microsoft.com/office/drawing/2014/main" id="{1D156322-371F-4AB6-BE0F-9E87DCF0F5FE}"/>
              </a:ext>
            </a:extLst>
          </p:cNvPr>
          <p:cNvSpPr/>
          <p:nvPr/>
        </p:nvSpPr>
        <p:spPr>
          <a:xfrm>
            <a:off x="161272" y="1050209"/>
            <a:ext cx="8836423"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crossing angle is necessary to avoid parasitic collisions due to short bunch spacing, make space for machine elements, improve detection and reduce detector background, q =50 mrad (JLEIC), 25mrad (eRHIC)</a:t>
            </a:r>
          </a:p>
        </p:txBody>
      </p:sp>
      <p:pic>
        <p:nvPicPr>
          <p:cNvPr id="10" name="Picture 9">
            <a:extLst>
              <a:ext uri="{FF2B5EF4-FFF2-40B4-BE49-F238E27FC236}">
                <a16:creationId xmlns:a16="http://schemas.microsoft.com/office/drawing/2014/main" id="{17FE6CEE-09BA-4464-9783-09C45F428892}"/>
              </a:ext>
            </a:extLst>
          </p:cNvPr>
          <p:cNvPicPr>
            <a:picLocks noChangeAspect="1"/>
          </p:cNvPicPr>
          <p:nvPr/>
        </p:nvPicPr>
        <p:blipFill>
          <a:blip r:embed="rId3"/>
          <a:stretch>
            <a:fillRect/>
          </a:stretch>
        </p:blipFill>
        <p:spPr>
          <a:xfrm>
            <a:off x="6063097" y="6499552"/>
            <a:ext cx="2839748" cy="273375"/>
          </a:xfrm>
          <a:prstGeom prst="rect">
            <a:avLst/>
          </a:prstGeom>
        </p:spPr>
      </p:pic>
      <p:sp>
        <p:nvSpPr>
          <p:cNvPr id="3" name="Arrow: Right 2">
            <a:extLst>
              <a:ext uri="{FF2B5EF4-FFF2-40B4-BE49-F238E27FC236}">
                <a16:creationId xmlns:a16="http://schemas.microsoft.com/office/drawing/2014/main" id="{551F96EB-112F-4170-AB43-91831DF7F728}"/>
              </a:ext>
            </a:extLst>
          </p:cNvPr>
          <p:cNvSpPr/>
          <p:nvPr/>
        </p:nvSpPr>
        <p:spPr>
          <a:xfrm>
            <a:off x="299524" y="3157536"/>
            <a:ext cx="543920" cy="119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9B2E15-9A64-4028-A325-985211D2C6E5}"/>
              </a:ext>
            </a:extLst>
          </p:cNvPr>
          <p:cNvSpPr txBox="1"/>
          <p:nvPr/>
        </p:nvSpPr>
        <p:spPr>
          <a:xfrm>
            <a:off x="963717" y="3027615"/>
            <a:ext cx="1751076" cy="369332"/>
          </a:xfrm>
          <a:prstGeom prst="rect">
            <a:avLst/>
          </a:prstGeom>
          <a:noFill/>
        </p:spPr>
        <p:txBody>
          <a:bodyPr wrap="square" rtlCol="0">
            <a:spAutoFit/>
          </a:bodyPr>
          <a:lstStyle/>
          <a:p>
            <a:r>
              <a:rPr lang="en-US" dirty="0"/>
              <a:t>Crab Crossing</a:t>
            </a:r>
          </a:p>
        </p:txBody>
      </p:sp>
      <p:sp>
        <p:nvSpPr>
          <p:cNvPr id="12" name="Slide Number Placeholder 11">
            <a:extLst>
              <a:ext uri="{FF2B5EF4-FFF2-40B4-BE49-F238E27FC236}">
                <a16:creationId xmlns:a16="http://schemas.microsoft.com/office/drawing/2014/main" id="{40B2C9FD-0294-42BF-95B5-6454D12F0095}"/>
              </a:ext>
            </a:extLst>
          </p:cNvPr>
          <p:cNvSpPr>
            <a:spLocks noGrp="1"/>
          </p:cNvSpPr>
          <p:nvPr>
            <p:ph type="sldNum" sz="quarter" idx="12"/>
          </p:nvPr>
        </p:nvSpPr>
        <p:spPr>
          <a:xfrm>
            <a:off x="3787733" y="6383182"/>
            <a:ext cx="2057400" cy="365125"/>
          </a:xfrm>
        </p:spPr>
        <p:txBody>
          <a:bodyPr/>
          <a:lstStyle/>
          <a:p>
            <a:fld id="{893C5830-40F3-F04E-B2E3-10E6672BA8FF}" type="slidenum">
              <a:rPr lang="en-US" smtClean="0"/>
              <a:pPr/>
              <a:t>21</a:t>
            </a:fld>
            <a:endParaRPr lang="en-US"/>
          </a:p>
        </p:txBody>
      </p:sp>
      <p:pic>
        <p:nvPicPr>
          <p:cNvPr id="13" name="Picture 12">
            <a:extLst>
              <a:ext uri="{FF2B5EF4-FFF2-40B4-BE49-F238E27FC236}">
                <a16:creationId xmlns:a16="http://schemas.microsoft.com/office/drawing/2014/main" id="{62495BD2-096A-40BD-B664-D8C168AE551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12082" y="4853035"/>
            <a:ext cx="1199752" cy="1188197"/>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33779CE9-AD5A-41E5-8B71-12E136E2C481}"/>
              </a:ext>
            </a:extLst>
          </p:cNvPr>
          <p:cNvSpPr/>
          <p:nvPr/>
        </p:nvSpPr>
        <p:spPr>
          <a:xfrm>
            <a:off x="6778388" y="3276976"/>
            <a:ext cx="800669" cy="173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3F05678-FBA6-4B09-9D26-FE8DB53B8976}"/>
              </a:ext>
            </a:extLst>
          </p:cNvPr>
          <p:cNvPicPr>
            <a:picLocks noChangeAspect="1"/>
          </p:cNvPicPr>
          <p:nvPr/>
        </p:nvPicPr>
        <p:blipFill>
          <a:blip r:embed="rId5"/>
          <a:stretch>
            <a:fillRect/>
          </a:stretch>
        </p:blipFill>
        <p:spPr>
          <a:xfrm>
            <a:off x="6650703" y="4806776"/>
            <a:ext cx="1199752" cy="123445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3858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5E4651-6BF1-4D9E-B519-02F642E2905A}"/>
              </a:ext>
            </a:extLst>
          </p:cNvPr>
          <p:cNvPicPr>
            <a:picLocks noChangeAspect="1"/>
          </p:cNvPicPr>
          <p:nvPr/>
        </p:nvPicPr>
        <p:blipFill>
          <a:blip r:embed="rId2"/>
          <a:stretch>
            <a:fillRect/>
          </a:stretch>
        </p:blipFill>
        <p:spPr>
          <a:xfrm>
            <a:off x="3716665" y="2410447"/>
            <a:ext cx="5326380" cy="3005086"/>
          </a:xfrm>
          <a:prstGeom prst="rect">
            <a:avLst/>
          </a:prstGeom>
        </p:spPr>
      </p:pic>
      <p:cxnSp>
        <p:nvCxnSpPr>
          <p:cNvPr id="6" name="Straight Connector 5">
            <a:extLst>
              <a:ext uri="{FF2B5EF4-FFF2-40B4-BE49-F238E27FC236}">
                <a16:creationId xmlns:a16="http://schemas.microsoft.com/office/drawing/2014/main" id="{4860A243-4CE2-4A33-9EE6-5BDFC72775D9}"/>
              </a:ext>
            </a:extLst>
          </p:cNvPr>
          <p:cNvCxnSpPr/>
          <p:nvPr/>
        </p:nvCxnSpPr>
        <p:spPr>
          <a:xfrm>
            <a:off x="5950458" y="3259124"/>
            <a:ext cx="2240280" cy="224028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BDE220-BB6B-48DD-BDDA-63EEDCEEBDDE}"/>
              </a:ext>
            </a:extLst>
          </p:cNvPr>
          <p:cNvCxnSpPr/>
          <p:nvPr/>
        </p:nvCxnSpPr>
        <p:spPr>
          <a:xfrm>
            <a:off x="5950458" y="3257232"/>
            <a:ext cx="2527459" cy="174353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883B51-834E-4594-A362-B6CDC655A1F5}"/>
              </a:ext>
            </a:extLst>
          </p:cNvPr>
          <p:cNvCxnSpPr/>
          <p:nvPr/>
        </p:nvCxnSpPr>
        <p:spPr>
          <a:xfrm>
            <a:off x="5950458" y="3257233"/>
            <a:ext cx="591503" cy="102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05E94F-950E-46BB-9E42-6B461EDF196D}"/>
              </a:ext>
            </a:extLst>
          </p:cNvPr>
          <p:cNvCxnSpPr/>
          <p:nvPr/>
        </p:nvCxnSpPr>
        <p:spPr>
          <a:xfrm flipV="1">
            <a:off x="5950458" y="3257233"/>
            <a:ext cx="1263729" cy="189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 name="Arc 36">
            <a:extLst>
              <a:ext uri="{FF2B5EF4-FFF2-40B4-BE49-F238E27FC236}">
                <a16:creationId xmlns:a16="http://schemas.microsoft.com/office/drawing/2014/main" id="{FC0A7B8F-A4A4-46CD-B398-5296017C339E}"/>
              </a:ext>
            </a:extLst>
          </p:cNvPr>
          <p:cNvSpPr>
            <a:spLocks/>
          </p:cNvSpPr>
          <p:nvPr/>
        </p:nvSpPr>
        <p:spPr bwMode="auto">
          <a:xfrm rot="5013741">
            <a:off x="7969957" y="4916314"/>
            <a:ext cx="340745" cy="359930"/>
          </a:xfrm>
          <a:custGeom>
            <a:avLst/>
            <a:gdLst>
              <a:gd name="T0" fmla="*/ 0 w 22103"/>
              <a:gd name="T1" fmla="*/ 523 h 22266"/>
              <a:gd name="T2" fmla="*/ 2139063 w 22103"/>
              <a:gd name="T3" fmla="*/ 1942361 h 22266"/>
              <a:gd name="T4" fmla="*/ 48697 w 22103"/>
              <a:gd name="T5" fmla="*/ 1884267 h 22266"/>
              <a:gd name="T6" fmla="*/ 0 60000 65536"/>
              <a:gd name="T7" fmla="*/ 0 60000 65536"/>
              <a:gd name="T8" fmla="*/ 0 60000 65536"/>
            </a:gdLst>
            <a:ahLst/>
            <a:cxnLst>
              <a:cxn ang="T6">
                <a:pos x="T0" y="T1"/>
              </a:cxn>
              <a:cxn ang="T7">
                <a:pos x="T2" y="T3"/>
              </a:cxn>
              <a:cxn ang="T8">
                <a:pos x="T4" y="T5"/>
              </a:cxn>
            </a:cxnLst>
            <a:rect l="0" t="0" r="r" b="b"/>
            <a:pathLst>
              <a:path w="22103" h="22266" fill="none" extrusionOk="0">
                <a:moveTo>
                  <a:pt x="-1" y="5"/>
                </a:moveTo>
                <a:cubicBezTo>
                  <a:pt x="167" y="1"/>
                  <a:pt x="335" y="0"/>
                  <a:pt x="503" y="0"/>
                </a:cubicBezTo>
                <a:cubicBezTo>
                  <a:pt x="12432" y="0"/>
                  <a:pt x="22103" y="9670"/>
                  <a:pt x="22103" y="21600"/>
                </a:cubicBezTo>
                <a:cubicBezTo>
                  <a:pt x="22103" y="21822"/>
                  <a:pt x="22099" y="22044"/>
                  <a:pt x="22092" y="22265"/>
                </a:cubicBezTo>
              </a:path>
              <a:path w="22103" h="22266" stroke="0" extrusionOk="0">
                <a:moveTo>
                  <a:pt x="-1" y="5"/>
                </a:moveTo>
                <a:cubicBezTo>
                  <a:pt x="167" y="1"/>
                  <a:pt x="335" y="0"/>
                  <a:pt x="503" y="0"/>
                </a:cubicBezTo>
                <a:cubicBezTo>
                  <a:pt x="12432" y="0"/>
                  <a:pt x="22103" y="9670"/>
                  <a:pt x="22103" y="21600"/>
                </a:cubicBezTo>
                <a:cubicBezTo>
                  <a:pt x="22103" y="21822"/>
                  <a:pt x="22099" y="22044"/>
                  <a:pt x="22092" y="22265"/>
                </a:cubicBezTo>
                <a:lnTo>
                  <a:pt x="503" y="21600"/>
                </a:lnTo>
                <a:lnTo>
                  <a:pt x="-1" y="5"/>
                </a:lnTo>
                <a:close/>
              </a:path>
            </a:pathLst>
          </a:custGeom>
          <a:noFill/>
          <a:ln w="19050">
            <a:solidFill>
              <a:schemeClr val="tx1"/>
            </a:solidFill>
            <a:prstDash val="sysDot"/>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Arc 36">
            <a:extLst>
              <a:ext uri="{FF2B5EF4-FFF2-40B4-BE49-F238E27FC236}">
                <a16:creationId xmlns:a16="http://schemas.microsoft.com/office/drawing/2014/main" id="{F5D57330-6987-426F-8A64-1D85AE81E5F0}"/>
              </a:ext>
            </a:extLst>
          </p:cNvPr>
          <p:cNvSpPr>
            <a:spLocks/>
          </p:cNvSpPr>
          <p:nvPr/>
        </p:nvSpPr>
        <p:spPr bwMode="auto">
          <a:xfrm rot="5013741">
            <a:off x="6337730" y="3325952"/>
            <a:ext cx="691896" cy="623822"/>
          </a:xfrm>
          <a:custGeom>
            <a:avLst/>
            <a:gdLst>
              <a:gd name="T0" fmla="*/ 0 w 22103"/>
              <a:gd name="T1" fmla="*/ 523 h 22266"/>
              <a:gd name="T2" fmla="*/ 2139063 w 22103"/>
              <a:gd name="T3" fmla="*/ 1942361 h 22266"/>
              <a:gd name="T4" fmla="*/ 48697 w 22103"/>
              <a:gd name="T5" fmla="*/ 1884267 h 22266"/>
              <a:gd name="T6" fmla="*/ 0 60000 65536"/>
              <a:gd name="T7" fmla="*/ 0 60000 65536"/>
              <a:gd name="T8" fmla="*/ 0 60000 65536"/>
            </a:gdLst>
            <a:ahLst/>
            <a:cxnLst>
              <a:cxn ang="T6">
                <a:pos x="T0" y="T1"/>
              </a:cxn>
              <a:cxn ang="T7">
                <a:pos x="T2" y="T3"/>
              </a:cxn>
              <a:cxn ang="T8">
                <a:pos x="T4" y="T5"/>
              </a:cxn>
            </a:cxnLst>
            <a:rect l="0" t="0" r="r" b="b"/>
            <a:pathLst>
              <a:path w="22103" h="22266" fill="none" extrusionOk="0">
                <a:moveTo>
                  <a:pt x="-1" y="5"/>
                </a:moveTo>
                <a:cubicBezTo>
                  <a:pt x="167" y="1"/>
                  <a:pt x="335" y="0"/>
                  <a:pt x="503" y="0"/>
                </a:cubicBezTo>
                <a:cubicBezTo>
                  <a:pt x="12432" y="0"/>
                  <a:pt x="22103" y="9670"/>
                  <a:pt x="22103" y="21600"/>
                </a:cubicBezTo>
                <a:cubicBezTo>
                  <a:pt x="22103" y="21822"/>
                  <a:pt x="22099" y="22044"/>
                  <a:pt x="22092" y="22265"/>
                </a:cubicBezTo>
              </a:path>
              <a:path w="22103" h="22266" stroke="0" extrusionOk="0">
                <a:moveTo>
                  <a:pt x="-1" y="5"/>
                </a:moveTo>
                <a:cubicBezTo>
                  <a:pt x="167" y="1"/>
                  <a:pt x="335" y="0"/>
                  <a:pt x="503" y="0"/>
                </a:cubicBezTo>
                <a:cubicBezTo>
                  <a:pt x="12432" y="0"/>
                  <a:pt x="22103" y="9670"/>
                  <a:pt x="22103" y="21600"/>
                </a:cubicBezTo>
                <a:cubicBezTo>
                  <a:pt x="22103" y="21822"/>
                  <a:pt x="22099" y="22044"/>
                  <a:pt x="22092" y="22265"/>
                </a:cubicBezTo>
                <a:lnTo>
                  <a:pt x="503" y="21600"/>
                </a:lnTo>
                <a:lnTo>
                  <a:pt x="-1" y="5"/>
                </a:lnTo>
                <a:close/>
              </a:path>
            </a:pathLst>
          </a:custGeom>
          <a:noFill/>
          <a:ln w="19050">
            <a:solidFill>
              <a:schemeClr val="tx1"/>
            </a:solidFill>
            <a:prstDash val="sysDot"/>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06FD03-79A4-4C73-9211-DB3C2AE73247}"/>
                  </a:ext>
                </a:extLst>
              </p:cNvPr>
              <p:cNvSpPr txBox="1"/>
              <p:nvPr/>
            </p:nvSpPr>
            <p:spPr>
              <a:xfrm>
                <a:off x="7131243" y="3257232"/>
                <a:ext cx="730649" cy="207749"/>
              </a:xfrm>
              <a:prstGeom prst="rect">
                <a:avLst/>
              </a:prstGeom>
              <a:noFill/>
            </p:spPr>
            <p:txBody>
              <a:bodyPr wrap="none" lIns="0" tIns="0" rIns="0" bIns="0" rtlCol="0">
                <a:spAutoFit/>
              </a:bodyPr>
              <a:lstStyle/>
              <a:p>
                <a14:m>
                  <m:oMath xmlns:m="http://schemas.openxmlformats.org/officeDocument/2006/math">
                    <m:r>
                      <a:rPr lang="en-US" sz="1350" i="1">
                        <a:latin typeface="Cambria Math" panose="02040503050406030204" pitchFamily="18" charset="0"/>
                      </a:rPr>
                      <m:t>±50</m:t>
                    </m:r>
                  </m:oMath>
                </a14:m>
                <a:r>
                  <a:rPr lang="en-US" sz="1350" dirty="0"/>
                  <a:t> mrad</a:t>
                </a:r>
              </a:p>
            </p:txBody>
          </p:sp>
        </mc:Choice>
        <mc:Fallback xmlns="">
          <p:sp>
            <p:nvSpPr>
              <p:cNvPr id="12" name="TextBox 11">
                <a:extLst>
                  <a:ext uri="{FF2B5EF4-FFF2-40B4-BE49-F238E27FC236}">
                    <a16:creationId xmlns:a16="http://schemas.microsoft.com/office/drawing/2014/main" id="{1706FD03-79A4-4C73-9211-DB3C2AE73247}"/>
                  </a:ext>
                </a:extLst>
              </p:cNvPr>
              <p:cNvSpPr txBox="1">
                <a:spLocks noRot="1" noChangeAspect="1" noMove="1" noResize="1" noEditPoints="1" noAdjustHandles="1" noChangeArrowheads="1" noChangeShapeType="1" noTextEdit="1"/>
              </p:cNvSpPr>
              <p:nvPr/>
            </p:nvSpPr>
            <p:spPr>
              <a:xfrm>
                <a:off x="7131243" y="3257232"/>
                <a:ext cx="730649" cy="207749"/>
              </a:xfrm>
              <a:prstGeom prst="rect">
                <a:avLst/>
              </a:prstGeom>
              <a:blipFill>
                <a:blip r:embed="rId3"/>
                <a:stretch>
                  <a:fillRect l="-10000" t="-26471" r="-11667" b="-5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0305FD3-1A01-4E4A-98D7-86982738592F}"/>
                  </a:ext>
                </a:extLst>
              </p:cNvPr>
              <p:cNvSpPr txBox="1"/>
              <p:nvPr/>
            </p:nvSpPr>
            <p:spPr>
              <a:xfrm>
                <a:off x="8338262" y="5353594"/>
                <a:ext cx="730649" cy="207749"/>
              </a:xfrm>
              <a:prstGeom prst="rect">
                <a:avLst/>
              </a:prstGeom>
              <a:noFill/>
            </p:spPr>
            <p:txBody>
              <a:bodyPr wrap="none" lIns="0" tIns="0" rIns="0" bIns="0" rtlCol="0">
                <a:spAutoFit/>
              </a:bodyPr>
              <a:lstStyle/>
              <a:p>
                <a14:m>
                  <m:oMath xmlns:m="http://schemas.openxmlformats.org/officeDocument/2006/math">
                    <m:r>
                      <a:rPr lang="en-US" sz="1350" i="1">
                        <a:latin typeface="Cambria Math" panose="02040503050406030204" pitchFamily="18" charset="0"/>
                      </a:rPr>
                      <m:t>±10</m:t>
                    </m:r>
                  </m:oMath>
                </a14:m>
                <a:r>
                  <a:rPr lang="en-US" sz="1350" dirty="0"/>
                  <a:t> mrad</a:t>
                </a:r>
              </a:p>
            </p:txBody>
          </p:sp>
        </mc:Choice>
        <mc:Fallback xmlns="">
          <p:sp>
            <p:nvSpPr>
              <p:cNvPr id="13" name="TextBox 12">
                <a:extLst>
                  <a:ext uri="{FF2B5EF4-FFF2-40B4-BE49-F238E27FC236}">
                    <a16:creationId xmlns:a16="http://schemas.microsoft.com/office/drawing/2014/main" id="{50305FD3-1A01-4E4A-98D7-86982738592F}"/>
                  </a:ext>
                </a:extLst>
              </p:cNvPr>
              <p:cNvSpPr txBox="1">
                <a:spLocks noRot="1" noChangeAspect="1" noMove="1" noResize="1" noEditPoints="1" noAdjustHandles="1" noChangeArrowheads="1" noChangeShapeType="1" noTextEdit="1"/>
              </p:cNvSpPr>
              <p:nvPr/>
            </p:nvSpPr>
            <p:spPr>
              <a:xfrm>
                <a:off x="8338262" y="5353594"/>
                <a:ext cx="730649" cy="207749"/>
              </a:xfrm>
              <a:prstGeom prst="rect">
                <a:avLst/>
              </a:prstGeom>
              <a:blipFill>
                <a:blip r:embed="rId4"/>
                <a:stretch>
                  <a:fillRect l="-10000" t="-26471" r="-11667" b="-52941"/>
                </a:stretch>
              </a:blipFill>
            </p:spPr>
            <p:txBody>
              <a:bodyPr/>
              <a:lstStyle/>
              <a:p>
                <a:r>
                  <a:rPr lang="en-US">
                    <a:noFill/>
                  </a:rPr>
                  <a:t> </a:t>
                </a:r>
              </a:p>
            </p:txBody>
          </p:sp>
        </mc:Fallback>
      </mc:AlternateContent>
      <p:sp>
        <p:nvSpPr>
          <p:cNvPr id="14" name="Line 5">
            <a:extLst>
              <a:ext uri="{FF2B5EF4-FFF2-40B4-BE49-F238E27FC236}">
                <a16:creationId xmlns:a16="http://schemas.microsoft.com/office/drawing/2014/main" id="{769DFB8F-A2CE-4BE0-B9C5-9223365C0EE5}"/>
              </a:ext>
            </a:extLst>
          </p:cNvPr>
          <p:cNvSpPr>
            <a:spLocks noChangeShapeType="1"/>
          </p:cNvSpPr>
          <p:nvPr/>
        </p:nvSpPr>
        <p:spPr bwMode="auto">
          <a:xfrm>
            <a:off x="5082798" y="3486606"/>
            <a:ext cx="0" cy="414028"/>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2626D96-EDE2-400D-89B7-A30ACF3CCA16}"/>
                  </a:ext>
                </a:extLst>
              </p:cNvPr>
              <p:cNvSpPr txBox="1"/>
              <p:nvPr/>
            </p:nvSpPr>
            <p:spPr>
              <a:xfrm>
                <a:off x="4573668" y="4014160"/>
                <a:ext cx="1016304" cy="207749"/>
              </a:xfrm>
              <a:prstGeom prst="rect">
                <a:avLst/>
              </a:prstGeom>
              <a:noFill/>
            </p:spPr>
            <p:txBody>
              <a:bodyPr wrap="none" lIns="0" tIns="0" rIns="0" bIns="0" rtlCol="0">
                <a:spAutoFit/>
              </a:bodyPr>
              <a:lstStyle/>
              <a:p>
                <a:r>
                  <a:rPr lang="en-US" sz="1350" dirty="0"/>
                  <a:t>Low </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𝑄</m:t>
                        </m:r>
                      </m:e>
                      <m:sup>
                        <m:r>
                          <a:rPr lang="en-US" sz="1350" i="1">
                            <a:latin typeface="Cambria Math" panose="02040503050406030204" pitchFamily="18" charset="0"/>
                          </a:rPr>
                          <m:t>2</m:t>
                        </m:r>
                      </m:sup>
                    </m:sSup>
                  </m:oMath>
                </a14:m>
                <a:r>
                  <a:rPr lang="en-US" sz="1350" dirty="0"/>
                  <a:t> tagger</a:t>
                </a:r>
              </a:p>
            </p:txBody>
          </p:sp>
        </mc:Choice>
        <mc:Fallback xmlns="">
          <p:sp>
            <p:nvSpPr>
              <p:cNvPr id="15" name="TextBox 14">
                <a:extLst>
                  <a:ext uri="{FF2B5EF4-FFF2-40B4-BE49-F238E27FC236}">
                    <a16:creationId xmlns:a16="http://schemas.microsoft.com/office/drawing/2014/main" id="{C2626D96-EDE2-400D-89B7-A30ACF3CCA16}"/>
                  </a:ext>
                </a:extLst>
              </p:cNvPr>
              <p:cNvSpPr txBox="1">
                <a:spLocks noRot="1" noChangeAspect="1" noMove="1" noResize="1" noEditPoints="1" noAdjustHandles="1" noChangeArrowheads="1" noChangeShapeType="1" noTextEdit="1"/>
              </p:cNvSpPr>
              <p:nvPr/>
            </p:nvSpPr>
            <p:spPr>
              <a:xfrm>
                <a:off x="4573668" y="4014160"/>
                <a:ext cx="1016304" cy="207749"/>
              </a:xfrm>
              <a:prstGeom prst="rect">
                <a:avLst/>
              </a:prstGeom>
              <a:blipFill>
                <a:blip r:embed="rId5"/>
                <a:stretch>
                  <a:fillRect l="-10180" t="-22857" r="-8982" b="-51429"/>
                </a:stretch>
              </a:blipFill>
            </p:spPr>
            <p:txBody>
              <a:bodyPr/>
              <a:lstStyle/>
              <a:p>
                <a:r>
                  <a:rPr lang="en-US">
                    <a:noFill/>
                  </a:rPr>
                  <a:t> </a:t>
                </a:r>
              </a:p>
            </p:txBody>
          </p:sp>
        </mc:Fallback>
      </mc:AlternateContent>
      <p:sp>
        <p:nvSpPr>
          <p:cNvPr id="16" name="Line 5">
            <a:extLst>
              <a:ext uri="{FF2B5EF4-FFF2-40B4-BE49-F238E27FC236}">
                <a16:creationId xmlns:a16="http://schemas.microsoft.com/office/drawing/2014/main" id="{128D10EF-1FD4-4E3B-8480-1AE56EBA915B}"/>
              </a:ext>
            </a:extLst>
          </p:cNvPr>
          <p:cNvSpPr>
            <a:spLocks noChangeShapeType="1"/>
          </p:cNvSpPr>
          <p:nvPr/>
        </p:nvSpPr>
        <p:spPr bwMode="auto">
          <a:xfrm flipV="1">
            <a:off x="8836448" y="3661336"/>
            <a:ext cx="0" cy="100669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 name="TextBox 16">
            <a:extLst>
              <a:ext uri="{FF2B5EF4-FFF2-40B4-BE49-F238E27FC236}">
                <a16:creationId xmlns:a16="http://schemas.microsoft.com/office/drawing/2014/main" id="{916C8F7E-CA00-4E83-8E90-4C2D79C6FF74}"/>
              </a:ext>
            </a:extLst>
          </p:cNvPr>
          <p:cNvSpPr txBox="1"/>
          <p:nvPr/>
        </p:nvSpPr>
        <p:spPr>
          <a:xfrm>
            <a:off x="8452182" y="3246574"/>
            <a:ext cx="775277" cy="415498"/>
          </a:xfrm>
          <a:prstGeom prst="rect">
            <a:avLst/>
          </a:prstGeom>
          <a:noFill/>
        </p:spPr>
        <p:txBody>
          <a:bodyPr wrap="none" lIns="0" tIns="0" rIns="0" bIns="0" rtlCol="0">
            <a:spAutoFit/>
          </a:bodyPr>
          <a:lstStyle/>
          <a:p>
            <a:pPr algn="ctr"/>
            <a:r>
              <a:rPr lang="en-US" sz="1350" dirty="0"/>
              <a:t>Secondary </a:t>
            </a:r>
          </a:p>
          <a:p>
            <a:pPr algn="ctr"/>
            <a:r>
              <a:rPr lang="en-US" sz="1350" dirty="0"/>
              <a:t>focus</a:t>
            </a:r>
          </a:p>
        </p:txBody>
      </p:sp>
      <p:sp>
        <p:nvSpPr>
          <p:cNvPr id="18" name="Line 5">
            <a:extLst>
              <a:ext uri="{FF2B5EF4-FFF2-40B4-BE49-F238E27FC236}">
                <a16:creationId xmlns:a16="http://schemas.microsoft.com/office/drawing/2014/main" id="{2CE64942-6EF3-4B56-8BB7-6B5104C238C1}"/>
              </a:ext>
            </a:extLst>
          </p:cNvPr>
          <p:cNvSpPr>
            <a:spLocks noChangeShapeType="1"/>
          </p:cNvSpPr>
          <p:nvPr/>
        </p:nvSpPr>
        <p:spPr bwMode="auto">
          <a:xfrm flipH="1" flipV="1">
            <a:off x="8042147" y="2410445"/>
            <a:ext cx="794300" cy="2257587"/>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9" name="Line 5">
            <a:extLst>
              <a:ext uri="{FF2B5EF4-FFF2-40B4-BE49-F238E27FC236}">
                <a16:creationId xmlns:a16="http://schemas.microsoft.com/office/drawing/2014/main" id="{A207CB1E-C44A-4D1D-917F-B2960D19F855}"/>
              </a:ext>
            </a:extLst>
          </p:cNvPr>
          <p:cNvSpPr>
            <a:spLocks noChangeShapeType="1"/>
          </p:cNvSpPr>
          <p:nvPr/>
        </p:nvSpPr>
        <p:spPr bwMode="auto">
          <a:xfrm flipV="1">
            <a:off x="7961091" y="2410445"/>
            <a:ext cx="81055" cy="1954532"/>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 name="TextBox 19">
            <a:extLst>
              <a:ext uri="{FF2B5EF4-FFF2-40B4-BE49-F238E27FC236}">
                <a16:creationId xmlns:a16="http://schemas.microsoft.com/office/drawing/2014/main" id="{087EDDE9-5419-43F9-88BB-270BB9E8FA63}"/>
              </a:ext>
            </a:extLst>
          </p:cNvPr>
          <p:cNvSpPr txBox="1"/>
          <p:nvPr/>
        </p:nvSpPr>
        <p:spPr>
          <a:xfrm>
            <a:off x="7621333" y="2125459"/>
            <a:ext cx="841256" cy="207749"/>
          </a:xfrm>
          <a:prstGeom prst="rect">
            <a:avLst/>
          </a:prstGeom>
          <a:noFill/>
        </p:spPr>
        <p:txBody>
          <a:bodyPr wrap="none" lIns="0" tIns="0" rIns="0" bIns="0" rtlCol="0">
            <a:spAutoFit/>
          </a:bodyPr>
          <a:lstStyle/>
          <a:p>
            <a:r>
              <a:rPr lang="en-US" sz="1350" dirty="0"/>
              <a:t>Roman pots</a:t>
            </a:r>
          </a:p>
        </p:txBody>
      </p:sp>
      <p:sp>
        <p:nvSpPr>
          <p:cNvPr id="21" name="Line 5">
            <a:extLst>
              <a:ext uri="{FF2B5EF4-FFF2-40B4-BE49-F238E27FC236}">
                <a16:creationId xmlns:a16="http://schemas.microsoft.com/office/drawing/2014/main" id="{66C85B24-EA48-497A-B216-CE0F4B6602D2}"/>
              </a:ext>
            </a:extLst>
          </p:cNvPr>
          <p:cNvSpPr>
            <a:spLocks noChangeShapeType="1"/>
          </p:cNvSpPr>
          <p:nvPr/>
        </p:nvSpPr>
        <p:spPr bwMode="auto">
          <a:xfrm flipV="1">
            <a:off x="5860114" y="2499754"/>
            <a:ext cx="174641" cy="543629"/>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2" name="Line 5">
            <a:extLst>
              <a:ext uri="{FF2B5EF4-FFF2-40B4-BE49-F238E27FC236}">
                <a16:creationId xmlns:a16="http://schemas.microsoft.com/office/drawing/2014/main" id="{07E6B933-7AFC-417B-B121-D934119AAF6C}"/>
              </a:ext>
            </a:extLst>
          </p:cNvPr>
          <p:cNvSpPr>
            <a:spLocks noChangeShapeType="1"/>
          </p:cNvSpPr>
          <p:nvPr/>
        </p:nvSpPr>
        <p:spPr bwMode="auto">
          <a:xfrm flipH="1" flipV="1">
            <a:off x="6034754" y="2499754"/>
            <a:ext cx="242888" cy="507642"/>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 name="TextBox 22">
            <a:extLst>
              <a:ext uri="{FF2B5EF4-FFF2-40B4-BE49-F238E27FC236}">
                <a16:creationId xmlns:a16="http://schemas.microsoft.com/office/drawing/2014/main" id="{05B22B06-6199-4965-96E6-3B37C8DBDC8C}"/>
              </a:ext>
            </a:extLst>
          </p:cNvPr>
          <p:cNvSpPr txBox="1"/>
          <p:nvPr/>
        </p:nvSpPr>
        <p:spPr>
          <a:xfrm>
            <a:off x="5738935" y="2203473"/>
            <a:ext cx="619721" cy="207749"/>
          </a:xfrm>
          <a:prstGeom prst="rect">
            <a:avLst/>
          </a:prstGeom>
          <a:noFill/>
        </p:spPr>
        <p:txBody>
          <a:bodyPr wrap="none" lIns="0" tIns="0" rIns="0" bIns="0" rtlCol="0">
            <a:spAutoFit/>
          </a:bodyPr>
          <a:lstStyle/>
          <a:p>
            <a:pPr algn="ctr"/>
            <a:r>
              <a:rPr lang="en-US" sz="1350" dirty="0"/>
              <a:t>End caps</a:t>
            </a:r>
          </a:p>
        </p:txBody>
      </p:sp>
      <p:sp>
        <p:nvSpPr>
          <p:cNvPr id="25" name="TextBox 24">
            <a:extLst>
              <a:ext uri="{FF2B5EF4-FFF2-40B4-BE49-F238E27FC236}">
                <a16:creationId xmlns:a16="http://schemas.microsoft.com/office/drawing/2014/main" id="{584D0B64-5E7D-4494-ADD5-CA8A7BC4F86A}"/>
              </a:ext>
            </a:extLst>
          </p:cNvPr>
          <p:cNvSpPr txBox="1"/>
          <p:nvPr/>
        </p:nvSpPr>
        <p:spPr>
          <a:xfrm>
            <a:off x="5452806" y="5209676"/>
            <a:ext cx="1147751" cy="207749"/>
          </a:xfrm>
          <a:prstGeom prst="rect">
            <a:avLst/>
          </a:prstGeom>
          <a:noFill/>
        </p:spPr>
        <p:txBody>
          <a:bodyPr wrap="none" lIns="0" tIns="0" rIns="0" bIns="0" rtlCol="0">
            <a:spAutoFit/>
          </a:bodyPr>
          <a:lstStyle/>
          <a:p>
            <a:pPr algn="ctr"/>
            <a:r>
              <a:rPr lang="en-US" sz="1350" dirty="0"/>
              <a:t>Central detector</a:t>
            </a:r>
          </a:p>
        </p:txBody>
      </p:sp>
      <p:sp>
        <p:nvSpPr>
          <p:cNvPr id="26" name="TextBox 25">
            <a:extLst>
              <a:ext uri="{FF2B5EF4-FFF2-40B4-BE49-F238E27FC236}">
                <a16:creationId xmlns:a16="http://schemas.microsoft.com/office/drawing/2014/main" id="{0C5796F0-24C0-4D64-A581-14C68EA81A41}"/>
              </a:ext>
            </a:extLst>
          </p:cNvPr>
          <p:cNvSpPr txBox="1"/>
          <p:nvPr/>
        </p:nvSpPr>
        <p:spPr>
          <a:xfrm>
            <a:off x="6462871" y="5876928"/>
            <a:ext cx="2606040" cy="300082"/>
          </a:xfrm>
          <a:prstGeom prst="rect">
            <a:avLst/>
          </a:prstGeom>
          <a:noFill/>
        </p:spPr>
        <p:txBody>
          <a:bodyPr wrap="square" rtlCol="0">
            <a:spAutoFit/>
          </a:bodyPr>
          <a:lstStyle/>
          <a:p>
            <a:r>
              <a:rPr lang="en-US" sz="1350" dirty="0"/>
              <a:t>Courtesy V.,  Morozov, A. Seryi</a:t>
            </a:r>
          </a:p>
        </p:txBody>
      </p:sp>
      <p:sp>
        <p:nvSpPr>
          <p:cNvPr id="27" name="TextBox 26">
            <a:extLst>
              <a:ext uri="{FF2B5EF4-FFF2-40B4-BE49-F238E27FC236}">
                <a16:creationId xmlns:a16="http://schemas.microsoft.com/office/drawing/2014/main" id="{3656A520-38EF-42B0-9BD4-0AA2EB41E814}"/>
              </a:ext>
            </a:extLst>
          </p:cNvPr>
          <p:cNvSpPr txBox="1"/>
          <p:nvPr/>
        </p:nvSpPr>
        <p:spPr>
          <a:xfrm>
            <a:off x="567961" y="19898"/>
            <a:ext cx="7614745"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JLEIC Full Acceptance IR Layout</a:t>
            </a:r>
          </a:p>
        </p:txBody>
      </p:sp>
      <p:pic>
        <p:nvPicPr>
          <p:cNvPr id="28" name="Picture 27">
            <a:extLst>
              <a:ext uri="{FF2B5EF4-FFF2-40B4-BE49-F238E27FC236}">
                <a16:creationId xmlns:a16="http://schemas.microsoft.com/office/drawing/2014/main" id="{06A871DE-B9B8-4A67-9920-E0833B20776D}"/>
              </a:ext>
            </a:extLst>
          </p:cNvPr>
          <p:cNvPicPr>
            <a:picLocks noChangeAspect="1"/>
          </p:cNvPicPr>
          <p:nvPr/>
        </p:nvPicPr>
        <p:blipFill>
          <a:blip r:embed="rId6"/>
          <a:stretch>
            <a:fillRect/>
          </a:stretch>
        </p:blipFill>
        <p:spPr>
          <a:xfrm>
            <a:off x="6063097" y="6499552"/>
            <a:ext cx="2839748" cy="273375"/>
          </a:xfrm>
          <a:prstGeom prst="rect">
            <a:avLst/>
          </a:prstGeom>
        </p:spPr>
      </p:pic>
      <p:sp>
        <p:nvSpPr>
          <p:cNvPr id="4" name="Content Placeholder 2">
            <a:extLst>
              <a:ext uri="{FF2B5EF4-FFF2-40B4-BE49-F238E27FC236}">
                <a16:creationId xmlns:a16="http://schemas.microsoft.com/office/drawing/2014/main" id="{D352C656-83C2-40D3-B785-54D341407AAA}"/>
              </a:ext>
            </a:extLst>
          </p:cNvPr>
          <p:cNvSpPr txBox="1">
            <a:spLocks/>
          </p:cNvSpPr>
          <p:nvPr/>
        </p:nvSpPr>
        <p:spPr>
          <a:xfrm>
            <a:off x="13539" y="1175819"/>
            <a:ext cx="8464378" cy="4532010"/>
          </a:xfrm>
          <a:prstGeom prst="rect">
            <a:avLst/>
          </a:prstGeom>
        </p:spPr>
        <p:txBody>
          <a:bodyPr vert="horz"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25"/>
              </a:spcAft>
            </a:pPr>
            <a:r>
              <a:rPr lang="en-US" sz="1800" dirty="0">
                <a:latin typeface="Arial" panose="020B0604020202020204" pitchFamily="34" charset="0"/>
                <a:cs typeface="Arial" panose="020B0604020202020204" pitchFamily="34" charset="0"/>
              </a:rPr>
              <a:t>50 mrad crossing angle</a:t>
            </a:r>
          </a:p>
          <a:p>
            <a:pPr marL="0" indent="0">
              <a:lnSpc>
                <a:spcPct val="100000"/>
              </a:lnSpc>
              <a:spcBef>
                <a:spcPts val="0"/>
              </a:spcBef>
              <a:spcAft>
                <a:spcPts val="225"/>
              </a:spcAft>
              <a:buNone/>
            </a:pPr>
            <a:r>
              <a:rPr lang="en-US" sz="800" dirty="0">
                <a:latin typeface="Arial" panose="020B0604020202020204" pitchFamily="34" charset="0"/>
                <a:cs typeface="Arial" panose="020B0604020202020204" pitchFamily="34" charset="0"/>
              </a:rPr>
              <a:t>   </a:t>
            </a:r>
          </a:p>
          <a:p>
            <a:pPr>
              <a:lnSpc>
                <a:spcPct val="100000"/>
              </a:lnSpc>
              <a:spcBef>
                <a:spcPts val="0"/>
              </a:spcBef>
              <a:spcAft>
                <a:spcPts val="225"/>
              </a:spcAft>
            </a:pPr>
            <a:r>
              <a:rPr lang="en-US" sz="1800" dirty="0">
                <a:latin typeface="Arial" panose="020B0604020202020204" pitchFamily="34" charset="0"/>
                <a:cs typeface="Arial" panose="020B0604020202020204" pitchFamily="34" charset="0"/>
              </a:rPr>
              <a:t>Forward hadron detection in three stages</a:t>
            </a:r>
          </a:p>
          <a:p>
            <a:pPr lvl="1">
              <a:lnSpc>
                <a:spcPct val="100000"/>
              </a:lnSpc>
              <a:spcBef>
                <a:spcPts val="0"/>
              </a:spcBef>
              <a:spcAft>
                <a:spcPts val="225"/>
              </a:spcAft>
            </a:pPr>
            <a:r>
              <a:rPr lang="en-US" sz="1800" dirty="0">
                <a:latin typeface="Arial" panose="020B0604020202020204" pitchFamily="34" charset="0"/>
                <a:cs typeface="Arial" panose="020B0604020202020204" pitchFamily="34" charset="0"/>
              </a:rPr>
              <a:t>Endcap</a:t>
            </a:r>
          </a:p>
          <a:p>
            <a:pPr lvl="1">
              <a:lnSpc>
                <a:spcPct val="100000"/>
              </a:lnSpc>
              <a:spcBef>
                <a:spcPts val="0"/>
              </a:spcBef>
              <a:spcAft>
                <a:spcPts val="225"/>
              </a:spcAft>
            </a:pPr>
            <a:r>
              <a:rPr lang="en-US" sz="1800" dirty="0">
                <a:latin typeface="Arial" panose="020B0604020202020204" pitchFamily="34" charset="0"/>
                <a:cs typeface="Arial" panose="020B0604020202020204" pitchFamily="34" charset="0"/>
              </a:rPr>
              <a:t>Small dipole covering angles up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to ~3</a:t>
            </a:r>
            <a:r>
              <a:rPr lang="en-US" sz="1800" baseline="30000" dirty="0">
                <a:latin typeface="Arial" panose="020B0604020202020204" pitchFamily="34" charset="0"/>
                <a:cs typeface="Arial" panose="020B0604020202020204" pitchFamily="34" charset="0"/>
                <a:sym typeface="Symbol" panose="05050102010706020507" pitchFamily="18" charset="2"/>
              </a:rPr>
              <a:t></a:t>
            </a:r>
            <a:endParaRPr lang="en-US" sz="1800" dirty="0">
              <a:latin typeface="Arial" panose="020B0604020202020204" pitchFamily="34" charset="0"/>
              <a:cs typeface="Arial" panose="020B0604020202020204" pitchFamily="34" charset="0"/>
            </a:endParaRPr>
          </a:p>
          <a:p>
            <a:pPr lvl="1">
              <a:lnSpc>
                <a:spcPct val="100000"/>
              </a:lnSpc>
              <a:spcBef>
                <a:spcPts val="0"/>
              </a:spcBef>
              <a:spcAft>
                <a:spcPts val="225"/>
              </a:spcAft>
            </a:pPr>
            <a:r>
              <a:rPr lang="en-US" sz="1800" dirty="0">
                <a:latin typeface="Arial" panose="020B0604020202020204" pitchFamily="34" charset="0"/>
                <a:cs typeface="Arial" panose="020B0604020202020204" pitchFamily="34" charset="0"/>
              </a:rPr>
              <a:t>Far forward, ~10 mrad,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for particles passing through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accelerator quads</a:t>
            </a:r>
          </a:p>
          <a:p>
            <a:pPr marL="0" indent="0">
              <a:lnSpc>
                <a:spcPct val="100000"/>
              </a:lnSpc>
              <a:spcBef>
                <a:spcPts val="0"/>
              </a:spcBef>
              <a:spcAft>
                <a:spcPts val="225"/>
              </a:spcAft>
              <a:buNone/>
            </a:pPr>
            <a:r>
              <a:rPr lang="en-US" sz="800" dirty="0">
                <a:latin typeface="Arial" panose="020B0604020202020204" pitchFamily="34" charset="0"/>
                <a:cs typeface="Arial" panose="020B0604020202020204" pitchFamily="34" charset="0"/>
              </a:rPr>
              <a:t>   </a:t>
            </a:r>
          </a:p>
          <a:p>
            <a:pPr>
              <a:lnSpc>
                <a:spcPct val="100000"/>
              </a:lnSpc>
              <a:spcBef>
                <a:spcPts val="0"/>
              </a:spcBef>
              <a:spcAft>
                <a:spcPts val="225"/>
              </a:spcAft>
            </a:pPr>
            <a:r>
              <a:rPr lang="en-US" sz="1800" dirty="0">
                <a:latin typeface="Arial" panose="020B0604020202020204" pitchFamily="34" charset="0"/>
                <a:cs typeface="Arial" panose="020B0604020202020204" pitchFamily="34" charset="0"/>
              </a:rPr>
              <a:t>Low-Q2 tagger</a:t>
            </a:r>
          </a:p>
          <a:p>
            <a:pPr lvl="1">
              <a:lnSpc>
                <a:spcPct val="100000"/>
              </a:lnSpc>
              <a:spcBef>
                <a:spcPts val="0"/>
              </a:spcBef>
              <a:spcAft>
                <a:spcPts val="225"/>
              </a:spcAft>
            </a:pPr>
            <a:r>
              <a:rPr lang="en-US" sz="1800" dirty="0">
                <a:latin typeface="Arial" panose="020B0604020202020204" pitchFamily="34" charset="0"/>
                <a:cs typeface="Arial" panose="020B0604020202020204" pitchFamily="34" charset="0"/>
              </a:rPr>
              <a:t>Small-angle electron detection</a:t>
            </a:r>
          </a:p>
          <a:p>
            <a:pPr marL="0" indent="0">
              <a:lnSpc>
                <a:spcPct val="100000"/>
              </a:lnSpc>
              <a:spcBef>
                <a:spcPts val="0"/>
              </a:spcBef>
              <a:spcAft>
                <a:spcPts val="225"/>
              </a:spcAft>
              <a:buNone/>
            </a:pPr>
            <a:r>
              <a:rPr lang="en-US" sz="1000" dirty="0">
                <a:latin typeface="Arial" panose="020B0604020202020204" pitchFamily="34" charset="0"/>
                <a:cs typeface="Arial" panose="020B0604020202020204" pitchFamily="34" charset="0"/>
              </a:rPr>
              <a:t>   </a:t>
            </a:r>
          </a:p>
          <a:p>
            <a:pPr>
              <a:lnSpc>
                <a:spcPct val="100000"/>
              </a:lnSpc>
              <a:spcBef>
                <a:spcPts val="0"/>
              </a:spcBef>
              <a:spcAft>
                <a:spcPts val="225"/>
              </a:spcAft>
            </a:pPr>
            <a:r>
              <a:rPr lang="en-US" sz="1800" dirty="0">
                <a:latin typeface="Arial" panose="020B0604020202020204" pitchFamily="34" charset="0"/>
                <a:cs typeface="Arial" panose="020B0604020202020204" pitchFamily="34" charset="0"/>
              </a:rPr>
              <a:t>Large beta functions in the IR up to 4 km</a:t>
            </a:r>
          </a:p>
          <a:p>
            <a:pPr marL="0" indent="0">
              <a:lnSpc>
                <a:spcPct val="100000"/>
              </a:lnSpc>
              <a:spcBef>
                <a:spcPts val="0"/>
              </a:spcBef>
              <a:spcAft>
                <a:spcPts val="225"/>
              </a:spcAft>
              <a:buNone/>
            </a:pPr>
            <a:r>
              <a:rPr lang="en-US" sz="1800" dirty="0">
                <a:latin typeface="Arial" panose="020B0604020202020204" pitchFamily="34" charset="0"/>
                <a:cs typeface="Arial" panose="020B0604020202020204" pitchFamily="34" charset="0"/>
              </a:rPr>
              <a:t>    but manageable chromatics and dynamic </a:t>
            </a:r>
          </a:p>
          <a:p>
            <a:pPr marL="0" indent="0">
              <a:lnSpc>
                <a:spcPct val="100000"/>
              </a:lnSpc>
              <a:spcBef>
                <a:spcPts val="0"/>
              </a:spcBef>
              <a:spcAft>
                <a:spcPts val="225"/>
              </a:spcAft>
              <a:buNone/>
            </a:pPr>
            <a:r>
              <a:rPr lang="en-US" sz="1800" dirty="0">
                <a:latin typeface="Arial" panose="020B0604020202020204" pitchFamily="34" charset="0"/>
                <a:cs typeface="Arial" panose="020B0604020202020204" pitchFamily="34" charset="0"/>
              </a:rPr>
              <a:t>    aperture</a:t>
            </a:r>
          </a:p>
        </p:txBody>
      </p:sp>
      <p:sp>
        <p:nvSpPr>
          <p:cNvPr id="2" name="Slide Number Placeholder 1">
            <a:extLst>
              <a:ext uri="{FF2B5EF4-FFF2-40B4-BE49-F238E27FC236}">
                <a16:creationId xmlns:a16="http://schemas.microsoft.com/office/drawing/2014/main" id="{9286B101-C551-4EE2-BBFF-D6CB80A8951C}"/>
              </a:ext>
            </a:extLst>
          </p:cNvPr>
          <p:cNvSpPr>
            <a:spLocks noGrp="1"/>
          </p:cNvSpPr>
          <p:nvPr>
            <p:ph type="sldNum" sz="quarter" idx="12"/>
          </p:nvPr>
        </p:nvSpPr>
        <p:spPr>
          <a:xfrm>
            <a:off x="3532572" y="6399817"/>
            <a:ext cx="2057400" cy="365125"/>
          </a:xfrm>
        </p:spPr>
        <p:txBody>
          <a:bodyPr/>
          <a:lstStyle/>
          <a:p>
            <a:fld id="{893C5830-40F3-F04E-B2E3-10E6672BA8FF}" type="slidenum">
              <a:rPr lang="en-US" smtClean="0"/>
              <a:pPr/>
              <a:t>22</a:t>
            </a:fld>
            <a:endParaRPr lang="en-US" dirty="0"/>
          </a:p>
        </p:txBody>
      </p:sp>
      <p:sp>
        <p:nvSpPr>
          <p:cNvPr id="3" name="TextBox 2">
            <a:extLst>
              <a:ext uri="{FF2B5EF4-FFF2-40B4-BE49-F238E27FC236}">
                <a16:creationId xmlns:a16="http://schemas.microsoft.com/office/drawing/2014/main" id="{6E614015-4A28-4657-B815-FC3E041BFD22}"/>
              </a:ext>
            </a:extLst>
          </p:cNvPr>
          <p:cNvSpPr txBox="1"/>
          <p:nvPr/>
        </p:nvSpPr>
        <p:spPr>
          <a:xfrm>
            <a:off x="6574334" y="2836443"/>
            <a:ext cx="1263976" cy="369332"/>
          </a:xfrm>
          <a:prstGeom prst="rect">
            <a:avLst/>
          </a:prstGeom>
          <a:noFill/>
        </p:spPr>
        <p:txBody>
          <a:bodyPr wrap="square" rtlCol="0">
            <a:spAutoFit/>
          </a:bodyPr>
          <a:lstStyle/>
          <a:p>
            <a:r>
              <a:rPr lang="en-US" dirty="0"/>
              <a:t>electrons</a:t>
            </a:r>
          </a:p>
        </p:txBody>
      </p:sp>
      <p:cxnSp>
        <p:nvCxnSpPr>
          <p:cNvPr id="30" name="Straight Arrow Connector 29">
            <a:extLst>
              <a:ext uri="{FF2B5EF4-FFF2-40B4-BE49-F238E27FC236}">
                <a16:creationId xmlns:a16="http://schemas.microsoft.com/office/drawing/2014/main" id="{82A8C8BB-4164-4064-99AD-A2E036534233}"/>
              </a:ext>
            </a:extLst>
          </p:cNvPr>
          <p:cNvCxnSpPr>
            <a:cxnSpLocks/>
          </p:cNvCxnSpPr>
          <p:nvPr/>
        </p:nvCxnSpPr>
        <p:spPr>
          <a:xfrm flipH="1">
            <a:off x="6701955" y="3152684"/>
            <a:ext cx="795436" cy="81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0F5380D-73ED-4FA1-B62B-A7979F37577C}"/>
              </a:ext>
            </a:extLst>
          </p:cNvPr>
          <p:cNvCxnSpPr>
            <a:cxnSpLocks/>
          </p:cNvCxnSpPr>
          <p:nvPr/>
        </p:nvCxnSpPr>
        <p:spPr>
          <a:xfrm>
            <a:off x="4833261" y="2644396"/>
            <a:ext cx="499073" cy="3940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096E0A7-2EAB-4FD4-B87E-7AE5731C78EF}"/>
              </a:ext>
            </a:extLst>
          </p:cNvPr>
          <p:cNvSpPr txBox="1"/>
          <p:nvPr/>
        </p:nvSpPr>
        <p:spPr>
          <a:xfrm>
            <a:off x="4279258" y="2753575"/>
            <a:ext cx="1070023" cy="369332"/>
          </a:xfrm>
          <a:prstGeom prst="rect">
            <a:avLst/>
          </a:prstGeom>
          <a:noFill/>
        </p:spPr>
        <p:txBody>
          <a:bodyPr wrap="square" rtlCol="0">
            <a:spAutoFit/>
          </a:bodyPr>
          <a:lstStyle/>
          <a:p>
            <a:r>
              <a:rPr lang="en-US" dirty="0"/>
              <a:t>hadrons</a:t>
            </a:r>
          </a:p>
        </p:txBody>
      </p:sp>
    </p:spTree>
    <p:extLst>
      <p:ext uri="{BB962C8B-B14F-4D97-AF65-F5344CB8AC3E}">
        <p14:creationId xmlns:p14="http://schemas.microsoft.com/office/powerpoint/2010/main" val="256562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55885" y="5591175"/>
            <a:ext cx="1543050" cy="273844"/>
          </a:xfrm>
        </p:spPr>
        <p:txBody>
          <a:bodyPr/>
          <a:lstStyle/>
          <a:p>
            <a:fld id="{893C5830-40F3-F04E-B2E3-10E6672BA8FF}" type="slidenum">
              <a:rPr lang="en-US" smtClean="0"/>
              <a:pPr/>
              <a:t>23</a:t>
            </a:fld>
            <a:endParaRPr lang="en-US" dirty="0"/>
          </a:p>
        </p:txBody>
      </p:sp>
      <p:sp>
        <p:nvSpPr>
          <p:cNvPr id="7" name="TextBox 6">
            <a:extLst>
              <a:ext uri="{FF2B5EF4-FFF2-40B4-BE49-F238E27FC236}">
                <a16:creationId xmlns:a16="http://schemas.microsoft.com/office/drawing/2014/main" id="{7FC6315A-450D-40C8-BCB6-AFA06FF744BA}"/>
              </a:ext>
            </a:extLst>
          </p:cNvPr>
          <p:cNvSpPr txBox="1"/>
          <p:nvPr/>
        </p:nvSpPr>
        <p:spPr>
          <a:xfrm>
            <a:off x="3170644" y="3216688"/>
            <a:ext cx="785241" cy="300082"/>
          </a:xfrm>
          <a:prstGeom prst="rect">
            <a:avLst/>
          </a:prstGeom>
          <a:noFill/>
        </p:spPr>
        <p:txBody>
          <a:bodyPr wrap="square" rtlCol="0">
            <a:spAutoFit/>
          </a:bodyPr>
          <a:lstStyle/>
          <a:p>
            <a:r>
              <a:rPr lang="en-US" sz="900" dirty="0"/>
              <a:t>LUMI Mon</a:t>
            </a:r>
            <a:r>
              <a:rPr lang="en-US" sz="1350" dirty="0"/>
              <a:t>.</a:t>
            </a:r>
          </a:p>
        </p:txBody>
      </p:sp>
      <p:sp>
        <p:nvSpPr>
          <p:cNvPr id="8" name="TextBox 7">
            <a:extLst>
              <a:ext uri="{FF2B5EF4-FFF2-40B4-BE49-F238E27FC236}">
                <a16:creationId xmlns:a16="http://schemas.microsoft.com/office/drawing/2014/main" id="{1F9F6693-A899-4A77-B0DE-3BF323258EEC}"/>
              </a:ext>
            </a:extLst>
          </p:cNvPr>
          <p:cNvSpPr txBox="1"/>
          <p:nvPr/>
        </p:nvSpPr>
        <p:spPr>
          <a:xfrm>
            <a:off x="3344418" y="2563723"/>
            <a:ext cx="651510" cy="415498"/>
          </a:xfrm>
          <a:prstGeom prst="rect">
            <a:avLst/>
          </a:prstGeom>
          <a:noFill/>
        </p:spPr>
        <p:txBody>
          <a:bodyPr wrap="square" rtlCol="0">
            <a:spAutoFit/>
          </a:bodyPr>
          <a:lstStyle/>
          <a:p>
            <a:r>
              <a:rPr lang="en-US" sz="1050" dirty="0"/>
              <a:t>e-Tagger</a:t>
            </a:r>
          </a:p>
        </p:txBody>
      </p:sp>
      <p:pic>
        <p:nvPicPr>
          <p:cNvPr id="3" name="Picture 2" descr="A close up of a map&#10;&#10;Description generated with very high confidence">
            <a:extLst>
              <a:ext uri="{FF2B5EF4-FFF2-40B4-BE49-F238E27FC236}">
                <a16:creationId xmlns:a16="http://schemas.microsoft.com/office/drawing/2014/main" id="{4AF42C3C-8CA7-4A43-AA4C-F4E4CED6D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8" y="1664912"/>
            <a:ext cx="5820125" cy="3703715"/>
          </a:xfrm>
          <a:prstGeom prst="rect">
            <a:avLst/>
          </a:prstGeom>
        </p:spPr>
      </p:pic>
      <p:sp>
        <p:nvSpPr>
          <p:cNvPr id="2" name="TextBox 1">
            <a:extLst>
              <a:ext uri="{FF2B5EF4-FFF2-40B4-BE49-F238E27FC236}">
                <a16:creationId xmlns:a16="http://schemas.microsoft.com/office/drawing/2014/main" id="{5DEB45F8-DEB0-4DED-B1B8-A7DF2F3A0796}"/>
              </a:ext>
            </a:extLst>
          </p:cNvPr>
          <p:cNvSpPr txBox="1"/>
          <p:nvPr/>
        </p:nvSpPr>
        <p:spPr>
          <a:xfrm>
            <a:off x="547221" y="166152"/>
            <a:ext cx="7406640"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Full Acceptance eRHIC IR Layout</a:t>
            </a:r>
          </a:p>
        </p:txBody>
      </p:sp>
      <p:sp>
        <p:nvSpPr>
          <p:cNvPr id="5" name="TextBox 4">
            <a:extLst>
              <a:ext uri="{FF2B5EF4-FFF2-40B4-BE49-F238E27FC236}">
                <a16:creationId xmlns:a16="http://schemas.microsoft.com/office/drawing/2014/main" id="{E3AFC7FC-C753-4B51-B961-1C0ABBDB01AD}"/>
              </a:ext>
            </a:extLst>
          </p:cNvPr>
          <p:cNvSpPr txBox="1"/>
          <p:nvPr/>
        </p:nvSpPr>
        <p:spPr>
          <a:xfrm>
            <a:off x="5908974" y="903601"/>
            <a:ext cx="3125517" cy="5078313"/>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Design </a:t>
            </a:r>
          </a:p>
          <a:p>
            <a:endParaRPr lang="en-US"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All superconducting magnets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5 magnets need collared Nb-Ti coils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other magnets can be built with </a:t>
            </a:r>
            <a:r>
              <a:rPr lang="en-US" b="1" dirty="0">
                <a:latin typeface="Arial" panose="020B0604020202020204" pitchFamily="34" charset="0"/>
                <a:cs typeface="Arial" panose="020B0604020202020204" pitchFamily="34" charset="0"/>
              </a:rPr>
              <a:t>direct wind </a:t>
            </a:r>
            <a:r>
              <a:rPr lang="en-US" dirty="0">
                <a:latin typeface="Arial" panose="020B0604020202020204" pitchFamily="34" charset="0"/>
                <a:cs typeface="Arial" panose="020B0604020202020204" pitchFamily="34" charset="0"/>
              </a:rPr>
              <a:t>of Nb-Ti wire</a:t>
            </a:r>
          </a:p>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Full acceptance e.g.</a:t>
            </a:r>
          </a:p>
          <a:p>
            <a:r>
              <a:rPr lang="en-US" dirty="0">
                <a:latin typeface="Arial" panose="020B0604020202020204" pitchFamily="34" charset="0"/>
                <a:cs typeface="Arial" panose="020B0604020202020204" pitchFamily="34" charset="0"/>
              </a:rPr>
              <a:t>    P</a:t>
            </a:r>
            <a:r>
              <a:rPr lang="en-US" baseline="-2500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=200 MeV/c-1.3 GeV/c</a:t>
            </a:r>
          </a:p>
          <a:p>
            <a:r>
              <a:rPr lang="en-US" dirty="0">
                <a:latin typeface="Arial" panose="020B0604020202020204" pitchFamily="34" charset="0"/>
                <a:cs typeface="Arial" panose="020B0604020202020204" pitchFamily="34" charset="0"/>
              </a:rPr>
              <a:t>    Neutrons 4 mrad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Large Aperture Dipole with instrumented gap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Modest IR chromaticity</a:t>
            </a:r>
          </a:p>
          <a:p>
            <a:r>
              <a:rPr lang="en-US" dirty="0">
                <a:latin typeface="Arial" panose="020B0604020202020204" pitchFamily="34" charset="0"/>
                <a:cs typeface="Arial" panose="020B0604020202020204" pitchFamily="34" charset="0"/>
              </a:rPr>
              <a:t>     Hadrons up to </a:t>
            </a:r>
            <a:r>
              <a:rPr lang="en-US" dirty="0">
                <a:latin typeface="Symbol" panose="05050102010706020507" pitchFamily="18" charset="2"/>
                <a:cs typeface="Arial" panose="020B0604020202020204" pitchFamily="34" charset="0"/>
              </a:rPr>
              <a:t>b</a:t>
            </a:r>
            <a:r>
              <a:rPr lang="en-US" dirty="0">
                <a:latin typeface="Arial" panose="020B0604020202020204" pitchFamily="34" charset="0"/>
                <a:cs typeface="Arial" panose="020B0604020202020204" pitchFamily="34" charset="0"/>
              </a:rPr>
              <a:t>&lt;200m</a:t>
            </a:r>
          </a:p>
          <a:p>
            <a:pPr marL="285750" indent="-285750">
              <a:buFont typeface="Wingdings" panose="05000000000000000000" pitchFamily="2" charset="2"/>
              <a:buChar char="è"/>
            </a:pPr>
            <a:r>
              <a:rPr lang="en-US" dirty="0">
                <a:latin typeface="Arial" panose="020B0604020202020204" pitchFamily="34" charset="0"/>
                <a:cs typeface="Arial" panose="020B0604020202020204" pitchFamily="34" charset="0"/>
                <a:sym typeface="Wingdings" panose="05000000000000000000" pitchFamily="2" charset="2"/>
              </a:rPr>
              <a:t>Manageable dynamic </a:t>
            </a:r>
          </a:p>
          <a:p>
            <a:r>
              <a:rPr lang="en-US" dirty="0">
                <a:latin typeface="Arial" panose="020B0604020202020204" pitchFamily="34" charset="0"/>
                <a:cs typeface="Arial" panose="020B0604020202020204" pitchFamily="34" charset="0"/>
                <a:sym typeface="Wingdings" panose="05000000000000000000" pitchFamily="2" charset="2"/>
              </a:rPr>
              <a:t>    aperture optimization</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500CA7E-6C89-422C-B17E-D5DD4F5F8898}"/>
              </a:ext>
            </a:extLst>
          </p:cNvPr>
          <p:cNvPicPr>
            <a:picLocks noChangeAspect="1"/>
          </p:cNvPicPr>
          <p:nvPr/>
        </p:nvPicPr>
        <p:blipFill>
          <a:blip r:embed="rId4"/>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219768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53C3-D177-4326-A083-3F3A356CE001}"/>
              </a:ext>
            </a:extLst>
          </p:cNvPr>
          <p:cNvSpPr>
            <a:spLocks noGrp="1"/>
          </p:cNvSpPr>
          <p:nvPr>
            <p:ph type="title"/>
          </p:nvPr>
        </p:nvSpPr>
        <p:spPr>
          <a:xfrm>
            <a:off x="628650" y="365127"/>
            <a:ext cx="7886700" cy="878458"/>
          </a:xfrm>
        </p:spPr>
        <p:txBody>
          <a:bodyPr>
            <a:normAutofit/>
          </a:bodyPr>
          <a:lstStyle/>
          <a:p>
            <a:r>
              <a:rPr lang="en-US" sz="3600" dirty="0"/>
              <a:t>EIC Beam Dynamics Challenges</a:t>
            </a:r>
          </a:p>
        </p:txBody>
      </p:sp>
      <p:sp>
        <p:nvSpPr>
          <p:cNvPr id="3" name="Content Placeholder 2">
            <a:extLst>
              <a:ext uri="{FF2B5EF4-FFF2-40B4-BE49-F238E27FC236}">
                <a16:creationId xmlns:a16="http://schemas.microsoft.com/office/drawing/2014/main" id="{10670673-C8B5-451A-9608-47DB26BCCBA2}"/>
              </a:ext>
            </a:extLst>
          </p:cNvPr>
          <p:cNvSpPr>
            <a:spLocks noGrp="1"/>
          </p:cNvSpPr>
          <p:nvPr>
            <p:ph idx="1"/>
          </p:nvPr>
        </p:nvSpPr>
        <p:spPr>
          <a:xfrm>
            <a:off x="628650" y="1825625"/>
            <a:ext cx="7886700" cy="3240151"/>
          </a:xfrm>
        </p:spPr>
        <p:txBody>
          <a:bodyPr>
            <a:normAutofit/>
          </a:bodyPr>
          <a:lstStyle/>
          <a:p>
            <a:r>
              <a:rPr lang="en-US" sz="1800" dirty="0"/>
              <a:t>Proton Beam Stability (emittance growth, halo forming) in presence of strong, crab-enhanced beam-beam effects, strong chromatics</a:t>
            </a:r>
          </a:p>
          <a:p>
            <a:r>
              <a:rPr lang="en-US" sz="1800" dirty="0"/>
              <a:t>Electron cloud in the hadron vacuum, suppression of secondary emission yield </a:t>
            </a:r>
          </a:p>
          <a:p>
            <a:r>
              <a:rPr lang="en-US" sz="1800" dirty="0"/>
              <a:t>Fast Ion instability for the electron beam</a:t>
            </a:r>
          </a:p>
          <a:p>
            <a:r>
              <a:rPr lang="en-US" sz="1800" dirty="0"/>
              <a:t>Multi-bunch stability and feedback:  Feedback noise and hadron emittance growth</a:t>
            </a:r>
          </a:p>
          <a:p>
            <a:r>
              <a:rPr lang="en-US" sz="1800" dirty="0"/>
              <a:t>Impedance optimization in the IR </a:t>
            </a:r>
          </a:p>
          <a:p>
            <a:r>
              <a:rPr lang="en-US" sz="1800" dirty="0"/>
              <a:t>Dynamic aperture with extreme beta in the IR</a:t>
            </a:r>
          </a:p>
        </p:txBody>
      </p:sp>
      <p:pic>
        <p:nvPicPr>
          <p:cNvPr id="4" name="Picture 3">
            <a:extLst>
              <a:ext uri="{FF2B5EF4-FFF2-40B4-BE49-F238E27FC236}">
                <a16:creationId xmlns:a16="http://schemas.microsoft.com/office/drawing/2014/main" id="{824C47EC-5E1B-4BA3-A52B-F6E5146F1A01}"/>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5" name="Slide Number Placeholder 4">
            <a:extLst>
              <a:ext uri="{FF2B5EF4-FFF2-40B4-BE49-F238E27FC236}">
                <a16:creationId xmlns:a16="http://schemas.microsoft.com/office/drawing/2014/main" id="{80A53439-AC97-4F41-95F1-E0B6698A95DD}"/>
              </a:ext>
            </a:extLst>
          </p:cNvPr>
          <p:cNvSpPr>
            <a:spLocks noGrp="1"/>
          </p:cNvSpPr>
          <p:nvPr>
            <p:ph type="sldNum" sz="quarter" idx="12"/>
          </p:nvPr>
        </p:nvSpPr>
        <p:spPr/>
        <p:txBody>
          <a:bodyPr/>
          <a:lstStyle/>
          <a:p>
            <a:fld id="{893C5830-40F3-F04E-B2E3-10E6672BA8FF}" type="slidenum">
              <a:rPr lang="en-US" smtClean="0"/>
              <a:pPr/>
              <a:t>24</a:t>
            </a:fld>
            <a:endParaRPr lang="en-US"/>
          </a:p>
        </p:txBody>
      </p:sp>
    </p:spTree>
    <p:extLst>
      <p:ext uri="{BB962C8B-B14F-4D97-AF65-F5344CB8AC3E}">
        <p14:creationId xmlns:p14="http://schemas.microsoft.com/office/powerpoint/2010/main" val="361192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EE8B-06A4-4193-B976-A42AF14202BC}"/>
              </a:ext>
            </a:extLst>
          </p:cNvPr>
          <p:cNvSpPr>
            <a:spLocks noGrp="1"/>
          </p:cNvSpPr>
          <p:nvPr>
            <p:ph type="title"/>
          </p:nvPr>
        </p:nvSpPr>
        <p:spPr>
          <a:xfrm>
            <a:off x="628650" y="365127"/>
            <a:ext cx="7886700" cy="425830"/>
          </a:xfrm>
        </p:spPr>
        <p:txBody>
          <a:bodyPr>
            <a:normAutofit fontScale="90000"/>
          </a:bodyPr>
          <a:lstStyle/>
          <a:p>
            <a:r>
              <a:rPr lang="en-US" sz="3600" dirty="0"/>
              <a:t>On-Going EIC R&amp;D Effort</a:t>
            </a:r>
          </a:p>
        </p:txBody>
      </p:sp>
      <p:sp>
        <p:nvSpPr>
          <p:cNvPr id="3" name="Content Placeholder 2">
            <a:extLst>
              <a:ext uri="{FF2B5EF4-FFF2-40B4-BE49-F238E27FC236}">
                <a16:creationId xmlns:a16="http://schemas.microsoft.com/office/drawing/2014/main" id="{F187838E-9723-43EC-9E81-8B0321EF3703}"/>
              </a:ext>
            </a:extLst>
          </p:cNvPr>
          <p:cNvSpPr>
            <a:spLocks noGrp="1"/>
          </p:cNvSpPr>
          <p:nvPr>
            <p:ph idx="1"/>
          </p:nvPr>
        </p:nvSpPr>
        <p:spPr>
          <a:xfrm>
            <a:off x="303683" y="1049730"/>
            <a:ext cx="8536633" cy="5301028"/>
          </a:xfrm>
        </p:spPr>
        <p:txBody>
          <a:bodyPr>
            <a:normAutofit fontScale="25000" lnSpcReduction="20000"/>
          </a:bodyPr>
          <a:lstStyle/>
          <a:p>
            <a:pPr marL="0" indent="0">
              <a:buNone/>
            </a:pPr>
            <a:r>
              <a:rPr lang="en-US" sz="5500" b="1" u="sng" dirty="0">
                <a:solidFill>
                  <a:srgbClr val="0070C0"/>
                </a:solidFill>
              </a:rPr>
              <a:t>Component Development</a:t>
            </a:r>
            <a:endParaRPr lang="en-US" sz="5500" dirty="0"/>
          </a:p>
          <a:p>
            <a:r>
              <a:rPr lang="en-US" sz="5500" dirty="0"/>
              <a:t>Crab Cavity design development and prototyping</a:t>
            </a:r>
          </a:p>
          <a:p>
            <a:r>
              <a:rPr lang="en-US" sz="5500" dirty="0"/>
              <a:t>IR magnet development and prototyping</a:t>
            </a:r>
          </a:p>
          <a:p>
            <a:r>
              <a:rPr lang="en-US" sz="5500" dirty="0"/>
              <a:t>HOM damping for RF structure development</a:t>
            </a:r>
          </a:p>
          <a:p>
            <a:r>
              <a:rPr lang="en-US" sz="5500" dirty="0"/>
              <a:t>Variable coupling high power forward power couplers development</a:t>
            </a:r>
          </a:p>
          <a:p>
            <a:r>
              <a:rPr lang="en-US" sz="5500" dirty="0"/>
              <a:t>Effective in situ Cu coating of the beam pipe  (BNL hadron only)</a:t>
            </a:r>
          </a:p>
          <a:p>
            <a:r>
              <a:rPr lang="en-US" sz="5500" dirty="0"/>
              <a:t>High average current electron gun development</a:t>
            </a:r>
          </a:p>
          <a:p>
            <a:r>
              <a:rPr lang="en-US" sz="5500" dirty="0"/>
              <a:t>Polarized </a:t>
            </a:r>
            <a:r>
              <a:rPr lang="en-US" sz="5500" baseline="30000" dirty="0"/>
              <a:t>3</a:t>
            </a:r>
            <a:r>
              <a:rPr lang="en-US" sz="5500" dirty="0"/>
              <a:t>He source</a:t>
            </a:r>
          </a:p>
          <a:p>
            <a:r>
              <a:rPr lang="en-US" sz="5500" dirty="0"/>
              <a:t>Bunch by bunch polarimetry</a:t>
            </a:r>
          </a:p>
          <a:p>
            <a:endParaRPr lang="en-US" sz="5500" dirty="0"/>
          </a:p>
          <a:p>
            <a:pPr marL="0" indent="0">
              <a:buNone/>
            </a:pPr>
            <a:r>
              <a:rPr lang="en-US" sz="5500" b="1" u="sng" dirty="0">
                <a:solidFill>
                  <a:srgbClr val="0070C0"/>
                </a:solidFill>
              </a:rPr>
              <a:t>Accelerator Physics R&amp;D</a:t>
            </a:r>
          </a:p>
          <a:p>
            <a:r>
              <a:rPr lang="en-US" sz="5500" dirty="0"/>
              <a:t>Strong hadron cooling </a:t>
            </a:r>
            <a:r>
              <a:rPr lang="en-US" sz="5500" dirty="0" err="1"/>
              <a:t>CeC</a:t>
            </a:r>
            <a:r>
              <a:rPr lang="en-US" sz="5500" dirty="0"/>
              <a:t>, cooling development (simulation and experimental)</a:t>
            </a:r>
          </a:p>
          <a:p>
            <a:r>
              <a:rPr lang="en-US" sz="5500" dirty="0"/>
              <a:t>Strong hadron cooling bunches electron beam cooling (simulation and experimental)</a:t>
            </a:r>
          </a:p>
          <a:p>
            <a:r>
              <a:rPr lang="en-US" sz="5500" dirty="0"/>
              <a:t>ERL development for strong hadron cooling</a:t>
            </a:r>
          </a:p>
          <a:p>
            <a:r>
              <a:rPr lang="en-US" sz="5500" dirty="0"/>
              <a:t>Test of suppression of intrinsic depolarizing resonances</a:t>
            </a:r>
          </a:p>
          <a:p>
            <a:r>
              <a:rPr lang="en-US" sz="5500" dirty="0"/>
              <a:t>Study of collisions with different revolution frequencies (JLAB only)</a:t>
            </a:r>
          </a:p>
          <a:p>
            <a:r>
              <a:rPr lang="en-US" sz="5500" dirty="0"/>
              <a:t>Experimental verification of figure-8 configuration</a:t>
            </a:r>
          </a:p>
          <a:p>
            <a:r>
              <a:rPr lang="en-US" sz="5500" dirty="0"/>
              <a:t>Study of residual crab cavity effect on beam emittance</a:t>
            </a:r>
          </a:p>
          <a:p>
            <a:endParaRPr lang="en-US" dirty="0"/>
          </a:p>
          <a:p>
            <a:pPr marL="0" indent="0">
              <a:buNone/>
            </a:pPr>
            <a:endParaRPr lang="en-US" dirty="0"/>
          </a:p>
        </p:txBody>
      </p:sp>
      <p:pic>
        <p:nvPicPr>
          <p:cNvPr id="4" name="Picture 3">
            <a:extLst>
              <a:ext uri="{FF2B5EF4-FFF2-40B4-BE49-F238E27FC236}">
                <a16:creationId xmlns:a16="http://schemas.microsoft.com/office/drawing/2014/main" id="{85E10EE9-B58B-477C-B3D1-015106448427}"/>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5" name="Slide Number Placeholder 4">
            <a:extLst>
              <a:ext uri="{FF2B5EF4-FFF2-40B4-BE49-F238E27FC236}">
                <a16:creationId xmlns:a16="http://schemas.microsoft.com/office/drawing/2014/main" id="{E5235D94-00D5-435C-919C-1898722034BC}"/>
              </a:ext>
            </a:extLst>
          </p:cNvPr>
          <p:cNvSpPr>
            <a:spLocks noGrp="1"/>
          </p:cNvSpPr>
          <p:nvPr>
            <p:ph type="sldNum" sz="quarter" idx="12"/>
          </p:nvPr>
        </p:nvSpPr>
        <p:spPr/>
        <p:txBody>
          <a:bodyPr/>
          <a:lstStyle/>
          <a:p>
            <a:fld id="{893C5830-40F3-F04E-B2E3-10E6672BA8FF}" type="slidenum">
              <a:rPr lang="en-US" smtClean="0"/>
              <a:pPr/>
              <a:t>25</a:t>
            </a:fld>
            <a:endParaRPr lang="en-US" dirty="0"/>
          </a:p>
        </p:txBody>
      </p:sp>
      <p:pic>
        <p:nvPicPr>
          <p:cNvPr id="6" name="Picture 5">
            <a:extLst>
              <a:ext uri="{FF2B5EF4-FFF2-40B4-BE49-F238E27FC236}">
                <a16:creationId xmlns:a16="http://schemas.microsoft.com/office/drawing/2014/main" id="{96D853A0-398D-4F54-BABE-ECBCFC1E10ED}"/>
              </a:ext>
            </a:extLst>
          </p:cNvPr>
          <p:cNvPicPr>
            <a:picLocks noChangeAspect="1"/>
          </p:cNvPicPr>
          <p:nvPr/>
        </p:nvPicPr>
        <p:blipFill>
          <a:blip r:embed="rId3"/>
          <a:stretch>
            <a:fillRect/>
          </a:stretch>
        </p:blipFill>
        <p:spPr>
          <a:xfrm>
            <a:off x="6215244" y="558496"/>
            <a:ext cx="2739948" cy="1492293"/>
          </a:xfrm>
          <a:prstGeom prst="rect">
            <a:avLst/>
          </a:prstGeom>
        </p:spPr>
      </p:pic>
      <p:pic>
        <p:nvPicPr>
          <p:cNvPr id="7" name="Picture 6">
            <a:extLst>
              <a:ext uri="{FF2B5EF4-FFF2-40B4-BE49-F238E27FC236}">
                <a16:creationId xmlns:a16="http://schemas.microsoft.com/office/drawing/2014/main" id="{3E560424-7A4D-4224-BBBF-5B094B71B0A5}"/>
              </a:ext>
            </a:extLst>
          </p:cNvPr>
          <p:cNvPicPr>
            <a:picLocks noChangeAspect="1"/>
          </p:cNvPicPr>
          <p:nvPr/>
        </p:nvPicPr>
        <p:blipFill>
          <a:blip r:embed="rId4"/>
          <a:stretch>
            <a:fillRect/>
          </a:stretch>
        </p:blipFill>
        <p:spPr>
          <a:xfrm>
            <a:off x="7086911" y="2488629"/>
            <a:ext cx="1753405" cy="1804123"/>
          </a:xfrm>
          <a:prstGeom prst="rect">
            <a:avLst/>
          </a:prstGeom>
        </p:spPr>
      </p:pic>
      <p:pic>
        <p:nvPicPr>
          <p:cNvPr id="8" name="Picture 7">
            <a:extLst>
              <a:ext uri="{FF2B5EF4-FFF2-40B4-BE49-F238E27FC236}">
                <a16:creationId xmlns:a16="http://schemas.microsoft.com/office/drawing/2014/main" id="{8B415490-E6B6-4FEE-960C-B963F728D81E}"/>
              </a:ext>
            </a:extLst>
          </p:cNvPr>
          <p:cNvPicPr>
            <a:picLocks noChangeAspect="1"/>
          </p:cNvPicPr>
          <p:nvPr/>
        </p:nvPicPr>
        <p:blipFill>
          <a:blip r:embed="rId5"/>
          <a:stretch>
            <a:fillRect/>
          </a:stretch>
        </p:blipFill>
        <p:spPr>
          <a:xfrm>
            <a:off x="6065101" y="4720198"/>
            <a:ext cx="2943609" cy="1308271"/>
          </a:xfrm>
          <a:prstGeom prst="rect">
            <a:avLst/>
          </a:prstGeom>
        </p:spPr>
      </p:pic>
      <p:sp>
        <p:nvSpPr>
          <p:cNvPr id="10" name="TextBox 9">
            <a:extLst>
              <a:ext uri="{FF2B5EF4-FFF2-40B4-BE49-F238E27FC236}">
                <a16:creationId xmlns:a16="http://schemas.microsoft.com/office/drawing/2014/main" id="{D08A6B22-1542-44E4-BB66-5673A8F2F413}"/>
              </a:ext>
            </a:extLst>
          </p:cNvPr>
          <p:cNvSpPr txBox="1"/>
          <p:nvPr/>
        </p:nvSpPr>
        <p:spPr>
          <a:xfrm>
            <a:off x="6187444" y="2081056"/>
            <a:ext cx="2847855" cy="307777"/>
          </a:xfrm>
          <a:prstGeom prst="rect">
            <a:avLst/>
          </a:prstGeom>
          <a:noFill/>
        </p:spPr>
        <p:txBody>
          <a:bodyPr wrap="square" rtlCol="0">
            <a:spAutoFit/>
          </a:bodyPr>
          <a:lstStyle/>
          <a:p>
            <a:r>
              <a:rPr lang="en-US" sz="1400" dirty="0"/>
              <a:t>Instrumented accelerator magnet</a:t>
            </a:r>
          </a:p>
        </p:txBody>
      </p:sp>
      <p:sp>
        <p:nvSpPr>
          <p:cNvPr id="11" name="TextBox 10">
            <a:extLst>
              <a:ext uri="{FF2B5EF4-FFF2-40B4-BE49-F238E27FC236}">
                <a16:creationId xmlns:a16="http://schemas.microsoft.com/office/drawing/2014/main" id="{BE3ED223-2B3F-4F1B-B94A-6BA0B4741AAD}"/>
              </a:ext>
            </a:extLst>
          </p:cNvPr>
          <p:cNvSpPr txBox="1"/>
          <p:nvPr/>
        </p:nvSpPr>
        <p:spPr>
          <a:xfrm>
            <a:off x="5855030" y="3058141"/>
            <a:ext cx="1291474" cy="369332"/>
          </a:xfrm>
          <a:prstGeom prst="rect">
            <a:avLst/>
          </a:prstGeom>
          <a:noFill/>
        </p:spPr>
        <p:txBody>
          <a:bodyPr wrap="square" rtlCol="0">
            <a:spAutoFit/>
          </a:bodyPr>
          <a:lstStyle/>
          <a:p>
            <a:r>
              <a:rPr lang="en-US" dirty="0"/>
              <a:t>Crab cavity</a:t>
            </a:r>
          </a:p>
        </p:txBody>
      </p:sp>
      <p:sp>
        <p:nvSpPr>
          <p:cNvPr id="12" name="TextBox 11">
            <a:extLst>
              <a:ext uri="{FF2B5EF4-FFF2-40B4-BE49-F238E27FC236}">
                <a16:creationId xmlns:a16="http://schemas.microsoft.com/office/drawing/2014/main" id="{925AB3C6-154F-409D-8272-DEF093DF0770}"/>
              </a:ext>
            </a:extLst>
          </p:cNvPr>
          <p:cNvSpPr txBox="1"/>
          <p:nvPr/>
        </p:nvSpPr>
        <p:spPr>
          <a:xfrm>
            <a:off x="6418455" y="6081222"/>
            <a:ext cx="2659840" cy="369332"/>
          </a:xfrm>
          <a:prstGeom prst="rect">
            <a:avLst/>
          </a:prstGeom>
          <a:noFill/>
        </p:spPr>
        <p:txBody>
          <a:bodyPr wrap="square" rtlCol="0">
            <a:spAutoFit/>
          </a:bodyPr>
          <a:lstStyle/>
          <a:p>
            <a:r>
              <a:rPr lang="en-US" dirty="0"/>
              <a:t>Crabbed beam dynamics</a:t>
            </a:r>
          </a:p>
        </p:txBody>
      </p:sp>
    </p:spTree>
    <p:extLst>
      <p:ext uri="{BB962C8B-B14F-4D97-AF65-F5344CB8AC3E}">
        <p14:creationId xmlns:p14="http://schemas.microsoft.com/office/powerpoint/2010/main" val="35737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2A33-213B-41FD-978A-94134E5BFB28}"/>
              </a:ext>
            </a:extLst>
          </p:cNvPr>
          <p:cNvSpPr>
            <a:spLocks noGrp="1"/>
          </p:cNvSpPr>
          <p:nvPr>
            <p:ph type="title"/>
          </p:nvPr>
        </p:nvSpPr>
        <p:spPr>
          <a:xfrm>
            <a:off x="344871" y="154893"/>
            <a:ext cx="7886700" cy="994172"/>
          </a:xfrm>
        </p:spPr>
        <p:txBody>
          <a:bodyPr>
            <a:normAutofit/>
          </a:bodyPr>
          <a:lstStyle/>
          <a:p>
            <a:r>
              <a:rPr lang="en-US" sz="3600" dirty="0"/>
              <a:t>Conclusion</a:t>
            </a:r>
          </a:p>
        </p:txBody>
      </p:sp>
      <p:sp>
        <p:nvSpPr>
          <p:cNvPr id="3" name="Content Placeholder 2">
            <a:extLst>
              <a:ext uri="{FF2B5EF4-FFF2-40B4-BE49-F238E27FC236}">
                <a16:creationId xmlns:a16="http://schemas.microsoft.com/office/drawing/2014/main" id="{2C3F36F1-8EDF-4A8E-9EDC-3EFAD72A3C23}"/>
              </a:ext>
            </a:extLst>
          </p:cNvPr>
          <p:cNvSpPr>
            <a:spLocks noGrp="1"/>
          </p:cNvSpPr>
          <p:nvPr>
            <p:ph idx="1"/>
          </p:nvPr>
        </p:nvSpPr>
        <p:spPr>
          <a:xfrm>
            <a:off x="178150" y="1355426"/>
            <a:ext cx="8787699" cy="4245993"/>
          </a:xfrm>
        </p:spPr>
        <p:txBody>
          <a:bodyPr>
            <a:normAutofit fontScale="85000" lnSpcReduction="20000"/>
          </a:bodyPr>
          <a:lstStyle/>
          <a:p>
            <a:r>
              <a:rPr lang="en-US" sz="2100" dirty="0"/>
              <a:t>Designs of EIC made significant progress since the last EICUG meeting</a:t>
            </a:r>
          </a:p>
          <a:p>
            <a:pPr marL="0" indent="0">
              <a:buNone/>
            </a:pPr>
            <a:endParaRPr lang="en-US" sz="2100" dirty="0"/>
          </a:p>
          <a:p>
            <a:r>
              <a:rPr lang="en-US" sz="2100" dirty="0"/>
              <a:t>There is good collaboration on accelerator physics and accelerator R&amp;D between accelerator laboratories</a:t>
            </a:r>
          </a:p>
          <a:p>
            <a:pPr marL="0" indent="0">
              <a:buNone/>
            </a:pPr>
            <a:endParaRPr lang="en-US" sz="2100" dirty="0"/>
          </a:p>
          <a:p>
            <a:r>
              <a:rPr lang="en-US" sz="2100" dirty="0"/>
              <a:t>The two designs rely  for the most  part on established accelerator technology</a:t>
            </a:r>
          </a:p>
          <a:p>
            <a:pPr marL="0" indent="0">
              <a:buNone/>
            </a:pPr>
            <a:endParaRPr lang="en-US" sz="2100" dirty="0"/>
          </a:p>
          <a:p>
            <a:r>
              <a:rPr lang="en-US" sz="2100" dirty="0"/>
              <a:t>Crab cavity, IR magnets, and ERL are close to state of the art</a:t>
            </a:r>
          </a:p>
          <a:p>
            <a:pPr marL="0" indent="0">
              <a:buNone/>
            </a:pPr>
            <a:r>
              <a:rPr lang="en-US" sz="2100" dirty="0"/>
              <a:t>   strong hadron cooling is beyond, but is well mitigated</a:t>
            </a:r>
          </a:p>
          <a:p>
            <a:pPr marL="0" indent="0">
              <a:buNone/>
            </a:pPr>
            <a:endParaRPr lang="en-US" sz="2100" dirty="0"/>
          </a:p>
          <a:p>
            <a:r>
              <a:rPr lang="en-US" sz="2100" dirty="0"/>
              <a:t>BNL and JLab are committed to working together and with the community to advance the EIC.</a:t>
            </a:r>
          </a:p>
          <a:p>
            <a:endParaRPr lang="en-US" sz="2100" dirty="0"/>
          </a:p>
          <a:p>
            <a:r>
              <a:rPr lang="en-US" sz="2100" dirty="0"/>
              <a:t>We welcome further collaboration with our European colleagues</a:t>
            </a:r>
          </a:p>
          <a:p>
            <a:pPr marL="0" indent="0">
              <a:buNone/>
            </a:pPr>
            <a:endParaRPr lang="en-US" sz="21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dirty="0"/>
          </a:p>
        </p:txBody>
      </p:sp>
      <p:pic>
        <p:nvPicPr>
          <p:cNvPr id="4" name="Picture 3">
            <a:extLst>
              <a:ext uri="{FF2B5EF4-FFF2-40B4-BE49-F238E27FC236}">
                <a16:creationId xmlns:a16="http://schemas.microsoft.com/office/drawing/2014/main" id="{40EEE6CB-10B1-4994-838A-D70840EF37B2}"/>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5" name="Slide Number Placeholder 4">
            <a:extLst>
              <a:ext uri="{FF2B5EF4-FFF2-40B4-BE49-F238E27FC236}">
                <a16:creationId xmlns:a16="http://schemas.microsoft.com/office/drawing/2014/main" id="{3D15CDE4-4264-4B6C-9498-F32FF90644A5}"/>
              </a:ext>
            </a:extLst>
          </p:cNvPr>
          <p:cNvSpPr>
            <a:spLocks noGrp="1"/>
          </p:cNvSpPr>
          <p:nvPr>
            <p:ph type="sldNum" sz="quarter" idx="12"/>
          </p:nvPr>
        </p:nvSpPr>
        <p:spPr/>
        <p:txBody>
          <a:bodyPr/>
          <a:lstStyle/>
          <a:p>
            <a:fld id="{893C5830-40F3-F04E-B2E3-10E6672BA8FF}" type="slidenum">
              <a:rPr lang="en-US" smtClean="0"/>
              <a:pPr/>
              <a:t>26</a:t>
            </a:fld>
            <a:endParaRPr lang="en-US"/>
          </a:p>
        </p:txBody>
      </p:sp>
    </p:spTree>
    <p:extLst>
      <p:ext uri="{BB962C8B-B14F-4D97-AF65-F5344CB8AC3E}">
        <p14:creationId xmlns:p14="http://schemas.microsoft.com/office/powerpoint/2010/main" val="194633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892" y="310921"/>
            <a:ext cx="6572724" cy="417464"/>
          </a:xfrm>
        </p:spPr>
        <p:txBody>
          <a:bodyPr>
            <a:noAutofit/>
          </a:bodyPr>
          <a:lstStyle/>
          <a:p>
            <a:r>
              <a:rPr lang="en-US" sz="2400" dirty="0"/>
              <a:t>Electron Ion Collider (EIC) Physics Questions</a:t>
            </a:r>
          </a:p>
        </p:txBody>
      </p:sp>
      <p:sp>
        <p:nvSpPr>
          <p:cNvPr id="3" name="Content Placeholder 2"/>
          <p:cNvSpPr>
            <a:spLocks noGrp="1"/>
          </p:cNvSpPr>
          <p:nvPr>
            <p:ph idx="1"/>
          </p:nvPr>
        </p:nvSpPr>
        <p:spPr>
          <a:xfrm>
            <a:off x="356624" y="1244795"/>
            <a:ext cx="7795260" cy="4550694"/>
          </a:xfrm>
        </p:spPr>
        <p:txBody>
          <a:bodyPr>
            <a:normAutofit fontScale="77500" lnSpcReduction="20000"/>
          </a:bodyPr>
          <a:lstStyle/>
          <a:p>
            <a:pPr marL="0" indent="0">
              <a:buNone/>
            </a:pPr>
            <a:r>
              <a:rPr lang="en-US" sz="1650" dirty="0"/>
              <a:t> </a:t>
            </a:r>
            <a:r>
              <a:rPr lang="en-US" sz="1650" dirty="0">
                <a:solidFill>
                  <a:srgbClr val="00B0F0"/>
                </a:solidFill>
              </a:rPr>
              <a:t>  </a:t>
            </a:r>
            <a:r>
              <a:rPr lang="en-US" sz="2300" dirty="0">
                <a:solidFill>
                  <a:srgbClr val="00B0F0"/>
                </a:solidFill>
              </a:rPr>
              <a:t>Nuclear Physics Community compiled an EIC WHITE PAPER</a:t>
            </a:r>
            <a:r>
              <a:rPr lang="en-US" sz="2300" baseline="30000" dirty="0">
                <a:solidFill>
                  <a:srgbClr val="00B0F0"/>
                </a:solidFill>
              </a:rPr>
              <a:t>*)</a:t>
            </a:r>
            <a:r>
              <a:rPr lang="en-US" sz="2300" dirty="0">
                <a:solidFill>
                  <a:srgbClr val="00B0F0"/>
                </a:solidFill>
              </a:rPr>
              <a:t> (2014/5):</a:t>
            </a:r>
          </a:p>
          <a:p>
            <a:pPr marL="0" indent="0">
              <a:buNone/>
            </a:pPr>
            <a:endParaRPr lang="en-US" sz="2300" dirty="0"/>
          </a:p>
          <a:p>
            <a:r>
              <a:rPr lang="en-US" sz="2300" dirty="0"/>
              <a:t>How are quarks, gluons &amp; their spins distributed in space &amp; momentum in nucleus?</a:t>
            </a:r>
          </a:p>
          <a:p>
            <a:r>
              <a:rPr lang="en-US" sz="2300" dirty="0"/>
              <a:t>How do nucleon properties emerge from quarks and gluons and their interactions?</a:t>
            </a:r>
          </a:p>
          <a:p>
            <a:r>
              <a:rPr lang="en-US" sz="2300" dirty="0"/>
              <a:t> How do color-charged quarks, gluons &amp; colorless jets, interact with a nuclear medium </a:t>
            </a:r>
          </a:p>
          <a:p>
            <a:r>
              <a:rPr lang="en-US" sz="2300" dirty="0"/>
              <a:t>How do confined hadronic states emerge from quarks &amp; gluons</a:t>
            </a:r>
          </a:p>
          <a:p>
            <a:r>
              <a:rPr lang="en-US" sz="2300" dirty="0"/>
              <a:t>How do the quark-gluon interactions create nuclear binding?</a:t>
            </a:r>
          </a:p>
          <a:p>
            <a:r>
              <a:rPr lang="en-US" sz="2300" dirty="0"/>
              <a:t>How does dense nuclear environment affect the quarks-gluons correlations &amp; interactions? </a:t>
            </a:r>
          </a:p>
          <a:p>
            <a:r>
              <a:rPr lang="en-US" sz="2300" dirty="0"/>
              <a:t>Does gluon density in nuclei saturate @ high energy</a:t>
            </a:r>
          </a:p>
          <a:p>
            <a:pPr marL="0" indent="0">
              <a:buNone/>
            </a:pPr>
            <a:r>
              <a:rPr lang="en-US" sz="2300" dirty="0">
                <a:sym typeface="Wingdings" panose="05000000000000000000" pitchFamily="2" charset="2"/>
              </a:rPr>
              <a:t>    result in </a:t>
            </a:r>
            <a:r>
              <a:rPr lang="en-US" sz="2300" dirty="0"/>
              <a:t>gluonic matter with universal properties? </a:t>
            </a:r>
          </a:p>
          <a:p>
            <a:pPr marL="0" indent="0">
              <a:buNone/>
            </a:pPr>
            <a:endParaRPr lang="en-US" sz="1650" dirty="0"/>
          </a:p>
          <a:p>
            <a:pPr marL="0" indent="0">
              <a:buNone/>
            </a:pPr>
            <a:r>
              <a:rPr lang="en-US" sz="1275" dirty="0"/>
              <a:t>*) A. </a:t>
            </a:r>
            <a:r>
              <a:rPr lang="en-US" sz="1275" dirty="0" err="1"/>
              <a:t>Accardi</a:t>
            </a:r>
            <a:r>
              <a:rPr lang="en-US" sz="1275" dirty="0"/>
              <a:t> et al, Eur. Phys. J. A529:268 (2016)</a:t>
            </a:r>
          </a:p>
        </p:txBody>
      </p:sp>
      <p:sp>
        <p:nvSpPr>
          <p:cNvPr id="4" name="Slide Number Placeholder 3"/>
          <p:cNvSpPr>
            <a:spLocks noGrp="1"/>
          </p:cNvSpPr>
          <p:nvPr>
            <p:ph type="sldNum" sz="quarter" idx="12"/>
          </p:nvPr>
        </p:nvSpPr>
        <p:spPr/>
        <p:txBody>
          <a:bodyPr/>
          <a:lstStyle/>
          <a:p>
            <a:fld id="{893C5830-40F3-F04E-B2E3-10E6672BA8FF}" type="slidenum">
              <a:rPr lang="en-US" smtClean="0"/>
              <a:pPr/>
              <a:t>3</a:t>
            </a:fld>
            <a:endParaRPr lang="en-US"/>
          </a:p>
        </p:txBody>
      </p:sp>
      <p:pic>
        <p:nvPicPr>
          <p:cNvPr id="5" name="Picture 4">
            <a:extLst>
              <a:ext uri="{FF2B5EF4-FFF2-40B4-BE49-F238E27FC236}">
                <a16:creationId xmlns:a16="http://schemas.microsoft.com/office/drawing/2014/main" id="{75587D16-D837-4888-A51F-92906819B9F8}"/>
              </a:ext>
            </a:extLst>
          </p:cNvPr>
          <p:cNvPicPr>
            <a:picLocks noChangeAspect="1"/>
          </p:cNvPicPr>
          <p:nvPr/>
        </p:nvPicPr>
        <p:blipFill>
          <a:blip r:embed="rId2"/>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79028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59" y="275203"/>
            <a:ext cx="8351329" cy="535301"/>
          </a:xfrm>
        </p:spPr>
        <p:txBody>
          <a:bodyPr>
            <a:noAutofit/>
          </a:bodyPr>
          <a:lstStyle/>
          <a:p>
            <a:r>
              <a:rPr lang="en-US" sz="3600" dirty="0"/>
              <a:t>Requirements on EIC Performance</a:t>
            </a:r>
          </a:p>
        </p:txBody>
      </p:sp>
      <p:sp>
        <p:nvSpPr>
          <p:cNvPr id="3" name="Content Placeholder 2"/>
          <p:cNvSpPr>
            <a:spLocks noGrp="1"/>
          </p:cNvSpPr>
          <p:nvPr>
            <p:ph idx="1"/>
          </p:nvPr>
        </p:nvSpPr>
        <p:spPr>
          <a:xfrm>
            <a:off x="-9144" y="1440775"/>
            <a:ext cx="9153144" cy="3976450"/>
          </a:xfrm>
        </p:spPr>
        <p:txBody>
          <a:bodyPr>
            <a:normAutofit/>
          </a:bodyPr>
          <a:lstStyle/>
          <a:p>
            <a:pPr marL="0" indent="0">
              <a:buNone/>
            </a:pPr>
            <a:endParaRPr lang="en-US" sz="1350" dirty="0">
              <a:solidFill>
                <a:srgbClr val="FF0000"/>
              </a:solidFill>
            </a:endParaRPr>
          </a:p>
          <a:p>
            <a:pPr marL="0" indent="0">
              <a:buNone/>
            </a:pPr>
            <a:r>
              <a:rPr lang="en-US" sz="2000" dirty="0"/>
              <a:t>The EIC  is designed to meet the requirements set forth in NSAC Long Range Plan, which was emphasized by the NAS report:</a:t>
            </a:r>
          </a:p>
          <a:p>
            <a:pPr marL="0" indent="0">
              <a:buNone/>
            </a:pPr>
            <a:endParaRPr lang="en-US" sz="2000" dirty="0"/>
          </a:p>
          <a:p>
            <a:r>
              <a:rPr lang="en-US" sz="1800" dirty="0"/>
              <a:t>Highly polarized (~70%) electron and nucleon beams</a:t>
            </a:r>
          </a:p>
          <a:p>
            <a:r>
              <a:rPr lang="en-US" sz="1800" dirty="0"/>
              <a:t>Ion beams from deuterons to the heaviest nuclei (uranium or lead)</a:t>
            </a:r>
          </a:p>
          <a:p>
            <a:r>
              <a:rPr lang="en-US" sz="1800" dirty="0"/>
              <a:t>Variable center of mass energies from ~20 - ~100 GeV, upgradable to ~140 GeV</a:t>
            </a:r>
          </a:p>
          <a:p>
            <a:r>
              <a:rPr lang="en-US" sz="1800" dirty="0"/>
              <a:t>High collision luminosity ~10</a:t>
            </a:r>
            <a:r>
              <a:rPr lang="en-US" sz="1800" baseline="30000" dirty="0"/>
              <a:t>33</a:t>
            </a:r>
            <a:r>
              <a:rPr lang="en-US" sz="1800" dirty="0"/>
              <a:t> – 10</a:t>
            </a:r>
            <a:r>
              <a:rPr lang="en-US" sz="1800" baseline="30000" dirty="0"/>
              <a:t>34</a:t>
            </a:r>
            <a:r>
              <a:rPr lang="en-US" sz="1800" dirty="0"/>
              <a:t> cm</a:t>
            </a:r>
            <a:r>
              <a:rPr lang="en-US" sz="1800" baseline="30000" dirty="0"/>
              <a:t>-2</a:t>
            </a:r>
            <a:r>
              <a:rPr lang="en-US" sz="1800" dirty="0"/>
              <a:t>s</a:t>
            </a:r>
            <a:r>
              <a:rPr lang="en-US" sz="1800" baseline="30000" dirty="0"/>
              <a:t>-1</a:t>
            </a:r>
          </a:p>
          <a:p>
            <a:r>
              <a:rPr lang="en-US" sz="1800" dirty="0"/>
              <a:t>Possibilities of having more than one interaction region</a:t>
            </a:r>
          </a:p>
          <a:p>
            <a:pPr marL="0" indent="0">
              <a:buNone/>
            </a:pP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5" name="Picture 4">
            <a:extLst>
              <a:ext uri="{FF2B5EF4-FFF2-40B4-BE49-F238E27FC236}">
                <a16:creationId xmlns:a16="http://schemas.microsoft.com/office/drawing/2014/main" id="{8ADFADD3-4513-43A4-A268-53DBF747A2C4}"/>
              </a:ext>
            </a:extLst>
          </p:cNvPr>
          <p:cNvPicPr>
            <a:picLocks noChangeAspect="1"/>
          </p:cNvPicPr>
          <p:nvPr/>
        </p:nvPicPr>
        <p:blipFill>
          <a:blip r:embed="rId2"/>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7756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0538-3587-4EBC-8D88-76AA5D49C675}"/>
              </a:ext>
            </a:extLst>
          </p:cNvPr>
          <p:cNvSpPr>
            <a:spLocks noGrp="1"/>
          </p:cNvSpPr>
          <p:nvPr>
            <p:ph type="title"/>
          </p:nvPr>
        </p:nvSpPr>
        <p:spPr/>
        <p:txBody>
          <a:bodyPr/>
          <a:lstStyle/>
          <a:p>
            <a:r>
              <a:rPr lang="en-US" dirty="0"/>
              <a:t>There are two proposals:</a:t>
            </a:r>
          </a:p>
        </p:txBody>
      </p:sp>
      <p:sp>
        <p:nvSpPr>
          <p:cNvPr id="3" name="Content Placeholder 2">
            <a:extLst>
              <a:ext uri="{FF2B5EF4-FFF2-40B4-BE49-F238E27FC236}">
                <a16:creationId xmlns:a16="http://schemas.microsoft.com/office/drawing/2014/main" id="{AAD80EC5-67EB-4E01-B5A8-1DE1C09D7F55}"/>
              </a:ext>
            </a:extLst>
          </p:cNvPr>
          <p:cNvSpPr>
            <a:spLocks noGrp="1"/>
          </p:cNvSpPr>
          <p:nvPr>
            <p:ph idx="1"/>
          </p:nvPr>
        </p:nvSpPr>
        <p:spPr>
          <a:xfrm>
            <a:off x="274454" y="1999444"/>
            <a:ext cx="8442829" cy="4234579"/>
          </a:xfrm>
        </p:spPr>
        <p:txBody>
          <a:bodyPr>
            <a:normAutofit/>
          </a:bodyPr>
          <a:lstStyle/>
          <a:p>
            <a:r>
              <a:rPr lang="en-US" sz="2000" b="1" dirty="0"/>
              <a:t>JLEIC </a:t>
            </a:r>
            <a:r>
              <a:rPr lang="en-US" sz="2000" dirty="0"/>
              <a:t>to be constructed at Jefferson Lab</a:t>
            </a:r>
          </a:p>
          <a:p>
            <a:r>
              <a:rPr lang="en-US" sz="2000" b="1" dirty="0"/>
              <a:t>eRHIC </a:t>
            </a:r>
            <a:r>
              <a:rPr lang="en-US" sz="2000" dirty="0"/>
              <a:t>to be constructed at Brookhaven National Lab</a:t>
            </a:r>
          </a:p>
          <a:p>
            <a:pPr marL="0" indent="0">
              <a:buNone/>
            </a:pPr>
            <a:endParaRPr lang="en-US" sz="2000" dirty="0"/>
          </a:p>
          <a:p>
            <a:pPr marL="0" indent="0">
              <a:buNone/>
            </a:pPr>
            <a:r>
              <a:rPr lang="en-US" sz="2000" dirty="0"/>
              <a:t>Both design benefit from existing Nuclear Physics infrastructure and are based on the same accelerator principles:</a:t>
            </a:r>
          </a:p>
          <a:p>
            <a:pPr marL="457200" lvl="1" indent="0">
              <a:buNone/>
            </a:pPr>
            <a:endParaRPr lang="en-US" sz="2000" dirty="0"/>
          </a:p>
          <a:p>
            <a:r>
              <a:rPr lang="en-US" sz="2000" b="1" dirty="0"/>
              <a:t>Electron Storage Rings </a:t>
            </a:r>
            <a:r>
              <a:rPr lang="en-US" sz="2000" dirty="0"/>
              <a:t>with frequent injection of fresh polarized beams</a:t>
            </a:r>
          </a:p>
          <a:p>
            <a:r>
              <a:rPr lang="en-US" sz="2000" b="1" dirty="0"/>
              <a:t>Hadron storage rings </a:t>
            </a:r>
            <a:r>
              <a:rPr lang="en-US" sz="2000" dirty="0"/>
              <a:t>with strong cooling or alternatively frequent  injections</a:t>
            </a:r>
          </a:p>
        </p:txBody>
      </p:sp>
      <p:pic>
        <p:nvPicPr>
          <p:cNvPr id="4" name="Picture 3">
            <a:extLst>
              <a:ext uri="{FF2B5EF4-FFF2-40B4-BE49-F238E27FC236}">
                <a16:creationId xmlns:a16="http://schemas.microsoft.com/office/drawing/2014/main" id="{1EF83B3E-42E0-4AA2-9D17-DC3D04C1C0CF}"/>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5" name="Slide Number Placeholder 4">
            <a:extLst>
              <a:ext uri="{FF2B5EF4-FFF2-40B4-BE49-F238E27FC236}">
                <a16:creationId xmlns:a16="http://schemas.microsoft.com/office/drawing/2014/main" id="{D52E43C5-8DC9-4B15-A758-1B539F713192}"/>
              </a:ext>
            </a:extLst>
          </p:cNvPr>
          <p:cNvSpPr>
            <a:spLocks noGrp="1"/>
          </p:cNvSpPr>
          <p:nvPr>
            <p:ph type="sldNum" sz="quarter" idx="12"/>
          </p:nvPr>
        </p:nvSpPr>
        <p:spPr/>
        <p:txBody>
          <a:bodyPr/>
          <a:lstStyle/>
          <a:p>
            <a:fld id="{893C5830-40F3-F04E-B2E3-10E6672BA8FF}" type="slidenum">
              <a:rPr lang="en-US" smtClean="0"/>
              <a:pPr/>
              <a:t>5</a:t>
            </a:fld>
            <a:endParaRPr lang="en-US"/>
          </a:p>
        </p:txBody>
      </p:sp>
    </p:spTree>
    <p:extLst>
      <p:ext uri="{BB962C8B-B14F-4D97-AF65-F5344CB8AC3E}">
        <p14:creationId xmlns:p14="http://schemas.microsoft.com/office/powerpoint/2010/main" val="10802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1D5F-DA1F-4685-9286-241B82D64368}"/>
              </a:ext>
            </a:extLst>
          </p:cNvPr>
          <p:cNvSpPr>
            <a:spLocks noGrp="1"/>
          </p:cNvSpPr>
          <p:nvPr>
            <p:ph type="title"/>
          </p:nvPr>
        </p:nvSpPr>
        <p:spPr>
          <a:xfrm>
            <a:off x="287165" y="0"/>
            <a:ext cx="7886700" cy="701255"/>
          </a:xfrm>
        </p:spPr>
        <p:txBody>
          <a:bodyPr/>
          <a:lstStyle/>
          <a:p>
            <a:r>
              <a:rPr lang="en-US" dirty="0"/>
              <a:t>JLEIC Layout</a:t>
            </a:r>
          </a:p>
        </p:txBody>
      </p:sp>
      <p:pic>
        <p:nvPicPr>
          <p:cNvPr id="22" name="Picture 21">
            <a:extLst>
              <a:ext uri="{FF2B5EF4-FFF2-40B4-BE49-F238E27FC236}">
                <a16:creationId xmlns:a16="http://schemas.microsoft.com/office/drawing/2014/main" id="{57B0B8CC-EC6C-4AF2-9CB6-3AB422219DA1}"/>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3" name="Slide Number Placeholder 2">
            <a:extLst>
              <a:ext uri="{FF2B5EF4-FFF2-40B4-BE49-F238E27FC236}">
                <a16:creationId xmlns:a16="http://schemas.microsoft.com/office/drawing/2014/main" id="{E9DDC5CA-7D48-4E8C-9A46-272048592FF8}"/>
              </a:ext>
            </a:extLst>
          </p:cNvPr>
          <p:cNvSpPr>
            <a:spLocks noGrp="1"/>
          </p:cNvSpPr>
          <p:nvPr>
            <p:ph type="sldNum" sz="quarter" idx="12"/>
          </p:nvPr>
        </p:nvSpPr>
        <p:spPr/>
        <p:txBody>
          <a:bodyPr/>
          <a:lstStyle/>
          <a:p>
            <a:fld id="{893C5830-40F3-F04E-B2E3-10E6672BA8FF}" type="slidenum">
              <a:rPr lang="en-US" smtClean="0"/>
              <a:pPr/>
              <a:t>6</a:t>
            </a:fld>
            <a:endParaRPr lang="en-US"/>
          </a:p>
        </p:txBody>
      </p:sp>
      <p:pic>
        <p:nvPicPr>
          <p:cNvPr id="42" name="Picture 41">
            <a:extLst>
              <a:ext uri="{FF2B5EF4-FFF2-40B4-BE49-F238E27FC236}">
                <a16:creationId xmlns:a16="http://schemas.microsoft.com/office/drawing/2014/main" id="{32B31181-D5E1-406C-82EE-EB4637C2E68E}"/>
              </a:ext>
            </a:extLst>
          </p:cNvPr>
          <p:cNvPicPr>
            <a:picLocks noChangeAspect="1"/>
          </p:cNvPicPr>
          <p:nvPr/>
        </p:nvPicPr>
        <p:blipFill>
          <a:blip r:embed="rId3"/>
          <a:stretch>
            <a:fillRect/>
          </a:stretch>
        </p:blipFill>
        <p:spPr>
          <a:xfrm>
            <a:off x="-88190" y="1048870"/>
            <a:ext cx="9334000" cy="4705827"/>
          </a:xfrm>
          <a:prstGeom prst="rect">
            <a:avLst/>
          </a:prstGeom>
        </p:spPr>
      </p:pic>
      <p:sp>
        <p:nvSpPr>
          <p:cNvPr id="43" name="TextBox 42">
            <a:extLst>
              <a:ext uri="{FF2B5EF4-FFF2-40B4-BE49-F238E27FC236}">
                <a16:creationId xmlns:a16="http://schemas.microsoft.com/office/drawing/2014/main" id="{5C659251-9B80-4408-8C8E-110671BE1528}"/>
              </a:ext>
            </a:extLst>
          </p:cNvPr>
          <p:cNvSpPr txBox="1"/>
          <p:nvPr/>
        </p:nvSpPr>
        <p:spPr>
          <a:xfrm>
            <a:off x="6004721" y="6194379"/>
            <a:ext cx="3055358" cy="300082"/>
          </a:xfrm>
          <a:prstGeom prst="rect">
            <a:avLst/>
          </a:prstGeom>
          <a:noFill/>
        </p:spPr>
        <p:txBody>
          <a:bodyPr wrap="square" rtlCol="0">
            <a:spAutoFit/>
          </a:bodyPr>
          <a:lstStyle/>
          <a:p>
            <a:r>
              <a:rPr lang="en-US" sz="1350" dirty="0">
                <a:solidFill>
                  <a:schemeClr val="bg1"/>
                </a:solidFill>
              </a:rPr>
              <a:t>Courtesy: V Morozov, A Seryi</a:t>
            </a:r>
          </a:p>
        </p:txBody>
      </p:sp>
      <p:sp>
        <p:nvSpPr>
          <p:cNvPr id="44" name="Rectangle 43">
            <a:extLst>
              <a:ext uri="{FF2B5EF4-FFF2-40B4-BE49-F238E27FC236}">
                <a16:creationId xmlns:a16="http://schemas.microsoft.com/office/drawing/2014/main" id="{F64E91A4-4744-4D07-8E39-F72FCDBA2A82}"/>
              </a:ext>
            </a:extLst>
          </p:cNvPr>
          <p:cNvSpPr/>
          <p:nvPr/>
        </p:nvSpPr>
        <p:spPr>
          <a:xfrm>
            <a:off x="7933926" y="5491875"/>
            <a:ext cx="881547" cy="262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39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A87D9-43A4-43A1-8B23-21BC40DA7F83}"/>
              </a:ext>
            </a:extLst>
          </p:cNvPr>
          <p:cNvPicPr>
            <a:picLocks noChangeAspect="1"/>
          </p:cNvPicPr>
          <p:nvPr/>
        </p:nvPicPr>
        <p:blipFill>
          <a:blip r:embed="rId3"/>
          <a:stretch>
            <a:fillRect/>
          </a:stretch>
        </p:blipFill>
        <p:spPr>
          <a:xfrm>
            <a:off x="4572000" y="239984"/>
            <a:ext cx="4572000" cy="3032070"/>
          </a:xfrm>
          <a:prstGeom prst="rect">
            <a:avLst/>
          </a:prstGeom>
        </p:spPr>
      </p:pic>
      <p:sp>
        <p:nvSpPr>
          <p:cNvPr id="2" name="Title 1"/>
          <p:cNvSpPr>
            <a:spLocks noGrp="1"/>
          </p:cNvSpPr>
          <p:nvPr>
            <p:ph type="title"/>
          </p:nvPr>
        </p:nvSpPr>
        <p:spPr>
          <a:xfrm>
            <a:off x="354894" y="80235"/>
            <a:ext cx="2059966" cy="589573"/>
          </a:xfrm>
        </p:spPr>
        <p:txBody>
          <a:bodyPr>
            <a:normAutofit fontScale="90000"/>
          </a:bodyPr>
          <a:lstStyle/>
          <a:p>
            <a:r>
              <a:rPr lang="en-US" dirty="0"/>
              <a:t>eRHIC</a:t>
            </a:r>
          </a:p>
        </p:txBody>
      </p:sp>
      <p:sp>
        <p:nvSpPr>
          <p:cNvPr id="4" name="Slide Number Placeholder 3"/>
          <p:cNvSpPr>
            <a:spLocks noGrp="1"/>
          </p:cNvSpPr>
          <p:nvPr>
            <p:ph type="sldNum" sz="quarter" idx="12"/>
          </p:nvPr>
        </p:nvSpPr>
        <p:spPr/>
        <p:txBody>
          <a:bodyPr/>
          <a:lstStyle/>
          <a:p>
            <a:fld id="{893C5830-40F3-F04E-B2E3-10E6672BA8FF}" type="slidenum">
              <a:rPr lang="en-US" smtClean="0"/>
              <a:pPr/>
              <a:t>7</a:t>
            </a:fld>
            <a:endParaRPr lang="en-US" dirty="0"/>
          </a:p>
        </p:txBody>
      </p:sp>
      <p:pic>
        <p:nvPicPr>
          <p:cNvPr id="6" name="Picture 5">
            <a:extLst>
              <a:ext uri="{FF2B5EF4-FFF2-40B4-BE49-F238E27FC236}">
                <a16:creationId xmlns:a16="http://schemas.microsoft.com/office/drawing/2014/main" id="{F247D399-CC1D-41C3-B616-D5494B522308}"/>
              </a:ext>
            </a:extLst>
          </p:cNvPr>
          <p:cNvPicPr>
            <a:picLocks noChangeAspect="1"/>
          </p:cNvPicPr>
          <p:nvPr/>
        </p:nvPicPr>
        <p:blipFill>
          <a:blip r:embed="rId4"/>
          <a:stretch>
            <a:fillRect/>
          </a:stretch>
        </p:blipFill>
        <p:spPr>
          <a:xfrm>
            <a:off x="6063097" y="6499552"/>
            <a:ext cx="2839748" cy="273375"/>
          </a:xfrm>
          <a:prstGeom prst="rect">
            <a:avLst/>
          </a:prstGeom>
        </p:spPr>
      </p:pic>
      <p:sp>
        <p:nvSpPr>
          <p:cNvPr id="3" name="Content Placeholder 2"/>
          <p:cNvSpPr>
            <a:spLocks noGrp="1"/>
          </p:cNvSpPr>
          <p:nvPr>
            <p:ph idx="1"/>
          </p:nvPr>
        </p:nvSpPr>
        <p:spPr>
          <a:xfrm>
            <a:off x="25725" y="855542"/>
            <a:ext cx="9144000" cy="5485534"/>
          </a:xfrm>
        </p:spPr>
        <p:txBody>
          <a:bodyPr>
            <a:noAutofit/>
          </a:bodyPr>
          <a:lstStyle/>
          <a:p>
            <a:pPr>
              <a:lnSpc>
                <a:spcPct val="100000"/>
              </a:lnSpc>
              <a:spcBef>
                <a:spcPts val="0"/>
              </a:spcBef>
            </a:pPr>
            <a:r>
              <a:rPr lang="en-US" sz="1800" b="1" dirty="0"/>
              <a:t>Hadrons up to 275 GeV</a:t>
            </a:r>
          </a:p>
          <a:p>
            <a:pPr marL="0" indent="0">
              <a:lnSpc>
                <a:spcPct val="100000"/>
              </a:lnSpc>
              <a:spcBef>
                <a:spcPts val="0"/>
              </a:spcBef>
              <a:buNone/>
            </a:pPr>
            <a:r>
              <a:rPr lang="en-US" sz="800" b="1" dirty="0"/>
              <a:t>                  </a:t>
            </a:r>
          </a:p>
          <a:p>
            <a:pPr marL="0" indent="0">
              <a:lnSpc>
                <a:spcPct val="100000"/>
              </a:lnSpc>
              <a:spcBef>
                <a:spcPts val="0"/>
              </a:spcBef>
              <a:buNone/>
            </a:pPr>
            <a:r>
              <a:rPr lang="en-US" sz="1800" b="1" dirty="0"/>
              <a:t>    </a:t>
            </a:r>
            <a:r>
              <a:rPr lang="en-US" sz="1800" dirty="0"/>
              <a:t>eRHIC is using the existing RHIC complex: </a:t>
            </a:r>
          </a:p>
          <a:p>
            <a:pPr marL="0" indent="0">
              <a:lnSpc>
                <a:spcPct val="100000"/>
              </a:lnSpc>
              <a:spcBef>
                <a:spcPts val="0"/>
              </a:spcBef>
              <a:buNone/>
            </a:pPr>
            <a:r>
              <a:rPr lang="en-US" sz="1800" dirty="0"/>
              <a:t>    Storage ring (Yellow Ring), injectors, ion  </a:t>
            </a:r>
          </a:p>
          <a:p>
            <a:pPr marL="0" indent="0">
              <a:lnSpc>
                <a:spcPct val="100000"/>
              </a:lnSpc>
              <a:spcBef>
                <a:spcPts val="0"/>
              </a:spcBef>
              <a:buNone/>
            </a:pPr>
            <a:r>
              <a:rPr lang="en-US" sz="1800" dirty="0"/>
              <a:t>    sources, infrastructure, </a:t>
            </a:r>
          </a:p>
          <a:p>
            <a:pPr>
              <a:lnSpc>
                <a:spcPct val="100000"/>
              </a:lnSpc>
              <a:spcBef>
                <a:spcPts val="0"/>
              </a:spcBef>
            </a:pPr>
            <a:r>
              <a:rPr lang="en-US" sz="1800" dirty="0"/>
              <a:t>Need only few modifications for eRHIC</a:t>
            </a:r>
          </a:p>
          <a:p>
            <a:pPr>
              <a:lnSpc>
                <a:spcPct val="100000"/>
              </a:lnSpc>
              <a:spcBef>
                <a:spcPts val="0"/>
              </a:spcBef>
            </a:pPr>
            <a:r>
              <a:rPr lang="en-US" sz="1800" dirty="0"/>
              <a:t>Todays RHIC beam parameters are close </a:t>
            </a:r>
          </a:p>
          <a:p>
            <a:pPr marL="0" indent="0">
              <a:lnSpc>
                <a:spcPct val="100000"/>
              </a:lnSpc>
              <a:spcBef>
                <a:spcPts val="0"/>
              </a:spcBef>
              <a:buNone/>
            </a:pPr>
            <a:r>
              <a:rPr lang="en-US" sz="1800" dirty="0"/>
              <a:t>    to what  is required for eRHIC</a:t>
            </a:r>
          </a:p>
          <a:p>
            <a:pPr marL="0" indent="0">
              <a:lnSpc>
                <a:spcPct val="100000"/>
              </a:lnSpc>
              <a:spcBef>
                <a:spcPts val="0"/>
              </a:spcBef>
              <a:buNone/>
            </a:pPr>
            <a:endParaRPr lang="en-US" sz="1800" dirty="0"/>
          </a:p>
          <a:p>
            <a:pPr>
              <a:lnSpc>
                <a:spcPct val="100000"/>
              </a:lnSpc>
              <a:spcBef>
                <a:spcPts val="0"/>
              </a:spcBef>
              <a:spcAft>
                <a:spcPts val="600"/>
              </a:spcAft>
            </a:pPr>
            <a:r>
              <a:rPr lang="en-US" sz="1800" b="1" dirty="0"/>
              <a:t>Electrons up to 18 GeV</a:t>
            </a:r>
          </a:p>
          <a:p>
            <a:pPr marL="0" indent="0">
              <a:lnSpc>
                <a:spcPct val="100000"/>
              </a:lnSpc>
              <a:spcBef>
                <a:spcPts val="0"/>
              </a:spcBef>
              <a:spcAft>
                <a:spcPts val="600"/>
              </a:spcAft>
              <a:buNone/>
            </a:pPr>
            <a:r>
              <a:rPr lang="en-US" sz="800" b="1" dirty="0"/>
              <a:t>            </a:t>
            </a:r>
          </a:p>
          <a:p>
            <a:pPr>
              <a:lnSpc>
                <a:spcPct val="100000"/>
              </a:lnSpc>
              <a:spcBef>
                <a:spcPts val="0"/>
              </a:spcBef>
              <a:spcAft>
                <a:spcPts val="600"/>
              </a:spcAft>
            </a:pPr>
            <a:r>
              <a:rPr lang="en-US" sz="1800" dirty="0"/>
              <a:t>Electron storage ring with up to 18GeV  </a:t>
            </a:r>
            <a:r>
              <a:rPr lang="en-US" sz="1800" dirty="0">
                <a:solidFill>
                  <a:srgbClr val="FF0000"/>
                </a:solidFill>
                <a:sym typeface="Wingdings" panose="05000000000000000000" pitchFamily="2" charset="2"/>
              </a:rPr>
              <a:t></a:t>
            </a:r>
            <a:r>
              <a:rPr lang="en-US" sz="1800" dirty="0">
                <a:sym typeface="Wingdings" panose="05000000000000000000" pitchFamily="2" charset="2"/>
              </a:rPr>
              <a:t> E</a:t>
            </a:r>
            <a:r>
              <a:rPr lang="en-US" sz="1800" baseline="-25000" dirty="0">
                <a:sym typeface="Wingdings" panose="05000000000000000000" pitchFamily="2" charset="2"/>
              </a:rPr>
              <a:t>cm</a:t>
            </a:r>
            <a:r>
              <a:rPr lang="en-US" sz="1800" dirty="0">
                <a:sym typeface="Wingdings" panose="05000000000000000000" pitchFamily="2" charset="2"/>
              </a:rPr>
              <a:t> = 20 GeV -141 GeV installed in RHIC tunnel. Beam current are limited by the choice of installed RF power 10 MW.</a:t>
            </a:r>
          </a:p>
          <a:p>
            <a:pPr>
              <a:lnSpc>
                <a:spcPct val="100000"/>
              </a:lnSpc>
              <a:spcBef>
                <a:spcPts val="0"/>
              </a:spcBef>
              <a:spcAft>
                <a:spcPts val="600"/>
              </a:spcAft>
            </a:pPr>
            <a:r>
              <a:rPr lang="en-US" sz="1800" dirty="0"/>
              <a:t>Electron beams with a variable spin pattern accelerated in  the on-energy, spin transparent injector:  Rapid Cycling Synchrotron  with 1-2 Hz cycle frequency in the RHIC tunnel</a:t>
            </a:r>
            <a:endParaRPr lang="en-US" sz="1800" b="1" dirty="0">
              <a:sym typeface="Wingdings" panose="05000000000000000000" pitchFamily="2" charset="2"/>
            </a:endParaRPr>
          </a:p>
          <a:p>
            <a:pPr>
              <a:lnSpc>
                <a:spcPct val="100000"/>
              </a:lnSpc>
              <a:spcBef>
                <a:spcPts val="0"/>
              </a:spcBef>
              <a:spcAft>
                <a:spcPts val="600"/>
              </a:spcAft>
            </a:pPr>
            <a:r>
              <a:rPr lang="en-US" sz="1800" dirty="0"/>
              <a:t>Polarized electron source and 400 MeV s-band injector linac in existing tunnel</a:t>
            </a:r>
          </a:p>
          <a:p>
            <a:pPr>
              <a:lnSpc>
                <a:spcPct val="100000"/>
              </a:lnSpc>
              <a:spcBef>
                <a:spcPts val="0"/>
              </a:spcBef>
              <a:spcAft>
                <a:spcPts val="600"/>
              </a:spcAft>
            </a:pPr>
            <a:r>
              <a:rPr lang="en-US" sz="1800" dirty="0"/>
              <a:t>Design meets the high luminosity goal of  </a:t>
            </a:r>
            <a:r>
              <a:rPr lang="en-US" sz="2000" dirty="0"/>
              <a:t> </a:t>
            </a:r>
            <a:r>
              <a:rPr lang="en-US" sz="2000" b="1" dirty="0">
                <a:solidFill>
                  <a:srgbClr val="FF0000"/>
                </a:solidFill>
              </a:rPr>
              <a:t>L = 10</a:t>
            </a:r>
            <a:r>
              <a:rPr lang="en-US" sz="2000" b="1" baseline="30000" dirty="0">
                <a:solidFill>
                  <a:srgbClr val="FF0000"/>
                </a:solidFill>
              </a:rPr>
              <a:t>34</a:t>
            </a:r>
            <a:r>
              <a:rPr lang="en-US" sz="2000" b="1" dirty="0">
                <a:solidFill>
                  <a:srgbClr val="FF0000"/>
                </a:solidFill>
              </a:rPr>
              <a:t>cm</a:t>
            </a:r>
            <a:r>
              <a:rPr lang="en-US" sz="2000" b="1" baseline="30000" dirty="0">
                <a:solidFill>
                  <a:srgbClr val="FF0000"/>
                </a:solidFill>
              </a:rPr>
              <a:t>-2</a:t>
            </a:r>
            <a:r>
              <a:rPr lang="en-US" sz="2000" b="1" dirty="0">
                <a:solidFill>
                  <a:srgbClr val="FF0000"/>
                </a:solidFill>
              </a:rPr>
              <a:t>s</a:t>
            </a:r>
            <a:r>
              <a:rPr lang="en-US" sz="2000" b="1" baseline="30000" dirty="0">
                <a:solidFill>
                  <a:srgbClr val="FF0000"/>
                </a:solidFill>
              </a:rPr>
              <a:t>-1</a:t>
            </a:r>
            <a:endParaRPr lang="en-US" sz="2000" b="1" dirty="0"/>
          </a:p>
        </p:txBody>
      </p:sp>
    </p:spTree>
    <p:extLst>
      <p:ext uri="{BB962C8B-B14F-4D97-AF65-F5344CB8AC3E}">
        <p14:creationId xmlns:p14="http://schemas.microsoft.com/office/powerpoint/2010/main" val="304238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57A1-7573-4061-8CB4-8FFAE2F7A671}"/>
              </a:ext>
            </a:extLst>
          </p:cNvPr>
          <p:cNvSpPr>
            <a:spLocks noGrp="1"/>
          </p:cNvSpPr>
          <p:nvPr>
            <p:ph type="title"/>
          </p:nvPr>
        </p:nvSpPr>
        <p:spPr/>
        <p:txBody>
          <a:bodyPr>
            <a:normAutofit/>
          </a:bodyPr>
          <a:lstStyle/>
          <a:p>
            <a:pPr algn="ctr"/>
            <a:r>
              <a:rPr lang="en-US" sz="3600" dirty="0"/>
              <a:t>Key EIC Machine Parameters</a:t>
            </a:r>
            <a:br>
              <a:rPr lang="en-US" sz="3600" dirty="0"/>
            </a:br>
            <a:endParaRPr lang="en-US" sz="3600" dirty="0"/>
          </a:p>
        </p:txBody>
      </p:sp>
      <p:sp>
        <p:nvSpPr>
          <p:cNvPr id="9" name="TextBox 8">
            <a:extLst>
              <a:ext uri="{FF2B5EF4-FFF2-40B4-BE49-F238E27FC236}">
                <a16:creationId xmlns:a16="http://schemas.microsoft.com/office/drawing/2014/main" id="{2FFE30CA-2711-4FD0-8600-5346C8152D0F}"/>
              </a:ext>
            </a:extLst>
          </p:cNvPr>
          <p:cNvSpPr txBox="1"/>
          <p:nvPr/>
        </p:nvSpPr>
        <p:spPr>
          <a:xfrm>
            <a:off x="426554" y="1268066"/>
            <a:ext cx="7886700" cy="415498"/>
          </a:xfrm>
          <a:prstGeom prst="rect">
            <a:avLst/>
          </a:prstGeom>
          <a:noFill/>
        </p:spPr>
        <p:txBody>
          <a:bodyPr wrap="square" rtlCol="0">
            <a:spAutoFit/>
          </a:bodyPr>
          <a:lstStyle/>
          <a:p>
            <a:pPr algn="ctr"/>
            <a:r>
              <a:rPr lang="en-US" sz="2100" dirty="0"/>
              <a:t>as required  by the NSAC LRP &amp; NAS</a:t>
            </a:r>
          </a:p>
        </p:txBody>
      </p:sp>
      <p:sp>
        <p:nvSpPr>
          <p:cNvPr id="4" name="TextBox 3">
            <a:extLst>
              <a:ext uri="{FF2B5EF4-FFF2-40B4-BE49-F238E27FC236}">
                <a16:creationId xmlns:a16="http://schemas.microsoft.com/office/drawing/2014/main" id="{60F14D4B-CB4D-4A0B-AD71-07EADB80E53F}"/>
              </a:ext>
            </a:extLst>
          </p:cNvPr>
          <p:cNvSpPr txBox="1"/>
          <p:nvPr/>
        </p:nvSpPr>
        <p:spPr>
          <a:xfrm>
            <a:off x="238125" y="4470928"/>
            <a:ext cx="6822182" cy="369332"/>
          </a:xfrm>
          <a:prstGeom prst="rect">
            <a:avLst/>
          </a:prstGeom>
          <a:noFill/>
        </p:spPr>
        <p:txBody>
          <a:bodyPr wrap="square" rtlCol="0">
            <a:spAutoFit/>
          </a:bodyPr>
          <a:lstStyle/>
          <a:p>
            <a:r>
              <a:rPr lang="en-US" dirty="0"/>
              <a:t>a)    upgradable to 140 GeV</a:t>
            </a:r>
          </a:p>
        </p:txBody>
      </p:sp>
      <p:pic>
        <p:nvPicPr>
          <p:cNvPr id="6" name="Picture 5">
            <a:extLst>
              <a:ext uri="{FF2B5EF4-FFF2-40B4-BE49-F238E27FC236}">
                <a16:creationId xmlns:a16="http://schemas.microsoft.com/office/drawing/2014/main" id="{52965B17-4FFA-49C4-9CCA-D83B3932C2FC}"/>
              </a:ext>
            </a:extLst>
          </p:cNvPr>
          <p:cNvPicPr>
            <a:picLocks noChangeAspect="1"/>
          </p:cNvPicPr>
          <p:nvPr/>
        </p:nvPicPr>
        <p:blipFill>
          <a:blip r:embed="rId2"/>
          <a:stretch>
            <a:fillRect/>
          </a:stretch>
        </p:blipFill>
        <p:spPr>
          <a:xfrm>
            <a:off x="6063097" y="6499552"/>
            <a:ext cx="2839748" cy="273375"/>
          </a:xfrm>
          <a:prstGeom prst="rect">
            <a:avLst/>
          </a:prstGeom>
        </p:spPr>
      </p:pic>
      <p:sp>
        <p:nvSpPr>
          <p:cNvPr id="5" name="Slide Number Placeholder 4">
            <a:extLst>
              <a:ext uri="{FF2B5EF4-FFF2-40B4-BE49-F238E27FC236}">
                <a16:creationId xmlns:a16="http://schemas.microsoft.com/office/drawing/2014/main" id="{771E5A8A-8BA2-41DF-AA7F-A9798ED553D1}"/>
              </a:ext>
            </a:extLst>
          </p:cNvPr>
          <p:cNvSpPr>
            <a:spLocks noGrp="1"/>
          </p:cNvSpPr>
          <p:nvPr>
            <p:ph type="sldNum" sz="quarter" idx="12"/>
          </p:nvPr>
        </p:nvSpPr>
        <p:spPr/>
        <p:txBody>
          <a:bodyPr/>
          <a:lstStyle/>
          <a:p>
            <a:fld id="{893C5830-40F3-F04E-B2E3-10E6672BA8FF}" type="slidenum">
              <a:rPr lang="en-US" smtClean="0"/>
              <a:pPr/>
              <a:t>8</a:t>
            </a:fld>
            <a:endParaRPr lang="en-US"/>
          </a:p>
        </p:txBody>
      </p:sp>
      <p:sp>
        <p:nvSpPr>
          <p:cNvPr id="7" name="Rectangle 6">
            <a:extLst>
              <a:ext uri="{FF2B5EF4-FFF2-40B4-BE49-F238E27FC236}">
                <a16:creationId xmlns:a16="http://schemas.microsoft.com/office/drawing/2014/main" id="{BE562C96-367B-403D-8BC7-AA7F98D8E9B3}"/>
              </a:ext>
            </a:extLst>
          </p:cNvPr>
          <p:cNvSpPr/>
          <p:nvPr/>
        </p:nvSpPr>
        <p:spPr>
          <a:xfrm>
            <a:off x="8010144" y="3739896"/>
            <a:ext cx="303110"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CE3492C-2BAA-4EAE-8351-9BFA82176A2F}"/>
              </a:ext>
            </a:extLst>
          </p:cNvPr>
          <p:cNvPicPr>
            <a:picLocks noChangeAspect="1"/>
          </p:cNvPicPr>
          <p:nvPr/>
        </p:nvPicPr>
        <p:blipFill>
          <a:blip r:embed="rId3"/>
          <a:stretch>
            <a:fillRect/>
          </a:stretch>
        </p:blipFill>
        <p:spPr>
          <a:xfrm>
            <a:off x="238125" y="1930538"/>
            <a:ext cx="8667750" cy="2505075"/>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5A43446-E535-4DB1-B9FA-A375F1FE7F0B}"/>
              </a:ext>
            </a:extLst>
          </p:cNvPr>
          <p:cNvSpPr txBox="1"/>
          <p:nvPr/>
        </p:nvSpPr>
        <p:spPr>
          <a:xfrm>
            <a:off x="7974334" y="3341865"/>
            <a:ext cx="701733" cy="323165"/>
          </a:xfrm>
          <a:prstGeom prst="rect">
            <a:avLst/>
          </a:prstGeom>
          <a:solidFill>
            <a:schemeClr val="bg1"/>
          </a:solidFill>
        </p:spPr>
        <p:txBody>
          <a:bodyPr wrap="square" rtlCol="0">
            <a:spAutoFit/>
          </a:bodyPr>
          <a:lstStyle/>
          <a:p>
            <a:r>
              <a:rPr lang="en-US" sz="1500" dirty="0"/>
              <a:t>b) c)</a:t>
            </a:r>
          </a:p>
        </p:txBody>
      </p:sp>
      <p:sp>
        <p:nvSpPr>
          <p:cNvPr id="10" name="Rectangle 9">
            <a:extLst>
              <a:ext uri="{FF2B5EF4-FFF2-40B4-BE49-F238E27FC236}">
                <a16:creationId xmlns:a16="http://schemas.microsoft.com/office/drawing/2014/main" id="{826FD32B-84F4-4868-B005-C1D4F1FF6E45}"/>
              </a:ext>
            </a:extLst>
          </p:cNvPr>
          <p:cNvSpPr/>
          <p:nvPr/>
        </p:nvSpPr>
        <p:spPr>
          <a:xfrm>
            <a:off x="6172200" y="3739896"/>
            <a:ext cx="303110" cy="192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633E75-8B82-415A-BAFD-6D50CD5DAFB8}"/>
              </a:ext>
            </a:extLst>
          </p:cNvPr>
          <p:cNvSpPr txBox="1"/>
          <p:nvPr/>
        </p:nvSpPr>
        <p:spPr>
          <a:xfrm>
            <a:off x="6266074" y="3626752"/>
            <a:ext cx="849086" cy="369332"/>
          </a:xfrm>
          <a:prstGeom prst="rect">
            <a:avLst/>
          </a:prstGeom>
          <a:noFill/>
        </p:spPr>
        <p:txBody>
          <a:bodyPr wrap="square" rtlCol="0">
            <a:spAutoFit/>
          </a:bodyPr>
          <a:lstStyle/>
          <a:p>
            <a:r>
              <a:rPr lang="en-US" dirty="0"/>
              <a:t>f)</a:t>
            </a:r>
          </a:p>
        </p:txBody>
      </p:sp>
      <p:sp>
        <p:nvSpPr>
          <p:cNvPr id="11" name="Rectangle 10">
            <a:extLst>
              <a:ext uri="{FF2B5EF4-FFF2-40B4-BE49-F238E27FC236}">
                <a16:creationId xmlns:a16="http://schemas.microsoft.com/office/drawing/2014/main" id="{2C516601-E4F8-4303-AEAA-3FF8463F43FF}"/>
              </a:ext>
            </a:extLst>
          </p:cNvPr>
          <p:cNvSpPr/>
          <p:nvPr/>
        </p:nvSpPr>
        <p:spPr>
          <a:xfrm>
            <a:off x="8056592" y="2756040"/>
            <a:ext cx="513323" cy="20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B53846-9396-4D80-B13C-E333FF769701}"/>
              </a:ext>
            </a:extLst>
          </p:cNvPr>
          <p:cNvSpPr/>
          <p:nvPr/>
        </p:nvSpPr>
        <p:spPr>
          <a:xfrm>
            <a:off x="7983405" y="4084858"/>
            <a:ext cx="513323" cy="20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A085D7-350A-4D60-938E-5519F03374D8}"/>
              </a:ext>
            </a:extLst>
          </p:cNvPr>
          <p:cNvSpPr/>
          <p:nvPr/>
        </p:nvSpPr>
        <p:spPr>
          <a:xfrm>
            <a:off x="7060307" y="3381476"/>
            <a:ext cx="1479273" cy="23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7CBEE5-B7EA-43D3-9B98-C5E234A1B9A2}"/>
              </a:ext>
            </a:extLst>
          </p:cNvPr>
          <p:cNvSpPr/>
          <p:nvPr/>
        </p:nvSpPr>
        <p:spPr>
          <a:xfrm>
            <a:off x="6132884" y="3718899"/>
            <a:ext cx="513323" cy="20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23B5CC-3A26-4CDF-842D-BF6BABE66845}"/>
              </a:ext>
            </a:extLst>
          </p:cNvPr>
          <p:cNvSpPr/>
          <p:nvPr/>
        </p:nvSpPr>
        <p:spPr>
          <a:xfrm>
            <a:off x="5557581" y="3739896"/>
            <a:ext cx="614619" cy="22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063740B-5356-4F34-BB1B-A27B30A7D354}"/>
              </a:ext>
            </a:extLst>
          </p:cNvPr>
          <p:cNvSpPr txBox="1"/>
          <p:nvPr/>
        </p:nvSpPr>
        <p:spPr>
          <a:xfrm>
            <a:off x="5371090" y="3647901"/>
            <a:ext cx="1374338" cy="400110"/>
          </a:xfrm>
          <a:prstGeom prst="rect">
            <a:avLst/>
          </a:prstGeom>
          <a:noFill/>
        </p:spPr>
        <p:txBody>
          <a:bodyPr wrap="square" rtlCol="0">
            <a:spAutoFit/>
          </a:bodyPr>
          <a:lstStyle/>
          <a:p>
            <a:r>
              <a:rPr lang="en-US" sz="2000" dirty="0"/>
              <a:t>80%-85%</a:t>
            </a:r>
          </a:p>
        </p:txBody>
      </p:sp>
      <p:sp>
        <p:nvSpPr>
          <p:cNvPr id="18" name="TextBox 17">
            <a:extLst>
              <a:ext uri="{FF2B5EF4-FFF2-40B4-BE49-F238E27FC236}">
                <a16:creationId xmlns:a16="http://schemas.microsoft.com/office/drawing/2014/main" id="{64CCF96F-9E9F-4107-9E83-F8F8948A7619}"/>
              </a:ext>
            </a:extLst>
          </p:cNvPr>
          <p:cNvSpPr txBox="1"/>
          <p:nvPr/>
        </p:nvSpPr>
        <p:spPr>
          <a:xfrm>
            <a:off x="7262640" y="3333131"/>
            <a:ext cx="793630" cy="400110"/>
          </a:xfrm>
          <a:prstGeom prst="rect">
            <a:avLst/>
          </a:prstGeom>
          <a:noFill/>
        </p:spPr>
        <p:txBody>
          <a:bodyPr wrap="square" rtlCol="0">
            <a:spAutoFit/>
          </a:bodyPr>
          <a:lstStyle/>
          <a:p>
            <a:r>
              <a:rPr lang="en-US" sz="2000" dirty="0"/>
              <a:t>80%</a:t>
            </a:r>
          </a:p>
        </p:txBody>
      </p:sp>
    </p:spTree>
    <p:extLst>
      <p:ext uri="{BB962C8B-B14F-4D97-AF65-F5344CB8AC3E}">
        <p14:creationId xmlns:p14="http://schemas.microsoft.com/office/powerpoint/2010/main" val="164166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1751-BA96-473A-8B29-5302939F8391}"/>
              </a:ext>
            </a:extLst>
          </p:cNvPr>
          <p:cNvSpPr>
            <a:spLocks noGrp="1"/>
          </p:cNvSpPr>
          <p:nvPr>
            <p:ph type="title"/>
          </p:nvPr>
        </p:nvSpPr>
        <p:spPr>
          <a:xfrm>
            <a:off x="416379" y="180976"/>
            <a:ext cx="8515350" cy="658131"/>
          </a:xfrm>
        </p:spPr>
        <p:txBody>
          <a:bodyPr>
            <a:normAutofit fontScale="90000"/>
          </a:bodyPr>
          <a:lstStyle/>
          <a:p>
            <a:r>
              <a:rPr lang="en-US" dirty="0"/>
              <a:t>High Luminosity Implementation</a:t>
            </a:r>
          </a:p>
        </p:txBody>
      </p:sp>
      <p:sp>
        <p:nvSpPr>
          <p:cNvPr id="3" name="Content Placeholder 2">
            <a:extLst>
              <a:ext uri="{FF2B5EF4-FFF2-40B4-BE49-F238E27FC236}">
                <a16:creationId xmlns:a16="http://schemas.microsoft.com/office/drawing/2014/main" id="{EF2E0304-C40F-4B56-B036-B6E7D3937D2E}"/>
              </a:ext>
            </a:extLst>
          </p:cNvPr>
          <p:cNvSpPr>
            <a:spLocks noGrp="1"/>
          </p:cNvSpPr>
          <p:nvPr>
            <p:ph idx="1"/>
          </p:nvPr>
        </p:nvSpPr>
        <p:spPr>
          <a:xfrm>
            <a:off x="114300" y="899318"/>
            <a:ext cx="8915400" cy="5352369"/>
          </a:xfrm>
        </p:spPr>
        <p:txBody>
          <a:bodyPr>
            <a:normAutofit/>
          </a:bodyPr>
          <a:lstStyle/>
          <a:p>
            <a:pPr marL="0" indent="0">
              <a:buNone/>
            </a:pPr>
            <a:r>
              <a:rPr lang="en-US" sz="2200" dirty="0"/>
              <a:t>As both designs, JLEIC and eRHIC are storage ring designs, the same ingredients are required for large luminosity</a:t>
            </a:r>
          </a:p>
          <a:p>
            <a:r>
              <a:rPr lang="en-US" sz="2200" b="1" dirty="0"/>
              <a:t>Large bunch charge</a:t>
            </a:r>
          </a:p>
          <a:p>
            <a:r>
              <a:rPr lang="en-US" sz="2200" b="1" dirty="0"/>
              <a:t>Many bunches</a:t>
            </a:r>
            <a:r>
              <a:rPr lang="en-US" sz="2200" b="1" dirty="0">
                <a:solidFill>
                  <a:srgbClr val="FF0000"/>
                </a:solidFill>
              </a:rPr>
              <a:t> </a:t>
            </a:r>
            <a:r>
              <a:rPr lang="en-US" sz="2200" dirty="0">
                <a:solidFill>
                  <a:srgbClr val="FF0000"/>
                </a:solidFill>
                <a:sym typeface="Wingdings" panose="05000000000000000000" pitchFamily="2" charset="2"/>
              </a:rPr>
              <a:t> </a:t>
            </a:r>
            <a:r>
              <a:rPr lang="en-US" sz="2200" dirty="0">
                <a:sym typeface="Wingdings" panose="05000000000000000000" pitchFamily="2" charset="2"/>
              </a:rPr>
              <a:t>large total beam currents</a:t>
            </a:r>
          </a:p>
          <a:p>
            <a:pPr marL="0" indent="0">
              <a:buNone/>
            </a:pPr>
            <a:r>
              <a:rPr lang="en-US" sz="2200" dirty="0">
                <a:sym typeface="Wingdings" panose="05000000000000000000" pitchFamily="2" charset="2"/>
              </a:rPr>
              <a:t>		     </a:t>
            </a:r>
            <a:r>
              <a:rPr lang="en-US" sz="2200" dirty="0">
                <a:solidFill>
                  <a:srgbClr val="FF0000"/>
                </a:solidFill>
                <a:sym typeface="Wingdings" panose="05000000000000000000" pitchFamily="2" charset="2"/>
              </a:rPr>
              <a:t></a:t>
            </a:r>
            <a:r>
              <a:rPr lang="en-US" sz="2200" dirty="0">
                <a:sym typeface="Wingdings" panose="05000000000000000000" pitchFamily="2" charset="2"/>
              </a:rPr>
              <a:t>  crossing angle collision geometry</a:t>
            </a:r>
          </a:p>
          <a:p>
            <a:r>
              <a:rPr lang="en-US" sz="2200" b="1" dirty="0">
                <a:sym typeface="Wingdings" panose="05000000000000000000" pitchFamily="2" charset="2"/>
              </a:rPr>
              <a:t>Small beam size </a:t>
            </a:r>
            <a:r>
              <a:rPr lang="en-US" sz="2200" dirty="0">
                <a:sym typeface="Wingdings" panose="05000000000000000000" pitchFamily="2" charset="2"/>
              </a:rPr>
              <a:t>at collision point achieved by </a:t>
            </a:r>
          </a:p>
          <a:p>
            <a:pPr marL="0" indent="0">
              <a:buNone/>
            </a:pPr>
            <a:r>
              <a:rPr lang="en-US" sz="2200" dirty="0">
                <a:sym typeface="Wingdings" panose="05000000000000000000" pitchFamily="2" charset="2"/>
              </a:rPr>
              <a:t>	* </a:t>
            </a:r>
            <a:r>
              <a:rPr lang="en-US" sz="2200" b="1" dirty="0">
                <a:sym typeface="Wingdings" panose="05000000000000000000" pitchFamily="2" charset="2"/>
              </a:rPr>
              <a:t>small emittance</a:t>
            </a:r>
          </a:p>
          <a:p>
            <a:pPr marL="0" indent="0">
              <a:buNone/>
            </a:pPr>
            <a:r>
              <a:rPr lang="en-US" sz="2200" dirty="0">
                <a:sym typeface="Wingdings" panose="05000000000000000000" pitchFamily="2" charset="2"/>
              </a:rPr>
              <a:t>	</a:t>
            </a:r>
            <a:r>
              <a:rPr lang="en-US" sz="2200" dirty="0">
                <a:solidFill>
                  <a:srgbClr val="FF0000"/>
                </a:solidFill>
                <a:sym typeface="Wingdings" panose="05000000000000000000" pitchFamily="2" charset="2"/>
              </a:rPr>
              <a:t></a:t>
            </a:r>
            <a:r>
              <a:rPr lang="en-US" sz="2200" dirty="0">
                <a:sym typeface="Wingdings" panose="05000000000000000000" pitchFamily="2" charset="2"/>
              </a:rPr>
              <a:t> Small hadron emittance requires strong hadron cooling </a:t>
            </a:r>
          </a:p>
          <a:p>
            <a:pPr marL="0" indent="0">
              <a:buNone/>
            </a:pPr>
            <a:r>
              <a:rPr lang="en-US" sz="2200" dirty="0">
                <a:sym typeface="Wingdings" panose="05000000000000000000" pitchFamily="2" charset="2"/>
              </a:rPr>
              <a:t>                  (or frequent injection) </a:t>
            </a:r>
          </a:p>
          <a:p>
            <a:pPr marL="0" indent="0">
              <a:buNone/>
            </a:pPr>
            <a:r>
              <a:rPr lang="en-US" sz="2200" dirty="0">
                <a:sym typeface="Wingdings" panose="05000000000000000000" pitchFamily="2" charset="2"/>
              </a:rPr>
              <a:t>	* </a:t>
            </a:r>
            <a:r>
              <a:rPr lang="en-US" sz="2200" b="1" dirty="0">
                <a:sym typeface="Wingdings" panose="05000000000000000000" pitchFamily="2" charset="2"/>
              </a:rPr>
              <a:t>and strong focusing at IR </a:t>
            </a:r>
            <a:r>
              <a:rPr lang="en-US" sz="2200" dirty="0">
                <a:sym typeface="Wingdings" panose="05000000000000000000" pitchFamily="2" charset="2"/>
              </a:rPr>
              <a:t>(small </a:t>
            </a:r>
            <a:r>
              <a:rPr lang="en-US" sz="2200" dirty="0">
                <a:latin typeface="Symbol" panose="05050102010706020507" pitchFamily="18" charset="2"/>
                <a:sym typeface="Wingdings" panose="05000000000000000000" pitchFamily="2" charset="2"/>
              </a:rPr>
              <a:t>b</a:t>
            </a:r>
            <a:r>
              <a:rPr lang="en-US" sz="2200" dirty="0">
                <a:sym typeface="Wingdings" panose="05000000000000000000" pitchFamily="2" charset="2"/>
              </a:rPr>
              <a:t>)</a:t>
            </a:r>
          </a:p>
          <a:p>
            <a:pPr marL="0" indent="0">
              <a:buNone/>
            </a:pPr>
            <a:r>
              <a:rPr lang="en-US" sz="2200" dirty="0">
                <a:sym typeface="Wingdings" panose="05000000000000000000" pitchFamily="2" charset="2"/>
              </a:rPr>
              <a:t>             </a:t>
            </a:r>
            <a:r>
              <a:rPr lang="en-US" sz="2200" dirty="0">
                <a:solidFill>
                  <a:srgbClr val="FF0000"/>
                </a:solidFill>
                <a:sym typeface="Wingdings" panose="05000000000000000000" pitchFamily="2" charset="2"/>
              </a:rPr>
              <a:t></a:t>
            </a:r>
            <a:r>
              <a:rPr lang="en-US" sz="2200" dirty="0">
                <a:sym typeface="Wingdings" panose="05000000000000000000" pitchFamily="2" charset="2"/>
              </a:rPr>
              <a:t> required short bunches  need strong cooling</a:t>
            </a:r>
          </a:p>
          <a:p>
            <a:pPr marL="0" indent="0">
              <a:buNone/>
            </a:pPr>
            <a:r>
              <a:rPr lang="en-US" sz="2200" b="1" dirty="0">
                <a:sym typeface="Wingdings" panose="05000000000000000000" pitchFamily="2" charset="2"/>
              </a:rPr>
              <a:t>Beam-Beam Limit</a:t>
            </a:r>
            <a:r>
              <a:rPr lang="en-US" sz="2200" dirty="0">
                <a:sym typeface="Wingdings" panose="05000000000000000000" pitchFamily="2" charset="2"/>
              </a:rPr>
              <a:t>: Transverse beam density at collision point limited by the detrimental effect of the corresponding nonlinear lens</a:t>
            </a:r>
          </a:p>
          <a:p>
            <a:pPr marL="0" indent="0">
              <a:buNone/>
            </a:pPr>
            <a:endParaRPr lang="en-US" dirty="0"/>
          </a:p>
        </p:txBody>
      </p:sp>
      <p:sp>
        <p:nvSpPr>
          <p:cNvPr id="4" name="Slide Number Placeholder 3">
            <a:extLst>
              <a:ext uri="{FF2B5EF4-FFF2-40B4-BE49-F238E27FC236}">
                <a16:creationId xmlns:a16="http://schemas.microsoft.com/office/drawing/2014/main" id="{B2A3D234-EF9F-49A5-881F-BB26A6E6A014}"/>
              </a:ext>
            </a:extLst>
          </p:cNvPr>
          <p:cNvSpPr>
            <a:spLocks noGrp="1"/>
          </p:cNvSpPr>
          <p:nvPr>
            <p:ph type="sldNum" sz="quarter" idx="12"/>
          </p:nvPr>
        </p:nvSpPr>
        <p:spPr/>
        <p:txBody>
          <a:bodyPr/>
          <a:lstStyle/>
          <a:p>
            <a:fld id="{893C5830-40F3-F04E-B2E3-10E6672BA8FF}" type="slidenum">
              <a:rPr lang="en-US" smtClean="0"/>
              <a:pPr/>
              <a:t>9</a:t>
            </a:fld>
            <a:endParaRPr lang="en-US"/>
          </a:p>
        </p:txBody>
      </p:sp>
      <p:pic>
        <p:nvPicPr>
          <p:cNvPr id="5" name="Picture 4">
            <a:extLst>
              <a:ext uri="{FF2B5EF4-FFF2-40B4-BE49-F238E27FC236}">
                <a16:creationId xmlns:a16="http://schemas.microsoft.com/office/drawing/2014/main" id="{7BE04D0A-921F-4B1E-8F30-E9E210B62B9A}"/>
              </a:ext>
            </a:extLst>
          </p:cNvPr>
          <p:cNvPicPr>
            <a:picLocks noChangeAspect="1"/>
          </p:cNvPicPr>
          <p:nvPr/>
        </p:nvPicPr>
        <p:blipFill>
          <a:blip r:embed="rId2"/>
          <a:stretch>
            <a:fillRect/>
          </a:stretch>
        </p:blipFill>
        <p:spPr>
          <a:xfrm>
            <a:off x="6063097" y="6499552"/>
            <a:ext cx="2839748" cy="273375"/>
          </a:xfrm>
          <a:prstGeom prst="rect">
            <a:avLst/>
          </a:prstGeom>
        </p:spPr>
      </p:pic>
    </p:spTree>
    <p:extLst>
      <p:ext uri="{BB962C8B-B14F-4D97-AF65-F5344CB8AC3E}">
        <p14:creationId xmlns:p14="http://schemas.microsoft.com/office/powerpoint/2010/main" val="3142070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Flipped_FINAL" id="{C431648C-C9DD-4F86-870A-3DBE6ADEFEEA}" vid="{90B02417-6C30-4FCD-9ECE-27C7915720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9940D-B965-48A3-8BD8-743149C56B42}">
  <ds:schemaRef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4EA46FF-75CD-478C-B4B9-38C0BBE37F0A}">
  <ds:schemaRefs>
    <ds:schemaRef ds:uri="http://schemas.microsoft.com/sharepoint/v3/contenttype/forms"/>
  </ds:schemaRefs>
</ds:datastoreItem>
</file>

<file path=customXml/itemProps3.xml><?xml version="1.0" encoding="utf-8"?>
<ds:datastoreItem xmlns:ds="http://schemas.openxmlformats.org/officeDocument/2006/customXml" ds:itemID="{D55D50E1-417D-44A8-9359-7C721F778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EIC_PPT_Template_Flipped_FINAL</Template>
  <TotalTime>42908</TotalTime>
  <Words>2301</Words>
  <Application>Microsoft Office PowerPoint</Application>
  <PresentationFormat>On-screen Show (4:3)</PresentationFormat>
  <Paragraphs>433</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Garamond</vt:lpstr>
      <vt:lpstr>Symbol</vt:lpstr>
      <vt:lpstr>Wingdings</vt:lpstr>
      <vt:lpstr>Office Theme</vt:lpstr>
      <vt:lpstr>EIC Accelerator Overview</vt:lpstr>
      <vt:lpstr>Outline</vt:lpstr>
      <vt:lpstr>Electron Ion Collider (EIC) Physics Questions</vt:lpstr>
      <vt:lpstr>Requirements on EIC Performance</vt:lpstr>
      <vt:lpstr>There are two proposals:</vt:lpstr>
      <vt:lpstr>JLEIC Layout</vt:lpstr>
      <vt:lpstr>eRHIC</vt:lpstr>
      <vt:lpstr>Key EIC Machine Parameters </vt:lpstr>
      <vt:lpstr>High Luminosity Implementation</vt:lpstr>
      <vt:lpstr>EIC Luminosity</vt:lpstr>
      <vt:lpstr>Strong Hadron Cooling and High Luminosity</vt:lpstr>
      <vt:lpstr>Strong Hadron Cooling Scheme for JLEIC</vt:lpstr>
      <vt:lpstr>eRHIC Strong Hadron Cooling</vt:lpstr>
      <vt:lpstr>Alternative to Strong Hadron Cooling in eRHIC</vt:lpstr>
      <vt:lpstr>eRHIC Rapid Cycling Synchrotron Polarization</vt:lpstr>
      <vt:lpstr>Polarization in the electron storage ring</vt:lpstr>
      <vt:lpstr>PowerPoint Presentation</vt:lpstr>
      <vt:lpstr>eRHIC Hadron Polarization</vt:lpstr>
      <vt:lpstr>Ion Polarization in JLEIC</vt:lpstr>
      <vt:lpstr>Interaction Region Design</vt:lpstr>
      <vt:lpstr>EIC High Luminosity with a Crossing Angle</vt:lpstr>
      <vt:lpstr>PowerPoint Presentation</vt:lpstr>
      <vt:lpstr>PowerPoint Presentation</vt:lpstr>
      <vt:lpstr>EIC Beam Dynamics Challenges</vt:lpstr>
      <vt:lpstr>On-Going EIC R&amp;D Effort</vt:lpstr>
      <vt:lpstr>Conclusion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Diane</dc:creator>
  <cp:lastModifiedBy>Willeke, Ferdinand</cp:lastModifiedBy>
  <cp:revision>281</cp:revision>
  <cp:lastPrinted>2018-03-01T21:01:16Z</cp:lastPrinted>
  <dcterms:created xsi:type="dcterms:W3CDTF">2018-03-01T20:08:55Z</dcterms:created>
  <dcterms:modified xsi:type="dcterms:W3CDTF">2019-07-21T18:11:27Z</dcterms:modified>
</cp:coreProperties>
</file>