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822" r:id="rId3"/>
    <p:sldMasterId id="2147483827" r:id="rId4"/>
    <p:sldMasterId id="2147483832" r:id="rId5"/>
    <p:sldMasterId id="2147483863" r:id="rId6"/>
  </p:sldMasterIdLst>
  <p:notesMasterIdLst>
    <p:notesMasterId r:id="rId37"/>
  </p:notesMasterIdLst>
  <p:sldIdLst>
    <p:sldId id="256" r:id="rId7"/>
    <p:sldId id="261" r:id="rId8"/>
    <p:sldId id="260" r:id="rId9"/>
    <p:sldId id="335" r:id="rId10"/>
    <p:sldId id="262" r:id="rId11"/>
    <p:sldId id="263" r:id="rId12"/>
    <p:sldId id="345" r:id="rId13"/>
    <p:sldId id="343" r:id="rId14"/>
    <p:sldId id="344" r:id="rId15"/>
    <p:sldId id="323" r:id="rId16"/>
    <p:sldId id="322" r:id="rId17"/>
    <p:sldId id="324" r:id="rId18"/>
    <p:sldId id="325" r:id="rId19"/>
    <p:sldId id="326" r:id="rId20"/>
    <p:sldId id="328" r:id="rId21"/>
    <p:sldId id="330" r:id="rId22"/>
    <p:sldId id="336" r:id="rId23"/>
    <p:sldId id="338" r:id="rId24"/>
    <p:sldId id="332" r:id="rId25"/>
    <p:sldId id="267" r:id="rId26"/>
    <p:sldId id="327" r:id="rId27"/>
    <p:sldId id="337" r:id="rId28"/>
    <p:sldId id="341" r:id="rId29"/>
    <p:sldId id="339" r:id="rId30"/>
    <p:sldId id="269" r:id="rId31"/>
    <p:sldId id="289" r:id="rId32"/>
    <p:sldId id="290" r:id="rId33"/>
    <p:sldId id="291" r:id="rId34"/>
    <p:sldId id="270" r:id="rId35"/>
    <p:sldId id="334" r:id="rId36"/>
  </p:sldIdLst>
  <p:sldSz cx="13004800" cy="9753600"/>
  <p:notesSz cx="6858000" cy="9144000"/>
  <p:defaultTextStyle>
    <a:defPPr marL="0" marR="0" indent="0" algn="l" defTabSz="91251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3000" rtl="0" fontAlgn="auto" latinLnBrk="0" hangingPunct="0">
      <a:lnSpc>
        <a:spcPct val="100000"/>
      </a:lnSpc>
      <a:spcBef>
        <a:spcPts val="2396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764" y="-28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6413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8134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56256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84390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912515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40650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68776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596919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825032" defTabSz="456256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660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4436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fld id="{19360C5D-F7E8-4CDB-8209-377D158B5190}" type="slidenum">
              <a:rPr altLang="zh-CN">
                <a:solidFill>
                  <a:prstClr val="black"/>
                </a:solidFill>
              </a:rPr>
              <a:pPr/>
              <a:t>23</a:t>
            </a:fld>
            <a:endParaRPr lang="fr-F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F8E65FF-9636-4EA4-97E1-37D0E978DE4C}" type="slidenum">
              <a:rPr lang="fr-FR" altLang="fr-FR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r-FR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F8E65FF-9636-4EA4-97E1-37D0E978DE4C}" type="slidenum">
              <a:rPr lang="fr-FR" altLang="fr-FR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fr-FR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F8E65FF-9636-4EA4-97E1-37D0E978DE4C}" type="slidenum">
              <a:rPr lang="fr-FR" altLang="fr-FR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r-FR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406401" y="614094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65023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06401" y="6426252"/>
            <a:ext cx="12192000" cy="27050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2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1" y="4267204"/>
            <a:ext cx="12192000" cy="1803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7475" y="431816"/>
            <a:ext cx="653872" cy="3979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415828" y="94820"/>
            <a:ext cx="12101461" cy="931207"/>
          </a:xfrm>
          <a:prstGeom prst="rect">
            <a:avLst/>
          </a:prstGeom>
        </p:spPr>
        <p:txBody>
          <a:bodyPr lIns="60284" tIns="60284" rIns="60284" bIns="60284" anchor="ctr"/>
          <a:lstStyle>
            <a:lvl1pPr defTabSz="1177829">
              <a:lnSpc>
                <a:spcPct val="100000"/>
              </a:lnSpc>
              <a:spcBef>
                <a:spcPts val="0"/>
              </a:spcBef>
              <a:defRPr sz="20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idx="1"/>
          </p:nvPr>
        </p:nvSpPr>
        <p:spPr>
          <a:xfrm>
            <a:off x="659783" y="1556218"/>
            <a:ext cx="12034549" cy="7293495"/>
          </a:xfrm>
          <a:prstGeom prst="rect">
            <a:avLst/>
          </a:prstGeom>
        </p:spPr>
        <p:txBody>
          <a:bodyPr lIns="0" tIns="0" rIns="0" bIns="0"/>
          <a:lstStyle>
            <a:lvl1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defTabSz="1177829">
              <a:spcBef>
                <a:spcPts val="0"/>
              </a:spcBef>
              <a:buClrTx/>
              <a:buSzTx/>
              <a:buFontTx/>
              <a:buNone/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2354" y="9040148"/>
            <a:ext cx="366575" cy="246221"/>
          </a:xfrm>
          <a:prstGeom prst="rect">
            <a:avLst/>
          </a:prstGeom>
        </p:spPr>
        <p:txBody>
          <a:bodyPr lIns="0" tIns="0" rIns="0" bIns="0"/>
          <a:lstStyle>
            <a:lvl1pPr defTabSz="1177829">
              <a:lnSpc>
                <a:spcPct val="100000"/>
              </a:lnSpc>
              <a:defRPr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893DD-2541-4CF0-8854-1218DE1881FE}" type="datetime1">
              <a:rPr lang="fr-FR"/>
              <a:pPr>
                <a:defRPr/>
              </a:pPr>
              <a:t>29/05/2019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8BAF4-89AF-496C-B70E-9DC6825C8A16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23412" y="2050995"/>
            <a:ext cx="12120801" cy="2468669"/>
          </a:xfrm>
        </p:spPr>
        <p:txBody>
          <a:bodyPr/>
          <a:lstStyle>
            <a:lvl3pPr marL="1083209" indent="-349728">
              <a:buFont typeface="Wingdings 2" panose="05020102010507070707" pitchFamily="18" charset="2"/>
              <a:buChar char=""/>
              <a:defRPr/>
            </a:lvl3pPr>
            <a:lvl4pPr marL="1639387" indent="-437171">
              <a:buSzPct val="150000"/>
              <a:buFont typeface="Wingdings 2" panose="05020102010507070707" pitchFamily="18" charset="2"/>
              <a:buChar char=""/>
              <a:defRPr baseline="0"/>
            </a:lvl4pPr>
            <a:lvl5pPr marL="1838543" indent="0">
              <a:buFont typeface="Wingdings 2" panose="05020102010507070707" pitchFamily="18" charset="2"/>
              <a:buChar char=""/>
              <a:defRPr lang="fr-FR" sz="1800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marL="2188272" lvl="4" indent="-349728" algn="l" defTabSz="1398948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fr-FR" dirty="0" smtClean="0"/>
              <a:t>Cinquième niveau</a:t>
            </a:r>
          </a:p>
          <a:p>
            <a:pPr marL="2188272" lvl="4" indent="-349728" algn="l" defTabSz="1398948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94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6160" y="916686"/>
            <a:ext cx="7708055" cy="65381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36160" y="2050969"/>
            <a:ext cx="7708055" cy="181464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38533" y="881180"/>
            <a:ext cx="4086424" cy="3339177"/>
          </a:xfrm>
        </p:spPr>
        <p:txBody>
          <a:bodyPr anchor="t"/>
          <a:lstStyle>
            <a:lvl1pPr marL="0" indent="0">
              <a:buNone/>
              <a:defRPr sz="3700" i="1">
                <a:solidFill>
                  <a:srgbClr val="002060"/>
                </a:solidFill>
              </a:defRPr>
            </a:lvl1pPr>
            <a:lvl2pPr marL="524604" indent="0">
              <a:buNone/>
              <a:defRPr sz="3300"/>
            </a:lvl2pPr>
            <a:lvl3pPr marL="1049204" indent="0">
              <a:buNone/>
              <a:defRPr sz="2800"/>
            </a:lvl3pPr>
            <a:lvl4pPr marL="1573808" indent="0">
              <a:buNone/>
              <a:defRPr sz="2300"/>
            </a:lvl4pPr>
            <a:lvl5pPr marL="2098409" indent="0">
              <a:buNone/>
              <a:defRPr sz="2300"/>
            </a:lvl5pPr>
            <a:lvl6pPr marL="2623013" indent="0">
              <a:buNone/>
              <a:defRPr sz="2300"/>
            </a:lvl6pPr>
            <a:lvl7pPr marL="3147622" indent="0">
              <a:buNone/>
              <a:defRPr sz="2300"/>
            </a:lvl7pPr>
            <a:lvl8pPr marL="3672224" indent="0">
              <a:buNone/>
              <a:defRPr sz="2300"/>
            </a:lvl8pPr>
            <a:lvl9pPr marL="4196827" indent="0">
              <a:buNone/>
              <a:defRPr sz="23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9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8319" y="916686"/>
            <a:ext cx="12135915" cy="65381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5"/>
          </p:nvPr>
        </p:nvSpPr>
        <p:spPr>
          <a:xfrm>
            <a:off x="408318" y="2050969"/>
            <a:ext cx="5870431" cy="181464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6779640" y="2050969"/>
            <a:ext cx="5764578" cy="181464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39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86244" y="9114228"/>
            <a:ext cx="2926080" cy="517483"/>
          </a:xfrm>
        </p:spPr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01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23412" y="2050997"/>
            <a:ext cx="12120801" cy="2468669"/>
          </a:xfrm>
        </p:spPr>
        <p:txBody>
          <a:bodyPr/>
          <a:lstStyle>
            <a:lvl3pPr marL="1083098" indent="-349692">
              <a:buFont typeface="Wingdings 2" panose="05020102010507070707" pitchFamily="18" charset="2"/>
              <a:buChar char=""/>
              <a:defRPr/>
            </a:lvl3pPr>
            <a:lvl4pPr marL="1639219" indent="-437126">
              <a:buSzPct val="150000"/>
              <a:buFont typeface="Wingdings 2" panose="05020102010507070707" pitchFamily="18" charset="2"/>
              <a:buChar char=""/>
              <a:defRPr baseline="0"/>
            </a:lvl4pPr>
            <a:lvl5pPr marL="1838354" indent="0">
              <a:buFont typeface="Wingdings 2" panose="05020102010507070707" pitchFamily="18" charset="2"/>
              <a:buChar char=""/>
              <a:defRPr lang="fr-FR" sz="1800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marL="2188048" lvl="4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fr-FR" dirty="0" smtClean="0"/>
              <a:t>Cinquième niveau</a:t>
            </a:r>
          </a:p>
          <a:p>
            <a:pPr marL="2188048" lvl="4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093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6160" y="916686"/>
            <a:ext cx="7708055" cy="65381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36160" y="2050969"/>
            <a:ext cx="7708055" cy="181464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38533" y="881183"/>
            <a:ext cx="4086424" cy="3339177"/>
          </a:xfrm>
        </p:spPr>
        <p:txBody>
          <a:bodyPr anchor="t"/>
          <a:lstStyle>
            <a:lvl1pPr marL="0" indent="0">
              <a:buNone/>
              <a:defRPr sz="3700" i="1">
                <a:solidFill>
                  <a:srgbClr val="002060"/>
                </a:solidFill>
              </a:defRPr>
            </a:lvl1pPr>
            <a:lvl2pPr marL="524550" indent="0">
              <a:buNone/>
              <a:defRPr sz="3300"/>
            </a:lvl2pPr>
            <a:lvl3pPr marL="1049096" indent="0">
              <a:buNone/>
              <a:defRPr sz="2800"/>
            </a:lvl3pPr>
            <a:lvl4pPr marL="1573646" indent="0">
              <a:buNone/>
              <a:defRPr sz="2300"/>
            </a:lvl4pPr>
            <a:lvl5pPr marL="2098193" indent="0">
              <a:buNone/>
              <a:defRPr sz="2300"/>
            </a:lvl5pPr>
            <a:lvl6pPr marL="2622744" indent="0">
              <a:buNone/>
              <a:defRPr sz="2300"/>
            </a:lvl6pPr>
            <a:lvl7pPr marL="3147300" indent="0">
              <a:buNone/>
              <a:defRPr sz="2300"/>
            </a:lvl7pPr>
            <a:lvl8pPr marL="3671849" indent="0">
              <a:buNone/>
              <a:defRPr sz="2300"/>
            </a:lvl8pPr>
            <a:lvl9pPr marL="4196397" indent="0">
              <a:buNone/>
              <a:defRPr sz="23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23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8322" y="916686"/>
            <a:ext cx="12135915" cy="65381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5"/>
          </p:nvPr>
        </p:nvSpPr>
        <p:spPr>
          <a:xfrm>
            <a:off x="408321" y="2050969"/>
            <a:ext cx="5870431" cy="181464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6779640" y="2050969"/>
            <a:ext cx="5764578" cy="181464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147864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86244" y="9114231"/>
            <a:ext cx="2926080" cy="517483"/>
          </a:xfrm>
        </p:spPr>
        <p:txBody>
          <a:bodyPr/>
          <a:lstStyle/>
          <a:p>
            <a:fld id="{62B8EFC2-1E6F-E543-8F2B-2782CBB9317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11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9" y="6141013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684" tIns="50684" rIns="50684" bIns="50684" anchor="ctr"/>
          <a:lstStyle/>
          <a:p>
            <a:pPr defTabSz="456256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2" y="0"/>
            <a:ext cx="54864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892809" y="6426252"/>
            <a:ext cx="6705600" cy="27050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2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92809" y="4267204"/>
            <a:ext cx="6705600" cy="1803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7475" y="431816"/>
            <a:ext cx="653872" cy="3979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封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1510454" cy="9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54596" y="5527040"/>
            <a:ext cx="8550204" cy="249258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Here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83291" y="3029940"/>
            <a:ext cx="8421511" cy="2090702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pPr lvl="0"/>
            <a:r>
              <a:rPr lang="en-US" altLang="zh-CN" noProof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778814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54270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05646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22207" y="1869440"/>
            <a:ext cx="5971822" cy="7053298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10773" y="1869440"/>
            <a:ext cx="5971823" cy="7053298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0571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73278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6507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92424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2091371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34124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9363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9" y="516510"/>
            <a:ext cx="11176000" cy="39790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6256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19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43629" y="523806"/>
            <a:ext cx="3038969" cy="839893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205" y="523806"/>
            <a:ext cx="8904676" cy="839893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3287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3067" y="523807"/>
            <a:ext cx="9281724" cy="108824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22207" y="1869440"/>
            <a:ext cx="5971822" cy="705329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610773" y="1869440"/>
            <a:ext cx="5971823" cy="3418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610773" y="5504464"/>
            <a:ext cx="5971823" cy="3418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829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97" indent="0" algn="ctr">
              <a:buNone/>
              <a:defRPr/>
            </a:lvl2pPr>
            <a:lvl3pPr marL="1300393" indent="0" algn="ctr">
              <a:buNone/>
              <a:defRPr/>
            </a:lvl3pPr>
            <a:lvl4pPr marL="1950590" indent="0" algn="ctr">
              <a:buNone/>
              <a:defRPr/>
            </a:lvl4pPr>
            <a:lvl5pPr marL="2600786" indent="0" algn="ctr">
              <a:buNone/>
              <a:defRPr/>
            </a:lvl5pPr>
            <a:lvl6pPr marL="3250983" indent="0" algn="ctr">
              <a:buNone/>
              <a:defRPr/>
            </a:lvl6pPr>
            <a:lvl7pPr marL="3901180" indent="0" algn="ctr">
              <a:buNone/>
              <a:defRPr/>
            </a:lvl7pPr>
            <a:lvl8pPr marL="4551376" indent="0" algn="ctr">
              <a:buNone/>
              <a:defRPr/>
            </a:lvl8pPr>
            <a:lvl9pPr marL="5201573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826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3067" y="523807"/>
            <a:ext cx="9281724" cy="108824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22207" y="1869440"/>
            <a:ext cx="5971822" cy="705329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10773" y="1869440"/>
            <a:ext cx="5971823" cy="705329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84031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_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71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677333"/>
          </a:xfrm>
        </p:spPr>
        <p:txBody>
          <a:bodyPr/>
          <a:lstStyle>
            <a:lvl1pPr>
              <a:defRPr/>
            </a:lvl1pPr>
          </a:lstStyle>
          <a:p>
            <a:fld id="{54C474E6-96A9-48B7-B289-F15940CE0F5A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9130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18DFF3-4A7D-4F0B-893D-B1AD1422D590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0959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DED84-606C-4130-904F-278B8EA6976A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6026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50240" y="2623538"/>
            <a:ext cx="5743787" cy="634887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10773" y="2623538"/>
            <a:ext cx="5743787" cy="634887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00977-42F4-41E1-A87A-2EC532CA4FF6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9966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D8741-23B8-4192-806B-584DAABEB7A6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2601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50BE3-4718-4538-AA0C-DE099EF713FC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548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9" y="516510"/>
            <a:ext cx="11176000" cy="39790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6256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19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AC3CD-05B2-4B55-A6A6-DB705A16D669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53647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66AE4-DCBC-41FD-9501-D140F13749FE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86900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3DAC1-0878-4488-8A20-5683FFEF36A9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9767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13282-AE3F-4D64-92F5-8134B3F89DAC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71784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442027" y="1496907"/>
            <a:ext cx="2928338" cy="7475502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50241" y="1496907"/>
            <a:ext cx="8575040" cy="7475502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75AE6-3F87-406A-9133-9828470F7E40}" type="slidenum">
              <a:rPr altLang="zh-CN">
                <a:solidFill>
                  <a:srgbClr val="000000"/>
                </a:solidFill>
              </a:rPr>
              <a:pPr/>
              <a:t>‹N°›</a:t>
            </a:fld>
            <a:endParaRPr lang="fr-FR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4948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13"/>
          </p:nvPr>
        </p:nvSpPr>
        <p:spPr>
          <a:xfrm>
            <a:off x="6503203" y="29"/>
            <a:ext cx="6502401" cy="4864101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half" idx="14"/>
          </p:nvPr>
        </p:nvSpPr>
        <p:spPr>
          <a:xfrm>
            <a:off x="6502400" y="4902229"/>
            <a:ext cx="6502400" cy="4864101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69901" y="2362252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39"/>
            <a:ext cx="11226800" cy="241691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406401" y="7789355"/>
            <a:ext cx="12192000" cy="8411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9" y="516510"/>
            <a:ext cx="11176000" cy="39790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6256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19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892809" y="2641607"/>
            <a:ext cx="6705600" cy="35741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Image"/>
          <p:cNvSpPr>
            <a:spLocks noGrp="1"/>
          </p:cNvSpPr>
          <p:nvPr>
            <p:ph type="pic" idx="14"/>
          </p:nvPr>
        </p:nvSpPr>
        <p:spPr>
          <a:xfrm>
            <a:off x="2" y="0"/>
            <a:ext cx="54864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892809" y="7708270"/>
            <a:ext cx="6705600" cy="1025768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6256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246" tIns="45626" rIns="91246" bIns="45626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1" y="993213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684" tIns="50684" rIns="50684" bIns="50684" anchor="ctr"/>
          <a:lstStyle/>
          <a:p>
            <a:pPr defTabSz="456256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6401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684" tIns="50684" rIns="50684" bIns="50684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6401" y="2743230"/>
            <a:ext cx="12192000" cy="6108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684" tIns="50684" rIns="50684" bIns="5068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9657" y="431816"/>
            <a:ext cx="653872" cy="397904"/>
          </a:xfrm>
          <a:prstGeom prst="rect">
            <a:avLst/>
          </a:prstGeom>
          <a:ln w="12700">
            <a:miter lim="400000"/>
          </a:ln>
        </p:spPr>
        <p:txBody>
          <a:bodyPr wrap="none" lIns="50684" tIns="50684" rIns="50684" bIns="50684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9" r:id="rId5"/>
    <p:sldLayoutId id="2147483660" r:id="rId6"/>
    <p:sldLayoutId id="2147483661" r:id="rId7"/>
    <p:sldLayoutId id="2147483662" r:id="rId8"/>
    <p:sldLayoutId id="2147483664" r:id="rId9"/>
    <p:sldLayoutId id="2147483665" r:id="rId10"/>
  </p:sldLayoutIdLst>
  <p:transition spd="med"/>
  <p:txStyles>
    <p:titleStyle>
      <a:lvl1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583000" rtl="0" latinLnBrk="0">
        <a:lnSpc>
          <a:spcPct val="80000"/>
        </a:lnSpc>
        <a:spcBef>
          <a:spcPts val="2797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3584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7166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0754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4340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17922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1509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05092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48675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3992260" marR="0" indent="-443584" algn="l" defTabSz="583000" latinLnBrk="0">
        <a:lnSpc>
          <a:spcPct val="100000"/>
        </a:lnSpc>
        <a:spcBef>
          <a:spcPts val="2797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134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6256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4390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2515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0650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68776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596919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5032" algn="r" defTabSz="5830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635" tIns="64821" rIns="129635" bIns="64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50240" y="2275898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635" tIns="64821" rIns="129635" bIns="64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0240" y="9040210"/>
            <a:ext cx="3034453" cy="519289"/>
          </a:xfrm>
          <a:prstGeom prst="rect">
            <a:avLst/>
          </a:prstGeom>
        </p:spPr>
        <p:txBody>
          <a:bodyPr vert="horz" lIns="129635" tIns="64821" rIns="129635" bIns="6482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defTabSz="648217" hangingPunct="1">
              <a:defRPr/>
            </a:pPr>
            <a:fld id="{6C5A9EED-444B-4F4E-A486-6D9D6764A656}" type="datetime1">
              <a:rPr lang="fr-FR" kern="1200" smtClean="0">
                <a:ea typeface="+mn-ea"/>
              </a:rPr>
              <a:pPr defTabSz="648217" hangingPunct="1">
                <a:defRPr/>
              </a:pPr>
              <a:t>29/05/2019</a:t>
            </a:fld>
            <a:endParaRPr lang="fr-FR" kern="1200" dirty="0">
              <a:ea typeface="+mn-e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43309" y="9040210"/>
            <a:ext cx="4118187" cy="519289"/>
          </a:xfrm>
          <a:prstGeom prst="rect">
            <a:avLst/>
          </a:prstGeom>
        </p:spPr>
        <p:txBody>
          <a:bodyPr vert="horz" lIns="129635" tIns="64821" rIns="129635" bIns="6482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defTabSz="648217" hangingPunct="1">
              <a:defRPr/>
            </a:pPr>
            <a:endParaRPr lang="fr-FR" kern="1200">
              <a:ea typeface="+mn-e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8" y="9040210"/>
            <a:ext cx="3034453" cy="519289"/>
          </a:xfrm>
          <a:prstGeom prst="rect">
            <a:avLst/>
          </a:prstGeom>
        </p:spPr>
        <p:txBody>
          <a:bodyPr vert="horz" lIns="129635" tIns="64821" rIns="129635" bIns="6482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6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648217" hangingPunct="1">
              <a:defRPr/>
            </a:pPr>
            <a:fld id="{7B3C8592-76E9-4FB3-8830-69CFC13B4BA3}" type="slidenum">
              <a:rPr lang="fr-FR" kern="1200" smtClean="0">
                <a:solidFill>
                  <a:prstClr val="white"/>
                </a:solidFill>
                <a:ea typeface="+mn-ea"/>
              </a:rPr>
              <a:pPr defTabSz="648217" hangingPunct="1">
                <a:defRPr/>
              </a:pPr>
              <a:t>‹N°›</a:t>
            </a:fld>
            <a:endParaRPr lang="fr-FR" kern="1200" dirty="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30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48217" rtl="0" eaLnBrk="0" fontAlgn="base" hangingPunct="0">
        <a:spcBef>
          <a:spcPct val="0"/>
        </a:spcBef>
        <a:spcAft>
          <a:spcPct val="0"/>
        </a:spcAft>
        <a:defRPr sz="63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648217" rtl="0" eaLnBrk="0" fontAlgn="base" hangingPunct="0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2pPr>
      <a:lvl3pPr algn="l" defTabSz="648217" rtl="0" eaLnBrk="0" fontAlgn="base" hangingPunct="0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3pPr>
      <a:lvl4pPr algn="l" defTabSz="648217" rtl="0" eaLnBrk="0" fontAlgn="base" hangingPunct="0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4pPr>
      <a:lvl5pPr algn="l" defTabSz="648217" rtl="0" eaLnBrk="0" fontAlgn="base" hangingPunct="0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5pPr>
      <a:lvl6pPr marL="648217" algn="l" defTabSz="648217" rtl="0" fontAlgn="base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6pPr>
      <a:lvl7pPr marL="1296431" algn="l" defTabSz="648217" rtl="0" fontAlgn="base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7pPr>
      <a:lvl8pPr marL="1944661" algn="l" defTabSz="648217" rtl="0" fontAlgn="base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8pPr>
      <a:lvl9pPr marL="2592875" algn="l" defTabSz="648217" rtl="0" fontAlgn="base">
        <a:spcBef>
          <a:spcPct val="0"/>
        </a:spcBef>
        <a:spcAft>
          <a:spcPct val="0"/>
        </a:spcAft>
        <a:defRPr sz="6300">
          <a:solidFill>
            <a:srgbClr val="FFFFFF"/>
          </a:solidFill>
          <a:latin typeface="Calibri" pitchFamily="34" charset="0"/>
        </a:defRPr>
      </a:lvl9pPr>
    </p:titleStyle>
    <p:bodyStyle>
      <a:lvl1pPr marL="486173" indent="-486173" algn="l" defTabSz="64821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rgbClr val="FFE1EC"/>
          </a:solidFill>
          <a:latin typeface="+mn-lt"/>
          <a:ea typeface="+mn-ea"/>
          <a:cs typeface="+mn-cs"/>
        </a:defRPr>
      </a:lvl1pPr>
      <a:lvl2pPr marL="1053354" indent="-405145" algn="l" defTabSz="64821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800" kern="1200">
          <a:solidFill>
            <a:srgbClr val="FFE1EC"/>
          </a:solidFill>
          <a:latin typeface="+mn-lt"/>
          <a:ea typeface="+mn-ea"/>
          <a:cs typeface="+mn-cs"/>
        </a:defRPr>
      </a:lvl2pPr>
      <a:lvl3pPr marL="1620561" indent="-324104" algn="l" defTabSz="64821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rgbClr val="FFE1EC"/>
          </a:solidFill>
          <a:latin typeface="+mn-lt"/>
          <a:ea typeface="+mn-ea"/>
          <a:cs typeface="+mn-cs"/>
        </a:defRPr>
      </a:lvl3pPr>
      <a:lvl4pPr marL="2268775" indent="-324104" algn="l" defTabSz="64821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FFE1EC"/>
          </a:solidFill>
          <a:latin typeface="+mn-lt"/>
          <a:ea typeface="+mn-ea"/>
          <a:cs typeface="+mn-cs"/>
        </a:defRPr>
      </a:lvl4pPr>
      <a:lvl5pPr marL="2916988" indent="-324104" algn="l" defTabSz="64821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rgbClr val="FFE1EC"/>
          </a:solidFill>
          <a:latin typeface="+mn-lt"/>
          <a:ea typeface="+mn-ea"/>
          <a:cs typeface="+mn-cs"/>
        </a:defRPr>
      </a:lvl5pPr>
      <a:lvl6pPr marL="3565216" indent="-324104" algn="l" defTabSz="64821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3420" indent="-324104" algn="l" defTabSz="64821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1643" indent="-324104" algn="l" defTabSz="64821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9857" indent="-324104" algn="l" defTabSz="64821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217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431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661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875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1103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9316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7536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9" algn="l" defTabSz="64821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  <a:prstGeom prst="rect">
            <a:avLst/>
          </a:prstGeom>
        </p:spPr>
        <p:txBody>
          <a:bodyPr vert="horz" wrap="square" lIns="139895" tIns="69951" rIns="139895" bIns="69951" rtlCol="0" anchor="ctr">
            <a:spAutoFit/>
          </a:bodyPr>
          <a:lstStyle/>
          <a:p>
            <a:r>
              <a:rPr lang="en-US" noProof="0" dirty="0" smtClean="0"/>
              <a:t>CLIQUEZ ET MODIFIEZ LE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412" y="2050173"/>
            <a:ext cx="12120801" cy="2116779"/>
          </a:xfrm>
          <a:prstGeom prst="rect">
            <a:avLst/>
          </a:prstGeom>
        </p:spPr>
        <p:txBody>
          <a:bodyPr vert="horz" wrap="square" lIns="139895" tIns="69951" rIns="139895" bIns="69951" rtlCol="0">
            <a:spAutoFit/>
          </a:bodyPr>
          <a:lstStyle/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marL="2188272" lvl="4" indent="-349728" algn="l" defTabSz="1398948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86244" y="9114228"/>
            <a:ext cx="2926080" cy="517483"/>
          </a:xfrm>
          <a:prstGeom prst="rect">
            <a:avLst/>
          </a:prstGeom>
        </p:spPr>
        <p:txBody>
          <a:bodyPr vert="horz" lIns="139895" tIns="69951" rIns="139895" bIns="69951" rtlCol="0" anchor="ctr"/>
          <a:lstStyle>
            <a:lvl1pPr algn="r">
              <a:defRPr sz="11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1219595" hangingPunct="1">
              <a:spcBef>
                <a:spcPts val="0"/>
              </a:spcBef>
            </a:pPr>
            <a:fld id="{62B8EFC2-1E6F-E543-8F2B-2782CBB9317F}" type="slidenum">
              <a:rPr lang="fr-FR" kern="1200" smtClean="0"/>
              <a:pPr defTabSz="1219595" hangingPunct="1">
                <a:spcBef>
                  <a:spcPts val="0"/>
                </a:spcBef>
              </a:pPr>
              <a:t>‹N°›</a:t>
            </a:fld>
            <a:endParaRPr lang="fr-FR" kern="1200" dirty="0"/>
          </a:p>
        </p:txBody>
      </p:sp>
      <p:sp>
        <p:nvSpPr>
          <p:cNvPr id="5" name="Sous-titre 4"/>
          <p:cNvSpPr txBox="1">
            <a:spLocks/>
          </p:cNvSpPr>
          <p:nvPr userDrawn="1"/>
        </p:nvSpPr>
        <p:spPr>
          <a:xfrm>
            <a:off x="460594" y="428847"/>
            <a:ext cx="10154960" cy="452331"/>
          </a:xfrm>
          <a:prstGeom prst="rect">
            <a:avLst/>
          </a:prstGeom>
        </p:spPr>
        <p:txBody>
          <a:bodyPr lIns="139895" tIns="69951" rIns="139895" bIns="69951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ECLAIRs : Réunion Instrument – 15 Avr. 2019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64139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p:hf hdr="0" ftr="0" dt="0"/>
  <p:txStyles>
    <p:titleStyle>
      <a:lvl1pPr algn="l" defTabSz="1398948" rtl="0" eaLnBrk="1" latinLnBrk="0" hangingPunct="1">
        <a:lnSpc>
          <a:spcPct val="90000"/>
        </a:lnSpc>
        <a:spcBef>
          <a:spcPct val="0"/>
        </a:spcBef>
        <a:buNone/>
        <a:defRPr lang="fr-FR" sz="3700" b="1" i="0" kern="1200" baseline="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398948" rtl="0" eaLnBrk="1" latinLnBrk="0" hangingPunct="1">
        <a:lnSpc>
          <a:spcPct val="90000"/>
        </a:lnSpc>
        <a:spcBef>
          <a:spcPts val="1530"/>
        </a:spcBef>
        <a:buFont typeface="Arial"/>
        <a:buNone/>
        <a:defRPr lang="fr-FR" sz="3100" b="1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1pPr>
      <a:lvl2pPr marL="553746" indent="-422601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" panose="05000000000000000000" pitchFamily="2" charset="2"/>
        <a:buChar char="v"/>
        <a:defRPr sz="2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083209" indent="-349728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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639387" indent="-437171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SzPct val="150000"/>
        <a:buFont typeface="Wingdings 2" panose="05020102010507070707" pitchFamily="18" charset="2"/>
        <a:buChar char=""/>
        <a:defRPr sz="2000" kern="1200" baseline="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1838543" indent="0" algn="l" defTabSz="1398948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"/>
        <a:defRPr lang="fr-FR" sz="1800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3847089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546566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246032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945504" indent="-349728" algn="l" defTabSz="1398948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9474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98948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98409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97883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97353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6827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96295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95771" algn="l" defTabSz="139894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412" y="916686"/>
            <a:ext cx="12120801" cy="653813"/>
          </a:xfrm>
          <a:prstGeom prst="rect">
            <a:avLst/>
          </a:prstGeom>
        </p:spPr>
        <p:txBody>
          <a:bodyPr vert="horz" wrap="square" lIns="139880" tIns="69944" rIns="139880" bIns="69944" rtlCol="0" anchor="ctr">
            <a:spAutoFit/>
          </a:bodyPr>
          <a:lstStyle/>
          <a:p>
            <a:r>
              <a:rPr lang="en-US" noProof="0" dirty="0" smtClean="0"/>
              <a:t>CLIQUEZ ET MODIFIEZ LE 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412" y="2050173"/>
            <a:ext cx="12120801" cy="2116779"/>
          </a:xfrm>
          <a:prstGeom prst="rect">
            <a:avLst/>
          </a:prstGeom>
        </p:spPr>
        <p:txBody>
          <a:bodyPr vert="horz" wrap="square" lIns="139880" tIns="69944" rIns="139880" bIns="69944" rtlCol="0">
            <a:spAutoFit/>
          </a:bodyPr>
          <a:lstStyle/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marL="2188048" lvl="4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Wingdings" panose="05000000000000000000" pitchFamily="2" charset="2"/>
              <a:buChar char="§"/>
            </a:pPr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86244" y="9114231"/>
            <a:ext cx="2926080" cy="517483"/>
          </a:xfrm>
          <a:prstGeom prst="rect">
            <a:avLst/>
          </a:prstGeom>
        </p:spPr>
        <p:txBody>
          <a:bodyPr vert="horz" lIns="139880" tIns="69944" rIns="139880" bIns="69944" rtlCol="0" anchor="ctr"/>
          <a:lstStyle>
            <a:lvl1pPr algn="r">
              <a:defRPr sz="11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1219470" hangingPunct="1">
              <a:spcBef>
                <a:spcPts val="0"/>
              </a:spcBef>
            </a:pPr>
            <a:fld id="{62B8EFC2-1E6F-E543-8F2B-2782CBB9317F}" type="slidenum">
              <a:rPr lang="fr-FR" kern="1200" smtClean="0"/>
              <a:pPr defTabSz="1219470" hangingPunct="1">
                <a:spcBef>
                  <a:spcPts val="0"/>
                </a:spcBef>
              </a:pPr>
              <a:t>‹N°›</a:t>
            </a:fld>
            <a:endParaRPr lang="fr-FR" kern="1200" dirty="0"/>
          </a:p>
        </p:txBody>
      </p:sp>
      <p:sp>
        <p:nvSpPr>
          <p:cNvPr id="5" name="Sous-titre 4"/>
          <p:cNvSpPr txBox="1">
            <a:spLocks/>
          </p:cNvSpPr>
          <p:nvPr userDrawn="1"/>
        </p:nvSpPr>
        <p:spPr>
          <a:xfrm>
            <a:off x="460594" y="428850"/>
            <a:ext cx="10154960" cy="452331"/>
          </a:xfrm>
          <a:prstGeom prst="rect">
            <a:avLst/>
          </a:prstGeom>
        </p:spPr>
        <p:txBody>
          <a:bodyPr lIns="139880" tIns="69944" rIns="139880" bIns="69944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ECLAIRs : Réunion Instrument – 15 Avr. 2019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396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</p:sldLayoutIdLst>
  <p:hf hdr="0" ftr="0" dt="0"/>
  <p:txStyles>
    <p:titleStyle>
      <a:lvl1pPr algn="l" defTabSz="1398805" rtl="0" eaLnBrk="1" latinLnBrk="0" hangingPunct="1">
        <a:lnSpc>
          <a:spcPct val="90000"/>
        </a:lnSpc>
        <a:spcBef>
          <a:spcPct val="0"/>
        </a:spcBef>
        <a:buNone/>
        <a:defRPr lang="fr-FR" sz="3700" b="1" i="0" kern="1200" baseline="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398805" rtl="0" eaLnBrk="1" latinLnBrk="0" hangingPunct="1">
        <a:lnSpc>
          <a:spcPct val="90000"/>
        </a:lnSpc>
        <a:spcBef>
          <a:spcPts val="1530"/>
        </a:spcBef>
        <a:buFont typeface="Arial"/>
        <a:buNone/>
        <a:defRPr lang="fr-FR" sz="3100" b="1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1pPr>
      <a:lvl2pPr marL="553689" indent="-422558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" panose="05000000000000000000" pitchFamily="2" charset="2"/>
        <a:buChar char="v"/>
        <a:defRPr sz="2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083098" indent="-349692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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639219" indent="-437126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SzPct val="150000"/>
        <a:buFont typeface="Wingdings 2" panose="05020102010507070707" pitchFamily="18" charset="2"/>
        <a:buChar char=""/>
        <a:defRPr sz="2000" kern="1200" baseline="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1838354" indent="0" algn="l" defTabSz="1398805" rtl="0" eaLnBrk="1" latinLnBrk="0" hangingPunct="1">
        <a:lnSpc>
          <a:spcPct val="90000"/>
        </a:lnSpc>
        <a:spcBef>
          <a:spcPts val="767"/>
        </a:spcBef>
        <a:buClr>
          <a:srgbClr val="00B0F0"/>
        </a:buClr>
        <a:buFont typeface="Wingdings 2" panose="05020102010507070707" pitchFamily="18" charset="2"/>
        <a:buChar char=""/>
        <a:defRPr lang="fr-FR" sz="1800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3846695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546101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245495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944896" indent="-349692" algn="l" defTabSz="1398805" rtl="0" eaLnBrk="1" latinLnBrk="0" hangingPunct="1">
        <a:lnSpc>
          <a:spcPct val="90000"/>
        </a:lnSpc>
        <a:spcBef>
          <a:spcPts val="767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9402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98805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98193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97597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96995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6397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95794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95199" algn="l" defTabSz="13988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 descr="内页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9"/>
            <a:ext cx="13004800" cy="97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07" y="1869440"/>
            <a:ext cx="12160391" cy="705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8685" tIns="63214" rIns="128685" bIns="632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smtClean="0"/>
              <a:t>Level 1</a:t>
            </a:r>
          </a:p>
          <a:p>
            <a:pPr lvl="1"/>
            <a:r>
              <a:rPr lang="fr-FR" altLang="zh-CN" smtClean="0"/>
              <a:t>Level 2</a:t>
            </a:r>
          </a:p>
          <a:p>
            <a:pPr lvl="2"/>
            <a:r>
              <a:rPr lang="fr-FR" altLang="zh-CN" smtClean="0"/>
              <a:t>Level 3</a:t>
            </a:r>
          </a:p>
          <a:p>
            <a:pPr lvl="3"/>
            <a:r>
              <a:rPr lang="fr-FR" altLang="zh-CN" smtClean="0"/>
              <a:t>Level 4</a:t>
            </a:r>
          </a:p>
          <a:p>
            <a:pPr lvl="4"/>
            <a:r>
              <a:rPr lang="fr-FR" altLang="zh-CN" smtClean="0"/>
              <a:t>Level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53067" y="523807"/>
            <a:ext cx="9281724" cy="108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8685" tIns="63214" rIns="128685" bIns="6321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zh-CN" smtClean="0"/>
          </a:p>
        </p:txBody>
      </p:sp>
      <p:sp>
        <p:nvSpPr>
          <p:cNvPr id="1029" name="Rectangle 15"/>
          <p:cNvSpPr>
            <a:spLocks noChangeArrowheads="1"/>
          </p:cNvSpPr>
          <p:nvPr/>
        </p:nvSpPr>
        <p:spPr bwMode="auto">
          <a:xfrm>
            <a:off x="38385" y="1546581"/>
            <a:ext cx="5953759" cy="65475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100000">
                <a:schemeClr val="bg1">
                  <a:alpha val="99001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93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21"/>
          <p:cNvSpPr>
            <a:spLocks noChangeArrowheads="1"/>
          </p:cNvSpPr>
          <p:nvPr/>
        </p:nvSpPr>
        <p:spPr bwMode="auto">
          <a:xfrm>
            <a:off x="230294" y="9229795"/>
            <a:ext cx="320604" cy="25513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93" eaLnBrk="0" fontAlgn="base">
              <a:spcBef>
                <a:spcPct val="0"/>
              </a:spcBef>
              <a:spcAft>
                <a:spcPct val="0"/>
              </a:spcAft>
            </a:pPr>
            <a:fld id="{B4ACA7F5-E882-499E-B7A9-4C5DDA0CD752}" type="slidenum">
              <a:rPr lang="fr-FR" altLang="zh-CN" b="1" kern="120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pPr algn="ctr" defTabSz="1300393" eaLnBrk="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zh-CN" b="1" kern="1200" smtClean="0">
              <a:solidFill>
                <a:srgbClr val="FFFF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031" name="Picture 28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24" y="331894"/>
            <a:ext cx="1088249" cy="6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70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ransition/>
  <p:timing>
    <p:tnLst>
      <p:par>
        <p:cTn id="1" dur="indefinite" restart="never" nodeType="tmRoot"/>
      </p:par>
    </p:tnLst>
  </p:timing>
  <p:txStyles>
    <p:titleStyle>
      <a:lvl1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+mj-lt"/>
          <a:ea typeface="+mj-ea"/>
          <a:cs typeface="+mj-cs"/>
        </a:defRPr>
      </a:lvl1pPr>
      <a:lvl2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2pPr>
      <a:lvl3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3pPr>
      <a:lvl4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4pPr>
      <a:lvl5pPr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5pPr>
      <a:lvl6pPr marL="650197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6pPr>
      <a:lvl7pPr marL="1300393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7pPr>
      <a:lvl8pPr marL="1950590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8pPr>
      <a:lvl9pPr marL="2600786" algn="ctr" defTabSz="1083661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333399"/>
          </a:solidFill>
          <a:latin typeface="Arial" charset="0"/>
          <a:ea typeface="黑体" pitchFamily="2" charset="-122"/>
        </a:defRPr>
      </a:lvl9pPr>
    </p:titleStyle>
    <p:bodyStyle>
      <a:lvl1pPr marL="505709" indent="-505709" algn="l" defTabSz="1083661" rtl="0" eaLnBrk="0" fontAlgn="base" hangingPunct="0">
        <a:spcBef>
          <a:spcPct val="50000"/>
        </a:spcBef>
        <a:spcAft>
          <a:spcPct val="20000"/>
        </a:spcAft>
        <a:buClr>
          <a:srgbClr val="333399"/>
        </a:buClr>
        <a:buSzPct val="125000"/>
        <a:buFont typeface="Wingdings" pitchFamily="2" charset="2"/>
        <a:buChar char="ð"/>
        <a:defRPr sz="2800">
          <a:solidFill>
            <a:srgbClr val="333399"/>
          </a:solidFill>
          <a:latin typeface="+mn-lt"/>
          <a:ea typeface="+mn-ea"/>
          <a:cs typeface="+mn-cs"/>
        </a:defRPr>
      </a:lvl1pPr>
      <a:lvl2pPr marL="1155904" indent="-395086" algn="l" defTabSz="1083661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Font typeface="Wingdings" pitchFamily="2" charset="2"/>
        <a:buChar char="þ"/>
        <a:defRPr>
          <a:solidFill>
            <a:srgbClr val="333399"/>
          </a:solidFill>
          <a:latin typeface="+mn-lt"/>
          <a:ea typeface="+mn-ea"/>
        </a:defRPr>
      </a:lvl2pPr>
      <a:lvl3pPr marL="1914468" indent="-503452" algn="l" defTabSz="1083661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è"/>
        <a:defRPr sz="2300">
          <a:solidFill>
            <a:schemeClr val="tx1"/>
          </a:solidFill>
          <a:latin typeface="+mn-lt"/>
          <a:ea typeface="+mn-ea"/>
        </a:defRPr>
      </a:lvl3pPr>
      <a:lvl4pPr marL="2582725" indent="-325098" algn="l" defTabSz="1083661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FF"/>
          </a:solidFill>
          <a:latin typeface="+mn-lt"/>
          <a:ea typeface="+mn-ea"/>
        </a:defRPr>
      </a:lvl4pPr>
      <a:lvl5pPr marL="3305166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5pPr>
      <a:lvl6pPr marL="3955363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6pPr>
      <a:lvl7pPr marL="4605559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7pPr>
      <a:lvl8pPr marL="5255756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8pPr>
      <a:lvl9pPr marL="5905951" indent="-325098" algn="l" defTabSz="1083661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6045" y="1496908"/>
            <a:ext cx="11704320" cy="102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50240" y="2623538"/>
            <a:ext cx="11704320" cy="634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9076268"/>
            <a:ext cx="3034453" cy="4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noProof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altLang="zh-CN" kern="1200" smtClean="0">
              <a:solidFill>
                <a:srgbClr val="000000"/>
              </a:solidFill>
              <a:latin typeface="Arial" pitchFamily="34" charset="0"/>
              <a:ea typeface="SimSun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9076268"/>
            <a:ext cx="4118187" cy="4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 noProof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altLang="zh-CN" kern="1200" smtClean="0">
              <a:solidFill>
                <a:srgbClr val="000000"/>
              </a:solidFill>
              <a:latin typeface="Arial" pitchFamily="34" charset="0"/>
              <a:ea typeface="SimSun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9076268"/>
            <a:ext cx="3034453" cy="4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noProof="1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7184859-02AA-4EBE-A863-8072ACFFF608}" type="slidenum">
              <a:rPr altLang="zh-CN" kern="120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zh-CN" kern="1200" smtClean="0">
              <a:solidFill>
                <a:srgbClr val="000000"/>
              </a:solidFill>
              <a:latin typeface="Arial" pitchFamily="34" charset="0"/>
              <a:ea typeface="SimSun" pitchFamily="2" charset="-122"/>
              <a:cs typeface="+mn-cs"/>
            </a:endParaRPr>
          </a:p>
        </p:txBody>
      </p:sp>
      <p:pic>
        <p:nvPicPr>
          <p:cNvPr id="1031" name="Picture 7" descr="naoc_bg_white0"/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8" y="8358294"/>
            <a:ext cx="1476587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2" descr="banner_top副本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53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3" descr="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33" y="9022080"/>
            <a:ext cx="9735538" cy="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68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SimSun" pitchFamily="2" charset="-122"/>
        </a:defRPr>
      </a:lvl5pPr>
      <a:lvl6pPr marL="650230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300460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950690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600919" algn="ctr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SimSun" pitchFamily="2" charset="-122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SimSun" pitchFamily="2" charset="-122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SimSun" pitchFamily="2" charset="-122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df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5" Type="http://schemas.openxmlformats.org/officeDocument/2006/relationships/image" Target="../media/image7.pd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df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upload.wikimedia.org/wikipedia/commons/3/34/World_Night_Lights_Map.jpg" TargetMode="Externa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fr/url?sa=i&amp;rct=j&amp;q=&amp;esrc=s&amp;source=images&amp;cd=&amp;cad=rja&amp;uact=8&amp;ved=2ahUKEwijztH08ezbAhUTrRQKHRU9D7kQjRx6BAgBEAQ&amp;url=https://www.istockphoto.com/illustrations/astronomy-telescope&amp;psig=AOvVaw1GL8I64_synyZ4e53--om6&amp;ust=1529949939897185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r="1899"/>
          <a:stretch/>
        </p:blipFill>
        <p:spPr>
          <a:xfrm flipH="1">
            <a:off x="-73461" y="0"/>
            <a:ext cx="13401761" cy="9751641"/>
          </a:xfrm>
          <a:prstGeom prst="rect">
            <a:avLst/>
          </a:prstGeom>
        </p:spPr>
      </p:pic>
      <p:sp>
        <p:nvSpPr>
          <p:cNvPr id="185" name="Arnaud Claret (CEA-Saclay)…"/>
          <p:cNvSpPr txBox="1"/>
          <p:nvPr/>
        </p:nvSpPr>
        <p:spPr>
          <a:xfrm>
            <a:off x="3590097" y="7510331"/>
            <a:ext cx="5817064" cy="197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684" tIns="50684" rIns="50684" bIns="50684" anchor="ctr">
            <a:spAutoFit/>
          </a:bodyPr>
          <a:lstStyle/>
          <a:p>
            <a:pPr algn="ctr">
              <a:spcBef>
                <a:spcPts val="2797"/>
              </a:spcBef>
              <a:defRPr sz="2500"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Bertrand Cordier</a:t>
            </a:r>
            <a:r>
              <a:rPr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&amp; Wei Jianyan</a:t>
            </a:r>
            <a:endParaRPr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algn="ctr">
              <a:spcBef>
                <a:spcPts val="2797"/>
              </a:spcBef>
              <a:defRPr sz="2500">
                <a:solidFill>
                  <a:srgbClr val="000000"/>
                </a:solidFill>
              </a:defRPr>
            </a:pPr>
            <a:r>
              <a:rPr dirty="0">
                <a:solidFill>
                  <a:schemeClr val="bg1">
                    <a:lumMod val="10000"/>
                    <a:lumOff val="90000"/>
                  </a:schemeClr>
                </a:solidFill>
              </a:rPr>
              <a:t>on behalf on the </a:t>
            </a:r>
            <a:r>
              <a:rPr u="sng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Svom</a:t>
            </a:r>
            <a:r>
              <a:rPr u="sng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u="sng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collaboration</a:t>
            </a:r>
            <a:endParaRPr lang="fr-FR" u="sng" dirty="0" smtClean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algn="ctr">
              <a:spcBef>
                <a:spcPts val="2797"/>
              </a:spcBef>
              <a:defRPr sz="2500">
                <a:solidFill>
                  <a:srgbClr val="000000"/>
                </a:solidFill>
              </a:defRPr>
            </a:pPr>
            <a:r>
              <a:rPr lang="fr-FR" u="sng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2019 </a:t>
            </a:r>
            <a:r>
              <a:rPr lang="fr-FR" u="sng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June</a:t>
            </a:r>
            <a:r>
              <a:rPr lang="fr-FR" u="sng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fr-FR" u="sng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Toulouse</a:t>
            </a:r>
            <a:r>
              <a:rPr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Eridanus</a:t>
            </a:r>
            <a:r>
              <a:rPr lang="fr-FR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workshop</a:t>
            </a:r>
            <a:endParaRPr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86" name="the Svom mission"/>
          <p:cNvSpPr txBox="1"/>
          <p:nvPr/>
        </p:nvSpPr>
        <p:spPr>
          <a:xfrm>
            <a:off x="416441" y="2428528"/>
            <a:ext cx="10079448" cy="108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684" tIns="50684" rIns="50684" bIns="50684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8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the </a:t>
            </a:r>
            <a:r>
              <a:rPr dirty="0" err="1"/>
              <a:t>Svom</a:t>
            </a:r>
            <a:r>
              <a:rPr dirty="0"/>
              <a:t> mission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441" y="162630"/>
            <a:ext cx="2870201" cy="18669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/>
        </p:nvSpPr>
        <p:spPr>
          <a:xfrm>
            <a:off x="709335" y="3654993"/>
            <a:ext cx="446276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400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Latests</a:t>
            </a:r>
            <a:r>
              <a:rPr lang="fr-FR" sz="4400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News</a:t>
            </a:r>
            <a:endParaRPr lang="fr-FR" sz="4400" cap="all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ECLAIRS Status</a:t>
            </a:r>
            <a:endParaRPr lang="en-US" dirty="0"/>
          </a:p>
        </p:txBody>
      </p:sp>
      <p:sp>
        <p:nvSpPr>
          <p:cNvPr id="220" name="instruments (with large field of view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lang="fr-FR" sz="4000" dirty="0" smtClean="0"/>
              <a:t>SVOM </a:t>
            </a:r>
            <a:r>
              <a:rPr lang="fr-FR" sz="4000" dirty="0" err="1"/>
              <a:t>payload</a:t>
            </a:r>
            <a:r>
              <a:rPr lang="fr-FR" sz="4000" dirty="0"/>
              <a:t> : </a:t>
            </a:r>
            <a:r>
              <a:rPr lang="fr-FR" sz="4000" dirty="0" err="1"/>
              <a:t>development</a:t>
            </a:r>
            <a:r>
              <a:rPr lang="fr-FR" sz="4000" dirty="0"/>
              <a:t> </a:t>
            </a:r>
            <a:r>
              <a:rPr lang="fr-FR" sz="4000" dirty="0" err="1" smtClean="0"/>
              <a:t>logic</a:t>
            </a:r>
            <a:r>
              <a:rPr sz="3800" dirty="0" smtClean="0"/>
              <a:t>)</a:t>
            </a:r>
            <a:endParaRPr sz="3800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10" name="Groupe 9"/>
          <p:cNvGrpSpPr/>
          <p:nvPr/>
        </p:nvGrpSpPr>
        <p:grpSpPr>
          <a:xfrm>
            <a:off x="453737" y="1558107"/>
            <a:ext cx="11727798" cy="3042149"/>
            <a:chOff x="453737" y="1343063"/>
            <a:chExt cx="11727798" cy="3042149"/>
          </a:xfrm>
        </p:grpSpPr>
        <p:sp>
          <p:nvSpPr>
            <p:cNvPr id="11" name="Rectangle 198" descr="01/09/14"/>
            <p:cNvSpPr>
              <a:spLocks noChangeArrowheads="1"/>
            </p:cNvSpPr>
            <p:nvPr/>
          </p:nvSpPr>
          <p:spPr bwMode="auto">
            <a:xfrm>
              <a:off x="453737" y="2969454"/>
              <a:ext cx="950793" cy="39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1048971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Start</a:t>
              </a:r>
              <a:br>
                <a:rPr kumimoji="0" lang="fr-FR" altLang="fr-F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fr-FR" altLang="fr-FR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01/09/14</a:t>
              </a: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C000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0994806" y="1343063"/>
              <a:ext cx="286131" cy="717928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1537491" y="2176973"/>
              <a:ext cx="10644044" cy="2208239"/>
              <a:chOff x="1537491" y="2176973"/>
              <a:chExt cx="10644044" cy="2208239"/>
            </a:xfrm>
          </p:grpSpPr>
          <p:sp>
            <p:nvSpPr>
              <p:cNvPr id="14" name="Rectangle 199"/>
              <p:cNvSpPr>
                <a:spLocks noChangeArrowheads="1"/>
              </p:cNvSpPr>
              <p:nvPr/>
            </p:nvSpPr>
            <p:spPr bwMode="auto">
              <a:xfrm>
                <a:off x="1537491" y="2972277"/>
                <a:ext cx="9946640" cy="402337"/>
              </a:xfrm>
              <a:prstGeom prst="rect">
                <a:avLst/>
              </a:prstGeom>
              <a:solidFill>
                <a:srgbClr val="FFFFFF"/>
              </a:solidFill>
              <a:ln w="1">
                <a:solidFill>
                  <a:srgbClr val="444444"/>
                </a:solidFill>
                <a:miter lim="800000"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97" descr="09/03/22"/>
              <p:cNvSpPr>
                <a:spLocks noChangeArrowheads="1"/>
              </p:cNvSpPr>
              <p:nvPr/>
            </p:nvSpPr>
            <p:spPr bwMode="auto">
              <a:xfrm>
                <a:off x="11545091" y="2984437"/>
                <a:ext cx="636444" cy="390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End</a:t>
                </a:r>
                <a:b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09/03/22</a:t>
                </a:r>
              </a:p>
            </p:txBody>
          </p:sp>
          <p:sp>
            <p:nvSpPr>
              <p:cNvPr id="16" name="Rectangle 196" descr="2015"/>
              <p:cNvSpPr>
                <a:spLocks noChangeArrowheads="1"/>
              </p:cNvSpPr>
              <p:nvPr/>
            </p:nvSpPr>
            <p:spPr bwMode="auto">
              <a:xfrm>
                <a:off x="1984528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2015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95"/>
              <p:cNvSpPr>
                <a:spLocks noChangeArrowheads="1"/>
              </p:cNvSpPr>
              <p:nvPr/>
            </p:nvSpPr>
            <p:spPr bwMode="auto">
              <a:xfrm>
                <a:off x="19845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94" descr="2016"/>
              <p:cNvSpPr>
                <a:spLocks noChangeArrowheads="1"/>
              </p:cNvSpPr>
              <p:nvPr/>
            </p:nvSpPr>
            <p:spPr bwMode="auto">
              <a:xfrm>
                <a:off x="33053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2016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93"/>
              <p:cNvSpPr>
                <a:spLocks noChangeArrowheads="1"/>
              </p:cNvSpPr>
              <p:nvPr/>
            </p:nvSpPr>
            <p:spPr bwMode="auto">
              <a:xfrm>
                <a:off x="33053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2" descr="2017"/>
              <p:cNvSpPr>
                <a:spLocks noChangeArrowheads="1"/>
              </p:cNvSpPr>
              <p:nvPr/>
            </p:nvSpPr>
            <p:spPr bwMode="auto">
              <a:xfrm>
                <a:off x="4626128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2017</a:t>
                </a:r>
                <a:endParaRPr kumimoji="0" lang="fr-FR" altLang="fr-FR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91"/>
              <p:cNvSpPr>
                <a:spLocks noChangeArrowheads="1"/>
              </p:cNvSpPr>
              <p:nvPr/>
            </p:nvSpPr>
            <p:spPr bwMode="auto">
              <a:xfrm>
                <a:off x="46261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190" descr="2018"/>
              <p:cNvSpPr>
                <a:spLocks noChangeArrowheads="1"/>
              </p:cNvSpPr>
              <p:nvPr/>
            </p:nvSpPr>
            <p:spPr bwMode="auto">
              <a:xfrm>
                <a:off x="59469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2018</a:t>
                </a:r>
                <a:endParaRPr kumimoji="0" lang="fr-FR" altLang="fr-FR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89"/>
              <p:cNvSpPr>
                <a:spLocks noChangeArrowheads="1"/>
              </p:cNvSpPr>
              <p:nvPr/>
            </p:nvSpPr>
            <p:spPr bwMode="auto">
              <a:xfrm>
                <a:off x="5946927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188" descr="2019"/>
              <p:cNvSpPr>
                <a:spLocks noChangeArrowheads="1"/>
              </p:cNvSpPr>
              <p:nvPr/>
            </p:nvSpPr>
            <p:spPr bwMode="auto">
              <a:xfrm>
                <a:off x="7574971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2019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187"/>
              <p:cNvSpPr>
                <a:spLocks noChangeArrowheads="1"/>
              </p:cNvSpPr>
              <p:nvPr/>
            </p:nvSpPr>
            <p:spPr bwMode="auto">
              <a:xfrm>
                <a:off x="7574970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186" descr="2020"/>
              <p:cNvSpPr>
                <a:spLocks noChangeArrowheads="1"/>
              </p:cNvSpPr>
              <p:nvPr/>
            </p:nvSpPr>
            <p:spPr bwMode="auto">
              <a:xfrm>
                <a:off x="85885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2020</a:t>
                </a:r>
                <a:endParaRPr kumimoji="0" lang="fr-FR" altLang="fr-FR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185"/>
              <p:cNvSpPr>
                <a:spLocks noChangeArrowheads="1"/>
              </p:cNvSpPr>
              <p:nvPr/>
            </p:nvSpPr>
            <p:spPr bwMode="auto">
              <a:xfrm>
                <a:off x="8588527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184" descr="2021"/>
              <p:cNvSpPr>
                <a:spLocks noChangeArrowheads="1"/>
              </p:cNvSpPr>
              <p:nvPr/>
            </p:nvSpPr>
            <p:spPr bwMode="auto">
              <a:xfrm>
                <a:off x="9909328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2021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183"/>
              <p:cNvSpPr>
                <a:spLocks noChangeArrowheads="1"/>
              </p:cNvSpPr>
              <p:nvPr/>
            </p:nvSpPr>
            <p:spPr bwMode="auto">
              <a:xfrm>
                <a:off x="9909328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182" descr="2022"/>
              <p:cNvSpPr>
                <a:spLocks noChangeArrowheads="1"/>
              </p:cNvSpPr>
              <p:nvPr/>
            </p:nvSpPr>
            <p:spPr bwMode="auto">
              <a:xfrm>
                <a:off x="11230129" y="2777172"/>
                <a:ext cx="284480" cy="195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2783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2022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81"/>
              <p:cNvSpPr>
                <a:spLocks noChangeArrowheads="1"/>
              </p:cNvSpPr>
              <p:nvPr/>
            </p:nvSpPr>
            <p:spPr bwMode="auto">
              <a:xfrm>
                <a:off x="11230127" y="2801559"/>
                <a:ext cx="0" cy="170689"/>
              </a:xfrm>
              <a:custGeom>
                <a:avLst/>
                <a:gdLst>
                  <a:gd name="T0" fmla="*/ 14 h 14"/>
                  <a:gd name="T1" fmla="*/ 0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">
                <a:solidFill>
                  <a:srgbClr val="44444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180" descr="Phase B&#10;01/09/14 - 01/01/17"/>
              <p:cNvSpPr>
                <a:spLocks noChangeArrowheads="1"/>
              </p:cNvSpPr>
              <p:nvPr/>
            </p:nvSpPr>
            <p:spPr bwMode="auto">
              <a:xfrm>
                <a:off x="1547646" y="2984437"/>
                <a:ext cx="3078480" cy="390144"/>
              </a:xfrm>
              <a:prstGeom prst="rect">
                <a:avLst/>
              </a:prstGeom>
              <a:gradFill>
                <a:gsLst>
                  <a:gs pos="0">
                    <a:srgbClr val="CC66FF"/>
                  </a:gs>
                  <a:gs pos="99000">
                    <a:srgbClr val="FFCCFF"/>
                  </a:gs>
                </a:gsLst>
                <a:lin ang="16200000" scaled="1"/>
              </a:gradFill>
              <a:ln>
                <a:noFill/>
              </a:ln>
              <a:extLst/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Phase B</a:t>
                </a: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01/09/14 - 01/01/17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179" descr="Phase C&#10;01/01/17 - 20/05/20"/>
              <p:cNvSpPr>
                <a:spLocks noChangeArrowheads="1"/>
              </p:cNvSpPr>
              <p:nvPr/>
            </p:nvSpPr>
            <p:spPr bwMode="auto">
              <a:xfrm>
                <a:off x="4636289" y="2984437"/>
                <a:ext cx="4460240" cy="390144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4472C4">
                      <a:lumMod val="40000"/>
                      <a:lumOff val="60000"/>
                    </a:srgbClr>
                  </a:gs>
                </a:gsLst>
                <a:lin ang="16200000" scaled="1"/>
              </a:gradFill>
              <a:ln>
                <a:noFill/>
              </a:ln>
              <a:extLst/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Phase C</a:t>
                </a: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01/01/17 - 20/10/19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178" descr="Phase D&#10;22/05/20 - 17/12/21"/>
              <p:cNvSpPr>
                <a:spLocks noChangeArrowheads="1"/>
              </p:cNvSpPr>
              <p:nvPr/>
            </p:nvSpPr>
            <p:spPr bwMode="auto">
              <a:xfrm>
                <a:off x="8595121" y="2984437"/>
                <a:ext cx="2584210" cy="390144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100000">
                    <a:srgbClr val="70AD47">
                      <a:lumMod val="40000"/>
                      <a:lumOff val="60000"/>
                    </a:srgbClr>
                  </a:gs>
                </a:gsLst>
                <a:lin ang="16200000" scaled="1"/>
              </a:gradFill>
              <a:ln>
                <a:noFill/>
              </a:ln>
              <a:extLst/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Phase D</a:t>
                </a: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444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01/01/20 - 17/12/21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177" descr="Phase E1&#10;18/12/21 - 09/03/22"/>
              <p:cNvSpPr>
                <a:spLocks noChangeArrowheads="1"/>
              </p:cNvSpPr>
              <p:nvPr/>
            </p:nvSpPr>
            <p:spPr bwMode="auto">
              <a:xfrm>
                <a:off x="11199649" y="2984437"/>
                <a:ext cx="274320" cy="390144"/>
              </a:xfrm>
              <a:prstGeom prst="rect">
                <a:avLst/>
              </a:prstGeom>
              <a:gradFill>
                <a:gsLst>
                  <a:gs pos="0">
                    <a:srgbClr val="FF9933"/>
                  </a:gs>
                  <a:gs pos="100000">
                    <a:srgbClr val="FFC000">
                      <a:lumMod val="40000"/>
                      <a:lumOff val="60000"/>
                    </a:srgbClr>
                  </a:gs>
                </a:gsLst>
                <a:lin ang="162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9266" tIns="10938" rIns="10938" bIns="1093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E1</a:t>
                </a:r>
              </a:p>
            </p:txBody>
          </p:sp>
          <p:sp>
            <p:nvSpPr>
              <p:cNvPr id="36" name="Rectangle 172" descr="Lancement&#10;18/12/21"/>
              <p:cNvSpPr>
                <a:spLocks noChangeArrowheads="1"/>
              </p:cNvSpPr>
              <p:nvPr/>
            </p:nvSpPr>
            <p:spPr bwMode="auto">
              <a:xfrm>
                <a:off x="10840419" y="2176973"/>
                <a:ext cx="721360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Lancement</a:t>
                </a: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/>
                </a:r>
                <a:b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16/12/21</a:t>
                </a:r>
              </a:p>
            </p:txBody>
          </p:sp>
          <p:sp>
            <p:nvSpPr>
              <p:cNvPr id="37" name="Rectangle 157" descr="Livraison EM&#10;17/12/18"/>
              <p:cNvSpPr>
                <a:spLocks noChangeArrowheads="1"/>
              </p:cNvSpPr>
              <p:nvPr/>
            </p:nvSpPr>
            <p:spPr bwMode="auto">
              <a:xfrm>
                <a:off x="5946932" y="3897532"/>
                <a:ext cx="1656676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Delivery of  </a:t>
                </a: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EQM</a:t>
                </a:r>
              </a:p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02/19</a:t>
                </a:r>
              </a:p>
            </p:txBody>
          </p:sp>
          <p:grpSp>
            <p:nvGrpSpPr>
              <p:cNvPr id="38" name="Group 144"/>
              <p:cNvGrpSpPr>
                <a:grpSpLocks/>
              </p:cNvGrpSpPr>
              <p:nvPr/>
            </p:nvGrpSpPr>
            <p:grpSpPr bwMode="auto">
              <a:xfrm>
                <a:off x="9833095" y="3289236"/>
                <a:ext cx="182881" cy="219457"/>
                <a:chOff x="0" y="0"/>
                <a:chExt cx="100" cy="100"/>
              </a:xfrm>
            </p:grpSpPr>
            <p:sp>
              <p:nvSpPr>
                <p:cNvPr id="64" name="Freeform 14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45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1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139"/>
              <p:cNvGrpSpPr>
                <a:grpSpLocks/>
              </p:cNvGrpSpPr>
              <p:nvPr/>
            </p:nvGrpSpPr>
            <p:grpSpPr bwMode="auto">
              <a:xfrm>
                <a:off x="7859453" y="3276806"/>
                <a:ext cx="182881" cy="219457"/>
                <a:chOff x="0" y="0"/>
                <a:chExt cx="100" cy="100"/>
              </a:xfrm>
            </p:grpSpPr>
            <p:sp>
              <p:nvSpPr>
                <p:cNvPr id="62" name="Freeform 14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14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1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Rectangle 137" descr="Livraison STM&#10;19/04/19"/>
              <p:cNvSpPr>
                <a:spLocks noChangeArrowheads="1"/>
              </p:cNvSpPr>
              <p:nvPr/>
            </p:nvSpPr>
            <p:spPr bwMode="auto">
              <a:xfrm>
                <a:off x="7777117" y="3897532"/>
                <a:ext cx="1165131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Delivery of </a:t>
                </a: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STM</a:t>
                </a:r>
              </a:p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06/19</a:t>
                </a:r>
              </a:p>
            </p:txBody>
          </p:sp>
          <p:grpSp>
            <p:nvGrpSpPr>
              <p:cNvPr id="41" name="Group 134"/>
              <p:cNvGrpSpPr>
                <a:grpSpLocks/>
              </p:cNvGrpSpPr>
              <p:nvPr/>
            </p:nvGrpSpPr>
            <p:grpSpPr bwMode="auto">
              <a:xfrm>
                <a:off x="11378894" y="3289236"/>
                <a:ext cx="182881" cy="219457"/>
                <a:chOff x="0" y="0"/>
                <a:chExt cx="100" cy="100"/>
              </a:xfrm>
            </p:grpSpPr>
            <p:sp>
              <p:nvSpPr>
                <p:cNvPr id="60" name="Freeform 13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135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C55A11"/>
                </a:solidFill>
                <a:ln w="1">
                  <a:solidFill>
                    <a:srgbClr val="C55A11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132" descr="RRV&#10;09/03/22"/>
              <p:cNvSpPr>
                <a:spLocks noChangeArrowheads="1"/>
              </p:cNvSpPr>
              <p:nvPr/>
            </p:nvSpPr>
            <p:spPr bwMode="auto">
              <a:xfrm>
                <a:off x="11165533" y="3897532"/>
                <a:ext cx="609600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RRV</a:t>
                </a: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55A11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09/03/22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3" name="Group 129"/>
              <p:cNvGrpSpPr>
                <a:grpSpLocks/>
              </p:cNvGrpSpPr>
              <p:nvPr/>
            </p:nvGrpSpPr>
            <p:grpSpPr bwMode="auto">
              <a:xfrm>
                <a:off x="5469407" y="2850324"/>
                <a:ext cx="182881" cy="219457"/>
                <a:chOff x="0" y="0"/>
                <a:chExt cx="100" cy="100"/>
              </a:xfrm>
            </p:grpSpPr>
            <p:sp>
              <p:nvSpPr>
                <p:cNvPr id="58" name="Freeform 13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13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1E4E79"/>
                </a:solidFill>
                <a:ln w="1">
                  <a:solidFill>
                    <a:srgbClr val="1E4E79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 115"/>
              <p:cNvSpPr>
                <a:spLocks noChangeArrowheads="1"/>
              </p:cNvSpPr>
              <p:nvPr/>
            </p:nvSpPr>
            <p:spPr bwMode="auto">
              <a:xfrm flipH="1">
                <a:off x="7222561" y="2801591"/>
                <a:ext cx="352415" cy="585215"/>
              </a:xfrm>
              <a:custGeom>
                <a:avLst/>
                <a:gdLst>
                  <a:gd name="T0" fmla="*/ 0 h 57"/>
                  <a:gd name="T1" fmla="*/ 57 h 5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57">
                    <a:moveTo>
                      <a:pt x="0" y="0"/>
                    </a:moveTo>
                    <a:lnTo>
                      <a:pt x="0" y="57"/>
                    </a:lnTo>
                  </a:path>
                </a:pathLst>
              </a:custGeom>
              <a:solidFill>
                <a:srgbClr val="FFFFFF"/>
              </a:solidFill>
              <a:ln w="3">
                <a:solidFill>
                  <a:srgbClr val="31752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04899" tIns="52446" rIns="104899" bIns="5244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32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137" descr="Livraison STM&#10;19/04/19"/>
              <p:cNvSpPr>
                <a:spLocks noChangeArrowheads="1"/>
              </p:cNvSpPr>
              <p:nvPr/>
            </p:nvSpPr>
            <p:spPr bwMode="auto">
              <a:xfrm>
                <a:off x="9240533" y="3897532"/>
                <a:ext cx="1367999" cy="48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Delivery of </a:t>
                </a:r>
                <a:r>
                  <a:rPr kumimoji="0" lang="fr-FR" altLang="fr-FR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PFM</a:t>
                </a:r>
              </a:p>
              <a:p>
                <a:pPr marL="0" marR="0" lvl="0" indent="0" algn="ctr" defTabSz="1219323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12/20</a:t>
                </a:r>
              </a:p>
            </p:txBody>
          </p:sp>
          <p:cxnSp>
            <p:nvCxnSpPr>
              <p:cNvPr id="46" name="Connecteur droit 45"/>
              <p:cNvCxnSpPr>
                <a:stCxn id="40" idx="0"/>
                <a:endCxn id="62" idx="2"/>
              </p:cNvCxnSpPr>
              <p:nvPr/>
            </p:nvCxnSpPr>
            <p:spPr>
              <a:xfrm flipH="1" flipV="1">
                <a:off x="7950892" y="3496262"/>
                <a:ext cx="408767" cy="40127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Connecteur droit 46"/>
              <p:cNvCxnSpPr>
                <a:stCxn id="37" idx="0"/>
                <a:endCxn id="54" idx="2"/>
              </p:cNvCxnSpPr>
              <p:nvPr/>
            </p:nvCxnSpPr>
            <p:spPr>
              <a:xfrm flipV="1">
                <a:off x="6775271" y="3508694"/>
                <a:ext cx="389400" cy="388838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Connecteur droit 47"/>
              <p:cNvCxnSpPr>
                <a:stCxn id="64" idx="2"/>
                <a:endCxn id="45" idx="0"/>
              </p:cNvCxnSpPr>
              <p:nvPr/>
            </p:nvCxnSpPr>
            <p:spPr>
              <a:xfrm flipH="1">
                <a:off x="9924565" y="3508695"/>
                <a:ext cx="1" cy="38884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Connecteur droit 48"/>
              <p:cNvCxnSpPr>
                <a:stCxn id="56" idx="0"/>
                <a:endCxn id="36" idx="2"/>
              </p:cNvCxnSpPr>
              <p:nvPr/>
            </p:nvCxnSpPr>
            <p:spPr>
              <a:xfrm flipV="1">
                <a:off x="11189487" y="2664653"/>
                <a:ext cx="11605" cy="195072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Connecteur droit 49"/>
              <p:cNvCxnSpPr>
                <a:stCxn id="60" idx="2"/>
                <a:endCxn id="42" idx="0"/>
              </p:cNvCxnSpPr>
              <p:nvPr/>
            </p:nvCxnSpPr>
            <p:spPr>
              <a:xfrm>
                <a:off x="11470367" y="3508695"/>
                <a:ext cx="1" cy="38884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51" name="Group 134"/>
              <p:cNvGrpSpPr>
                <a:grpSpLocks/>
              </p:cNvGrpSpPr>
              <p:nvPr/>
            </p:nvGrpSpPr>
            <p:grpSpPr bwMode="auto">
              <a:xfrm>
                <a:off x="11098046" y="2859725"/>
                <a:ext cx="182881" cy="219457"/>
                <a:chOff x="0" y="0"/>
                <a:chExt cx="100" cy="100"/>
              </a:xfrm>
            </p:grpSpPr>
            <p:sp>
              <p:nvSpPr>
                <p:cNvPr id="56" name="Freeform 13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35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C55A11"/>
                </a:solidFill>
                <a:ln w="1">
                  <a:solidFill>
                    <a:srgbClr val="C55A11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159"/>
              <p:cNvGrpSpPr>
                <a:grpSpLocks/>
              </p:cNvGrpSpPr>
              <p:nvPr/>
            </p:nvGrpSpPr>
            <p:grpSpPr bwMode="auto">
              <a:xfrm>
                <a:off x="7073230" y="3289236"/>
                <a:ext cx="182881" cy="219457"/>
                <a:chOff x="0" y="0"/>
                <a:chExt cx="100" cy="100"/>
              </a:xfrm>
            </p:grpSpPr>
            <p:sp>
              <p:nvSpPr>
                <p:cNvPr id="54" name="Freeform 16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" cy="100"/>
                </a:xfrm>
                <a:custGeom>
                  <a:avLst/>
                  <a:gdLst>
                    <a:gd name="T0" fmla="*/ 50 w 100"/>
                    <a:gd name="T1" fmla="*/ 0 h 100"/>
                    <a:gd name="T2" fmla="*/ 100 w 100"/>
                    <a:gd name="T3" fmla="*/ 50 h 100"/>
                    <a:gd name="T4" fmla="*/ 50 w 100"/>
                    <a:gd name="T5" fmla="*/ 100 h 100"/>
                    <a:gd name="T6" fmla="*/ 0 w 100"/>
                    <a:gd name="T7" fmla="*/ 50 h 100"/>
                    <a:gd name="T8" fmla="*/ 50 w 100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0">
                      <a:moveTo>
                        <a:pt x="50" y="0"/>
                      </a:moveTo>
                      <a:lnTo>
                        <a:pt x="100" y="50"/>
                      </a:lnTo>
                      <a:lnTo>
                        <a:pt x="50" y="100"/>
                      </a:lnTo>
                      <a:lnTo>
                        <a:pt x="0" y="50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160"/>
                <p:cNvSpPr>
                  <a:spLocks noChangeArrowheads="1"/>
                </p:cNvSpPr>
                <p:nvPr/>
              </p:nvSpPr>
              <p:spPr bwMode="auto">
                <a:xfrm>
                  <a:off x="25" y="25"/>
                  <a:ext cx="50" cy="50"/>
                </a:xfrm>
                <a:custGeom>
                  <a:avLst/>
                  <a:gdLst>
                    <a:gd name="T0" fmla="*/ 25 w 50"/>
                    <a:gd name="T1" fmla="*/ 0 h 50"/>
                    <a:gd name="T2" fmla="*/ 50 w 50"/>
                    <a:gd name="T3" fmla="*/ 25 h 50"/>
                    <a:gd name="T4" fmla="*/ 25 w 50"/>
                    <a:gd name="T5" fmla="*/ 50 h 50"/>
                    <a:gd name="T6" fmla="*/ 0 w 50"/>
                    <a:gd name="T7" fmla="*/ 25 h 50"/>
                    <a:gd name="T8" fmla="*/ 25 w 50"/>
                    <a:gd name="T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0">
                      <a:moveTo>
                        <a:pt x="25" y="0"/>
                      </a:moveTo>
                      <a:lnTo>
                        <a:pt x="50" y="25"/>
                      </a:lnTo>
                      <a:lnTo>
                        <a:pt x="25" y="50"/>
                      </a:lnTo>
                      <a:lnTo>
                        <a:pt x="0" y="25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1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32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AutoShape 116" descr="Aujourd’hui"/>
              <p:cNvSpPr>
                <a:spLocks noChangeArrowheads="1"/>
              </p:cNvSpPr>
              <p:nvPr/>
            </p:nvSpPr>
            <p:spPr bwMode="auto">
              <a:xfrm>
                <a:off x="7197208" y="2582100"/>
                <a:ext cx="812800" cy="195072"/>
              </a:xfrm>
              <a:prstGeom prst="roundRect">
                <a:avLst>
                  <a:gd name="adj" fmla="val 10000"/>
                </a:avLst>
              </a:prstGeom>
              <a:solidFill>
                <a:srgbClr val="3175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48971" eaLnBrk="0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altLang="fr-FR" sz="1000" b="1" kern="1200" dirty="0" err="1" smtClean="0">
                    <a:solidFill>
                      <a:srgbClr val="FFFFF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Today</a:t>
                </a:r>
                <a:endParaRPr kumimoji="0" lang="fr-FR" alt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6" name="Espace réservé du contenu 2"/>
          <p:cNvSpPr txBox="1">
            <a:spLocks/>
          </p:cNvSpPr>
          <p:nvPr/>
        </p:nvSpPr>
        <p:spPr>
          <a:xfrm>
            <a:off x="514572" y="4600256"/>
            <a:ext cx="12252523" cy="4696347"/>
          </a:xfrm>
          <a:prstGeom prst="rect">
            <a:avLst/>
          </a:prstGeom>
        </p:spPr>
        <p:txBody>
          <a:bodyPr vert="horz" wrap="square" lIns="139880" tIns="69944" rIns="139880" bIns="69944" rtlCol="0">
            <a:spAutoFit/>
          </a:bodyPr>
          <a:lstStyle>
            <a:lvl1pPr marL="0" indent="0" algn="l" defTabSz="1398805" rtl="0" eaLnBrk="1" latinLnBrk="0" hangingPunct="1">
              <a:lnSpc>
                <a:spcPct val="90000"/>
              </a:lnSpc>
              <a:spcBef>
                <a:spcPts val="1530"/>
              </a:spcBef>
              <a:buFont typeface="Arial"/>
              <a:buNone/>
              <a:defRPr lang="fr-FR" sz="3100" b="1" kern="12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553689" indent="-422558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 sz="24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3098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Font typeface="Wingdings 2" panose="05020102010507070707" pitchFamily="18" charset="2"/>
              <a:buChar char="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39219" indent="-437126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SzPct val="150000"/>
              <a:buFont typeface="Wingdings 2" panose="05020102010507070707" pitchFamily="18" charset="2"/>
              <a:buChar char=""/>
              <a:defRPr sz="200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1838354" indent="0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Clr>
                <a:srgbClr val="00B0F0"/>
              </a:buClr>
              <a:buFont typeface="Wingdings 2" panose="05020102010507070707" pitchFamily="18" charset="2"/>
              <a:buChar char=""/>
              <a:defRPr lang="fr-FR" sz="1800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3846695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46101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5495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4896" indent="-349692" algn="l" defTabSz="1398805" rtl="0" eaLnBrk="1" latinLnBrk="0" hangingPunct="1">
              <a:lnSpc>
                <a:spcPct val="90000"/>
              </a:lnSpc>
              <a:spcBef>
                <a:spcPts val="767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FF9300"/>
                </a:solidFill>
                <a:latin typeface="Avenir Next"/>
                <a:ea typeface="Avenir Next"/>
                <a:cs typeface="Avenir Next"/>
              </a:rPr>
              <a:t>Proto Flight Model-oriented development logic</a:t>
            </a:r>
          </a:p>
          <a:p>
            <a:pPr marL="0" marR="0" lvl="0" indent="0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Engineering and Qualification Model (electronic units): Delivered </a:t>
            </a:r>
          </a:p>
          <a:p>
            <a:pPr marL="285374" marR="0" lvl="0" indent="-285374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Objective: Mechanical, thermal and EMC qualification</a:t>
            </a:r>
          </a:p>
          <a:p>
            <a:pPr marL="285374" marR="0" lvl="0" indent="-285374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Participation in Flat Sat (Electrical + Functional) and QM Sat (Functional + Environmental Qualification) tests</a:t>
            </a:r>
          </a:p>
          <a:p>
            <a:pPr marL="0" marR="0" lvl="0" indent="0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Structural and Thermal Model : Integration in progress, Delivery summer 2019</a:t>
            </a:r>
          </a:p>
          <a:p>
            <a:pPr marL="285374" marR="0" lvl="0" indent="-285374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Objective: Mechanical and thermal qualification of instrument level</a:t>
            </a:r>
          </a:p>
          <a:p>
            <a:pPr marL="285374" marR="0" lvl="0" indent="-285374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Validation of the integration sequence, Validation of the levels seen at the interfaces and in some critical points </a:t>
            </a:r>
          </a:p>
          <a:p>
            <a:pPr marL="285374" marR="0" lvl="0" indent="-285374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Participation in  Environmental Qualification tests of the satellite</a:t>
            </a:r>
          </a:p>
          <a:p>
            <a:pPr marL="0" marR="0" lvl="0" indent="0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Proto Flight Model : Delivery at the end of 2020</a:t>
            </a:r>
          </a:p>
          <a:p>
            <a:pPr marL="285374" marR="0" lvl="0" indent="-285374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Performance characterization</a:t>
            </a:r>
          </a:p>
          <a:p>
            <a:pPr marL="285374" marR="0" lvl="0" indent="-285374" algn="l" defTabSz="1398805" rtl="0" eaLnBrk="1" fontAlgn="auto" latinLnBrk="0" hangingPunct="1">
              <a:lnSpc>
                <a:spcPct val="90000"/>
              </a:lnSpc>
              <a:spcBef>
                <a:spcPts val="153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Integration of the Proto Flight Model of the  satellite </a:t>
            </a:r>
          </a:p>
        </p:txBody>
      </p:sp>
    </p:spTree>
    <p:extLst>
      <p:ext uri="{BB962C8B-B14F-4D97-AF65-F5344CB8AC3E}">
        <p14:creationId xmlns:p14="http://schemas.microsoft.com/office/powerpoint/2010/main" val="22540264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ECLAIRS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4" y="6883531"/>
            <a:ext cx="2599003" cy="2179628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87146" y="4350469"/>
            <a:ext cx="2916735" cy="2369847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22" y="1544397"/>
            <a:ext cx="2916735" cy="2586586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22" y="6891056"/>
            <a:ext cx="4118187" cy="2254975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0879" y="4130983"/>
            <a:ext cx="2885488" cy="2344462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72" name="Picture 4" descr="http://espace-collaboratif/sites/DCT-Proj/P_GP/SVOM/FPL/Deliveries/French2Chinese/Livraison%20FPL%20EQM%20-%20Nov%202018/2018-11-29%20Photos%20DRB%20EQM/IMG_10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46" y="6860461"/>
            <a:ext cx="2885488" cy="2083965"/>
          </a:xfrm>
          <a:prstGeom prst="rect">
            <a:avLst/>
          </a:prstGeom>
          <a:noFill/>
          <a:ln w="19050">
            <a:solidFill>
              <a:srgbClr val="00519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1946" y="1689459"/>
            <a:ext cx="2876560" cy="2222869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sp>
        <p:nvSpPr>
          <p:cNvPr id="74" name="ZoneTexte 73"/>
          <p:cNvSpPr txBox="1"/>
          <p:nvPr/>
        </p:nvSpPr>
        <p:spPr>
          <a:xfrm>
            <a:off x="1312259" y="997013"/>
            <a:ext cx="833808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chemeClr val="bg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STM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10812138" y="1093609"/>
            <a:ext cx="885104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EQM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6485696" y="6237734"/>
            <a:ext cx="833808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PFM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9969" y="1429597"/>
            <a:ext cx="6502400" cy="4965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62506" marR="0" lvl="1" indent="-464673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ECLAIRs STM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921620" marR="0" lvl="2" indent="-344258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Shielding ready </a:t>
            </a:r>
          </a:p>
          <a:p>
            <a:pPr marL="921620" marR="0" lvl="2" indent="-344258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Mask already qualified !</a:t>
            </a:r>
          </a:p>
          <a:p>
            <a:pPr marL="921620" marR="0" lvl="2" indent="-344258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Thermal bus and DPIX  ready</a:t>
            </a:r>
          </a:p>
          <a:p>
            <a:pPr marL="921620" marR="0" lvl="2" indent="-344258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Integration at CNES</a:t>
            </a:r>
          </a:p>
          <a:p>
            <a:pPr marL="577362" marR="0" lvl="2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62506" lvl="1" indent="-464673" defTabSz="1377001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  <a:defRPr/>
            </a:pPr>
            <a:r>
              <a:rPr lang="en-US" sz="1600" b="1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ECLAIRs EQM </a:t>
            </a:r>
            <a:endParaRPr lang="en-US" sz="14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1620" lvl="2" indent="-344258" defTabSz="1377001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en-US" sz="14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Qualification tests (vibration, electrical) </a:t>
            </a:r>
            <a:r>
              <a:rPr lang="en-US" sz="14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performed </a:t>
            </a:r>
            <a:endParaRPr lang="en-US" sz="14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1620" lvl="2" indent="-344258" defTabSz="1377001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en-US" sz="14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Hardware / Software integration at CNES </a:t>
            </a:r>
          </a:p>
          <a:p>
            <a:pPr marL="921620" lvl="2" indent="-344258" defTabSz="1377001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en-US" sz="14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Integration to the  flat satellite model at </a:t>
            </a:r>
            <a:r>
              <a:rPr lang="en-US" sz="14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SECM</a:t>
            </a:r>
          </a:p>
          <a:p>
            <a:pPr marL="577362" lvl="2" defTabSz="1377001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662506" marR="0" lvl="1" indent="-464673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ECLAIRs PFM fabrication </a:t>
            </a:r>
          </a:p>
          <a:p>
            <a:pPr marL="921620" marR="0" lvl="2" indent="-344258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All parts are procured (EEE components, detectors, MLI, connectors, …)</a:t>
            </a:r>
          </a:p>
          <a:p>
            <a:pPr marL="921620" marR="0" lvl="2" indent="-344258" defTabSz="1377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cs typeface="Arial" charset="0"/>
              </a:rPr>
              <a:t>Waiting for sub-system qualification tests before going ahead in PFM fabrication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544" y="154204"/>
            <a:ext cx="1690271" cy="641601"/>
          </a:xfrm>
          <a:prstGeom prst="rect">
            <a:avLst/>
          </a:prstGeom>
          <a:effectLst>
            <a:outerShdw blurRad="50800" dist="38100" dir="2700000" algn="tl" rotWithShape="0">
              <a:sysClr val="window" lastClr="FFFFFF"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14840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ECLAIRS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544" y="154204"/>
            <a:ext cx="1690271" cy="641601"/>
          </a:xfrm>
          <a:prstGeom prst="rect">
            <a:avLst/>
          </a:prstGeom>
          <a:effectLst>
            <a:outerShdw blurRad="50800" dist="38100" dir="2700000" algn="tl" rotWithShape="0">
              <a:sysClr val="window" lastClr="FFFFFF">
                <a:alpha val="40000"/>
              </a:sysClr>
            </a:outerShdw>
          </a:effectLst>
        </p:spPr>
      </p:pic>
      <p:pic>
        <p:nvPicPr>
          <p:cNvPr id="16" name="Espace réservé du contenu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21629"/>
          <a:stretch/>
        </p:blipFill>
        <p:spPr>
          <a:xfrm>
            <a:off x="597744" y="1564430"/>
            <a:ext cx="5803369" cy="6499977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17" name="Picture 2" descr="D:\SVOM\Photos\ECLAIRs\part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80" y="1564431"/>
            <a:ext cx="5018158" cy="6499977"/>
          </a:xfrm>
          <a:prstGeom prst="rect">
            <a:avLst/>
          </a:prstGeom>
          <a:noFill/>
          <a:ln w="19050">
            <a:solidFill>
              <a:srgbClr val="00519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04888" y="8081556"/>
            <a:ext cx="10513168" cy="810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582910"/>
            <a:r>
              <a:rPr lang="en-US" sz="2600" b="1" dirty="0" smtClean="0">
                <a:solidFill>
                  <a:schemeClr val="tx1"/>
                </a:solidFill>
                <a:ea typeface="+mn-ea"/>
                <a:cs typeface="+mn-cs"/>
              </a:rPr>
              <a:t>ECLAIRs Structural </a:t>
            </a: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and Thermal </a:t>
            </a:r>
            <a:r>
              <a:rPr lang="en-US" sz="2600" b="1" dirty="0" smtClean="0">
                <a:solidFill>
                  <a:schemeClr val="tx1"/>
                </a:solidFill>
                <a:ea typeface="+mn-ea"/>
                <a:cs typeface="+mn-cs"/>
              </a:rPr>
              <a:t>model ready for vibration tests</a:t>
            </a:r>
            <a:endParaRPr lang="fr-FR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6745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MXT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74" name="ZoneTexte 73"/>
          <p:cNvSpPr txBox="1"/>
          <p:nvPr/>
        </p:nvSpPr>
        <p:spPr>
          <a:xfrm>
            <a:off x="1056574" y="1035931"/>
            <a:ext cx="833808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chemeClr val="bg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STM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10812138" y="1093609"/>
            <a:ext cx="885104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EQM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7927038" y="5930962"/>
            <a:ext cx="833808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PFM</a:t>
            </a:r>
          </a:p>
        </p:txBody>
      </p:sp>
      <p:pic>
        <p:nvPicPr>
          <p:cNvPr id="16" name="Picture 3" descr="D:\Utilisateurs\gonzalezf\Documents\SVOM\SVOM2\Com\logo ECLAIRs et MXT\Livraison\MXT\Logo_MXT_2598x2598px_22cm_300dpi.png"/>
          <p:cNvPicPr>
            <a:picLocks noChangeAspect="1" noChangeArrowheads="1"/>
          </p:cNvPicPr>
          <p:nvPr/>
        </p:nvPicPr>
        <p:blipFill>
          <a:blip r:embed="rId2" cstate="print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868" y="35661"/>
            <a:ext cx="1072141" cy="1161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0df003ce-f3b2-496c-95d8-9e6a6d01cb42@ms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t="804" r="33385" b="-804"/>
          <a:stretch/>
        </p:blipFill>
        <p:spPr bwMode="auto">
          <a:xfrm rot="5400000" flipV="1">
            <a:off x="510456" y="1343766"/>
            <a:ext cx="1926042" cy="22202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38" y="6468549"/>
            <a:ext cx="2098809" cy="30316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9" name="Groupe 18"/>
          <p:cNvGrpSpPr/>
          <p:nvPr/>
        </p:nvGrpSpPr>
        <p:grpSpPr>
          <a:xfrm>
            <a:off x="3001144" y="6173353"/>
            <a:ext cx="2098809" cy="3290636"/>
            <a:chOff x="5274558" y="1331265"/>
            <a:chExt cx="1439580" cy="208800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54"/>
            <a:stretch/>
          </p:blipFill>
          <p:spPr>
            <a:xfrm>
              <a:off x="5274558" y="1331265"/>
              <a:ext cx="1439580" cy="2088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5403777" y="3256586"/>
              <a:ext cx="1178061" cy="1626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080707" hangingPunct="1">
                <a:spcBef>
                  <a:spcPts val="0"/>
                </a:spcBef>
              </a:pPr>
              <a:r>
                <a:rPr lang="fr-FR" sz="1100" b="1" kern="1200" dirty="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MXT MLI check-out</a:t>
              </a:r>
            </a:p>
          </p:txBody>
        </p:sp>
      </p:grpSp>
      <p:pic>
        <p:nvPicPr>
          <p:cNvPr id="22" name="Picture 2" descr="http://espace-collaboratif/sites/DCT-Proj/P_GP/SVOM/FPL/Deliveries/French2Chinese/Livraison%20FPL%20EQM%20-%20Nov%202018/2018-11-29%20Photos%20DRB%20EQM/IMG_10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8"/>
          <a:stretch/>
        </p:blipFill>
        <p:spPr bwMode="auto">
          <a:xfrm>
            <a:off x="10439823" y="1678767"/>
            <a:ext cx="2255910" cy="223949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-11724" r="-329" b="30557"/>
          <a:stretch/>
        </p:blipFill>
        <p:spPr>
          <a:xfrm>
            <a:off x="363362" y="3263469"/>
            <a:ext cx="2172349" cy="2649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8445" b="17846"/>
          <a:stretch/>
        </p:blipFill>
        <p:spPr>
          <a:xfrm flipH="1">
            <a:off x="363363" y="6173353"/>
            <a:ext cx="2252255" cy="33146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528" y="4283155"/>
            <a:ext cx="2256208" cy="16921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189538" y="1324424"/>
            <a:ext cx="650240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62785" lvl="1" indent="-464865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600" b="1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MXT </a:t>
            </a:r>
            <a:r>
              <a:rPr lang="en-US" sz="1600" b="1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Structural Thermal Model </a:t>
            </a:r>
            <a:endParaRPr lang="en-US" sz="14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Camera ready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Tube </a:t>
            </a:r>
            <a:r>
              <a:rPr lang="en-US" sz="1400" kern="120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readdy</a:t>
            </a:r>
            <a:endParaRPr lang="en-US" sz="14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Optics dummy ready 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Thermal bus ready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Integration at </a:t>
            </a:r>
            <a:r>
              <a:rPr lang="en-US" sz="14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CNES</a:t>
            </a:r>
          </a:p>
          <a:p>
            <a:pPr marL="662785" lvl="1" indent="-464865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600" b="1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MXT EQM </a:t>
            </a:r>
            <a:endParaRPr lang="en-US" sz="14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Qualification tests (vibration, electrical) at sub-contractor level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Hardware / Software integration at CNES 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Integration to the flat satellite model  at  </a:t>
            </a:r>
            <a:r>
              <a:rPr lang="en-US" sz="14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SECM</a:t>
            </a:r>
            <a:endParaRPr lang="en-US" sz="14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662785" lvl="1" indent="-464865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600" b="1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MXT Proto Flight Model fabrication 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All parts are procured (MPO Plates, EEE components, detectors, MLI, connectors, …)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4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Waiting for sub-system qualification tests before going ahead in PFM fabrication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330319" y="9131673"/>
            <a:ext cx="1978625" cy="300351"/>
          </a:xfrm>
          <a:prstGeom prst="rect">
            <a:avLst/>
          </a:prstGeom>
          <a:noFill/>
        </p:spPr>
        <p:txBody>
          <a:bodyPr wrap="none" lIns="123956" tIns="61982" rIns="123956" bIns="61982" rtlCol="0">
            <a:spAutoFit/>
          </a:bodyPr>
          <a:lstStyle/>
          <a:p>
            <a:pPr algn="ctr" defTabSz="1080707" hangingPunct="1">
              <a:spcBef>
                <a:spcPts val="0"/>
              </a:spcBef>
            </a:pPr>
            <a:r>
              <a:rPr lang="fr-FR" sz="11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MPO FM #02 at Leicester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9230" y="2985354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80707" hangingPunct="1">
              <a:spcBef>
                <a:spcPts val="0"/>
              </a:spcBef>
            </a:pPr>
            <a:r>
              <a:rPr lang="fr-FR" sz="1100" b="1" i="1" kern="12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STM MCAM</a:t>
            </a:r>
          </a:p>
        </p:txBody>
      </p:sp>
    </p:spTree>
    <p:extLst>
      <p:ext uri="{BB962C8B-B14F-4D97-AF65-F5344CB8AC3E}">
        <p14:creationId xmlns:p14="http://schemas.microsoft.com/office/powerpoint/2010/main" val="158492572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MXT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6" name="Picture 3" descr="D:\Utilisateurs\gonzalezf\Documents\SVOM\SVOM2\Com\logo ECLAIRs et MXT\Livraison\MXT\Logo_MXT_2598x2598px_22cm_300dpi.png"/>
          <p:cNvPicPr>
            <a:picLocks noChangeAspect="1" noChangeArrowheads="1"/>
          </p:cNvPicPr>
          <p:nvPr/>
        </p:nvPicPr>
        <p:blipFill>
          <a:blip r:embed="rId2" cstate="print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868" y="35661"/>
            <a:ext cx="1072141" cy="1161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/>
          <a:stretch/>
        </p:blipFill>
        <p:spPr>
          <a:xfrm>
            <a:off x="525736" y="2758739"/>
            <a:ext cx="5584074" cy="4471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Picture 2" descr="D:\SVOM\Photos\MXT\Photos STM MXT\IMG_04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7512" r="9596"/>
          <a:stretch/>
        </p:blipFill>
        <p:spPr bwMode="auto">
          <a:xfrm>
            <a:off x="6862440" y="1466646"/>
            <a:ext cx="5001021" cy="705588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270173" y="8405192"/>
            <a:ext cx="10513168" cy="810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582910"/>
            <a:r>
              <a:rPr lang="en-US" sz="2600" b="1" dirty="0" smtClean="0">
                <a:solidFill>
                  <a:schemeClr val="tx1"/>
                </a:solidFill>
                <a:ea typeface="+mn-ea"/>
                <a:cs typeface="+mn-cs"/>
              </a:rPr>
              <a:t>MXT Structural </a:t>
            </a: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and Thermal </a:t>
            </a:r>
            <a:r>
              <a:rPr lang="en-US" sz="2600" b="1" dirty="0" smtClean="0">
                <a:solidFill>
                  <a:schemeClr val="tx1"/>
                </a:solidFill>
                <a:ea typeface="+mn-ea"/>
                <a:cs typeface="+mn-cs"/>
              </a:rPr>
              <a:t>model ready for vibration tests</a:t>
            </a:r>
            <a:endParaRPr lang="fr-FR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29635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VT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74" name="ZoneTexte 73"/>
          <p:cNvSpPr txBox="1"/>
          <p:nvPr/>
        </p:nvSpPr>
        <p:spPr>
          <a:xfrm>
            <a:off x="1056574" y="1035931"/>
            <a:ext cx="833808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chemeClr val="bg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STM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10812138" y="1093609"/>
            <a:ext cx="679760" cy="461546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marL="0" marR="0" lvl="0" indent="0" defTabSz="582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QM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330319" y="9131673"/>
            <a:ext cx="1978625" cy="300351"/>
          </a:xfrm>
          <a:prstGeom prst="rect">
            <a:avLst/>
          </a:prstGeom>
          <a:noFill/>
        </p:spPr>
        <p:txBody>
          <a:bodyPr wrap="none" lIns="123956" tIns="61982" rIns="123956" bIns="61982" rtlCol="0">
            <a:spAutoFit/>
          </a:bodyPr>
          <a:lstStyle/>
          <a:p>
            <a:pPr algn="ctr" defTabSz="1080707" hangingPunct="1">
              <a:spcBef>
                <a:spcPts val="0"/>
              </a:spcBef>
            </a:pPr>
            <a:r>
              <a:rPr lang="fr-FR" sz="11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MPO FM #02 at Leicester</a:t>
            </a:r>
          </a:p>
        </p:txBody>
      </p:sp>
      <p:pic>
        <p:nvPicPr>
          <p:cNvPr id="42" name="图片 14" descr="_DSC314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633" y="1555155"/>
            <a:ext cx="2254124" cy="29872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" name="图片 16" descr="_DSC3149.JPG"/>
          <p:cNvPicPr/>
          <p:nvPr/>
        </p:nvPicPr>
        <p:blipFill>
          <a:blip r:embed="rId3" cstate="print"/>
          <a:srcRect l="23381" t="29324" r="23731" b="388"/>
          <a:stretch>
            <a:fillRect/>
          </a:stretch>
        </p:blipFill>
        <p:spPr>
          <a:xfrm>
            <a:off x="636633" y="4660528"/>
            <a:ext cx="2079565" cy="15012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图片 17" descr="_DSC3151.JPG"/>
          <p:cNvPicPr/>
          <p:nvPr/>
        </p:nvPicPr>
        <p:blipFill>
          <a:blip r:embed="rId4" cstate="print"/>
          <a:srcRect l="20863" t="17390" r="26249" b="12201"/>
          <a:stretch>
            <a:fillRect/>
          </a:stretch>
        </p:blipFill>
        <p:spPr>
          <a:xfrm>
            <a:off x="636633" y="6309083"/>
            <a:ext cx="2105941" cy="14074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5" name="图片 18" descr="_DSC3144.JPG"/>
          <p:cNvPicPr/>
          <p:nvPr/>
        </p:nvPicPr>
        <p:blipFill>
          <a:blip r:embed="rId5" cstate="print"/>
          <a:srcRect l="18168" t="10729" r="24615" b="28072"/>
          <a:stretch>
            <a:fillRect/>
          </a:stretch>
        </p:blipFill>
        <p:spPr>
          <a:xfrm>
            <a:off x="588989" y="7908429"/>
            <a:ext cx="2153585" cy="14368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6" name="图片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17333" r="18299" b="23467"/>
          <a:stretch/>
        </p:blipFill>
        <p:spPr>
          <a:xfrm>
            <a:off x="9901408" y="1909355"/>
            <a:ext cx="2808796" cy="22215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7" name="内容占位符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0144424" y="4289671"/>
            <a:ext cx="2116708" cy="25395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906" y="6758619"/>
            <a:ext cx="2474224" cy="19159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8464" y="1909355"/>
            <a:ext cx="6502400" cy="5098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62609" lvl="1" indent="-464744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800" b="1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VT STM fabrication 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Telescope </a:t>
            </a: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ready 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Thermal bus ready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Integration at SECM </a:t>
            </a:r>
          </a:p>
          <a:p>
            <a:pPr marL="662609" lvl="1" indent="-464744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800" b="1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VT </a:t>
            </a:r>
            <a:r>
              <a:rPr lang="en-US" sz="1800" b="1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QM fabrication</a:t>
            </a:r>
            <a:endParaRPr lang="en-US" sz="18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Hardware / Software integration at </a:t>
            </a: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XIOPM</a:t>
            </a:r>
            <a:endParaRPr lang="en-US" sz="1800" kern="12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Qualification 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tests (vibration, </a:t>
            </a:r>
            <a:r>
              <a:rPr lang="en-US" sz="1800" kern="12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shockl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) </a:t>
            </a:r>
            <a:r>
              <a:rPr lang="en-US" sz="18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performed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Thermal cycle on going</a:t>
            </a:r>
            <a:endParaRPr lang="en-US" sz="18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Calibration campaign at NAOC</a:t>
            </a:r>
            <a:endParaRPr lang="en-US" sz="1800" kern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662609" lvl="1" indent="-464744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800" b="1" kern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VT </a:t>
            </a:r>
            <a:r>
              <a:rPr lang="en-US" sz="1800" b="1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Flight Model fabrication 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All parts are procured (EEE components, detectors, MLI, connectors, …)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cs typeface="Arial" charset="0"/>
              </a:rPr>
              <a:t>Waiting for sub-system qualification tests before going ahead in PFM fabrication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166928" y="5942642"/>
            <a:ext cx="66043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CCD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207318" y="7957684"/>
            <a:ext cx="6299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FGS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565301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VT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6" y="2068488"/>
            <a:ext cx="4963635" cy="27993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/>
          <a:stretch/>
        </p:blipFill>
        <p:spPr>
          <a:xfrm>
            <a:off x="6400433" y="2066997"/>
            <a:ext cx="3760976" cy="47558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6" y="5380856"/>
            <a:ext cx="4963635" cy="37227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81720" y="1323736"/>
            <a:ext cx="65024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582910"/>
            <a:r>
              <a:rPr lang="en-US" sz="2800" b="1" dirty="0" smtClean="0">
                <a:solidFill>
                  <a:schemeClr val="tx1"/>
                </a:solidFill>
              </a:rPr>
              <a:t>QM performance campaign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42360" y="8261357"/>
            <a:ext cx="708027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QM of VT </a:t>
            </a:r>
            <a:r>
              <a:rPr lang="fr-FR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achieves</a:t>
            </a:r>
            <a:r>
              <a:rPr lang="fr-FR" sz="2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</a:t>
            </a:r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required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sensitivity</a:t>
            </a: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Avenir Next Medium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0679324" y="4979586"/>
            <a:ext cx="1621308" cy="1848911"/>
            <a:chOff x="7557244" y="7242219"/>
            <a:chExt cx="1621308" cy="1848911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037" y="7508618"/>
              <a:ext cx="1582515" cy="158251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7557244" y="7242219"/>
              <a:ext cx="671659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spc="0" normalizeH="0" baseline="0" dirty="0" smtClean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rPr>
                <a:t> M51</a:t>
              </a:r>
              <a:endParaRPr kumimoji="0" lang="fr-FR" sz="20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0740690" y="3207707"/>
            <a:ext cx="1559942" cy="1771879"/>
            <a:chOff x="9860846" y="7276813"/>
            <a:chExt cx="1559942" cy="1771879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340" y="7521244"/>
              <a:ext cx="1527448" cy="152744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9860846" y="7276813"/>
              <a:ext cx="601127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spc="0" normalizeH="0" baseline="0" dirty="0" smtClean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rPr>
                <a:t>M87</a:t>
              </a:r>
              <a:endParaRPr kumimoji="0" lang="fr-FR" sz="20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31020" y="5177458"/>
            <a:ext cx="256801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Xinglong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Observatory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18117" y="2524516"/>
            <a:ext cx="16446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Blue Channel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948278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GRM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74" name="ZoneTexte 73"/>
          <p:cNvSpPr txBox="1"/>
          <p:nvPr/>
        </p:nvSpPr>
        <p:spPr>
          <a:xfrm>
            <a:off x="1056574" y="1035931"/>
            <a:ext cx="833808" cy="461631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defTabSz="582910" hangingPunct="1">
              <a:spcBef>
                <a:spcPts val="0"/>
              </a:spcBef>
            </a:pPr>
            <a:r>
              <a:rPr lang="fr-FR" sz="2400" b="1" dirty="0">
                <a:solidFill>
                  <a:srgbClr val="222222">
                    <a:lumMod val="75000"/>
                    <a:lumOff val="25000"/>
                  </a:srgbClr>
                </a:solidFill>
                <a:ea typeface="+mn-ea"/>
                <a:cs typeface="+mn-cs"/>
              </a:rPr>
              <a:t>STM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10812138" y="1093609"/>
            <a:ext cx="679760" cy="461546"/>
          </a:xfrm>
          <a:prstGeom prst="rect">
            <a:avLst/>
          </a:prstGeom>
          <a:noFill/>
        </p:spPr>
        <p:txBody>
          <a:bodyPr wrap="none" lIns="91324" tIns="45661" rIns="91324" bIns="45661" rtlCol="0">
            <a:spAutoFit/>
          </a:bodyPr>
          <a:lstStyle/>
          <a:p>
            <a:pPr defTabSz="582910" hangingPunct="1">
              <a:spcBef>
                <a:spcPts val="0"/>
              </a:spcBef>
            </a:pPr>
            <a:r>
              <a:rPr lang="fr-FR" sz="2400" b="1" dirty="0" smtClean="0">
                <a:solidFill>
                  <a:srgbClr val="222222">
                    <a:lumMod val="75000"/>
                    <a:lumOff val="25000"/>
                  </a:srgbClr>
                </a:solidFill>
                <a:ea typeface="+mn-ea"/>
                <a:cs typeface="+mn-cs"/>
              </a:rPr>
              <a:t>QM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330319" y="9131673"/>
            <a:ext cx="1978625" cy="300351"/>
          </a:xfrm>
          <a:prstGeom prst="rect">
            <a:avLst/>
          </a:prstGeom>
          <a:noFill/>
        </p:spPr>
        <p:txBody>
          <a:bodyPr wrap="none" lIns="123956" tIns="61982" rIns="123956" bIns="61982" rtlCol="0">
            <a:spAutoFit/>
          </a:bodyPr>
          <a:lstStyle/>
          <a:p>
            <a:pPr algn="ctr" defTabSz="1080707" hangingPunct="1">
              <a:spcBef>
                <a:spcPts val="0"/>
              </a:spcBef>
            </a:pPr>
            <a:r>
              <a:rPr lang="fr-FR" sz="11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MPO FM #02 at Leicester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8464" y="1909355"/>
            <a:ext cx="6502400" cy="47192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62609" lvl="1" indent="-464744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800" b="1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GRM </a:t>
            </a:r>
            <a:r>
              <a:rPr lang="en-US" sz="1800" b="1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STM fabrication 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Developed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Integration at IHEP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D</a:t>
            </a: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elivered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662609" lvl="1" indent="-464744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800" b="1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GRM </a:t>
            </a:r>
            <a:r>
              <a:rPr lang="en-US" sz="1800" b="1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QM fabrication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Hardware / Software integration at  </a:t>
            </a: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IHEP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Vibration and shock  </a:t>
            </a: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tests </a:t>
            </a: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performed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Calibration campaign at IHEP</a:t>
            </a:r>
            <a:endParaRPr lang="en-US" sz="1800" kern="1200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marL="662609" lvl="1" indent="-464744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+mj-lt"/>
              <a:buAutoNum type="arabicPeriod"/>
            </a:pPr>
            <a:r>
              <a:rPr lang="en-US" sz="1800" b="1" kern="12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GRM </a:t>
            </a:r>
            <a:r>
              <a:rPr lang="en-US" sz="1800" b="1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Flight Model fabrication 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All parts are procured (EEE components, detectors, MLI, connectors, …)</a:t>
            </a:r>
          </a:p>
          <a:p>
            <a:pPr marL="922002" lvl="2" indent="-344400" defTabSz="1377577" hangingPunct="1">
              <a:spcBef>
                <a:spcPts val="0"/>
              </a:spcBef>
              <a:spcAft>
                <a:spcPts val="815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kern="1200" dirty="0">
                <a:solidFill>
                  <a:srgbClr val="222222"/>
                </a:solidFill>
                <a:latin typeface="Arial" charset="0"/>
                <a:cs typeface="Arial" charset="0"/>
              </a:rPr>
              <a:t>Waiting for sub-system qualification tests before going ahead in PFM fabrication</a:t>
            </a:r>
          </a:p>
        </p:txBody>
      </p:sp>
      <p:pic>
        <p:nvPicPr>
          <p:cNvPr id="17" name="Picture 9" descr="527320854283292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5" y="3897372"/>
            <a:ext cx="2043753" cy="204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5173" r="12987" b="5173"/>
          <a:stretch>
            <a:fillRect/>
          </a:stretch>
        </p:blipFill>
        <p:spPr bwMode="auto">
          <a:xfrm>
            <a:off x="442348" y="1819258"/>
            <a:ext cx="2062260" cy="18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8149" r="12201"/>
          <a:stretch>
            <a:fillRect/>
          </a:stretch>
        </p:blipFill>
        <p:spPr bwMode="auto">
          <a:xfrm>
            <a:off x="664843" y="6309081"/>
            <a:ext cx="1446810" cy="111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12251" r="21651" b="22867"/>
          <a:stretch>
            <a:fillRect/>
          </a:stretch>
        </p:blipFill>
        <p:spPr bwMode="auto">
          <a:xfrm>
            <a:off x="732115" y="7745002"/>
            <a:ext cx="1379538" cy="155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864" y="1944263"/>
            <a:ext cx="3073453" cy="4097937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8872" y="7008187"/>
            <a:ext cx="3185445" cy="23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2593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GRM STATUS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2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2" y="2572544"/>
            <a:ext cx="6126440" cy="4594830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34" y="2572544"/>
            <a:ext cx="6126440" cy="45948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89887" y="7552570"/>
            <a:ext cx="2633734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QM electrical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tests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9657" y="7711589"/>
            <a:ext cx="3143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84200">
              <a:spcBef>
                <a:spcPts val="24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QM mechanical  tests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08213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208830" y="340296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 Flat satellite campaign</a:t>
            </a:r>
            <a:endParaRPr lang="en-US"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8" name="ZoneTexte 7"/>
          <p:cNvSpPr txBox="1"/>
          <p:nvPr/>
        </p:nvSpPr>
        <p:spPr>
          <a:xfrm>
            <a:off x="3415487" y="7193759"/>
            <a:ext cx="6505034" cy="863943"/>
          </a:xfrm>
          <a:prstGeom prst="rect">
            <a:avLst/>
          </a:prstGeom>
          <a:noFill/>
        </p:spPr>
        <p:txBody>
          <a:bodyPr wrap="square" lIns="124061" tIns="62034" rIns="124061" bIns="62034" rtlCol="0">
            <a:spAutoFit/>
          </a:bodyPr>
          <a:lstStyle/>
          <a:p>
            <a:pPr algn="ctr" defTabSz="1081594" hangingPunct="1">
              <a:spcBef>
                <a:spcPts val="0"/>
              </a:spcBef>
            </a:pPr>
            <a:r>
              <a:rPr lang="en-US" sz="2400" kern="120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EQM’s tested in </a:t>
            </a:r>
            <a:r>
              <a:rPr lang="en-US" sz="2400" kern="1200" dirty="0" err="1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SECMfacilities</a:t>
            </a:r>
            <a:endParaRPr lang="en-US" sz="2400" kern="1200" dirty="0" smtClean="0">
              <a:solidFill>
                <a:schemeClr val="bg1"/>
              </a:solidFill>
              <a:latin typeface="Arial"/>
              <a:ea typeface="+mn-ea"/>
              <a:cs typeface="+mn-cs"/>
            </a:endParaRPr>
          </a:p>
          <a:p>
            <a:pPr algn="ctr" defTabSz="1081594" hangingPunct="1">
              <a:spcBef>
                <a:spcPts val="0"/>
              </a:spcBef>
            </a:pPr>
            <a:r>
              <a:rPr lang="en-U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from </a:t>
            </a:r>
            <a:r>
              <a:rPr lang="en-US" sz="2400" kern="120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February 18</a:t>
            </a:r>
            <a:r>
              <a:rPr lang="en-US" sz="2400" kern="1200" baseline="3000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th</a:t>
            </a:r>
            <a:r>
              <a:rPr lang="en-US" sz="2400" kern="120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 to March 13</a:t>
            </a:r>
            <a:r>
              <a:rPr lang="en-US" sz="2400" kern="1200" baseline="3000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th </a:t>
            </a:r>
            <a:r>
              <a:rPr lang="en-US" sz="2400" kern="120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2019 </a:t>
            </a:r>
            <a:r>
              <a:rPr lang="en-U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 </a:t>
            </a:r>
            <a:endParaRPr lang="en-US" sz="2400" kern="1200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884" y="1679092"/>
            <a:ext cx="3308308" cy="2392511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739" y="4620646"/>
            <a:ext cx="3308308" cy="2392511"/>
          </a:xfrm>
          <a:prstGeom prst="rect">
            <a:avLst/>
          </a:prstGeom>
          <a:ln w="19050">
            <a:solidFill>
              <a:srgbClr val="005191"/>
            </a:solidFill>
          </a:ln>
        </p:spPr>
      </p:pic>
      <p:pic>
        <p:nvPicPr>
          <p:cNvPr id="14" name="Image 13" descr="C:\Users\Administrateur\Documents\SVOM\03-FLATSAT Campaign Feb Mar 19\photos\2019-02-26 - Flatsat test J2\DSC_776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39" y="1896694"/>
            <a:ext cx="3371236" cy="24372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" name="Image 14" descr="C:\Users\Administrateur\Documents\SVOM\03-FLATSAT Campaign Feb Mar 19\photos\20190228\DSC_779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885" y="2875348"/>
            <a:ext cx="3762239" cy="27201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6" name="Image 15" descr="C:\Users\Administrateur\AppData\Local\Microsoft\Windows\INetCache\Content.Word\mmexport1551935875605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194" y="4876800"/>
            <a:ext cx="3439603" cy="231695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33308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svom overview</a:t>
            </a:r>
          </a:p>
        </p:txBody>
      </p:sp>
      <p:sp>
        <p:nvSpPr>
          <p:cNvPr id="208" name="the Svom consorti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3800" dirty="0"/>
              <a:t>the </a:t>
            </a:r>
            <a:r>
              <a:rPr sz="3800" dirty="0" err="1"/>
              <a:t>Svom</a:t>
            </a:r>
            <a:r>
              <a:rPr sz="3800" dirty="0"/>
              <a:t> </a:t>
            </a:r>
            <a:r>
              <a:rPr lang="fr-FR" sz="3800" dirty="0" smtClean="0"/>
              <a:t> </a:t>
            </a:r>
            <a:r>
              <a:rPr sz="3800" dirty="0" smtClean="0"/>
              <a:t>consortium</a:t>
            </a:r>
            <a:endParaRPr sz="3800" dirty="0"/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667" y="2283836"/>
            <a:ext cx="10799179" cy="7176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Taking into account the feedback from  Neil Gehrels Swift obs. &amp; Fermi for space observations…"/>
          <p:cNvGrpSpPr/>
          <p:nvPr/>
        </p:nvGrpSpPr>
        <p:grpSpPr>
          <a:xfrm>
            <a:off x="9561708" y="3149604"/>
            <a:ext cx="3343406" cy="3733798"/>
            <a:chOff x="0" y="0"/>
            <a:chExt cx="3343402" cy="3733800"/>
          </a:xfrm>
        </p:grpSpPr>
        <p:sp>
          <p:nvSpPr>
            <p:cNvPr id="211" name="Taking into account the feedback from  Neil Gehrels Swift obs. &amp; Fermi for space observations…"/>
            <p:cNvSpPr txBox="1"/>
            <p:nvPr/>
          </p:nvSpPr>
          <p:spPr>
            <a:xfrm>
              <a:off x="219453" y="273584"/>
              <a:ext cx="2904496" cy="2907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>
                  <a:solidFill>
                    <a:schemeClr val="accent5">
                      <a:hueOff val="-180946"/>
                      <a:satOff val="-2351"/>
                      <a:lumOff val="-8716"/>
                    </a:schemeClr>
                  </a:solidFill>
                </a:defRPr>
              </a:pPr>
              <a:r>
                <a:t>Taking into account</a:t>
              </a:r>
              <a:br/>
              <a:r>
                <a:t>the feedback from</a:t>
              </a:r>
              <a:br/>
              <a:r>
                <a:t/>
              </a:r>
              <a:br/>
              <a:r>
                <a:rPr b="1" i="1">
                  <a:latin typeface="Avenir Next"/>
                  <a:ea typeface="Avenir Next"/>
                  <a:cs typeface="Avenir Next"/>
                  <a:sym typeface="Avenir Next"/>
                </a:rPr>
                <a:t>Neil Gehrels Swift obs.</a:t>
              </a:r>
              <a:r>
                <a:rPr i="1">
                  <a:latin typeface="Avenir Next"/>
                  <a:ea typeface="Avenir Next"/>
                  <a:cs typeface="Avenir Next"/>
                  <a:sym typeface="Avenir Next"/>
                </a:rPr>
                <a:t/>
              </a:r>
              <a:br>
                <a:rPr i="1">
                  <a:latin typeface="Avenir Next"/>
                  <a:ea typeface="Avenir Next"/>
                  <a:cs typeface="Avenir Next"/>
                  <a:sym typeface="Avenir Next"/>
                </a:rPr>
              </a:br>
              <a:r>
                <a:rPr b="1" i="1">
                  <a:latin typeface="Avenir Next"/>
                  <a:ea typeface="Avenir Next"/>
                  <a:cs typeface="Avenir Next"/>
                  <a:sym typeface="Avenir Next"/>
                </a:rPr>
                <a:t>&amp; Fermi</a:t>
              </a:r>
              <a:r>
                <a:rPr i="1">
                  <a:latin typeface="Avenir Next"/>
                  <a:ea typeface="Avenir Next"/>
                  <a:cs typeface="Avenir Next"/>
                  <a:sym typeface="Avenir Next"/>
                </a:rPr>
                <a:t/>
              </a:r>
              <a:br>
                <a:rPr i="1">
                  <a:latin typeface="Avenir Next"/>
                  <a:ea typeface="Avenir Next"/>
                  <a:cs typeface="Avenir Next"/>
                  <a:sym typeface="Avenir Next"/>
                </a:rPr>
              </a:br>
              <a:r>
                <a:rPr i="1">
                  <a:latin typeface="Avenir Next"/>
                  <a:ea typeface="Avenir Next"/>
                  <a:cs typeface="Avenir Next"/>
                  <a:sym typeface="Avenir Next"/>
                </a:rPr>
                <a:t>for space observations</a:t>
              </a:r>
            </a:p>
            <a:p>
              <a:pPr algn="ctr">
                <a:defRPr>
                  <a:solidFill>
                    <a:schemeClr val="accent5">
                      <a:hueOff val="-180946"/>
                      <a:satOff val="-2351"/>
                      <a:lumOff val="-8716"/>
                    </a:schemeClr>
                  </a:solidFill>
                </a:defRPr>
              </a:pPr>
              <a:r>
                <a:rPr b="1" i="1">
                  <a:latin typeface="Avenir Next"/>
                  <a:ea typeface="Avenir Next"/>
                  <a:cs typeface="Avenir Next"/>
                  <a:sym typeface="Avenir Next"/>
                </a:rPr>
                <a:t>TAROT</a:t>
              </a:r>
              <a:r>
                <a:rPr i="1">
                  <a:latin typeface="Avenir Next"/>
                  <a:ea typeface="Avenir Next"/>
                  <a:cs typeface="Avenir Next"/>
                  <a:sym typeface="Avenir Next"/>
                </a:rPr>
                <a:t/>
              </a:r>
              <a:br>
                <a:rPr i="1">
                  <a:latin typeface="Avenir Next"/>
                  <a:ea typeface="Avenir Next"/>
                  <a:cs typeface="Avenir Next"/>
                  <a:sym typeface="Avenir Next"/>
                </a:rPr>
              </a:br>
              <a:r>
                <a:rPr i="1">
                  <a:latin typeface="Avenir Next"/>
                  <a:ea typeface="Avenir Next"/>
                  <a:cs typeface="Avenir Next"/>
                  <a:sym typeface="Avenir Next"/>
                </a:rPr>
                <a:t>for ground observations</a:t>
              </a:r>
            </a:p>
          </p:txBody>
        </p:sp>
        <p:pic>
          <p:nvPicPr>
            <p:cNvPr id="210" name="Taking into account the feedback from  Neil Gehrels Swift obs. &amp; Fermi for space observations…" descr="Taking into account the feedback from  Neil Gehrels Swift obs. &amp; Fermi for space observations…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43402" cy="3733800"/>
            </a:xfrm>
            <a:prstGeom prst="rect">
              <a:avLst/>
            </a:prstGeom>
            <a:effectLst/>
          </p:spPr>
        </p:pic>
      </p:grpSp>
      <p:pic>
        <p:nvPicPr>
          <p:cNvPr id="213" name="drapeau_chinois_small.png" descr="drapeau_chinois_sma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9909" y="2423019"/>
            <a:ext cx="7239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rapeau_français_small.jpg" descr="drapeau_français_smal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81543" y="2429368"/>
            <a:ext cx="723901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drapeau_allemand.gif" descr="drapeau_allemand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66819" y="8390879"/>
            <a:ext cx="753249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drapeau_anglais.gif" descr="drapeau_anglais.g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70629" y="7342360"/>
            <a:ext cx="745695" cy="39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drapeau_mexique.jpg" descr="drapeau_mexique.jpg"/>
          <p:cNvPicPr>
            <a:picLocks noChangeAspect="1"/>
          </p:cNvPicPr>
          <p:nvPr/>
        </p:nvPicPr>
        <p:blipFill>
          <a:blip r:embed="rId8">
            <a:extLst/>
          </a:blip>
          <a:srcRect t="15722" b="24345"/>
          <a:stretch>
            <a:fillRect/>
          </a:stretch>
        </p:blipFill>
        <p:spPr>
          <a:xfrm>
            <a:off x="3699182" y="7670987"/>
            <a:ext cx="805360" cy="4826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/>
          <p:cNvSpPr txBox="1"/>
          <p:nvPr/>
        </p:nvSpPr>
        <p:spPr>
          <a:xfrm>
            <a:off x="801301" y="8973802"/>
            <a:ext cx="10313519" cy="717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00" tIns="50700" rIns="50700" bIns="50700" numCol="1" spcCol="38030" rtlCol="0" anchor="ctr">
            <a:spAutoFit/>
          </a:bodyPr>
          <a:lstStyle/>
          <a:p>
            <a:pPr defTabSz="583148"/>
            <a:r>
              <a:rPr lang="en-US" dirty="0" smtClean="0"/>
              <a:t>Frédéric </a:t>
            </a:r>
            <a:r>
              <a:rPr lang="en-US" dirty="0" err="1" smtClean="0"/>
              <a:t>Daigne</a:t>
            </a:r>
            <a:r>
              <a:rPr lang="en-US" dirty="0" smtClean="0"/>
              <a:t> and Bing Zhang  are the mission scientists  in charge of the core program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18472"/>
          <a:stretch/>
        </p:blipFill>
        <p:spPr>
          <a:xfrm>
            <a:off x="3226082" y="2832813"/>
            <a:ext cx="9158154" cy="4682317"/>
          </a:xfrm>
          <a:prstGeom prst="rect">
            <a:avLst/>
          </a:prstGeom>
        </p:spPr>
      </p:pic>
      <p:sp>
        <p:nvSpPr>
          <p:cNvPr id="259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smtClean="0"/>
              <a:t>The VHF NETWORK</a:t>
            </a:r>
            <a:endParaRPr dirty="0"/>
          </a:p>
        </p:txBody>
      </p:sp>
      <p:sp>
        <p:nvSpPr>
          <p:cNvPr id="260" name="svom alert syst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3800" dirty="0" err="1"/>
              <a:t>svom</a:t>
            </a:r>
            <a:r>
              <a:rPr sz="3800" dirty="0"/>
              <a:t> alert system</a:t>
            </a:r>
          </a:p>
        </p:txBody>
      </p:sp>
      <p:sp>
        <p:nvSpPr>
          <p:cNvPr id="262" name="Alerts are transmitted to a network of 40 VHF receivers on Earth…"/>
          <p:cNvSpPr txBox="1"/>
          <p:nvPr/>
        </p:nvSpPr>
        <p:spPr>
          <a:xfrm>
            <a:off x="757580" y="8045152"/>
            <a:ext cx="11038636" cy="108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684" tIns="50684" rIns="50684" bIns="50684" anchor="ctr">
            <a:spAutoFit/>
          </a:bodyPr>
          <a:lstStyle/>
          <a:p>
            <a:pPr>
              <a:defRPr sz="2200"/>
            </a:pPr>
            <a:r>
              <a:rPr dirty="0"/>
              <a:t>Alerts are transmitted to a network of </a:t>
            </a:r>
            <a:r>
              <a:rPr lang="fr-FR" dirty="0" smtClean="0"/>
              <a:t>~</a:t>
            </a:r>
            <a:r>
              <a:rPr dirty="0" smtClean="0"/>
              <a:t>40 </a:t>
            </a:r>
            <a:r>
              <a:rPr dirty="0"/>
              <a:t>VHF receivers on Earth</a:t>
            </a:r>
          </a:p>
          <a:p>
            <a:pPr>
              <a:defRPr sz="2200"/>
            </a:pPr>
            <a:r>
              <a:rPr dirty="0"/>
              <a:t>Goal: 65% of the alerts received within 30 s at the French Science </a:t>
            </a:r>
            <a:r>
              <a:rPr dirty="0" smtClean="0"/>
              <a:t>Center</a:t>
            </a:r>
            <a:endParaRPr dirty="0"/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730" y="2464043"/>
            <a:ext cx="2374901" cy="1790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18215" y="1420416"/>
            <a:ext cx="1778001" cy="124459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Line"/>
          <p:cNvSpPr/>
          <p:nvPr/>
        </p:nvSpPr>
        <p:spPr>
          <a:xfrm>
            <a:off x="2212182" y="3780763"/>
            <a:ext cx="3127536" cy="1364079"/>
          </a:xfrm>
          <a:prstGeom prst="line">
            <a:avLst/>
          </a:prstGeom>
          <a:ln w="50800">
            <a:solidFill>
              <a:schemeClr val="accent1"/>
            </a:solidFill>
            <a:prstDash val="sysDot"/>
            <a:miter lim="400000"/>
            <a:tailEnd type="triangle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6" name="Line"/>
          <p:cNvSpPr/>
          <p:nvPr/>
        </p:nvSpPr>
        <p:spPr>
          <a:xfrm flipV="1">
            <a:off x="5577647" y="4196333"/>
            <a:ext cx="1854720" cy="881853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67" name="Line"/>
          <p:cNvSpPr/>
          <p:nvPr/>
        </p:nvSpPr>
        <p:spPr>
          <a:xfrm flipV="1">
            <a:off x="7927697" y="2464043"/>
            <a:ext cx="2090517" cy="1428006"/>
          </a:xfrm>
          <a:prstGeom prst="line">
            <a:avLst/>
          </a:prstGeom>
          <a:ln w="50800">
            <a:solidFill>
              <a:schemeClr val="accent1"/>
            </a:solidFill>
            <a:miter lim="400000"/>
            <a:tailEnd type="triangle"/>
          </a:ln>
        </p:spPr>
        <p:txBody>
          <a:bodyPr lIns="50684" tIns="50684" rIns="50684" bIns="50684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268" name="drapeau_français_small.jpg" descr="drapeau_français_smal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79293" y="3874797"/>
            <a:ext cx="425866" cy="27643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144614" y="431818"/>
            <a:ext cx="448917" cy="4000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smtClean="0"/>
              <a:t>The VHF NETWORK</a:t>
            </a:r>
            <a:endParaRPr dirty="0"/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144614" y="431818"/>
            <a:ext cx="448917" cy="4000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14" name="ZoneTexte 13"/>
          <p:cNvSpPr txBox="1"/>
          <p:nvPr/>
        </p:nvSpPr>
        <p:spPr>
          <a:xfrm>
            <a:off x="550903" y="7689364"/>
            <a:ext cx="4329573" cy="986900"/>
          </a:xfrm>
          <a:prstGeom prst="rect">
            <a:avLst/>
          </a:prstGeom>
          <a:noFill/>
        </p:spPr>
        <p:txBody>
          <a:bodyPr wrap="square" lIns="123909" tIns="61958" rIns="123909" bIns="61958" rtlCol="0">
            <a:spAutoFit/>
          </a:bodyPr>
          <a:lstStyle/>
          <a:p>
            <a:pPr defTabSz="584200">
              <a:spcBef>
                <a:spcPts val="2400"/>
              </a:spcBef>
            </a:pPr>
            <a:r>
              <a:rPr lang="en-US" dirty="0">
                <a:solidFill>
                  <a:schemeClr val="bg1"/>
                </a:solidFill>
              </a:rPr>
              <a:t>First Tests of the VHF Ground Station </a:t>
            </a:r>
            <a:r>
              <a:rPr lang="en-US" dirty="0" err="1">
                <a:solidFill>
                  <a:schemeClr val="bg1"/>
                </a:solidFill>
              </a:rPr>
              <a:t>Prototypee</a:t>
            </a:r>
            <a:endParaRPr lang="en-US" dirty="0">
              <a:solidFill>
                <a:schemeClr val="bg1"/>
              </a:solidFill>
            </a:endParaRPr>
          </a:p>
          <a:p>
            <a:pPr defTabSz="1080280" hangingPunct="1">
              <a:spcBef>
                <a:spcPts val="0"/>
              </a:spcBef>
            </a:pPr>
            <a:r>
              <a:rPr lang="en-US" sz="1600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Excellent Results !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04" y="2207280"/>
            <a:ext cx="2998930" cy="53645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15" y="2207280"/>
            <a:ext cx="2976580" cy="52777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08" y="2150130"/>
            <a:ext cx="3227765" cy="52837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5025601" y="7449954"/>
            <a:ext cx="367240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spcBef>
                <a:spcPts val="2400"/>
              </a:spcBef>
            </a:pPr>
            <a:r>
              <a:rPr lang="en-US" dirty="0">
                <a:solidFill>
                  <a:schemeClr val="bg1"/>
                </a:solidFill>
              </a:rPr>
              <a:t>First installation in South Africa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Next Medium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238704" y="7370969"/>
            <a:ext cx="324035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spcBef>
                <a:spcPts val="2400"/>
              </a:spcBef>
            </a:pPr>
            <a:r>
              <a:rPr lang="en-US" dirty="0">
                <a:solidFill>
                  <a:schemeClr val="bg1"/>
                </a:solidFill>
              </a:rPr>
              <a:t>First reception on the NOA19 satellites</a:t>
            </a: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8562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The VHF Network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Kourou, French Guyana</a:t>
            </a:r>
            <a:endParaRPr lang="fr-FR" sz="4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44" y="2279040"/>
            <a:ext cx="6624736" cy="49685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49327" y="2498504"/>
            <a:ext cx="532197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Station installed on 2019 May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14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41760" y="7243772"/>
            <a:ext cx="1087477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Next station  will be installed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at </a:t>
            </a:r>
            <a:r>
              <a:rPr kumimoji="0" lang="en-US" sz="28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GuanXI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University on </a:t>
            </a:r>
            <a:r>
              <a:rPr kumimoji="0" lang="en-US" sz="28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Spetember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19</a:t>
            </a:r>
          </a:p>
          <a:p>
            <a:pPr defTabSz="584200">
              <a:spcBef>
                <a:spcPts val="2400"/>
              </a:spcBef>
            </a:pPr>
            <a:r>
              <a:rPr lang="en-US" sz="2800" dirty="0">
                <a:solidFill>
                  <a:schemeClr val="bg1"/>
                </a:solidFill>
              </a:rPr>
              <a:t>The </a:t>
            </a:r>
            <a:r>
              <a:rPr lang="en-US" sz="2800" dirty="0" smtClean="0">
                <a:solidFill>
                  <a:schemeClr val="bg1"/>
                </a:solidFill>
              </a:rPr>
              <a:t>San </a:t>
            </a:r>
            <a:r>
              <a:rPr lang="en-US" sz="2800" dirty="0">
                <a:solidFill>
                  <a:schemeClr val="bg1"/>
                </a:solidFill>
              </a:rPr>
              <a:t>Pedro </a:t>
            </a:r>
            <a:r>
              <a:rPr lang="en-US" sz="2800" dirty="0" smtClean="0">
                <a:solidFill>
                  <a:schemeClr val="bg1"/>
                </a:solidFill>
              </a:rPr>
              <a:t>station is </a:t>
            </a:r>
            <a:r>
              <a:rPr lang="en-US" sz="2800" dirty="0">
                <a:solidFill>
                  <a:schemeClr val="bg1"/>
                </a:solidFill>
              </a:rPr>
              <a:t>part of the next </a:t>
            </a:r>
            <a:r>
              <a:rPr lang="en-US" sz="2800" dirty="0" smtClean="0">
                <a:solidFill>
                  <a:schemeClr val="bg1"/>
                </a:solidFill>
              </a:rPr>
              <a:t>batch (Fall 2019)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72447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6" descr="QQ_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93"/>
            <a:ext cx="13004800" cy="561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文本框 1"/>
          <p:cNvSpPr txBox="1">
            <a:spLocks noChangeArrowheads="1"/>
          </p:cNvSpPr>
          <p:nvPr/>
        </p:nvSpPr>
        <p:spPr bwMode="auto">
          <a:xfrm>
            <a:off x="3379894" y="7845778"/>
            <a:ext cx="7270044" cy="11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defTabSz="1300460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400" b="1" kern="1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Zhe Kang</a:t>
            </a:r>
          </a:p>
          <a:p>
            <a:pPr algn="ctr" defTabSz="1300460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3400" b="1" kern="1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Changchun Observatory, NAO, CAS</a:t>
            </a:r>
          </a:p>
        </p:txBody>
      </p:sp>
      <p:pic>
        <p:nvPicPr>
          <p:cNvPr id="3789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" y="-27093"/>
            <a:ext cx="7055556" cy="10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矩形 1"/>
          <p:cNvSpPr>
            <a:spLocks noChangeArrowheads="1"/>
          </p:cNvSpPr>
          <p:nvPr/>
        </p:nvSpPr>
        <p:spPr bwMode="auto">
          <a:xfrm>
            <a:off x="345443" y="5585742"/>
            <a:ext cx="12404231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9" tIns="65020" rIns="130039" bIns="650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5100" b="1" kern="1200">
                <a:solidFill>
                  <a:srgbClr val="0000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  <a:sym typeface="Arial" pitchFamily="34" charset="0"/>
              </a:rPr>
              <a:t>The Ground Follow-up Telescope of SVOM</a:t>
            </a:r>
          </a:p>
          <a:p>
            <a:pPr algn="ctr" defTabSz="1300460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5100" b="1" kern="1200">
                <a:solidFill>
                  <a:srgbClr val="0000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  <a:sym typeface="Arial" pitchFamily="34" charset="0"/>
              </a:rPr>
              <a:t>at Changchun Observatory</a:t>
            </a:r>
            <a:endParaRPr lang="zh-CN" altLang="en-US" sz="5100" b="1" kern="1200">
              <a:solidFill>
                <a:srgbClr val="0000FF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3789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67" y="8103165"/>
            <a:ext cx="2201333" cy="165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27612"/>
      </p:ext>
    </p:extLst>
  </p:cSld>
  <p:clrMapOvr>
    <a:masterClrMapping/>
  </p:clrMapOvr>
  <p:transition spd="slow" advTm="1256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That's ALL</a:t>
            </a:r>
            <a:endParaRPr lang="en-US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84" y="1176096"/>
            <a:ext cx="11089232" cy="83169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H="1">
            <a:off x="1605855" y="7685111"/>
            <a:ext cx="2880320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spcBef>
                <a:spcPts val="2400"/>
              </a:spcBef>
            </a:pPr>
            <a:r>
              <a:rPr lang="fr-FR" sz="3200" dirty="0" err="1">
                <a:solidFill>
                  <a:srgbClr val="FFFF00"/>
                </a:solidFill>
              </a:rPr>
              <a:t>launch</a:t>
            </a:r>
            <a:r>
              <a:rPr lang="fr-FR" sz="3200" dirty="0">
                <a:solidFill>
                  <a:srgbClr val="FFFF00"/>
                </a:solidFill>
              </a:rPr>
              <a:t> </a:t>
            </a:r>
            <a:r>
              <a:rPr lang="fr-FR" sz="3200" dirty="0" smtClean="0">
                <a:solidFill>
                  <a:srgbClr val="FFFF00"/>
                </a:solidFill>
              </a:rPr>
              <a:t>2021 !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7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svom</a:t>
            </a:r>
            <a:r>
              <a:rPr dirty="0"/>
              <a:t> </a:t>
            </a:r>
            <a:r>
              <a:rPr lang="fr-FR" dirty="0" smtClean="0"/>
              <a:t>Mission Profile</a:t>
            </a:r>
            <a:endParaRPr dirty="0"/>
          </a:p>
        </p:txBody>
      </p:sp>
      <p:sp>
        <p:nvSpPr>
          <p:cNvPr id="318" name="orbit and pointing strategy"/>
          <p:cNvSpPr txBox="1">
            <a:spLocks noGrp="1"/>
          </p:cNvSpPr>
          <p:nvPr>
            <p:ph type="title"/>
          </p:nvPr>
        </p:nvSpPr>
        <p:spPr>
          <a:xfrm>
            <a:off x="402507" y="1334403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3800" dirty="0"/>
              <a:t>orbit and pointing strategy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148061" y="431816"/>
            <a:ext cx="44548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grpSp>
        <p:nvGrpSpPr>
          <p:cNvPr id="336" name="Group"/>
          <p:cNvGrpSpPr/>
          <p:nvPr/>
        </p:nvGrpSpPr>
        <p:grpSpPr>
          <a:xfrm>
            <a:off x="-554379" y="2778564"/>
            <a:ext cx="9478677" cy="3736474"/>
            <a:chOff x="0" y="0"/>
            <a:chExt cx="9695132" cy="3910212"/>
          </a:xfrm>
        </p:grpSpPr>
        <p:grpSp>
          <p:nvGrpSpPr>
            <p:cNvPr id="326" name="Group"/>
            <p:cNvGrpSpPr/>
            <p:nvPr/>
          </p:nvGrpSpPr>
          <p:grpSpPr>
            <a:xfrm>
              <a:off x="0" y="0"/>
              <a:ext cx="1739900" cy="3910212"/>
              <a:chOff x="0" y="0"/>
              <a:chExt cx="1739900" cy="3910211"/>
            </a:xfrm>
          </p:grpSpPr>
          <p:grpSp>
            <p:nvGrpSpPr>
              <p:cNvPr id="324" name="Group"/>
              <p:cNvGrpSpPr/>
              <p:nvPr/>
            </p:nvGrpSpPr>
            <p:grpSpPr>
              <a:xfrm>
                <a:off x="0" y="0"/>
                <a:ext cx="1739900" cy="3910211"/>
                <a:chOff x="0" y="0"/>
                <a:chExt cx="1739900" cy="3910210"/>
              </a:xfrm>
            </p:grpSpPr>
            <p:sp>
              <p:nvSpPr>
                <p:cNvPr id="322" name="Oval"/>
                <p:cNvSpPr/>
                <p:nvPr/>
              </p:nvSpPr>
              <p:spPr>
                <a:xfrm>
                  <a:off x="469900" y="230912"/>
                  <a:ext cx="1270000" cy="3287087"/>
                </a:xfrm>
                <a:prstGeom prst="ellipse">
                  <a:avLst/>
                </a:prstGeom>
                <a:solidFill>
                  <a:srgbClr val="FFFB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2515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Avenir Next"/>
                      <a:ea typeface="Avenir Next"/>
                      <a:cs typeface="Avenir Next"/>
                      <a:sym typeface="Avenir Next"/>
                    </a:defRPr>
                  </a:pPr>
                  <a:endParaRPr/>
                </a:p>
              </p:txBody>
            </p:sp>
            <p:sp>
              <p:nvSpPr>
                <p:cNvPr id="323" name="Rectangle"/>
                <p:cNvSpPr/>
                <p:nvPr/>
              </p:nvSpPr>
              <p:spPr>
                <a:xfrm>
                  <a:off x="0" y="0"/>
                  <a:ext cx="1270000" cy="391021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2515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Avenir Next"/>
                      <a:ea typeface="Avenir Next"/>
                      <a:cs typeface="Avenir Next"/>
                      <a:sym typeface="Avenir Next"/>
                    </a:defRPr>
                  </a:pPr>
                  <a:endParaRPr/>
                </a:p>
              </p:txBody>
            </p:sp>
          </p:grpSp>
          <p:sp>
            <p:nvSpPr>
              <p:cNvPr id="325" name="SUN"/>
              <p:cNvSpPr txBox="1"/>
              <p:nvPr/>
            </p:nvSpPr>
            <p:spPr>
              <a:xfrm rot="16200000">
                <a:off x="1179177" y="1645913"/>
                <a:ext cx="606596" cy="377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r>
                  <a:t>SUN</a:t>
                </a:r>
              </a:p>
            </p:txBody>
          </p:sp>
        </p:grpSp>
        <p:grpSp>
          <p:nvGrpSpPr>
            <p:cNvPr id="334" name="Group"/>
            <p:cNvGrpSpPr/>
            <p:nvPr/>
          </p:nvGrpSpPr>
          <p:grpSpPr>
            <a:xfrm>
              <a:off x="1913698" y="102017"/>
              <a:ext cx="7588750" cy="3571787"/>
              <a:chOff x="173799" y="102017"/>
              <a:chExt cx="7588748" cy="3571785"/>
            </a:xfrm>
          </p:grpSpPr>
          <p:sp>
            <p:nvSpPr>
              <p:cNvPr id="327" name="Rectangle"/>
              <p:cNvSpPr/>
              <p:nvPr/>
            </p:nvSpPr>
            <p:spPr>
              <a:xfrm>
                <a:off x="3548990" y="521905"/>
                <a:ext cx="4213557" cy="2730501"/>
              </a:xfrm>
              <a:prstGeom prst="rect">
                <a:avLst/>
              </a:prstGeom>
              <a:solidFill>
                <a:srgbClr val="535353">
                  <a:alpha val="60503"/>
                </a:srgbClr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2515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pPr>
                <a:endParaRPr/>
              </a:p>
            </p:txBody>
          </p:sp>
          <p:grpSp>
            <p:nvGrpSpPr>
              <p:cNvPr id="330" name="Group"/>
              <p:cNvGrpSpPr/>
              <p:nvPr/>
            </p:nvGrpSpPr>
            <p:grpSpPr>
              <a:xfrm>
                <a:off x="1713873" y="102017"/>
                <a:ext cx="3567563" cy="3571785"/>
                <a:chOff x="72177" y="102017"/>
                <a:chExt cx="3567561" cy="3571783"/>
              </a:xfrm>
            </p:grpSpPr>
            <p:sp>
              <p:nvSpPr>
                <p:cNvPr id="328" name="Line"/>
                <p:cNvSpPr/>
                <p:nvPr/>
              </p:nvSpPr>
              <p:spPr>
                <a:xfrm flipH="1" flipV="1">
                  <a:off x="1190924" y="285398"/>
                  <a:ext cx="1358096" cy="3199473"/>
                </a:xfrm>
                <a:prstGeom prst="line">
                  <a:avLst/>
                </a:prstGeom>
                <a:noFill/>
                <a:ln w="25400" cap="flat">
                  <a:solidFill>
                    <a:srgbClr val="4F81BD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2515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Avenir Next"/>
                      <a:ea typeface="Avenir Next"/>
                      <a:cs typeface="Avenir Next"/>
                      <a:sym typeface="Avenir Next"/>
                    </a:defRPr>
                  </a:pPr>
                  <a:endParaRPr/>
                </a:p>
              </p:txBody>
            </p:sp>
            <p:pic>
              <p:nvPicPr>
                <p:cNvPr id="329" name="EarthWithAttitudeLaw.pdf" descr="EarthWithAttitudeLaw.pdf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13533" t="12013" r="11124" b="12424"/>
                <a:stretch>
                  <a:fillRect/>
                </a:stretch>
              </p:blipFill>
              <p:spPr>
                <a:xfrm rot="20220000">
                  <a:off x="496764" y="524730"/>
                  <a:ext cx="2718389" cy="2726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576" extrusionOk="0">
                      <a:moveTo>
                        <a:pt x="10648" y="1"/>
                      </a:moveTo>
                      <a:cubicBezTo>
                        <a:pt x="9482" y="12"/>
                        <a:pt x="8310" y="216"/>
                        <a:pt x="7166" y="616"/>
                      </a:cubicBezTo>
                      <a:cubicBezTo>
                        <a:pt x="3231" y="1994"/>
                        <a:pt x="519" y="5454"/>
                        <a:pt x="51" y="9693"/>
                      </a:cubicBezTo>
                      <a:cubicBezTo>
                        <a:pt x="-100" y="11063"/>
                        <a:pt x="90" y="12836"/>
                        <a:pt x="527" y="14147"/>
                      </a:cubicBezTo>
                      <a:cubicBezTo>
                        <a:pt x="1768" y="17867"/>
                        <a:pt x="4816" y="20563"/>
                        <a:pt x="8669" y="21346"/>
                      </a:cubicBezTo>
                      <a:cubicBezTo>
                        <a:pt x="9034" y="21420"/>
                        <a:pt x="9586" y="21498"/>
                        <a:pt x="9897" y="21521"/>
                      </a:cubicBezTo>
                      <a:cubicBezTo>
                        <a:pt x="10207" y="21545"/>
                        <a:pt x="10519" y="21571"/>
                        <a:pt x="10592" y="21575"/>
                      </a:cubicBezTo>
                      <a:cubicBezTo>
                        <a:pt x="10864" y="21590"/>
                        <a:pt x="12165" y="21471"/>
                        <a:pt x="12596" y="21393"/>
                      </a:cubicBezTo>
                      <a:cubicBezTo>
                        <a:pt x="13212" y="21280"/>
                        <a:pt x="14376" y="20939"/>
                        <a:pt x="14920" y="20711"/>
                      </a:cubicBezTo>
                      <a:cubicBezTo>
                        <a:pt x="15982" y="20265"/>
                        <a:pt x="17179" y="19490"/>
                        <a:pt x="18029" y="18695"/>
                      </a:cubicBezTo>
                      <a:cubicBezTo>
                        <a:pt x="19745" y="17090"/>
                        <a:pt x="20872" y="15036"/>
                        <a:pt x="21298" y="12749"/>
                      </a:cubicBezTo>
                      <a:cubicBezTo>
                        <a:pt x="21474" y="11804"/>
                        <a:pt x="21500" y="10211"/>
                        <a:pt x="21355" y="9206"/>
                      </a:cubicBezTo>
                      <a:cubicBezTo>
                        <a:pt x="20874" y="5879"/>
                        <a:pt x="18886" y="2978"/>
                        <a:pt x="15984" y="1373"/>
                      </a:cubicBezTo>
                      <a:cubicBezTo>
                        <a:pt x="15238" y="961"/>
                        <a:pt x="14988" y="854"/>
                        <a:pt x="14099" y="554"/>
                      </a:cubicBezTo>
                      <a:cubicBezTo>
                        <a:pt x="12975" y="174"/>
                        <a:pt x="11814" y="-10"/>
                        <a:pt x="10648" y="1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31" name="image36.png" descr="image36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8163469">
                <a:off x="173799" y="1176514"/>
                <a:ext cx="1926476" cy="12781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2" name="image36.png" descr="image36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8163469">
                <a:off x="4225099" y="1496262"/>
                <a:ext cx="1926476" cy="12781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3" name="NIGHT SIDE"/>
              <p:cNvSpPr txBox="1"/>
              <p:nvPr/>
            </p:nvSpPr>
            <p:spPr>
              <a:xfrm>
                <a:off x="4481851" y="521905"/>
                <a:ext cx="1445477" cy="3865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914400">
                  <a:spcBef>
                    <a:spcPts val="0"/>
                  </a:spcBef>
                  <a:defRPr sz="1800">
                    <a:solidFill>
                      <a:srgbClr val="000000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r>
                  <a:t>NIGHT SIDE</a:t>
                </a:r>
              </a:p>
            </p:txBody>
          </p:sp>
        </p:grpSp>
        <p:sp>
          <p:nvSpPr>
            <p:cNvPr id="335" name="Rectangle"/>
            <p:cNvSpPr/>
            <p:nvPr/>
          </p:nvSpPr>
          <p:spPr>
            <a:xfrm>
              <a:off x="1160922" y="129213"/>
              <a:ext cx="8534210" cy="3477784"/>
            </a:xfrm>
            <a:prstGeom prst="rect">
              <a:avLst/>
            </a:prstGeom>
            <a:noFill/>
            <a:ln w="38100" cap="flat">
              <a:solidFill>
                <a:srgbClr val="4F81B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2515"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endParaRPr/>
            </a:p>
          </p:txBody>
        </p:sp>
      </p:grpSp>
      <p:sp>
        <p:nvSpPr>
          <p:cNvPr id="338" name="Nearly anti-solar pointing…"/>
          <p:cNvSpPr txBox="1"/>
          <p:nvPr/>
        </p:nvSpPr>
        <p:spPr>
          <a:xfrm>
            <a:off x="820116" y="5363975"/>
            <a:ext cx="3034291" cy="78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684" tIns="50684" rIns="50684" bIns="50684" anchor="ctr">
            <a:spAutoFit/>
          </a:bodyPr>
          <a:lstStyle/>
          <a:p>
            <a:pPr algn="ctr" defTabSz="912515">
              <a:lnSpc>
                <a:spcPct val="120000"/>
              </a:lnSpc>
              <a:spcBef>
                <a:spcPts val="0"/>
              </a:spcBef>
              <a:defRPr sz="16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800" dirty="0"/>
              <a:t>Nearly </a:t>
            </a:r>
            <a:r>
              <a:rPr sz="1800" b="1" dirty="0"/>
              <a:t>anti-solar pointing</a:t>
            </a:r>
            <a:r>
              <a:rPr sz="1800" dirty="0"/>
              <a:t> </a:t>
            </a:r>
          </a:p>
          <a:p>
            <a:pPr algn="ctr" defTabSz="912515">
              <a:lnSpc>
                <a:spcPct val="120000"/>
              </a:lnSpc>
              <a:spcBef>
                <a:spcPts val="0"/>
              </a:spcBef>
              <a:defRPr sz="16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800" dirty="0"/>
              <a:t>=&gt; Earth in the field of view </a:t>
            </a:r>
          </a:p>
        </p:txBody>
      </p:sp>
      <p:sp>
        <p:nvSpPr>
          <p:cNvPr id="339" name="Optimizing the ground follow-up of GRB candidates"/>
          <p:cNvSpPr txBox="1"/>
          <p:nvPr/>
        </p:nvSpPr>
        <p:spPr>
          <a:xfrm>
            <a:off x="441634" y="1870755"/>
            <a:ext cx="12303707" cy="71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684" tIns="50684" rIns="50684" bIns="50684" anchor="ctr">
            <a:spAutoFit/>
          </a:bodyPr>
          <a:lstStyle>
            <a:lvl1pPr>
              <a:defRPr i="1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Optimizing the ground follow-up of GRB </a:t>
            </a:r>
            <a:r>
              <a:rPr dirty="0" smtClean="0"/>
              <a:t>candidates</a:t>
            </a:r>
            <a:r>
              <a:rPr lang="fr-FR" dirty="0" smtClean="0"/>
              <a:t> (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r>
              <a:rPr lang="fr-FR" dirty="0"/>
              <a:t> </a:t>
            </a:r>
            <a:r>
              <a:rPr lang="fr-FR" dirty="0" smtClean="0"/>
              <a:t> the </a:t>
            </a:r>
            <a:r>
              <a:rPr lang="fr-FR" dirty="0" err="1" smtClean="0"/>
              <a:t>success</a:t>
            </a:r>
            <a:r>
              <a:rPr lang="fr-FR" dirty="0" smtClean="0"/>
              <a:t> of the </a:t>
            </a:r>
            <a:r>
              <a:rPr lang="fr-FR" dirty="0" err="1" smtClean="0"/>
              <a:t>ground</a:t>
            </a:r>
            <a:r>
              <a:rPr lang="fr-FR" dirty="0" smtClean="0"/>
              <a:t> </a:t>
            </a:r>
            <a:r>
              <a:rPr lang="fr-FR" dirty="0" err="1" smtClean="0"/>
              <a:t>redshift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)</a:t>
            </a:r>
            <a:endParaRPr dirty="0"/>
          </a:p>
        </p:txBody>
      </p:sp>
      <p:sp>
        <p:nvSpPr>
          <p:cNvPr id="340" name="Avoidance of the galactic plane (most of the time) and also intense sources such as  Sco X-1…"/>
          <p:cNvSpPr txBox="1"/>
          <p:nvPr/>
        </p:nvSpPr>
        <p:spPr>
          <a:xfrm>
            <a:off x="441634" y="6882749"/>
            <a:ext cx="6819055" cy="266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26" tIns="45626" rIns="45626" bIns="45626">
            <a:spAutoFit/>
          </a:bodyPr>
          <a:lstStyle/>
          <a:p>
            <a:pPr defTabSz="912515">
              <a:lnSpc>
                <a:spcPct val="120000"/>
              </a:lnSpc>
              <a:spcBef>
                <a:spcPts val="0"/>
              </a:spcBef>
              <a:defRPr sz="22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/>
              <a:t>Avoidance of the galactic plane</a:t>
            </a:r>
            <a:r>
              <a:rPr dirty="0"/>
              <a:t> (most of the time) and also intense sources such as  </a:t>
            </a:r>
            <a:r>
              <a:rPr b="1" dirty="0" err="1"/>
              <a:t>Sco</a:t>
            </a:r>
            <a:r>
              <a:rPr b="1" dirty="0"/>
              <a:t> </a:t>
            </a:r>
            <a:r>
              <a:rPr b="1" dirty="0" smtClean="0"/>
              <a:t>X-1</a:t>
            </a:r>
            <a:endParaRPr lang="fr-FR" b="1" dirty="0" smtClean="0"/>
          </a:p>
          <a:p>
            <a:pPr defTabSz="912515">
              <a:lnSpc>
                <a:spcPct val="120000"/>
              </a:lnSpc>
              <a:spcBef>
                <a:spcPts val="0"/>
              </a:spcBef>
              <a:defRPr sz="22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b="1" dirty="0"/>
          </a:p>
          <a:p>
            <a:pPr>
              <a:spcBef>
                <a:spcPts val="0"/>
              </a:spcBef>
              <a:defRPr sz="2200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ECLAIRs exposure map </a:t>
            </a:r>
          </a:p>
          <a:p>
            <a:pPr>
              <a:spcBef>
                <a:spcPts val="0"/>
              </a:spcBef>
              <a:defRPr sz="22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(65 GRBs/year, 1 </a:t>
            </a:r>
            <a:r>
              <a:rPr dirty="0" err="1"/>
              <a:t>ToO</a:t>
            </a:r>
            <a:r>
              <a:rPr dirty="0"/>
              <a:t> per day)</a:t>
            </a:r>
          </a:p>
          <a:p>
            <a:pPr indent="228134">
              <a:spcBef>
                <a:spcPts val="0"/>
              </a:spcBef>
              <a:defRPr sz="22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- 4 </a:t>
            </a:r>
            <a:r>
              <a:rPr dirty="0" err="1"/>
              <a:t>Ms</a:t>
            </a:r>
            <a:r>
              <a:rPr dirty="0"/>
              <a:t> in the direction of the galactic poles</a:t>
            </a:r>
          </a:p>
          <a:p>
            <a:pPr indent="228134">
              <a:spcBef>
                <a:spcPts val="0"/>
              </a:spcBef>
              <a:defRPr sz="22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- 500 </a:t>
            </a:r>
            <a:r>
              <a:rPr dirty="0" err="1"/>
              <a:t>ks</a:t>
            </a:r>
            <a:r>
              <a:rPr dirty="0"/>
              <a:t> on the galactic plane</a:t>
            </a:r>
          </a:p>
        </p:txBody>
      </p:sp>
      <p:sp>
        <p:nvSpPr>
          <p:cNvPr id="341" name="Waiting between the detection of two GRB candidates…"/>
          <p:cNvSpPr txBox="1"/>
          <p:nvPr/>
        </p:nvSpPr>
        <p:spPr>
          <a:xfrm>
            <a:off x="441642" y="6515069"/>
            <a:ext cx="6483994" cy="4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684" tIns="50684" rIns="50684" bIns="50684" anchor="ctr">
            <a:spAutoFit/>
          </a:bodyPr>
          <a:lstStyle>
            <a:lvl1pPr>
              <a:defRPr i="1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Waiting between the detection of two GRB candidates…</a:t>
            </a:r>
          </a:p>
        </p:txBody>
      </p:sp>
      <p:pic>
        <p:nvPicPr>
          <p:cNvPr id="342" name="OneYearPointing_ECLAIRsExposure_GC_style1.pdf" descr="OneYearPointing_ECLAIRsExposure_GC_style1.pdf"/>
          <p:cNvPicPr>
            <a:picLocks noChangeAspect="1"/>
          </p:cNvPicPr>
          <p:nvPr/>
        </p:nvPicPr>
        <p:blipFill>
          <a:blip r:embed="rId4">
            <a:extLst/>
          </a:blip>
          <a:srcRect l="8407" r="8407"/>
          <a:stretch>
            <a:fillRect/>
          </a:stretch>
        </p:blipFill>
        <p:spPr>
          <a:xfrm>
            <a:off x="7073931" y="6497925"/>
            <a:ext cx="5836107" cy="32380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lèche droite 1"/>
          <p:cNvSpPr/>
          <p:nvPr/>
        </p:nvSpPr>
        <p:spPr>
          <a:xfrm>
            <a:off x="3945633" y="7909624"/>
            <a:ext cx="3016384" cy="89931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38" tIns="50738" rIns="50738" bIns="50738" numCol="1" spcCol="38055" rtlCol="0" anchor="ctr">
            <a:spAutoFit/>
          </a:bodyPr>
          <a:lstStyle/>
          <a:p>
            <a:pPr algn="ctr" defTabSz="583543">
              <a:lnSpc>
                <a:spcPct val="80000"/>
              </a:lnSpc>
              <a:spcBef>
                <a:spcPts val="0"/>
              </a:spcBef>
            </a:pPr>
            <a:endParaRPr lang="fr-FR" sz="2800" cap="all">
              <a:solidFill>
                <a:srgbClr val="FFFFFF"/>
              </a:solidFill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95662" y="2799212"/>
            <a:ext cx="3126137" cy="291136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0" name="65% of duty cycle for ECLAIRs about 50% for MXT and VT"/>
          <p:cNvSpPr txBox="1"/>
          <p:nvPr/>
        </p:nvSpPr>
        <p:spPr>
          <a:xfrm>
            <a:off x="9385350" y="5789510"/>
            <a:ext cx="3346704" cy="67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721" tIns="50721" rIns="50721" bIns="50721" anchor="ctr">
            <a:spAutoFit/>
          </a:bodyPr>
          <a:lstStyle/>
          <a:p>
            <a:pPr algn="ctr" defTabSz="583394">
              <a:defRPr sz="1800"/>
            </a:pPr>
            <a:r>
              <a:rPr sz="1800" dirty="0"/>
              <a:t>65% of duty cycle for ECLAIRs</a:t>
            </a:r>
            <a:br>
              <a:rPr sz="1800" dirty="0"/>
            </a:br>
            <a:r>
              <a:rPr sz="1800" dirty="0"/>
              <a:t>about 50% for MXT and VT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97" y="2577213"/>
            <a:ext cx="8044008" cy="533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Line 17"/>
          <p:cNvSpPr>
            <a:spLocks noChangeShapeType="1"/>
          </p:cNvSpPr>
          <p:nvPr/>
        </p:nvSpPr>
        <p:spPr bwMode="auto">
          <a:xfrm rot="10800000" flipH="1" flipV="1">
            <a:off x="2554538" y="3655410"/>
            <a:ext cx="1047607" cy="0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29631" tIns="64821" rIns="129631" bIns="64821"/>
          <a:lstStyle/>
          <a:p>
            <a:pPr defTabSz="648183" hangingPunct="1">
              <a:spcBef>
                <a:spcPts val="0"/>
              </a:spcBef>
              <a:defRPr/>
            </a:pPr>
            <a:endParaRPr lang="en-US" sz="2600" kern="1200">
              <a:solidFill>
                <a:prstClr val="black"/>
              </a:solidFill>
            </a:endParaRPr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93" y="112149"/>
            <a:ext cx="1906506" cy="1156204"/>
          </a:xfrm>
          <a:prstGeom prst="rect">
            <a:avLst/>
          </a:prstGeom>
        </p:spPr>
      </p:pic>
      <p:sp>
        <p:nvSpPr>
          <p:cNvPr id="102" name="ZoneTexte 101"/>
          <p:cNvSpPr txBox="1"/>
          <p:nvPr/>
        </p:nvSpPr>
        <p:spPr>
          <a:xfrm>
            <a:off x="2520344" y="230670"/>
            <a:ext cx="9882843" cy="721927"/>
          </a:xfrm>
          <a:prstGeom prst="rect">
            <a:avLst/>
          </a:prstGeom>
          <a:noFill/>
        </p:spPr>
        <p:txBody>
          <a:bodyPr wrap="non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fr-FR" sz="38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Core</a:t>
            </a:r>
            <a:r>
              <a:rPr lang="fr-FR" sz="38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Program : a </a:t>
            </a:r>
            <a:r>
              <a:rPr lang="fr-FR" sz="38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complete</a:t>
            </a:r>
            <a:r>
              <a:rPr lang="fr-FR" sz="38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GRB </a:t>
            </a:r>
            <a:r>
              <a:rPr lang="fr-FR" sz="38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sample</a:t>
            </a:r>
            <a:endParaRPr lang="fr-FR" sz="38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40597" y="3291135"/>
            <a:ext cx="2880649" cy="1046636"/>
          </a:xfrm>
          <a:prstGeom prst="rect">
            <a:avLst/>
          </a:prstGeom>
          <a:noFill/>
        </p:spPr>
        <p:txBody>
          <a:bodyPr wrap="non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ECLAIRs</a:t>
            </a:r>
            <a:endParaRPr lang="fr-FR" sz="2600" b="1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  <a:p>
            <a:pPr defTabSz="648183" hangingPunct="1">
              <a:spcBef>
                <a:spcPts val="0"/>
              </a:spcBef>
            </a:pP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42-80 </a:t>
            </a:r>
            <a:r>
              <a:rPr lang="fr-FR" sz="26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GRBs/yr</a:t>
            </a: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	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384900" y="7297103"/>
            <a:ext cx="5381430" cy="746554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fr-FR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SVOM </a:t>
            </a:r>
            <a:r>
              <a:rPr lang="fr-FR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is</a:t>
            </a:r>
            <a:r>
              <a:rPr lang="fr-FR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sensitive to all classes of GRB (long/short/soft/…)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10902" y="1917032"/>
            <a:ext cx="2644046" cy="65422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fr-FR" sz="3400" kern="1200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GRB trigger</a:t>
            </a:r>
          </a:p>
        </p:txBody>
      </p:sp>
      <p:pic>
        <p:nvPicPr>
          <p:cNvPr id="11" name="Image 10" descr="coreprogram-figure-planeEpT90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rcRect l="51824"/>
              <a:stretch>
                <a:fillRect/>
              </a:stretch>
            </p:blipFill>
          </mc:Choice>
          <mc:Fallback>
            <p:blipFill>
              <a:blip r:embed="rId7"/>
              <a:srcRect l="51824"/>
              <a:stretch>
                <a:fillRect/>
              </a:stretch>
            </p:blipFill>
          </mc:Fallback>
        </mc:AlternateContent>
        <p:spPr>
          <a:xfrm>
            <a:off x="6970698" y="2577212"/>
            <a:ext cx="5608195" cy="45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 23"/>
          <p:cNvSpPr>
            <a:spLocks noChangeShapeType="1"/>
          </p:cNvSpPr>
          <p:nvPr/>
        </p:nvSpPr>
        <p:spPr bwMode="auto">
          <a:xfrm>
            <a:off x="1686074" y="7068796"/>
            <a:ext cx="0" cy="1713654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29631" tIns="64821" rIns="129631" bIns="64821"/>
          <a:lstStyle/>
          <a:p>
            <a:pPr defTabSz="648183" hangingPunct="1">
              <a:spcBef>
                <a:spcPts val="0"/>
              </a:spcBef>
              <a:defRPr/>
            </a:pPr>
            <a:endParaRPr lang="en-US" sz="2600" kern="1200">
              <a:solidFill>
                <a:prstClr val="black"/>
              </a:solidFill>
            </a:endParaRPr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906506" cy="1156204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3666428" y="3371585"/>
            <a:ext cx="1404560" cy="1391770"/>
            <a:chOff x="2882817" y="1829753"/>
            <a:chExt cx="987581" cy="978588"/>
          </a:xfrm>
        </p:grpSpPr>
        <p:sp>
          <p:nvSpPr>
            <p:cNvPr id="40" name="Line 13"/>
            <p:cNvSpPr>
              <a:spLocks noChangeShapeType="1"/>
            </p:cNvSpPr>
            <p:nvPr/>
          </p:nvSpPr>
          <p:spPr bwMode="auto">
            <a:xfrm rot="20040000">
              <a:off x="2916854" y="2443111"/>
              <a:ext cx="748045" cy="365230"/>
            </a:xfrm>
            <a:prstGeom prst="line">
              <a:avLst/>
            </a:prstGeom>
            <a:ln>
              <a:solidFill>
                <a:srgbClr val="FFC000"/>
              </a:solidFill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defTabSz="648183" hangingPunct="1">
                <a:spcBef>
                  <a:spcPts val="0"/>
                </a:spcBef>
                <a:defRPr/>
              </a:pPr>
              <a:endParaRPr lang="en-US" sz="2600" kern="1200">
                <a:solidFill>
                  <a:prstClr val="black"/>
                </a:solidFill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 rot="10800000" flipH="1" flipV="1">
              <a:off x="2882819" y="1829753"/>
              <a:ext cx="987579" cy="0"/>
            </a:xfrm>
            <a:prstGeom prst="line">
              <a:avLst/>
            </a:prstGeom>
            <a:ln>
              <a:solidFill>
                <a:srgbClr val="FFC000"/>
              </a:solidFill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defTabSz="648183" hangingPunct="1">
                <a:spcBef>
                  <a:spcPts val="0"/>
                </a:spcBef>
                <a:defRPr/>
              </a:pPr>
              <a:endParaRPr lang="en-US" sz="2600" kern="1200">
                <a:solidFill>
                  <a:prstClr val="black"/>
                </a:solidFill>
              </a:endParaRPr>
            </a:p>
          </p:txBody>
        </p:sp>
        <p:cxnSp>
          <p:nvCxnSpPr>
            <p:cNvPr id="44" name="Connecteur droit 43"/>
            <p:cNvCxnSpPr/>
            <p:nvPr/>
          </p:nvCxnSpPr>
          <p:spPr>
            <a:xfrm>
              <a:off x="2882817" y="1829754"/>
              <a:ext cx="4" cy="796144"/>
            </a:xfrm>
            <a:prstGeom prst="line">
              <a:avLst/>
            </a:prstGeom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ZoneTexte 44"/>
          <p:cNvSpPr txBox="1"/>
          <p:nvPr/>
        </p:nvSpPr>
        <p:spPr>
          <a:xfrm>
            <a:off x="28499" y="2874452"/>
            <a:ext cx="3756028" cy="1846849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ECLAIRs+GRM</a:t>
            </a:r>
            <a:endParaRPr lang="fr-FR" sz="26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  <a:p>
            <a:pPr defTabSz="648183" hangingPunct="1">
              <a:spcBef>
                <a:spcPts val="0"/>
              </a:spcBef>
              <a:spcAft>
                <a:spcPts val="1705"/>
              </a:spcAft>
            </a:pP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Prompt GRB </a:t>
            </a:r>
            <a:r>
              <a:rPr lang="fr-FR" sz="26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emission</a:t>
            </a: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over 3 </a:t>
            </a:r>
            <a:r>
              <a:rPr lang="fr-FR" sz="26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decades</a:t>
            </a: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/>
            </a:r>
            <a:b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</a:b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(4 keV-5.5 MeV)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66173" y="5646197"/>
            <a:ext cx="4380302" cy="1446740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GWAC</a:t>
            </a:r>
            <a:endParaRPr lang="fr-FR" sz="26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  <a:p>
            <a:pPr defTabSz="648183" hangingPunct="1">
              <a:spcBef>
                <a:spcPts val="0"/>
              </a:spcBef>
              <a:spcAft>
                <a:spcPts val="1705"/>
              </a:spcAft>
            </a:pP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prompt visible </a:t>
            </a:r>
            <a:r>
              <a:rPr lang="fr-FR" sz="26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emission</a:t>
            </a: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/>
            </a:r>
            <a:b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</a:b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in ~16% of cases</a:t>
            </a:r>
          </a:p>
        </p:txBody>
      </p:sp>
      <p:pic>
        <p:nvPicPr>
          <p:cNvPr id="49" name="Image 48" descr="coreprogram-figure-100724B_spec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309590" y="2240676"/>
            <a:ext cx="5695279" cy="38852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ZoneTexte 50"/>
          <p:cNvSpPr txBox="1"/>
          <p:nvPr/>
        </p:nvSpPr>
        <p:spPr>
          <a:xfrm>
            <a:off x="8102689" y="7161834"/>
            <a:ext cx="4902120" cy="869659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algn="just" defTabSz="648183" hangingPunct="1">
              <a:spcBef>
                <a:spcPts val="0"/>
              </a:spcBef>
            </a:pPr>
            <a:r>
              <a:rPr lang="fr-FR" sz="1600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The </a:t>
            </a:r>
            <a:r>
              <a:rPr lang="fr-FR" sz="1600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multi-component</a:t>
            </a:r>
            <a:r>
              <a:rPr lang="fr-FR" sz="1600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lang="fr-FR" sz="1600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spectrum</a:t>
            </a:r>
            <a:r>
              <a:rPr lang="fr-FR" sz="1600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of the Fermi/GBM </a:t>
            </a:r>
            <a:r>
              <a:rPr lang="fr-FR" sz="1600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burst</a:t>
            </a:r>
            <a:r>
              <a:rPr lang="fr-FR" sz="1600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GRB 100724B </a:t>
            </a:r>
            <a:r>
              <a:rPr lang="fr-FR" sz="1600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simulated</a:t>
            </a:r>
            <a:r>
              <a:rPr lang="fr-FR" sz="1600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in </a:t>
            </a:r>
            <a:r>
              <a:rPr lang="fr-FR" sz="1600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ECLAIRs+GRM</a:t>
            </a:r>
            <a:r>
              <a:rPr lang="fr-FR" sz="1600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.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6198" y="1497101"/>
            <a:ext cx="3668365" cy="65422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fr-FR" sz="3400" kern="1200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Prompt </a:t>
            </a:r>
            <a:r>
              <a:rPr lang="fr-FR" sz="3400" kern="1200" dirty="0" err="1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emission</a:t>
            </a:r>
            <a:endParaRPr lang="fr-FR" sz="3400" kern="1200" dirty="0">
              <a:solidFill>
                <a:srgbClr val="FF0000"/>
              </a:solidFill>
              <a:latin typeface="Century Gothic"/>
              <a:ea typeface="+mn-ea"/>
              <a:cs typeface="Century Gothic"/>
            </a:endParaRPr>
          </a:p>
        </p:txBody>
      </p:sp>
      <p:pic>
        <p:nvPicPr>
          <p:cNvPr id="14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02" y="2404694"/>
            <a:ext cx="8044008" cy="533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7388" y="315497"/>
            <a:ext cx="9882843" cy="721927"/>
          </a:xfrm>
          <a:prstGeom prst="rect">
            <a:avLst/>
          </a:prstGeom>
        </p:spPr>
        <p:txBody>
          <a:bodyPr wrap="none" lIns="129631" tIns="64821" rIns="129631" bIns="64821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en-US" sz="38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Core Program : a complete GRB sample</a:t>
            </a:r>
          </a:p>
        </p:txBody>
      </p:sp>
    </p:spTree>
    <p:extLst>
      <p:ext uri="{BB962C8B-B14F-4D97-AF65-F5344CB8AC3E}">
        <p14:creationId xmlns:p14="http://schemas.microsoft.com/office/powerpoint/2010/main" val="19949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 23"/>
          <p:cNvSpPr>
            <a:spLocks noChangeShapeType="1"/>
          </p:cNvSpPr>
          <p:nvPr/>
        </p:nvSpPr>
        <p:spPr bwMode="auto">
          <a:xfrm>
            <a:off x="886359" y="7334239"/>
            <a:ext cx="6682" cy="1846653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29631" tIns="64821" rIns="129631" bIns="64821"/>
          <a:lstStyle/>
          <a:p>
            <a:pPr defTabSz="648183" hangingPunct="1">
              <a:spcBef>
                <a:spcPts val="0"/>
              </a:spcBef>
              <a:defRPr/>
            </a:pPr>
            <a:endParaRPr lang="en-US" sz="2600" kern="1200">
              <a:solidFill>
                <a:prstClr val="black"/>
              </a:solidFill>
            </a:endParaRPr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906506" cy="1156204"/>
          </a:xfrm>
          <a:prstGeom prst="rect">
            <a:avLst/>
          </a:prstGeom>
        </p:spPr>
      </p:pic>
      <p:sp>
        <p:nvSpPr>
          <p:cNvPr id="102" name="ZoneTexte 101"/>
          <p:cNvSpPr txBox="1"/>
          <p:nvPr/>
        </p:nvSpPr>
        <p:spPr>
          <a:xfrm>
            <a:off x="2428807" y="206067"/>
            <a:ext cx="9882843" cy="721927"/>
          </a:xfrm>
          <a:prstGeom prst="rect">
            <a:avLst/>
          </a:prstGeom>
          <a:noFill/>
        </p:spPr>
        <p:txBody>
          <a:bodyPr wrap="non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fr-FR" sz="38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Core</a:t>
            </a:r>
            <a:r>
              <a:rPr lang="fr-FR" sz="38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Program : a </a:t>
            </a:r>
            <a:r>
              <a:rPr lang="fr-FR" sz="38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complete</a:t>
            </a:r>
            <a:r>
              <a:rPr lang="fr-FR" sz="38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GRB </a:t>
            </a:r>
            <a:r>
              <a:rPr lang="fr-FR" sz="38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sample</a:t>
            </a:r>
            <a:endParaRPr lang="fr-FR" sz="38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138333" y="6647254"/>
            <a:ext cx="1509414" cy="531110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algn="ctr"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GWAC</a:t>
            </a:r>
            <a:endParaRPr lang="fr-FR" sz="26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7551819" y="8030473"/>
            <a:ext cx="5377661" cy="746554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algn="just" defTabSz="648183" hangingPunct="1">
              <a:spcBef>
                <a:spcPts val="0"/>
              </a:spcBef>
            </a:pPr>
            <a:r>
              <a:rPr lang="fr-FR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The </a:t>
            </a:r>
            <a:r>
              <a:rPr lang="fr-FR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X-ray</a:t>
            </a:r>
            <a:r>
              <a:rPr lang="fr-FR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lang="fr-FR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afterglow</a:t>
            </a:r>
            <a:r>
              <a:rPr lang="fr-FR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of the Swift </a:t>
            </a:r>
            <a:r>
              <a:rPr lang="fr-FR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burst</a:t>
            </a:r>
            <a:r>
              <a:rPr lang="fr-FR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GRB 091020 </a:t>
            </a:r>
            <a:r>
              <a:rPr lang="fr-FR" i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simulated</a:t>
            </a:r>
            <a:r>
              <a:rPr lang="fr-FR" i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in MXT.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1843">
            <a:off x="3950146" y="5955880"/>
            <a:ext cx="2311963" cy="137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 flipV="1">
            <a:off x="1575949" y="4326791"/>
            <a:ext cx="3585806" cy="927829"/>
          </a:xfrm>
          <a:prstGeom prst="line">
            <a:avLst/>
          </a:prstGeom>
          <a:ln>
            <a:solidFill>
              <a:srgbClr val="FFFFFF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29631" tIns="64821" rIns="129631" bIns="64821"/>
          <a:lstStyle/>
          <a:p>
            <a:pPr defTabSz="648183" hangingPunct="1">
              <a:spcBef>
                <a:spcPts val="0"/>
              </a:spcBef>
              <a:defRPr/>
            </a:pPr>
            <a:endParaRPr lang="en-US" sz="2600" kern="1200">
              <a:solidFill>
                <a:prstClr val="black"/>
              </a:solidFill>
            </a:endParaRPr>
          </a:p>
        </p:txBody>
      </p:sp>
      <p:sp>
        <p:nvSpPr>
          <p:cNvPr id="16" name="Line 46"/>
          <p:cNvSpPr>
            <a:spLocks noChangeShapeType="1"/>
          </p:cNvSpPr>
          <p:nvPr/>
        </p:nvSpPr>
        <p:spPr bwMode="auto">
          <a:xfrm rot="8400000">
            <a:off x="6051679" y="2831740"/>
            <a:ext cx="1582478" cy="186428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9631" tIns="64821" rIns="129631" bIns="64821"/>
          <a:lstStyle/>
          <a:p>
            <a:pPr defTabSz="648183" hangingPunct="1">
              <a:spcBef>
                <a:spcPts val="0"/>
              </a:spcBef>
              <a:defRPr/>
            </a:pPr>
            <a:endParaRPr lang="en-US" sz="2600" kern="120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508974" y="2062670"/>
            <a:ext cx="5046544" cy="1262080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MXT</a:t>
            </a:r>
          </a:p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X-ray </a:t>
            </a:r>
            <a:r>
              <a:rPr lang="fr-FR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afterglow</a:t>
            </a:r>
            <a:r>
              <a:rPr lang="fr-FR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/>
            </a:r>
            <a:br>
              <a:rPr lang="fr-FR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</a:br>
            <a:r>
              <a:rPr lang="fr-FR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(&gt;90% of </a:t>
            </a:r>
            <a:r>
              <a:rPr lang="fr-FR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GRBs</a:t>
            </a:r>
            <a:r>
              <a:rPr lang="fr-FR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lang="fr-FR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after</a:t>
            </a:r>
            <a:r>
              <a:rPr lang="fr-FR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a </a:t>
            </a:r>
            <a:r>
              <a:rPr lang="fr-FR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slew</a:t>
            </a:r>
            <a:r>
              <a:rPr lang="fr-FR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36082" y="5033036"/>
            <a:ext cx="823908" cy="531110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VT</a:t>
            </a:r>
            <a:endParaRPr lang="fr-FR" sz="26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857878" y="6647254"/>
            <a:ext cx="2306399" cy="531110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algn="ctr"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C-GFT/F-GFT</a:t>
            </a:r>
            <a:endParaRPr lang="fr-FR" sz="26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2993593" y="7334292"/>
            <a:ext cx="17461" cy="1846655"/>
          </a:xfrm>
          <a:prstGeom prst="line">
            <a:avLst/>
          </a:prstGeom>
          <a:ln>
            <a:solidFill>
              <a:srgbClr val="FFC000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29631" tIns="64821" rIns="129631" bIns="64821"/>
          <a:lstStyle/>
          <a:p>
            <a:pPr defTabSz="648183" hangingPunct="1">
              <a:spcBef>
                <a:spcPts val="0"/>
              </a:spcBef>
              <a:defRPr/>
            </a:pPr>
            <a:endParaRPr lang="en-US" sz="2600" kern="1200">
              <a:solidFill>
                <a:prstClr val="black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31661" y="5591131"/>
            <a:ext cx="4436840" cy="954297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3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Visible and NIR </a:t>
            </a:r>
            <a:r>
              <a:rPr lang="fr-FR" sz="23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afterglow</a:t>
            </a:r>
            <a:endParaRPr lang="fr-FR" sz="23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3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+</a:t>
            </a:r>
            <a:r>
              <a:rPr lang="fr-FR" sz="23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photometric</a:t>
            </a:r>
            <a:r>
              <a:rPr lang="fr-FR" sz="23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lang="fr-FR" sz="23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redshift</a:t>
            </a:r>
            <a:endParaRPr lang="fr-FR" sz="23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38334" y="1379944"/>
            <a:ext cx="4713523" cy="65422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fr-FR" sz="3400" kern="1200" dirty="0" err="1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Afterglow</a:t>
            </a:r>
            <a:r>
              <a:rPr lang="fr-FR" sz="3400" kern="1200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 &amp; distance</a:t>
            </a:r>
          </a:p>
        </p:txBody>
      </p:sp>
      <p:pic>
        <p:nvPicPr>
          <p:cNvPr id="25" name="Image 24" descr="coreprogram-figure-091020_lc_flux-loglog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596959" y="3310192"/>
            <a:ext cx="6332504" cy="431992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" name="ZoneTexte 25"/>
          <p:cNvSpPr txBox="1"/>
          <p:nvPr/>
        </p:nvSpPr>
        <p:spPr>
          <a:xfrm>
            <a:off x="138372" y="2050073"/>
            <a:ext cx="4487499" cy="531110"/>
          </a:xfrm>
          <a:prstGeom prst="rect">
            <a:avLst/>
          </a:prstGeom>
          <a:noFill/>
        </p:spPr>
        <p:txBody>
          <a:bodyPr wrap="non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</a:pPr>
            <a:r>
              <a:rPr lang="fr-FR" sz="26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slew</a:t>
            </a: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lang="fr-FR" sz="26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request</a:t>
            </a: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: 36-72 GRB/</a:t>
            </a:r>
            <a:r>
              <a:rPr lang="fr-FR" sz="2600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yr</a:t>
            </a:r>
            <a:endParaRPr lang="fr-FR" sz="26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720308" y="7450551"/>
            <a:ext cx="2306399" cy="931220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algn="ctr"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b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Very</a:t>
            </a:r>
            <a:r>
              <a:rPr lang="fr-FR" sz="2600" b="1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 large </a:t>
            </a:r>
            <a:r>
              <a:rPr lang="fr-FR" sz="2600" b="1" kern="1200" dirty="0" err="1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telescopes</a:t>
            </a:r>
            <a:endParaRPr lang="fr-FR" sz="2600" kern="1200" dirty="0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4872701" y="8382433"/>
            <a:ext cx="0" cy="79847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129631" tIns="64821" rIns="129631" bIns="64821"/>
          <a:lstStyle/>
          <a:p>
            <a:pPr defTabSz="648183" hangingPunct="1">
              <a:spcBef>
                <a:spcPts val="0"/>
              </a:spcBef>
              <a:defRPr/>
            </a:pPr>
            <a:endParaRPr lang="en-US" sz="2600" kern="1200">
              <a:solidFill>
                <a:prstClr val="black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45601" y="9180903"/>
            <a:ext cx="5046544" cy="531110"/>
          </a:xfrm>
          <a:prstGeom prst="rect">
            <a:avLst/>
          </a:prstGeom>
          <a:noFill/>
        </p:spPr>
        <p:txBody>
          <a:bodyPr wrap="square" lIns="129631" tIns="64821" rIns="129631" bIns="64821" rtlCol="0">
            <a:spAutoFit/>
          </a:bodyPr>
          <a:lstStyle/>
          <a:p>
            <a:pPr defTabSz="648183" hangingPunct="1">
              <a:spcBef>
                <a:spcPts val="0"/>
              </a:spcBef>
              <a:spcAft>
                <a:spcPts val="853"/>
              </a:spcAft>
            </a:pPr>
            <a:r>
              <a:rPr lang="fr-FR" sz="2600" kern="1200" dirty="0">
                <a:solidFill>
                  <a:prstClr val="black"/>
                </a:solidFill>
                <a:latin typeface="Century Gothic"/>
                <a:ea typeface="+mn-ea"/>
                <a:cs typeface="Century Gothic"/>
              </a:rPr>
              <a:t>Redshift in ~2/3 of cases</a:t>
            </a:r>
          </a:p>
        </p:txBody>
      </p:sp>
      <p:pic>
        <p:nvPicPr>
          <p:cNvPr id="23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10" y="2626966"/>
            <a:ext cx="8044008" cy="533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76876" y="9053264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-&gt; See Frederic </a:t>
            </a:r>
            <a:r>
              <a:rPr lang="en-US" sz="2400" dirty="0" err="1" smtClean="0">
                <a:solidFill>
                  <a:schemeClr val="tx1"/>
                </a:solidFill>
              </a:rPr>
              <a:t>Daigne</a:t>
            </a:r>
            <a:r>
              <a:rPr lang="en-US" sz="2400" dirty="0" smtClean="0">
                <a:solidFill>
                  <a:schemeClr val="tx1"/>
                </a:solidFill>
              </a:rPr>
              <a:t> presentation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svom</a:t>
            </a:r>
            <a:r>
              <a:rPr dirty="0"/>
              <a:t> </a:t>
            </a:r>
            <a:r>
              <a:rPr lang="fr-FR" dirty="0" err="1" smtClean="0"/>
              <a:t>ProGRAMS</a:t>
            </a:r>
            <a:endParaRPr dirty="0"/>
          </a:p>
        </p:txBody>
      </p:sp>
      <p:sp>
        <p:nvSpPr>
          <p:cNvPr id="345" name="besides GRBs … svom as an open observatory"/>
          <p:cNvSpPr txBox="1">
            <a:spLocks noGrp="1"/>
          </p:cNvSpPr>
          <p:nvPr>
            <p:ph type="title"/>
          </p:nvPr>
        </p:nvSpPr>
        <p:spPr>
          <a:xfrm>
            <a:off x="304115" y="1204393"/>
            <a:ext cx="12911113" cy="7239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sz="3800" dirty="0"/>
              <a:t>besides GRB</a:t>
            </a:r>
            <a:r>
              <a:rPr sz="3800" cap="none" dirty="0"/>
              <a:t>s</a:t>
            </a:r>
            <a:r>
              <a:rPr sz="3800" dirty="0"/>
              <a:t> …</a:t>
            </a:r>
            <a:r>
              <a:rPr sz="3800" dirty="0" err="1"/>
              <a:t>svom</a:t>
            </a:r>
            <a:r>
              <a:rPr sz="3800" dirty="0"/>
              <a:t> as an open observatory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7327" y="6821035"/>
            <a:ext cx="6015856" cy="2497603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148061" y="431816"/>
            <a:ext cx="44548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48" name="The general program (GP)…"/>
          <p:cNvSpPr txBox="1">
            <a:spLocks noGrp="1"/>
          </p:cNvSpPr>
          <p:nvPr>
            <p:ph type="body" idx="4294967295"/>
          </p:nvPr>
        </p:nvSpPr>
        <p:spPr>
          <a:xfrm>
            <a:off x="709752" y="1924474"/>
            <a:ext cx="11585298" cy="49982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30388">
              <a:spcBef>
                <a:spcPts val="0"/>
              </a:spcBef>
              <a:buClrTx/>
              <a:buSzTx/>
              <a:buNone/>
              <a:defRPr sz="1638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800" dirty="0"/>
              <a:t>The general program (GP)</a:t>
            </a:r>
            <a:endParaRPr lang="fr-FR" sz="1800" dirty="0"/>
          </a:p>
          <a:p>
            <a:pPr marL="0" indent="0" defTabSz="830388">
              <a:spcBef>
                <a:spcPts val="0"/>
              </a:spcBef>
              <a:buClrTx/>
              <a:buSzTx/>
              <a:buNone/>
              <a:defRPr sz="1638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sz="1800" dirty="0"/>
          </a:p>
          <a:p>
            <a:pPr marL="285428" lvl="1" indent="-285428" defTabSz="830388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1638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0" dirty="0"/>
              <a:t>Observation proposals being awarded by a TAC (a SVOM co-I needs to be part of your proposal) for </a:t>
            </a:r>
            <a:r>
              <a:rPr b="0" dirty="0" smtClean="0"/>
              <a:t>astrophysical</a:t>
            </a:r>
            <a:r>
              <a:rPr lang="fr-FR" b="0" dirty="0" smtClean="0"/>
              <a:t> </a:t>
            </a:r>
            <a:r>
              <a:rPr lang="fr-FR" dirty="0" smtClean="0"/>
              <a:t>t</a:t>
            </a:r>
            <a:r>
              <a:rPr b="0" dirty="0" err="1" smtClean="0"/>
              <a:t>argets</a:t>
            </a:r>
            <a:r>
              <a:rPr b="0" dirty="0" smtClean="0"/>
              <a:t> </a:t>
            </a:r>
            <a:r>
              <a:rPr b="0" dirty="0"/>
              <a:t>of interest mostly compliant with the satellite attitude law </a:t>
            </a:r>
            <a:endParaRPr lang="fr-FR" b="0" dirty="0" smtClean="0"/>
          </a:p>
          <a:p>
            <a:pPr marL="285428" lvl="1" indent="-285428" defTabSz="830388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1638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0" dirty="0" smtClean="0"/>
              <a:t>Only </a:t>
            </a:r>
            <a:r>
              <a:rPr b="0" dirty="0"/>
              <a:t>10% of the time can be spent on low Galactic latitude sources during the nominal mission, up to 50% during the extended mission</a:t>
            </a:r>
          </a:p>
          <a:p>
            <a:pPr marL="0" indent="0" defTabSz="830388">
              <a:spcBef>
                <a:spcPts val="0"/>
              </a:spcBef>
              <a:buClrTx/>
              <a:buSzTx/>
              <a:buNone/>
              <a:defRPr sz="1638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b="0" dirty="0"/>
          </a:p>
          <a:p>
            <a:pPr marL="0" indent="0" defTabSz="830388">
              <a:spcBef>
                <a:spcPts val="0"/>
              </a:spcBef>
              <a:buClrTx/>
              <a:buSzTx/>
              <a:buNone/>
              <a:defRPr sz="1638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800" b="1" dirty="0"/>
              <a:t>Target of Opportunity (</a:t>
            </a:r>
            <a:r>
              <a:rPr sz="1800" b="1" dirty="0" err="1"/>
              <a:t>ToO</a:t>
            </a:r>
            <a:r>
              <a:rPr sz="1800" b="1" dirty="0"/>
              <a:t>) programs</a:t>
            </a:r>
            <a:r>
              <a:rPr sz="1800" dirty="0"/>
              <a:t> </a:t>
            </a:r>
            <a:endParaRPr lang="fr-FR" sz="1800" dirty="0"/>
          </a:p>
          <a:p>
            <a:pPr marL="0" indent="0" defTabSz="830388">
              <a:spcBef>
                <a:spcPts val="0"/>
              </a:spcBef>
              <a:buClrTx/>
              <a:buSzTx/>
              <a:buNone/>
              <a:defRPr sz="1638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sz="1800" dirty="0"/>
          </a:p>
          <a:p>
            <a:pPr marL="285428" lvl="1" indent="-285428" defTabSz="830388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1638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 err="1"/>
              <a:t>ToO</a:t>
            </a:r>
            <a:r>
              <a:rPr b="1" dirty="0"/>
              <a:t>-NOM</a:t>
            </a:r>
            <a:r>
              <a:rPr dirty="0"/>
              <a:t> is the nominal </a:t>
            </a:r>
            <a:r>
              <a:rPr dirty="0" err="1"/>
              <a:t>ToO</a:t>
            </a:r>
            <a:r>
              <a:rPr dirty="0"/>
              <a:t> which covers the basic needs for efficient transient follow-up alerts sent from the ground to the satellite (GRB revisit, known source flaring, new </a:t>
            </a:r>
            <a:r>
              <a:rPr dirty="0" smtClean="0"/>
              <a:t>transient)</a:t>
            </a:r>
            <a:endParaRPr lang="fr-FR" dirty="0" smtClean="0"/>
          </a:p>
          <a:p>
            <a:pPr marL="285428" lvl="1" indent="-285428" defTabSz="830388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1638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 err="1" smtClean="0"/>
              <a:t>ToO</a:t>
            </a:r>
            <a:r>
              <a:rPr b="1" dirty="0" smtClean="0"/>
              <a:t>-EX</a:t>
            </a:r>
            <a:r>
              <a:rPr dirty="0" smtClean="0"/>
              <a:t> </a:t>
            </a:r>
            <a:r>
              <a:rPr dirty="0"/>
              <a:t>is the exceptional </a:t>
            </a:r>
            <a:r>
              <a:rPr dirty="0" err="1"/>
              <a:t>ToO</a:t>
            </a:r>
            <a:r>
              <a:rPr dirty="0"/>
              <a:t> which covers the needs for a fast </a:t>
            </a:r>
            <a:r>
              <a:rPr dirty="0" err="1"/>
              <a:t>ToO</a:t>
            </a:r>
            <a:r>
              <a:rPr dirty="0"/>
              <a:t>-NOM in case of an exceptional astrophysical event we want to observe rapidly. </a:t>
            </a:r>
            <a:endParaRPr lang="fr-FR" dirty="0" smtClean="0"/>
          </a:p>
          <a:p>
            <a:pPr marL="285428" lvl="1" indent="-285428" defTabSz="830388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1638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 err="1" smtClean="0"/>
              <a:t>ToO</a:t>
            </a:r>
            <a:r>
              <a:rPr b="1" dirty="0" smtClean="0"/>
              <a:t>-MM</a:t>
            </a:r>
            <a:r>
              <a:rPr dirty="0" smtClean="0"/>
              <a:t> </a:t>
            </a:r>
            <a:r>
              <a:rPr dirty="0"/>
              <a:t>is the </a:t>
            </a:r>
            <a:r>
              <a:rPr dirty="0" err="1"/>
              <a:t>ToO</a:t>
            </a:r>
            <a:r>
              <a:rPr dirty="0"/>
              <a:t>-EX dedicated to EM counterpart search in response to a multi-messenger alert. What differs from the </a:t>
            </a:r>
            <a:r>
              <a:rPr dirty="0" err="1"/>
              <a:t>ToO</a:t>
            </a:r>
            <a:r>
              <a:rPr dirty="0"/>
              <a:t>-NOM and </a:t>
            </a:r>
            <a:r>
              <a:rPr dirty="0" err="1"/>
              <a:t>ToO</a:t>
            </a:r>
            <a:r>
              <a:rPr dirty="0"/>
              <a:t>-EX is the unknown position of the source within a large error </a:t>
            </a:r>
            <a:r>
              <a:rPr dirty="0" smtClean="0"/>
              <a:t>box…</a:t>
            </a:r>
            <a:endParaRPr lang="fr-FR" dirty="0" smtClean="0"/>
          </a:p>
          <a:p>
            <a:pPr marL="285428" lvl="1" indent="-285428" defTabSz="830388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1638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lang="fr-FR" dirty="0"/>
          </a:p>
          <a:p>
            <a:pPr marL="285428" lvl="1" indent="-285428" defTabSz="830388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1638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smtClean="0"/>
              <a:t>Initially </a:t>
            </a:r>
            <a:r>
              <a:rPr dirty="0"/>
              <a:t>1 </a:t>
            </a:r>
            <a:r>
              <a:rPr dirty="0" err="1"/>
              <a:t>ToO</a:t>
            </a:r>
            <a:r>
              <a:rPr dirty="0"/>
              <a:t>/day </a:t>
            </a:r>
            <a:r>
              <a:rPr dirty="0" err="1"/>
              <a:t>focussed</a:t>
            </a:r>
            <a:r>
              <a:rPr dirty="0"/>
              <a:t> on time domain </a:t>
            </a:r>
            <a:r>
              <a:rPr dirty="0" smtClean="0"/>
              <a:t>astrophysics, </a:t>
            </a:r>
            <a:r>
              <a:rPr dirty="0"/>
              <a:t>will increase during the extended mission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vom-slide3.002.tiff" descr="svom-slide3.00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VOM “Space-based multi-band astronomical Variable Objects Monitor”…"/>
          <p:cNvSpPr/>
          <p:nvPr/>
        </p:nvSpPr>
        <p:spPr>
          <a:xfrm>
            <a:off x="842619" y="274551"/>
            <a:ext cx="11319647" cy="1215717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97797">
              <a:spcBef>
                <a:spcPts val="0"/>
              </a:spcBef>
              <a:defRPr sz="2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 SVOM “</a:t>
            </a:r>
            <a:r>
              <a:rPr sz="3100" dirty="0"/>
              <a:t>S</a:t>
            </a:r>
            <a:r>
              <a:rPr dirty="0"/>
              <a:t>pace-based multi-band astronomical </a:t>
            </a:r>
            <a:r>
              <a:rPr sz="3100" dirty="0"/>
              <a:t>V</a:t>
            </a:r>
            <a:r>
              <a:rPr dirty="0"/>
              <a:t>ariable </a:t>
            </a:r>
            <a:r>
              <a:rPr sz="3100" dirty="0"/>
              <a:t>O</a:t>
            </a:r>
            <a:r>
              <a:rPr dirty="0"/>
              <a:t>bjects </a:t>
            </a:r>
            <a:r>
              <a:rPr sz="3100" dirty="0"/>
              <a:t>M</a:t>
            </a:r>
            <a:r>
              <a:rPr dirty="0"/>
              <a:t>onitor”</a:t>
            </a:r>
          </a:p>
          <a:p>
            <a:pPr algn="ctr" defTabSz="1297797">
              <a:spcBef>
                <a:spcPts val="0"/>
              </a:spcBef>
              <a:defRPr sz="2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a Sino-French mission dedicated to GRBs and </a:t>
            </a:r>
            <a:r>
              <a:rPr dirty="0" smtClean="0"/>
              <a:t>transient</a:t>
            </a:r>
            <a:r>
              <a:rPr lang="fr-FR" dirty="0" smtClean="0"/>
              <a:t> sources</a:t>
            </a:r>
            <a:endParaRPr spc="-1" dirty="0">
              <a:uFill>
                <a:solidFill>
                  <a:srgbClr val="FFFFFF"/>
                </a:solidFill>
              </a:uFill>
            </a:endParaRPr>
          </a:p>
          <a:p>
            <a:pPr algn="ctr" defTabSz="1297797">
              <a:spcBef>
                <a:spcPts val="0"/>
              </a:spcBef>
              <a:defRPr sz="24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pc="-1" dirty="0">
                <a:uFill>
                  <a:solidFill>
                    <a:srgbClr val="FFFFFF"/>
                  </a:solidFill>
                </a:uFill>
              </a:rPr>
              <a:t>to be la</a:t>
            </a:r>
            <a:r>
              <a:rPr dirty="0"/>
              <a:t>unched end 2021, duration 3+2 years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svom</a:t>
            </a:r>
            <a:r>
              <a:rPr dirty="0"/>
              <a:t> </a:t>
            </a:r>
            <a:r>
              <a:rPr lang="fr-FR" dirty="0" err="1" smtClean="0"/>
              <a:t>ProGRAMS</a:t>
            </a:r>
            <a:endParaRPr dirty="0"/>
          </a:p>
        </p:txBody>
      </p:sp>
      <p:sp>
        <p:nvSpPr>
          <p:cNvPr id="345" name="besides GRBs … svom as an open observatory"/>
          <p:cNvSpPr txBox="1">
            <a:spLocks noGrp="1"/>
          </p:cNvSpPr>
          <p:nvPr>
            <p:ph type="title"/>
          </p:nvPr>
        </p:nvSpPr>
        <p:spPr>
          <a:xfrm>
            <a:off x="304115" y="1204393"/>
            <a:ext cx="12911113" cy="7239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lang="fr-FR" sz="3800" cap="none" dirty="0" smtClean="0"/>
              <a:t>One </a:t>
            </a:r>
            <a:r>
              <a:rPr lang="fr-FR" sz="3800" cap="none" dirty="0" err="1" smtClean="0"/>
              <a:t>year</a:t>
            </a:r>
            <a:r>
              <a:rPr lang="fr-FR" sz="3800" cap="none" dirty="0" smtClean="0"/>
              <a:t> of SVOM Observation </a:t>
            </a:r>
            <a:endParaRPr sz="3800" dirty="0"/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148061" y="431816"/>
            <a:ext cx="44548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7" name="Image 6" descr="D:\Utilisateurs\jouretm\AppData\Local\Microsoft\Windows\Temporary Internet Files\Content.Outlook\M67K7RMA\scenario_nominal (5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996479"/>
            <a:ext cx="12097344" cy="59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12528" y="7597606"/>
            <a:ext cx="413254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Core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Program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GRBs</a:t>
            </a:r>
            <a:r>
              <a:rPr lang="fr-FR" dirty="0" smtClean="0">
                <a:solidFill>
                  <a:schemeClr val="bg1"/>
                </a:solidFill>
              </a:rPr>
              <a:t>  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61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pointings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,</a:t>
            </a:r>
            <a:r>
              <a:rPr kumimoji="0" lang="fr-FR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ToOs</a:t>
            </a:r>
            <a:r>
              <a:rPr lang="fr-FR" dirty="0" smtClean="0">
                <a:solidFill>
                  <a:schemeClr val="bg1"/>
                </a:solidFill>
              </a:rPr>
              <a:t>  Program </a:t>
            </a:r>
            <a:r>
              <a:rPr kumimoji="0" lang="fr-FR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318 </a:t>
            </a:r>
            <a:r>
              <a:rPr kumimoji="0" lang="fr-FR" sz="20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pointings</a:t>
            </a:r>
            <a:endParaRPr kumimoji="0" lang="fr-FR" sz="20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solidFill>
                  <a:schemeClr val="bg1"/>
                </a:solidFill>
              </a:rPr>
              <a:t>General Program 1293 </a:t>
            </a:r>
            <a:r>
              <a:rPr lang="fr-FR" dirty="0" err="1" smtClean="0">
                <a:solidFill>
                  <a:schemeClr val="bg1"/>
                </a:solidFill>
              </a:rPr>
              <a:t>pointings</a:t>
            </a:r>
            <a:endParaRPr kumimoji="0" lang="fr-FR" sz="20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27976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 bwMode="auto">
          <a:xfrm>
            <a:off x="5694116" y="5389320"/>
            <a:ext cx="0" cy="39669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09" y="6795911"/>
            <a:ext cx="887307" cy="135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Group 23"/>
          <p:cNvGrpSpPr>
            <a:grpSpLocks/>
          </p:cNvGrpSpPr>
          <p:nvPr/>
        </p:nvGrpSpPr>
        <p:grpSpPr bwMode="auto">
          <a:xfrm>
            <a:off x="-56442" y="4303328"/>
            <a:ext cx="2935113" cy="927947"/>
            <a:chOff x="768" y="3312"/>
            <a:chExt cx="1248" cy="384"/>
          </a:xfrm>
        </p:grpSpPr>
        <p:sp>
          <p:nvSpPr>
            <p:cNvPr id="9267" name="Oval 24"/>
            <p:cNvSpPr>
              <a:spLocks noChangeArrowheads="1"/>
            </p:cNvSpPr>
            <p:nvPr/>
          </p:nvSpPr>
          <p:spPr bwMode="auto">
            <a:xfrm>
              <a:off x="768" y="3312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68" name="Oval 25"/>
            <p:cNvSpPr>
              <a:spLocks noChangeArrowheads="1"/>
            </p:cNvSpPr>
            <p:nvPr/>
          </p:nvSpPr>
          <p:spPr bwMode="auto">
            <a:xfrm>
              <a:off x="960" y="3456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69" name="Oval 26"/>
            <p:cNvSpPr>
              <a:spLocks noChangeArrowheads="1"/>
            </p:cNvSpPr>
            <p:nvPr/>
          </p:nvSpPr>
          <p:spPr bwMode="auto">
            <a:xfrm>
              <a:off x="1200" y="3312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70" name="Oval 27"/>
            <p:cNvSpPr>
              <a:spLocks noChangeArrowheads="1"/>
            </p:cNvSpPr>
            <p:nvPr/>
          </p:nvSpPr>
          <p:spPr bwMode="auto">
            <a:xfrm>
              <a:off x="1440" y="3456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271" name="Oval 28"/>
            <p:cNvSpPr>
              <a:spLocks noChangeArrowheads="1"/>
            </p:cNvSpPr>
            <p:nvPr/>
          </p:nvSpPr>
          <p:spPr bwMode="auto">
            <a:xfrm>
              <a:off x="1680" y="3360"/>
              <a:ext cx="336" cy="24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 defTabSz="1300326" eaLnBrk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 smtClean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5606" name="AutoShape 30"/>
          <p:cNvSpPr>
            <a:spLocks noChangeArrowheads="1"/>
          </p:cNvSpPr>
          <p:nvPr/>
        </p:nvSpPr>
        <p:spPr bwMode="auto">
          <a:xfrm>
            <a:off x="4192694" y="7592911"/>
            <a:ext cx="3014133" cy="1314027"/>
          </a:xfrm>
          <a:prstGeom prst="cloudCallout">
            <a:avLst>
              <a:gd name="adj1" fmla="val -19264"/>
              <a:gd name="adj2" fmla="val 1363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 kern="120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GCN</a:t>
            </a:r>
            <a:endParaRPr lang="zh-CN" altLang="en-US" sz="2300" b="1" kern="120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2" name="Text Box 111"/>
          <p:cNvSpPr txBox="1">
            <a:spLocks noChangeArrowheads="1"/>
          </p:cNvSpPr>
          <p:nvPr/>
        </p:nvSpPr>
        <p:spPr bwMode="auto">
          <a:xfrm>
            <a:off x="7446152" y="8970152"/>
            <a:ext cx="491969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>
                <a:solidFill>
                  <a:srgbClr val="33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Large telescope</a:t>
            </a:r>
            <a:endParaRPr lang="en-GB" altLang="zh-CN" sz="2800" b="1" kern="1200">
              <a:solidFill>
                <a:srgbClr val="3333CC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5632" name="Picture 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>
            <a:fillRect/>
          </a:stretch>
        </p:blipFill>
        <p:spPr bwMode="auto">
          <a:xfrm>
            <a:off x="10313529" y="7337781"/>
            <a:ext cx="1537547" cy="163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33" name="Picture 113" descr="vlt-bi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/>
          <a:stretch>
            <a:fillRect/>
          </a:stretch>
        </p:blipFill>
        <p:spPr bwMode="auto">
          <a:xfrm>
            <a:off x="8166383" y="7353587"/>
            <a:ext cx="1535289" cy="162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9" name="肘形连接符 3"/>
          <p:cNvCxnSpPr>
            <a:cxnSpLocks noChangeShapeType="1"/>
            <a:stCxn id="93" idx="2"/>
          </p:cNvCxnSpPr>
          <p:nvPr/>
        </p:nvCxnSpPr>
        <p:spPr bwMode="auto">
          <a:xfrm rot="16200000" flipH="1">
            <a:off x="827338" y="5943459"/>
            <a:ext cx="692289" cy="701042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26" name="Picture 4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0185">
            <a:off x="320608" y="1867183"/>
            <a:ext cx="1720427" cy="93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88" y="5583487"/>
            <a:ext cx="887306" cy="135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13" name="直接箭头连接符 9"/>
          <p:cNvCxnSpPr>
            <a:cxnSpLocks noChangeShapeType="1"/>
          </p:cNvCxnSpPr>
          <p:nvPr/>
        </p:nvCxnSpPr>
        <p:spPr bwMode="auto">
          <a:xfrm>
            <a:off x="7177480" y="8261210"/>
            <a:ext cx="90762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14" name="直接箭头连接符 45"/>
          <p:cNvCxnSpPr>
            <a:cxnSpLocks noChangeShapeType="1"/>
          </p:cNvCxnSpPr>
          <p:nvPr/>
        </p:nvCxnSpPr>
        <p:spPr bwMode="auto">
          <a:xfrm flipV="1">
            <a:off x="6863646" y="6202120"/>
            <a:ext cx="1878471" cy="160979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6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4" y="6256305"/>
            <a:ext cx="512516" cy="38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25" y="7565818"/>
            <a:ext cx="512515" cy="37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Box 12"/>
          <p:cNvSpPr txBox="1">
            <a:spLocks noChangeArrowheads="1"/>
          </p:cNvSpPr>
          <p:nvPr/>
        </p:nvSpPr>
        <p:spPr bwMode="auto">
          <a:xfrm>
            <a:off x="575736" y="6150187"/>
            <a:ext cx="1555608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T0+30s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5618" name="TextBox 50"/>
          <p:cNvSpPr txBox="1">
            <a:spLocks noChangeArrowheads="1"/>
          </p:cNvSpPr>
          <p:nvPr/>
        </p:nvSpPr>
        <p:spPr bwMode="auto">
          <a:xfrm>
            <a:off x="995684" y="7274563"/>
            <a:ext cx="1555608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T0+1min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25619" name="直接箭头连接符 14"/>
          <p:cNvCxnSpPr>
            <a:cxnSpLocks noChangeShapeType="1"/>
          </p:cNvCxnSpPr>
          <p:nvPr/>
        </p:nvCxnSpPr>
        <p:spPr bwMode="auto">
          <a:xfrm>
            <a:off x="1009227" y="3752427"/>
            <a:ext cx="0" cy="68636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21" name="Text Box 29"/>
          <p:cNvSpPr txBox="1">
            <a:spLocks noChangeArrowheads="1"/>
          </p:cNvSpPr>
          <p:nvPr/>
        </p:nvSpPr>
        <p:spPr bwMode="auto">
          <a:xfrm>
            <a:off x="1636893" y="2774810"/>
            <a:ext cx="1855893" cy="4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3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Auto slew</a:t>
            </a:r>
            <a:endParaRPr lang="zh-CN" altLang="en-US" sz="23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5623" name="Picture 120" descr="GLAST_Arti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r="11339"/>
          <a:stretch>
            <a:fillRect/>
          </a:stretch>
        </p:blipFill>
        <p:spPr bwMode="auto">
          <a:xfrm rot="-10423454">
            <a:off x="10342881" y="1657209"/>
            <a:ext cx="1142436" cy="10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Box 4"/>
          <p:cNvSpPr txBox="1">
            <a:spLocks noChangeArrowheads="1"/>
          </p:cNvSpPr>
          <p:nvPr/>
        </p:nvSpPr>
        <p:spPr bwMode="auto">
          <a:xfrm>
            <a:off x="2" y="3257976"/>
            <a:ext cx="242711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</a:t>
            </a:r>
            <a:r>
              <a:rPr lang="en-US" altLang="zh-CN" b="1" kern="120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GRB trigger</a:t>
            </a:r>
            <a:endParaRPr lang="zh-CN" altLang="en-US" b="1" kern="120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96729" y="4323649"/>
            <a:ext cx="3339253" cy="745067"/>
          </a:xfrm>
          <a:prstGeom prst="rect">
            <a:avLst/>
          </a:prstGeom>
          <a:noFill/>
        </p:spPr>
        <p:txBody>
          <a:bodyPr lIns="130032" tIns="65017" rIns="130032" bIns="65017">
            <a:spAutoFit/>
          </a:bodyPr>
          <a:lstStyle/>
          <a:p>
            <a:pPr defTabSz="1300326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12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T0+5min </a:t>
            </a:r>
          </a:p>
          <a:p>
            <a:pPr defTabSz="1300326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VT,MXt</a:t>
            </a:r>
            <a:r>
              <a:rPr lang="zh-CN" altLang="en-US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observation</a:t>
            </a:r>
          </a:p>
        </p:txBody>
      </p:sp>
      <p:pic>
        <p:nvPicPr>
          <p:cNvPr id="25628" name="Picture 4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21137">
            <a:off x="2779327" y="3142828"/>
            <a:ext cx="1720427" cy="93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29" name="曲线连接符 5"/>
          <p:cNvCxnSpPr>
            <a:cxnSpLocks noChangeShapeType="1"/>
            <a:stCxn id="9226" idx="2"/>
          </p:cNvCxnSpPr>
          <p:nvPr/>
        </p:nvCxnSpPr>
        <p:spPr bwMode="auto">
          <a:xfrm>
            <a:off x="1643666" y="2404536"/>
            <a:ext cx="1722685" cy="1323058"/>
          </a:xfrm>
          <a:prstGeom prst="curvedConnector3">
            <a:avLst>
              <a:gd name="adj1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肘形连接符 3"/>
          <p:cNvCxnSpPr>
            <a:cxnSpLocks noChangeShapeType="1"/>
            <a:stCxn id="93" idx="2"/>
          </p:cNvCxnSpPr>
          <p:nvPr/>
        </p:nvCxnSpPr>
        <p:spPr bwMode="auto">
          <a:xfrm rot="16200000" flipH="1">
            <a:off x="837494" y="5933302"/>
            <a:ext cx="1805375" cy="1834445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肘形连接符 3"/>
          <p:cNvCxnSpPr>
            <a:cxnSpLocks noChangeShapeType="1"/>
            <a:stCxn id="93" idx="2"/>
          </p:cNvCxnSpPr>
          <p:nvPr/>
        </p:nvCxnSpPr>
        <p:spPr bwMode="auto">
          <a:xfrm rot="16200000" flipH="1">
            <a:off x="1210029" y="5560768"/>
            <a:ext cx="2559471" cy="3333609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742119" y="5773142"/>
            <a:ext cx="1803965" cy="1331645"/>
          </a:xfrm>
          <a:prstGeom prst="rect">
            <a:avLst/>
          </a:prstGeom>
          <a:solidFill>
            <a:srgbClr val="FFC0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Other SC mission center</a:t>
            </a:r>
            <a:endParaRPr lang="zh-CN" altLang="en-US" sz="26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76" name="直接箭头连接符 45"/>
          <p:cNvCxnSpPr>
            <a:cxnSpLocks noChangeShapeType="1"/>
          </p:cNvCxnSpPr>
          <p:nvPr/>
        </p:nvCxnSpPr>
        <p:spPr bwMode="auto">
          <a:xfrm flipV="1">
            <a:off x="9642970" y="4034651"/>
            <a:ext cx="0" cy="1697849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8607" y="8134774"/>
            <a:ext cx="3569546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GRB coordination distribute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4192696" y="6150188"/>
            <a:ext cx="1356924" cy="56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Inside SVOM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5843131" y="6150187"/>
            <a:ext cx="160302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Outside SVOM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24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3068" y="523805"/>
            <a:ext cx="11008924" cy="959556"/>
          </a:xfrm>
        </p:spPr>
        <p:txBody>
          <a:bodyPr/>
          <a:lstStyle/>
          <a:p>
            <a:pPr algn="l"/>
            <a:r>
              <a:rPr lang="en-US" altLang="zh-CN" dirty="0" smtClean="0">
                <a:solidFill>
                  <a:srgbClr val="000000"/>
                </a:solidFill>
              </a:rPr>
              <a:t>GRB Observation scenario</a:t>
            </a:r>
            <a:endParaRPr lang="zh-CN" altLang="en-US" sz="3400" dirty="0">
              <a:solidFill>
                <a:srgbClr val="C00000"/>
              </a:solidFill>
            </a:endParaRPr>
          </a:p>
        </p:txBody>
      </p:sp>
      <p:cxnSp>
        <p:nvCxnSpPr>
          <p:cNvPr id="86" name="直接连接符 85"/>
          <p:cNvCxnSpPr/>
          <p:nvPr/>
        </p:nvCxnSpPr>
        <p:spPr bwMode="auto">
          <a:xfrm flipH="1">
            <a:off x="10756053" y="4140764"/>
            <a:ext cx="22329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50" name="TextBox 88"/>
          <p:cNvSpPr txBox="1">
            <a:spLocks noChangeArrowheads="1"/>
          </p:cNvSpPr>
          <p:nvPr/>
        </p:nvSpPr>
        <p:spPr bwMode="auto">
          <a:xfrm>
            <a:off x="11083434" y="3578580"/>
            <a:ext cx="1799448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On board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251" name="TextBox 89"/>
          <p:cNvSpPr txBox="1">
            <a:spLocks noChangeArrowheads="1"/>
          </p:cNvSpPr>
          <p:nvPr/>
        </p:nvSpPr>
        <p:spPr bwMode="auto">
          <a:xfrm>
            <a:off x="10546081" y="4362027"/>
            <a:ext cx="2336799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On Ground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91" name="Picture 89" descr="swift -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62">
            <a:off x="8947576" y="2476786"/>
            <a:ext cx="1600764" cy="160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47040" y="4504269"/>
            <a:ext cx="157367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VHF</a:t>
            </a:r>
            <a:endParaRPr lang="zh-CN" altLang="en-US" b="1" kern="120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9031" y="5416410"/>
            <a:ext cx="1627858" cy="531426"/>
          </a:xfrm>
          <a:prstGeom prst="rect">
            <a:avLst/>
          </a:prstGeom>
          <a:solidFill>
            <a:srgbClr val="FFC0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 SC</a:t>
            </a:r>
            <a:endParaRPr lang="zh-CN" altLang="en-US" sz="26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97" name="直接箭头连接符 45"/>
          <p:cNvCxnSpPr>
            <a:cxnSpLocks noChangeShapeType="1"/>
          </p:cNvCxnSpPr>
          <p:nvPr/>
        </p:nvCxnSpPr>
        <p:spPr bwMode="auto">
          <a:xfrm flipV="1">
            <a:off x="9866489" y="2862862"/>
            <a:ext cx="894080" cy="288318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9" name="Picture 28" descr="gr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35474">
            <a:off x="5934569" y="1355796"/>
            <a:ext cx="984391" cy="164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直接箭头连接符 47"/>
          <p:cNvCxnSpPr>
            <a:cxnSpLocks noChangeShapeType="1"/>
            <a:stCxn id="9269" idx="4"/>
          </p:cNvCxnSpPr>
          <p:nvPr/>
        </p:nvCxnSpPr>
        <p:spPr bwMode="auto">
          <a:xfrm flipH="1">
            <a:off x="1354667" y="4883574"/>
            <a:ext cx="0" cy="532836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等腰三角形 49"/>
          <p:cNvSpPr>
            <a:spLocks noChangeArrowheads="1"/>
          </p:cNvSpPr>
          <p:nvPr/>
        </p:nvSpPr>
        <p:spPr bwMode="auto">
          <a:xfrm rot="-6898537">
            <a:off x="4853095" y="1744137"/>
            <a:ext cx="395112" cy="2171982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259" name="等腰三角形 106"/>
          <p:cNvSpPr>
            <a:spLocks noChangeArrowheads="1"/>
          </p:cNvSpPr>
          <p:nvPr/>
        </p:nvSpPr>
        <p:spPr bwMode="auto">
          <a:xfrm rot="-5907467">
            <a:off x="1700107" y="1424658"/>
            <a:ext cx="866987" cy="1101796"/>
          </a:xfrm>
          <a:prstGeom prst="triangle">
            <a:avLst>
              <a:gd name="adj" fmla="val 5486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8" name="等腰三角形 107"/>
          <p:cNvSpPr>
            <a:spLocks noChangeArrowheads="1"/>
          </p:cNvSpPr>
          <p:nvPr/>
        </p:nvSpPr>
        <p:spPr bwMode="auto">
          <a:xfrm rot="-7570912">
            <a:off x="4240107" y="2372929"/>
            <a:ext cx="395112" cy="4165599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9" name="等腰三角形 108"/>
          <p:cNvSpPr>
            <a:spLocks noChangeArrowheads="1"/>
          </p:cNvSpPr>
          <p:nvPr/>
        </p:nvSpPr>
        <p:spPr bwMode="auto">
          <a:xfrm rot="-8050509">
            <a:off x="4777458" y="3334742"/>
            <a:ext cx="395112" cy="4165599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0" name="等腰三角形 109"/>
          <p:cNvSpPr>
            <a:spLocks noChangeArrowheads="1"/>
          </p:cNvSpPr>
          <p:nvPr/>
        </p:nvSpPr>
        <p:spPr bwMode="auto">
          <a:xfrm rot="9279122">
            <a:off x="7685479" y="3303130"/>
            <a:ext cx="392853" cy="3797582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1" name="等腰三角形 110"/>
          <p:cNvSpPr>
            <a:spLocks noChangeArrowheads="1"/>
          </p:cNvSpPr>
          <p:nvPr/>
        </p:nvSpPr>
        <p:spPr bwMode="auto">
          <a:xfrm rot="5903765">
            <a:off x="8457636" y="1368214"/>
            <a:ext cx="395112" cy="2056836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130032" tIns="65017" rIns="130032" bIns="65017"/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716890" y="1598507"/>
            <a:ext cx="1194364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33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GRB</a:t>
            </a:r>
            <a:endParaRPr lang="zh-CN" altLang="en-US" b="1" kern="1200" smtClean="0">
              <a:solidFill>
                <a:srgbClr val="3333CC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253067" y="2508392"/>
            <a:ext cx="1298222" cy="3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smtClean="0">
                <a:solidFill>
                  <a:srgbClr val="33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waiting</a:t>
            </a:r>
            <a:endParaRPr lang="zh-CN" altLang="en-US" b="1" kern="1200" smtClean="0">
              <a:solidFill>
                <a:srgbClr val="3333CC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-24836" y="6872676"/>
            <a:ext cx="1627858" cy="531426"/>
          </a:xfrm>
          <a:prstGeom prst="rect">
            <a:avLst/>
          </a:prstGeom>
          <a:solidFill>
            <a:srgbClr val="FFC0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lIns="130032" tIns="65017" rIns="130032" bIns="65017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kern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 SC</a:t>
            </a:r>
            <a:endParaRPr lang="zh-CN" altLang="en-US" sz="2600" b="1" kern="120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88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2" grpId="0"/>
      <p:bldP spid="25617" grpId="0"/>
      <p:bldP spid="25618" grpId="0"/>
      <p:bldP spid="25621" grpId="0"/>
      <p:bldP spid="25624" grpId="0"/>
      <p:bldP spid="51" grpId="0"/>
      <p:bldP spid="30" grpId="0" animBg="1"/>
      <p:bldP spid="33" grpId="0"/>
      <p:bldP spid="81" grpId="0"/>
      <p:bldP spid="82" grpId="0"/>
      <p:bldP spid="92" grpId="0"/>
      <p:bldP spid="93" grpId="0" animBg="1"/>
      <p:bldP spid="50" grpId="0" animBg="1"/>
      <p:bldP spid="108" grpId="0" animBg="1"/>
      <p:bldP spid="109" grpId="0" animBg="1"/>
      <p:bldP spid="110" grpId="0" animBg="1"/>
      <p:bldP spid="111" grpId="0" animBg="1"/>
      <p:bldP spid="52" grpId="0"/>
      <p:bldP spid="54" grpId="0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vom overview"/>
          <p:cNvSpPr txBox="1">
            <a:spLocks noGrp="1"/>
          </p:cNvSpPr>
          <p:nvPr>
            <p:ph type="body" idx="13"/>
          </p:nvPr>
        </p:nvSpPr>
        <p:spPr>
          <a:xfrm>
            <a:off x="453728" y="556320"/>
            <a:ext cx="11176000" cy="3979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space segment –the payload</a:t>
            </a:r>
            <a:endParaRPr lang="en-US" dirty="0"/>
          </a:p>
        </p:txBody>
      </p:sp>
      <p:sp>
        <p:nvSpPr>
          <p:cNvPr id="220" name="instruments (with large field of view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sz="3800" dirty="0"/>
              <a:t>instruments (</a:t>
            </a:r>
            <a:r>
              <a:rPr sz="3800" cap="none" dirty="0"/>
              <a:t>with</a:t>
            </a:r>
            <a:r>
              <a:rPr sz="3800" dirty="0"/>
              <a:t> large field of view)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94" y="2401879"/>
            <a:ext cx="3740807" cy="331254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46" y="5981766"/>
            <a:ext cx="3836043" cy="344907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ECLAIRs (CNES, IRAP, CEA, APC)…"/>
          <p:cNvSpPr txBox="1"/>
          <p:nvPr/>
        </p:nvSpPr>
        <p:spPr>
          <a:xfrm>
            <a:off x="3972721" y="2581992"/>
            <a:ext cx="7845153" cy="2903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ECLAIRs (CNES, IRAP, CEA, APC)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40% open fraction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Detection plane: </a:t>
            </a:r>
            <a:r>
              <a:rPr b="1" dirty="0"/>
              <a:t>1024 cm²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6400 </a:t>
            </a:r>
            <a:r>
              <a:rPr dirty="0" err="1"/>
              <a:t>CdTe</a:t>
            </a:r>
            <a:r>
              <a:rPr dirty="0"/>
              <a:t> pixels (4x4x1 mm</a:t>
            </a:r>
            <a:r>
              <a:rPr baseline="31999" dirty="0"/>
              <a:t>3</a:t>
            </a:r>
            <a:r>
              <a:rPr dirty="0"/>
              <a:t>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FoV</a:t>
            </a:r>
            <a:r>
              <a:rPr b="1" dirty="0"/>
              <a:t>: 2 </a:t>
            </a:r>
            <a:r>
              <a:rPr b="1" dirty="0" err="1"/>
              <a:t>sr</a:t>
            </a:r>
            <a:r>
              <a:rPr dirty="0"/>
              <a:t> (zero sensitivity)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Energy range: </a:t>
            </a:r>
            <a:r>
              <a:rPr b="1" dirty="0">
                <a:solidFill>
                  <a:schemeClr val="bg1"/>
                </a:solidFill>
              </a:rPr>
              <a:t>4</a:t>
            </a:r>
            <a:r>
              <a:rPr dirty="0">
                <a:solidFill>
                  <a:srgbClr val="C0504D"/>
                </a:solidFill>
              </a:rPr>
              <a:t> </a:t>
            </a:r>
            <a:r>
              <a:rPr dirty="0"/>
              <a:t>- 150 </a:t>
            </a:r>
            <a:r>
              <a:rPr dirty="0" err="1"/>
              <a:t>keV</a:t>
            </a:r>
            <a:endParaRPr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Localization accuracy </a:t>
            </a:r>
            <a:r>
              <a:rPr b="1" dirty="0"/>
              <a:t>&lt;12 </a:t>
            </a:r>
            <a:r>
              <a:rPr b="1" dirty="0" smtClean="0"/>
              <a:t>arc</a:t>
            </a:r>
            <a:r>
              <a:rPr lang="fr-FR" b="1" dirty="0" smtClean="0"/>
              <a:t>m</a:t>
            </a:r>
            <a:r>
              <a:rPr b="1" dirty="0" smtClean="0"/>
              <a:t>in</a:t>
            </a:r>
            <a:r>
              <a:rPr dirty="0" smtClean="0"/>
              <a:t> </a:t>
            </a:r>
            <a:r>
              <a:rPr dirty="0"/>
              <a:t>for 90% of sources at detection limit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Onboard trigger and localization: </a:t>
            </a:r>
            <a:r>
              <a:rPr b="1" dirty="0"/>
              <a:t>~65 GRBs/year</a:t>
            </a:r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Well adapted for the detection of </a:t>
            </a:r>
            <a:r>
              <a:rPr dirty="0" err="1"/>
              <a:t>lGRB</a:t>
            </a:r>
            <a:r>
              <a:rPr dirty="0"/>
              <a:t> with low </a:t>
            </a:r>
            <a:r>
              <a:rPr dirty="0" smtClean="0"/>
              <a:t>E</a:t>
            </a:r>
            <a:r>
              <a:rPr baseline="-5999" dirty="0" smtClean="0"/>
              <a:t>PEAK</a:t>
            </a:r>
            <a:endParaRPr lang="fr-FR" baseline="-5999" dirty="0" smtClean="0"/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smtClean="0"/>
              <a:t>-&gt; </a:t>
            </a:r>
            <a:r>
              <a:rPr lang="fr-FR" dirty="0" err="1" smtClean="0"/>
              <a:t>See</a:t>
            </a:r>
            <a:r>
              <a:rPr lang="fr-FR" dirty="0" smtClean="0"/>
              <a:t> Nicolas </a:t>
            </a:r>
            <a:r>
              <a:rPr lang="fr-FR" dirty="0" err="1" smtClean="0"/>
              <a:t>Dagoneau</a:t>
            </a:r>
            <a:r>
              <a:rPr lang="fr-FR" dirty="0" smtClean="0"/>
              <a:t> talk</a:t>
            </a:r>
            <a:endParaRPr baseline="-5999" dirty="0"/>
          </a:p>
        </p:txBody>
      </p:sp>
      <p:sp>
        <p:nvSpPr>
          <p:cNvPr id="225" name="GRM Gamma-Ray Monitor (IHEP)…"/>
          <p:cNvSpPr txBox="1"/>
          <p:nvPr/>
        </p:nvSpPr>
        <p:spPr>
          <a:xfrm>
            <a:off x="3972710" y="6131461"/>
            <a:ext cx="8868261" cy="31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GRM Gamma-Ray Monitor (IHEP)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/>
              <a:t>3 Gamma-Ray Detectors</a:t>
            </a:r>
            <a:r>
              <a:rPr dirty="0"/>
              <a:t> (GRDs)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NaI</a:t>
            </a:r>
            <a:r>
              <a:rPr dirty="0"/>
              <a:t>(Tl) (16 cm Ø, 1.5 cm thick)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Plastic scintillator (6 mm) to monitor particle flux </a:t>
            </a:r>
            <a:r>
              <a:rPr dirty="0" smtClean="0"/>
              <a:t>and </a:t>
            </a:r>
            <a:r>
              <a:rPr dirty="0"/>
              <a:t>reject particle </a:t>
            </a:r>
            <a:r>
              <a:rPr dirty="0" smtClean="0"/>
              <a:t>events</a:t>
            </a:r>
            <a:endParaRPr lang="fr-FR" dirty="0" smtClean="0"/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smtClean="0"/>
              <a:t>FOV: </a:t>
            </a:r>
            <a:r>
              <a:rPr lang="fr-FR" b="1" dirty="0" smtClean="0"/>
              <a:t>5,6 sr</a:t>
            </a:r>
            <a:r>
              <a:rPr lang="fr-FR" dirty="0" smtClean="0"/>
              <a:t> 3 </a:t>
            </a:r>
            <a:r>
              <a:rPr lang="fr-FR" dirty="0" err="1" smtClean="0"/>
              <a:t>GRDs</a:t>
            </a:r>
            <a:r>
              <a:rPr lang="fr-FR" dirty="0" smtClean="0"/>
              <a:t>, </a:t>
            </a:r>
            <a:r>
              <a:rPr lang="fr-FR" b="1" dirty="0" smtClean="0"/>
              <a:t>1,0 </a:t>
            </a:r>
            <a:r>
              <a:rPr lang="fr-FR" dirty="0" smtClean="0"/>
              <a:t>intersection of 3 </a:t>
            </a:r>
            <a:r>
              <a:rPr lang="fr-FR" dirty="0" err="1" smtClean="0"/>
              <a:t>GRDs</a:t>
            </a:r>
            <a:endParaRPr lang="fr-FR" b="1" dirty="0" smtClean="0"/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 smtClean="0"/>
              <a:t>Energy</a:t>
            </a:r>
            <a:r>
              <a:rPr lang="fr-FR" dirty="0" smtClean="0"/>
              <a:t> range : 30-</a:t>
            </a:r>
            <a:r>
              <a:rPr lang="fr-FR" b="1" dirty="0" smtClean="0"/>
              <a:t>5000</a:t>
            </a:r>
            <a:r>
              <a:rPr lang="fr-FR" dirty="0" smtClean="0"/>
              <a:t> </a:t>
            </a:r>
            <a:r>
              <a:rPr lang="fr-FR" dirty="0" err="1" smtClean="0"/>
              <a:t>keV</a:t>
            </a:r>
            <a:endParaRPr dirty="0"/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 smtClean="0">
                <a:solidFill>
                  <a:schemeClr val="bg1"/>
                </a:solidFill>
              </a:rPr>
              <a:t>Aeff</a:t>
            </a:r>
            <a:r>
              <a:rPr dirty="0" smtClean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= </a:t>
            </a:r>
            <a:r>
              <a:rPr b="1" dirty="0">
                <a:solidFill>
                  <a:schemeClr val="bg1"/>
                </a:solidFill>
              </a:rPr>
              <a:t>190 cm² </a:t>
            </a:r>
            <a:r>
              <a:rPr dirty="0"/>
              <a:t>at peak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Rough localization accuracy</a:t>
            </a:r>
          </a:p>
          <a:p>
            <a:pPr marL="372356" indent="-144227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Expected rate: </a:t>
            </a:r>
            <a:r>
              <a:rPr b="1" dirty="0"/>
              <a:t>~90 GRBs / year</a:t>
            </a:r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Will provide E</a:t>
            </a:r>
            <a:r>
              <a:rPr baseline="-5999" dirty="0"/>
              <a:t>PEAK</a:t>
            </a:r>
            <a:r>
              <a:rPr dirty="0"/>
              <a:t> measurements for most ECLAIRs GRBs</a:t>
            </a:r>
            <a:br>
              <a:rPr dirty="0"/>
            </a:br>
            <a:r>
              <a:rPr dirty="0"/>
              <a:t>Will detect </a:t>
            </a:r>
            <a:r>
              <a:rPr lang="fr-FR" dirty="0" smtClean="0"/>
              <a:t>short </a:t>
            </a:r>
            <a:r>
              <a:rPr dirty="0" smtClean="0"/>
              <a:t>GRBs </a:t>
            </a:r>
            <a:r>
              <a:rPr lang="fr-FR" dirty="0" smtClean="0"/>
              <a:t>in &amp; </a:t>
            </a:r>
            <a:r>
              <a:rPr dirty="0" smtClean="0"/>
              <a:t>out </a:t>
            </a:r>
            <a:r>
              <a:rPr dirty="0"/>
              <a:t>of the ECLAIRs FOV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  <p:bldP spid="225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vom overview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smtClean="0"/>
              <a:t>THE SPACE SEGMENT – THE PAYLOAD</a:t>
            </a:r>
            <a:endParaRPr dirty="0"/>
          </a:p>
        </p:txBody>
      </p:sp>
      <p:sp>
        <p:nvSpPr>
          <p:cNvPr id="228" name="instruments (with narrow field of view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sz="3800" dirty="0"/>
              <a:t>instruments (</a:t>
            </a:r>
            <a:r>
              <a:rPr sz="3800" cap="none" dirty="0"/>
              <a:t>with</a:t>
            </a:r>
            <a:r>
              <a:rPr sz="3800" dirty="0"/>
              <a:t> narrow field of view)</a:t>
            </a:r>
          </a:p>
        </p:txBody>
      </p:sp>
      <p:pic>
        <p:nvPicPr>
          <p:cNvPr id="229" name="\\To05res04\phnx_projets\SVOM\08_CAO\Vues SL Sept 2017\mxt 6.JPG" descr="\\To05res04\phnx_projets\SVOM\08_CAO\Vues SL Sept 2017\mxt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4709" y="2397611"/>
            <a:ext cx="2582347" cy="358933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319588" y="431816"/>
            <a:ext cx="273961" cy="39790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31" name="MXT Micro-channel X-ray Telescope (CNES, CEA, UL, MPE)…"/>
          <p:cNvSpPr txBox="1"/>
          <p:nvPr/>
        </p:nvSpPr>
        <p:spPr>
          <a:xfrm>
            <a:off x="2502094" y="2366554"/>
            <a:ext cx="10193718" cy="3703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MXT Micro-channel X-ray Telescope (CNES, CEA, UL, MPE)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dirty="0"/>
              <a:t>Micro-pores optics</a:t>
            </a:r>
            <a:r>
              <a:rPr dirty="0"/>
              <a:t> (</a:t>
            </a:r>
            <a:r>
              <a:rPr dirty="0" err="1"/>
              <a:t>Photonis</a:t>
            </a:r>
            <a:r>
              <a:rPr dirty="0"/>
              <a:t>) with </a:t>
            </a:r>
            <a:r>
              <a:rPr b="1" dirty="0" smtClean="0"/>
              <a:t>40 </a:t>
            </a:r>
            <a:r>
              <a:rPr b="1" dirty="0"/>
              <a:t>µm </a:t>
            </a:r>
            <a:r>
              <a:rPr lang="fr-FR" b="1" dirty="0" smtClean="0"/>
              <a:t>square </a:t>
            </a:r>
            <a:r>
              <a:rPr b="1" dirty="0" smtClean="0"/>
              <a:t>pores</a:t>
            </a:r>
            <a:r>
              <a:rPr dirty="0" smtClean="0"/>
              <a:t> </a:t>
            </a:r>
            <a:r>
              <a:rPr dirty="0"/>
              <a:t>in a “Lobster Eye” conf. (UL design)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pnCCD</a:t>
            </a:r>
            <a:r>
              <a:rPr dirty="0"/>
              <a:t> (MPE) based camera (CEA</a:t>
            </a:r>
            <a:r>
              <a:rPr dirty="0" smtClean="0"/>
              <a:t>)</a:t>
            </a:r>
            <a:endParaRPr lang="fr-FR" dirty="0" smtClean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 smtClean="0"/>
              <a:t>FoV</a:t>
            </a:r>
            <a:r>
              <a:rPr lang="fr-FR" dirty="0" smtClean="0"/>
              <a:t> : </a:t>
            </a:r>
            <a:r>
              <a:rPr lang="fr-FR" b="1" dirty="0"/>
              <a:t>64x64 </a:t>
            </a:r>
            <a:r>
              <a:rPr lang="fr-FR" b="1" dirty="0" smtClean="0"/>
              <a:t>arcmin²</a:t>
            </a:r>
            <a:endParaRPr b="1"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Focal length: 1 </a:t>
            </a:r>
            <a:r>
              <a:rPr dirty="0" smtClean="0"/>
              <a:t>m</a:t>
            </a:r>
            <a:endParaRPr lang="fr-FR" dirty="0" smtClean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 smtClean="0"/>
              <a:t>Energy</a:t>
            </a:r>
            <a:r>
              <a:rPr lang="fr-FR" dirty="0" smtClean="0"/>
              <a:t> range : 0.2 – 10 </a:t>
            </a:r>
            <a:r>
              <a:rPr lang="fr-FR" dirty="0" err="1" smtClean="0"/>
              <a:t>keV</a:t>
            </a:r>
            <a:endParaRPr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Aeff</a:t>
            </a:r>
            <a:r>
              <a:rPr dirty="0"/>
              <a:t> = </a:t>
            </a:r>
            <a:r>
              <a:rPr b="1" dirty="0"/>
              <a:t>27 cm² @ 1 </a:t>
            </a:r>
            <a:r>
              <a:rPr b="1" dirty="0" err="1"/>
              <a:t>keV</a:t>
            </a:r>
            <a:r>
              <a:rPr b="1" dirty="0"/>
              <a:t> </a:t>
            </a:r>
            <a:r>
              <a:rPr dirty="0"/>
              <a:t>(central spot)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Energy resolution: ~80 eV @ 1.5 </a:t>
            </a:r>
            <a:r>
              <a:rPr dirty="0" err="1" smtClean="0"/>
              <a:t>keV</a:t>
            </a:r>
            <a:endParaRPr lang="fr-FR" dirty="0" smtClean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 smtClean="0"/>
              <a:t>Localization</a:t>
            </a:r>
            <a:r>
              <a:rPr lang="fr-FR" dirty="0" smtClean="0"/>
              <a:t> </a:t>
            </a:r>
            <a:r>
              <a:rPr lang="fr-FR" dirty="0" err="1" smtClean="0"/>
              <a:t>accuracy</a:t>
            </a:r>
            <a:r>
              <a:rPr lang="fr-FR" dirty="0" smtClean="0"/>
              <a:t> </a:t>
            </a:r>
            <a:r>
              <a:rPr b="1" dirty="0" smtClean="0"/>
              <a:t> </a:t>
            </a:r>
            <a:r>
              <a:rPr b="1" dirty="0"/>
              <a:t>&lt;13 </a:t>
            </a:r>
            <a:r>
              <a:rPr b="1" dirty="0" err="1"/>
              <a:t>arcsec</a:t>
            </a:r>
            <a:r>
              <a:rPr dirty="0"/>
              <a:t> within 5 min from trigger for 50% of GRBs (statistical error only)</a:t>
            </a:r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Implements innovative </a:t>
            </a:r>
            <a:r>
              <a:rPr dirty="0" err="1"/>
              <a:t>focussing</a:t>
            </a:r>
            <a:r>
              <a:rPr dirty="0"/>
              <a:t> X-ray optics based on « Lobster-Eye » </a:t>
            </a:r>
            <a:r>
              <a:rPr dirty="0" smtClean="0"/>
              <a:t>design</a:t>
            </a:r>
            <a:endParaRPr lang="fr-FR" dirty="0" smtClean="0"/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smtClean="0"/>
              <a:t>Will </a:t>
            </a:r>
            <a:r>
              <a:rPr lang="fr-FR" dirty="0" err="1" smtClean="0"/>
              <a:t>reduce</a:t>
            </a:r>
            <a:r>
              <a:rPr lang="fr-FR" dirty="0" smtClean="0"/>
              <a:t> the ECLAIRs </a:t>
            </a:r>
            <a:r>
              <a:rPr lang="fr-FR" dirty="0" err="1" smtClean="0"/>
              <a:t>error</a:t>
            </a:r>
            <a:r>
              <a:rPr lang="fr-FR" dirty="0" smtClean="0"/>
              <a:t> box</a:t>
            </a:r>
            <a:r>
              <a:rPr dirty="0"/>
              <a:t/>
            </a:r>
            <a:br>
              <a:rPr dirty="0"/>
            </a:br>
            <a:r>
              <a:rPr dirty="0"/>
              <a:t>Will be able to promptly observe the X-ray afterglow 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96516" y="5966943"/>
            <a:ext cx="3038916" cy="377811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VT Visible Telescope (XIOMP, NAOC)…"/>
          <p:cNvSpPr txBox="1"/>
          <p:nvPr/>
        </p:nvSpPr>
        <p:spPr>
          <a:xfrm>
            <a:off x="689594" y="6558145"/>
            <a:ext cx="9060474" cy="259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47" tIns="35647" rIns="35647" bIns="35647" anchor="ctr">
            <a:spAutoFit/>
          </a:bodyPr>
          <a:lstStyle/>
          <a:p>
            <a:pPr defTabSz="409915">
              <a:spcBef>
                <a:spcPts val="0"/>
              </a:spcBef>
              <a:defRPr b="1">
                <a:solidFill>
                  <a:srgbClr val="FF93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VT Visible Telescope (XIOMP, NAOC)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Ritchey-Chretien telescope, 40 cm Ø, </a:t>
            </a:r>
            <a:r>
              <a:rPr dirty="0" smtClean="0"/>
              <a:t>f=9</a:t>
            </a:r>
            <a:endParaRPr lang="fr-FR" dirty="0" smtClean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 smtClean="0"/>
              <a:t>FoV</a:t>
            </a:r>
            <a:r>
              <a:rPr lang="fr-FR" dirty="0" smtClean="0"/>
              <a:t>: </a:t>
            </a:r>
            <a:r>
              <a:rPr b="1" dirty="0" smtClean="0"/>
              <a:t>26x26 </a:t>
            </a:r>
            <a:r>
              <a:rPr b="1" dirty="0"/>
              <a:t>arcmin²</a:t>
            </a:r>
            <a:r>
              <a:rPr dirty="0"/>
              <a:t>, covering ECLAIRs error box in most cases</a:t>
            </a:r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2 channels: blue (400-650 nm) and red (650-1000 nm), </a:t>
            </a:r>
            <a:r>
              <a:rPr b="0" dirty="0"/>
              <a:t>2k * 2k CCD detector </a:t>
            </a:r>
            <a:r>
              <a:rPr b="0" dirty="0" smtClean="0"/>
              <a:t>each</a:t>
            </a:r>
            <a:endParaRPr lang="fr-FR" b="0" dirty="0" smtClean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dirty="0" smtClean="0"/>
              <a:t>MV=23 </a:t>
            </a:r>
            <a:r>
              <a:rPr dirty="0"/>
              <a:t>in 300 </a:t>
            </a:r>
            <a:r>
              <a:rPr dirty="0" smtClean="0"/>
              <a:t>s</a:t>
            </a:r>
            <a:endParaRPr dirty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Will detect ~80% of ECLAIRs </a:t>
            </a:r>
            <a:r>
              <a:rPr dirty="0" smtClean="0"/>
              <a:t>GRBs</a:t>
            </a:r>
            <a:endParaRPr lang="fr-FR" dirty="0" smtClean="0"/>
          </a:p>
          <a:p>
            <a:pPr marL="385785" indent="-157651" defTabSz="409915">
              <a:spcBef>
                <a:spcPts val="0"/>
              </a:spcBef>
              <a:buClr>
                <a:srgbClr val="222222"/>
              </a:buClr>
              <a:buSzPct val="100000"/>
              <a:buChar char="•"/>
              <a:defRPr sz="1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fr-FR" dirty="0" err="1" smtClean="0"/>
              <a:t>Localization</a:t>
            </a:r>
            <a:r>
              <a:rPr lang="fr-FR" dirty="0" smtClean="0"/>
              <a:t> </a:t>
            </a:r>
            <a:r>
              <a:rPr lang="fr-FR" dirty="0" err="1" smtClean="0"/>
              <a:t>accuracy</a:t>
            </a:r>
            <a:r>
              <a:rPr lang="fr-FR" dirty="0" smtClean="0"/>
              <a:t> </a:t>
            </a:r>
            <a:r>
              <a:rPr dirty="0" smtClean="0"/>
              <a:t> </a:t>
            </a:r>
            <a:r>
              <a:rPr b="1" dirty="0"/>
              <a:t>&lt;1 </a:t>
            </a:r>
            <a:r>
              <a:rPr b="1" dirty="0" err="1"/>
              <a:t>arcsec</a:t>
            </a:r>
            <a:endParaRPr b="1" dirty="0"/>
          </a:p>
          <a:p>
            <a:pPr defTabSz="409915">
              <a:spcBef>
                <a:spcPts val="0"/>
              </a:spcBef>
              <a:defRPr sz="1800">
                <a:solidFill>
                  <a:schemeClr val="accent1">
                    <a:hueOff val="104794"/>
                    <a:lumOff val="-8431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Able to detect high-redshift GRBs up to z~6.5 (sensitivity cutoff around 950 nm)</a:t>
            </a:r>
            <a:br>
              <a:rPr dirty="0"/>
            </a:br>
            <a:r>
              <a:rPr dirty="0"/>
              <a:t>Can quickly provide redshift indicators due to the presence of two channels </a:t>
            </a:r>
          </a:p>
        </p:txBody>
      </p:sp>
      <p:pic>
        <p:nvPicPr>
          <p:cNvPr id="234" name="image15.png" descr="image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81390" y="3167859"/>
            <a:ext cx="1847886" cy="1508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14.png" descr="image14.png"/>
          <p:cNvPicPr>
            <a:picLocks noChangeAspect="1"/>
          </p:cNvPicPr>
          <p:nvPr/>
        </p:nvPicPr>
        <p:blipFill>
          <a:blip r:embed="rId5">
            <a:extLst/>
          </a:blip>
          <a:srcRect l="9403" t="6872" r="2450" b="6872"/>
          <a:stretch>
            <a:fillRect/>
          </a:stretch>
        </p:blipFill>
        <p:spPr>
          <a:xfrm>
            <a:off x="10881994" y="3148456"/>
            <a:ext cx="1594555" cy="1560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animBg="1" advAuto="0"/>
      <p:bldP spid="233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The Ground segment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9751" y="1270000"/>
            <a:ext cx="12192000" cy="723900"/>
          </a:xfrm>
        </p:spPr>
        <p:txBody>
          <a:bodyPr>
            <a:normAutofit fontScale="90000"/>
          </a:bodyPr>
          <a:lstStyle/>
          <a:p>
            <a:r>
              <a:rPr lang="fr-FR" sz="4900" dirty="0" smtClean="0"/>
              <a:t>Ground Wide Field </a:t>
            </a:r>
            <a:r>
              <a:rPr lang="fr-FR" sz="4900" dirty="0" err="1" smtClean="0"/>
              <a:t>CamEras</a:t>
            </a:r>
            <a:r>
              <a:rPr lang="fr-FR" sz="4900" dirty="0" smtClean="0"/>
              <a:t> (</a:t>
            </a:r>
            <a:r>
              <a:rPr lang="fr-FR" sz="4900" dirty="0" err="1" smtClean="0"/>
              <a:t>GWACs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422280" y="2189282"/>
            <a:ext cx="65024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Cameras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       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40</a:t>
            </a:r>
            <a:endParaRPr lang="fr-FR" altLang="zh-CN" b="1" dirty="0" smtClean="0">
              <a:solidFill>
                <a:srgbClr val="FF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Diameter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      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180mm</a:t>
            </a:r>
            <a:endParaRPr lang="fr-FR" altLang="zh-CN" dirty="0" smtClean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Focal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Length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220mm</a:t>
            </a:r>
            <a:endParaRPr lang="fr-FR" altLang="zh-CN" dirty="0" smtClean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Wavelength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500</a:t>
            </a:r>
            <a:r>
              <a:rPr lang="zh-CN" altLang="en-US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－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800nm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Total </a:t>
            </a:r>
            <a:r>
              <a:rPr lang="en-US" altLang="zh-CN" dirty="0" err="1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FoV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     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~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6000Sq.deg</a:t>
            </a:r>
            <a:endParaRPr lang="fr-FR" altLang="zh-CN" b="1" dirty="0" smtClean="0">
              <a:solidFill>
                <a:srgbClr val="FF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Limiting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Mag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： 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16.0V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5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</a:t>
            </a:r>
            <a:r>
              <a:rPr lang="zh-CN" altLang="en-US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10sec</a:t>
            </a:r>
            <a:r>
              <a:rPr lang="zh-CN" altLang="en-US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）</a:t>
            </a:r>
            <a:endParaRPr lang="en-US" altLang="zh-CN" dirty="0" smtClean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  <a:sym typeface="Symbol" pitchFamily="18" charset="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Self </a:t>
            </a:r>
            <a:r>
              <a:rPr lang="en-US" altLang="zh-CN" dirty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 pitchFamily="18" charset="2"/>
              </a:rPr>
              <a:t>Trigger:       ~13*5sec</a:t>
            </a:r>
            <a:endParaRPr lang="zh-CN" altLang="en-US" dirty="0">
              <a:solidFill>
                <a:schemeClr val="bg1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7" y="2173288"/>
            <a:ext cx="30972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6159381"/>
            <a:ext cx="11728739" cy="33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38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The Ground Segment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42566" y="2212504"/>
            <a:ext cx="119533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50164" hangingPunct="1">
              <a:spcBef>
                <a:spcPts val="0"/>
              </a:spcBef>
            </a:pPr>
            <a:r>
              <a:rPr lang="en-US" sz="2600" b="1" kern="120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GFTs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permit the fast identification  and measure of early optical/NIR afterglows (light-curve, SED) using the ECLAIRs positions, while the spacecraft is slewing to the source.</a:t>
            </a:r>
          </a:p>
          <a:p>
            <a:pPr marL="406374" lvl="0" indent="-406374" defTabSz="650164" hangingPunct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b="1" kern="1200" dirty="0" smtClean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C-GFT</a:t>
            </a:r>
            <a:r>
              <a:rPr lang="en-US" sz="2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located at Changchun observatory (Jilin province)</a:t>
            </a:r>
            <a:endParaRPr lang="fr-FR" sz="2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6374" lvl="0" indent="-406374" defTabSz="650164" hangingPunct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b="1" kern="120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F-GFT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located 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San Pedro de </a:t>
            </a:r>
            <a:r>
              <a:rPr lang="en-US" sz="260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Martir</a:t>
            </a:r>
            <a:r>
              <a:rPr lang="en-US" sz="2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(Mexico)</a:t>
            </a:r>
            <a:endParaRPr lang="en-US" sz="26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4118" y="8626488"/>
            <a:ext cx="2271150" cy="919221"/>
          </a:xfrm>
          <a:prstGeom prst="rect">
            <a:avLst/>
          </a:prstGeom>
          <a:noFill/>
        </p:spPr>
        <p:txBody>
          <a:bodyPr wrap="none" lIns="130032" tIns="65017" rIns="130032" bIns="65017" rtlCol="0">
            <a:spAutoFit/>
          </a:bodyPr>
          <a:lstStyle/>
          <a:p>
            <a:pPr defTabSz="650164" hangingPunct="1">
              <a:spcBef>
                <a:spcPts val="0"/>
              </a:spcBef>
            </a:pP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Diameter</a:t>
            </a: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 : 130 cm</a:t>
            </a: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FOV : 26 x 26 </a:t>
            </a: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arcmin</a:t>
            </a:r>
            <a:endParaRPr lang="fr-FR" sz="1700" kern="1200" dirty="0">
              <a:solidFill>
                <a:schemeClr val="bg1"/>
              </a:solidFill>
              <a:latin typeface="Book Antiqua"/>
              <a:ea typeface="+mn-ea"/>
              <a:cs typeface="+mn-cs"/>
            </a:endParaRP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400 – 1700 nm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42599" y="8442322"/>
            <a:ext cx="2399817" cy="919226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defTabSz="650164" hangingPunct="1">
              <a:spcBef>
                <a:spcPts val="0"/>
              </a:spcBef>
            </a:pP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Diameter</a:t>
            </a: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 : 120cm</a:t>
            </a: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FOV : 90 x 90 </a:t>
            </a:r>
            <a:r>
              <a:rPr lang="fr-FR" sz="1700" kern="1200" dirty="0" err="1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arcmin</a:t>
            </a:r>
            <a:endParaRPr lang="fr-FR" sz="1700" kern="1200" dirty="0">
              <a:solidFill>
                <a:schemeClr val="bg1"/>
              </a:solidFill>
              <a:latin typeface="Book Antiqua"/>
              <a:ea typeface="+mn-ea"/>
              <a:cs typeface="+mn-cs"/>
            </a:endParaRPr>
          </a:p>
          <a:p>
            <a:pPr defTabSz="650164" hangingPunct="1">
              <a:spcBef>
                <a:spcPts val="0"/>
              </a:spcBef>
            </a:pPr>
            <a:r>
              <a:rPr lang="fr-FR" sz="1700" kern="1200" dirty="0">
                <a:solidFill>
                  <a:schemeClr val="bg1"/>
                </a:solidFill>
                <a:latin typeface="Book Antiqua"/>
                <a:ea typeface="+mn-ea"/>
                <a:cs typeface="+mn-cs"/>
              </a:rPr>
              <a:t>400 – 900nm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604921" y="6190353"/>
            <a:ext cx="1987207" cy="718757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File:World Night Lights Map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14" y="4721884"/>
            <a:ext cx="8285874" cy="3438639"/>
          </a:xfrm>
          <a:prstGeom prst="rect">
            <a:avLst/>
          </a:prstGeom>
          <a:noFill/>
          <a:ln w="3492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3"/>
          <a:stretch/>
        </p:blipFill>
        <p:spPr>
          <a:xfrm>
            <a:off x="209756" y="6932383"/>
            <a:ext cx="2107851" cy="1484036"/>
          </a:xfrm>
          <a:prstGeom prst="rect">
            <a:avLst/>
          </a:prstGeom>
        </p:spPr>
      </p:pic>
      <p:pic>
        <p:nvPicPr>
          <p:cNvPr id="10" name="Picture 10" descr="Résultat de recherche d'images pour &quot;astronomical icon&quot;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28525" r="9211"/>
          <a:stretch/>
        </p:blipFill>
        <p:spPr bwMode="auto">
          <a:xfrm>
            <a:off x="3535525" y="5607608"/>
            <a:ext cx="465845" cy="3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/>
          <p:cNvCxnSpPr>
            <a:stCxn id="9" idx="0"/>
          </p:cNvCxnSpPr>
          <p:nvPr/>
        </p:nvCxnSpPr>
        <p:spPr>
          <a:xfrm flipV="1">
            <a:off x="1263679" y="5997508"/>
            <a:ext cx="2271844" cy="93487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Résultat de recherche d'images pour &quot;astronomical icon&quot;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28525" r="9211"/>
          <a:stretch/>
        </p:blipFill>
        <p:spPr bwMode="auto">
          <a:xfrm>
            <a:off x="9415928" y="5447251"/>
            <a:ext cx="465845" cy="3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H="1" flipV="1">
            <a:off x="9832749" y="5802558"/>
            <a:ext cx="2019701" cy="120219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848" y="7004748"/>
            <a:ext cx="1840745" cy="14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struments (with narrow field of view)"/>
          <p:cNvSpPr txBox="1">
            <a:spLocks noGrp="1"/>
          </p:cNvSpPr>
          <p:nvPr>
            <p:ph type="title"/>
          </p:nvPr>
        </p:nvSpPr>
        <p:spPr>
          <a:xfrm>
            <a:off x="276726" y="1457028"/>
            <a:ext cx="12192000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66393">
              <a:spcBef>
                <a:spcPts val="2202"/>
              </a:spcBef>
              <a:defRPr sz="4800"/>
            </a:pPr>
            <a:r>
              <a:rPr lang="fr-FR" sz="3800" dirty="0" smtClean="0"/>
              <a:t>The Ground </a:t>
            </a:r>
            <a:r>
              <a:rPr lang="fr-FR" sz="3800" dirty="0" err="1" smtClean="0"/>
              <a:t>Follow</a:t>
            </a:r>
            <a:r>
              <a:rPr lang="fr-FR" sz="3800" dirty="0" smtClean="0"/>
              <a:t>-up </a:t>
            </a:r>
            <a:r>
              <a:rPr lang="fr-FR" sz="3800" dirty="0" err="1" smtClean="0"/>
              <a:t>telescopes</a:t>
            </a:r>
            <a:r>
              <a:rPr lang="fr-FR" sz="3800" dirty="0" smtClean="0"/>
              <a:t> (</a:t>
            </a:r>
            <a:r>
              <a:rPr lang="fr-FR" sz="3800" dirty="0" err="1" smtClean="0"/>
              <a:t>GFTs</a:t>
            </a:r>
            <a:r>
              <a:rPr lang="fr-FR" sz="3800" dirty="0" smtClean="0"/>
              <a:t>)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3742357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GrOund</a:t>
            </a:r>
            <a:r>
              <a:rPr lang="fr-FR" dirty="0" smtClean="0"/>
              <a:t> segment</a:t>
            </a:r>
            <a:endParaRPr lang="fr-FR" dirty="0"/>
          </a:p>
        </p:txBody>
      </p:sp>
      <p:sp>
        <p:nvSpPr>
          <p:cNvPr id="4" name="instruments (with narrow field of view)"/>
          <p:cNvSpPr txBox="1">
            <a:spLocks/>
          </p:cNvSpPr>
          <p:nvPr/>
        </p:nvSpPr>
        <p:spPr>
          <a:xfrm>
            <a:off x="276726" y="1457028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684" tIns="50684" rIns="50684" bIns="50684">
            <a:normAutofit/>
          </a:bodyPr>
          <a:lstStyle>
            <a:lvl1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0" algn="l" defTabSz="583000" rtl="0" latinLnBrk="0">
              <a:lnSpc>
                <a:spcPct val="80000"/>
              </a:lnSpc>
              <a:spcBef>
                <a:spcPts val="2797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defTabSz="466393" hangingPunct="1">
              <a:spcBef>
                <a:spcPts val="2202"/>
              </a:spcBef>
              <a:defRPr sz="4800"/>
            </a:pPr>
            <a:endParaRPr lang="en-US" sz="3800" dirty="0"/>
          </a:p>
        </p:txBody>
      </p:sp>
      <p:sp>
        <p:nvSpPr>
          <p:cNvPr id="5" name="Rectangle 4"/>
          <p:cNvSpPr/>
          <p:nvPr/>
        </p:nvSpPr>
        <p:spPr>
          <a:xfrm>
            <a:off x="-67599" y="1473042"/>
            <a:ext cx="1185452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800" cap="all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rPr>
              <a:t>LCOGT 1m </a:t>
            </a:r>
            <a:r>
              <a:rPr lang="en-US" altLang="zh-CN" sz="3800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rPr>
              <a:t>sysyem</a:t>
            </a:r>
            <a:r>
              <a:rPr lang="en-US" altLang="zh-CN" sz="3800" cap="all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rPr>
              <a:t> as a </a:t>
            </a:r>
            <a:r>
              <a:rPr lang="en-US" altLang="zh-CN" sz="3800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rPr>
              <a:t>sumplement</a:t>
            </a:r>
            <a:r>
              <a:rPr lang="en-US" altLang="zh-CN" sz="3800" cap="all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rPr>
              <a:t> of GFTs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61840" y="8549208"/>
            <a:ext cx="809484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indent="-342900" defTabSz="1300460" eaLnBrk="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zh-CN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NAOC 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and</a:t>
            </a:r>
            <a:r>
              <a:rPr lang="zh-CN" alt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GXU</a:t>
            </a:r>
            <a:r>
              <a:rPr lang="zh-CN" alt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contribute</a:t>
            </a:r>
            <a:r>
              <a:rPr lang="zh-CN" alt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one</a:t>
            </a:r>
            <a:r>
              <a:rPr lang="zh-CN" alt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altLang="zh-CN" sz="2400" b="1" kern="1200" dirty="0">
                <a:solidFill>
                  <a:srgbClr val="FFC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LCOGT</a:t>
            </a:r>
            <a:r>
              <a:rPr lang="en-US" altLang="zh-CN" sz="2400" kern="1200" dirty="0">
                <a:solidFill>
                  <a:srgbClr val="FFC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1m at Ali (Tibet)</a:t>
            </a:r>
          </a:p>
          <a:p>
            <a:pPr marL="342900" indent="-342900" defTabSz="1300460" eaLnBrk="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zh-CN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China 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will share </a:t>
            </a:r>
            <a:r>
              <a:rPr lang="en-US" altLang="zh-CN" sz="2400" b="1" kern="1200" dirty="0">
                <a:solidFill>
                  <a:srgbClr val="FFC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LCOGT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1m system ~2000hr/</a:t>
            </a:r>
            <a:r>
              <a:rPr lang="en-US" altLang="zh-CN" sz="2400" kern="1200" dirty="0" err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yr</a:t>
            </a:r>
            <a:r>
              <a:rPr lang="en-US" alt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76726" y="2451100"/>
            <a:ext cx="12192000" cy="5884242"/>
            <a:chOff x="127000" y="1341438"/>
            <a:chExt cx="8890000" cy="4103687"/>
          </a:xfrm>
        </p:grpSpPr>
        <p:pic>
          <p:nvPicPr>
            <p:cNvPr id="10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341438"/>
              <a:ext cx="8890000" cy="410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60">
              <a:extLst>
                <a:ext uri="{FF2B5EF4-FFF2-40B4-BE49-F238E27FC236}">
                  <a16:creationId xmlns:a16="http://schemas.microsoft.com/office/drawing/2014/main" xmlns="" id="{265EF8B2-9BB3-4360-9156-B4FF603CC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3163" y="2420938"/>
              <a:ext cx="144462" cy="200025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  <p:sp>
          <p:nvSpPr>
            <p:cNvPr id="12" name="AutoShape 60">
              <a:extLst>
                <a:ext uri="{FF2B5EF4-FFF2-40B4-BE49-F238E27FC236}">
                  <a16:creationId xmlns:a16="http://schemas.microsoft.com/office/drawing/2014/main" xmlns="" id="{61C8E890-3898-4E16-B916-CFCF7878E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288" y="2565400"/>
              <a:ext cx="144462" cy="200025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  <p:sp>
          <p:nvSpPr>
            <p:cNvPr id="13" name="AutoShape 60">
              <a:extLst>
                <a:ext uri="{FF2B5EF4-FFF2-40B4-BE49-F238E27FC236}">
                  <a16:creationId xmlns:a16="http://schemas.microsoft.com/office/drawing/2014/main" xmlns="" id="{F22D9E8E-0A90-4C72-9566-38F428D75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613" y="2997200"/>
              <a:ext cx="144462" cy="200025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xmlns="" id="{354EAAAF-C37A-44A9-9041-99203B8A1EC3}"/>
                </a:ext>
              </a:extLst>
            </p:cNvPr>
            <p:cNvSpPr/>
            <p:nvPr/>
          </p:nvSpPr>
          <p:spPr>
            <a:xfrm>
              <a:off x="6443663" y="2673350"/>
              <a:ext cx="73025" cy="100013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>
              <a:lvl1pPr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550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6_Thème Office">
  <a:themeElements>
    <a:clrScheme name="SVOM ros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D1867"/>
      </a:accent1>
      <a:accent2>
        <a:srgbClr val="D590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VOM_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VOM_presentation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VOM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OM_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39222</TotalTime>
  <Words>1784</Words>
  <Application>Microsoft Office PowerPoint</Application>
  <PresentationFormat>Personnalisé</PresentationFormat>
  <Paragraphs>325</Paragraphs>
  <Slides>30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New_Template7</vt:lpstr>
      <vt:lpstr>6_Thème Office</vt:lpstr>
      <vt:lpstr>5_CNES - Texte</vt:lpstr>
      <vt:lpstr>6_CNES - Texte</vt:lpstr>
      <vt:lpstr>SVOM_presentation</vt:lpstr>
      <vt:lpstr>默认设计模板</vt:lpstr>
      <vt:lpstr>Présentation PowerPoint</vt:lpstr>
      <vt:lpstr>the Svom  consortium</vt:lpstr>
      <vt:lpstr>Présentation PowerPoint</vt:lpstr>
      <vt:lpstr>GRB Observation scenario</vt:lpstr>
      <vt:lpstr>instruments (with large field of view)</vt:lpstr>
      <vt:lpstr>instruments (with narrow field of view)</vt:lpstr>
      <vt:lpstr>Ground Wide Field CamEras (GWACs)</vt:lpstr>
      <vt:lpstr>The Ground Follow-up telescopes (GFTs)</vt:lpstr>
      <vt:lpstr>Présentation PowerPoint</vt:lpstr>
      <vt:lpstr>SVOM payload : development logic)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svom alert system</vt:lpstr>
      <vt:lpstr>Présentation PowerPoint</vt:lpstr>
      <vt:lpstr>Kourou, French Guyana</vt:lpstr>
      <vt:lpstr>Présentation PowerPoint</vt:lpstr>
      <vt:lpstr>Présentation PowerPoint</vt:lpstr>
      <vt:lpstr>orbit and pointing strategy</vt:lpstr>
      <vt:lpstr>Présentation PowerPoint</vt:lpstr>
      <vt:lpstr>Présentation PowerPoint</vt:lpstr>
      <vt:lpstr>Présentation PowerPoint</vt:lpstr>
      <vt:lpstr>besides GRBs …svom as an open observatory</vt:lpstr>
      <vt:lpstr>One year of SVOM Observation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Cordier Bertrand</dc:creator>
  <cp:lastModifiedBy>Cordier Bertrand</cp:lastModifiedBy>
  <cp:revision>101</cp:revision>
  <dcterms:modified xsi:type="dcterms:W3CDTF">2019-06-03T14:31:11Z</dcterms:modified>
</cp:coreProperties>
</file>