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82" r:id="rId3"/>
    <p:sldId id="279" r:id="rId4"/>
    <p:sldId id="276" r:id="rId5"/>
    <p:sldId id="293" r:id="rId6"/>
    <p:sldId id="261" r:id="rId7"/>
    <p:sldId id="275" r:id="rId8"/>
    <p:sldId id="274" r:id="rId9"/>
    <p:sldId id="295" r:id="rId10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801E"/>
    <a:srgbClr val="4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549"/>
    <p:restoredTop sz="88680"/>
  </p:normalViewPr>
  <p:slideViewPr>
    <p:cSldViewPr snapToGrid="0" snapToObjects="1">
      <p:cViewPr varScale="1">
        <p:scale>
          <a:sx n="119" d="100"/>
          <a:sy n="119" d="100"/>
        </p:scale>
        <p:origin x="95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70DF1C-9206-FF4F-9699-F616285823F7}" type="datetimeFigureOut">
              <a:rPr lang="fr-FR" smtClean="0"/>
              <a:t>11/03/2019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10AA32-D29B-3940-9E7A-9CFD875769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2687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10AA32-D29B-3940-9E7A-9CFD87576903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9304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10AA32-D29B-3940-9E7A-9CFD87576903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5507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10AA32-D29B-3940-9E7A-9CFD87576903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5802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10AA32-D29B-3940-9E7A-9CFD87576903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0945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10AA32-D29B-3940-9E7A-9CFD87576903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47357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10AA32-D29B-3940-9E7A-9CFD87576903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5204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10AA32-D29B-3940-9E7A-9CFD87576903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57185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10AA32-D29B-3940-9E7A-9CFD87576903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2196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2037-D27D-2D40-B5B2-FDEEAEA73439}" type="datetimeFigureOut">
              <a:rPr lang="fr-FR" smtClean="0"/>
              <a:t>11/03/2019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B15C-6B70-174D-BEA2-712A463DCCB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735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2037-D27D-2D40-B5B2-FDEEAEA73439}" type="datetimeFigureOut">
              <a:rPr lang="fr-FR" smtClean="0"/>
              <a:t>11/03/2019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B15C-6B70-174D-BEA2-712A463DCCB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9919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2037-D27D-2D40-B5B2-FDEEAEA73439}" type="datetimeFigureOut">
              <a:rPr lang="fr-FR" smtClean="0"/>
              <a:t>11/03/2019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B15C-6B70-174D-BEA2-712A463DCCB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1692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2037-D27D-2D40-B5B2-FDEEAEA73439}" type="datetimeFigureOut">
              <a:rPr lang="fr-FR" smtClean="0"/>
              <a:t>11/03/2019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B15C-6B70-174D-BEA2-712A463DCCB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7275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2037-D27D-2D40-B5B2-FDEEAEA73439}" type="datetimeFigureOut">
              <a:rPr lang="fr-FR" smtClean="0"/>
              <a:t>11/03/2019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B15C-6B70-174D-BEA2-712A463DCCB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215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2037-D27D-2D40-B5B2-FDEEAEA73439}" type="datetimeFigureOut">
              <a:rPr lang="fr-FR" smtClean="0"/>
              <a:t>11/03/2019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B15C-6B70-174D-BEA2-712A463DCCB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2796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2037-D27D-2D40-B5B2-FDEEAEA73439}" type="datetimeFigureOut">
              <a:rPr lang="fr-FR" smtClean="0"/>
              <a:t>11/03/2019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B15C-6B70-174D-BEA2-712A463DCCB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172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2037-D27D-2D40-B5B2-FDEEAEA73439}" type="datetimeFigureOut">
              <a:rPr lang="fr-FR" smtClean="0"/>
              <a:t>11/03/2019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B15C-6B70-174D-BEA2-712A463DCCB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551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2037-D27D-2D40-B5B2-FDEEAEA73439}" type="datetimeFigureOut">
              <a:rPr lang="fr-FR" smtClean="0"/>
              <a:t>11/03/2019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B15C-6B70-174D-BEA2-712A463DCCB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3834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2037-D27D-2D40-B5B2-FDEEAEA73439}" type="datetimeFigureOut">
              <a:rPr lang="fr-FR" smtClean="0"/>
              <a:t>11/03/2019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B15C-6B70-174D-BEA2-712A463DCCB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1980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2037-D27D-2D40-B5B2-FDEEAEA73439}" type="datetimeFigureOut">
              <a:rPr lang="fr-FR" smtClean="0"/>
              <a:t>11/03/2019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B15C-6B70-174D-BEA2-712A463DCCB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2449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82037-D27D-2D40-B5B2-FDEEAEA73439}" type="datetimeFigureOut">
              <a:rPr lang="fr-FR" smtClean="0"/>
              <a:t>11/03/2019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CB15C-6B70-174D-BEA2-712A463DCCB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4108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40" y="5310280"/>
            <a:ext cx="1784321" cy="133137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7294" y="5310279"/>
            <a:ext cx="1814345" cy="133145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7772" y="5310279"/>
            <a:ext cx="3332492" cy="133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36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0976775430_2137c177e0_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2007" cy="513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096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0976775430_2137c177e0_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2007" cy="513112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1" t="15866" r="10084" b="15885"/>
          <a:stretch/>
        </p:blipFill>
        <p:spPr>
          <a:xfrm>
            <a:off x="2397759" y="5110543"/>
            <a:ext cx="2935086" cy="1746000"/>
          </a:xfrm>
          <a:prstGeom prst="rect">
            <a:avLst/>
          </a:prstGeom>
        </p:spPr>
      </p:pic>
      <p:pic>
        <p:nvPicPr>
          <p:cNvPr id="6" name="Image 5" descr="LHC_underground_Screen shot 2014-06-24 at 13.24.59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1" b="5745"/>
          <a:stretch/>
        </p:blipFill>
        <p:spPr>
          <a:xfrm>
            <a:off x="-337170" y="5110543"/>
            <a:ext cx="2895600" cy="174745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60" b="11432"/>
          <a:stretch/>
        </p:blipFill>
        <p:spPr>
          <a:xfrm>
            <a:off x="5332845" y="5110543"/>
            <a:ext cx="3789161" cy="1747457"/>
          </a:xfrm>
          <a:prstGeom prst="rect">
            <a:avLst/>
          </a:prstGeom>
        </p:spPr>
      </p:pic>
      <p:cxnSp>
        <p:nvCxnSpPr>
          <p:cNvPr id="9" name="Connecteur droit avec flèche 8"/>
          <p:cNvCxnSpPr/>
          <p:nvPr/>
        </p:nvCxnSpPr>
        <p:spPr>
          <a:xfrm flipH="1">
            <a:off x="3263900" y="3765550"/>
            <a:ext cx="3517900" cy="12954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>
            <a:outerShdw blurRad="15875" dist="58039" dir="5400000" sx="102000" sy="102000" rotWithShape="0">
              <a:schemeClr val="tx1">
                <a:lumMod val="65000"/>
                <a:lumOff val="35000"/>
                <a:alpha val="70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8536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818409" y="167880"/>
            <a:ext cx="75071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dirty="0">
                <a:solidFill>
                  <a:srgbClr val="37801E"/>
                </a:solidFill>
                <a:latin typeface="Times"/>
                <a:cs typeface="Times"/>
              </a:rPr>
              <a:t>Instituts impliqués dans l’expérience ALICE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38" y="1574800"/>
            <a:ext cx="9168077" cy="428752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532144" y="5885656"/>
            <a:ext cx="407971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000">
                <a:solidFill>
                  <a:schemeClr val="accent2"/>
                </a:solidFill>
              </a:rPr>
              <a:t>37 pays, 154 instituts, 1500 membres</a:t>
            </a:r>
          </a:p>
        </p:txBody>
      </p:sp>
    </p:spTree>
    <p:extLst>
      <p:ext uri="{BB962C8B-B14F-4D97-AF65-F5344CB8AC3E}">
        <p14:creationId xmlns:p14="http://schemas.microsoft.com/office/powerpoint/2010/main" val="1294557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843856" y="167880"/>
            <a:ext cx="74735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>
                <a:solidFill>
                  <a:srgbClr val="37801E"/>
                </a:solidFill>
                <a:latin typeface="Times"/>
                <a:cs typeface="Times"/>
              </a:rPr>
              <a:t>Masterclasses</a:t>
            </a:r>
            <a:r>
              <a:rPr lang="fr-FR" sz="3200" dirty="0">
                <a:solidFill>
                  <a:srgbClr val="37801E"/>
                </a:solidFill>
                <a:latin typeface="Times"/>
                <a:cs typeface="Times"/>
              </a:rPr>
              <a:t> 2019: Participants du 12 mars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BCA70F9-DECD-2F49-8003-9F7FB535A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369" y="902844"/>
            <a:ext cx="8159262" cy="55172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074F79F-ED1C-E347-9BC9-F9C1D5B7C312}"/>
              </a:ext>
            </a:extLst>
          </p:cNvPr>
          <p:cNvSpPr/>
          <p:nvPr/>
        </p:nvSpPr>
        <p:spPr>
          <a:xfrm>
            <a:off x="2888328" y="5370654"/>
            <a:ext cx="2443355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00" dirty="0"/>
              <a:t>Marie Curie (Strasbourg)</a:t>
            </a:r>
          </a:p>
          <a:p>
            <a:r>
              <a:rPr lang="fr-FR" sz="1100" dirty="0"/>
              <a:t>Jean-Sturm (Strasbourg)</a:t>
            </a:r>
          </a:p>
          <a:p>
            <a:r>
              <a:rPr lang="fr-FR" sz="1100" dirty="0"/>
              <a:t>Margueritte </a:t>
            </a:r>
            <a:r>
              <a:rPr lang="fr-FR" sz="1100" dirty="0" err="1"/>
              <a:t>Yourcenaer</a:t>
            </a:r>
            <a:r>
              <a:rPr lang="fr-FR" sz="1100" dirty="0"/>
              <a:t> (Strasbourg)</a:t>
            </a:r>
          </a:p>
          <a:p>
            <a:r>
              <a:rPr lang="fr-FR" sz="1100" dirty="0"/>
              <a:t>Robert Schuman (Haguenau)</a:t>
            </a:r>
          </a:p>
        </p:txBody>
      </p:sp>
    </p:spTree>
    <p:extLst>
      <p:ext uri="{BB962C8B-B14F-4D97-AF65-F5344CB8AC3E}">
        <p14:creationId xmlns:p14="http://schemas.microsoft.com/office/powerpoint/2010/main" val="1623483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B144446B-DC0F-B94D-B460-D58D1244B8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7" r="7526" b="6994"/>
          <a:stretch/>
        </p:blipFill>
        <p:spPr>
          <a:xfrm>
            <a:off x="-145895" y="0"/>
            <a:ext cx="9317530" cy="6858000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5F9C7C80-21E0-AA40-8979-5BB97E873997}"/>
              </a:ext>
            </a:extLst>
          </p:cNvPr>
          <p:cNvSpPr/>
          <p:nvPr/>
        </p:nvSpPr>
        <p:spPr>
          <a:xfrm>
            <a:off x="752562" y="1434503"/>
            <a:ext cx="811364" cy="599129"/>
          </a:xfrm>
          <a:prstGeom prst="ellipse">
            <a:avLst/>
          </a:prstGeom>
          <a:noFill/>
          <a:ln w="38100" cmpd="sng">
            <a:solidFill>
              <a:srgbClr val="408000"/>
            </a:solidFill>
          </a:ln>
          <a:effectLst>
            <a:outerShdw blurRad="40000" dist="25400" dir="2340000" sx="104000" sy="104000" rotWithShape="0">
              <a:schemeClr val="bg1">
                <a:alpha val="47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CEE51D8-9355-8341-8CA3-B0D9873E233D}"/>
              </a:ext>
            </a:extLst>
          </p:cNvPr>
          <p:cNvSpPr/>
          <p:nvPr/>
        </p:nvSpPr>
        <p:spPr>
          <a:xfrm>
            <a:off x="5462745" y="3021867"/>
            <a:ext cx="1023490" cy="730437"/>
          </a:xfrm>
          <a:prstGeom prst="ellipse">
            <a:avLst/>
          </a:prstGeom>
          <a:noFill/>
          <a:ln w="38100" cmpd="sng">
            <a:solidFill>
              <a:srgbClr val="FF6600"/>
            </a:solidFill>
          </a:ln>
          <a:effectLst>
            <a:outerShdw blurRad="40000" dist="25400" dir="2340000" sx="104000" sy="104000" rotWithShape="0">
              <a:schemeClr val="bg1">
                <a:alpha val="47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7371F42-9142-5542-9D6F-9FD665E718BB}"/>
              </a:ext>
            </a:extLst>
          </p:cNvPr>
          <p:cNvSpPr/>
          <p:nvPr/>
        </p:nvSpPr>
        <p:spPr>
          <a:xfrm>
            <a:off x="6751553" y="3064450"/>
            <a:ext cx="1738359" cy="1022968"/>
          </a:xfrm>
          <a:prstGeom prst="ellipse">
            <a:avLst/>
          </a:prstGeom>
          <a:noFill/>
          <a:ln w="38100" cmpd="sng">
            <a:solidFill>
              <a:srgbClr val="FF6600"/>
            </a:solidFill>
          </a:ln>
          <a:effectLst>
            <a:outerShdw blurRad="40000" dist="25400" dir="2340000" sx="104000" sy="104000" rotWithShape="0">
              <a:schemeClr val="bg1">
                <a:alpha val="47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FF52FEF-209A-5942-9EB7-D1302385202E}"/>
              </a:ext>
            </a:extLst>
          </p:cNvPr>
          <p:cNvSpPr/>
          <p:nvPr/>
        </p:nvSpPr>
        <p:spPr>
          <a:xfrm>
            <a:off x="5503781" y="4140095"/>
            <a:ext cx="1458619" cy="811318"/>
          </a:xfrm>
          <a:prstGeom prst="ellipse">
            <a:avLst/>
          </a:prstGeom>
          <a:noFill/>
          <a:ln w="38100" cmpd="sng">
            <a:solidFill>
              <a:srgbClr val="FF6600"/>
            </a:solidFill>
          </a:ln>
          <a:effectLst>
            <a:outerShdw blurRad="40000" dist="25400" dir="2340000" sx="104000" sy="104000" rotWithShape="0">
              <a:schemeClr val="bg1">
                <a:alpha val="47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D87B2D79-8D8A-024F-A320-E433E1A64D3E}"/>
              </a:ext>
            </a:extLst>
          </p:cNvPr>
          <p:cNvSpPr/>
          <p:nvPr/>
        </p:nvSpPr>
        <p:spPr>
          <a:xfrm>
            <a:off x="1316454" y="3021867"/>
            <a:ext cx="847175" cy="811318"/>
          </a:xfrm>
          <a:prstGeom prst="ellipse">
            <a:avLst/>
          </a:prstGeom>
          <a:noFill/>
          <a:ln w="38100" cmpd="sng">
            <a:solidFill>
              <a:srgbClr val="FF6600"/>
            </a:solidFill>
          </a:ln>
          <a:effectLst>
            <a:outerShdw blurRad="40000" dist="25400" dir="2340000" sx="104000" sy="104000" rotWithShape="0">
              <a:schemeClr val="bg1">
                <a:alpha val="47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82C8773-C658-0B41-8A1C-84239A0A81F8}"/>
              </a:ext>
            </a:extLst>
          </p:cNvPr>
          <p:cNvSpPr/>
          <p:nvPr/>
        </p:nvSpPr>
        <p:spPr>
          <a:xfrm>
            <a:off x="6233091" y="2272762"/>
            <a:ext cx="654952" cy="463813"/>
          </a:xfrm>
          <a:prstGeom prst="ellipse">
            <a:avLst/>
          </a:prstGeom>
          <a:noFill/>
          <a:ln w="38100" cmpd="sng">
            <a:solidFill>
              <a:srgbClr val="FF6600"/>
            </a:solidFill>
          </a:ln>
          <a:effectLst>
            <a:outerShdw blurRad="40000" dist="25400" dir="2340000" sx="104000" sy="104000" rotWithShape="0">
              <a:schemeClr val="bg1">
                <a:alpha val="47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B293017-3155-B446-8186-85C8CBBBDD05}"/>
              </a:ext>
            </a:extLst>
          </p:cNvPr>
          <p:cNvSpPr txBox="1"/>
          <p:nvPr/>
        </p:nvSpPr>
        <p:spPr>
          <a:xfrm>
            <a:off x="1951190" y="5033719"/>
            <a:ext cx="7152218" cy="1764586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b="1" dirty="0">
                <a:latin typeface="Times"/>
                <a:cs typeface="Times"/>
              </a:rPr>
              <a:t>IPHC : </a:t>
            </a:r>
            <a:r>
              <a:rPr lang="en-GB" b="1" dirty="0" err="1">
                <a:latin typeface="Times"/>
                <a:cs typeface="Times"/>
              </a:rPr>
              <a:t>Institut</a:t>
            </a:r>
            <a:r>
              <a:rPr lang="en-GB" b="1" dirty="0">
                <a:latin typeface="Times"/>
                <a:cs typeface="Times"/>
              </a:rPr>
              <a:t> </a:t>
            </a:r>
            <a:r>
              <a:rPr lang="en-GB" b="1" dirty="0" err="1">
                <a:latin typeface="Times"/>
                <a:cs typeface="Times"/>
              </a:rPr>
              <a:t>Pluridisciplinaire</a:t>
            </a:r>
            <a:r>
              <a:rPr lang="en-GB" b="1" dirty="0">
                <a:latin typeface="Times"/>
                <a:cs typeface="Times"/>
              </a:rPr>
              <a:t> Hubert </a:t>
            </a:r>
            <a:r>
              <a:rPr lang="en-GB" b="1" dirty="0" err="1">
                <a:latin typeface="Times"/>
                <a:cs typeface="Times"/>
              </a:rPr>
              <a:t>Curien</a:t>
            </a:r>
            <a:endParaRPr lang="en-GB" b="1" dirty="0">
              <a:latin typeface="Times"/>
              <a:cs typeface="Times"/>
            </a:endParaRPr>
          </a:p>
          <a:p>
            <a:pPr>
              <a:lnSpc>
                <a:spcPct val="120000"/>
              </a:lnSpc>
            </a:pPr>
            <a:endParaRPr lang="en-GB" sz="900" b="1" dirty="0">
              <a:latin typeface="Times"/>
              <a:cs typeface="Times"/>
            </a:endParaRPr>
          </a:p>
          <a:p>
            <a:pPr>
              <a:lnSpc>
                <a:spcPct val="120000"/>
              </a:lnSpc>
            </a:pPr>
            <a:r>
              <a:rPr lang="en-GB" sz="1600" b="1" dirty="0">
                <a:solidFill>
                  <a:srgbClr val="408000"/>
                </a:solidFill>
                <a:latin typeface="Times"/>
                <a:cs typeface="Times"/>
              </a:rPr>
              <a:t>DEPE : </a:t>
            </a:r>
            <a:r>
              <a:rPr lang="en-GB" sz="1600" b="1" dirty="0" err="1">
                <a:solidFill>
                  <a:srgbClr val="408000"/>
                </a:solidFill>
                <a:latin typeface="Times"/>
                <a:cs typeface="Times"/>
              </a:rPr>
              <a:t>Département</a:t>
            </a:r>
            <a:r>
              <a:rPr lang="en-GB" sz="1600" b="1" dirty="0">
                <a:solidFill>
                  <a:srgbClr val="408000"/>
                </a:solidFill>
                <a:latin typeface="Times"/>
                <a:cs typeface="Times"/>
              </a:rPr>
              <a:t> </a:t>
            </a:r>
            <a:r>
              <a:rPr lang="en-GB" sz="1600" b="1" dirty="0" err="1">
                <a:solidFill>
                  <a:srgbClr val="408000"/>
                </a:solidFill>
                <a:latin typeface="Times"/>
                <a:cs typeface="Times"/>
              </a:rPr>
              <a:t>Ecologie</a:t>
            </a:r>
            <a:r>
              <a:rPr lang="en-GB" sz="1600" b="1" dirty="0">
                <a:solidFill>
                  <a:srgbClr val="408000"/>
                </a:solidFill>
                <a:latin typeface="Times"/>
                <a:cs typeface="Times"/>
              </a:rPr>
              <a:t>, </a:t>
            </a:r>
            <a:r>
              <a:rPr lang="en-GB" sz="1600" b="1" dirty="0" err="1">
                <a:solidFill>
                  <a:srgbClr val="408000"/>
                </a:solidFill>
                <a:latin typeface="Times"/>
                <a:cs typeface="Times"/>
              </a:rPr>
              <a:t>Physiologie</a:t>
            </a:r>
            <a:r>
              <a:rPr lang="en-GB" sz="1600" b="1" dirty="0">
                <a:solidFill>
                  <a:srgbClr val="408000"/>
                </a:solidFill>
                <a:latin typeface="Times"/>
                <a:cs typeface="Times"/>
              </a:rPr>
              <a:t> et </a:t>
            </a:r>
            <a:r>
              <a:rPr lang="en-GB" sz="1600" b="1" dirty="0" err="1">
                <a:solidFill>
                  <a:srgbClr val="408000"/>
                </a:solidFill>
                <a:latin typeface="Times"/>
                <a:cs typeface="Times"/>
              </a:rPr>
              <a:t>Ethologie</a:t>
            </a:r>
            <a:endParaRPr lang="en-GB" sz="1600" b="1" dirty="0">
              <a:solidFill>
                <a:srgbClr val="408000"/>
              </a:solidFill>
              <a:latin typeface="Times"/>
              <a:cs typeface="Times"/>
            </a:endParaRPr>
          </a:p>
          <a:p>
            <a:pPr>
              <a:lnSpc>
                <a:spcPct val="120000"/>
              </a:lnSpc>
            </a:pPr>
            <a:r>
              <a:rPr lang="en-GB" sz="1600" b="1" dirty="0">
                <a:solidFill>
                  <a:srgbClr val="0000FF"/>
                </a:solidFill>
                <a:latin typeface="Times"/>
                <a:cs typeface="Times"/>
              </a:rPr>
              <a:t>DSA : </a:t>
            </a:r>
            <a:r>
              <a:rPr lang="en-GB" sz="1600" b="1" dirty="0" err="1">
                <a:solidFill>
                  <a:srgbClr val="0000FF"/>
                </a:solidFill>
                <a:latin typeface="Times"/>
                <a:cs typeface="Times"/>
              </a:rPr>
              <a:t>Département</a:t>
            </a:r>
            <a:r>
              <a:rPr lang="en-GB" sz="1600" b="1" dirty="0">
                <a:solidFill>
                  <a:srgbClr val="0000FF"/>
                </a:solidFill>
                <a:latin typeface="Times"/>
                <a:cs typeface="Times"/>
              </a:rPr>
              <a:t> des Sciences </a:t>
            </a:r>
            <a:r>
              <a:rPr lang="en-GB" sz="1600" b="1" dirty="0" err="1">
                <a:solidFill>
                  <a:srgbClr val="0000FF"/>
                </a:solidFill>
                <a:latin typeface="Times"/>
                <a:cs typeface="Times"/>
              </a:rPr>
              <a:t>Analytiques</a:t>
            </a:r>
            <a:endParaRPr lang="en-GB" sz="1600" b="1" dirty="0">
              <a:solidFill>
                <a:srgbClr val="0000FF"/>
              </a:solidFill>
              <a:latin typeface="Times"/>
              <a:cs typeface="Times"/>
            </a:endParaRPr>
          </a:p>
          <a:p>
            <a:pPr>
              <a:lnSpc>
                <a:spcPct val="120000"/>
              </a:lnSpc>
            </a:pPr>
            <a:r>
              <a:rPr lang="en-GB" sz="1600" b="1" dirty="0">
                <a:solidFill>
                  <a:srgbClr val="800080"/>
                </a:solidFill>
                <a:latin typeface="Times"/>
                <a:cs typeface="Times"/>
              </a:rPr>
              <a:t>DRHIM : </a:t>
            </a:r>
            <a:r>
              <a:rPr lang="en-GB" sz="1600" b="1" dirty="0" err="1">
                <a:solidFill>
                  <a:srgbClr val="800080"/>
                </a:solidFill>
                <a:latin typeface="Times"/>
                <a:cs typeface="Times"/>
              </a:rPr>
              <a:t>Département</a:t>
            </a:r>
            <a:r>
              <a:rPr lang="en-GB" sz="1600" b="1" dirty="0">
                <a:solidFill>
                  <a:srgbClr val="800080"/>
                </a:solidFill>
                <a:latin typeface="Times"/>
                <a:cs typeface="Times"/>
              </a:rPr>
              <a:t> </a:t>
            </a:r>
            <a:r>
              <a:rPr lang="en-GB" sz="1600" b="1" dirty="0" err="1">
                <a:solidFill>
                  <a:srgbClr val="800080"/>
                </a:solidFill>
                <a:latin typeface="Times"/>
                <a:cs typeface="Times"/>
              </a:rPr>
              <a:t>Radiobiologie</a:t>
            </a:r>
            <a:r>
              <a:rPr lang="en-GB" sz="1600" b="1" dirty="0">
                <a:solidFill>
                  <a:srgbClr val="800080"/>
                </a:solidFill>
                <a:latin typeface="Times"/>
                <a:cs typeface="Times"/>
              </a:rPr>
              <a:t>, </a:t>
            </a:r>
            <a:r>
              <a:rPr lang="en-GB" sz="1600" b="1" dirty="0" err="1">
                <a:solidFill>
                  <a:srgbClr val="800080"/>
                </a:solidFill>
                <a:latin typeface="Times"/>
                <a:cs typeface="Times"/>
              </a:rPr>
              <a:t>Hadronthérapie</a:t>
            </a:r>
            <a:r>
              <a:rPr lang="en-GB" sz="1600" b="1" dirty="0">
                <a:solidFill>
                  <a:srgbClr val="800080"/>
                </a:solidFill>
                <a:latin typeface="Times"/>
                <a:cs typeface="Times"/>
              </a:rPr>
              <a:t> et </a:t>
            </a:r>
            <a:r>
              <a:rPr lang="en-GB" sz="1600" b="1" dirty="0" err="1">
                <a:solidFill>
                  <a:srgbClr val="800080"/>
                </a:solidFill>
                <a:latin typeface="Times"/>
                <a:cs typeface="Times"/>
              </a:rPr>
              <a:t>Imagerie</a:t>
            </a:r>
            <a:r>
              <a:rPr lang="en-GB" sz="1600" b="1" dirty="0">
                <a:solidFill>
                  <a:srgbClr val="800080"/>
                </a:solidFill>
                <a:latin typeface="Times"/>
                <a:cs typeface="Times"/>
              </a:rPr>
              <a:t> </a:t>
            </a:r>
            <a:r>
              <a:rPr lang="en-GB" sz="1600" b="1" dirty="0" err="1">
                <a:solidFill>
                  <a:srgbClr val="800080"/>
                </a:solidFill>
                <a:latin typeface="Times"/>
                <a:cs typeface="Times"/>
              </a:rPr>
              <a:t>Moléculaire</a:t>
            </a:r>
            <a:endParaRPr lang="en-GB" sz="1600" b="1" dirty="0">
              <a:solidFill>
                <a:srgbClr val="800080"/>
              </a:solidFill>
              <a:latin typeface="Times"/>
              <a:cs typeface="Times"/>
            </a:endParaRPr>
          </a:p>
          <a:p>
            <a:pPr>
              <a:lnSpc>
                <a:spcPct val="120000"/>
              </a:lnSpc>
            </a:pPr>
            <a:r>
              <a:rPr lang="en-GB" sz="1600" b="1" dirty="0">
                <a:solidFill>
                  <a:srgbClr val="FF6600"/>
                </a:solidFill>
                <a:latin typeface="Times"/>
                <a:cs typeface="Times"/>
              </a:rPr>
              <a:t>DRS : </a:t>
            </a:r>
            <a:r>
              <a:rPr lang="en-GB" sz="1600" b="1" dirty="0" err="1">
                <a:solidFill>
                  <a:srgbClr val="FF6600"/>
                </a:solidFill>
                <a:latin typeface="Times"/>
                <a:cs typeface="Times"/>
              </a:rPr>
              <a:t>Département</a:t>
            </a:r>
            <a:r>
              <a:rPr lang="en-GB" sz="1600" b="1" dirty="0">
                <a:solidFill>
                  <a:srgbClr val="FF6600"/>
                </a:solidFill>
                <a:latin typeface="Times"/>
                <a:cs typeface="Times"/>
              </a:rPr>
              <a:t> de </a:t>
            </a:r>
            <a:r>
              <a:rPr lang="en-GB" sz="1600" b="1" dirty="0" err="1">
                <a:solidFill>
                  <a:srgbClr val="FF6600"/>
                </a:solidFill>
                <a:latin typeface="Times"/>
                <a:cs typeface="Times"/>
              </a:rPr>
              <a:t>Recherches</a:t>
            </a:r>
            <a:r>
              <a:rPr lang="en-GB" sz="1600" b="1" dirty="0">
                <a:solidFill>
                  <a:srgbClr val="FF6600"/>
                </a:solidFill>
                <a:latin typeface="Times"/>
                <a:cs typeface="Times"/>
              </a:rPr>
              <a:t> </a:t>
            </a:r>
            <a:r>
              <a:rPr lang="en-GB" sz="1600" b="1" dirty="0" err="1">
                <a:solidFill>
                  <a:srgbClr val="FF6600"/>
                </a:solidFill>
                <a:latin typeface="Times"/>
                <a:cs typeface="Times"/>
              </a:rPr>
              <a:t>Subatomiques</a:t>
            </a:r>
            <a:endParaRPr lang="en-GB" sz="1600" b="1" dirty="0">
              <a:solidFill>
                <a:srgbClr val="FF6600"/>
              </a:solidFill>
              <a:latin typeface="Times"/>
              <a:cs typeface="Times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CC811AE2-09D6-AC42-BFF0-39201710F37B}"/>
              </a:ext>
            </a:extLst>
          </p:cNvPr>
          <p:cNvSpPr/>
          <p:nvPr/>
        </p:nvSpPr>
        <p:spPr>
          <a:xfrm>
            <a:off x="3174745" y="576553"/>
            <a:ext cx="929255" cy="658064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  <a:effectLst>
            <a:outerShdw blurRad="40000" dist="25400" dir="2340000" sx="104000" sy="104000" rotWithShape="0">
              <a:schemeClr val="bg1">
                <a:alpha val="47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A231657E-65CD-324E-9514-00293D5C0E96}"/>
              </a:ext>
            </a:extLst>
          </p:cNvPr>
          <p:cNvSpPr/>
          <p:nvPr/>
        </p:nvSpPr>
        <p:spPr>
          <a:xfrm>
            <a:off x="387635" y="2776643"/>
            <a:ext cx="1469461" cy="575613"/>
          </a:xfrm>
          <a:prstGeom prst="ellipse">
            <a:avLst/>
          </a:prstGeom>
          <a:noFill/>
          <a:ln w="38100" cmpd="sng">
            <a:solidFill>
              <a:srgbClr val="800080"/>
            </a:solidFill>
          </a:ln>
          <a:effectLst>
            <a:outerShdw blurRad="40000" dist="25400" dir="2340000" sx="104000" sy="104000" rotWithShape="0">
              <a:schemeClr val="bg1">
                <a:alpha val="47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0F123182-B712-8F42-813B-A78019DA5DDD}"/>
              </a:ext>
            </a:extLst>
          </p:cNvPr>
          <p:cNvSpPr/>
          <p:nvPr/>
        </p:nvSpPr>
        <p:spPr>
          <a:xfrm>
            <a:off x="-145895" y="4063903"/>
            <a:ext cx="1268261" cy="666238"/>
          </a:xfrm>
          <a:prstGeom prst="ellipse">
            <a:avLst/>
          </a:prstGeom>
          <a:noFill/>
          <a:ln w="38100" cmpd="sng">
            <a:solidFill>
              <a:srgbClr val="800080"/>
            </a:solidFill>
          </a:ln>
          <a:effectLst>
            <a:outerShdw blurRad="40000" dist="25400" dir="2340000" sx="104000" sy="104000" rotWithShape="0">
              <a:schemeClr val="bg1">
                <a:alpha val="47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Cyclotron</a:t>
            </a:r>
          </a:p>
        </p:txBody>
      </p:sp>
      <p:pic>
        <p:nvPicPr>
          <p:cNvPr id="19" name="Image 18" descr="logo-IPHC-ppt.jpg">
            <a:extLst>
              <a:ext uri="{FF2B5EF4-FFF2-40B4-BE49-F238E27FC236}">
                <a16:creationId xmlns:a16="http://schemas.microsoft.com/office/drawing/2014/main" id="{50933DA8-0A2F-0046-A2E7-84D34DE2C6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400" y="132399"/>
            <a:ext cx="1904646" cy="130210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57F22163-6F55-F040-AB85-0591C34F4E1C}"/>
              </a:ext>
            </a:extLst>
          </p:cNvPr>
          <p:cNvCxnSpPr/>
          <p:nvPr/>
        </p:nvCxnSpPr>
        <p:spPr>
          <a:xfrm flipV="1">
            <a:off x="752562" y="4451048"/>
            <a:ext cx="1533438" cy="1106173"/>
          </a:xfrm>
          <a:prstGeom prst="straightConnector1">
            <a:avLst/>
          </a:prstGeom>
          <a:ln w="19050" cmpd="sng">
            <a:solidFill>
              <a:schemeClr val="bg1"/>
            </a:solidFill>
            <a:tailEnd type="oval" w="med" len="med"/>
          </a:ln>
          <a:effectLst>
            <a:outerShdw blurRad="40005" dist="70739" dir="5400000" sx="106000" sy="106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à coins arrondis 20">
            <a:extLst>
              <a:ext uri="{FF2B5EF4-FFF2-40B4-BE49-F238E27FC236}">
                <a16:creationId xmlns:a16="http://schemas.microsoft.com/office/drawing/2014/main" id="{2FD1F0E7-40C1-6745-B0C9-EE0972FA44BF}"/>
              </a:ext>
            </a:extLst>
          </p:cNvPr>
          <p:cNvSpPr/>
          <p:nvPr/>
        </p:nvSpPr>
        <p:spPr>
          <a:xfrm>
            <a:off x="118071" y="5557221"/>
            <a:ext cx="1004295" cy="543045"/>
          </a:xfrm>
          <a:prstGeom prst="roundRect">
            <a:avLst/>
          </a:prstGeom>
          <a:solidFill>
            <a:schemeClr val="bg1">
              <a:alpha val="7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accent1"/>
                </a:solidFill>
              </a:rPr>
              <a:t>Vous êtes ici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4CE8B81C-78C5-0948-ADB1-FAA759146ED6}"/>
              </a:ext>
            </a:extLst>
          </p:cNvPr>
          <p:cNvSpPr/>
          <p:nvPr/>
        </p:nvSpPr>
        <p:spPr>
          <a:xfrm rot="21261560">
            <a:off x="999089" y="3887688"/>
            <a:ext cx="1505617" cy="504815"/>
          </a:xfrm>
          <a:prstGeom prst="ellipse">
            <a:avLst/>
          </a:prstGeom>
          <a:noFill/>
          <a:ln w="38100" cmpd="sng">
            <a:solidFill>
              <a:srgbClr val="800080"/>
            </a:solidFill>
          </a:ln>
          <a:effectLst>
            <a:outerShdw blurRad="40000" dist="25400" dir="2340000" sx="104000" sy="104000" rotWithShape="0">
              <a:schemeClr val="bg1">
                <a:alpha val="47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60B07DB0-3460-434A-9F3A-50D4E0A90D0D}"/>
              </a:ext>
            </a:extLst>
          </p:cNvPr>
          <p:cNvSpPr/>
          <p:nvPr/>
        </p:nvSpPr>
        <p:spPr>
          <a:xfrm>
            <a:off x="1508677" y="4354285"/>
            <a:ext cx="1309903" cy="597127"/>
          </a:xfrm>
          <a:prstGeom prst="ellipse">
            <a:avLst/>
          </a:prstGeom>
          <a:noFill/>
          <a:ln w="38100" cmpd="sng">
            <a:solidFill>
              <a:srgbClr val="FF6600"/>
            </a:solidFill>
          </a:ln>
          <a:effectLst>
            <a:outerShdw blurRad="40000" dist="25400" dir="2340000" sx="104000" sy="104000" rotWithShape="0">
              <a:schemeClr val="bg1">
                <a:alpha val="47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0597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7" r="7526" b="19472"/>
          <a:stretch/>
        </p:blipFill>
        <p:spPr>
          <a:xfrm>
            <a:off x="3393529" y="3195151"/>
            <a:ext cx="5747589" cy="3662849"/>
          </a:xfrm>
          <a:prstGeom prst="rect">
            <a:avLst/>
          </a:prstGeom>
        </p:spPr>
      </p:pic>
      <p:sp>
        <p:nvSpPr>
          <p:cNvPr id="13" name="Espace réservé du contenu 12"/>
          <p:cNvSpPr>
            <a:spLocks noGrp="1"/>
          </p:cNvSpPr>
          <p:nvPr>
            <p:ph idx="1"/>
          </p:nvPr>
        </p:nvSpPr>
        <p:spPr>
          <a:xfrm>
            <a:off x="457200" y="1118122"/>
            <a:ext cx="8229600" cy="4525963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sz="2800"/>
              <a:t>9h00 Accueil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2800"/>
              <a:t>9h15 Présentation sur la physique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2800"/>
              <a:t>10h25 Pause café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2800"/>
              <a:t>10h40 1er exercice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2800"/>
              <a:t>12h20 Déjeuner</a:t>
            </a:r>
            <a:endParaRPr lang="en-GB" sz="2800" dirty="0"/>
          </a:p>
        </p:txBody>
      </p:sp>
      <p:cxnSp>
        <p:nvCxnSpPr>
          <p:cNvPr id="16" name="Connecteur droit avec flèche 15"/>
          <p:cNvCxnSpPr>
            <a:stCxn id="7" idx="2"/>
          </p:cNvCxnSpPr>
          <p:nvPr/>
        </p:nvCxnSpPr>
        <p:spPr>
          <a:xfrm>
            <a:off x="4303750" y="4077570"/>
            <a:ext cx="860381" cy="696280"/>
          </a:xfrm>
          <a:prstGeom prst="straightConnector1">
            <a:avLst/>
          </a:prstGeom>
          <a:ln w="19050" cmpd="sng">
            <a:solidFill>
              <a:schemeClr val="bg1"/>
            </a:solidFill>
            <a:tailEnd type="oval" w="med" len="med"/>
          </a:ln>
          <a:effectLst>
            <a:outerShdw blurRad="40005" dist="70739" dir="5400000" sx="106000" sy="106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>
            <a:stCxn id="7" idx="2"/>
          </p:cNvCxnSpPr>
          <p:nvPr/>
        </p:nvCxnSpPr>
        <p:spPr>
          <a:xfrm>
            <a:off x="4303750" y="4077570"/>
            <a:ext cx="2774328" cy="1168436"/>
          </a:xfrm>
          <a:prstGeom prst="straightConnector1">
            <a:avLst/>
          </a:prstGeom>
          <a:ln w="19050" cmpd="sng">
            <a:solidFill>
              <a:schemeClr val="bg1"/>
            </a:solidFill>
            <a:tailEnd type="oval" w="med" len="med"/>
          </a:ln>
          <a:effectLst>
            <a:outerShdw blurRad="40005" dist="70739" dir="5400000" sx="106000" sy="106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>
            <a:stCxn id="27" idx="2"/>
          </p:cNvCxnSpPr>
          <p:nvPr/>
        </p:nvCxnSpPr>
        <p:spPr>
          <a:xfrm flipH="1">
            <a:off x="7325783" y="4077570"/>
            <a:ext cx="924627" cy="261225"/>
          </a:xfrm>
          <a:prstGeom prst="straightConnector1">
            <a:avLst/>
          </a:prstGeom>
          <a:ln w="19050" cmpd="sng">
            <a:solidFill>
              <a:schemeClr val="bg1"/>
            </a:solidFill>
            <a:tailEnd type="oval" w="med" len="med"/>
          </a:ln>
          <a:effectLst>
            <a:outerShdw blurRad="40005" dist="70739" dir="5400000" sx="106000" sy="106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>
            <a:stCxn id="23" idx="2"/>
          </p:cNvCxnSpPr>
          <p:nvPr/>
        </p:nvCxnSpPr>
        <p:spPr>
          <a:xfrm>
            <a:off x="6196926" y="4124738"/>
            <a:ext cx="164629" cy="649112"/>
          </a:xfrm>
          <a:prstGeom prst="straightConnector1">
            <a:avLst/>
          </a:prstGeom>
          <a:ln w="19050" cmpd="sng">
            <a:solidFill>
              <a:schemeClr val="bg1"/>
            </a:solidFill>
            <a:tailEnd type="oval" w="med" len="med"/>
          </a:ln>
          <a:effectLst>
            <a:outerShdw blurRad="40005" dist="70739" dir="5400000" sx="106000" sy="106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/>
          <p:nvPr/>
        </p:nvCxnSpPr>
        <p:spPr>
          <a:xfrm flipH="1">
            <a:off x="3974502" y="5006716"/>
            <a:ext cx="117589" cy="478581"/>
          </a:xfrm>
          <a:prstGeom prst="straightConnector1">
            <a:avLst/>
          </a:prstGeom>
          <a:ln w="19050" cmpd="sng">
            <a:solidFill>
              <a:schemeClr val="bg1"/>
            </a:solidFill>
            <a:tailEnd type="oval" w="med" len="med"/>
          </a:ln>
          <a:effectLst>
            <a:outerShdw blurRad="40005" dist="70739" dir="5400000" sx="106000" sy="106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/>
          <p:nvPr/>
        </p:nvCxnSpPr>
        <p:spPr>
          <a:xfrm flipH="1" flipV="1">
            <a:off x="4880797" y="5843851"/>
            <a:ext cx="774758" cy="270440"/>
          </a:xfrm>
          <a:prstGeom prst="straightConnector1">
            <a:avLst/>
          </a:prstGeom>
          <a:ln w="19050" cmpd="sng">
            <a:solidFill>
              <a:schemeClr val="bg1"/>
            </a:solidFill>
            <a:tailEnd type="oval" w="med" len="med"/>
          </a:ln>
          <a:effectLst>
            <a:outerShdw blurRad="40005" dist="70739" dir="5400000" sx="106000" sy="106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à coins arrondis 6"/>
          <p:cNvSpPr/>
          <p:nvPr/>
        </p:nvSpPr>
        <p:spPr>
          <a:xfrm>
            <a:off x="3556070" y="3755853"/>
            <a:ext cx="1495360" cy="321717"/>
          </a:xfrm>
          <a:prstGeom prst="roundRect">
            <a:avLst/>
          </a:prstGeom>
          <a:solidFill>
            <a:schemeClr val="bg1">
              <a:alpha val="7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accent1"/>
                </a:solidFill>
              </a:rPr>
              <a:t>Salles de TP</a:t>
            </a:r>
          </a:p>
        </p:txBody>
      </p:sp>
      <p:sp>
        <p:nvSpPr>
          <p:cNvPr id="23" name="Rectangle à coins arrondis 22"/>
          <p:cNvSpPr/>
          <p:nvPr/>
        </p:nvSpPr>
        <p:spPr>
          <a:xfrm>
            <a:off x="5449246" y="3551582"/>
            <a:ext cx="1495360" cy="573156"/>
          </a:xfrm>
          <a:prstGeom prst="roundRect">
            <a:avLst/>
          </a:prstGeom>
          <a:solidFill>
            <a:schemeClr val="bg1">
              <a:alpha val="7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accent1"/>
                </a:solidFill>
              </a:rPr>
              <a:t>Accélérateur 4MV</a:t>
            </a:r>
          </a:p>
        </p:txBody>
      </p:sp>
      <p:sp>
        <p:nvSpPr>
          <p:cNvPr id="27" name="Rectangle à coins arrondis 26"/>
          <p:cNvSpPr/>
          <p:nvPr/>
        </p:nvSpPr>
        <p:spPr>
          <a:xfrm>
            <a:off x="7646382" y="3642648"/>
            <a:ext cx="1208055" cy="434922"/>
          </a:xfrm>
          <a:prstGeom prst="roundRect">
            <a:avLst/>
          </a:prstGeom>
          <a:solidFill>
            <a:schemeClr val="bg1">
              <a:alpha val="7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accent1"/>
                </a:solidFill>
              </a:rPr>
              <a:t>Cantine</a:t>
            </a:r>
          </a:p>
        </p:txBody>
      </p:sp>
      <p:sp>
        <p:nvSpPr>
          <p:cNvPr id="28" name="Rectangle à coins arrondis 27"/>
          <p:cNvSpPr/>
          <p:nvPr/>
        </p:nvSpPr>
        <p:spPr>
          <a:xfrm>
            <a:off x="3488063" y="4571794"/>
            <a:ext cx="1208055" cy="434922"/>
          </a:xfrm>
          <a:prstGeom prst="roundRect">
            <a:avLst/>
          </a:prstGeom>
          <a:solidFill>
            <a:schemeClr val="bg1">
              <a:alpha val="7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accent1"/>
                </a:solidFill>
              </a:rPr>
              <a:t>Cyclotron</a:t>
            </a:r>
          </a:p>
        </p:txBody>
      </p:sp>
      <p:sp>
        <p:nvSpPr>
          <p:cNvPr id="31" name="Rectangle à coins arrondis 30"/>
          <p:cNvSpPr/>
          <p:nvPr/>
        </p:nvSpPr>
        <p:spPr>
          <a:xfrm>
            <a:off x="5655555" y="5936832"/>
            <a:ext cx="1004295" cy="543045"/>
          </a:xfrm>
          <a:prstGeom prst="roundRect">
            <a:avLst/>
          </a:prstGeom>
          <a:solidFill>
            <a:schemeClr val="bg1">
              <a:alpha val="7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accent1"/>
                </a:solidFill>
              </a:rPr>
              <a:t>Vous êtes ici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843856" y="450072"/>
            <a:ext cx="438934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rgbClr val="37801E"/>
                </a:solidFill>
                <a:latin typeface="Times"/>
                <a:cs typeface="Times"/>
              </a:rPr>
              <a:t>Programme de la matinée</a:t>
            </a:r>
          </a:p>
        </p:txBody>
      </p:sp>
    </p:spTree>
    <p:extLst>
      <p:ext uri="{BB962C8B-B14F-4D97-AF65-F5344CB8AC3E}">
        <p14:creationId xmlns:p14="http://schemas.microsoft.com/office/powerpoint/2010/main" val="3325688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7" r="7526" b="19472"/>
          <a:stretch/>
        </p:blipFill>
        <p:spPr>
          <a:xfrm>
            <a:off x="3393529" y="3195151"/>
            <a:ext cx="5747589" cy="3662849"/>
          </a:xfrm>
          <a:prstGeom prst="rect">
            <a:avLst/>
          </a:prstGeom>
        </p:spPr>
      </p:pic>
      <p:sp>
        <p:nvSpPr>
          <p:cNvPr id="9" name="Bulle ronde 8"/>
          <p:cNvSpPr/>
          <p:nvPr/>
        </p:nvSpPr>
        <p:spPr>
          <a:xfrm>
            <a:off x="559872" y="4503738"/>
            <a:ext cx="2007344" cy="938612"/>
          </a:xfrm>
          <a:prstGeom prst="wedgeEllipseCallout">
            <a:avLst>
              <a:gd name="adj1" fmla="val 185673"/>
              <a:gd name="adj2" fmla="val 82320"/>
            </a:avLst>
          </a:prstGeom>
          <a:solidFill>
            <a:schemeClr val="bg1">
              <a:alpha val="8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Retour ici à 13h20 !!!</a:t>
            </a:r>
          </a:p>
        </p:txBody>
      </p:sp>
      <p:cxnSp>
        <p:nvCxnSpPr>
          <p:cNvPr id="10" name="Connecteur droit avec flèche 9"/>
          <p:cNvCxnSpPr>
            <a:stCxn id="12" idx="2"/>
          </p:cNvCxnSpPr>
          <p:nvPr/>
        </p:nvCxnSpPr>
        <p:spPr>
          <a:xfrm flipH="1">
            <a:off x="7325783" y="4077570"/>
            <a:ext cx="924627" cy="261225"/>
          </a:xfrm>
          <a:prstGeom prst="straightConnector1">
            <a:avLst/>
          </a:prstGeom>
          <a:ln w="19050" cmpd="sng">
            <a:solidFill>
              <a:schemeClr val="bg1"/>
            </a:solidFill>
            <a:tailEnd type="oval" w="med" len="med"/>
          </a:ln>
          <a:effectLst>
            <a:outerShdw blurRad="40005" dist="70739" dir="5400000" sx="106000" sy="106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H="1" flipV="1">
            <a:off x="4880797" y="5843851"/>
            <a:ext cx="774758" cy="270440"/>
          </a:xfrm>
          <a:prstGeom prst="straightConnector1">
            <a:avLst/>
          </a:prstGeom>
          <a:ln w="19050" cmpd="sng">
            <a:solidFill>
              <a:schemeClr val="bg1"/>
            </a:solidFill>
            <a:tailEnd type="oval" w="med" len="med"/>
          </a:ln>
          <a:effectLst>
            <a:outerShdw blurRad="40005" dist="70739" dir="5400000" sx="106000" sy="106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à coins arrondis 11"/>
          <p:cNvSpPr/>
          <p:nvPr/>
        </p:nvSpPr>
        <p:spPr>
          <a:xfrm>
            <a:off x="7646382" y="3642648"/>
            <a:ext cx="1208055" cy="434922"/>
          </a:xfrm>
          <a:prstGeom prst="roundRect">
            <a:avLst/>
          </a:prstGeom>
          <a:solidFill>
            <a:schemeClr val="bg1">
              <a:alpha val="7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accent1"/>
                </a:solidFill>
              </a:rPr>
              <a:t>Cantine</a:t>
            </a:r>
          </a:p>
        </p:txBody>
      </p:sp>
      <p:sp>
        <p:nvSpPr>
          <p:cNvPr id="13" name="Rectangle à coins arrondis 12"/>
          <p:cNvSpPr/>
          <p:nvPr/>
        </p:nvSpPr>
        <p:spPr>
          <a:xfrm>
            <a:off x="5655555" y="5936832"/>
            <a:ext cx="1004295" cy="543045"/>
          </a:xfrm>
          <a:prstGeom prst="roundRect">
            <a:avLst/>
          </a:prstGeom>
          <a:solidFill>
            <a:schemeClr val="bg1">
              <a:alpha val="7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accent1"/>
                </a:solidFill>
              </a:rPr>
              <a:t>Vous êtes ici</a:t>
            </a:r>
          </a:p>
        </p:txBody>
      </p:sp>
      <p:sp>
        <p:nvSpPr>
          <p:cNvPr id="14" name="Forme libre 13"/>
          <p:cNvSpPr/>
          <p:nvPr/>
        </p:nvSpPr>
        <p:spPr>
          <a:xfrm>
            <a:off x="5347546" y="4441863"/>
            <a:ext cx="1871641" cy="1418615"/>
          </a:xfrm>
          <a:custGeom>
            <a:avLst/>
            <a:gdLst>
              <a:gd name="connsiteX0" fmla="*/ 0 w 1871641"/>
              <a:gd name="connsiteY0" fmla="*/ 1367195 h 1418615"/>
              <a:gd name="connsiteX1" fmla="*/ 783902 w 1871641"/>
              <a:gd name="connsiteY1" fmla="*/ 1294278 h 1418615"/>
              <a:gd name="connsiteX2" fmla="*/ 151919 w 1871641"/>
              <a:gd name="connsiteY2" fmla="*/ 285592 h 1418615"/>
              <a:gd name="connsiteX3" fmla="*/ 1470575 w 1871641"/>
              <a:gd name="connsiteY3" fmla="*/ 176217 h 1418615"/>
              <a:gd name="connsiteX4" fmla="*/ 1871641 w 1871641"/>
              <a:gd name="connsiteY4" fmla="*/ 0 h 1418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1641" h="1418615">
                <a:moveTo>
                  <a:pt x="0" y="1367195"/>
                </a:moveTo>
                <a:cubicBezTo>
                  <a:pt x="379291" y="1420870"/>
                  <a:pt x="758582" y="1474545"/>
                  <a:pt x="783902" y="1294278"/>
                </a:cubicBezTo>
                <a:cubicBezTo>
                  <a:pt x="809222" y="1114011"/>
                  <a:pt x="37474" y="471935"/>
                  <a:pt x="151919" y="285592"/>
                </a:cubicBezTo>
                <a:cubicBezTo>
                  <a:pt x="266364" y="99249"/>
                  <a:pt x="1183955" y="223816"/>
                  <a:pt x="1470575" y="176217"/>
                </a:cubicBezTo>
                <a:cubicBezTo>
                  <a:pt x="1757195" y="128618"/>
                  <a:pt x="1871641" y="0"/>
                  <a:pt x="1871641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Espace réservé du contenu 12"/>
          <p:cNvSpPr txBox="1">
            <a:spLocks/>
          </p:cNvSpPr>
          <p:nvPr/>
        </p:nvSpPr>
        <p:spPr>
          <a:xfrm>
            <a:off x="457200" y="1118122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GB" sz="2800" dirty="0"/>
              <a:t>9h00 </a:t>
            </a:r>
            <a:r>
              <a:rPr lang="en-GB" sz="2800" dirty="0" err="1"/>
              <a:t>Accueil</a:t>
            </a:r>
            <a:endParaRPr lang="en-GB" sz="2800" dirty="0"/>
          </a:p>
          <a:p>
            <a:pPr marL="0" indent="0">
              <a:lnSpc>
                <a:spcPct val="120000"/>
              </a:lnSpc>
              <a:buNone/>
            </a:pPr>
            <a:r>
              <a:rPr lang="en-GB" sz="2800" dirty="0"/>
              <a:t>9h15 </a:t>
            </a:r>
            <a:r>
              <a:rPr lang="en-GB" sz="2800" dirty="0" err="1"/>
              <a:t>Présentation</a:t>
            </a:r>
            <a:r>
              <a:rPr lang="en-GB" sz="2800" dirty="0"/>
              <a:t> </a:t>
            </a:r>
            <a:r>
              <a:rPr lang="en-GB" sz="2800" dirty="0" err="1"/>
              <a:t>sur</a:t>
            </a:r>
            <a:r>
              <a:rPr lang="en-GB" sz="2800" dirty="0"/>
              <a:t> la physique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2800" dirty="0"/>
              <a:t>10h25 Pause café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2800" dirty="0"/>
              <a:t>10h40 1er </a:t>
            </a:r>
            <a:r>
              <a:rPr lang="en-GB" sz="2800" dirty="0" err="1"/>
              <a:t>exercice</a:t>
            </a:r>
            <a:endParaRPr lang="en-GB" sz="2800" dirty="0"/>
          </a:p>
          <a:p>
            <a:pPr marL="0" indent="0">
              <a:lnSpc>
                <a:spcPct val="120000"/>
              </a:lnSpc>
              <a:buNone/>
            </a:pPr>
            <a:r>
              <a:rPr lang="en-GB" sz="2800" dirty="0"/>
              <a:t>12h20 </a:t>
            </a:r>
            <a:r>
              <a:rPr lang="en-GB" sz="2800" dirty="0" err="1"/>
              <a:t>Déjeuner</a:t>
            </a:r>
            <a:endParaRPr lang="en-GB" sz="2800" dirty="0"/>
          </a:p>
        </p:txBody>
      </p:sp>
      <p:sp>
        <p:nvSpPr>
          <p:cNvPr id="18" name="ZoneTexte 17"/>
          <p:cNvSpPr txBox="1"/>
          <p:nvPr/>
        </p:nvSpPr>
        <p:spPr>
          <a:xfrm>
            <a:off x="843856" y="450072"/>
            <a:ext cx="438934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rgbClr val="37801E"/>
                </a:solidFill>
                <a:latin typeface="Times"/>
                <a:cs typeface="Times"/>
              </a:rPr>
              <a:t>Programme de la matinée</a:t>
            </a:r>
          </a:p>
        </p:txBody>
      </p:sp>
    </p:spTree>
    <p:extLst>
      <p:ext uri="{BB962C8B-B14F-4D97-AF65-F5344CB8AC3E}">
        <p14:creationId xmlns:p14="http://schemas.microsoft.com/office/powerpoint/2010/main" val="351994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contenu 12"/>
          <p:cNvSpPr txBox="1">
            <a:spLocks/>
          </p:cNvSpPr>
          <p:nvPr/>
        </p:nvSpPr>
        <p:spPr>
          <a:xfrm>
            <a:off x="457200" y="1918550"/>
            <a:ext cx="8229600" cy="452596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fr-FR" sz="2800" dirty="0"/>
              <a:t>13h20 2</a:t>
            </a:r>
            <a:r>
              <a:rPr lang="fr-FR" sz="2800" baseline="30000" dirty="0"/>
              <a:t>ème</a:t>
            </a:r>
            <a:r>
              <a:rPr lang="fr-FR" sz="2800" dirty="0"/>
              <a:t> exercice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r-FR" sz="2800" dirty="0"/>
              <a:t>14h30 1</a:t>
            </a:r>
            <a:r>
              <a:rPr lang="fr-FR" sz="2800" baseline="30000" dirty="0"/>
              <a:t>er</a:t>
            </a:r>
            <a:r>
              <a:rPr lang="fr-FR" sz="2800" dirty="0"/>
              <a:t> atelier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r-FR" sz="2800" dirty="0"/>
              <a:t>14h50 Pause café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r-FR" sz="2800" dirty="0"/>
              <a:t>15h00 2</a:t>
            </a:r>
            <a:r>
              <a:rPr lang="fr-FR" sz="2800" baseline="30000" dirty="0"/>
              <a:t>ème</a:t>
            </a:r>
            <a:r>
              <a:rPr lang="fr-FR" sz="2800" dirty="0"/>
              <a:t> atelier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r-FR" sz="2800" dirty="0"/>
              <a:t>15h25 3</a:t>
            </a:r>
            <a:r>
              <a:rPr lang="fr-FR" sz="2800" baseline="30000" dirty="0"/>
              <a:t>ème</a:t>
            </a:r>
            <a:r>
              <a:rPr lang="fr-FR" sz="2800" dirty="0"/>
              <a:t> atelier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r-FR" sz="2800" dirty="0"/>
              <a:t>15h45 Préparation visioconférence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r-FR" sz="2800" dirty="0"/>
              <a:t>16h00 Visioconférence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r-FR" sz="2800" dirty="0"/>
              <a:t>17h00 Conclusion</a:t>
            </a:r>
          </a:p>
        </p:txBody>
      </p:sp>
      <p:pic>
        <p:nvPicPr>
          <p:cNvPr id="17" name="Image 16" descr="tornade-moselle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22" b="7393"/>
          <a:stretch/>
        </p:blipFill>
        <p:spPr>
          <a:xfrm>
            <a:off x="4374303" y="1024058"/>
            <a:ext cx="4452207" cy="3345602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843856" y="450072"/>
            <a:ext cx="466325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rgbClr val="37801E"/>
                </a:solidFill>
                <a:latin typeface="Times"/>
                <a:cs typeface="Times"/>
              </a:rPr>
              <a:t>Programme de l’après midi</a:t>
            </a:r>
          </a:p>
        </p:txBody>
      </p:sp>
    </p:spTree>
    <p:extLst>
      <p:ext uri="{BB962C8B-B14F-4D97-AF65-F5344CB8AC3E}">
        <p14:creationId xmlns:p14="http://schemas.microsoft.com/office/powerpoint/2010/main" val="389270721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1084</TotalTime>
  <Words>169</Words>
  <Application>Microsoft Macintosh PowerPoint</Application>
  <PresentationFormat>Affichage à l'écran (4:3)</PresentationFormat>
  <Paragraphs>52</Paragraphs>
  <Slides>9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Pierre Van Hove</dc:creator>
  <cp:lastModifiedBy>Microsoft Office User</cp:lastModifiedBy>
  <cp:revision>73</cp:revision>
  <dcterms:created xsi:type="dcterms:W3CDTF">2015-03-19T07:01:22Z</dcterms:created>
  <dcterms:modified xsi:type="dcterms:W3CDTF">2019-03-11T18:25:34Z</dcterms:modified>
</cp:coreProperties>
</file>