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5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51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88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5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2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79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5F48-4D52-4A51-A563-E3E86A2BEAC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0379-CFAB-4128-BA06-85817D7A4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7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06" y="1587237"/>
            <a:ext cx="3932988" cy="26822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1894" y="-1007"/>
            <a:ext cx="345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chemeClr val="accent1">
                    <a:lumMod val="75000"/>
                  </a:schemeClr>
                </a:solidFill>
              </a:rPr>
              <a:t>REMINDER (1/2) </a:t>
            </a:r>
            <a:endParaRPr lang="fr-FR" sz="2400" b="1"/>
          </a:p>
        </p:txBody>
      </p:sp>
      <p:sp>
        <p:nvSpPr>
          <p:cNvPr id="6" name="ZoneTexte 5"/>
          <p:cNvSpPr txBox="1"/>
          <p:nvPr/>
        </p:nvSpPr>
        <p:spPr>
          <a:xfrm>
            <a:off x="606934" y="1494829"/>
            <a:ext cx="311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Design of the structure (oct / dec 2018)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2353" y="1725661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02353" y="4160217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06934" y="3936534"/>
            <a:ext cx="4422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Calculation of the behavior of the struture : </a:t>
            </a:r>
            <a:r>
              <a:rPr lang="fr-FR" b="1" smtClean="0">
                <a:solidFill>
                  <a:schemeClr val="tx2"/>
                </a:solidFill>
              </a:rPr>
              <a:t>in air, during the deployment and recovery phases, on the sea bed</a:t>
            </a:r>
            <a:endParaRPr lang="fr-FR" b="1">
              <a:solidFill>
                <a:schemeClr val="tx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04800" y="6420879"/>
            <a:ext cx="108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bg1">
                    <a:lumMod val="50000"/>
                  </a:schemeClr>
                </a:solidFill>
              </a:rPr>
              <a:t>Philippe LAGIER – october 15, 2018</a:t>
            </a:r>
            <a:endParaRPr lang="fr-FR" sz="1600" i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84" y="21951"/>
            <a:ext cx="4416920" cy="2858937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V="1">
            <a:off x="3647440" y="1453280"/>
            <a:ext cx="1147774" cy="3123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5108184" y="3059863"/>
            <a:ext cx="3426216" cy="4161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7094" y="2459699"/>
            <a:ext cx="442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Two CAD models (in air / in water)  for the Centre of gravity calculations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2353" y="2690531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"/>
          <a:stretch/>
        </p:blipFill>
        <p:spPr>
          <a:xfrm>
            <a:off x="4963754" y="3797194"/>
            <a:ext cx="5498432" cy="302686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30" name="Connecteur droit avec flèche 29"/>
          <p:cNvCxnSpPr/>
          <p:nvPr/>
        </p:nvCxnSpPr>
        <p:spPr>
          <a:xfrm>
            <a:off x="3460674" y="5037177"/>
            <a:ext cx="1465723" cy="7014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921894" y="412617"/>
            <a:ext cx="345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smtClean="0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fr-FR" sz="36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12588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28148"/>
          <a:stretch/>
        </p:blipFill>
        <p:spPr>
          <a:xfrm rot="5400000">
            <a:off x="6581761" y="-539750"/>
            <a:ext cx="4064000" cy="5143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1894" y="-47032"/>
            <a:ext cx="345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chemeClr val="accent1">
                    <a:lumMod val="75000"/>
                  </a:schemeClr>
                </a:solidFill>
              </a:rPr>
              <a:t>REMINDER (2/2)</a:t>
            </a:r>
            <a:endParaRPr lang="fr-FR" sz="2400" b="1"/>
          </a:p>
        </p:txBody>
      </p:sp>
      <p:sp>
        <p:nvSpPr>
          <p:cNvPr id="6" name="ZoneTexte 5"/>
          <p:cNvSpPr txBox="1"/>
          <p:nvPr/>
        </p:nvSpPr>
        <p:spPr>
          <a:xfrm>
            <a:off x="921894" y="854749"/>
            <a:ext cx="442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Tender : january to april 2018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2353" y="1085581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21894" y="3721114"/>
            <a:ext cx="4422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Checking of the titanium soldering with dye penetrant performed by Institut de Soudure (march 29,  2018)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02353" y="2707337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21894" y="1342099"/>
            <a:ext cx="442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Normafil, a french firm specialised in titanium machining / soldering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2353" y="1572931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21894" y="2483654"/>
            <a:ext cx="442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Load test of the structure performed by the firm (march 25, 2018)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02353" y="3962102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21894" y="5287199"/>
            <a:ext cx="442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Delivery @ CPPM of deadweight, recoverable part and fixation parts (april 10, 2018)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02353" y="5518031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24325" r="16801" b="11302"/>
          <a:stretch/>
        </p:blipFill>
        <p:spPr>
          <a:xfrm>
            <a:off x="7383150" y="3786384"/>
            <a:ext cx="4808850" cy="3071616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V="1">
            <a:off x="4682913" y="1849120"/>
            <a:ext cx="1870287" cy="71597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958080" y="5770091"/>
            <a:ext cx="2682240" cy="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04800" y="6420879"/>
            <a:ext cx="108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bg1">
                    <a:lumMod val="50000"/>
                  </a:schemeClr>
                </a:solidFill>
              </a:rPr>
              <a:t>Philippe LAGIER – october 15, 2018</a:t>
            </a:r>
            <a:endParaRPr lang="fr-FR" sz="16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0294" y="351657"/>
            <a:ext cx="345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smtClean="0">
                <a:solidFill>
                  <a:schemeClr val="accent1">
                    <a:lumMod val="75000"/>
                  </a:schemeClr>
                </a:solidFill>
              </a:rPr>
              <a:t>Manufacturing</a:t>
            </a:r>
            <a:r>
              <a:rPr lang="fr-FR" sz="36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21715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1894" y="180870"/>
            <a:ext cx="594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chemeClr val="accent1">
                    <a:lumMod val="75000"/>
                  </a:schemeClr>
                </a:solidFill>
              </a:rPr>
              <a:t>WORK in PROGRESS @ CPPM</a:t>
            </a:r>
            <a:endParaRPr lang="fr-FR" sz="2400" b="1"/>
          </a:p>
        </p:txBody>
      </p:sp>
      <p:sp>
        <p:nvSpPr>
          <p:cNvPr id="3" name="ZoneTexte 2"/>
          <p:cNvSpPr txBox="1"/>
          <p:nvPr/>
        </p:nvSpPr>
        <p:spPr>
          <a:xfrm>
            <a:off x="921894" y="1433869"/>
            <a:ext cx="4422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Checking of the structure at delivery : </a:t>
            </a:r>
            <a:r>
              <a:rPr lang="fr-FR" b="1" smtClean="0">
                <a:solidFill>
                  <a:schemeClr val="tx2"/>
                </a:solidFill>
              </a:rPr>
              <a:t>dimensions, mounting, solderings, release system...</a:t>
            </a:r>
            <a:endParaRPr lang="fr-FR" b="1">
              <a:solidFill>
                <a:schemeClr val="tx2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02353" y="1664701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21894" y="2634198"/>
            <a:ext cx="4513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Study of the Dynema link between Deadweight and Recoverable part :</a:t>
            </a:r>
          </a:p>
          <a:p>
            <a:r>
              <a:rPr lang="fr-FR" b="1" smtClean="0">
                <a:solidFill>
                  <a:schemeClr val="tx2"/>
                </a:solidFill>
              </a:rPr>
              <a:t>- specialized companies in Dynema ?</a:t>
            </a:r>
          </a:p>
          <a:p>
            <a:r>
              <a:rPr lang="fr-FR" b="1" smtClean="0">
                <a:solidFill>
                  <a:schemeClr val="tx2"/>
                </a:solidFill>
              </a:rPr>
              <a:t>- tests of the link : tension max ? elongation ?</a:t>
            </a:r>
          </a:p>
          <a:p>
            <a:r>
              <a:rPr lang="fr-FR" b="1">
                <a:solidFill>
                  <a:schemeClr val="tx2"/>
                </a:solidFill>
              </a:rPr>
              <a:t> </a:t>
            </a:r>
            <a:r>
              <a:rPr lang="fr-FR" b="1" smtClean="0">
                <a:solidFill>
                  <a:schemeClr val="tx2"/>
                </a:solidFill>
              </a:rPr>
              <a:t>  breaking strength ?...</a:t>
            </a:r>
            <a:endParaRPr lang="fr-FR" b="1">
              <a:solidFill>
                <a:schemeClr val="tx2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02353" y="2865030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8" r="5045"/>
          <a:stretch/>
        </p:blipFill>
        <p:spPr>
          <a:xfrm rot="5400000">
            <a:off x="7120354" y="1393727"/>
            <a:ext cx="6465374" cy="36779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21894" y="4677975"/>
            <a:ext cx="4513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/>
                </a:solidFill>
              </a:rPr>
              <a:t>Release tests of the Recoverable part</a:t>
            </a:r>
            <a:endParaRPr lang="fr-FR" sz="2400" b="1">
              <a:solidFill>
                <a:schemeClr val="tx2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02353" y="4908807"/>
            <a:ext cx="341801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6479" y="1347194"/>
            <a:ext cx="4145280" cy="310896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4800" y="6420879"/>
            <a:ext cx="1088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smtClean="0">
                <a:solidFill>
                  <a:schemeClr val="bg1">
                    <a:lumMod val="50000"/>
                  </a:schemeClr>
                </a:solidFill>
              </a:rPr>
              <a:t>Philippe LAGIER – october 15, 2018</a:t>
            </a:r>
            <a:endParaRPr lang="fr-FR" sz="1600" i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135715" y="3453772"/>
            <a:ext cx="1498005" cy="616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727832" y="5080269"/>
            <a:ext cx="4025602" cy="71361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8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9544" y="2590695"/>
            <a:ext cx="272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mtClean="0">
                <a:solidFill>
                  <a:schemeClr val="accent1">
                    <a:lumMod val="75000"/>
                  </a:schemeClr>
                </a:solidFill>
              </a:rPr>
              <a:t>APPENDICES</a:t>
            </a:r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6832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61508" y="217593"/>
            <a:ext cx="700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smtClean="0">
                <a:solidFill>
                  <a:schemeClr val="accent1">
                    <a:lumMod val="75000"/>
                  </a:schemeClr>
                </a:solidFill>
              </a:rPr>
              <a:t>MAINS SPECIFICATIONS of the ANCHOR</a:t>
            </a:r>
            <a:endParaRPr lang="fr-FR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642" y="6356304"/>
            <a:ext cx="709126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1" i="1"/>
              <a:t>Ph. LAGIER – CPPM – Manufacturing review – 01.03.2018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4494" y="1898300"/>
            <a:ext cx="50937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Allow the deployment of the line with the winch of the boat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4492" y="3671531"/>
            <a:ext cx="509379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Fix the mechanical elements : Connection block, Electronic container, Inductive line and Inductive Cable Coupler, Acoustic release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4492" y="2779147"/>
            <a:ext cx="50937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Allow the recovery of the IU for maintenance, ordered by the ROV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4492" y="5322043"/>
            <a:ext cx="50937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Allow the mate/demate of the IU/CB cable by the ROV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238517" y="1926352"/>
            <a:ext cx="4648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Support the IU/CB cable during inspection by the ROV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238517" y="2807877"/>
            <a:ext cx="49534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Life time of 10 years minimum in the sea environment : 250 bars, seawater T° 13°C, storage T° -10/+60°C, salinity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238516" y="4054118"/>
            <a:ext cx="46486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To be transportable with lorry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74494" y="1021150"/>
            <a:ext cx="50937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Fix the inductive line and ICC without damages during sea operations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71575" y="1004713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S1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1575" y="1898300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S2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71575" y="2765747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S3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1575" y="3670379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S4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1575" y="5309012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S5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535599" y="1920684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S7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535599" y="2788896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S8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535599" y="4054118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S9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535599" y="4552313"/>
            <a:ext cx="8152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S10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238517" y="1048755"/>
            <a:ext cx="4648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Use the maximum of validated technologies on the DU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535599" y="1043087"/>
            <a:ext cx="702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S6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238516" y="4551408"/>
            <a:ext cx="46486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Withstand to efforts, chocks, vibrations, handling (whorkshop, lorry, boat)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535599" y="5658576"/>
            <a:ext cx="8152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rgbClr val="FF0000"/>
                </a:solidFill>
              </a:rPr>
              <a:t>S11 :</a:t>
            </a:r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238516" y="5657671"/>
            <a:ext cx="46486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Limit manufacturing costs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430616" y="6310201"/>
            <a:ext cx="57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smtClean="0">
                <a:solidFill>
                  <a:srgbClr val="0070C0"/>
                </a:solidFill>
              </a:rPr>
              <a:t>p.2</a:t>
            </a:r>
            <a:endParaRPr lang="fr-FR" sz="20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4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6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2" y="890192"/>
            <a:ext cx="11115303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ICC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fixation, movements, protection against galvanic corrosion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Accoustic release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 masking, safe position, mounting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Release system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redundant system, decoupling of the acoustic release, maintenance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Materials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lifetime, mechanical fonctions, machining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Costs : frames shapes, technological choices</a:t>
            </a:r>
            <a:endParaRPr lang="fr-FR" b="1">
              <a:solidFill>
                <a:srgbClr val="FF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Mass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additional masses, air/water calculations, structures behavior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Deadweight/Recoverable part interface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adjustable supports, galvanic protections, releasable link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8. Validated technologies (DU) : release hook, electrochemical insulation, connection block, Dynema link</a:t>
            </a:r>
            <a:endParaRPr lang="fr-FR" b="1">
              <a:solidFill>
                <a:srgbClr val="FF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Connection block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height positionning, arm angle and design same as DU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10.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Buoyancy block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trade blocks, fixation design, fixation/buoyancy yield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11.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Overall volume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compatible with the road transport, height under the hoist of the boat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12.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Jumper cable path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lenghts, curves, fixation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13. Galvanic corrosion : deadweight/recoverable part, fixation of the inductive cable</a:t>
            </a:r>
            <a:endParaRPr lang="fr-FR" b="1">
              <a:solidFill>
                <a:srgbClr val="FF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14.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Electronic container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safe location, jumper cable orientation, mounting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15.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Recoverable part release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behavior, no sucking</a:t>
            </a:r>
            <a:endParaRPr lang="fr-FR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16. Standardization : bars profiles, materials, screws, technological choices</a:t>
            </a:r>
            <a:endParaRPr lang="fr-FR" b="1">
              <a:solidFill>
                <a:srgbClr val="FF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b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17.</a:t>
            </a:r>
            <a:r>
              <a:rPr lang="en-US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Assembling :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procedures, adjustings, accessibilities</a:t>
            </a:r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" y="16413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>
                <a:solidFill>
                  <a:schemeClr val="accent1">
                    <a:lumMod val="75000"/>
                  </a:schemeClr>
                </a:solidFill>
              </a:rPr>
              <a:t>LIST of the STUDYED POINTS for DESIGN </a:t>
            </a:r>
            <a:r>
              <a:rPr lang="fr-FR" sz="1600" b="1" u="sng">
                <a:solidFill>
                  <a:schemeClr val="accent1">
                    <a:lumMod val="75000"/>
                  </a:schemeClr>
                </a:solidFill>
              </a:rPr>
              <a:t>(RANDOM ORDER)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2642" y="6356304"/>
            <a:ext cx="709126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1" i="1"/>
              <a:t>Ph. LAGIER – CPPM – Manufacturing review – 01.03.2018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02642" y="3090943"/>
            <a:ext cx="914401" cy="461665"/>
            <a:chOff x="1" y="3090943"/>
            <a:chExt cx="914401" cy="461665"/>
          </a:xfrm>
        </p:grpSpPr>
        <p:sp>
          <p:nvSpPr>
            <p:cNvPr id="5" name="ZoneTexte 4"/>
            <p:cNvSpPr txBox="1"/>
            <p:nvPr/>
          </p:nvSpPr>
          <p:spPr>
            <a:xfrm>
              <a:off x="1" y="3090943"/>
              <a:ext cx="914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smtClean="0">
                  <a:solidFill>
                    <a:srgbClr val="FF0000"/>
                  </a:solidFill>
                </a:rPr>
                <a:t>S6 </a:t>
              </a:r>
              <a:r>
                <a:rPr lang="fr-FR" sz="2400" b="1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fr-FR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463138" y="3325091"/>
              <a:ext cx="323959" cy="294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102642" y="4658486"/>
            <a:ext cx="914401" cy="461665"/>
            <a:chOff x="1" y="3090943"/>
            <a:chExt cx="914401" cy="461665"/>
          </a:xfrm>
        </p:grpSpPr>
        <p:sp>
          <p:nvSpPr>
            <p:cNvPr id="10" name="ZoneTexte 9"/>
            <p:cNvSpPr txBox="1"/>
            <p:nvPr/>
          </p:nvSpPr>
          <p:spPr>
            <a:xfrm>
              <a:off x="1" y="3090943"/>
              <a:ext cx="914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smtClean="0">
                  <a:solidFill>
                    <a:srgbClr val="FF0000"/>
                  </a:solidFill>
                </a:rPr>
                <a:t>S8 </a:t>
              </a:r>
              <a:r>
                <a:rPr lang="fr-FR" sz="2400" b="1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fr-FR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463138" y="3325091"/>
              <a:ext cx="323959" cy="294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102642" y="5608512"/>
            <a:ext cx="914401" cy="461665"/>
            <a:chOff x="1" y="3090943"/>
            <a:chExt cx="914401" cy="461665"/>
          </a:xfrm>
        </p:grpSpPr>
        <p:sp>
          <p:nvSpPr>
            <p:cNvPr id="13" name="ZoneTexte 12"/>
            <p:cNvSpPr txBox="1"/>
            <p:nvPr/>
          </p:nvSpPr>
          <p:spPr>
            <a:xfrm>
              <a:off x="1" y="3090943"/>
              <a:ext cx="914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smtClean="0">
                  <a:solidFill>
                    <a:srgbClr val="FF0000"/>
                  </a:solidFill>
                </a:rPr>
                <a:t>S11 </a:t>
              </a:r>
              <a:r>
                <a:rPr lang="fr-FR" sz="2400" b="1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fr-FR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547177" y="3325486"/>
              <a:ext cx="323959" cy="294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02642" y="2152792"/>
            <a:ext cx="914401" cy="461665"/>
            <a:chOff x="1" y="3090943"/>
            <a:chExt cx="914401" cy="461665"/>
          </a:xfrm>
        </p:grpSpPr>
        <p:sp>
          <p:nvSpPr>
            <p:cNvPr id="16" name="ZoneTexte 15"/>
            <p:cNvSpPr txBox="1"/>
            <p:nvPr/>
          </p:nvSpPr>
          <p:spPr>
            <a:xfrm>
              <a:off x="1" y="3090943"/>
              <a:ext cx="914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smtClean="0">
                  <a:solidFill>
                    <a:srgbClr val="FF0000"/>
                  </a:solidFill>
                </a:rPr>
                <a:t>S11 </a:t>
              </a:r>
              <a:r>
                <a:rPr lang="fr-FR" sz="2400" b="1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fr-FR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547177" y="3325486"/>
              <a:ext cx="323959" cy="294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11430616" y="6310201"/>
            <a:ext cx="57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smtClean="0">
                <a:solidFill>
                  <a:srgbClr val="0070C0"/>
                </a:solidFill>
              </a:rPr>
              <a:t>p.3</a:t>
            </a:r>
            <a:endParaRPr lang="fr-FR" sz="20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t 31"/>
          <p:cNvGraphicFramePr>
            <a:graphicFrameLocks noChangeAspect="1"/>
          </p:cNvGraphicFramePr>
          <p:nvPr>
            <p:extLst/>
          </p:nvPr>
        </p:nvGraphicFramePr>
        <p:xfrm>
          <a:off x="384177" y="-24230"/>
          <a:ext cx="11018459" cy="688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euille de calcul" r:id="rId3" imgW="14868637" imgH="9286836" progId="Excel.Sheet.12">
                  <p:embed/>
                </p:oleObj>
              </mc:Choice>
              <mc:Fallback>
                <p:oleObj name="Feuille de calcul" r:id="rId3" imgW="14868637" imgH="92868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7" y="-24230"/>
                        <a:ext cx="11018459" cy="6882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cteur droit avec flèche 33"/>
          <p:cNvCxnSpPr/>
          <p:nvPr/>
        </p:nvCxnSpPr>
        <p:spPr>
          <a:xfrm flipH="1" flipV="1">
            <a:off x="5213274" y="6531431"/>
            <a:ext cx="439387" cy="326572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5142019" y="735658"/>
            <a:ext cx="585436" cy="247083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50190" y="6"/>
            <a:ext cx="4833257" cy="814386"/>
          </a:xfrm>
          <a:prstGeom prst="rect">
            <a:avLst/>
          </a:prstGeom>
          <a:noFill/>
          <a:ln w="635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41" name="ZoneTexte 40"/>
          <p:cNvSpPr txBox="1"/>
          <p:nvPr/>
        </p:nvSpPr>
        <p:spPr>
          <a:xfrm>
            <a:off x="7157425" y="1754893"/>
            <a:ext cx="4489938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>
                <a:solidFill>
                  <a:schemeClr val="accent1">
                    <a:lumMod val="75000"/>
                  </a:schemeClr>
                </a:solidFill>
              </a:rPr>
              <a:t>MASSES CALCULATIONS</a:t>
            </a:r>
          </a:p>
          <a:p>
            <a:pPr algn="ctr"/>
            <a:r>
              <a:rPr lang="fr-FR" sz="2000" b="1" smtClean="0">
                <a:solidFill>
                  <a:schemeClr val="accent1">
                    <a:lumMod val="75000"/>
                  </a:schemeClr>
                </a:solidFill>
              </a:rPr>
              <a:t>(work document)</a:t>
            </a:r>
          </a:p>
          <a:p>
            <a:pPr algn="ctr"/>
            <a:r>
              <a:rPr lang="fr-FR" sz="3200" b="1" u="sng" smtClean="0">
                <a:solidFill>
                  <a:srgbClr val="FF0000"/>
                </a:solidFill>
              </a:rPr>
              <a:t>SPECIFICATION : S3</a:t>
            </a:r>
          </a:p>
          <a:p>
            <a:pPr algn="ctr"/>
            <a:r>
              <a:rPr lang="fr-FR" smtClean="0">
                <a:solidFill>
                  <a:srgbClr val="FF0000"/>
                </a:solidFill>
              </a:rPr>
              <a:t>(IU recovery)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430616" y="6310201"/>
            <a:ext cx="57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smtClean="0">
                <a:solidFill>
                  <a:srgbClr val="0070C0"/>
                </a:solidFill>
              </a:rPr>
              <a:t>p.7</a:t>
            </a:r>
            <a:endParaRPr lang="fr-FR" sz="20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1016" y="95169"/>
            <a:ext cx="803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>
                <a:solidFill>
                  <a:schemeClr val="accent1">
                    <a:lumMod val="75000"/>
                  </a:schemeClr>
                </a:solidFill>
              </a:rPr>
              <a:t>BEHAVIOR CALCULATIONS of the ANCHOR</a:t>
            </a:r>
          </a:p>
        </p:txBody>
      </p:sp>
      <p:pic>
        <p:nvPicPr>
          <p:cNvPr id="3" name="Espace réservé pour une image  4" descr="Masses.xlsx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6337" r="36390"/>
          <a:stretch/>
        </p:blipFill>
        <p:spPr>
          <a:xfrm>
            <a:off x="211016" y="1159642"/>
            <a:ext cx="3657228" cy="2751647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4032738" y="1254375"/>
            <a:ext cx="0" cy="52753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6214" y="836697"/>
            <a:ext cx="3534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>
                <a:solidFill>
                  <a:schemeClr val="accent2"/>
                </a:solidFill>
              </a:rPr>
              <a:t>On the deck, under the hoist, deployment phase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305077" y="4067908"/>
            <a:ext cx="2683545" cy="2619198"/>
            <a:chOff x="156209" y="4067908"/>
            <a:chExt cx="2683545" cy="2619197"/>
          </a:xfrm>
        </p:grpSpPr>
        <p:pic>
          <p:nvPicPr>
            <p:cNvPr id="4" name="Espace réservé pour une image  4" descr="Masses.xlsx - Excel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2" t="16037" b="56261"/>
            <a:stretch/>
          </p:blipFill>
          <p:spPr>
            <a:xfrm>
              <a:off x="211015" y="4067908"/>
              <a:ext cx="2628739" cy="1148861"/>
            </a:xfrm>
            <a:prstGeom prst="rect">
              <a:avLst/>
            </a:prstGeom>
          </p:spPr>
        </p:pic>
        <p:pic>
          <p:nvPicPr>
            <p:cNvPr id="5" name="Espace réservé pour une image  4" descr="Masses.xlsx - Excel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6209" y="5216769"/>
              <a:ext cx="2648376" cy="1470336"/>
            </a:xfrm>
            <a:prstGeom prst="rect">
              <a:avLst/>
            </a:prstGeom>
          </p:spPr>
        </p:pic>
        <p:cxnSp>
          <p:nvCxnSpPr>
            <p:cNvPr id="9" name="Connecteur droit avec flèche 8"/>
            <p:cNvCxnSpPr/>
            <p:nvPr/>
          </p:nvCxnSpPr>
          <p:spPr>
            <a:xfrm>
              <a:off x="1688123" y="6201509"/>
              <a:ext cx="477147" cy="283026"/>
            </a:xfrm>
            <a:prstGeom prst="straightConnector1">
              <a:avLst/>
            </a:prstGeom>
            <a:ln w="66675"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1629508" y="4945026"/>
              <a:ext cx="515815" cy="131066"/>
            </a:xfrm>
            <a:prstGeom prst="straightConnector1">
              <a:avLst/>
            </a:prstGeom>
            <a:ln w="66675">
              <a:solidFill>
                <a:srgbClr val="66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75607" y="4337430"/>
            <a:ext cx="1065170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1" b="1">
                <a:solidFill>
                  <a:srgbClr val="00B050"/>
                </a:solidFill>
              </a:rPr>
              <a:t>With additional masses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2907" y="5604362"/>
            <a:ext cx="1065170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1" b="1">
                <a:solidFill>
                  <a:srgbClr val="00B050"/>
                </a:solidFill>
              </a:rPr>
              <a:t>Without additional masses</a:t>
            </a:r>
          </a:p>
        </p:txBody>
      </p:sp>
      <p:pic>
        <p:nvPicPr>
          <p:cNvPr id="17" name="Espace réservé pour une image  4" descr="Masses.xlsx - Exce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35069"/>
          <a:stretch/>
        </p:blipFill>
        <p:spPr>
          <a:xfrm>
            <a:off x="4197238" y="1017255"/>
            <a:ext cx="3371714" cy="3218464"/>
          </a:xfrm>
          <a:prstGeom prst="rect">
            <a:avLst/>
          </a:prstGeom>
        </p:spPr>
      </p:pic>
      <p:pic>
        <p:nvPicPr>
          <p:cNvPr id="18" name="Espace réservé pour une image  4" descr="Masses.xlsx - Exce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1" t="9266" b="52918"/>
          <a:stretch/>
        </p:blipFill>
        <p:spPr>
          <a:xfrm>
            <a:off x="4067909" y="3918550"/>
            <a:ext cx="1921531" cy="1289554"/>
          </a:xfrm>
          <a:prstGeom prst="rect">
            <a:avLst/>
          </a:prstGeom>
        </p:spPr>
      </p:pic>
      <p:pic>
        <p:nvPicPr>
          <p:cNvPr id="19" name="Espace réservé pour une image  4" descr="Masses.xlsx - Exce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7" t="62681" b="1575"/>
          <a:stretch/>
        </p:blipFill>
        <p:spPr>
          <a:xfrm>
            <a:off x="5989441" y="3989800"/>
            <a:ext cx="1921531" cy="1215255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6858005" y="4829914"/>
            <a:ext cx="477147" cy="283026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Espace réservé pour une image  4" descr="Masses.xlsx - Excel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1411" b="48519"/>
          <a:stretch/>
        </p:blipFill>
        <p:spPr>
          <a:xfrm>
            <a:off x="4091358" y="5264569"/>
            <a:ext cx="1898082" cy="1457056"/>
          </a:xfrm>
          <a:prstGeom prst="rect">
            <a:avLst/>
          </a:prstGeom>
        </p:spPr>
      </p:pic>
      <p:pic>
        <p:nvPicPr>
          <p:cNvPr id="22" name="Espace réservé pour une image  4" descr="Masses.xlsx - Excel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54653" b="566"/>
          <a:stretch/>
        </p:blipFill>
        <p:spPr>
          <a:xfrm>
            <a:off x="6004688" y="5394568"/>
            <a:ext cx="1891036" cy="1292540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6858005" y="6484535"/>
            <a:ext cx="477147" cy="93785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176192" y="836698"/>
            <a:ext cx="3534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>
                <a:solidFill>
                  <a:schemeClr val="accent2"/>
                </a:solidFill>
              </a:rPr>
              <a:t>Sea surface, under the hoist, deployment phase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7910969" y="1254375"/>
            <a:ext cx="0" cy="52753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232375" y="836698"/>
            <a:ext cx="3534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>
                <a:solidFill>
                  <a:schemeClr val="accent2"/>
                </a:solidFill>
              </a:rPr>
              <a:t>Sea surface, under +buoyancy, deployment phase</a:t>
            </a:r>
          </a:p>
        </p:txBody>
      </p:sp>
      <p:pic>
        <p:nvPicPr>
          <p:cNvPr id="29" name="Espace réservé pour une image  4" descr="Masses.xlsx - Exce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7480" y="1092759"/>
            <a:ext cx="1968972" cy="2916497"/>
          </a:xfrm>
          <a:prstGeom prst="rect">
            <a:avLst/>
          </a:prstGeom>
        </p:spPr>
      </p:pic>
      <p:pic>
        <p:nvPicPr>
          <p:cNvPr id="30" name="Espace réservé pour une image  4" descr="Masses.xlsx - Excel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33"/>
          <a:stretch/>
        </p:blipFill>
        <p:spPr>
          <a:xfrm>
            <a:off x="7957475" y="3989795"/>
            <a:ext cx="2063991" cy="1200652"/>
          </a:xfrm>
          <a:prstGeom prst="rect">
            <a:avLst/>
          </a:prstGeom>
        </p:spPr>
      </p:pic>
      <p:pic>
        <p:nvPicPr>
          <p:cNvPr id="31" name="Espace réservé pour une image  4" descr="Masses.xlsx - Excel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8"/>
          <a:stretch/>
        </p:blipFill>
        <p:spPr>
          <a:xfrm>
            <a:off x="10021463" y="3986849"/>
            <a:ext cx="2170543" cy="1218203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>
            <a:off x="11106730" y="5010559"/>
            <a:ext cx="477147" cy="102377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Espace réservé pour une image  4" descr="Masses.xlsx - Excel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4"/>
          <a:stretch/>
        </p:blipFill>
        <p:spPr>
          <a:xfrm>
            <a:off x="7957474" y="5339582"/>
            <a:ext cx="2017490" cy="1331777"/>
          </a:xfrm>
          <a:prstGeom prst="rect">
            <a:avLst/>
          </a:prstGeom>
        </p:spPr>
      </p:pic>
      <p:pic>
        <p:nvPicPr>
          <p:cNvPr id="35" name="Espace réservé pour une image  4" descr="Masses.xlsx - Excel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/>
          <a:stretch/>
        </p:blipFill>
        <p:spPr>
          <a:xfrm>
            <a:off x="9974965" y="5367232"/>
            <a:ext cx="2217041" cy="1303463"/>
          </a:xfrm>
          <a:prstGeom prst="rect">
            <a:avLst/>
          </a:prstGeom>
        </p:spPr>
      </p:pic>
      <p:cxnSp>
        <p:nvCxnSpPr>
          <p:cNvPr id="36" name="Connecteur droit avec flèche 35"/>
          <p:cNvCxnSpPr/>
          <p:nvPr/>
        </p:nvCxnSpPr>
        <p:spPr>
          <a:xfrm>
            <a:off x="11213376" y="6343027"/>
            <a:ext cx="459310" cy="223575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957474" y="0"/>
            <a:ext cx="4219412" cy="8617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smtClean="0">
                <a:solidFill>
                  <a:srgbClr val="FF0000"/>
                </a:solidFill>
              </a:rPr>
              <a:t>SPECIFICATION : S1</a:t>
            </a:r>
          </a:p>
          <a:p>
            <a:pPr algn="ctr"/>
            <a:r>
              <a:rPr lang="fr-FR" smtClean="0">
                <a:solidFill>
                  <a:srgbClr val="FF0000"/>
                </a:solidFill>
              </a:rPr>
              <a:t>(no damages on the Inductive cable)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1583921" y="6526817"/>
            <a:ext cx="57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smtClean="0">
                <a:solidFill>
                  <a:srgbClr val="0070C0"/>
                </a:solidFill>
              </a:rPr>
              <a:t>p.9</a:t>
            </a:r>
            <a:endParaRPr lang="fr-FR" sz="20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4032738" y="1254372"/>
            <a:ext cx="0" cy="5076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7" y="836697"/>
            <a:ext cx="369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>
                <a:solidFill>
                  <a:schemeClr val="accent2"/>
                </a:solidFill>
              </a:rPr>
              <a:t>Recovery, buoyancy with top buoy + recoverable part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8139716" y="1254375"/>
            <a:ext cx="0" cy="52753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pour une image  4" descr="Masses.xlsx - Exc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62" y="1827206"/>
            <a:ext cx="3757394" cy="29659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2570" y="5238617"/>
            <a:ext cx="254345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1" b="1">
                <a:solidFill>
                  <a:srgbClr val="00B050"/>
                </a:solidFill>
              </a:rPr>
              <a:t>EVOLUTIONARY BEHAVIOR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50481" y="836695"/>
            <a:ext cx="369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>
                <a:solidFill>
                  <a:schemeClr val="accent2"/>
                </a:solidFill>
              </a:rPr>
              <a:t>Sea surface, recovery phase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4394521" y="1113691"/>
            <a:ext cx="3154677" cy="3679468"/>
            <a:chOff x="4394515" y="1113691"/>
            <a:chExt cx="3154677" cy="3679468"/>
          </a:xfrm>
        </p:grpSpPr>
        <p:pic>
          <p:nvPicPr>
            <p:cNvPr id="10" name="Espace réservé pour une image  4" descr="Masses.xlsx - Excel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94515" y="1137445"/>
              <a:ext cx="3154677" cy="365571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248400" y="1113691"/>
              <a:ext cx="1300792" cy="339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200449" y="836698"/>
            <a:ext cx="369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>
                <a:solidFill>
                  <a:schemeClr val="accent2"/>
                </a:solidFill>
              </a:rPr>
              <a:t>On the deck, under the hoist, recovery phase</a:t>
            </a:r>
          </a:p>
        </p:txBody>
      </p:sp>
      <p:pic>
        <p:nvPicPr>
          <p:cNvPr id="14" name="Espace réservé pour une image  4" descr="Masses.xlsx - Exce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0"/>
          <a:stretch/>
        </p:blipFill>
        <p:spPr>
          <a:xfrm>
            <a:off x="5348521" y="4555543"/>
            <a:ext cx="2778523" cy="1774924"/>
          </a:xfrm>
          <a:prstGeom prst="rect">
            <a:avLst/>
          </a:prstGeom>
        </p:spPr>
      </p:pic>
      <p:pic>
        <p:nvPicPr>
          <p:cNvPr id="15" name="Espace réservé pour une image  4" descr="Masses.xlsx - Exce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8"/>
          <a:stretch/>
        </p:blipFill>
        <p:spPr>
          <a:xfrm>
            <a:off x="4050480" y="5087821"/>
            <a:ext cx="1966743" cy="1242647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6907118" y="6144567"/>
            <a:ext cx="477147" cy="93785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Espace réservé pour une image  4" descr="Masses.xlsx - Exce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9768" y="1490186"/>
            <a:ext cx="3640164" cy="2681899"/>
          </a:xfrm>
          <a:prstGeom prst="rect">
            <a:avLst/>
          </a:prstGeom>
        </p:spPr>
      </p:pic>
      <p:pic>
        <p:nvPicPr>
          <p:cNvPr id="19" name="Espace réservé pour une image  4" descr="Masses.xlsx - Exce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9768" y="4329947"/>
            <a:ext cx="3215940" cy="1357594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10114254" y="5263496"/>
            <a:ext cx="477147" cy="283026"/>
          </a:xfrm>
          <a:prstGeom prst="straightConnector1">
            <a:avLst/>
          </a:prstGeom>
          <a:ln w="66675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176570" y="59005"/>
            <a:ext cx="803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>
                <a:solidFill>
                  <a:schemeClr val="accent1">
                    <a:lumMod val="75000"/>
                  </a:schemeClr>
                </a:solidFill>
              </a:rPr>
              <a:t>BEHAVIOR CALCULATIONS of the ANCHOR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2642" y="6356304"/>
            <a:ext cx="709126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1" i="1"/>
              <a:t>Ph. LAGIER – CPPM – Manufacturing review – 01.03.2018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168457" y="5985638"/>
            <a:ext cx="27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smtClean="0">
                <a:solidFill>
                  <a:srgbClr val="FF0000"/>
                </a:solidFill>
              </a:rPr>
              <a:t>validated !</a:t>
            </a:r>
            <a:endParaRPr lang="fr-FR" sz="3600" b="1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8849756" y="6356304"/>
            <a:ext cx="437454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1525708" y="6431914"/>
            <a:ext cx="66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smtClean="0">
                <a:solidFill>
                  <a:srgbClr val="0070C0"/>
                </a:solidFill>
              </a:rPr>
              <a:t>p.10</a:t>
            </a:r>
            <a:endParaRPr lang="fr-FR" sz="20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734</Words>
  <Application>Microsoft Office PowerPoint</Application>
  <PresentationFormat>Grand écran</PresentationFormat>
  <Paragraphs>94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MS Mincho</vt:lpstr>
      <vt:lpstr>Arial</vt:lpstr>
      <vt:lpstr>Calibri</vt:lpstr>
      <vt:lpstr>Calibri Light</vt:lpstr>
      <vt:lpstr>Cambria</vt:lpstr>
      <vt:lpstr>Times New Roman</vt:lpstr>
      <vt:lpstr>Thème Office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lagier</dc:creator>
  <cp:lastModifiedBy>philippe lagier</cp:lastModifiedBy>
  <cp:revision>19</cp:revision>
  <dcterms:created xsi:type="dcterms:W3CDTF">2018-10-12T11:36:42Z</dcterms:created>
  <dcterms:modified xsi:type="dcterms:W3CDTF">2018-11-07T16:41:49Z</dcterms:modified>
</cp:coreProperties>
</file>