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2"/>
  </p:notesMasterIdLst>
  <p:handoutMasterIdLst>
    <p:handoutMasterId r:id="rId13"/>
  </p:handoutMasterIdLst>
  <p:sldIdLst>
    <p:sldId id="262" r:id="rId5"/>
    <p:sldId id="258" r:id="rId6"/>
    <p:sldId id="263" r:id="rId7"/>
    <p:sldId id="260" r:id="rId8"/>
    <p:sldId id="257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9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17FDE-3B17-40FE-AF28-33A8EFFDCAA7}" type="datetimeFigureOut">
              <a:rPr lang="fr-FR" smtClean="0"/>
              <a:t>2018-11-08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04CF3-E725-4E76-89CD-26820B3594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9440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3E1B1-EE86-46F6-9E0A-2497D3F78FDA}" type="datetimeFigureOut">
              <a:rPr lang="fr-FR" smtClean="0"/>
              <a:t>2018-11-08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9F65C-8019-447F-9964-A0C582F185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322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18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29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10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60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517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088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83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922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060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644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789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58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00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423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283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342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62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597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60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720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877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58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57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251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37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559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620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162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3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77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18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84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23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018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720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79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80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7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053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57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66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18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96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2018-11-08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B9D84-9AE3-416E-8B27-7C1607934C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1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90553-A734-4D77-80DA-A34D417D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53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195BD-1B92-4F5E-882E-BEFCD2A7A4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43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CCFE7-9DFB-4A14-B59C-C60731BA5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59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8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42543" y="655418"/>
            <a:ext cx="8229600" cy="13805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fr-FR" altLang="fr-FR" sz="3200" b="1" i="1" dirty="0" smtClean="0">
                <a:ea typeface="ＭＳ Ｐゴシック" panose="020B0600070205080204" pitchFamily="34" charset="-128"/>
              </a:rPr>
              <a:t>LSST</a:t>
            </a:r>
            <a:endParaRPr lang="fr-FR" altLang="fr-FR" sz="3200" b="1" i="1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fr-FR" altLang="fr-FR" dirty="0">
                <a:ea typeface="ＭＳ Ｐゴシック" panose="020B0600070205080204" pitchFamily="34" charset="-128"/>
              </a:rPr>
              <a:t>Avancement de </a:t>
            </a:r>
            <a:r>
              <a:rPr lang="fr-FR" altLang="fr-FR" dirty="0" smtClean="0">
                <a:ea typeface="ＭＳ Ｐゴシック" panose="020B0600070205080204" pitchFamily="34" charset="-128"/>
              </a:rPr>
              <a:t>l’</a:t>
            </a:r>
            <a:r>
              <a:rPr lang="fr-FR" altLang="fr-FR" dirty="0" err="1" smtClean="0">
                <a:ea typeface="ＭＳ Ｐゴシック" panose="020B0600070205080204" pitchFamily="34" charset="-128"/>
              </a:rPr>
              <a:t>AutoChanger</a:t>
            </a:r>
            <a:endParaRPr lang="fr-FR" altLang="fr-FR" dirty="0">
              <a:ea typeface="ＭＳ Ｐゴシック" panose="020B0600070205080204" pitchFamily="34" charset="-128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78" y="2255370"/>
            <a:ext cx="3141931" cy="3224887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9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49113" y="495755"/>
            <a:ext cx="2645773" cy="673632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Rappel du planning</a:t>
            </a:r>
            <a:endParaRPr lang="fr-FR" sz="2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40" y="4026065"/>
            <a:ext cx="381033" cy="3734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261"/>
            <a:ext cx="9144000" cy="3011822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2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8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40" y="4026065"/>
            <a:ext cx="381033" cy="373412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3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63743" y="929652"/>
            <a:ext cx="6377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Intégration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85% en salle </a:t>
            </a:r>
            <a:r>
              <a:rPr lang="fr-FR" dirty="0" smtClean="0"/>
              <a:t>propre (</a:t>
            </a:r>
            <a:r>
              <a:rPr lang="fr-FR" dirty="0" err="1" smtClean="0"/>
              <a:t>méca</a:t>
            </a:r>
            <a:r>
              <a:rPr lang="fr-FR" dirty="0" smtClean="0"/>
              <a:t>)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Précision géométrique x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Câblage Boites de commandes </a:t>
            </a:r>
            <a:r>
              <a:rPr lang="fr-FR" dirty="0"/>
              <a:t>: </a:t>
            </a:r>
            <a:r>
              <a:rPr lang="fr-FR" dirty="0" smtClean="0"/>
              <a:t>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04" y="773038"/>
            <a:ext cx="4179790" cy="309130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629308" y="73444"/>
            <a:ext cx="3885383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Avancement AutoChanger#1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383497" y="4336602"/>
            <a:ext cx="24126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chemeClr val="accent2">
                    <a:lumMod val="75000"/>
                  </a:schemeClr>
                </a:solidFill>
              </a:rPr>
              <a:t>Reste à </a:t>
            </a:r>
            <a:r>
              <a:rPr lang="fr-FR" sz="2200" dirty="0" smtClean="0">
                <a:solidFill>
                  <a:schemeClr val="accent2">
                    <a:lumMod val="75000"/>
                  </a:schemeClr>
                </a:solidFill>
              </a:rPr>
              <a:t>faire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fr-FR" sz="2200" dirty="0" smtClean="0">
                <a:solidFill>
                  <a:schemeClr val="accent2">
                    <a:lumMod val="75000"/>
                  </a:schemeClr>
                </a:solidFill>
              </a:rPr>
              <a:t>âblage </a:t>
            </a:r>
            <a:r>
              <a:rPr lang="fr-FR" sz="2200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fr-FR" sz="2200" dirty="0" smtClean="0">
                <a:solidFill>
                  <a:schemeClr val="accent2">
                    <a:lumMod val="75000"/>
                  </a:schemeClr>
                </a:solidFill>
              </a:rPr>
              <a:t>situ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 smtClean="0">
                <a:solidFill>
                  <a:schemeClr val="accent2">
                    <a:lumMod val="75000"/>
                  </a:schemeClr>
                </a:solidFill>
              </a:rPr>
              <a:t>Mise </a:t>
            </a:r>
            <a:r>
              <a:rPr lang="fr-FR" sz="2200" dirty="0">
                <a:solidFill>
                  <a:schemeClr val="accent2">
                    <a:lumMod val="75000"/>
                  </a:schemeClr>
                </a:solidFill>
              </a:rPr>
              <a:t>au </a:t>
            </a:r>
            <a:r>
              <a:rPr lang="fr-FR" sz="2200" dirty="0" smtClean="0">
                <a:solidFill>
                  <a:schemeClr val="accent2">
                    <a:lumMod val="75000"/>
                  </a:schemeClr>
                </a:solidFill>
              </a:rPr>
              <a:t>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 smtClean="0">
                <a:solidFill>
                  <a:schemeClr val="accent2">
                    <a:lumMod val="75000"/>
                  </a:schemeClr>
                </a:solidFill>
              </a:rPr>
              <a:t>Vérification</a:t>
            </a:r>
            <a:endParaRPr lang="fr-FR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5" y="3862482"/>
            <a:ext cx="3193055" cy="239479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5524" y="2204129"/>
            <a:ext cx="33689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Difficultés </a:t>
            </a:r>
            <a:r>
              <a:rPr lang="fr-FR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2500 pièces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~50 </a:t>
            </a:r>
            <a:r>
              <a:rPr lang="fr-FR" dirty="0"/>
              <a:t>non conformités </a:t>
            </a:r>
            <a:r>
              <a:rPr lang="fr-FR" dirty="0" smtClean="0"/>
              <a:t>résolues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… ~20 à solutionner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Retards sous-traitance </a:t>
            </a:r>
            <a:r>
              <a:rPr lang="fr-FR" dirty="0"/>
              <a:t>3 mois</a:t>
            </a:r>
          </a:p>
          <a:p>
            <a:endParaRPr lang="fr-FR" dirty="0"/>
          </a:p>
        </p:txBody>
      </p:sp>
      <p:pic>
        <p:nvPicPr>
          <p:cNvPr id="15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4"/>
          <a:stretch/>
        </p:blipFill>
        <p:spPr>
          <a:xfrm>
            <a:off x="3531280" y="3862482"/>
            <a:ext cx="2514098" cy="2394791"/>
          </a:xfrm>
        </p:spPr>
      </p:pic>
    </p:spTree>
    <p:extLst>
      <p:ext uri="{BB962C8B-B14F-4D97-AF65-F5344CB8AC3E}">
        <p14:creationId xmlns:p14="http://schemas.microsoft.com/office/powerpoint/2010/main" val="16325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53" y="3172572"/>
            <a:ext cx="2440764" cy="32543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/>
          <a:stretch/>
        </p:blipFill>
        <p:spPr>
          <a:xfrm>
            <a:off x="7030934" y="914399"/>
            <a:ext cx="2059183" cy="2195233"/>
          </a:xfrm>
          <a:prstGeom prst="rect">
            <a:avLst/>
          </a:prstGeom>
        </p:spPr>
      </p:pic>
      <p:pic>
        <p:nvPicPr>
          <p:cNvPr id="18" name="Picture 14" descr="C:\SAUVEGARDE\LSST PHOTOTHEQUE\TESTS OUTILLAGES 2017\DSCN04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t="3618"/>
          <a:stretch/>
        </p:blipFill>
        <p:spPr bwMode="auto">
          <a:xfrm>
            <a:off x="4486298" y="4815839"/>
            <a:ext cx="2084289" cy="16066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145872" y="221258"/>
            <a:ext cx="2852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+mj-lt"/>
                <a:ea typeface="+mj-ea"/>
                <a:cs typeface="+mj-cs"/>
              </a:rPr>
              <a:t>Avancement Outillage</a:t>
            </a:r>
            <a:endParaRPr lang="fr-FR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1EB9D84-9AE3-416E-8B27-7C1607934C9A}" type="slidenum">
              <a:rPr lang="fr-FR" smtClean="0"/>
              <a:t>4</a:t>
            </a:fld>
            <a:endParaRPr lang="fr-FR"/>
          </a:p>
        </p:txBody>
      </p: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1952">
            <a:off x="517324" y="3291681"/>
            <a:ext cx="3744259" cy="3048315"/>
          </a:xfrm>
          <a:prstGeom prst="rect">
            <a:avLst/>
          </a:prstGeom>
        </p:spPr>
      </p:pic>
      <p:graphicFrame>
        <p:nvGraphicFramePr>
          <p:cNvPr id="70" name="Obje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213250"/>
              </p:ext>
            </p:extLst>
          </p:nvPr>
        </p:nvGraphicFramePr>
        <p:xfrm>
          <a:off x="337458" y="920453"/>
          <a:ext cx="3651068" cy="2245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Feuille de calcul" r:id="rId7" imgW="3505245" imgH="2156544" progId="Excel.Sheet.12">
                  <p:embed/>
                </p:oleObj>
              </mc:Choice>
              <mc:Fallback>
                <p:oleObj name="Feuille de calcul" r:id="rId7" imgW="3505245" imgH="21565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7458" y="920453"/>
                        <a:ext cx="3651068" cy="2245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" name="Image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6297" y="3172572"/>
            <a:ext cx="2084289" cy="1567215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6297" y="929162"/>
            <a:ext cx="2375009" cy="2180470"/>
          </a:xfrm>
          <a:prstGeom prst="rect">
            <a:avLst/>
          </a:prstGeom>
        </p:spPr>
      </p:pic>
      <p:sp>
        <p:nvSpPr>
          <p:cNvPr id="73" name="Espace réservé de la date 7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58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6636" y="174514"/>
            <a:ext cx="2734252" cy="520013"/>
          </a:xfrm>
        </p:spPr>
        <p:txBody>
          <a:bodyPr>
            <a:normAutofit/>
          </a:bodyPr>
          <a:lstStyle/>
          <a:p>
            <a:r>
              <a:rPr lang="fr-FR" sz="2400" b="1" dirty="0"/>
              <a:t>Budget prévisionnel</a:t>
            </a:r>
          </a:p>
        </p:txBody>
      </p:sp>
      <p:graphicFrame>
        <p:nvGraphicFramePr>
          <p:cNvPr id="4" name="Tableau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0128128"/>
              </p:ext>
            </p:extLst>
          </p:nvPr>
        </p:nvGraphicFramePr>
        <p:xfrm>
          <a:off x="1099716" y="694527"/>
          <a:ext cx="6508092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256">
                  <a:extLst>
                    <a:ext uri="{9D8B030D-6E8A-4147-A177-3AD203B41FA5}">
                      <a16:colId xmlns:a16="http://schemas.microsoft.com/office/drawing/2014/main" val="251598909"/>
                    </a:ext>
                  </a:extLst>
                </a:gridCol>
                <a:gridCol w="2172836">
                  <a:extLst>
                    <a:ext uri="{9D8B030D-6E8A-4147-A177-3AD203B41FA5}">
                      <a16:colId xmlns:a16="http://schemas.microsoft.com/office/drawing/2014/main" val="2259262971"/>
                    </a:ext>
                  </a:extLst>
                </a:gridCol>
              </a:tblGrid>
              <a:tr h="236119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Budget</a:t>
                      </a:r>
                      <a:r>
                        <a:rPr lang="fr-FR" sz="1200" baseline="0" dirty="0" smtClean="0"/>
                        <a:t> 2018 (total 235 k€)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aseline="0" dirty="0" smtClean="0"/>
                        <a:t>Disponible 63 k€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686835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Pour Auto Changer</a:t>
                      </a:r>
                      <a:r>
                        <a:rPr lang="fr-FR" sz="1200" b="1" baseline="0" dirty="0" smtClean="0"/>
                        <a:t> 1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30</a:t>
                      </a:r>
                      <a:endParaRPr lang="fr-F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355821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Palonnier de levage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698835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Chariot</a:t>
                      </a:r>
                      <a:r>
                        <a:rPr lang="fr-FR" sz="1000" baseline="0" dirty="0" smtClean="0"/>
                        <a:t> de transport 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10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81057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Non Conformité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2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185972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Expédition</a:t>
                      </a:r>
                      <a:r>
                        <a:rPr lang="fr-FR" sz="1000" baseline="0" dirty="0" smtClean="0"/>
                        <a:t> Paris (Caisse + Transport)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10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554570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Pour Auto Changer</a:t>
                      </a:r>
                      <a:r>
                        <a:rPr lang="fr-FR" sz="1200" b="1" baseline="0" dirty="0" smtClean="0"/>
                        <a:t> 2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33</a:t>
                      </a:r>
                      <a:endParaRPr lang="fr-F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09789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Boitiers électriques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13,5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321433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Fourche de liaison (linkage)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8,5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601210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Fourche d’entrainement (</a:t>
                      </a:r>
                      <a:r>
                        <a:rPr lang="fr-FR" sz="1000" dirty="0" err="1" smtClean="0"/>
                        <a:t>Yoke</a:t>
                      </a:r>
                      <a:r>
                        <a:rPr lang="fr-FR" sz="1000" dirty="0" smtClean="0"/>
                        <a:t>)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94726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Connecteurs Fischer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3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331862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46189127"/>
              </p:ext>
            </p:extLst>
          </p:nvPr>
        </p:nvGraphicFramePr>
        <p:xfrm>
          <a:off x="1099716" y="3537867"/>
          <a:ext cx="6508092" cy="2889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256">
                  <a:extLst>
                    <a:ext uri="{9D8B030D-6E8A-4147-A177-3AD203B41FA5}">
                      <a16:colId xmlns:a16="http://schemas.microsoft.com/office/drawing/2014/main" val="251598909"/>
                    </a:ext>
                  </a:extLst>
                </a:gridCol>
                <a:gridCol w="2172836">
                  <a:extLst>
                    <a:ext uri="{9D8B030D-6E8A-4147-A177-3AD203B41FA5}">
                      <a16:colId xmlns:a16="http://schemas.microsoft.com/office/drawing/2014/main" val="2259262971"/>
                    </a:ext>
                  </a:extLst>
                </a:gridCol>
              </a:tblGrid>
              <a:tr h="256049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Budget</a:t>
                      </a:r>
                      <a:r>
                        <a:rPr lang="fr-FR" sz="1200" baseline="0" dirty="0" smtClean="0"/>
                        <a:t> 2019-2020-2021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aseline="0" dirty="0" smtClean="0"/>
                        <a:t>Demande (7% labo inclus)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686835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2019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244</a:t>
                      </a:r>
                      <a:endParaRPr lang="fr-F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355821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Manpower + frais labos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698835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Auto Changer</a:t>
                      </a:r>
                      <a:r>
                        <a:rPr lang="fr-FR" sz="1000" baseline="0" dirty="0" smtClean="0"/>
                        <a:t> 2 + outillage 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188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81057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Intégration</a:t>
                      </a:r>
                      <a:r>
                        <a:rPr lang="fr-FR" sz="1000" baseline="0" dirty="0" smtClean="0"/>
                        <a:t> SLAC (Transport + </a:t>
                      </a:r>
                      <a:r>
                        <a:rPr lang="fr-FR" sz="1000" baseline="0" dirty="0" err="1" smtClean="0"/>
                        <a:t>operation</a:t>
                      </a:r>
                      <a:r>
                        <a:rPr lang="fr-FR" sz="1000" baseline="0" dirty="0" smtClean="0"/>
                        <a:t>)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20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185972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2020 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186</a:t>
                      </a:r>
                      <a:endParaRPr lang="fr-F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09789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Auto</a:t>
                      </a:r>
                      <a:r>
                        <a:rPr lang="fr-FR" sz="1000" baseline="0" dirty="0" smtClean="0"/>
                        <a:t> Changer 2 + Expédition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131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321433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Pièces</a:t>
                      </a:r>
                      <a:r>
                        <a:rPr lang="fr-FR" sz="1000" baseline="0" dirty="0" smtClean="0"/>
                        <a:t> de rechange 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55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745167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2021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19</a:t>
                      </a:r>
                      <a:endParaRPr lang="fr-F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35104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Expédition</a:t>
                      </a:r>
                      <a:r>
                        <a:rPr lang="fr-FR" sz="1000" baseline="0" dirty="0" smtClean="0"/>
                        <a:t> Pièces de rechange</a:t>
                      </a:r>
                      <a:endParaRPr lang="fr-FR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9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159210"/>
                  </a:ext>
                </a:extLst>
              </a:tr>
              <a:tr h="256049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Intégration Chili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	10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794677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5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91885" y="3419531"/>
            <a:ext cx="8360229" cy="207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 nécessaires 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Guidage précis (CPPM : 0.5mm)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Brides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efficientes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(LPNHE)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inter-systèmes (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brides ouvertes/fermées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fiable (LPNHE+CPPM)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Transfert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charge maîtrisé (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LPNHE+CPPM)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Procédure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automatisée intelligente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(…)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42699" y="218058"/>
            <a:ext cx="4267404" cy="5200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/>
              <a:t>Echanges </a:t>
            </a:r>
            <a:r>
              <a:rPr lang="fr-FR" sz="2400" b="1" dirty="0" err="1" smtClean="0"/>
              <a:t>AutoChanger-Carousel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814659" y="2730931"/>
            <a:ext cx="3576300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i="1" u="sng" dirty="0" smtClean="0">
                <a:solidFill>
                  <a:srgbClr val="FF0000"/>
                </a:solidFill>
              </a:rPr>
              <a:t>Priorité = annuler risque casse filtre</a:t>
            </a:r>
            <a:endParaRPr lang="fr-FR" b="1" i="1" u="sng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658" y="1001672"/>
            <a:ext cx="7544187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Incidents mai et juin 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Erreur lecture état clamps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LPNHE :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instrumentation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Pièces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Autochanger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endommagées (4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mois – 20k€)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 préventive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Autochanger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limites d’efforts et de désynchronisation</a:t>
            </a:r>
          </a:p>
        </p:txBody>
      </p:sp>
    </p:spTree>
    <p:extLst>
      <p:ext uri="{BB962C8B-B14F-4D97-AF65-F5344CB8AC3E}">
        <p14:creationId xmlns:p14="http://schemas.microsoft.com/office/powerpoint/2010/main" val="3136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2018-11-08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Service Mécanique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9D84-9AE3-416E-8B27-7C1607934C9A}" type="slidenum">
              <a:rPr lang="fr-FR" smtClean="0"/>
              <a:t>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542074" y="2551612"/>
            <a:ext cx="59445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/>
              <a:t>CPPM : à jour mais planning serré</a:t>
            </a:r>
          </a:p>
          <a:p>
            <a:pPr algn="ctr"/>
            <a:r>
              <a:rPr lang="fr-FR" sz="2800" dirty="0" smtClean="0"/>
              <a:t>LPNHE : fiabiliser les échanges de filtres</a:t>
            </a:r>
          </a:p>
          <a:p>
            <a:pPr algn="ctr"/>
            <a:r>
              <a:rPr lang="fr-FR" sz="2800" dirty="0" smtClean="0"/>
              <a:t>Contrat Aurélien MARINI</a:t>
            </a:r>
          </a:p>
          <a:p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605246" y="357394"/>
            <a:ext cx="1933507" cy="5200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/>
              <a:t>Conclusions</a:t>
            </a:r>
            <a:endParaRPr lang="fr-FR" sz="2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50152"/>
          <a:stretch/>
        </p:blipFill>
        <p:spPr>
          <a:xfrm>
            <a:off x="1304253" y="4094532"/>
            <a:ext cx="6535492" cy="11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</TotalTime>
  <Words>193</Words>
  <Application>Microsoft Office PowerPoint</Application>
  <PresentationFormat>Affichage à l'écran (4:3)</PresentationFormat>
  <Paragraphs>100</Paragraphs>
  <Slides>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Symbol</vt:lpstr>
      <vt:lpstr>Times New Roman</vt:lpstr>
      <vt:lpstr>Thème Office</vt:lpstr>
      <vt:lpstr>Conception personnalisée</vt:lpstr>
      <vt:lpstr>1_Conception personnalisée</vt:lpstr>
      <vt:lpstr>2_Conception personnalisée</vt:lpstr>
      <vt:lpstr>Feuille de calcul</vt:lpstr>
      <vt:lpstr>Présentation PowerPoint</vt:lpstr>
      <vt:lpstr>Rappel du planning</vt:lpstr>
      <vt:lpstr>Présentation PowerPoint</vt:lpstr>
      <vt:lpstr>Présentation PowerPoint</vt:lpstr>
      <vt:lpstr>Budget prévisionnel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Karst</dc:creator>
  <cp:lastModifiedBy>Aurelien Marini</cp:lastModifiedBy>
  <cp:revision>54</cp:revision>
  <dcterms:created xsi:type="dcterms:W3CDTF">2018-10-30T13:22:19Z</dcterms:created>
  <dcterms:modified xsi:type="dcterms:W3CDTF">2018-11-08T12:41:19Z</dcterms:modified>
</cp:coreProperties>
</file>