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3" r:id="rId2"/>
  </p:sldMasterIdLst>
  <p:notesMasterIdLst>
    <p:notesMasterId r:id="rId35"/>
  </p:notesMasterIdLst>
  <p:handoutMasterIdLst>
    <p:handoutMasterId r:id="rId36"/>
  </p:handoutMasterIdLst>
  <p:sldIdLst>
    <p:sldId id="278" r:id="rId3"/>
    <p:sldId id="309" r:id="rId4"/>
    <p:sldId id="288" r:id="rId5"/>
    <p:sldId id="314" r:id="rId6"/>
    <p:sldId id="299" r:id="rId7"/>
    <p:sldId id="300" r:id="rId8"/>
    <p:sldId id="315" r:id="rId9"/>
    <p:sldId id="333" r:id="rId10"/>
    <p:sldId id="334" r:id="rId11"/>
    <p:sldId id="308" r:id="rId12"/>
    <p:sldId id="326" r:id="rId13"/>
    <p:sldId id="298" r:id="rId14"/>
    <p:sldId id="316" r:id="rId15"/>
    <p:sldId id="336" r:id="rId16"/>
    <p:sldId id="341" r:id="rId17"/>
    <p:sldId id="302" r:id="rId18"/>
    <p:sldId id="317" r:id="rId19"/>
    <p:sldId id="318" r:id="rId20"/>
    <p:sldId id="319" r:id="rId21"/>
    <p:sldId id="320" r:id="rId22"/>
    <p:sldId id="339" r:id="rId23"/>
    <p:sldId id="323" r:id="rId24"/>
    <p:sldId id="328" r:id="rId25"/>
    <p:sldId id="337" r:id="rId26"/>
    <p:sldId id="329" r:id="rId27"/>
    <p:sldId id="311" r:id="rId28"/>
    <p:sldId id="340" r:id="rId29"/>
    <p:sldId id="310" r:id="rId30"/>
    <p:sldId id="294" r:id="rId31"/>
    <p:sldId id="330" r:id="rId32"/>
    <p:sldId id="335" r:id="rId33"/>
    <p:sldId id="338" r:id="rId34"/>
  </p:sldIdLst>
  <p:sldSz cx="9144000" cy="6858000" type="screen4x3"/>
  <p:notesSz cx="7099300" cy="10234613"/>
  <p:custDataLst>
    <p:tags r:id="rId37"/>
  </p:custDataLst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4043">
          <p15:clr>
            <a:srgbClr val="A4A3A4"/>
          </p15:clr>
        </p15:guide>
        <p15:guide id="3" orient="horz" pos="982">
          <p15:clr>
            <a:srgbClr val="A4A3A4"/>
          </p15:clr>
        </p15:guide>
        <p15:guide id="4" orient="horz" pos="1193">
          <p15:clr>
            <a:srgbClr val="A4A3A4"/>
          </p15:clr>
        </p15:guide>
        <p15:guide id="5" pos="2880">
          <p15:clr>
            <a:srgbClr val="A4A3A4"/>
          </p15:clr>
        </p15:guide>
        <p15:guide id="6" pos="3034">
          <p15:clr>
            <a:srgbClr val="A4A3A4"/>
          </p15:clr>
        </p15:guide>
        <p15:guide id="7" pos="75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00B4CD"/>
    <a:srgbClr val="17354A"/>
    <a:srgbClr val="7D6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57" autoAdjust="0"/>
    <p:restoredTop sz="41740" autoAdjust="0"/>
  </p:normalViewPr>
  <p:slideViewPr>
    <p:cSldViewPr snapToGrid="0">
      <p:cViewPr varScale="1">
        <p:scale>
          <a:sx n="111" d="100"/>
          <a:sy n="111" d="100"/>
        </p:scale>
        <p:origin x="1356" y="114"/>
      </p:cViewPr>
      <p:guideLst>
        <p:guide orient="horz" pos="2160"/>
        <p:guide orient="horz" pos="4043"/>
        <p:guide orient="horz" pos="982"/>
        <p:guide orient="horz" pos="1193"/>
        <p:guide pos="2880"/>
        <p:guide pos="3034"/>
        <p:guide pos="75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920"/>
    </p:cViewPr>
  </p:sorterViewPr>
  <p:notesViewPr>
    <p:cSldViewPr snapToGrid="0">
      <p:cViewPr varScale="1">
        <p:scale>
          <a:sx n="84" d="100"/>
          <a:sy n="84" d="100"/>
        </p:scale>
        <p:origin x="-3084" y="-78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1"/>
          </a:xfrm>
          <a:prstGeom prst="rect">
            <a:avLst/>
          </a:prstGeom>
        </p:spPr>
        <p:txBody>
          <a:bodyPr vert="horz" lIns="94739" tIns="47370" rIns="94739" bIns="4737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1"/>
            <a:ext cx="3076363" cy="511731"/>
          </a:xfrm>
          <a:prstGeom prst="rect">
            <a:avLst/>
          </a:prstGeom>
        </p:spPr>
        <p:txBody>
          <a:bodyPr vert="horz" lIns="94739" tIns="47370" rIns="94739" bIns="47370" rtlCol="0"/>
          <a:lstStyle>
            <a:lvl1pPr algn="r">
              <a:defRPr sz="1200"/>
            </a:lvl1pPr>
          </a:lstStyle>
          <a:p>
            <a:fld id="{791E1A98-1FDC-4069-A549-108C524DA00B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739" tIns="47370" rIns="94739" bIns="4737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4739" tIns="47370" rIns="94739" bIns="47370" rtlCol="0" anchor="b"/>
          <a:lstStyle>
            <a:lvl1pPr algn="r">
              <a:defRPr sz="1200"/>
            </a:lvl1pPr>
          </a:lstStyle>
          <a:p>
            <a:fld id="{18C77194-D090-47CB-A252-F02355B118C3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2937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1"/>
          </a:xfrm>
          <a:prstGeom prst="rect">
            <a:avLst/>
          </a:prstGeom>
        </p:spPr>
        <p:txBody>
          <a:bodyPr vert="horz" lIns="94739" tIns="47370" rIns="94739" bIns="4737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1"/>
            <a:ext cx="3076363" cy="511731"/>
          </a:xfrm>
          <a:prstGeom prst="rect">
            <a:avLst/>
          </a:prstGeom>
        </p:spPr>
        <p:txBody>
          <a:bodyPr vert="horz" lIns="94739" tIns="47370" rIns="94739" bIns="47370" rtlCol="0"/>
          <a:lstStyle>
            <a:lvl1pPr algn="r">
              <a:defRPr sz="1200"/>
            </a:lvl1pPr>
          </a:lstStyle>
          <a:p>
            <a:fld id="{F33F48AF-06F8-4945-9F42-661BBF80F64A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39" tIns="47370" rIns="94739" bIns="4737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4739" tIns="47370" rIns="94739" bIns="4737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739" tIns="47370" rIns="94739" bIns="4737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4739" tIns="47370" rIns="94739" bIns="47370" rtlCol="0" anchor="b"/>
          <a:lstStyle>
            <a:lvl1pPr algn="r">
              <a:defRPr sz="1200"/>
            </a:lvl1pPr>
          </a:lstStyle>
          <a:p>
            <a:fld id="{649C13A5-511F-4D4F-B778-6AB878583413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427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defTabSz="947390"/>
            <a:r>
              <a:rPr lang="fr-FR" b="1" dirty="0">
                <a:latin typeface="Trebuchet MS"/>
              </a:rPr>
              <a:t>Ondulations</a:t>
            </a:r>
          </a:p>
          <a:p>
            <a:pPr defTabSz="947390"/>
            <a:r>
              <a:rPr lang="fr-FR" dirty="0">
                <a:latin typeface="Trebuchet MS"/>
              </a:rPr>
              <a:t>(Simple)</a:t>
            </a:r>
          </a:p>
          <a:p>
            <a:pPr defTabSz="947390"/>
            <a:endParaRPr lang="fr-FR" dirty="0"/>
          </a:p>
          <a:p>
            <a:pPr defTabSz="947390"/>
            <a:r>
              <a:rPr lang="fr-FR" b="1" dirty="0">
                <a:latin typeface="Trebuchet MS"/>
              </a:rPr>
              <a:t>Remarque : </a:t>
            </a:r>
            <a:r>
              <a:rPr lang="fr-FR" dirty="0">
                <a:latin typeface="Trebuchet MS"/>
              </a:rPr>
              <a:t>ce modèle de vidéo est optimisé pour Microsoft PowerPoint 2010.</a:t>
            </a:r>
          </a:p>
          <a:p>
            <a:pPr marL="710543" lvl="1" indent="-236848" defTabSz="947390">
              <a:buClr>
                <a:schemeClr val="tx1"/>
              </a:buClr>
              <a:buFont typeface="Arial" pitchFamily="34" charset="0"/>
              <a:buChar char="•"/>
            </a:pPr>
            <a:r>
              <a:rPr lang="fr-FR" dirty="0">
                <a:latin typeface="Trebuchet MS"/>
              </a:rPr>
              <a:t>Dans PowerPoint 2007, les éléments de la vidéo peuvent être lus, mais tout contenu chevauchant les barres de la vidéo sera recouvert par la vidéo en mode Diaporama.</a:t>
            </a:r>
          </a:p>
          <a:p>
            <a:pPr marL="710543" lvl="1" indent="-236848" defTabSz="947390">
              <a:buClr>
                <a:schemeClr val="tx1"/>
              </a:buClr>
              <a:buFont typeface="Arial" pitchFamily="34" charset="0"/>
              <a:buChar char="•"/>
            </a:pPr>
            <a:r>
              <a:rPr lang="fr-FR" dirty="0">
                <a:latin typeface="Trebuchet MS"/>
              </a:rPr>
              <a:t>Dans PowerPoint 2003, la vidéo ne peut pas être lue, mais le cadre d’affichage des vidéos reste en place sous forme d’images statiques. </a:t>
            </a:r>
            <a:br>
              <a:rPr lang="fr-FR" dirty="0">
                <a:latin typeface="Trebuchet MS"/>
              </a:rPr>
            </a:br>
            <a:endParaRPr lang="fr-FR" dirty="0">
              <a:latin typeface="Trebuchet MS"/>
            </a:endParaRPr>
          </a:p>
          <a:p>
            <a:pPr marL="236848" indent="-236848" defTabSz="947390">
              <a:buFont typeface="Trebuchet MS"/>
              <a:buAutoNum type="arabicPeriod"/>
            </a:pPr>
            <a:r>
              <a:rPr lang="fr-FR" dirty="0">
                <a:latin typeface="Calibri"/>
              </a:rPr>
              <a:t>La vidéo :</a:t>
            </a:r>
          </a:p>
          <a:p>
            <a:pPr marL="710543" lvl="1" indent="-236848" defTabSz="947390">
              <a:buFont typeface="Trebuchet MS"/>
              <a:buAutoNum type="arabicPeriod"/>
            </a:pPr>
            <a:r>
              <a:rPr lang="fr-FR" dirty="0">
                <a:latin typeface="Calibri"/>
              </a:rPr>
              <a:t>s’exécute automatiquement après chaque transition ;</a:t>
            </a:r>
          </a:p>
          <a:p>
            <a:pPr marL="710543" lvl="1" indent="-236848" defTabSz="947390">
              <a:buFont typeface="Trebuchet MS"/>
              <a:buAutoNum type="arabicPeriod"/>
            </a:pPr>
            <a:r>
              <a:rPr lang="fr-FR" dirty="0">
                <a:latin typeface="Calibri"/>
              </a:rPr>
              <a:t>dure 15 secondes ;</a:t>
            </a:r>
          </a:p>
          <a:p>
            <a:pPr marL="710543" lvl="1" indent="-236848" defTabSz="947390">
              <a:buFont typeface="Trebuchet MS"/>
              <a:buAutoNum type="arabicPeriod"/>
            </a:pPr>
            <a:r>
              <a:rPr lang="fr-FR" dirty="0">
                <a:latin typeface="Calibri"/>
              </a:rPr>
              <a:t>effectue une boucle de façon transparente pour une lecture sans fin.</a:t>
            </a:r>
            <a:br>
              <a:rPr lang="fr-FR" dirty="0">
                <a:latin typeface="Calibri"/>
              </a:rPr>
            </a:br>
            <a:endParaRPr lang="fr-FR" dirty="0">
              <a:latin typeface="Calibri"/>
            </a:endParaRPr>
          </a:p>
          <a:p>
            <a:pPr marL="236848" indent="-236848" defTabSz="947390">
              <a:buFont typeface="Trebuchet MS"/>
              <a:buAutoNum type="arabicPeriod"/>
            </a:pPr>
            <a:r>
              <a:rPr lang="fr-FR" dirty="0">
                <a:latin typeface="Calibri"/>
              </a:rPr>
              <a:t>Pour ajouter des diapositives ou pour modifier la disposition :</a:t>
            </a:r>
          </a:p>
          <a:p>
            <a:pPr marL="710543" lvl="1" indent="-236848" defTabSz="947390">
              <a:buFont typeface="Trebuchet MS"/>
              <a:buAutoNum type="arabicPeriod"/>
            </a:pPr>
            <a:r>
              <a:rPr lang="fr-FR" dirty="0">
                <a:latin typeface="Calibri"/>
              </a:rPr>
              <a:t>Pour ajouter une nouvelle diapositive, sous l’onglet </a:t>
            </a:r>
            <a:r>
              <a:rPr lang="fr-FR" b="1" dirty="0">
                <a:latin typeface="Calibri"/>
              </a:rPr>
              <a:t>Accueil</a:t>
            </a:r>
            <a:r>
              <a:rPr lang="fr-FR" dirty="0">
                <a:latin typeface="Calibri"/>
              </a:rPr>
              <a:t>, dans le groupe </a:t>
            </a:r>
            <a:r>
              <a:rPr lang="fr-FR" b="1" dirty="0">
                <a:latin typeface="Calibri"/>
              </a:rPr>
              <a:t>Diapositives</a:t>
            </a:r>
            <a:r>
              <a:rPr lang="fr-FR" dirty="0">
                <a:latin typeface="Calibri"/>
              </a:rPr>
              <a:t>, cliquez sur la flèche en dessous de </a:t>
            </a:r>
            <a:r>
              <a:rPr lang="fr-FR" b="1" dirty="0">
                <a:latin typeface="Calibri"/>
              </a:rPr>
              <a:t>Nouvelle diapositive</a:t>
            </a:r>
            <a:r>
              <a:rPr lang="fr-FR" dirty="0">
                <a:latin typeface="Calibri"/>
              </a:rPr>
              <a:t>, puis cliquez sur </a:t>
            </a:r>
            <a:r>
              <a:rPr lang="fr-FR" b="1" dirty="0">
                <a:latin typeface="Calibri"/>
              </a:rPr>
              <a:t>Thème d’arrière-plan animé</a:t>
            </a:r>
            <a:r>
              <a:rPr lang="fr-FR" dirty="0">
                <a:latin typeface="Calibri"/>
              </a:rPr>
              <a:t> et sélectionnez la disposition souhaitée.</a:t>
            </a:r>
          </a:p>
          <a:p>
            <a:pPr marL="710543" lvl="1" indent="-236848" defTabSz="947390">
              <a:buFont typeface="Trebuchet MS"/>
              <a:buAutoNum type="arabicPeriod"/>
            </a:pPr>
            <a:r>
              <a:rPr lang="fr-FR" dirty="0">
                <a:latin typeface="Calibri"/>
              </a:rPr>
              <a:t>Pour modifier la disposition d’une diapositive existante, sous l’onglet </a:t>
            </a:r>
            <a:r>
              <a:rPr lang="fr-FR" b="1" dirty="0">
                <a:latin typeface="Calibri"/>
              </a:rPr>
              <a:t>Accueil</a:t>
            </a:r>
            <a:r>
              <a:rPr lang="fr-FR" dirty="0">
                <a:latin typeface="Calibri"/>
              </a:rPr>
              <a:t>, dans le groupe </a:t>
            </a:r>
            <a:r>
              <a:rPr lang="fr-FR" b="1" dirty="0">
                <a:latin typeface="Calibri"/>
              </a:rPr>
              <a:t>Diapositives</a:t>
            </a:r>
            <a:r>
              <a:rPr lang="fr-FR" dirty="0">
                <a:latin typeface="Calibri"/>
              </a:rPr>
              <a:t>, cliquez sur </a:t>
            </a:r>
            <a:r>
              <a:rPr lang="fr-FR" b="1" dirty="0">
                <a:latin typeface="Calibri"/>
              </a:rPr>
              <a:t>Disposition</a:t>
            </a:r>
            <a:r>
              <a:rPr lang="fr-FR" dirty="0">
                <a:latin typeface="Calibri"/>
              </a:rPr>
              <a:t>, puis sélectionnez la disposition souhaitée.</a:t>
            </a:r>
            <a:r>
              <a:rPr lang="fr-FR" dirty="0">
                <a:latin typeface="Trebuchet MS"/>
              </a:rPr>
              <a:t/>
            </a:r>
            <a:br>
              <a:rPr lang="fr-FR" dirty="0">
                <a:latin typeface="Trebuchet MS"/>
              </a:rPr>
            </a:br>
            <a:endParaRPr lang="fr-FR" dirty="0">
              <a:latin typeface="Trebuchet MS"/>
            </a:endParaRPr>
          </a:p>
          <a:p>
            <a:pPr marL="236848" indent="-236848" defTabSz="947390">
              <a:buFont typeface="Trebuchet MS"/>
              <a:buAutoNum type="arabicPeriod"/>
            </a:pPr>
            <a:r>
              <a:rPr lang="fr-FR" dirty="0">
                <a:latin typeface="Trebuchet MS"/>
              </a:rPr>
              <a:t>Autres éléments animés :</a:t>
            </a:r>
          </a:p>
          <a:p>
            <a:pPr marL="653699" lvl="1" indent="-180004" defTabSz="947390">
              <a:buClr>
                <a:schemeClr val="tx1"/>
              </a:buClr>
              <a:buFont typeface="Arial" pitchFamily="34" charset="0"/>
              <a:buChar char="•"/>
            </a:pPr>
            <a:r>
              <a:rPr lang="fr-FR" dirty="0">
                <a:latin typeface="Trebuchet MS"/>
              </a:rPr>
              <a:t>Les éléments animés que vous ajoutez démarrent après la transition et le démarrage de la vidéo à l’arrière-plan.</a:t>
            </a:r>
          </a:p>
          <a:p>
            <a:pPr marL="710543" lvl="1" indent="-236848" defTabSz="947390">
              <a:buFont typeface="Trebuchet MS"/>
              <a:buAutoNum type="arabicPeriod"/>
            </a:pPr>
            <a:endParaRPr lang="fr-FR" noProof="0" dirty="0" smtClean="0">
              <a:latin typeface="+mn-lt"/>
              <a:ea typeface="+mn-ea"/>
              <a:cs typeface="+mn-cs"/>
            </a:endParaRPr>
          </a:p>
          <a:p>
            <a:pPr marL="236848" indent="-236848" defTabSz="947390">
              <a:buFont typeface="Trebuchet MS"/>
              <a:buAutoNum type="arabicPeriod"/>
            </a:pPr>
            <a:r>
              <a:rPr lang="fr-FR" dirty="0">
                <a:latin typeface="Trebuchet MS"/>
              </a:rPr>
              <a:t>Dispositions avec effets vidéo :</a:t>
            </a:r>
          </a:p>
          <a:p>
            <a:pPr marL="710543" lvl="1" indent="-236848" defTabSz="947390">
              <a:buClr>
                <a:schemeClr val="tx1"/>
              </a:buClr>
              <a:buFont typeface="Arial" pitchFamily="34" charset="0"/>
              <a:buChar char="•"/>
            </a:pPr>
            <a:r>
              <a:rPr lang="fr-FR" dirty="0">
                <a:latin typeface="Trebuchet MS"/>
              </a:rPr>
              <a:t>Les dispositions « Titre et contenu (verts) » et « Titre et contenu (violets) » sont créées au moyen d’un superposition de couleurs dans la vidéo.</a:t>
            </a:r>
          </a:p>
          <a:p>
            <a:pPr marL="1184237" lvl="2" indent="-236848" defTabSz="947390">
              <a:buClr>
                <a:schemeClr val="tx1"/>
              </a:buClr>
              <a:buFont typeface="Courier New" pitchFamily="49" charset="0"/>
              <a:buChar char="o"/>
            </a:pPr>
            <a:r>
              <a:rPr lang="fr-FR" dirty="0">
                <a:latin typeface="Trebuchet MS"/>
              </a:rPr>
              <a:t>La vidéo étant sélectionnée, sous </a:t>
            </a:r>
            <a:r>
              <a:rPr lang="fr-FR" b="1" dirty="0">
                <a:latin typeface="Trebuchet MS"/>
              </a:rPr>
              <a:t>Outils vidéo</a:t>
            </a:r>
            <a:r>
              <a:rPr lang="fr-FR" dirty="0">
                <a:latin typeface="Trebuchet MS"/>
              </a:rPr>
              <a:t>, sous l’onglet </a:t>
            </a:r>
            <a:r>
              <a:rPr lang="fr-FR" b="1" dirty="0">
                <a:latin typeface="Trebuchet MS"/>
              </a:rPr>
              <a:t>Format</a:t>
            </a:r>
            <a:r>
              <a:rPr lang="fr-FR" dirty="0">
                <a:latin typeface="Trebuchet MS"/>
              </a:rPr>
              <a:t>, dans le groupe </a:t>
            </a:r>
            <a:r>
              <a:rPr lang="fr-FR" b="1" dirty="0">
                <a:latin typeface="Trebuchet MS"/>
              </a:rPr>
              <a:t>Ajuster</a:t>
            </a:r>
            <a:r>
              <a:rPr lang="fr-FR" dirty="0">
                <a:latin typeface="Trebuchet MS"/>
              </a:rPr>
              <a:t>, sélectionnez </a:t>
            </a:r>
            <a:r>
              <a:rPr lang="fr-FR" b="1" dirty="0">
                <a:latin typeface="Trebuchet MS"/>
              </a:rPr>
              <a:t>Couleur</a:t>
            </a:r>
            <a:r>
              <a:rPr lang="fr-FR" dirty="0">
                <a:latin typeface="Trebuchet MS"/>
              </a:rPr>
              <a:t> et choisissez </a:t>
            </a:r>
            <a:r>
              <a:rPr lang="fr-FR" b="1" dirty="0">
                <a:latin typeface="Trebuchet MS"/>
              </a:rPr>
              <a:t>Bleu-vert, couleur accent. 6 claire</a:t>
            </a:r>
            <a:r>
              <a:rPr lang="fr-FR" dirty="0">
                <a:latin typeface="Trebuchet MS"/>
              </a:rPr>
              <a:t> (troisième ligne, septième option à partir de la gauche) ou </a:t>
            </a:r>
            <a:r>
              <a:rPr lang="fr-FR" b="1" dirty="0">
                <a:latin typeface="Trebuchet MS"/>
              </a:rPr>
              <a:t>Pervenche, couleur accent. 5 claire</a:t>
            </a:r>
            <a:r>
              <a:rPr lang="fr-FR" dirty="0">
                <a:latin typeface="Trebuchet MS"/>
              </a:rPr>
              <a:t> (troisième ligne, sixième option à partir de la gauche).</a:t>
            </a:r>
          </a:p>
          <a:p>
            <a:pPr defTabSz="947390"/>
            <a:endParaRPr lang="fr-FR" noProof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7390"/>
            <a:fld id="{649C13A5-511F-4D4F-B778-6AB878583413}" type="slidenum">
              <a:rPr lang="en-US">
                <a:latin typeface="Trebuchet MS"/>
              </a:rPr>
              <a:pPr defTabSz="947390"/>
              <a:t>1</a:t>
            </a:fld>
            <a:endParaRPr lang="en-US"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658105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5603" name="Espace réservé du titre 1"/>
          <p:cNvSpPr>
            <a:spLocks noGrp="1"/>
          </p:cNvSpPr>
          <p:nvPr>
            <p:ph type="ctrTitle" hasCustomPrompt="1"/>
          </p:nvPr>
        </p:nvSpPr>
        <p:spPr>
          <a:xfrm>
            <a:off x="2987824" y="3140968"/>
            <a:ext cx="6620272" cy="1470025"/>
          </a:xfrm>
          <a:prstGeom prst="rect">
            <a:avLst/>
          </a:prstGeom>
        </p:spPr>
        <p:txBody>
          <a:bodyPr/>
          <a:lstStyle>
            <a:lvl1pPr algn="l">
              <a:defRPr sz="3600" smtClean="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fr-FR" sz="3600" b="1" dirty="0" smtClean="0">
                <a:solidFill>
                  <a:srgbClr val="153449"/>
                </a:solidFill>
              </a:rPr>
              <a:t>Titre de la présentation</a:t>
            </a:r>
            <a:br>
              <a:rPr lang="fr-FR" sz="3600" b="1" dirty="0" smtClean="0">
                <a:solidFill>
                  <a:srgbClr val="153449"/>
                </a:solidFill>
              </a:rPr>
            </a:br>
            <a:r>
              <a:rPr lang="fr-FR" sz="2300" dirty="0" smtClean="0">
                <a:solidFill>
                  <a:srgbClr val="01B2CD"/>
                </a:solidFill>
              </a:rPr>
              <a:t>Sous-titre de la présentation</a:t>
            </a:r>
            <a:br>
              <a:rPr lang="fr-FR" sz="2300" dirty="0" smtClean="0">
                <a:solidFill>
                  <a:srgbClr val="01B2CD"/>
                </a:solidFill>
              </a:rPr>
            </a:br>
            <a:r>
              <a:rPr lang="fr-FR" sz="1800" dirty="0" smtClean="0">
                <a:solidFill>
                  <a:srgbClr val="153449"/>
                </a:solidFill>
              </a:rPr>
              <a:t>7 MARS </a:t>
            </a:r>
            <a:r>
              <a:rPr lang="fr-FR" sz="1800" baseline="0" dirty="0" smtClean="0">
                <a:solidFill>
                  <a:srgbClr val="153449"/>
                </a:solidFill>
              </a:rPr>
              <a:t>2016</a:t>
            </a:r>
            <a:endParaRPr lang="fr-FR" sz="1800" dirty="0">
              <a:solidFill>
                <a:srgbClr val="1534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24947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4A89-BD9B-42CA-B4E5-955EC81BE2A3}" type="datetime1">
              <a:rPr lang="fr-FR" smtClean="0"/>
              <a:t>30/10/2018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 Cottin -Assistante de prévention - LAPP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7F96F-1D34-4AD8-A324-DDD9B7126D3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6106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9714-EB65-476C-8DFD-AC2B304DC645}" type="datetime1">
              <a:rPr lang="fr-FR" smtClean="0"/>
              <a:t>30/10/2018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 Cottin -Assistante de prévention - LAPP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7F96F-1D34-4AD8-A324-DDD9B7126D3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85306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3A64A-AC96-452E-A187-05AB3B339150}" type="datetime1">
              <a:rPr lang="fr-FR" smtClean="0"/>
              <a:t>30/10/2018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 Cottin -Assistante de prévention - LAPP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7F96F-1D34-4AD8-A324-DDD9B7126D3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6650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39332"/>
            <a:ext cx="5111750" cy="497866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1435099"/>
            <a:ext cx="2322513" cy="49831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52D05-EF2F-4AA4-9ECD-596E0A359434}" type="datetime1">
              <a:rPr lang="fr-FR" smtClean="0"/>
              <a:t>30/10/2018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 Cottin -Assistante de prévention - LAPP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7F96F-1D34-4AD8-A324-DDD9B7126D3B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81217" y="198435"/>
            <a:ext cx="770558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43001" y="1507067"/>
            <a:ext cx="7543800" cy="38523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401734"/>
            <a:ext cx="7560733" cy="101653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7B9C0-44AF-499E-9A9E-2074F6BE7039}" type="datetime1">
              <a:rPr lang="fr-FR" smtClean="0"/>
              <a:t>30/10/2018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 Cottin -Assistante de prévention - LAPP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7F96F-1D34-4AD8-A324-DDD9B7126D3B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81217" y="198435"/>
            <a:ext cx="7705581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188000" y="6454800"/>
            <a:ext cx="2635200" cy="3132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latin typeface="calibri" charset="0"/>
              </a:defRPr>
            </a:lvl1pPr>
          </a:lstStyle>
          <a:p>
            <a:fld id="{1C0B1EA5-8699-42A8-9A17-44040E2C0AA4}" type="datetime1">
              <a:rPr lang="fr-FR" smtClean="0"/>
              <a:t>30/10/2018</a:t>
            </a:fld>
            <a:endParaRPr lang="en-US"/>
          </a:p>
        </p:txBody>
      </p:sp>
      <p:sp>
        <p:nvSpPr>
          <p:cNvPr id="8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294800" y="6454800"/>
            <a:ext cx="3085200" cy="313200"/>
          </a:xfrm>
          <a:prstGeom prst="rect">
            <a:avLst/>
          </a:prstGeom>
        </p:spPr>
        <p:txBody>
          <a:bodyPr/>
          <a:lstStyle>
            <a:lvl1pPr algn="ctr">
              <a:defRPr sz="1200" baseline="0">
                <a:latin typeface="calibri" charset="0"/>
              </a:defRPr>
            </a:lvl1pPr>
          </a:lstStyle>
          <a:p>
            <a:r>
              <a:rPr lang="fr-FR" smtClean="0"/>
              <a:t>M Cottin -Assistante de prévention - LAPP</a:t>
            </a:r>
            <a:endParaRPr lang="en-US" dirty="0"/>
          </a:p>
        </p:txBody>
      </p:sp>
      <p:sp>
        <p:nvSpPr>
          <p:cNvPr id="9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884000" y="6454800"/>
            <a:ext cx="1033200" cy="3132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08A7F96F-1D34-4AD8-A324-DDD9B7126D3B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3" hasCustomPrompt="1"/>
          </p:nvPr>
        </p:nvSpPr>
        <p:spPr>
          <a:xfrm>
            <a:off x="111600" y="6105600"/>
            <a:ext cx="838800" cy="662400"/>
          </a:xfrm>
        </p:spPr>
        <p:txBody>
          <a:bodyPr/>
          <a:lstStyle>
            <a:lvl1pPr marL="0" indent="0">
              <a:buNone/>
              <a:defRPr sz="1200" baseline="30000"/>
            </a:lvl1pPr>
          </a:lstStyle>
          <a:p>
            <a:r>
              <a:rPr lang="fr-FR" dirty="0" smtClean="0"/>
              <a:t>Espace disponible pour un 2ème logo</a:t>
            </a:r>
            <a:endParaRPr lang="fr-FR" dirty="0"/>
          </a:p>
        </p:txBody>
      </p:sp>
      <p:sp>
        <p:nvSpPr>
          <p:cNvPr id="12" name="Espace réservé du titre 4"/>
          <p:cNvSpPr txBox="1">
            <a:spLocks/>
          </p:cNvSpPr>
          <p:nvPr/>
        </p:nvSpPr>
        <p:spPr>
          <a:xfrm>
            <a:off x="3805200" y="68399"/>
            <a:ext cx="5126400" cy="45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dirty="0" smtClean="0"/>
              <a:t>Cliquez pour modifier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437028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8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188000" y="6454800"/>
            <a:ext cx="2635200" cy="3132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latin typeface="calibri" charset="0"/>
              </a:defRPr>
            </a:lvl1pPr>
          </a:lstStyle>
          <a:p>
            <a:fld id="{1C0B1EA5-8699-42A8-9A17-44040E2C0AA4}" type="datetime1">
              <a:rPr lang="fr-FR" smtClean="0"/>
              <a:t>30/10/2018</a:t>
            </a:fld>
            <a:endParaRPr lang="en-US"/>
          </a:p>
        </p:txBody>
      </p:sp>
      <p:sp>
        <p:nvSpPr>
          <p:cNvPr id="9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294800" y="6454800"/>
            <a:ext cx="3085200" cy="313200"/>
          </a:xfrm>
          <a:prstGeom prst="rect">
            <a:avLst/>
          </a:prstGeom>
        </p:spPr>
        <p:txBody>
          <a:bodyPr/>
          <a:lstStyle>
            <a:lvl1pPr algn="ctr">
              <a:defRPr sz="1200" baseline="0">
                <a:latin typeface="calibri" charset="0"/>
              </a:defRPr>
            </a:lvl1pPr>
          </a:lstStyle>
          <a:p>
            <a:r>
              <a:rPr lang="fr-FR" smtClean="0"/>
              <a:t>M Cottin -Assistante de prévention - LAPP</a:t>
            </a:r>
            <a:endParaRPr lang="en-US" dirty="0"/>
          </a:p>
        </p:txBody>
      </p:sp>
      <p:sp>
        <p:nvSpPr>
          <p:cNvPr id="10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884000" y="6454800"/>
            <a:ext cx="1033200" cy="3132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08A7F96F-1D34-4AD8-A324-DDD9B7126D3B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2" name="Espace réservé du titre 4"/>
          <p:cNvSpPr>
            <a:spLocks noGrp="1"/>
          </p:cNvSpPr>
          <p:nvPr>
            <p:ph type="title" hasCustomPrompt="1"/>
          </p:nvPr>
        </p:nvSpPr>
        <p:spPr>
          <a:xfrm>
            <a:off x="3805200" y="68399"/>
            <a:ext cx="5126400" cy="45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fr-FR" dirty="0" smtClean="0"/>
              <a:t>Cliquez pour modifier le titre</a:t>
            </a:r>
            <a:endParaRPr lang="fr-FR" dirty="0"/>
          </a:p>
        </p:txBody>
      </p:sp>
      <p:sp>
        <p:nvSpPr>
          <p:cNvPr id="13" name="Espace réservé pour une image  10"/>
          <p:cNvSpPr>
            <a:spLocks noGrp="1"/>
          </p:cNvSpPr>
          <p:nvPr>
            <p:ph type="pic" sz="quarter" idx="13" hasCustomPrompt="1"/>
          </p:nvPr>
        </p:nvSpPr>
        <p:spPr>
          <a:xfrm>
            <a:off x="111600" y="6105600"/>
            <a:ext cx="838800" cy="662400"/>
          </a:xfrm>
        </p:spPr>
        <p:txBody>
          <a:bodyPr/>
          <a:lstStyle>
            <a:lvl1pPr marL="0" indent="0">
              <a:buNone/>
              <a:defRPr sz="1200" baseline="30000"/>
            </a:lvl1pPr>
          </a:lstStyle>
          <a:p>
            <a:r>
              <a:rPr lang="fr-FR" dirty="0" smtClean="0"/>
              <a:t>Espace disponible pour un 2ème logo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6039501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188000" y="6454800"/>
            <a:ext cx="2635200" cy="3132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latin typeface="calibri" charset="0"/>
              </a:defRPr>
            </a:lvl1pPr>
          </a:lstStyle>
          <a:p>
            <a:fld id="{1C0B1EA5-8699-42A8-9A17-44040E2C0AA4}" type="datetime1">
              <a:rPr lang="fr-FR" smtClean="0"/>
              <a:t>30/10/2018</a:t>
            </a:fld>
            <a:endParaRPr lang="en-US"/>
          </a:p>
        </p:txBody>
      </p:sp>
      <p:sp>
        <p:nvSpPr>
          <p:cNvPr id="8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294800" y="6454800"/>
            <a:ext cx="3085200" cy="313200"/>
          </a:xfrm>
          <a:prstGeom prst="rect">
            <a:avLst/>
          </a:prstGeom>
        </p:spPr>
        <p:txBody>
          <a:bodyPr/>
          <a:lstStyle>
            <a:lvl1pPr algn="ctr">
              <a:defRPr sz="1200" baseline="0">
                <a:latin typeface="calibri" charset="0"/>
              </a:defRPr>
            </a:lvl1pPr>
          </a:lstStyle>
          <a:p>
            <a:r>
              <a:rPr lang="fr-FR" smtClean="0"/>
              <a:t>M Cottin -Assistante de prévention - LAPP</a:t>
            </a:r>
            <a:endParaRPr lang="en-US" dirty="0"/>
          </a:p>
        </p:txBody>
      </p:sp>
      <p:sp>
        <p:nvSpPr>
          <p:cNvPr id="9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884000" y="6454800"/>
            <a:ext cx="1033200" cy="3132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08A7F96F-1D34-4AD8-A324-DDD9B7126D3B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3" hasCustomPrompt="1"/>
          </p:nvPr>
        </p:nvSpPr>
        <p:spPr>
          <a:xfrm>
            <a:off x="111600" y="6105600"/>
            <a:ext cx="838800" cy="662400"/>
          </a:xfrm>
        </p:spPr>
        <p:txBody>
          <a:bodyPr/>
          <a:lstStyle>
            <a:lvl1pPr marL="0" indent="0">
              <a:buNone/>
              <a:defRPr sz="1200" baseline="30000"/>
            </a:lvl1pPr>
          </a:lstStyle>
          <a:p>
            <a:r>
              <a:rPr lang="fr-FR" dirty="0" smtClean="0"/>
              <a:t>Espace disponible pour un 2ème logo</a:t>
            </a:r>
            <a:endParaRPr lang="fr-FR" dirty="0"/>
          </a:p>
        </p:txBody>
      </p:sp>
      <p:sp>
        <p:nvSpPr>
          <p:cNvPr id="12" name="Espace réservé du titre 4"/>
          <p:cNvSpPr txBox="1">
            <a:spLocks/>
          </p:cNvSpPr>
          <p:nvPr/>
        </p:nvSpPr>
        <p:spPr>
          <a:xfrm>
            <a:off x="3805200" y="68399"/>
            <a:ext cx="5126400" cy="45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mtClean="0"/>
              <a:t>Cliquez pour modifier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680498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8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188000" y="6454800"/>
            <a:ext cx="2635200" cy="3132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latin typeface="calibri" charset="0"/>
              </a:defRPr>
            </a:lvl1pPr>
          </a:lstStyle>
          <a:p>
            <a:fld id="{1C0B1EA5-8699-42A8-9A17-44040E2C0AA4}" type="datetime1">
              <a:rPr lang="fr-FR" smtClean="0"/>
              <a:t>30/10/2018</a:t>
            </a:fld>
            <a:endParaRPr lang="en-US"/>
          </a:p>
        </p:txBody>
      </p:sp>
      <p:sp>
        <p:nvSpPr>
          <p:cNvPr id="9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294800" y="6454800"/>
            <a:ext cx="3086100" cy="313200"/>
          </a:xfrm>
          <a:prstGeom prst="rect">
            <a:avLst/>
          </a:prstGeom>
        </p:spPr>
        <p:txBody>
          <a:bodyPr/>
          <a:lstStyle>
            <a:lvl1pPr algn="ctr">
              <a:defRPr sz="1200" baseline="0">
                <a:latin typeface="calibri" charset="0"/>
              </a:defRPr>
            </a:lvl1pPr>
          </a:lstStyle>
          <a:p>
            <a:r>
              <a:rPr lang="fr-FR" smtClean="0"/>
              <a:t>M Cottin -Assistante de prévention - LAPP</a:t>
            </a:r>
            <a:endParaRPr lang="en-US" dirty="0"/>
          </a:p>
        </p:txBody>
      </p:sp>
      <p:sp>
        <p:nvSpPr>
          <p:cNvPr id="10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884000" y="6454800"/>
            <a:ext cx="1033200" cy="3132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08A7F96F-1D34-4AD8-A324-DDD9B7126D3B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3" hasCustomPrompt="1"/>
          </p:nvPr>
        </p:nvSpPr>
        <p:spPr>
          <a:xfrm>
            <a:off x="111600" y="6105600"/>
            <a:ext cx="838800" cy="662400"/>
          </a:xfrm>
        </p:spPr>
        <p:txBody>
          <a:bodyPr/>
          <a:lstStyle>
            <a:lvl1pPr marL="0" indent="0">
              <a:buNone/>
              <a:defRPr sz="1200" baseline="30000"/>
            </a:lvl1pPr>
          </a:lstStyle>
          <a:p>
            <a:r>
              <a:rPr lang="fr-FR" dirty="0" smtClean="0"/>
              <a:t>Espace disponible pour un 2ème logo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 smtClean="0"/>
              <a:t>Cliquez pour modifier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589985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10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188000" y="6454800"/>
            <a:ext cx="2635200" cy="3132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latin typeface="calibri" charset="0"/>
              </a:defRPr>
            </a:lvl1pPr>
          </a:lstStyle>
          <a:p>
            <a:fld id="{1C0B1EA5-8699-42A8-9A17-44040E2C0AA4}" type="datetime1">
              <a:rPr lang="fr-FR" smtClean="0"/>
              <a:t>30/10/2018</a:t>
            </a:fld>
            <a:endParaRPr lang="en-US"/>
          </a:p>
        </p:txBody>
      </p:sp>
      <p:sp>
        <p:nvSpPr>
          <p:cNvPr id="11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294800" y="6454800"/>
            <a:ext cx="3086100" cy="313200"/>
          </a:xfrm>
          <a:prstGeom prst="rect">
            <a:avLst/>
          </a:prstGeom>
        </p:spPr>
        <p:txBody>
          <a:bodyPr/>
          <a:lstStyle>
            <a:lvl1pPr algn="ctr">
              <a:defRPr sz="1200" baseline="0">
                <a:latin typeface="calibri" charset="0"/>
              </a:defRPr>
            </a:lvl1pPr>
          </a:lstStyle>
          <a:p>
            <a:r>
              <a:rPr lang="fr-FR" smtClean="0"/>
              <a:t>M Cottin -Assistante de prévention - LAPP</a:t>
            </a:r>
            <a:endParaRPr lang="en-US" dirty="0"/>
          </a:p>
        </p:txBody>
      </p:sp>
      <p:sp>
        <p:nvSpPr>
          <p:cNvPr id="12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884000" y="6454800"/>
            <a:ext cx="1033200" cy="3132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08A7F96F-1D34-4AD8-A324-DDD9B7126D3B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3" name="Espace réservé pour une image  10"/>
          <p:cNvSpPr>
            <a:spLocks noGrp="1"/>
          </p:cNvSpPr>
          <p:nvPr>
            <p:ph type="pic" sz="quarter" idx="13" hasCustomPrompt="1"/>
          </p:nvPr>
        </p:nvSpPr>
        <p:spPr>
          <a:xfrm>
            <a:off x="111600" y="6105600"/>
            <a:ext cx="838800" cy="662400"/>
          </a:xfrm>
        </p:spPr>
        <p:txBody>
          <a:bodyPr/>
          <a:lstStyle>
            <a:lvl1pPr marL="0" indent="0">
              <a:buNone/>
              <a:defRPr sz="1200" baseline="30000"/>
            </a:lvl1pPr>
          </a:lstStyle>
          <a:p>
            <a:r>
              <a:rPr lang="fr-FR" dirty="0" smtClean="0"/>
              <a:t>Espace disponible pour un 2ème logo</a:t>
            </a:r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 smtClean="0"/>
              <a:t>Cliquez pour modifier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45699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10"/>
          <p:cNvSpPr>
            <a:spLocks noGrp="1"/>
          </p:cNvSpPr>
          <p:nvPr>
            <p:ph type="pic" sz="quarter" idx="13" hasCustomPrompt="1"/>
          </p:nvPr>
        </p:nvSpPr>
        <p:spPr>
          <a:xfrm>
            <a:off x="111600" y="6105600"/>
            <a:ext cx="838800" cy="662400"/>
          </a:xfrm>
        </p:spPr>
        <p:txBody>
          <a:bodyPr/>
          <a:lstStyle>
            <a:lvl1pPr marL="0" indent="0">
              <a:buNone/>
              <a:defRPr sz="1200" baseline="30000"/>
            </a:lvl1pPr>
          </a:lstStyle>
          <a:p>
            <a:r>
              <a:rPr lang="fr-FR" dirty="0" smtClean="0"/>
              <a:t>Espace disponible pour un 2ème logo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C0B1EA5-8699-42A8-9A17-44040E2C0AA4}" type="datetime1">
              <a:rPr lang="fr-FR" smtClean="0"/>
              <a:t>30/10/2018</a:t>
            </a:fld>
            <a:endParaRPr lang="en-US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M Cottin -Assistante de prévention - LAPP</a:t>
            </a:r>
            <a:endParaRPr lang="en-US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8A7F96F-1D34-4AD8-A324-DDD9B7126D3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00795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884000" y="6454800"/>
            <a:ext cx="1033200" cy="313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8A7F96F-1D34-4AD8-A324-DDD9B7126D3B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6" name="Espace réservé pour une image  10"/>
          <p:cNvSpPr>
            <a:spLocks noGrp="1"/>
          </p:cNvSpPr>
          <p:nvPr>
            <p:ph type="pic" sz="quarter" idx="13" hasCustomPrompt="1"/>
          </p:nvPr>
        </p:nvSpPr>
        <p:spPr>
          <a:xfrm>
            <a:off x="111600" y="6105600"/>
            <a:ext cx="838800" cy="662400"/>
          </a:xfrm>
        </p:spPr>
        <p:txBody>
          <a:bodyPr/>
          <a:lstStyle>
            <a:lvl1pPr marL="0" indent="0">
              <a:buNone/>
              <a:defRPr sz="1200" baseline="30000"/>
            </a:lvl1pPr>
          </a:lstStyle>
          <a:p>
            <a:r>
              <a:rPr lang="fr-FR" dirty="0" smtClean="0"/>
              <a:t>Espace disponible pour un 2ème logo</a:t>
            </a:r>
            <a:endParaRPr lang="fr-FR" dirty="0"/>
          </a:p>
        </p:txBody>
      </p:sp>
      <p:sp>
        <p:nvSpPr>
          <p:cNvPr id="10" name="Titre 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 smtClean="0"/>
              <a:t>Cliquez pour modifier le titre</a:t>
            </a:r>
            <a:endParaRPr lang="fr-FR" dirty="0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C0B1EA5-8699-42A8-9A17-44040E2C0AA4}" type="datetime1">
              <a:rPr lang="fr-FR" smtClean="0"/>
              <a:t>30/10/2018</a:t>
            </a:fld>
            <a:endParaRPr lang="en-US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M Cottin -Assistante de prévention - LAPP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9325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fld id="{685EF3C1-20C4-498F-8A55-B0DF72F2E4BB}" type="datetime1">
              <a:rPr lang="fr-FR" smtClean="0"/>
              <a:t>30/10/2018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fr-FR" smtClean="0"/>
              <a:t>M Cottin -Assistante de prévention - LAPP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08A7F96F-1D34-4AD8-A324-DDD9B7126D3B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1614482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50000"/>
                  <a:satMod val="300000"/>
                </a:schemeClr>
              </a:gs>
              <a:gs pos="35000">
                <a:schemeClr val="accent4">
                  <a:tint val="37000"/>
                  <a:satMod val="300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err="1" smtClean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4485737"/>
            <a:ext cx="9144000" cy="2372264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50000"/>
                  <a:satMod val="300000"/>
                </a:schemeClr>
              </a:gs>
              <a:gs pos="35000">
                <a:schemeClr val="accent4">
                  <a:tint val="37000"/>
                  <a:satMod val="300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err="1" smtClean="0">
              <a:solidFill>
                <a:schemeClr val="tx1"/>
              </a:solidFill>
            </a:endParaRPr>
          </a:p>
        </p:txBody>
      </p:sp>
      <p:sp>
        <p:nvSpPr>
          <p:cNvPr id="10" name="Freeform 5"/>
          <p:cNvSpPr>
            <a:spLocks/>
          </p:cNvSpPr>
          <p:nvPr userDrawn="1"/>
        </p:nvSpPr>
        <p:spPr bwMode="auto">
          <a:xfrm flipH="1">
            <a:off x="0" y="-1"/>
            <a:ext cx="9144000" cy="1236133"/>
          </a:xfrm>
          <a:custGeom>
            <a:avLst/>
            <a:gdLst>
              <a:gd name="T0" fmla="*/ 2880 w 2880"/>
              <a:gd name="T1" fmla="*/ 155 h 399"/>
              <a:gd name="T2" fmla="*/ 2880 w 2880"/>
              <a:gd name="T3" fmla="*/ 399 h 399"/>
              <a:gd name="T4" fmla="*/ 2285 w 2880"/>
              <a:gd name="T5" fmla="*/ 115 h 399"/>
              <a:gd name="T6" fmla="*/ 1228 w 2880"/>
              <a:gd name="T7" fmla="*/ 191 h 399"/>
              <a:gd name="T8" fmla="*/ 0 w 2880"/>
              <a:gd name="T9" fmla="*/ 125 h 399"/>
              <a:gd name="T10" fmla="*/ 0 w 2880"/>
              <a:gd name="T11" fmla="*/ 0 h 399"/>
              <a:gd name="T12" fmla="*/ 295 w 2880"/>
              <a:gd name="T13" fmla="*/ 90 h 399"/>
              <a:gd name="T14" fmla="*/ 1266 w 2880"/>
              <a:gd name="T15" fmla="*/ 163 h 399"/>
              <a:gd name="T16" fmla="*/ 2297 w 2880"/>
              <a:gd name="T17" fmla="*/ 14 h 399"/>
              <a:gd name="T18" fmla="*/ 2880 w 2880"/>
              <a:gd name="T19" fmla="*/ 155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80" h="399">
                <a:moveTo>
                  <a:pt x="2880" y="155"/>
                </a:moveTo>
                <a:cubicBezTo>
                  <a:pt x="2880" y="399"/>
                  <a:pt x="2880" y="399"/>
                  <a:pt x="2880" y="399"/>
                </a:cubicBezTo>
                <a:cubicBezTo>
                  <a:pt x="2880" y="399"/>
                  <a:pt x="2738" y="122"/>
                  <a:pt x="2285" y="115"/>
                </a:cubicBezTo>
                <a:cubicBezTo>
                  <a:pt x="1950" y="110"/>
                  <a:pt x="1693" y="116"/>
                  <a:pt x="1228" y="191"/>
                </a:cubicBezTo>
                <a:cubicBezTo>
                  <a:pt x="853" y="251"/>
                  <a:pt x="0" y="125"/>
                  <a:pt x="0" y="125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43" y="24"/>
                  <a:pt x="295" y="90"/>
                </a:cubicBezTo>
                <a:cubicBezTo>
                  <a:pt x="532" y="151"/>
                  <a:pt x="965" y="181"/>
                  <a:pt x="1266" y="163"/>
                </a:cubicBezTo>
                <a:cubicBezTo>
                  <a:pt x="1546" y="145"/>
                  <a:pt x="1975" y="18"/>
                  <a:pt x="2297" y="14"/>
                </a:cubicBezTo>
                <a:cubicBezTo>
                  <a:pt x="2619" y="10"/>
                  <a:pt x="2880" y="155"/>
                  <a:pt x="2880" y="155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50000"/>
                </a:schemeClr>
              </a:gs>
              <a:gs pos="35000">
                <a:schemeClr val="tx1">
                  <a:alpha val="20000"/>
                </a:schemeClr>
              </a:gs>
              <a:gs pos="100000">
                <a:schemeClr val="tx1">
                  <a:alpha val="25000"/>
                </a:schemeClr>
              </a:gs>
            </a:gsLst>
            <a:lin ang="16200000" scaled="1"/>
          </a:gra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5"/>
          <p:cNvSpPr>
            <a:spLocks/>
          </p:cNvSpPr>
          <p:nvPr userDrawn="1"/>
        </p:nvSpPr>
        <p:spPr bwMode="auto">
          <a:xfrm>
            <a:off x="0" y="653038"/>
            <a:ext cx="9144000" cy="1307726"/>
          </a:xfrm>
          <a:custGeom>
            <a:avLst/>
            <a:gdLst>
              <a:gd name="T0" fmla="*/ 2880 w 2880"/>
              <a:gd name="T1" fmla="*/ 155 h 399"/>
              <a:gd name="T2" fmla="*/ 2880 w 2880"/>
              <a:gd name="T3" fmla="*/ 399 h 399"/>
              <a:gd name="T4" fmla="*/ 2285 w 2880"/>
              <a:gd name="T5" fmla="*/ 115 h 399"/>
              <a:gd name="T6" fmla="*/ 1228 w 2880"/>
              <a:gd name="T7" fmla="*/ 191 h 399"/>
              <a:gd name="T8" fmla="*/ 0 w 2880"/>
              <a:gd name="T9" fmla="*/ 125 h 399"/>
              <a:gd name="T10" fmla="*/ 0 w 2880"/>
              <a:gd name="T11" fmla="*/ 0 h 399"/>
              <a:gd name="T12" fmla="*/ 295 w 2880"/>
              <a:gd name="T13" fmla="*/ 90 h 399"/>
              <a:gd name="T14" fmla="*/ 1266 w 2880"/>
              <a:gd name="T15" fmla="*/ 163 h 399"/>
              <a:gd name="T16" fmla="*/ 2297 w 2880"/>
              <a:gd name="T17" fmla="*/ 14 h 399"/>
              <a:gd name="T18" fmla="*/ 2880 w 2880"/>
              <a:gd name="T19" fmla="*/ 155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80" h="399">
                <a:moveTo>
                  <a:pt x="2880" y="155"/>
                </a:moveTo>
                <a:cubicBezTo>
                  <a:pt x="2880" y="399"/>
                  <a:pt x="2880" y="399"/>
                  <a:pt x="2880" y="399"/>
                </a:cubicBezTo>
                <a:cubicBezTo>
                  <a:pt x="2880" y="399"/>
                  <a:pt x="2738" y="122"/>
                  <a:pt x="2285" y="115"/>
                </a:cubicBezTo>
                <a:cubicBezTo>
                  <a:pt x="1950" y="110"/>
                  <a:pt x="1693" y="116"/>
                  <a:pt x="1228" y="191"/>
                </a:cubicBezTo>
                <a:cubicBezTo>
                  <a:pt x="853" y="251"/>
                  <a:pt x="0" y="125"/>
                  <a:pt x="0" y="125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43" y="24"/>
                  <a:pt x="295" y="90"/>
                </a:cubicBezTo>
                <a:cubicBezTo>
                  <a:pt x="532" y="151"/>
                  <a:pt x="965" y="181"/>
                  <a:pt x="1266" y="163"/>
                </a:cubicBezTo>
                <a:cubicBezTo>
                  <a:pt x="1546" y="145"/>
                  <a:pt x="1975" y="18"/>
                  <a:pt x="2297" y="14"/>
                </a:cubicBezTo>
                <a:cubicBezTo>
                  <a:pt x="2619" y="10"/>
                  <a:pt x="2880" y="155"/>
                  <a:pt x="2880" y="155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50000"/>
                </a:schemeClr>
              </a:gs>
              <a:gs pos="35000">
                <a:schemeClr val="tx1">
                  <a:alpha val="20000"/>
                </a:schemeClr>
              </a:gs>
              <a:gs pos="100000">
                <a:schemeClr val="tx1">
                  <a:alpha val="25000"/>
                </a:schemeClr>
              </a:gs>
            </a:gsLst>
            <a:lin ang="16200000" scaled="1"/>
          </a:gra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6"/>
          <p:cNvSpPr>
            <a:spLocks/>
          </p:cNvSpPr>
          <p:nvPr userDrawn="1"/>
        </p:nvSpPr>
        <p:spPr bwMode="auto">
          <a:xfrm flipH="1">
            <a:off x="0" y="5207597"/>
            <a:ext cx="9144000" cy="928544"/>
          </a:xfrm>
          <a:custGeom>
            <a:avLst/>
            <a:gdLst>
              <a:gd name="T0" fmla="*/ 2880 w 2880"/>
              <a:gd name="T1" fmla="*/ 226 h 469"/>
              <a:gd name="T2" fmla="*/ 2880 w 2880"/>
              <a:gd name="T3" fmla="*/ 469 h 469"/>
              <a:gd name="T4" fmla="*/ 2303 w 2880"/>
              <a:gd name="T5" fmla="*/ 197 h 469"/>
              <a:gd name="T6" fmla="*/ 1214 w 2880"/>
              <a:gd name="T7" fmla="*/ 337 h 469"/>
              <a:gd name="T8" fmla="*/ 0 w 2880"/>
              <a:gd name="T9" fmla="*/ 255 h 469"/>
              <a:gd name="T10" fmla="*/ 0 w 2880"/>
              <a:gd name="T11" fmla="*/ 80 h 469"/>
              <a:gd name="T12" fmla="*/ 1205 w 2880"/>
              <a:gd name="T13" fmla="*/ 309 h 469"/>
              <a:gd name="T14" fmla="*/ 2323 w 2880"/>
              <a:gd name="T15" fmla="*/ 6 h 469"/>
              <a:gd name="T16" fmla="*/ 2880 w 2880"/>
              <a:gd name="T17" fmla="*/ 226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880" h="469">
                <a:moveTo>
                  <a:pt x="2880" y="226"/>
                </a:moveTo>
                <a:cubicBezTo>
                  <a:pt x="2880" y="469"/>
                  <a:pt x="2880" y="469"/>
                  <a:pt x="2880" y="469"/>
                </a:cubicBezTo>
                <a:cubicBezTo>
                  <a:pt x="2880" y="469"/>
                  <a:pt x="2756" y="214"/>
                  <a:pt x="2303" y="197"/>
                </a:cubicBezTo>
                <a:cubicBezTo>
                  <a:pt x="1984" y="186"/>
                  <a:pt x="1688" y="291"/>
                  <a:pt x="1214" y="337"/>
                </a:cubicBezTo>
                <a:cubicBezTo>
                  <a:pt x="437" y="412"/>
                  <a:pt x="0" y="255"/>
                  <a:pt x="0" y="255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80"/>
                  <a:pt x="904" y="335"/>
                  <a:pt x="1205" y="309"/>
                </a:cubicBezTo>
                <a:cubicBezTo>
                  <a:pt x="1486" y="285"/>
                  <a:pt x="2001" y="11"/>
                  <a:pt x="2323" y="6"/>
                </a:cubicBezTo>
                <a:cubicBezTo>
                  <a:pt x="2645" y="0"/>
                  <a:pt x="2880" y="226"/>
                  <a:pt x="2880" y="226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50000"/>
                </a:schemeClr>
              </a:gs>
              <a:gs pos="35000">
                <a:schemeClr val="tx1">
                  <a:alpha val="20000"/>
                </a:schemeClr>
              </a:gs>
              <a:gs pos="100000">
                <a:schemeClr val="tx1">
                  <a:alpha val="25000"/>
                </a:schemeClr>
              </a:gs>
            </a:gsLst>
            <a:lin ang="16200000" scaled="1"/>
          </a:gra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7"/>
          <p:cNvSpPr>
            <a:spLocks/>
          </p:cNvSpPr>
          <p:nvPr userDrawn="1"/>
        </p:nvSpPr>
        <p:spPr bwMode="auto">
          <a:xfrm flipH="1">
            <a:off x="0" y="4792133"/>
            <a:ext cx="9144000" cy="1311400"/>
          </a:xfrm>
          <a:custGeom>
            <a:avLst/>
            <a:gdLst>
              <a:gd name="T0" fmla="*/ 0 w 2880"/>
              <a:gd name="T1" fmla="*/ 226 h 469"/>
              <a:gd name="T2" fmla="*/ 0 w 2880"/>
              <a:gd name="T3" fmla="*/ 469 h 469"/>
              <a:gd name="T4" fmla="*/ 577 w 2880"/>
              <a:gd name="T5" fmla="*/ 197 h 469"/>
              <a:gd name="T6" fmla="*/ 1666 w 2880"/>
              <a:gd name="T7" fmla="*/ 336 h 469"/>
              <a:gd name="T8" fmla="*/ 2880 w 2880"/>
              <a:gd name="T9" fmla="*/ 254 h 469"/>
              <a:gd name="T10" fmla="*/ 2880 w 2880"/>
              <a:gd name="T11" fmla="*/ 79 h 469"/>
              <a:gd name="T12" fmla="*/ 1675 w 2880"/>
              <a:gd name="T13" fmla="*/ 308 h 469"/>
              <a:gd name="T14" fmla="*/ 557 w 2880"/>
              <a:gd name="T15" fmla="*/ 5 h 469"/>
              <a:gd name="T16" fmla="*/ 0 w 2880"/>
              <a:gd name="T17" fmla="*/ 226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880" h="469">
                <a:moveTo>
                  <a:pt x="0" y="226"/>
                </a:moveTo>
                <a:cubicBezTo>
                  <a:pt x="0" y="469"/>
                  <a:pt x="0" y="469"/>
                  <a:pt x="0" y="469"/>
                </a:cubicBezTo>
                <a:cubicBezTo>
                  <a:pt x="0" y="469"/>
                  <a:pt x="124" y="213"/>
                  <a:pt x="577" y="197"/>
                </a:cubicBezTo>
                <a:cubicBezTo>
                  <a:pt x="896" y="185"/>
                  <a:pt x="1192" y="290"/>
                  <a:pt x="1666" y="336"/>
                </a:cubicBezTo>
                <a:cubicBezTo>
                  <a:pt x="2443" y="412"/>
                  <a:pt x="2880" y="254"/>
                  <a:pt x="2880" y="254"/>
                </a:cubicBezTo>
                <a:cubicBezTo>
                  <a:pt x="2880" y="79"/>
                  <a:pt x="2880" y="79"/>
                  <a:pt x="2880" y="79"/>
                </a:cubicBezTo>
                <a:cubicBezTo>
                  <a:pt x="2880" y="79"/>
                  <a:pt x="1976" y="334"/>
                  <a:pt x="1675" y="308"/>
                </a:cubicBezTo>
                <a:cubicBezTo>
                  <a:pt x="1395" y="284"/>
                  <a:pt x="879" y="11"/>
                  <a:pt x="557" y="5"/>
                </a:cubicBezTo>
                <a:cubicBezTo>
                  <a:pt x="235" y="0"/>
                  <a:pt x="0" y="226"/>
                  <a:pt x="0" y="226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50000"/>
                </a:schemeClr>
              </a:gs>
              <a:gs pos="35000">
                <a:schemeClr val="tx1">
                  <a:alpha val="20000"/>
                </a:schemeClr>
              </a:gs>
              <a:gs pos="100000">
                <a:schemeClr val="tx1">
                  <a:alpha val="25000"/>
                </a:schemeClr>
              </a:gs>
            </a:gsLst>
            <a:lin ang="16200000" scaled="1"/>
          </a:gra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4" name="Group 63"/>
          <p:cNvGrpSpPr/>
          <p:nvPr userDrawn="1"/>
        </p:nvGrpSpPr>
        <p:grpSpPr>
          <a:xfrm>
            <a:off x="0" y="1826213"/>
            <a:ext cx="9144000" cy="787591"/>
            <a:chOff x="0" y="1757974"/>
            <a:chExt cx="9144000" cy="787591"/>
          </a:xfrm>
        </p:grpSpPr>
        <p:sp>
          <p:nvSpPr>
            <p:cNvPr id="61" name="Rectangle 60"/>
            <p:cNvSpPr/>
            <p:nvPr userDrawn="1"/>
          </p:nvSpPr>
          <p:spPr>
            <a:xfrm>
              <a:off x="0" y="1757974"/>
              <a:ext cx="9144000" cy="327804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</a:schemeClr>
                </a:gs>
                <a:gs pos="35000">
                  <a:schemeClr val="accent4">
                    <a:tint val="37000"/>
                    <a:satMod val="300000"/>
                  </a:schemeClr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62" name="Rectangle 61"/>
            <p:cNvSpPr/>
            <p:nvPr userDrawn="1"/>
          </p:nvSpPr>
          <p:spPr>
            <a:xfrm>
              <a:off x="0" y="2232425"/>
              <a:ext cx="9144000" cy="138023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</a:schemeClr>
                </a:gs>
                <a:gs pos="35000">
                  <a:schemeClr val="accent4">
                    <a:tint val="37000"/>
                    <a:satMod val="300000"/>
                  </a:schemeClr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63" name="Rectangle 62"/>
            <p:cNvSpPr/>
            <p:nvPr userDrawn="1"/>
          </p:nvSpPr>
          <p:spPr>
            <a:xfrm>
              <a:off x="0" y="2499846"/>
              <a:ext cx="9144000" cy="4571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</a:schemeClr>
                </a:gs>
                <a:gs pos="35000">
                  <a:schemeClr val="accent4">
                    <a:tint val="37000"/>
                    <a:satMod val="300000"/>
                  </a:schemeClr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65" name="Group 64"/>
          <p:cNvGrpSpPr/>
          <p:nvPr userDrawn="1"/>
        </p:nvGrpSpPr>
        <p:grpSpPr>
          <a:xfrm flipH="1">
            <a:off x="236002" y="3637911"/>
            <a:ext cx="886426" cy="3139424"/>
            <a:chOff x="-1028119" y="544938"/>
            <a:chExt cx="1194223" cy="4229538"/>
          </a:xfrm>
        </p:grpSpPr>
        <p:sp>
          <p:nvSpPr>
            <p:cNvPr id="66" name="Oval 65"/>
            <p:cNvSpPr/>
            <p:nvPr userDrawn="1"/>
          </p:nvSpPr>
          <p:spPr>
            <a:xfrm>
              <a:off x="-837875" y="3671650"/>
              <a:ext cx="699852" cy="699852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10000"/>
                  </a:schemeClr>
                </a:gs>
                <a:gs pos="35000">
                  <a:schemeClr val="accent4">
                    <a:tint val="37000"/>
                    <a:satMod val="300000"/>
                    <a:alpha val="3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67" name="Oval 66"/>
            <p:cNvSpPr/>
            <p:nvPr userDrawn="1"/>
          </p:nvSpPr>
          <p:spPr>
            <a:xfrm>
              <a:off x="-1028119" y="1478437"/>
              <a:ext cx="662409" cy="662409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10000"/>
                  </a:schemeClr>
                </a:gs>
                <a:gs pos="35000">
                  <a:schemeClr val="accent4">
                    <a:tint val="37000"/>
                    <a:satMod val="300000"/>
                    <a:alpha val="3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68" name="Oval 67"/>
            <p:cNvSpPr/>
            <p:nvPr userDrawn="1"/>
          </p:nvSpPr>
          <p:spPr>
            <a:xfrm>
              <a:off x="-1020479" y="782527"/>
              <a:ext cx="1109133" cy="110913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"/>
                  </a:schemeClr>
                </a:gs>
                <a:gs pos="35000">
                  <a:schemeClr val="accent4">
                    <a:tint val="37000"/>
                    <a:satMod val="300000"/>
                    <a:alpha val="10000"/>
                  </a:schemeClr>
                </a:gs>
                <a:gs pos="100000">
                  <a:schemeClr val="tx1">
                    <a:alpha val="2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69" name="Oval 68"/>
            <p:cNvSpPr/>
            <p:nvPr userDrawn="1"/>
          </p:nvSpPr>
          <p:spPr>
            <a:xfrm>
              <a:off x="-662408" y="2308171"/>
              <a:ext cx="381787" cy="381787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10000"/>
                  </a:schemeClr>
                </a:gs>
                <a:gs pos="35000">
                  <a:schemeClr val="accent4">
                    <a:tint val="37000"/>
                    <a:satMod val="300000"/>
                    <a:alpha val="3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70" name="Oval 69"/>
            <p:cNvSpPr/>
            <p:nvPr userDrawn="1"/>
          </p:nvSpPr>
          <p:spPr>
            <a:xfrm>
              <a:off x="-365710" y="2650299"/>
              <a:ext cx="531814" cy="531814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15000"/>
                  </a:schemeClr>
                </a:gs>
                <a:gs pos="100000">
                  <a:schemeClr val="tx1">
                    <a:alpha val="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71" name="Oval 70"/>
            <p:cNvSpPr/>
            <p:nvPr userDrawn="1"/>
          </p:nvSpPr>
          <p:spPr>
            <a:xfrm>
              <a:off x="-788027" y="4263358"/>
              <a:ext cx="384745" cy="384745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72" name="Oval 71"/>
            <p:cNvSpPr/>
            <p:nvPr userDrawn="1"/>
          </p:nvSpPr>
          <p:spPr>
            <a:xfrm>
              <a:off x="-673302" y="1066800"/>
              <a:ext cx="126373" cy="12637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73" name="Oval 72"/>
            <p:cNvSpPr/>
            <p:nvPr userDrawn="1"/>
          </p:nvSpPr>
          <p:spPr>
            <a:xfrm>
              <a:off x="-226176" y="3055740"/>
              <a:ext cx="126373" cy="12637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74" name="Oval 73"/>
            <p:cNvSpPr/>
            <p:nvPr userDrawn="1"/>
          </p:nvSpPr>
          <p:spPr>
            <a:xfrm>
              <a:off x="-353350" y="1665883"/>
              <a:ext cx="190360" cy="190360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75" name="Oval 74"/>
            <p:cNvSpPr/>
            <p:nvPr userDrawn="1"/>
          </p:nvSpPr>
          <p:spPr>
            <a:xfrm>
              <a:off x="-914400" y="2667000"/>
              <a:ext cx="126373" cy="12637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10000"/>
                  </a:schemeClr>
                </a:gs>
                <a:gs pos="35000">
                  <a:schemeClr val="accent4">
                    <a:tint val="37000"/>
                    <a:satMod val="300000"/>
                    <a:alpha val="3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76" name="Oval 75"/>
            <p:cNvSpPr/>
            <p:nvPr userDrawn="1"/>
          </p:nvSpPr>
          <p:spPr>
            <a:xfrm>
              <a:off x="-851214" y="3111186"/>
              <a:ext cx="63187" cy="63187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77" name="Oval 76"/>
            <p:cNvSpPr/>
            <p:nvPr userDrawn="1"/>
          </p:nvSpPr>
          <p:spPr>
            <a:xfrm>
              <a:off x="-465912" y="2587112"/>
              <a:ext cx="63187" cy="63187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78" name="Oval 77"/>
            <p:cNvSpPr/>
            <p:nvPr userDrawn="1"/>
          </p:nvSpPr>
          <p:spPr>
            <a:xfrm>
              <a:off x="-819621" y="3602971"/>
              <a:ext cx="272692" cy="272692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79" name="Oval 78"/>
            <p:cNvSpPr/>
            <p:nvPr userDrawn="1"/>
          </p:nvSpPr>
          <p:spPr>
            <a:xfrm>
              <a:off x="-442946" y="544938"/>
              <a:ext cx="126373" cy="12637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80" name="Oval 79"/>
            <p:cNvSpPr/>
            <p:nvPr userDrawn="1"/>
          </p:nvSpPr>
          <p:spPr>
            <a:xfrm>
              <a:off x="-869469" y="723272"/>
              <a:ext cx="63187" cy="63187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81" name="Oval 80"/>
            <p:cNvSpPr/>
            <p:nvPr userDrawn="1"/>
          </p:nvSpPr>
          <p:spPr>
            <a:xfrm>
              <a:off x="-369735" y="3981318"/>
              <a:ext cx="63187" cy="63187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82" name="Oval 81"/>
            <p:cNvSpPr/>
            <p:nvPr userDrawn="1"/>
          </p:nvSpPr>
          <p:spPr>
            <a:xfrm>
              <a:off x="-306548" y="4648103"/>
              <a:ext cx="126373" cy="12637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16"/>
          <p:cNvGrpSpPr/>
          <p:nvPr userDrawn="1"/>
        </p:nvGrpSpPr>
        <p:grpSpPr>
          <a:xfrm>
            <a:off x="88654" y="12213"/>
            <a:ext cx="7907251" cy="3467973"/>
            <a:chOff x="-1028119" y="544938"/>
            <a:chExt cx="9643677" cy="4229538"/>
          </a:xfrm>
        </p:grpSpPr>
        <p:sp>
          <p:nvSpPr>
            <p:cNvPr id="18" name="Oval 17"/>
            <p:cNvSpPr/>
            <p:nvPr userDrawn="1"/>
          </p:nvSpPr>
          <p:spPr>
            <a:xfrm>
              <a:off x="-837875" y="3671650"/>
              <a:ext cx="699852" cy="699852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9" name="Oval 18"/>
            <p:cNvSpPr/>
            <p:nvPr userDrawn="1"/>
          </p:nvSpPr>
          <p:spPr>
            <a:xfrm>
              <a:off x="-1028119" y="1478437"/>
              <a:ext cx="662409" cy="662409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-1020479" y="782527"/>
              <a:ext cx="1109133" cy="110913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-662408" y="2308171"/>
              <a:ext cx="381787" cy="381787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-365710" y="2650299"/>
              <a:ext cx="531814" cy="531814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3" name="Oval 22"/>
            <p:cNvSpPr/>
            <p:nvPr userDrawn="1"/>
          </p:nvSpPr>
          <p:spPr>
            <a:xfrm>
              <a:off x="-788027" y="4263358"/>
              <a:ext cx="384745" cy="384745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4" name="Oval 23"/>
            <p:cNvSpPr/>
            <p:nvPr userDrawn="1"/>
          </p:nvSpPr>
          <p:spPr>
            <a:xfrm>
              <a:off x="-673302" y="1066800"/>
              <a:ext cx="126373" cy="12637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-226176" y="3055740"/>
              <a:ext cx="126373" cy="12637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-353350" y="1665883"/>
              <a:ext cx="190360" cy="190360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-914400" y="2667000"/>
              <a:ext cx="126373" cy="12637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8" name="Oval 27"/>
            <p:cNvSpPr/>
            <p:nvPr userDrawn="1"/>
          </p:nvSpPr>
          <p:spPr>
            <a:xfrm>
              <a:off x="-851214" y="3111186"/>
              <a:ext cx="63187" cy="63187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-465912" y="2587112"/>
              <a:ext cx="63187" cy="63187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-819621" y="3602971"/>
              <a:ext cx="272692" cy="272692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-442946" y="544938"/>
              <a:ext cx="126373" cy="12637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2" name="Oval 31"/>
            <p:cNvSpPr/>
            <p:nvPr userDrawn="1"/>
          </p:nvSpPr>
          <p:spPr>
            <a:xfrm>
              <a:off x="-869469" y="723272"/>
              <a:ext cx="63187" cy="63187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3" name="Oval 32"/>
            <p:cNvSpPr/>
            <p:nvPr userDrawn="1"/>
          </p:nvSpPr>
          <p:spPr>
            <a:xfrm>
              <a:off x="-369735" y="3981318"/>
              <a:ext cx="63187" cy="63187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4" name="Oval 33"/>
            <p:cNvSpPr/>
            <p:nvPr userDrawn="1"/>
          </p:nvSpPr>
          <p:spPr>
            <a:xfrm>
              <a:off x="-306548" y="4648103"/>
              <a:ext cx="126373" cy="12637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5" name="Oval 34"/>
            <p:cNvSpPr/>
            <p:nvPr userDrawn="1"/>
          </p:nvSpPr>
          <p:spPr>
            <a:xfrm>
              <a:off x="4439766" y="851221"/>
              <a:ext cx="381787" cy="381787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6" name="Oval 35"/>
            <p:cNvSpPr/>
            <p:nvPr userDrawn="1"/>
          </p:nvSpPr>
          <p:spPr>
            <a:xfrm>
              <a:off x="3097462" y="1949900"/>
              <a:ext cx="190360" cy="190360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7" name="Oval 36"/>
            <p:cNvSpPr/>
            <p:nvPr userDrawn="1"/>
          </p:nvSpPr>
          <p:spPr>
            <a:xfrm>
              <a:off x="8489186" y="671310"/>
              <a:ext cx="126372" cy="126372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741735" y="948238"/>
              <a:ext cx="126372" cy="126372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224237" y="628092"/>
              <a:ext cx="190360" cy="190360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8823"/>
            <a:ext cx="7772400" cy="1470025"/>
          </a:xfrm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694733"/>
            <a:ext cx="7772400" cy="8772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86530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285875" y="1600200"/>
            <a:ext cx="74009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pic>
        <p:nvPicPr>
          <p:cNvPr id="13" name="Espace réservé du contenu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0" y="205200"/>
            <a:ext cx="1080000" cy="358729"/>
          </a:xfrm>
          <a:prstGeom prst="rect">
            <a:avLst/>
          </a:prstGeom>
        </p:spPr>
      </p:pic>
      <p:sp>
        <p:nvSpPr>
          <p:cNvPr id="14" name="Espace réservé de la date 4"/>
          <p:cNvSpPr>
            <a:spLocks noGrp="1"/>
          </p:cNvSpPr>
          <p:nvPr>
            <p:ph type="dt" sz="half" idx="2"/>
          </p:nvPr>
        </p:nvSpPr>
        <p:spPr>
          <a:xfrm>
            <a:off x="1188000" y="6454800"/>
            <a:ext cx="2635200" cy="3132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latin typeface="calibri" charset="0"/>
              </a:defRPr>
            </a:lvl1pPr>
          </a:lstStyle>
          <a:p>
            <a:fld id="{1C0B1EA5-8699-42A8-9A17-44040E2C0AA4}" type="datetime1">
              <a:rPr lang="fr-FR" smtClean="0"/>
              <a:t>30/10/2018</a:t>
            </a:fld>
            <a:endParaRPr lang="en-US"/>
          </a:p>
        </p:txBody>
      </p:sp>
      <p:sp>
        <p:nvSpPr>
          <p:cNvPr id="15" name="Espace réservé du pied de page 5"/>
          <p:cNvSpPr>
            <a:spLocks noGrp="1"/>
          </p:cNvSpPr>
          <p:nvPr>
            <p:ph type="ftr" sz="quarter" idx="3"/>
          </p:nvPr>
        </p:nvSpPr>
        <p:spPr>
          <a:xfrm>
            <a:off x="4294800" y="6454800"/>
            <a:ext cx="3086100" cy="313200"/>
          </a:xfrm>
          <a:prstGeom prst="rect">
            <a:avLst/>
          </a:prstGeom>
        </p:spPr>
        <p:txBody>
          <a:bodyPr/>
          <a:lstStyle>
            <a:lvl1pPr algn="ctr">
              <a:defRPr sz="1200" baseline="0">
                <a:latin typeface="calibri" charset="0"/>
              </a:defRPr>
            </a:lvl1pPr>
          </a:lstStyle>
          <a:p>
            <a:r>
              <a:rPr lang="fr-FR" smtClean="0"/>
              <a:t>M Cottin -Assistante de prévention - LAPP</a:t>
            </a:r>
            <a:endParaRPr lang="en-US" dirty="0"/>
          </a:p>
        </p:txBody>
      </p:sp>
      <p:sp>
        <p:nvSpPr>
          <p:cNvPr id="16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7887600" y="6454800"/>
            <a:ext cx="1033200" cy="3132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B3CC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08A7F96F-1D34-4AD8-A324-DDD9B7126D3B}" type="slidenum">
              <a:rPr lang="en-US" smtClean="0"/>
              <a:pPr/>
              <a:t>‹N°›</a:t>
            </a:fld>
            <a:endParaRPr lang="en-US"/>
          </a:p>
        </p:txBody>
      </p:sp>
      <p:cxnSp>
        <p:nvCxnSpPr>
          <p:cNvPr id="17" name="Connecteur droit 16"/>
          <p:cNvCxnSpPr/>
          <p:nvPr/>
        </p:nvCxnSpPr>
        <p:spPr>
          <a:xfrm>
            <a:off x="1112400" y="6472800"/>
            <a:ext cx="7732800" cy="0"/>
          </a:xfrm>
          <a:prstGeom prst="line">
            <a:avLst/>
          </a:prstGeom>
          <a:ln w="12700">
            <a:solidFill>
              <a:srgbClr val="00B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720000" y="640800"/>
            <a:ext cx="6505200" cy="0"/>
          </a:xfrm>
          <a:prstGeom prst="line">
            <a:avLst/>
          </a:prstGeom>
          <a:ln w="12700">
            <a:solidFill>
              <a:srgbClr val="00B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1814400" y="561600"/>
            <a:ext cx="6199200" cy="3600"/>
          </a:xfrm>
          <a:prstGeom prst="line">
            <a:avLst/>
          </a:prstGeom>
          <a:ln w="12700">
            <a:solidFill>
              <a:srgbClr val="1735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titre 4"/>
          <p:cNvSpPr>
            <a:spLocks noGrp="1"/>
          </p:cNvSpPr>
          <p:nvPr>
            <p:ph type="title"/>
          </p:nvPr>
        </p:nvSpPr>
        <p:spPr>
          <a:xfrm>
            <a:off x="3805200" y="68399"/>
            <a:ext cx="5126400" cy="45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 smtClean="0"/>
              <a:t>Cliquez pour modifier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0123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56" r:id="rId13"/>
    <p:sldLayoutId id="2147483657" r:id="rId14"/>
  </p:sldLayoutIdLst>
  <p:transition>
    <p:wipe dir="r"/>
  </p:transition>
  <p:timing>
    <p:tnLst>
      <p:par>
        <p:cTn id="1" dur="indefinite" restart="never" nodeType="tmRoot"/>
      </p:par>
    </p:tnLst>
  </p:timing>
  <p:hf sldNum="0" hdr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services_generaux@lapp.in2p3.fr" TargetMode="External"/><Relationship Id="rId2" Type="http://schemas.openxmlformats.org/officeDocument/2006/relationships/hyperlink" Target="mailto:letournel@lapp.in2p3.fr" TargetMode="Externa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mailto:gouaty@lapp.in2p3.fr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mailto:peltier@lapp.in2p3.fr" TargetMode="Externa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mailto:chefdeville@lapp.in2p3.fr" TargetMode="Externa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hyperlink" Target="mailto:chs@lapp.in2p3.fr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1048" y="2853801"/>
            <a:ext cx="6620272" cy="1470025"/>
          </a:xfrm>
        </p:spPr>
        <p:txBody>
          <a:bodyPr/>
          <a:lstStyle/>
          <a:p>
            <a:pPr algn="ctr" defTabSz="914400">
              <a:lnSpc>
                <a:spcPct val="80000"/>
              </a:lnSpc>
              <a:spcBef>
                <a:spcPts val="0"/>
              </a:spcBef>
              <a:buNone/>
            </a:pPr>
            <a:r>
              <a:rPr lang="fr-FR" sz="3200" b="1" dirty="0" smtClean="0">
                <a:solidFill>
                  <a:srgbClr val="17354A"/>
                </a:solidFill>
                <a:latin typeface="Comic Sans MS" panose="030F0702030302020204" pitchFamily="66" charset="0"/>
              </a:rPr>
              <a:t>Présentation Sécurité</a:t>
            </a:r>
            <a:r>
              <a:rPr lang="fr-FR" sz="3200" b="1" dirty="0" smtClean="0">
                <a:latin typeface="Comic Sans MS" panose="030F0702030302020204" pitchFamily="66" charset="0"/>
              </a:rPr>
              <a:t/>
            </a:r>
            <a:br>
              <a:rPr lang="fr-FR" sz="3200" b="1" dirty="0" smtClean="0">
                <a:latin typeface="Comic Sans MS" panose="030F0702030302020204" pitchFamily="66" charset="0"/>
              </a:rPr>
            </a:br>
            <a:r>
              <a:rPr lang="fr-FR" sz="2000" b="1" dirty="0" smtClean="0">
                <a:solidFill>
                  <a:srgbClr val="00B4CD"/>
                </a:solidFill>
                <a:latin typeface="Comic Sans MS" panose="030F0702030302020204" pitchFamily="66" charset="0"/>
              </a:rPr>
              <a:t>AU LAPP</a:t>
            </a:r>
            <a:endParaRPr lang="fr-FR" sz="2000" b="1" i="0" dirty="0">
              <a:solidFill>
                <a:srgbClr val="00B4CD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4294967295"/>
          </p:nvPr>
        </p:nvSpPr>
        <p:spPr>
          <a:xfrm>
            <a:off x="0" y="6454775"/>
            <a:ext cx="2635250" cy="312738"/>
          </a:xfrm>
        </p:spPr>
        <p:txBody>
          <a:bodyPr/>
          <a:lstStyle/>
          <a:p>
            <a:fld id="{A79D7C1D-1028-4AFB-BA4D-AE1202C01B95}" type="datetime1">
              <a:rPr lang="fr-FR" smtClean="0"/>
              <a:t>30/10/2018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294967295"/>
          </p:nvPr>
        </p:nvSpPr>
        <p:spPr>
          <a:xfrm>
            <a:off x="6057900" y="6454775"/>
            <a:ext cx="3086100" cy="312738"/>
          </a:xfrm>
        </p:spPr>
        <p:txBody>
          <a:bodyPr/>
          <a:lstStyle/>
          <a:p>
            <a:r>
              <a:rPr lang="fr-FR" dirty="0" smtClean="0"/>
              <a:t>M Cottin - Assistante de prévention - LAPP</a:t>
            </a:r>
            <a:endParaRPr lang="en-US" dirty="0"/>
          </a:p>
        </p:txBody>
      </p:sp>
      <p:sp>
        <p:nvSpPr>
          <p:cNvPr id="7" name="Espace réservé de la date 4"/>
          <p:cNvSpPr txBox="1">
            <a:spLocks/>
          </p:cNvSpPr>
          <p:nvPr/>
        </p:nvSpPr>
        <p:spPr>
          <a:xfrm>
            <a:off x="296333" y="6006042"/>
            <a:ext cx="2635250" cy="312738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 baseline="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sz="800" dirty="0">
              <a:solidFill>
                <a:srgbClr val="17354A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du contenu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37401" y="2417331"/>
            <a:ext cx="1926374" cy="4037469"/>
          </a:xfrm>
          <a:prstGeom prst="rect">
            <a:avLst/>
          </a:prstGeom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3862E-6E27-4791-878D-6CA453BA8F4D}" type="datetime1">
              <a:rPr lang="fr-FR" smtClean="0"/>
              <a:t>30/10/2018</a:t>
            </a:fld>
            <a:endParaRPr lang="en-US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 Cottin -Assistante de prévention - LAPP</a:t>
            </a:r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MISSIONS</a:t>
            </a:r>
            <a:endParaRPr lang="fr-FR" b="1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38" y="650840"/>
            <a:ext cx="3983662" cy="57215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4" name="ZoneTexte 13"/>
          <p:cNvSpPr txBox="1"/>
          <p:nvPr/>
        </p:nvSpPr>
        <p:spPr>
          <a:xfrm>
            <a:off x="4459857" y="657537"/>
            <a:ext cx="4408098" cy="17543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anose="030F0702030302020204" pitchFamily="66" charset="0"/>
              </a:rPr>
              <a:t>Pour chaque déplacement l’agent doit partir avec un ordre de mission validé par la direction.</a:t>
            </a:r>
          </a:p>
          <a:p>
            <a:r>
              <a:rPr lang="fr-FR" dirty="0" smtClean="0">
                <a:latin typeface="Comic Sans MS" panose="030F0702030302020204" pitchFamily="66" charset="0"/>
              </a:rPr>
              <a:t>Toutes les informations sont dans  l’intranet du LAPP rubrique : Documentation administrative</a:t>
            </a:r>
            <a:endParaRPr lang="fr-FR" dirty="0">
              <a:latin typeface="Comic Sans MS" panose="030F0702030302020204" pitchFamily="66" charset="0"/>
            </a:endParaRPr>
          </a:p>
        </p:txBody>
      </p:sp>
      <p:cxnSp>
        <p:nvCxnSpPr>
          <p:cNvPr id="16" name="Connecteur droit 15"/>
          <p:cNvCxnSpPr/>
          <p:nvPr/>
        </p:nvCxnSpPr>
        <p:spPr>
          <a:xfrm flipV="1">
            <a:off x="311138" y="586596"/>
            <a:ext cx="3983662" cy="5477775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flipV="1">
            <a:off x="396815" y="657537"/>
            <a:ext cx="3994030" cy="550172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816321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15166" y="68399"/>
            <a:ext cx="6716434" cy="450000"/>
          </a:xfrm>
        </p:spPr>
        <p:txBody>
          <a:bodyPr/>
          <a:lstStyle/>
          <a:p>
            <a:r>
              <a:rPr lang="fr-FR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Mission véhicule LAPP ou personnel</a:t>
            </a:r>
            <a:endParaRPr lang="fr-FR" b="1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9714-EB65-476C-8DFD-AC2B304DC645}" type="datetime1">
              <a:rPr lang="fr-FR" smtClean="0"/>
              <a:t>30/10/2018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M Cottin - Assistante de prévention - LAPP</a:t>
            </a:r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154305" y="745783"/>
            <a:ext cx="8615966" cy="32316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800" dirty="0" smtClean="0">
                <a:latin typeface="Comic Sans MS" panose="030F0702030302020204" pitchFamily="66" charset="0"/>
              </a:rPr>
              <a:t>Fournir tous les ans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 smtClean="0">
                <a:latin typeface="Comic Sans MS" panose="030F0702030302020204" pitchFamily="66" charset="0"/>
              </a:rPr>
              <a:t>Copie du permis de conduire (valide)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 smtClean="0">
                <a:latin typeface="Comic Sans MS" panose="030F0702030302020204" pitchFamily="66" charset="0"/>
              </a:rPr>
              <a:t>Copie de la carte grise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 smtClean="0">
                <a:latin typeface="Comic Sans MS" panose="030F0702030302020204" pitchFamily="66" charset="0"/>
              </a:rPr>
              <a:t>Copie de l’assurance voiture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 smtClean="0">
                <a:latin typeface="Comic Sans MS" panose="030F0702030302020204" pitchFamily="66" charset="0"/>
              </a:rPr>
              <a:t>Avoir autorisation de conduite du LAPP (voir avec l’accueil et le service missions)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027" y="3108396"/>
            <a:ext cx="3449953" cy="319557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47783374"/>
      </p:ext>
    </p:extLst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1316" y="206749"/>
            <a:ext cx="8775973" cy="326652"/>
          </a:xfrm>
        </p:spPr>
        <p:txBody>
          <a:bodyPr/>
          <a:lstStyle/>
          <a:p>
            <a:r>
              <a:rPr lang="fr-FR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SECOURISTES DU </a:t>
            </a:r>
            <a:r>
              <a:rPr lang="fr-FR" b="1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LAPP ET LATPH</a:t>
            </a:r>
            <a:endParaRPr lang="fr-FR" b="1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A4CEB-D07D-4937-AB20-123065BD4C97}" type="datetime1">
              <a:rPr lang="fr-FR" smtClean="0"/>
              <a:t>30/10/2018</a:t>
            </a:fld>
            <a:endParaRPr lang="en-US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M Cottin - Assistante de prévention - LAPP</a:t>
            </a:r>
            <a:endParaRPr lang="en-US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6995">
            <a:off x="1233492" y="2177143"/>
            <a:ext cx="2007559" cy="1505669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540000"/>
            </a:camera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0036">
            <a:off x="826287" y="1831176"/>
            <a:ext cx="1691680" cy="12687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1020000"/>
            </a:camera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à coins arrondis 4"/>
          <p:cNvSpPr/>
          <p:nvPr/>
        </p:nvSpPr>
        <p:spPr>
          <a:xfrm>
            <a:off x="1677678" y="894452"/>
            <a:ext cx="2003368" cy="1239735"/>
          </a:xfrm>
          <a:prstGeom prst="wedgeRoundRectCallout">
            <a:avLst>
              <a:gd name="adj1" fmla="val -48219"/>
              <a:gd name="adj2" fmla="val 74965"/>
              <a:gd name="adj3" fmla="val 16667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bg1"/>
                </a:solidFill>
              </a:rPr>
              <a:t>Défibrillateur </a:t>
            </a:r>
          </a:p>
          <a:p>
            <a:pPr algn="ctr"/>
            <a:r>
              <a:rPr lang="fr-FR" sz="2000" dirty="0" smtClean="0">
                <a:solidFill>
                  <a:schemeClr val="bg1"/>
                </a:solidFill>
              </a:rPr>
              <a:t>Escalier en direction de la cafétéria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2074" y="749473"/>
            <a:ext cx="3921063" cy="5495373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50167" y="4036660"/>
            <a:ext cx="4572000" cy="17543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anose="030F0702030302020204" pitchFamily="66" charset="0"/>
              </a:rPr>
              <a:t>3 trousses à pharmacie :</a:t>
            </a:r>
          </a:p>
          <a:p>
            <a:pPr marL="285750" indent="-285750">
              <a:buFontTx/>
              <a:buChar char="-"/>
            </a:pPr>
            <a:r>
              <a:rPr lang="fr-FR" dirty="0" smtClean="0">
                <a:latin typeface="Comic Sans MS" panose="030F0702030302020204" pitchFamily="66" charset="0"/>
              </a:rPr>
              <a:t>Infirmerie (prendre la clef à l’accueil).</a:t>
            </a:r>
          </a:p>
          <a:p>
            <a:pPr marL="285750" indent="-285750">
              <a:buFontTx/>
              <a:buChar char="-"/>
            </a:pPr>
            <a:r>
              <a:rPr lang="fr-FR" dirty="0" smtClean="0">
                <a:latin typeface="Comic Sans MS" panose="030F0702030302020204" pitchFamily="66" charset="0"/>
              </a:rPr>
              <a:t>Accueil dans meuble bas derrière le bureau.</a:t>
            </a:r>
          </a:p>
          <a:p>
            <a:pPr marL="285750" indent="-285750">
              <a:buFontTx/>
              <a:buChar char="-"/>
            </a:pPr>
            <a:r>
              <a:rPr lang="fr-FR" dirty="0" smtClean="0">
                <a:latin typeface="Comic Sans MS" panose="030F0702030302020204" pitchFamily="66" charset="0"/>
              </a:rPr>
              <a:t>Atelier mécanique (salle de réunion).</a:t>
            </a:r>
          </a:p>
          <a:p>
            <a:endParaRPr lang="fr-F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63067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528035" y="672861"/>
            <a:ext cx="8158766" cy="586596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fr-FR" sz="2400" dirty="0" smtClean="0">
                <a:latin typeface="Comic Sans MS" panose="030F0702030302020204" pitchFamily="66" charset="0"/>
              </a:rPr>
              <a:t>Formation secourisme initial puis recyclage tous les 18 mois.</a:t>
            </a:r>
          </a:p>
          <a:p>
            <a:endParaRPr lang="fr-FR" sz="2400" dirty="0" smtClean="0">
              <a:latin typeface="Comic Sans MS" panose="030F0702030302020204" pitchFamily="66" charset="0"/>
            </a:endParaRPr>
          </a:p>
          <a:p>
            <a:r>
              <a:rPr lang="fr-FR" sz="2400" dirty="0" smtClean="0">
                <a:latin typeface="Comic Sans MS" panose="030F0702030302020204" pitchFamily="66" charset="0"/>
              </a:rPr>
              <a:t>Si vous avez déjà suivi une formation ailleurs, fournir l’attestation de formation et communiquer la période.</a:t>
            </a:r>
          </a:p>
          <a:p>
            <a:endParaRPr lang="fr-FR" sz="2400" dirty="0">
              <a:latin typeface="Comic Sans MS" panose="030F0702030302020204" pitchFamily="66" charset="0"/>
            </a:endParaRPr>
          </a:p>
          <a:p>
            <a:r>
              <a:rPr lang="fr-FR" sz="2400" b="1" dirty="0" smtClean="0">
                <a:latin typeface="Comic Sans MS" panose="030F0702030302020204" pitchFamily="66" charset="0"/>
              </a:rPr>
              <a:t>Toutes les demandes de formations sécurité doivent être demandées dans votre dossier de carrières courant mai/juin, cela permet de mettre en place les formations l’année suivante en fonction des demandes et de prévoir les budgets adaptés</a:t>
            </a:r>
            <a:r>
              <a:rPr lang="fr-FR" sz="2400" dirty="0" smtClean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9714-EB65-476C-8DFD-AC2B304DC645}" type="datetime1">
              <a:rPr lang="fr-FR" smtClean="0"/>
              <a:t>30/10/2018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 Cottin -Assistante de prévention - LAPP</a:t>
            </a:r>
            <a:endParaRPr lang="en-US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FORMATIONS SECOURISTES</a:t>
            </a:r>
            <a:endParaRPr lang="fr-FR" b="1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846587"/>
      </p:ext>
    </p:extLst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Visite médicale AST74</a:t>
            </a:r>
            <a:endParaRPr lang="fr-FR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88189" y="802257"/>
            <a:ext cx="8384875" cy="550365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fr-FR" sz="2000" dirty="0">
                <a:latin typeface="Comic Sans MS" panose="030F0702030302020204" pitchFamily="66" charset="0"/>
              </a:rPr>
              <a:t>Médecine de prévention :</a:t>
            </a:r>
          </a:p>
          <a:p>
            <a:r>
              <a:rPr lang="fr-FR" sz="2000" dirty="0">
                <a:latin typeface="Comic Sans MS" panose="030F0702030302020204" pitchFamily="66" charset="0"/>
              </a:rPr>
              <a:t>Chaque agent bénéficie d’une visite médicale d’embauche, puis d'une </a:t>
            </a:r>
            <a:r>
              <a:rPr lang="fr-FR" sz="2000" b="1" dirty="0">
                <a:latin typeface="Comic Sans MS" panose="030F0702030302020204" pitchFamily="66" charset="0"/>
              </a:rPr>
              <a:t>visite médicale périodique tous les 5 ans maximum,</a:t>
            </a:r>
            <a:r>
              <a:rPr lang="fr-FR" sz="2000" dirty="0">
                <a:latin typeface="Comic Sans MS" panose="030F0702030302020204" pitchFamily="66" charset="0"/>
              </a:rPr>
              <a:t> auprès du médecin d’Annecy Santé au Travail (AST 74</a:t>
            </a:r>
            <a:r>
              <a:rPr lang="fr-FR" sz="2000" dirty="0" smtClean="0">
                <a:latin typeface="Comic Sans MS" panose="030F0702030302020204" pitchFamily="66" charset="0"/>
              </a:rPr>
              <a:t>).</a:t>
            </a:r>
            <a:endParaRPr lang="fr-FR" sz="2000" dirty="0">
              <a:latin typeface="Comic Sans MS" panose="030F0702030302020204" pitchFamily="66" charset="0"/>
            </a:endParaRPr>
          </a:p>
          <a:p>
            <a:endParaRPr lang="fr-FR" sz="2000" u="sng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fr-FR" sz="2000" dirty="0" smtClean="0">
                <a:latin typeface="Comic Sans MS" panose="030F0702030302020204" pitchFamily="66" charset="0"/>
              </a:rPr>
              <a:t>Entretien </a:t>
            </a:r>
            <a:r>
              <a:rPr lang="fr-FR" sz="2000" dirty="0">
                <a:latin typeface="Comic Sans MS" panose="030F0702030302020204" pitchFamily="66" charset="0"/>
              </a:rPr>
              <a:t>Infirmier :</a:t>
            </a:r>
            <a:br>
              <a:rPr lang="fr-FR" sz="2000" dirty="0">
                <a:latin typeface="Comic Sans MS" panose="030F0702030302020204" pitchFamily="66" charset="0"/>
              </a:rPr>
            </a:br>
            <a:r>
              <a:rPr lang="fr-FR" sz="2000" dirty="0">
                <a:latin typeface="Comic Sans MS" panose="030F0702030302020204" pitchFamily="66" charset="0"/>
              </a:rPr>
              <a:t/>
            </a:r>
            <a:br>
              <a:rPr lang="fr-FR" sz="2000" dirty="0">
                <a:latin typeface="Comic Sans MS" panose="030F0702030302020204" pitchFamily="66" charset="0"/>
              </a:rPr>
            </a:br>
            <a:r>
              <a:rPr lang="fr-FR" sz="2000" dirty="0">
                <a:latin typeface="Comic Sans MS" panose="030F0702030302020204" pitchFamily="66" charset="0"/>
              </a:rPr>
              <a:t>Il </a:t>
            </a:r>
            <a:r>
              <a:rPr lang="fr-FR" sz="2000" b="1" dirty="0">
                <a:latin typeface="Comic Sans MS" panose="030F0702030302020204" pitchFamily="66" charset="0"/>
              </a:rPr>
              <a:t>a lieu entre deux visites médicales périodiques.</a:t>
            </a:r>
            <a:r>
              <a:rPr lang="fr-FR" sz="2000" dirty="0">
                <a:latin typeface="Comic Sans MS" panose="030F0702030302020204" pitchFamily="66" charset="0"/>
              </a:rPr>
              <a:t/>
            </a:r>
            <a:br>
              <a:rPr lang="fr-FR" sz="2000" dirty="0">
                <a:latin typeface="Comic Sans MS" panose="030F0702030302020204" pitchFamily="66" charset="0"/>
              </a:rPr>
            </a:br>
            <a:endParaRPr lang="fr-FR" sz="2000" dirty="0" smtClean="0">
              <a:latin typeface="Comic Sans MS" panose="030F0702030302020204" pitchFamily="66" charset="0"/>
            </a:endParaRPr>
          </a:p>
          <a:p>
            <a:endParaRPr lang="fr-FR" sz="2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fr-FR" sz="2000" dirty="0">
                <a:latin typeface="Comic Sans MS" panose="030F0702030302020204" pitchFamily="66" charset="0"/>
              </a:rPr>
              <a:t/>
            </a:r>
            <a:br>
              <a:rPr lang="fr-FR" sz="2000" dirty="0">
                <a:latin typeface="Comic Sans MS" panose="030F0702030302020204" pitchFamily="66" charset="0"/>
              </a:rPr>
            </a:br>
            <a:r>
              <a:rPr lang="fr-FR" sz="2000" dirty="0">
                <a:latin typeface="Comic Sans MS" panose="030F0702030302020204" pitchFamily="66" charset="0"/>
              </a:rPr>
              <a:t>NB : </a:t>
            </a:r>
            <a:r>
              <a:rPr lang="fr-FR" sz="2000" b="1" dirty="0">
                <a:latin typeface="Comic Sans MS" panose="030F0702030302020204" pitchFamily="66" charset="0"/>
              </a:rPr>
              <a:t>toute absence de l'agent à la convocation visite médicale ou entretien infirmier est facturée par l'AST au tarif de 61 € H.T.</a:t>
            </a:r>
            <a:r>
              <a:rPr lang="fr-FR" sz="1600" dirty="0">
                <a:latin typeface="Comic Sans MS" panose="030F0702030302020204" pitchFamily="66" charset="0"/>
              </a:rPr>
              <a:t/>
            </a:r>
            <a:br>
              <a:rPr lang="fr-FR" sz="1600" dirty="0">
                <a:latin typeface="Comic Sans MS" panose="030F0702030302020204" pitchFamily="66" charset="0"/>
              </a:rPr>
            </a:br>
            <a:endParaRPr lang="fr-FR" sz="16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9714-EB65-476C-8DFD-AC2B304DC645}" type="datetime1">
              <a:rPr lang="fr-FR" smtClean="0"/>
              <a:t>30/10/2018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M Cottin -Assistante de prévention - LAPP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633744"/>
      </p:ext>
    </p:extLst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Accident de travail</a:t>
            </a:r>
            <a:endParaRPr lang="fr-FR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189" y="983412"/>
            <a:ext cx="8633426" cy="5142752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4A89-BD9B-42CA-B4E5-955EC81BE2A3}" type="datetime1">
              <a:rPr lang="fr-FR" smtClean="0"/>
              <a:t>30/10/2018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 Cottin -Assistante de prévention - LAPP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854831"/>
      </p:ext>
    </p:extLst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Déchets au LAPP - DEEE</a:t>
            </a:r>
            <a:endParaRPr lang="fr-FR" b="1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FC9BD-B8A3-4EAB-A36D-E6DDCE8B624E}" type="datetime1">
              <a:rPr lang="fr-FR" smtClean="0"/>
              <a:t>30/10/2018</a:t>
            </a:fld>
            <a:endParaRPr lang="en-US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M Cottin - Assistante de prévention - LAPP</a:t>
            </a:r>
            <a:endParaRPr lang="en-US" dirty="0"/>
          </a:p>
        </p:txBody>
      </p:sp>
      <p:pic>
        <p:nvPicPr>
          <p:cNvPr id="1028" name="Picture 4" descr="Résultat de recherche d'images pour &quot;photo de bac jaun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87" y="773334"/>
            <a:ext cx="1664913" cy="243929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Résultat de recherche d'images pour &quot;photo de bac grillagé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990" y="1592843"/>
            <a:ext cx="2305765" cy="197115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3807" y="1626837"/>
            <a:ext cx="3200400" cy="22193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ZoneTexte 5"/>
          <p:cNvSpPr txBox="1"/>
          <p:nvPr/>
        </p:nvSpPr>
        <p:spPr>
          <a:xfrm>
            <a:off x="634052" y="3245997"/>
            <a:ext cx="2078182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omic Sans MS" panose="030F0702030302020204" pitchFamily="66" charset="0"/>
              </a:rPr>
              <a:t>BAC A PAPIER</a:t>
            </a:r>
          </a:p>
          <a:p>
            <a:pPr algn="ctr"/>
            <a:r>
              <a:rPr lang="fr-FR" b="1" dirty="0" smtClean="0">
                <a:latin typeface="Comic Sans MS" panose="030F0702030302020204" pitchFamily="66" charset="0"/>
              </a:rPr>
              <a:t> à côté de chaque imprimante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541222" y="4131564"/>
            <a:ext cx="2369127" cy="20313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omic Sans MS" panose="030F0702030302020204" pitchFamily="66" charset="0"/>
              </a:rPr>
              <a:t>BENNE SPECIAL CARTONS</a:t>
            </a:r>
          </a:p>
          <a:p>
            <a:pPr algn="ctr"/>
            <a:r>
              <a:rPr lang="fr-FR" b="1" dirty="0" smtClean="0">
                <a:latin typeface="Comic Sans MS" panose="030F0702030302020204" pitchFamily="66" charset="0"/>
              </a:rPr>
              <a:t>ET</a:t>
            </a:r>
          </a:p>
          <a:p>
            <a:pPr algn="ctr"/>
            <a:r>
              <a:rPr lang="fr-FR" b="1" dirty="0" smtClean="0">
                <a:latin typeface="Comic Sans MS" panose="030F0702030302020204" pitchFamily="66" charset="0"/>
              </a:rPr>
              <a:t>BENNE POUR LE PLASTIQUE etc…</a:t>
            </a:r>
          </a:p>
          <a:p>
            <a:pPr algn="ctr"/>
            <a:r>
              <a:rPr lang="fr-FR" b="1" dirty="0" smtClean="0">
                <a:latin typeface="Comic Sans MS" panose="030F0702030302020204" pitchFamily="66" charset="0"/>
              </a:rPr>
              <a:t>A l’extérieur côté atelier mécanique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692189" y="4131564"/>
            <a:ext cx="2003365" cy="20313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omic Sans MS" panose="030F0702030302020204" pitchFamily="66" charset="0"/>
              </a:rPr>
              <a:t>Bac spécial pour cartes électroniques et câbles électriques </a:t>
            </a:r>
          </a:p>
          <a:p>
            <a:pPr algn="ctr"/>
            <a:r>
              <a:rPr lang="fr-FR" b="1" dirty="0" smtClean="0">
                <a:latin typeface="Comic Sans MS" panose="030F0702030302020204" pitchFamily="66" charset="0"/>
              </a:rPr>
              <a:t>au 1er étage au fond du couloir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30" b="96861" l="281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375" y="4330725"/>
            <a:ext cx="2028825" cy="212407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654" y="5136856"/>
            <a:ext cx="1693567" cy="1281871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797195" y="5236434"/>
            <a:ext cx="1592052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omic Sans MS" panose="030F0702030302020204" pitchFamily="66" charset="0"/>
              </a:rPr>
              <a:t>Bac pour les cartouches</a:t>
            </a:r>
          </a:p>
          <a:p>
            <a:pPr algn="ctr"/>
            <a:r>
              <a:rPr lang="fr-FR" b="1" dirty="0">
                <a:latin typeface="Comic Sans MS" panose="030F0702030302020204" pitchFamily="66" charset="0"/>
              </a:rPr>
              <a:t>p</a:t>
            </a:r>
            <a:r>
              <a:rPr lang="fr-FR" b="1" dirty="0" smtClean="0">
                <a:latin typeface="Comic Sans MS" panose="030F0702030302020204" pitchFamily="66" charset="0"/>
              </a:rPr>
              <a:t>orte côté informatique</a:t>
            </a:r>
          </a:p>
        </p:txBody>
      </p:sp>
    </p:spTree>
    <p:extLst>
      <p:ext uri="{BB962C8B-B14F-4D97-AF65-F5344CB8AC3E}">
        <p14:creationId xmlns:p14="http://schemas.microsoft.com/office/powerpoint/2010/main" val="322317453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643945" y="1094704"/>
            <a:ext cx="8042856" cy="5031459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fr-FR" sz="2800" dirty="0" smtClean="0">
                <a:latin typeface="Comic Sans MS" panose="030F0702030302020204" pitchFamily="66" charset="0"/>
              </a:rPr>
              <a:t>FORMATION DR11:</a:t>
            </a:r>
          </a:p>
          <a:p>
            <a:r>
              <a:rPr lang="fr-FR" sz="2800" dirty="0" smtClean="0">
                <a:latin typeface="Comic Sans MS" panose="030F0702030302020204" pitchFamily="66" charset="0"/>
              </a:rPr>
              <a:t>Habilitation électrique</a:t>
            </a:r>
          </a:p>
          <a:p>
            <a:r>
              <a:rPr lang="fr-FR" sz="2800" dirty="0" smtClean="0">
                <a:latin typeface="Comic Sans MS" panose="030F0702030302020204" pitchFamily="66" charset="0"/>
              </a:rPr>
              <a:t>Sensibilisation aux risques électriques</a:t>
            </a:r>
          </a:p>
          <a:p>
            <a:endParaRPr lang="fr-FR" sz="2800" dirty="0">
              <a:latin typeface="Comic Sans MS" panose="030F0702030302020204" pitchFamily="66" charset="0"/>
            </a:endParaRPr>
          </a:p>
          <a:p>
            <a:r>
              <a:rPr lang="fr-FR" sz="2800" dirty="0" smtClean="0">
                <a:latin typeface="Comic Sans MS" panose="030F0702030302020204" pitchFamily="66" charset="0"/>
              </a:rPr>
              <a:t>Pensez à prévenir Patrick </a:t>
            </a:r>
            <a:r>
              <a:rPr lang="fr-FR" sz="2800" dirty="0" err="1" smtClean="0">
                <a:latin typeface="Comic Sans MS" panose="030F0702030302020204" pitchFamily="66" charset="0"/>
              </a:rPr>
              <a:t>Letournel</a:t>
            </a:r>
            <a:r>
              <a:rPr lang="fr-FR" sz="2800" dirty="0" smtClean="0">
                <a:latin typeface="Comic Sans MS" panose="030F0702030302020204" pitchFamily="66" charset="0"/>
              </a:rPr>
              <a:t> électricien interne du LAPP</a:t>
            </a:r>
          </a:p>
          <a:p>
            <a:r>
              <a:rPr lang="fr-FR" sz="2800" dirty="0" smtClean="0">
                <a:latin typeface="Comic Sans MS" panose="030F0702030302020204" pitchFamily="66" charset="0"/>
              </a:rPr>
              <a:t>Tél. 5599 ou </a:t>
            </a:r>
            <a:r>
              <a:rPr lang="fr-FR" sz="2800" dirty="0" smtClean="0">
                <a:latin typeface="Comic Sans MS" panose="030F0702030302020204" pitchFamily="66" charset="0"/>
                <a:hlinkClick r:id="rId2"/>
              </a:rPr>
              <a:t>letournel@lapp.in2p3.fr</a:t>
            </a:r>
            <a:endParaRPr lang="fr-FR" sz="2800" dirty="0" smtClean="0">
              <a:latin typeface="Comic Sans MS" panose="030F0702030302020204" pitchFamily="66" charset="0"/>
            </a:endParaRPr>
          </a:p>
          <a:p>
            <a:r>
              <a:rPr lang="fr-FR" sz="2800" dirty="0" smtClean="0">
                <a:latin typeface="Comic Sans MS" panose="030F0702030302020204" pitchFamily="66" charset="0"/>
              </a:rPr>
              <a:t>Ou </a:t>
            </a:r>
            <a:r>
              <a:rPr lang="fr-FR" sz="2800" dirty="0" smtClean="0">
                <a:latin typeface="Comic Sans MS" panose="030F0702030302020204" pitchFamily="66" charset="0"/>
                <a:hlinkClick r:id="rId3"/>
              </a:rPr>
              <a:t>services_generaux@lapp.in2p3.fr</a:t>
            </a:r>
            <a:endParaRPr lang="fr-FR" sz="2800" dirty="0" smtClean="0">
              <a:latin typeface="Comic Sans MS" panose="030F0702030302020204" pitchFamily="66" charset="0"/>
            </a:endParaRPr>
          </a:p>
          <a:p>
            <a:endParaRPr lang="fr-FR" dirty="0">
              <a:latin typeface="Comic Sans MS" panose="030F0702030302020204" pitchFamily="66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9714-EB65-476C-8DFD-AC2B304DC645}" type="datetime1">
              <a:rPr lang="fr-FR" smtClean="0"/>
              <a:t>30/10/2018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M Cottin - Assistante de prévention - LAPP</a:t>
            </a:r>
            <a:endParaRPr lang="en-US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975020" y="68399"/>
            <a:ext cx="5956580" cy="450000"/>
          </a:xfrm>
        </p:spPr>
        <p:txBody>
          <a:bodyPr/>
          <a:lstStyle/>
          <a:p>
            <a:r>
              <a:rPr lang="fr-FR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RISQUES ELECTRIQUES AU LAPP    </a:t>
            </a:r>
            <a:endParaRPr lang="fr-FR" b="1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312101"/>
      </p:ext>
    </p:extLst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566671" y="750498"/>
            <a:ext cx="8120130" cy="537566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>
                <a:latin typeface="Comic Sans MS" panose="030F0702030302020204" pitchFamily="66" charset="0"/>
              </a:rPr>
              <a:t>Formation et habilitation par la DR11 ou en interne.</a:t>
            </a:r>
          </a:p>
          <a:p>
            <a:pPr lvl="1"/>
            <a:r>
              <a:rPr lang="fr-FR" dirty="0" smtClean="0">
                <a:latin typeface="Comic Sans MS" panose="030F0702030302020204" pitchFamily="66" charset="0"/>
              </a:rPr>
              <a:t>Habilitation Pontier Elingueur</a:t>
            </a:r>
          </a:p>
          <a:p>
            <a:pPr lvl="1"/>
            <a:r>
              <a:rPr lang="fr-FR" dirty="0" smtClean="0">
                <a:latin typeface="Comic Sans MS" panose="030F0702030302020204" pitchFamily="66" charset="0"/>
              </a:rPr>
              <a:t>Habilitation Cariste </a:t>
            </a:r>
            <a:r>
              <a:rPr lang="fr-FR" dirty="0" err="1" smtClean="0">
                <a:latin typeface="Comic Sans MS" panose="030F0702030302020204" pitchFamily="66" charset="0"/>
              </a:rPr>
              <a:t>Caces</a:t>
            </a:r>
            <a:r>
              <a:rPr lang="fr-FR" dirty="0" smtClean="0">
                <a:latin typeface="Comic Sans MS" panose="030F0702030302020204" pitchFamily="66" charset="0"/>
              </a:rPr>
              <a:t> (plusieurs catégories)</a:t>
            </a:r>
          </a:p>
          <a:p>
            <a:pPr lvl="1"/>
            <a:r>
              <a:rPr lang="fr-FR" dirty="0" smtClean="0">
                <a:latin typeface="Comic Sans MS" panose="030F0702030302020204" pitchFamily="66" charset="0"/>
              </a:rPr>
              <a:t>Formation travail en hauteur</a:t>
            </a:r>
          </a:p>
          <a:p>
            <a:pPr lvl="1"/>
            <a:r>
              <a:rPr lang="fr-FR" dirty="0" smtClean="0">
                <a:latin typeface="Comic Sans MS" panose="030F0702030302020204" pitchFamily="66" charset="0"/>
              </a:rPr>
              <a:t>Formation Nacelles</a:t>
            </a:r>
          </a:p>
          <a:p>
            <a:pPr lvl="1"/>
            <a:r>
              <a:rPr lang="fr-FR" dirty="0" smtClean="0">
                <a:latin typeface="Comic Sans MS" panose="030F0702030302020204" pitchFamily="66" charset="0"/>
              </a:rPr>
              <a:t>Formation Gaz</a:t>
            </a:r>
          </a:p>
          <a:p>
            <a:pPr lvl="1"/>
            <a:r>
              <a:rPr lang="fr-FR" dirty="0" smtClean="0">
                <a:latin typeface="Comic Sans MS" panose="030F0702030302020204" pitchFamily="66" charset="0"/>
              </a:rPr>
              <a:t>Formation soudure spécifique</a:t>
            </a:r>
          </a:p>
          <a:p>
            <a:pPr lvl="1"/>
            <a:r>
              <a:rPr lang="fr-FR" dirty="0" smtClean="0">
                <a:latin typeface="Comic Sans MS" panose="030F0702030302020204" pitchFamily="66" charset="0"/>
              </a:rPr>
              <a:t>Formation Electrique</a:t>
            </a:r>
            <a:endParaRPr lang="fr-FR" dirty="0">
              <a:latin typeface="Comic Sans MS" panose="030F0702030302020204" pitchFamily="66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9714-EB65-476C-8DFD-AC2B304DC645}" type="datetime1">
              <a:rPr lang="fr-FR" smtClean="0"/>
              <a:t>30/10/2018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M Cottin - Assistante de prévention - LAPP</a:t>
            </a:r>
            <a:endParaRPr lang="en-US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034862" y="68399"/>
            <a:ext cx="6896738" cy="450000"/>
          </a:xfrm>
        </p:spPr>
        <p:txBody>
          <a:bodyPr/>
          <a:lstStyle/>
          <a:p>
            <a:r>
              <a:rPr lang="fr-FR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Formation Risques Mécaniques</a:t>
            </a:r>
            <a:endParaRPr lang="fr-FR" b="1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493881"/>
      </p:ext>
    </p:extLst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9714-EB65-476C-8DFD-AC2B304DC645}" type="datetime1">
              <a:rPr lang="fr-FR" smtClean="0"/>
              <a:t>30/10/2018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M Cottin - Assistante de prévention - LAPP</a:t>
            </a:r>
            <a:endParaRPr lang="en-US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176530" y="68399"/>
            <a:ext cx="6755070" cy="450000"/>
          </a:xfrm>
        </p:spPr>
        <p:txBody>
          <a:bodyPr/>
          <a:lstStyle/>
          <a:p>
            <a:r>
              <a:rPr lang="fr-FR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Equipements de Sécurité (EPI) </a:t>
            </a:r>
            <a:r>
              <a:rPr lang="fr-F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Obligatoire</a:t>
            </a:r>
            <a:endParaRPr lang="fr-FR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631" y="989138"/>
            <a:ext cx="5032369" cy="3476625"/>
          </a:xfrm>
          <a:prstGeom prst="rect">
            <a:avLst/>
          </a:prstGeom>
        </p:spPr>
      </p:pic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0102" y="989138"/>
            <a:ext cx="4271955" cy="35957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ZoneTexte 8"/>
          <p:cNvSpPr txBox="1"/>
          <p:nvPr/>
        </p:nvSpPr>
        <p:spPr>
          <a:xfrm>
            <a:off x="256308" y="5128528"/>
            <a:ext cx="8631498" cy="89255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fr-FR" dirty="0" smtClean="0">
              <a:latin typeface="Comic Sans MS" panose="030F0702030302020204" pitchFamily="66" charset="0"/>
            </a:endParaRPr>
          </a:p>
          <a:p>
            <a:r>
              <a:rPr lang="fr-FR" sz="1600" dirty="0" smtClean="0">
                <a:latin typeface="Comic Sans MS" panose="030F0702030302020204" pitchFamily="66" charset="0"/>
              </a:rPr>
              <a:t>A votre arrivée faire la demande auprès de votre responsable d’équipe ou de service.</a:t>
            </a:r>
          </a:p>
          <a:p>
            <a:endParaRPr lang="fr-F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95612"/>
      </p:ext>
    </p:extLst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PLAN</a:t>
            </a:r>
            <a:endParaRPr lang="fr-FR" b="1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3487" y="741872"/>
            <a:ext cx="8558113" cy="5620291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fr-FR" sz="2800" dirty="0" smtClean="0">
                <a:latin typeface="Comic Sans MS" panose="030F0702030302020204" pitchFamily="66" charset="0"/>
              </a:rPr>
              <a:t>Présentation des acteurs</a:t>
            </a:r>
          </a:p>
          <a:p>
            <a:r>
              <a:rPr lang="fr-FR" sz="2800" dirty="0" smtClean="0">
                <a:latin typeface="Comic Sans MS" panose="030F0702030302020204" pitchFamily="66" charset="0"/>
              </a:rPr>
              <a:t>Explication de leurs rôles, livret d’accueil</a:t>
            </a:r>
          </a:p>
          <a:p>
            <a:r>
              <a:rPr lang="fr-FR" sz="2800" dirty="0" smtClean="0">
                <a:latin typeface="Comic Sans MS" panose="030F0702030302020204" pitchFamily="66" charset="0"/>
              </a:rPr>
              <a:t>Registre Hygiène et Sécurité, Document Unique</a:t>
            </a:r>
          </a:p>
          <a:p>
            <a:r>
              <a:rPr lang="fr-FR" sz="2800" dirty="0" smtClean="0">
                <a:latin typeface="Comic Sans MS" panose="030F0702030302020204" pitchFamily="66" charset="0"/>
              </a:rPr>
              <a:t>Evacuation incendie LAPP - MECATRONIQUE</a:t>
            </a:r>
          </a:p>
          <a:p>
            <a:r>
              <a:rPr lang="fr-FR" sz="2800" dirty="0" smtClean="0">
                <a:latin typeface="Comic Sans MS" panose="030F0702030302020204" pitchFamily="66" charset="0"/>
              </a:rPr>
              <a:t>Missions</a:t>
            </a:r>
          </a:p>
          <a:p>
            <a:r>
              <a:rPr lang="fr-FR" sz="2800" dirty="0" smtClean="0">
                <a:latin typeface="Comic Sans MS" panose="030F0702030302020204" pitchFamily="66" charset="0"/>
              </a:rPr>
              <a:t>En cas d’accident</a:t>
            </a:r>
          </a:p>
          <a:p>
            <a:r>
              <a:rPr lang="fr-FR" sz="2800" dirty="0" smtClean="0">
                <a:latin typeface="Comic Sans MS" panose="030F0702030302020204" pitchFamily="66" charset="0"/>
              </a:rPr>
              <a:t>Prévention des risques</a:t>
            </a:r>
          </a:p>
          <a:p>
            <a:r>
              <a:rPr lang="fr-FR" sz="2800" dirty="0" smtClean="0">
                <a:latin typeface="Comic Sans MS" panose="030F0702030302020204" pitchFamily="66" charset="0"/>
              </a:rPr>
              <a:t>Déchets DEEE</a:t>
            </a:r>
          </a:p>
          <a:p>
            <a:r>
              <a:rPr lang="fr-FR" sz="2800" dirty="0" smtClean="0">
                <a:latin typeface="Comic Sans MS" panose="030F0702030302020204" pitchFamily="66" charset="0"/>
              </a:rPr>
              <a:t>Formations  - habilitations diverses</a:t>
            </a:r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383B8-A6CB-4B65-ACF0-8EC2AEE79AB5}" type="datetime1">
              <a:rPr lang="fr-FR" smtClean="0"/>
              <a:t>30/10/2018</a:t>
            </a:fld>
            <a:endParaRPr lang="en-US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M Cottin - Assistante de prévention - LAPP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508062"/>
      </p:ext>
    </p:extLst>
  </p:cSld>
  <p:clrMapOvr>
    <a:masterClrMapping/>
  </p:clrMapOvr>
  <p:transition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76519" y="612476"/>
            <a:ext cx="8210282" cy="551368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fr-FR" b="1" dirty="0" smtClean="0">
              <a:latin typeface="Comic Sans MS" panose="030F0702030302020204" pitchFamily="66" charset="0"/>
            </a:endParaRPr>
          </a:p>
          <a:p>
            <a:r>
              <a:rPr lang="fr-FR" dirty="0" smtClean="0">
                <a:latin typeface="Comic Sans MS" panose="030F0702030302020204" pitchFamily="66" charset="0"/>
              </a:rPr>
              <a:t>Formation laser (DR11)</a:t>
            </a:r>
          </a:p>
          <a:p>
            <a:pPr marL="0" indent="0">
              <a:buNone/>
            </a:pPr>
            <a:r>
              <a:rPr lang="fr-FR" dirty="0" smtClean="0">
                <a:latin typeface="Comic Sans MS" panose="030F0702030302020204" pitchFamily="66" charset="0"/>
              </a:rPr>
              <a:t>  </a:t>
            </a:r>
          </a:p>
          <a:p>
            <a:r>
              <a:rPr lang="fr-FR" dirty="0">
                <a:latin typeface="Comic Sans MS" panose="030F0702030302020204" pitchFamily="66" charset="0"/>
              </a:rPr>
              <a:t>S</a:t>
            </a:r>
            <a:r>
              <a:rPr lang="fr-FR" dirty="0" smtClean="0">
                <a:latin typeface="Comic Sans MS" panose="030F0702030302020204" pitchFamily="66" charset="0"/>
              </a:rPr>
              <a:t>ensibilisation par le référent Laser Romain </a:t>
            </a:r>
            <a:r>
              <a:rPr lang="fr-FR" dirty="0" err="1" smtClean="0">
                <a:latin typeface="Comic Sans MS" panose="030F0702030302020204" pitchFamily="66" charset="0"/>
              </a:rPr>
              <a:t>Gouaty</a:t>
            </a:r>
            <a:r>
              <a:rPr lang="fr-FR" dirty="0" smtClean="0">
                <a:latin typeface="Comic Sans MS" panose="030F0702030302020204" pitchFamily="66" charset="0"/>
              </a:rPr>
              <a:t> Tél. 5519 ou </a:t>
            </a:r>
          </a:p>
          <a:p>
            <a:r>
              <a:rPr lang="fr-FR" dirty="0" smtClean="0">
                <a:latin typeface="Comic Sans MS" panose="030F0702030302020204" pitchFamily="66" charset="0"/>
                <a:hlinkClick r:id="rId2"/>
              </a:rPr>
              <a:t>gouaty@lapp.in2p3.fr</a:t>
            </a:r>
            <a:endParaRPr lang="fr-FR" dirty="0" smtClean="0">
              <a:latin typeface="Comic Sans MS" panose="030F0702030302020204" pitchFamily="66" charset="0"/>
            </a:endParaRPr>
          </a:p>
          <a:p>
            <a:r>
              <a:rPr lang="fr-FR" dirty="0" smtClean="0">
                <a:latin typeface="Comic Sans MS" panose="030F0702030302020204" pitchFamily="66" charset="0"/>
              </a:rPr>
              <a:t>Protection obligatoire pour rentrer dans la salle laser :</a:t>
            </a:r>
          </a:p>
          <a:p>
            <a:endParaRPr lang="fr-FR" dirty="0">
              <a:latin typeface="Comic Sans MS" panose="030F0702030302020204" pitchFamily="66" charset="0"/>
            </a:endParaRPr>
          </a:p>
          <a:p>
            <a:endParaRPr lang="fr-FR" b="1" dirty="0">
              <a:latin typeface="Comic Sans MS" panose="030F0702030302020204" pitchFamily="66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1EA5-8699-42A8-9A17-44040E2C0AA4}" type="datetime1">
              <a:rPr lang="fr-FR" smtClean="0"/>
              <a:t>30/10/2018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M Cottin - Assistante de prévention - LAPP</a:t>
            </a:r>
            <a:endParaRPr lang="en-US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936383" y="68399"/>
            <a:ext cx="5995217" cy="450000"/>
          </a:xfrm>
        </p:spPr>
        <p:txBody>
          <a:bodyPr/>
          <a:lstStyle/>
          <a:p>
            <a:r>
              <a:rPr lang="fr-FR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Formation Laser et Protection (EPI)</a:t>
            </a:r>
            <a:endParaRPr lang="fr-FR" b="1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0156" y="4834190"/>
            <a:ext cx="2105375" cy="11453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7170" y="847036"/>
            <a:ext cx="2940857" cy="11339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3350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70937" y="944592"/>
            <a:ext cx="8578664" cy="516291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fr-FR" sz="2800" dirty="0" smtClean="0">
                <a:latin typeface="Comic Sans MS" panose="030F0702030302020204" pitchFamily="66" charset="0"/>
              </a:rPr>
              <a:t>Vous devez nous prévenir lorsque vous demandez une formation au CERN, pour notre suivi de formation individuelle.</a:t>
            </a:r>
          </a:p>
          <a:p>
            <a:r>
              <a:rPr lang="fr-FR" sz="2800" dirty="0" smtClean="0">
                <a:latin typeface="Comic Sans MS" panose="030F0702030302020204" pitchFamily="66" charset="0"/>
              </a:rPr>
              <a:t>A savoir que les formations CERN ne sont pas valables en France.</a:t>
            </a:r>
          </a:p>
          <a:p>
            <a:endParaRPr lang="fr-FR" sz="2800" dirty="0">
              <a:latin typeface="Comic Sans MS" panose="030F0702030302020204" pitchFamily="66" charset="0"/>
            </a:endParaRPr>
          </a:p>
          <a:p>
            <a:endParaRPr lang="fr-FR" sz="2800" dirty="0" smtClean="0">
              <a:latin typeface="Comic Sans MS" panose="030F0702030302020204" pitchFamily="66" charset="0"/>
            </a:endParaRPr>
          </a:p>
          <a:p>
            <a:r>
              <a:rPr lang="fr-FR" sz="2800" dirty="0" smtClean="0">
                <a:latin typeface="Comic Sans MS" panose="030F0702030302020204" pitchFamily="66" charset="0"/>
              </a:rPr>
              <a:t>Quand vous avez commencez une formation initiale vous devez continuer les recyclages de vos habilitations.</a:t>
            </a:r>
            <a:endParaRPr lang="fr-FR" sz="2800" dirty="0">
              <a:latin typeface="Comic Sans MS" panose="030F0702030302020204" pitchFamily="66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1EA5-8699-42A8-9A17-44040E2C0AA4}" type="datetime1">
              <a:rPr lang="fr-FR" smtClean="0"/>
              <a:t>30/10/2018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 Cottin -Assistante de prévention - LAPP</a:t>
            </a:r>
            <a:endParaRPr lang="en-US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3823200" y="0"/>
            <a:ext cx="5126400" cy="450000"/>
          </a:xfrm>
        </p:spPr>
        <p:txBody>
          <a:bodyPr/>
          <a:lstStyle/>
          <a:p>
            <a:r>
              <a:rPr lang="fr-FR" dirty="0" smtClean="0">
                <a:latin typeface="Comic Sans MS" panose="030F0702030302020204" pitchFamily="66" charset="0"/>
              </a:rPr>
              <a:t>Formation CERN et DR11</a:t>
            </a:r>
            <a:endParaRPr lang="fr-F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35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206062" y="772732"/>
            <a:ext cx="8538693" cy="568206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fr-FR" sz="2800" dirty="0" smtClean="0">
                <a:latin typeface="Comic Sans MS" panose="030F0702030302020204" pitchFamily="66" charset="0"/>
              </a:rPr>
              <a:t>Référent produits chimiques Fabrice Peltier Tél. 1724 ou </a:t>
            </a:r>
            <a:r>
              <a:rPr lang="fr-FR" sz="2800" dirty="0" smtClean="0">
                <a:latin typeface="Comic Sans MS" panose="030F0702030302020204" pitchFamily="66" charset="0"/>
                <a:hlinkClick r:id="rId2"/>
              </a:rPr>
              <a:t>peltier@lapp.in2p3.fr</a:t>
            </a:r>
            <a:endParaRPr lang="fr-FR" sz="2800" dirty="0" smtClean="0">
              <a:latin typeface="Comic Sans MS" panose="030F0702030302020204" pitchFamily="66" charset="0"/>
            </a:endParaRPr>
          </a:p>
          <a:p>
            <a:r>
              <a:rPr lang="fr-FR" sz="2800" dirty="0" smtClean="0">
                <a:latin typeface="Comic Sans MS" panose="030F0702030302020204" pitchFamily="66" charset="0"/>
              </a:rPr>
              <a:t>Sensibilisation aux risques, achat suivi par les AP et le référent.</a:t>
            </a:r>
          </a:p>
          <a:p>
            <a:r>
              <a:rPr lang="fr-FR" sz="2800" dirty="0" smtClean="0">
                <a:latin typeface="Comic Sans MS" panose="030F0702030302020204" pitchFamily="66" charset="0"/>
              </a:rPr>
              <a:t>Classeur de tous les produits référencés au LAPP.</a:t>
            </a:r>
            <a:endParaRPr lang="fr-FR" sz="2800" dirty="0">
              <a:latin typeface="Comic Sans MS" panose="030F0702030302020204" pitchFamily="66" charset="0"/>
            </a:endParaRPr>
          </a:p>
          <a:p>
            <a:r>
              <a:rPr lang="fr-FR" sz="2800" dirty="0" smtClean="0">
                <a:latin typeface="Comic Sans MS" panose="030F0702030302020204" pitchFamily="66" charset="0"/>
              </a:rPr>
              <a:t>Evacuation des produits par le référent</a:t>
            </a:r>
          </a:p>
          <a:p>
            <a:r>
              <a:rPr lang="fr-FR" sz="2800" dirty="0" smtClean="0">
                <a:latin typeface="Comic Sans MS" panose="030F0702030302020204" pitchFamily="66" charset="0"/>
              </a:rPr>
              <a:t>FIE : Fiche Individuelle d’Exposition - Suivi d’utilisation des produits à faire annuellement dans FEVAR (archive médicale gardée 50 ans)</a:t>
            </a:r>
            <a:endParaRPr lang="fr-FR" sz="2800" dirty="0">
              <a:latin typeface="Comic Sans MS" panose="030F0702030302020204" pitchFamily="66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1EA5-8699-42A8-9A17-44040E2C0AA4}" type="datetime1">
              <a:rPr lang="fr-FR" smtClean="0"/>
              <a:t>30/10/2018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M Cottin - Assistante de prévention - LAPP</a:t>
            </a:r>
            <a:endParaRPr lang="en-US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Risques Produits Chimiques</a:t>
            </a:r>
            <a:endParaRPr lang="fr-FR" b="1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54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09" y="1199071"/>
            <a:ext cx="3826966" cy="4396940"/>
          </a:xfr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1EA5-8699-42A8-9A17-44040E2C0AA4}" type="datetime1">
              <a:rPr lang="fr-FR" smtClean="0"/>
              <a:t>30/10/2018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M Cottin - Assistante de prévention - LAPP</a:t>
            </a:r>
            <a:endParaRPr lang="en-US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Risques produits chimiques</a:t>
            </a:r>
            <a:endParaRPr lang="fr-FR" b="1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105975" y="1387173"/>
            <a:ext cx="4641210" cy="437042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fr-FR" dirty="0" smtClean="0"/>
          </a:p>
          <a:p>
            <a:endParaRPr lang="fr-FR" sz="3200" dirty="0"/>
          </a:p>
          <a:p>
            <a:r>
              <a:rPr lang="fr-FR" sz="3200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Si vous devez travailler avec des produits ayant les pictogrammes ci-contre, vous devez le déclarer  auprès de </a:t>
            </a:r>
            <a:r>
              <a:rPr lang="fr-FR" sz="32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F</a:t>
            </a:r>
            <a:r>
              <a:rPr lang="fr-FR" sz="3200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abrice Peltier.</a:t>
            </a:r>
            <a:endParaRPr lang="fr-FR" b="1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32393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Bon de commande</a:t>
            </a:r>
            <a:endParaRPr lang="fr-FR" b="1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4294967295"/>
          </p:nvPr>
        </p:nvSpPr>
        <p:spPr>
          <a:xfrm>
            <a:off x="0" y="6454775"/>
            <a:ext cx="2635250" cy="312738"/>
          </a:xfrm>
        </p:spPr>
        <p:txBody>
          <a:bodyPr/>
          <a:lstStyle/>
          <a:p>
            <a:fld id="{1C0B1EA5-8699-42A8-9A17-44040E2C0AA4}" type="datetime1">
              <a:rPr lang="fr-FR" smtClean="0"/>
              <a:t>30/10/2018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294967295"/>
          </p:nvPr>
        </p:nvSpPr>
        <p:spPr>
          <a:xfrm>
            <a:off x="6057900" y="6454775"/>
            <a:ext cx="3086100" cy="312738"/>
          </a:xfrm>
        </p:spPr>
        <p:txBody>
          <a:bodyPr/>
          <a:lstStyle/>
          <a:p>
            <a:r>
              <a:rPr lang="fr-FR" smtClean="0"/>
              <a:t>M Cottin -Assistante de prévention - LAPP</a:t>
            </a:r>
            <a:endParaRPr lang="en-US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93" y="604538"/>
            <a:ext cx="8402128" cy="591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68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22694" y="845389"/>
            <a:ext cx="8410755" cy="550365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>
                <a:latin typeface="Comic Sans MS" panose="030F0702030302020204" pitchFamily="66" charset="0"/>
              </a:rPr>
              <a:t>Risque présent au laboratoire (Atlas – </a:t>
            </a:r>
            <a:r>
              <a:rPr lang="fr-FR" dirty="0" err="1" smtClean="0">
                <a:latin typeface="Comic Sans MS" panose="030F0702030302020204" pitchFamily="66" charset="0"/>
              </a:rPr>
              <a:t>Micromégas</a:t>
            </a:r>
            <a:r>
              <a:rPr lang="fr-FR" dirty="0" smtClean="0">
                <a:latin typeface="Comic Sans MS" panose="030F0702030302020204" pitchFamily="66" charset="0"/>
              </a:rPr>
              <a:t>)</a:t>
            </a:r>
          </a:p>
          <a:p>
            <a:endParaRPr lang="fr-FR" dirty="0">
              <a:latin typeface="Comic Sans MS" panose="030F0702030302020204" pitchFamily="66" charset="0"/>
            </a:endParaRPr>
          </a:p>
          <a:p>
            <a:r>
              <a:rPr lang="fr-FR" dirty="0" smtClean="0">
                <a:latin typeface="Comic Sans MS" panose="030F0702030302020204" pitchFamily="66" charset="0"/>
              </a:rPr>
              <a:t>En cas de déclenchement d’alarme suivre les consignes de sécurité.</a:t>
            </a:r>
            <a:endParaRPr lang="fr-FR" dirty="0">
              <a:latin typeface="Comic Sans MS" panose="030F0702030302020204" pitchFamily="66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1EA5-8699-42A8-9A17-44040E2C0AA4}" type="datetime1">
              <a:rPr lang="fr-FR" smtClean="0"/>
              <a:t>30/10/2018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 Cottin -Assistante de prévention - LAPP</a:t>
            </a:r>
            <a:endParaRPr lang="en-US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 Risques Gaz</a:t>
            </a:r>
            <a:endParaRPr lang="fr-FR" b="1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8741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0497" y="0"/>
            <a:ext cx="8844740" cy="710139"/>
          </a:xfrm>
        </p:spPr>
        <p:txBody>
          <a:bodyPr/>
          <a:lstStyle/>
          <a:p>
            <a:r>
              <a:rPr lang="fr-FR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RADIOPROTECTION LAPP ET CERN</a:t>
            </a:r>
            <a:endParaRPr lang="fr-FR" b="1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A3313-B645-40A4-85B7-B7C8A96EF2F9}" type="datetime1">
              <a:rPr lang="fr-FR" smtClean="0"/>
              <a:t>30/10/2018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M Cottin - Assistante de prévention - LAPP</a:t>
            </a:r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452248" y="710139"/>
            <a:ext cx="8221238" cy="560153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fr-FR" sz="2000" b="1" dirty="0" smtClean="0">
              <a:latin typeface="Comic Sans MS" panose="030F0702030302020204" pitchFamily="66" charset="0"/>
            </a:endParaRPr>
          </a:p>
          <a:p>
            <a:r>
              <a:rPr lang="fr-FR" sz="2000" dirty="0" smtClean="0">
                <a:latin typeface="Comic Sans MS" panose="030F0702030302020204" pitchFamily="66" charset="0"/>
              </a:rPr>
              <a:t>Au 1er étage niveau cafétéria une salle dédiée au stockage des sources, sous contrôle du PCR du laboratoire.</a:t>
            </a:r>
          </a:p>
          <a:p>
            <a:endParaRPr lang="fr-FR" sz="2000" dirty="0" smtClean="0">
              <a:latin typeface="Comic Sans MS" panose="030F0702030302020204" pitchFamily="66" charset="0"/>
            </a:endParaRPr>
          </a:p>
          <a:p>
            <a:r>
              <a:rPr lang="fr-FR" sz="2000" dirty="0" smtClean="0">
                <a:latin typeface="Comic Sans MS" panose="030F0702030302020204" pitchFamily="66" charset="0"/>
              </a:rPr>
              <a:t>Référent PCR : Maximilien </a:t>
            </a:r>
            <a:r>
              <a:rPr lang="fr-FR" sz="2000" dirty="0" err="1" smtClean="0">
                <a:latin typeface="Comic Sans MS" panose="030F0702030302020204" pitchFamily="66" charset="0"/>
              </a:rPr>
              <a:t>Chefdeville</a:t>
            </a:r>
            <a:r>
              <a:rPr lang="fr-FR" sz="2000" dirty="0" smtClean="0">
                <a:latin typeface="Comic Sans MS" panose="030F0702030302020204" pitchFamily="66" charset="0"/>
              </a:rPr>
              <a:t> Tél.1634 ou </a:t>
            </a:r>
            <a:r>
              <a:rPr lang="fr-FR" sz="2000" dirty="0" smtClean="0">
                <a:latin typeface="Comic Sans MS" panose="030F0702030302020204" pitchFamily="66" charset="0"/>
                <a:hlinkClick r:id="rId2"/>
              </a:rPr>
              <a:t>chefdeville@lapp.in2p3.fr</a:t>
            </a:r>
            <a:endParaRPr lang="fr-FR" sz="2000" dirty="0" smtClean="0">
              <a:latin typeface="Comic Sans MS" panose="030F0702030302020204" pitchFamily="66" charset="0"/>
            </a:endParaRPr>
          </a:p>
          <a:p>
            <a:endParaRPr lang="fr-FR" sz="2000" dirty="0" smtClean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Comic Sans MS" panose="030F0702030302020204" pitchFamily="66" charset="0"/>
              </a:rPr>
              <a:t>Sensibilisation aux risques ionisants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Comic Sans MS" panose="030F0702030302020204" pitchFamily="66" charset="0"/>
              </a:rPr>
              <a:t>Formation CERN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Comic Sans MS" panose="030F0702030302020204" pitchFamily="66" charset="0"/>
              </a:rPr>
              <a:t>Aide pour remplir la fiche Fieri (cocher toutes les cases pour catégorie B)</a:t>
            </a:r>
          </a:p>
          <a:p>
            <a:endParaRPr lang="fr-FR" sz="2000" dirty="0">
              <a:latin typeface="Comic Sans MS" panose="030F0702030302020204" pitchFamily="66" charset="0"/>
            </a:endParaRPr>
          </a:p>
          <a:p>
            <a:r>
              <a:rPr lang="fr-FR" sz="2000" dirty="0" smtClean="0">
                <a:latin typeface="Comic Sans MS" panose="030F0702030302020204" pitchFamily="66" charset="0"/>
              </a:rPr>
              <a:t>Les personnes devant travailler sur des sources doivent auparavant avoir une autorisation du médecin et être porteur d’un badge de dosimétrie personnel. « Voir </a:t>
            </a:r>
            <a:r>
              <a:rPr lang="fr-FR" sz="2000" dirty="0">
                <a:latin typeface="Comic Sans MS" panose="030F0702030302020204" pitchFamily="66" charset="0"/>
              </a:rPr>
              <a:t>C</a:t>
            </a:r>
            <a:r>
              <a:rPr lang="fr-FR" sz="2000" dirty="0" smtClean="0">
                <a:latin typeface="Comic Sans MS" panose="030F0702030302020204" pitchFamily="66" charset="0"/>
              </a:rPr>
              <a:t>laudine </a:t>
            </a:r>
            <a:r>
              <a:rPr lang="fr-FR" sz="2000" dirty="0" err="1" smtClean="0">
                <a:latin typeface="Comic Sans MS" panose="030F0702030302020204" pitchFamily="66" charset="0"/>
              </a:rPr>
              <a:t>Bombar</a:t>
            </a:r>
            <a:r>
              <a:rPr lang="fr-FR" sz="2000" dirty="0" smtClean="0">
                <a:latin typeface="Comic Sans MS" panose="030F0702030302020204" pitchFamily="66" charset="0"/>
              </a:rPr>
              <a:t> »</a:t>
            </a:r>
          </a:p>
          <a:p>
            <a:endParaRPr lang="fr-FR" sz="2000" dirty="0">
              <a:latin typeface="Comic Sans MS" panose="030F0702030302020204" pitchFamily="66" charset="0"/>
            </a:endParaRPr>
          </a:p>
          <a:p>
            <a:endParaRPr lang="fr-FR" sz="20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fr-FR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0582892"/>
      </p:ext>
    </p:extLst>
  </p:cSld>
  <p:clrMapOvr>
    <a:masterClrMapping/>
  </p:clrMapOvr>
  <p:transition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57201" y="802258"/>
            <a:ext cx="8229600" cy="532390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fr-FR" sz="2800" dirty="0" smtClean="0">
                <a:latin typeface="Comic Sans MS" panose="030F0702030302020204" pitchFamily="66" charset="0"/>
              </a:rPr>
              <a:t>Vous devez au préalable prévenir les assistantes de prévention, nous devons vous conseiller sur la sécurité du local et les EPI nécessaires. </a:t>
            </a:r>
          </a:p>
          <a:p>
            <a:endParaRPr lang="fr-FR" sz="2800" dirty="0">
              <a:latin typeface="Comic Sans MS" panose="030F0702030302020204" pitchFamily="66" charset="0"/>
            </a:endParaRPr>
          </a:p>
          <a:p>
            <a:endParaRPr lang="fr-FR" sz="2800" dirty="0">
              <a:latin typeface="Comic Sans MS" panose="030F0702030302020204" pitchFamily="66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9714-EB65-476C-8DFD-AC2B304DC645}" type="datetime1">
              <a:rPr lang="fr-FR" smtClean="0"/>
              <a:t>30/10/2018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 Cottin -Assistante de prévention - LAPP</a:t>
            </a:r>
            <a:endParaRPr lang="en-US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Nouvelle Manip ou expériences</a:t>
            </a:r>
            <a:endParaRPr lang="fr-FR" b="1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687473"/>
      </p:ext>
    </p:extLst>
  </p:cSld>
  <p:clrMapOvr>
    <a:masterClrMapping/>
  </p:clrMapOvr>
  <p:transition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447" y="198435"/>
            <a:ext cx="8329351" cy="421241"/>
          </a:xfrm>
        </p:spPr>
        <p:txBody>
          <a:bodyPr/>
          <a:lstStyle/>
          <a:p>
            <a:r>
              <a:rPr lang="fr-FR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INFORMATION AU LAPP</a:t>
            </a:r>
            <a:endParaRPr lang="fr-FR" b="1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0D887-EEE9-4806-B2AC-2ECE87A80CA1}" type="datetime1">
              <a:rPr lang="fr-FR" smtClean="0"/>
              <a:t>30/10/2018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M Cottin - Assistante de prévention - LAPP</a:t>
            </a:r>
            <a:endParaRPr lang="en-US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486687" y="2725947"/>
            <a:ext cx="2196128" cy="1986734"/>
          </a:xfrm>
          <a:prstGeom prst="wedgeRoundRectCallout">
            <a:avLst>
              <a:gd name="adj1" fmla="val 77008"/>
              <a:gd name="adj2" fmla="val 57659"/>
              <a:gd name="adj3" fmla="val 16667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D’autres informations sur le site intranet du LAPP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747" y="914399"/>
            <a:ext cx="5639724" cy="467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50854"/>
      </p:ext>
    </p:extLst>
  </p:cSld>
  <p:clrMapOvr>
    <a:masterClrMapping/>
  </p:clrMapOvr>
  <p:transition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B646F-1DEF-4017-BA64-A052D914E7AA}" type="datetime1">
              <a:rPr lang="fr-FR" smtClean="0"/>
              <a:t>30/10/2018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M Cottin - Assistante de prévention - LAPP</a:t>
            </a:r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2119746" y="3765665"/>
            <a:ext cx="324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2" name="Rectangle 1"/>
          <p:cNvSpPr/>
          <p:nvPr/>
        </p:nvSpPr>
        <p:spPr>
          <a:xfrm>
            <a:off x="5841055" y="154477"/>
            <a:ext cx="3079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tx2"/>
                </a:solidFill>
                <a:latin typeface="Comic Sans MS" panose="030F0702030302020204" pitchFamily="66" charset="0"/>
              </a:rPr>
              <a:t>INFORMATION AU LAPP</a:t>
            </a:r>
            <a:endParaRPr lang="fr-FR" dirty="0">
              <a:solidFill>
                <a:schemeClr val="tx2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92" y="633449"/>
            <a:ext cx="8571962" cy="582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7536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4567" y="198435"/>
            <a:ext cx="8898650" cy="406127"/>
          </a:xfrm>
        </p:spPr>
        <p:txBody>
          <a:bodyPr/>
          <a:lstStyle/>
          <a:p>
            <a:r>
              <a:rPr lang="fr-FR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LES ACTEURS DE LA SECURITE</a:t>
            </a:r>
            <a:endParaRPr lang="fr-FR" b="1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E6CE4-F106-4E55-8D25-6B1E8ECC7E50}" type="datetime1">
              <a:rPr lang="fr-FR" smtClean="0"/>
              <a:t>30/10/2018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M Cottin - Assistante de prévention - LAPP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83029" y="6068940"/>
            <a:ext cx="78910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i="1" dirty="0" smtClean="0">
                <a:latin typeface="Comic Sans MS" panose="030F0702030302020204" pitchFamily="66" charset="0"/>
              </a:rPr>
              <a:t>AP : Assistant de Prévention - PCR : Personne Compétente en Radioprotection</a:t>
            </a:r>
            <a:endParaRPr lang="fr-FR" sz="1400" b="1" i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21553" y="925527"/>
            <a:ext cx="3985386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1">
              <a:spcBef>
                <a:spcPct val="0"/>
              </a:spcBef>
            </a:pPr>
            <a:r>
              <a:rPr lang="fr-FR" altLang="fr-FR" b="1" dirty="0" smtClean="0">
                <a:latin typeface="Comic Sans MS" panose="030F0702030302020204" pitchFamily="66" charset="0"/>
              </a:rPr>
              <a:t>Pour les contacter par mail </a:t>
            </a:r>
            <a:r>
              <a:rPr lang="fr-FR" altLang="fr-FR" b="1" dirty="0">
                <a:latin typeface="Comic Sans MS" panose="030F0702030302020204" pitchFamily="66" charset="0"/>
              </a:rPr>
              <a:t>: </a:t>
            </a:r>
            <a:endParaRPr lang="fr-FR" altLang="fr-FR" b="1" dirty="0" smtClean="0">
              <a:latin typeface="Comic Sans MS" panose="030F0702030302020204" pitchFamily="66" charset="0"/>
            </a:endParaRPr>
          </a:p>
          <a:p>
            <a:pPr lvl="1">
              <a:spcBef>
                <a:spcPct val="0"/>
              </a:spcBef>
            </a:pPr>
            <a:r>
              <a:rPr lang="fr-FR" altLang="fr-FR" b="1" dirty="0" smtClean="0">
                <a:solidFill>
                  <a:schemeClr val="tx2">
                    <a:lumMod val="25000"/>
                  </a:schemeClr>
                </a:solidFill>
                <a:latin typeface="Comic Sans MS" panose="030F0702030302020204" pitchFamily="66" charset="0"/>
                <a:hlinkClick r:id="rId2"/>
              </a:rPr>
              <a:t>chs@lapp.in2p3.fr</a:t>
            </a:r>
            <a:endParaRPr lang="fr-FR" altLang="fr-FR" b="1" dirty="0" smtClean="0">
              <a:solidFill>
                <a:schemeClr val="tx2">
                  <a:lumMod val="25000"/>
                </a:schemeClr>
              </a:solidFill>
              <a:latin typeface="Comic Sans MS" panose="030F0702030302020204" pitchFamily="66" charset="0"/>
            </a:endParaRPr>
          </a:p>
          <a:p>
            <a:pPr lvl="1">
              <a:spcBef>
                <a:spcPct val="0"/>
              </a:spcBef>
            </a:pPr>
            <a:endParaRPr lang="fr-FR" altLang="fr-FR" b="1" dirty="0">
              <a:latin typeface="Arial" panose="020B0604020202020204" pitchFamily="34" charset="0"/>
            </a:endParaRPr>
          </a:p>
        </p:txBody>
      </p:sp>
      <p:grpSp>
        <p:nvGrpSpPr>
          <p:cNvPr id="20" name="Groupe 19"/>
          <p:cNvGrpSpPr/>
          <p:nvPr/>
        </p:nvGrpSpPr>
        <p:grpSpPr>
          <a:xfrm>
            <a:off x="503108" y="766761"/>
            <a:ext cx="3020273" cy="1360800"/>
            <a:chOff x="1104959" y="664280"/>
            <a:chExt cx="3020273" cy="1360800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4959" y="664280"/>
              <a:ext cx="1008000" cy="1360800"/>
            </a:xfrm>
            <a:prstGeom prst="rect">
              <a:avLst/>
            </a:prstGeom>
            <a:ln w="38100" cap="sq">
              <a:solidFill>
                <a:schemeClr val="tx2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2" name="ZoneTexte 21"/>
            <p:cNvSpPr txBox="1"/>
            <p:nvPr/>
          </p:nvSpPr>
          <p:spPr>
            <a:xfrm>
              <a:off x="2208417" y="1051908"/>
              <a:ext cx="1916815" cy="461665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latin typeface="Comic Sans MS" panose="030F0702030302020204" pitchFamily="66" charset="0"/>
                </a:rPr>
                <a:t>Directeur du LAPP</a:t>
              </a:r>
            </a:p>
            <a:p>
              <a:pPr algn="ctr"/>
              <a:r>
                <a:rPr lang="en-GB" sz="1200" dirty="0" smtClean="0">
                  <a:latin typeface="Comic Sans MS" panose="030F0702030302020204" pitchFamily="66" charset="0"/>
                </a:rPr>
                <a:t> tél.1601</a:t>
              </a:r>
              <a:endParaRPr lang="en-GB" sz="1200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23" name="ZoneTexte 22"/>
          <p:cNvSpPr txBox="1"/>
          <p:nvPr/>
        </p:nvSpPr>
        <p:spPr>
          <a:xfrm>
            <a:off x="4687747" y="2870823"/>
            <a:ext cx="1976992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Comic Sans MS" panose="030F0702030302020204" pitchFamily="66" charset="0"/>
              </a:rPr>
              <a:t>Assistante de Prévention</a:t>
            </a:r>
          </a:p>
          <a:p>
            <a:pPr algn="ctr"/>
            <a:r>
              <a:rPr lang="en-GB" sz="1200" dirty="0" smtClean="0">
                <a:latin typeface="Comic Sans MS" panose="030F0702030302020204" pitchFamily="66" charset="0"/>
              </a:rPr>
              <a:t>Tél. 5595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grpSp>
        <p:nvGrpSpPr>
          <p:cNvPr id="24" name="Groupe 23"/>
          <p:cNvGrpSpPr/>
          <p:nvPr/>
        </p:nvGrpSpPr>
        <p:grpSpPr>
          <a:xfrm>
            <a:off x="3679747" y="4210257"/>
            <a:ext cx="2808255" cy="1331781"/>
            <a:chOff x="3876201" y="4509120"/>
            <a:chExt cx="2808255" cy="1331781"/>
          </a:xfrm>
        </p:grpSpPr>
        <p:sp>
          <p:nvSpPr>
            <p:cNvPr id="25" name="ZoneTexte 24"/>
            <p:cNvSpPr txBox="1"/>
            <p:nvPr/>
          </p:nvSpPr>
          <p:spPr>
            <a:xfrm>
              <a:off x="4984113" y="4936604"/>
              <a:ext cx="1700343" cy="461665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latin typeface="Comic Sans MS" panose="030F0702030302020204" pitchFamily="66" charset="0"/>
                </a:rPr>
                <a:t>PCR</a:t>
              </a:r>
            </a:p>
            <a:p>
              <a:pPr algn="ctr"/>
              <a:r>
                <a:rPr lang="en-GB" sz="1200" dirty="0" smtClean="0">
                  <a:latin typeface="Comic Sans MS" panose="030F0702030302020204" pitchFamily="66" charset="0"/>
                </a:rPr>
                <a:t>Tél. 1634</a:t>
              </a:r>
              <a:endParaRPr lang="en-GB" sz="1200" dirty="0">
                <a:latin typeface="Comic Sans MS" panose="030F0702030302020204" pitchFamily="66" charset="0"/>
              </a:endParaRPr>
            </a:p>
          </p:txBody>
        </p:sp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76201" y="4509120"/>
              <a:ext cx="1008000" cy="1331781"/>
            </a:xfrm>
            <a:prstGeom prst="rect">
              <a:avLst/>
            </a:prstGeom>
            <a:ln w="38100" cap="sq">
              <a:solidFill>
                <a:srgbClr val="99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27" name="Groupe 26"/>
          <p:cNvGrpSpPr/>
          <p:nvPr/>
        </p:nvGrpSpPr>
        <p:grpSpPr>
          <a:xfrm>
            <a:off x="503163" y="4262770"/>
            <a:ext cx="2636453" cy="1373400"/>
            <a:chOff x="1187736" y="4509120"/>
            <a:chExt cx="2586117" cy="1373400"/>
          </a:xfrm>
        </p:grpSpPr>
        <p:sp>
          <p:nvSpPr>
            <p:cNvPr id="28" name="ZoneTexte 27"/>
            <p:cNvSpPr txBox="1"/>
            <p:nvPr/>
          </p:nvSpPr>
          <p:spPr>
            <a:xfrm>
              <a:off x="2293741" y="4834803"/>
              <a:ext cx="1480112" cy="461665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latin typeface="Comic Sans MS" panose="030F0702030302020204" pitchFamily="66" charset="0"/>
                </a:rPr>
                <a:t>Référent Laser</a:t>
              </a:r>
            </a:p>
            <a:p>
              <a:pPr algn="ctr"/>
              <a:r>
                <a:rPr lang="en-GB" sz="1200" dirty="0" smtClean="0">
                  <a:latin typeface="Comic Sans MS" panose="030F0702030302020204" pitchFamily="66" charset="0"/>
                </a:rPr>
                <a:t>Tél. 5519</a:t>
              </a:r>
              <a:endParaRPr lang="en-GB" sz="1200" dirty="0">
                <a:latin typeface="Comic Sans MS" panose="030F0702030302020204" pitchFamily="66" charset="0"/>
              </a:endParaRPr>
            </a:p>
          </p:txBody>
        </p:sp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87736" y="4509120"/>
              <a:ext cx="1008000" cy="1373400"/>
            </a:xfrm>
            <a:prstGeom prst="rect">
              <a:avLst/>
            </a:prstGeom>
            <a:ln w="38100" cap="sq">
              <a:solidFill>
                <a:schemeClr val="tx2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3" name="Groupe 2"/>
          <p:cNvGrpSpPr/>
          <p:nvPr/>
        </p:nvGrpSpPr>
        <p:grpSpPr>
          <a:xfrm>
            <a:off x="475132" y="2566433"/>
            <a:ext cx="2929501" cy="1393164"/>
            <a:chOff x="475132" y="2566433"/>
            <a:chExt cx="2929501" cy="1393164"/>
          </a:xfrm>
        </p:grpSpPr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5132" y="2566433"/>
              <a:ext cx="1056212" cy="1393164"/>
            </a:xfrm>
            <a:prstGeom prst="rect">
              <a:avLst/>
            </a:prstGeom>
            <a:ln w="38100" cap="sq">
              <a:solidFill>
                <a:srgbClr val="99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2" name="ZoneTexte 31"/>
            <p:cNvSpPr txBox="1"/>
            <p:nvPr/>
          </p:nvSpPr>
          <p:spPr>
            <a:xfrm>
              <a:off x="1630695" y="2842026"/>
              <a:ext cx="1773938" cy="646331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latin typeface="Comic Sans MS" panose="030F0702030302020204" pitchFamily="66" charset="0"/>
                </a:rPr>
                <a:t>Adjointe Assistante de Prévention</a:t>
              </a:r>
            </a:p>
            <a:p>
              <a:pPr algn="ctr"/>
              <a:r>
                <a:rPr lang="en-GB" sz="1200" dirty="0" smtClean="0">
                  <a:latin typeface="Comic Sans MS" panose="030F0702030302020204" pitchFamily="66" charset="0"/>
                </a:rPr>
                <a:t>Tél. 1605</a:t>
              </a:r>
              <a:endParaRPr lang="en-GB" sz="12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6765678" y="4350863"/>
            <a:ext cx="2310591" cy="1346087"/>
            <a:chOff x="6765678" y="4350863"/>
            <a:chExt cx="2310591" cy="1346087"/>
          </a:xfrm>
        </p:grpSpPr>
        <p:sp>
          <p:nvSpPr>
            <p:cNvPr id="34" name="ZoneTexte 33"/>
            <p:cNvSpPr txBox="1"/>
            <p:nvPr/>
          </p:nvSpPr>
          <p:spPr>
            <a:xfrm>
              <a:off x="7690387" y="4564153"/>
              <a:ext cx="1385882" cy="830997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latin typeface="Comic Sans MS" panose="030F0702030302020204" pitchFamily="66" charset="0"/>
                </a:rPr>
                <a:t>Référent produits chimiques</a:t>
              </a:r>
            </a:p>
            <a:p>
              <a:pPr algn="ctr"/>
              <a:r>
                <a:rPr lang="en-GB" sz="1200" dirty="0" smtClean="0">
                  <a:latin typeface="Comic Sans MS" panose="030F0702030302020204" pitchFamily="66" charset="0"/>
                </a:rPr>
                <a:t>Tél. 1724</a:t>
              </a:r>
              <a:endParaRPr lang="en-GB" sz="1200" dirty="0">
                <a:latin typeface="Comic Sans MS" panose="030F0702030302020204" pitchFamily="66" charset="0"/>
              </a:endParaRPr>
            </a:p>
          </p:txBody>
        </p:sp>
        <p:pic>
          <p:nvPicPr>
            <p:cNvPr id="35" name="Image 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65678" y="4350863"/>
              <a:ext cx="1008000" cy="1346087"/>
            </a:xfrm>
            <a:prstGeom prst="rect">
              <a:avLst/>
            </a:prstGeom>
            <a:ln w="38100" cap="sq">
              <a:solidFill>
                <a:schemeClr val="tx2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36" name="Groupe 35"/>
          <p:cNvGrpSpPr/>
          <p:nvPr/>
        </p:nvGrpSpPr>
        <p:grpSpPr>
          <a:xfrm>
            <a:off x="6627139" y="2522170"/>
            <a:ext cx="2375545" cy="1533661"/>
            <a:chOff x="6876000" y="2254799"/>
            <a:chExt cx="2375545" cy="1533661"/>
          </a:xfrm>
        </p:grpSpPr>
        <p:sp>
          <p:nvSpPr>
            <p:cNvPr id="37" name="ZoneTexte 36"/>
            <p:cNvSpPr txBox="1"/>
            <p:nvPr/>
          </p:nvSpPr>
          <p:spPr>
            <a:xfrm>
              <a:off x="7803779" y="2673823"/>
              <a:ext cx="1447766" cy="646331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latin typeface="Comic Sans MS" panose="030F0702030302020204" pitchFamily="66" charset="0"/>
                </a:rPr>
                <a:t>Secrétaire H&amp;S</a:t>
              </a:r>
            </a:p>
            <a:p>
              <a:pPr algn="ctr"/>
              <a:r>
                <a:rPr lang="en-GB" sz="1200" dirty="0" smtClean="0">
                  <a:latin typeface="Comic Sans MS" panose="030F0702030302020204" pitchFamily="66" charset="0"/>
                </a:rPr>
                <a:t>Tél.</a:t>
              </a:r>
            </a:p>
            <a:p>
              <a:pPr algn="ctr"/>
              <a:r>
                <a:rPr lang="en-GB" sz="1200" dirty="0" smtClean="0">
                  <a:latin typeface="Comic Sans MS" panose="030F0702030302020204" pitchFamily="66" charset="0"/>
                </a:rPr>
                <a:t>1605</a:t>
              </a:r>
              <a:endParaRPr lang="en-GB" sz="1200" dirty="0">
                <a:latin typeface="Comic Sans MS" panose="030F0702030302020204" pitchFamily="66" charset="0"/>
              </a:endParaRPr>
            </a:p>
          </p:txBody>
        </p:sp>
        <p:pic>
          <p:nvPicPr>
            <p:cNvPr id="38" name="Image 43" descr="claudine.png"/>
            <p:cNvPicPr>
              <a:picLocks noChangeAspect="1"/>
            </p:cNvPicPr>
            <p:nvPr/>
          </p:nvPicPr>
          <p:blipFill>
            <a:blip r:embed="rId8" cstate="print"/>
            <a:srcRect l="17877" r="24020"/>
            <a:stretch>
              <a:fillRect/>
            </a:stretch>
          </p:blipFill>
          <p:spPr bwMode="auto">
            <a:xfrm>
              <a:off x="6987653" y="2254799"/>
              <a:ext cx="857325" cy="1318217"/>
            </a:xfrm>
            <a:prstGeom prst="rect">
              <a:avLst/>
            </a:prstGeom>
            <a:ln w="38100" cap="sq">
              <a:solidFill>
                <a:srgbClr val="99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9" name="ZoneTexte 38"/>
            <p:cNvSpPr txBox="1"/>
            <p:nvPr/>
          </p:nvSpPr>
          <p:spPr>
            <a:xfrm>
              <a:off x="6876000" y="3588405"/>
              <a:ext cx="1152383" cy="200055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fr-FR" sz="700" b="1" dirty="0" smtClean="0">
                  <a:latin typeface="Comic Sans MS" panose="030F0702030302020204" pitchFamily="66" charset="0"/>
                  <a:cs typeface="Lucida Sans Unicode" panose="020B0602030504020204" pitchFamily="34" charset="0"/>
                </a:rPr>
                <a:t>BOMBAR Claudine</a:t>
              </a:r>
              <a:endParaRPr lang="fr-FR" sz="700" b="1" dirty="0">
                <a:latin typeface="Comic Sans MS" panose="030F0702030302020204" pitchFamily="66" charset="0"/>
                <a:cs typeface="Lucida Sans Unicode" panose="020B0602030504020204" pitchFamily="34" charset="0"/>
              </a:endParaRPr>
            </a:p>
          </p:txBody>
        </p:sp>
      </p:grpSp>
      <p:sp>
        <p:nvSpPr>
          <p:cNvPr id="4" name="ZoneTexte 3"/>
          <p:cNvSpPr txBox="1"/>
          <p:nvPr/>
        </p:nvSpPr>
        <p:spPr>
          <a:xfrm>
            <a:off x="3657471" y="3813629"/>
            <a:ext cx="11431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 smtClean="0">
                <a:latin typeface="Comic Sans MS" panose="030F0702030302020204" pitchFamily="66" charset="0"/>
              </a:rPr>
              <a:t>COTTIN Monique</a:t>
            </a:r>
            <a:endParaRPr lang="fr-FR" sz="800" b="1" dirty="0">
              <a:latin typeface="Comic Sans MS" panose="030F0702030302020204" pitchFamily="66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28626" y="2475930"/>
            <a:ext cx="896760" cy="122491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697855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715992"/>
            <a:ext cx="8307237" cy="573880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fr-FR" sz="2800" dirty="0" smtClean="0">
                <a:latin typeface="Comic Sans MS" panose="030F0702030302020204" pitchFamily="66" charset="0"/>
              </a:rPr>
              <a:t>Tableau d’affichage informations générales d’hygiène et sécurité dans le hall d’entrée principale.</a:t>
            </a:r>
            <a:endParaRPr lang="fr-FR" sz="2800" dirty="0">
              <a:latin typeface="Comic Sans MS" panose="030F0702030302020204" pitchFamily="66" charset="0"/>
            </a:endParaRPr>
          </a:p>
          <a:p>
            <a:r>
              <a:rPr lang="fr-FR" sz="2800" dirty="0" smtClean="0">
                <a:latin typeface="Comic Sans MS" panose="030F0702030302020204" pitchFamily="66" charset="0"/>
              </a:rPr>
              <a:t>Tableau atelier mécanique information de sécurité, machines outils et personnels autorisés.</a:t>
            </a:r>
          </a:p>
          <a:p>
            <a:r>
              <a:rPr lang="fr-FR" sz="2800" dirty="0" smtClean="0">
                <a:latin typeface="Comic Sans MS" panose="030F0702030302020204" pitchFamily="66" charset="0"/>
              </a:rPr>
              <a:t>Les repas ne sont pas autoriser dans les bureaux.</a:t>
            </a:r>
          </a:p>
          <a:p>
            <a:r>
              <a:rPr lang="fr-FR" sz="2800" dirty="0" smtClean="0">
                <a:latin typeface="Comic Sans MS" panose="030F0702030302020204" pitchFamily="66" charset="0"/>
              </a:rPr>
              <a:t>Les vélos ne doivent pas être dans les bureaux.</a:t>
            </a:r>
          </a:p>
          <a:p>
            <a:r>
              <a:rPr lang="fr-FR" sz="2800" dirty="0" smtClean="0">
                <a:latin typeface="Comic Sans MS" panose="030F0702030302020204" pitchFamily="66" charset="0"/>
              </a:rPr>
              <a:t>Les fumeurs doivent respecter </a:t>
            </a:r>
            <a:r>
              <a:rPr lang="fr-FR" sz="2800" smtClean="0">
                <a:latin typeface="Comic Sans MS" panose="030F0702030302020204" pitchFamily="66" charset="0"/>
              </a:rPr>
              <a:t>les autres.</a:t>
            </a:r>
            <a:endParaRPr lang="fr-FR" sz="2800" dirty="0">
              <a:latin typeface="Comic Sans MS" panose="030F0702030302020204" pitchFamily="66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3A64A-AC96-452E-A187-05AB3B339150}" type="datetime1">
              <a:rPr lang="fr-FR" smtClean="0"/>
              <a:t>30/10/2018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 Cottin -Assistante de prévention - LAPP</a:t>
            </a:r>
            <a:endParaRPr lang="en-US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tx2"/>
                </a:solidFill>
                <a:latin typeface="Comic Sans MS" panose="030F0702030302020204" pitchFamily="66" charset="0"/>
              </a:rPr>
              <a:t>INFORMATION AU LAPP</a:t>
            </a:r>
            <a:endParaRPr lang="fr-FR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362605"/>
      </p:ext>
    </p:extLst>
  </p:cSld>
  <p:clrMapOvr>
    <a:masterClrMapping/>
  </p:clrMapOvr>
  <p:transition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74" y="731996"/>
            <a:ext cx="8341743" cy="55575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1EA5-8699-42A8-9A17-44040E2C0AA4}" type="datetime1">
              <a:rPr lang="fr-FR" smtClean="0"/>
              <a:t>30/10/2018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 Cottin -Assistante de prévention - LAPP</a:t>
            </a:r>
            <a:endParaRPr lang="en-US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PANNEAU SECURITE LAPP</a:t>
            </a:r>
            <a:endParaRPr lang="fr-FR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5912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828675" y="1091242"/>
            <a:ext cx="7400925" cy="452596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fr-FR" smtClean="0">
              <a:latin typeface="Comic Sans MS" panose="030F0702030302020204" pitchFamily="66" charset="0"/>
            </a:endParaRPr>
          </a:p>
          <a:p>
            <a:r>
              <a:rPr lang="fr-FR" dirty="0" smtClean="0">
                <a:latin typeface="Comic Sans MS" panose="030F0702030302020204" pitchFamily="66" charset="0"/>
              </a:rPr>
              <a:t>Merci de votre attention.</a:t>
            </a:r>
          </a:p>
          <a:p>
            <a:endParaRPr lang="fr-FR" dirty="0">
              <a:latin typeface="Comic Sans MS" panose="030F0702030302020204" pitchFamily="66" charset="0"/>
            </a:endParaRPr>
          </a:p>
          <a:p>
            <a:r>
              <a:rPr lang="fr-FR" dirty="0" smtClean="0">
                <a:latin typeface="Comic Sans MS" panose="030F0702030302020204" pitchFamily="66" charset="0"/>
              </a:rPr>
              <a:t>Avez-vous des questions ?</a:t>
            </a:r>
            <a:endParaRPr lang="fr-FR" dirty="0">
              <a:latin typeface="Comic Sans MS" panose="030F0702030302020204" pitchFamily="66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1EA5-8699-42A8-9A17-44040E2C0AA4}" type="datetime1">
              <a:rPr lang="fr-FR" smtClean="0"/>
              <a:t>30/10/2018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 Cottin -Assistante de prévention - LAPP</a:t>
            </a:r>
            <a:endParaRPr lang="en-US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Conclusion</a:t>
            </a:r>
            <a:endParaRPr lang="fr-FR" b="1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703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06063" y="656823"/>
            <a:ext cx="8725538" cy="579797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fr-FR" sz="1800" dirty="0" smtClean="0">
                <a:latin typeface="Comic Sans MS" panose="030F0702030302020204" pitchFamily="66" charset="0"/>
              </a:rPr>
              <a:t>Notre rôle d’Assistant de Prévention (AP)</a:t>
            </a:r>
          </a:p>
          <a:p>
            <a:pPr marL="0" indent="0">
              <a:buNone/>
            </a:pPr>
            <a:r>
              <a:rPr lang="fr-FR" sz="1800" dirty="0" smtClean="0">
                <a:latin typeface="Comic Sans MS" panose="030F0702030302020204" pitchFamily="66" charset="0"/>
              </a:rPr>
              <a:t> </a:t>
            </a:r>
            <a:endParaRPr lang="fr-FR" sz="1800" dirty="0">
              <a:latin typeface="Comic Sans MS" panose="030F0702030302020204" pitchFamily="66" charset="0"/>
            </a:endParaRPr>
          </a:p>
          <a:p>
            <a:r>
              <a:rPr lang="fr-FR" sz="1800" dirty="0" smtClean="0">
                <a:latin typeface="Comic Sans MS" panose="030F0702030302020204" pitchFamily="66" charset="0"/>
              </a:rPr>
              <a:t>On assiste </a:t>
            </a:r>
            <a:r>
              <a:rPr lang="fr-FR" sz="1800" dirty="0">
                <a:latin typeface="Comic Sans MS" panose="030F0702030302020204" pitchFamily="66" charset="0"/>
              </a:rPr>
              <a:t>et conseille le directeur d’unité.</a:t>
            </a:r>
          </a:p>
          <a:p>
            <a:r>
              <a:rPr lang="fr-FR" sz="1800" dirty="0" smtClean="0">
                <a:latin typeface="Comic Sans MS" panose="030F0702030302020204" pitchFamily="66" charset="0"/>
              </a:rPr>
              <a:t>On </a:t>
            </a:r>
            <a:r>
              <a:rPr lang="fr-FR" sz="1800" dirty="0">
                <a:latin typeface="Comic Sans MS" panose="030F0702030302020204" pitchFamily="66" charset="0"/>
              </a:rPr>
              <a:t>travaille en liaison étroite avec </a:t>
            </a:r>
            <a:r>
              <a:rPr lang="fr-FR" sz="1800" dirty="0" smtClean="0">
                <a:latin typeface="Comic Sans MS" panose="030F0702030302020204" pitchFamily="66" charset="0"/>
              </a:rPr>
              <a:t>l‘Ingénieur Régional </a:t>
            </a:r>
            <a:r>
              <a:rPr lang="fr-FR" sz="1800" dirty="0">
                <a:latin typeface="Comic Sans MS" panose="030F0702030302020204" pitchFamily="66" charset="0"/>
              </a:rPr>
              <a:t>de </a:t>
            </a:r>
            <a:r>
              <a:rPr lang="fr-FR" sz="1800" dirty="0" smtClean="0">
                <a:latin typeface="Comic Sans MS" panose="030F0702030302020204" pitchFamily="66" charset="0"/>
              </a:rPr>
              <a:t>Prévention </a:t>
            </a:r>
            <a:r>
              <a:rPr lang="fr-FR" sz="1800" dirty="0">
                <a:latin typeface="Comic Sans MS" panose="030F0702030302020204" pitchFamily="66" charset="0"/>
              </a:rPr>
              <a:t>et </a:t>
            </a:r>
            <a:r>
              <a:rPr lang="fr-FR" sz="1800" dirty="0" smtClean="0">
                <a:latin typeface="Comic Sans MS" panose="030F0702030302020204" pitchFamily="66" charset="0"/>
              </a:rPr>
              <a:t>Sécurité (DR11) </a:t>
            </a:r>
            <a:r>
              <a:rPr lang="fr-FR" sz="1800" dirty="0">
                <a:latin typeface="Comic Sans MS" panose="030F0702030302020204" pitchFamily="66" charset="0"/>
              </a:rPr>
              <a:t>et le médecin de </a:t>
            </a:r>
            <a:r>
              <a:rPr lang="fr-FR" sz="1800" dirty="0" smtClean="0">
                <a:latin typeface="Comic Sans MS" panose="030F0702030302020204" pitchFamily="66" charset="0"/>
              </a:rPr>
              <a:t>prévention.</a:t>
            </a:r>
            <a:endParaRPr lang="fr-FR" sz="1800" dirty="0">
              <a:latin typeface="Comic Sans MS" panose="030F0702030302020204" pitchFamily="66" charset="0"/>
            </a:endParaRPr>
          </a:p>
          <a:p>
            <a:r>
              <a:rPr lang="fr-FR" sz="1800" dirty="0" smtClean="0">
                <a:latin typeface="Comic Sans MS" panose="030F0702030302020204" pitchFamily="66" charset="0"/>
              </a:rPr>
              <a:t>On assure </a:t>
            </a:r>
            <a:r>
              <a:rPr lang="fr-FR" sz="1800" dirty="0">
                <a:latin typeface="Comic Sans MS" panose="030F0702030302020204" pitchFamily="66" charset="0"/>
              </a:rPr>
              <a:t>une mission de conseil et d'assistance dans la mise en </a:t>
            </a:r>
            <a:r>
              <a:rPr lang="fr-FR" sz="1800" dirty="0" smtClean="0">
                <a:latin typeface="Comic Sans MS" panose="030F0702030302020204" pitchFamily="66" charset="0"/>
              </a:rPr>
              <a:t>œuvre </a:t>
            </a:r>
            <a:r>
              <a:rPr lang="fr-FR" sz="1800" dirty="0">
                <a:latin typeface="Comic Sans MS" panose="030F0702030302020204" pitchFamily="66" charset="0"/>
              </a:rPr>
              <a:t>des mesures de sécurité et de prévention.</a:t>
            </a:r>
          </a:p>
          <a:p>
            <a:r>
              <a:rPr lang="fr-FR" sz="1800" dirty="0" smtClean="0">
                <a:latin typeface="Comic Sans MS" panose="030F0702030302020204" pitchFamily="66" charset="0"/>
              </a:rPr>
              <a:t>On sensibilise </a:t>
            </a:r>
            <a:r>
              <a:rPr lang="fr-FR" sz="1800" dirty="0">
                <a:latin typeface="Comic Sans MS" panose="030F0702030302020204" pitchFamily="66" charset="0"/>
              </a:rPr>
              <a:t>les agents au respect des consignes et règles de sécurité et participe à leur formation.</a:t>
            </a:r>
          </a:p>
          <a:p>
            <a:r>
              <a:rPr lang="fr-FR" sz="1800" dirty="0" smtClean="0">
                <a:latin typeface="Comic Sans MS" panose="030F0702030302020204" pitchFamily="66" charset="0"/>
              </a:rPr>
              <a:t>On s’assure </a:t>
            </a:r>
            <a:r>
              <a:rPr lang="fr-FR" sz="1800" dirty="0">
                <a:latin typeface="Comic Sans MS" panose="030F0702030302020204" pitchFamily="66" charset="0"/>
              </a:rPr>
              <a:t>de la bonne tenue du registre de santé et sécurité au travail de l’unité.</a:t>
            </a:r>
          </a:p>
          <a:p>
            <a:r>
              <a:rPr lang="fr-FR" sz="1800" dirty="0" smtClean="0">
                <a:latin typeface="Comic Sans MS" panose="030F0702030302020204" pitchFamily="66" charset="0"/>
              </a:rPr>
              <a:t>On veille </a:t>
            </a:r>
            <a:r>
              <a:rPr lang="fr-FR" sz="1800" dirty="0">
                <a:latin typeface="Comic Sans MS" panose="030F0702030302020204" pitchFamily="66" charset="0"/>
              </a:rPr>
              <a:t>à la mise en place des premiers secours en cas d'accident, et d'une équipe de première intervention spécialisée en cas de risques spécifiques</a:t>
            </a:r>
            <a:r>
              <a:rPr lang="fr-FR" sz="1800" dirty="0" smtClean="0">
                <a:latin typeface="Comic Sans MS" panose="030F0702030302020204" pitchFamily="66" charset="0"/>
              </a:rPr>
              <a:t>.</a:t>
            </a:r>
            <a:endParaRPr lang="fr-FR" sz="1800" dirty="0">
              <a:latin typeface="Comic Sans MS" panose="030F0702030302020204" pitchFamily="66" charset="0"/>
            </a:endParaRPr>
          </a:p>
          <a:p>
            <a:r>
              <a:rPr lang="fr-FR" sz="1800" dirty="0" smtClean="0">
                <a:latin typeface="Comic Sans MS" panose="030F0702030302020204" pitchFamily="66" charset="0"/>
              </a:rPr>
              <a:t>On </a:t>
            </a:r>
            <a:r>
              <a:rPr lang="fr-FR" sz="1800" dirty="0">
                <a:latin typeface="Comic Sans MS" panose="030F0702030302020204" pitchFamily="66" charset="0"/>
              </a:rPr>
              <a:t>informe les nouveaux arrivants des dispositions du règlement intérieur, des risques particuliers rencontrés dans l'unité et des bonnes </a:t>
            </a:r>
            <a:r>
              <a:rPr lang="fr-FR" sz="1800" dirty="0" smtClean="0">
                <a:latin typeface="Comic Sans MS" panose="030F0702030302020204" pitchFamily="66" charset="0"/>
              </a:rPr>
              <a:t>pratiques.</a:t>
            </a:r>
            <a:endParaRPr lang="fr-FR" sz="1600" dirty="0">
              <a:latin typeface="Comic Sans MS" panose="030F0702030302020204" pitchFamily="66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1EA5-8699-42A8-9A17-44040E2C0AA4}" type="datetime1">
              <a:rPr lang="fr-FR" smtClean="0"/>
              <a:t>30/10/2018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M Cottin - Assistante de prévention - LAPP</a:t>
            </a:r>
            <a:endParaRPr lang="en-US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3667177" y="118623"/>
            <a:ext cx="5126400" cy="450000"/>
          </a:xfrm>
        </p:spPr>
        <p:txBody>
          <a:bodyPr/>
          <a:lstStyle/>
          <a:p>
            <a:r>
              <a:rPr lang="fr-FR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Le rôle d’Assistant de Prévention</a:t>
            </a:r>
            <a:endParaRPr lang="fr-FR" b="1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68832" y="5617706"/>
            <a:ext cx="3999813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b="1" dirty="0">
                <a:latin typeface="Comic Sans MS" panose="030F0702030302020204" pitchFamily="66" charset="0"/>
              </a:rPr>
              <a:t>CHS LAPP/LAPTh :  1 fois par an</a:t>
            </a:r>
          </a:p>
        </p:txBody>
      </p:sp>
    </p:spTree>
    <p:extLst>
      <p:ext uri="{BB962C8B-B14F-4D97-AF65-F5344CB8AC3E}">
        <p14:creationId xmlns:p14="http://schemas.microsoft.com/office/powerpoint/2010/main" val="2960142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9696" y="0"/>
            <a:ext cx="8454042" cy="1143000"/>
          </a:xfrm>
        </p:spPr>
        <p:txBody>
          <a:bodyPr/>
          <a:lstStyle/>
          <a:p>
            <a:r>
              <a:rPr lang="fr-FR" sz="1800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REGISTRE DE SECURITE – DOCUMENT UNIQUE</a:t>
            </a:r>
            <a:r>
              <a:rPr lang="fr-FR" sz="1800" b="1" dirty="0" smtClean="0">
                <a:solidFill>
                  <a:schemeClr val="tx2"/>
                </a:solidFill>
                <a:latin typeface="Eras Bold ITC" panose="020B0907030504020204" pitchFamily="34" charset="0"/>
              </a:rPr>
              <a:t/>
            </a:r>
            <a:br>
              <a:rPr lang="fr-FR" sz="1800" b="1" dirty="0" smtClean="0">
                <a:solidFill>
                  <a:schemeClr val="tx2"/>
                </a:solidFill>
                <a:latin typeface="Eras Bold ITC" panose="020B0907030504020204" pitchFamily="34" charset="0"/>
              </a:rPr>
            </a:br>
            <a:r>
              <a:rPr lang="fr-FR" sz="1800" b="1" dirty="0" smtClean="0">
                <a:latin typeface="Eras Bold ITC" panose="020B0907030504020204" pitchFamily="34" charset="0"/>
              </a:rPr>
              <a:t> </a:t>
            </a:r>
            <a:br>
              <a:rPr lang="fr-FR" sz="1800" b="1" dirty="0" smtClean="0">
                <a:latin typeface="Eras Bold ITC" panose="020B0907030504020204" pitchFamily="34" charset="0"/>
              </a:rPr>
            </a:br>
            <a:r>
              <a:rPr lang="fr-FR" sz="1800" b="1" dirty="0" smtClean="0">
                <a:latin typeface="Comic Sans MS" panose="030F0702030302020204" pitchFamily="66" charset="0"/>
              </a:rPr>
              <a:t>« 2</a:t>
            </a:r>
            <a:r>
              <a:rPr lang="fr-FR" sz="1800" b="1" baseline="30000" dirty="0" smtClean="0">
                <a:latin typeface="Comic Sans MS" panose="030F0702030302020204" pitchFamily="66" charset="0"/>
              </a:rPr>
              <a:t>ème</a:t>
            </a:r>
            <a:r>
              <a:rPr lang="fr-FR" sz="1800" b="1" dirty="0" smtClean="0">
                <a:latin typeface="Comic Sans MS" panose="030F0702030302020204" pitchFamily="66" charset="0"/>
              </a:rPr>
              <a:t> étage armoire local courrier »</a:t>
            </a:r>
            <a:endParaRPr lang="fr-FR" sz="1800" b="1" dirty="0">
              <a:latin typeface="Comic Sans MS" panose="030F0702030302020204" pitchFamily="66" charset="0"/>
            </a:endParaRP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C0965-A34E-4C78-AC11-C7A9A7753289}" type="datetime1">
              <a:rPr lang="fr-FR" smtClean="0"/>
              <a:t>30/10/2018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M Cottin - Assistante de prévention - LAPP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89586" y="1083479"/>
            <a:ext cx="6901327" cy="452369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○ Conseils d’utilisation </a:t>
            </a:r>
          </a:p>
          <a:p>
            <a:r>
              <a:rPr lang="fr-F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 </a:t>
            </a:r>
          </a:p>
          <a:p>
            <a:r>
              <a:rPr lang="fr-F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 informations mentionnées peuvent être de plusieurs natures :</a:t>
            </a:r>
          </a:p>
          <a:p>
            <a:r>
              <a:rPr lang="fr-F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un </a:t>
            </a:r>
            <a:r>
              <a:rPr lang="fr-F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risque éventuel observé ou </a:t>
            </a:r>
            <a:r>
              <a:rPr lang="fr-FR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encouru</a:t>
            </a:r>
            <a:endParaRPr lang="fr-FR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un dysfonctionnement</a:t>
            </a:r>
            <a:endParaRPr lang="fr-FR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toute </a:t>
            </a:r>
            <a:r>
              <a:rPr lang="fr-F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suggestion </a:t>
            </a:r>
            <a:r>
              <a:rPr lang="fr-FR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à </a:t>
            </a:r>
            <a:r>
              <a:rPr lang="fr-F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l'amélioration des conditions de travail (éclairage, bruit, environnement général </a:t>
            </a:r>
            <a:r>
              <a:rPr lang="fr-FR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…).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Accident du travail, de trajet, chute à première vue sans importance mais le lendemain vous avez mal…</a:t>
            </a:r>
            <a:endParaRPr lang="fr-FR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fr-F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 </a:t>
            </a:r>
          </a:p>
          <a:p>
            <a:r>
              <a:rPr lang="fr-F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 </a:t>
            </a:r>
          </a:p>
          <a:p>
            <a:r>
              <a:rPr lang="fr-F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Doivent être indiqués sur le registre d’hygiène et de sécurité : </a:t>
            </a:r>
          </a:p>
          <a:p>
            <a:r>
              <a:rPr lang="fr-F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 </a:t>
            </a:r>
          </a:p>
          <a:p>
            <a:r>
              <a:rPr lang="fr-F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• </a:t>
            </a:r>
            <a:r>
              <a:rPr lang="fr-FR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la </a:t>
            </a:r>
            <a:r>
              <a:rPr lang="fr-F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date et l'heure de l'observation,</a:t>
            </a:r>
          </a:p>
          <a:p>
            <a:r>
              <a:rPr lang="fr-F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• le nom et prénom lisible de la </a:t>
            </a:r>
            <a:r>
              <a:rPr lang="fr-FR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personne</a:t>
            </a:r>
            <a:endParaRPr lang="fr-FR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fr-F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• les circonstances détaillées </a:t>
            </a:r>
            <a:endParaRPr lang="fr-FR" sz="16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endParaRPr lang="fr-FR" sz="16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188" l="0" r="996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3542">
            <a:off x="6119452" y="2424351"/>
            <a:ext cx="3656754" cy="345638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 rot="1298698">
            <a:off x="7324477" y="3283644"/>
            <a:ext cx="1584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REGISTRE DE SECURITE AU LAPP</a:t>
            </a:r>
            <a:endParaRPr lang="fr-FR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21713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" y="838830"/>
            <a:ext cx="8975480" cy="5615970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08065" y="198435"/>
            <a:ext cx="8975480" cy="375899"/>
          </a:xfrm>
        </p:spPr>
        <p:txBody>
          <a:bodyPr/>
          <a:lstStyle/>
          <a:p>
            <a:r>
              <a:rPr lang="fr-FR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ALARME = EVACUATION</a:t>
            </a:r>
            <a:endParaRPr lang="fr-FR" b="1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FC4A2-49BF-4759-9C82-DD8CE3743959}" type="datetime1">
              <a:rPr lang="fr-FR" smtClean="0"/>
              <a:t>30/10/2018</a:t>
            </a:fld>
            <a:endParaRPr lang="en-US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M Cottin - Assistante de prévention - LAPP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78731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98899" y="746975"/>
            <a:ext cx="8313313" cy="548222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lvl="8"/>
            <a:endParaRPr lang="fr-FR" dirty="0" smtClean="0">
              <a:latin typeface="Comic Sans MS" panose="030F0702030302020204" pitchFamily="66" charset="0"/>
            </a:endParaRPr>
          </a:p>
          <a:p>
            <a:r>
              <a:rPr lang="fr-FR" sz="2800" dirty="0" smtClean="0">
                <a:latin typeface="Comic Sans MS" panose="030F0702030302020204" pitchFamily="66" charset="0"/>
              </a:rPr>
              <a:t>Le porteur du gilet jaune devient le serre fil de la zone et se rend au point de rassemblement.</a:t>
            </a:r>
          </a:p>
          <a:p>
            <a:endParaRPr lang="fr-FR" sz="2800" dirty="0">
              <a:latin typeface="Comic Sans MS" panose="030F0702030302020204" pitchFamily="66" charset="0"/>
            </a:endParaRPr>
          </a:p>
          <a:p>
            <a:endParaRPr lang="fr-FR" sz="2800" dirty="0" smtClean="0">
              <a:latin typeface="Comic Sans MS" panose="030F0702030302020204" pitchFamily="66" charset="0"/>
            </a:endParaRPr>
          </a:p>
          <a:p>
            <a:r>
              <a:rPr lang="fr-FR" sz="2800" dirty="0" smtClean="0">
                <a:latin typeface="Comic Sans MS" panose="030F0702030302020204" pitchFamily="66" charset="0"/>
              </a:rPr>
              <a:t>Évacuation obligatoire : 2 fois par an</a:t>
            </a:r>
          </a:p>
          <a:p>
            <a:r>
              <a:rPr lang="fr-FR" sz="2800" dirty="0" smtClean="0">
                <a:latin typeface="Comic Sans MS" panose="030F0702030302020204" pitchFamily="66" charset="0"/>
              </a:rPr>
              <a:t>Formation extincteurs 1 fois par an pour tous les nouveaux entrants en priorité et quand il reste de la place tout le monde.</a:t>
            </a:r>
            <a:endParaRPr lang="fr-FR" dirty="0">
              <a:latin typeface="Comic Sans MS" panose="030F0702030302020204" pitchFamily="66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9714-EB65-476C-8DFD-AC2B304DC645}" type="datetime1">
              <a:rPr lang="fr-FR" smtClean="0"/>
              <a:t>30/10/2018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M Cottin - Assistante de prévention - LAPP</a:t>
            </a:r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Formation et évacuation incendie </a:t>
            </a:r>
            <a:endParaRPr lang="fr-FR" b="1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1705" y="2045918"/>
            <a:ext cx="1128098" cy="152748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0385" y="2169935"/>
            <a:ext cx="1042015" cy="1318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22188049"/>
      </p:ext>
    </p:extLst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1EA5-8699-42A8-9A17-44040E2C0AA4}" type="datetime1">
              <a:rPr lang="fr-FR" smtClean="0"/>
              <a:t>30/10/2018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 Cottin -Assistante de prévention - LAPP</a:t>
            </a:r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62" y="1291134"/>
            <a:ext cx="4231669" cy="317375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20783" y="4972350"/>
            <a:ext cx="2686676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Accès principal, hall d’accueil de la maison de la mécatronique</a:t>
            </a:r>
            <a:endParaRPr lang="fr-FR" sz="1600" b="1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575" y="1275852"/>
            <a:ext cx="4231669" cy="317375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891843" y="4961482"/>
            <a:ext cx="2268068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Accès hall  de montage  et accès avec badge par le chemin de Bellevue</a:t>
            </a:r>
            <a:endParaRPr lang="fr-FR" sz="1600" b="1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cxnSp>
        <p:nvCxnSpPr>
          <p:cNvPr id="11" name="Connecteur droit avec flèche 10"/>
          <p:cNvCxnSpPr>
            <a:stCxn id="10" idx="0"/>
          </p:cNvCxnSpPr>
          <p:nvPr/>
        </p:nvCxnSpPr>
        <p:spPr>
          <a:xfrm flipH="1" flipV="1">
            <a:off x="6514481" y="3265341"/>
            <a:ext cx="511396" cy="16961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 flipV="1">
            <a:off x="7161695" y="3293325"/>
            <a:ext cx="438409" cy="16401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V="1">
            <a:off x="974785" y="2888137"/>
            <a:ext cx="889336" cy="20842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1300286" y="96644"/>
            <a:ext cx="73692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rgbClr val="002060"/>
                </a:solidFill>
                <a:latin typeface="Comic Sans MS" panose="030F0702030302020204" pitchFamily="66" charset="0"/>
                <a:cs typeface="Andalus" panose="02020603050405020304" pitchFamily="18" charset="-78"/>
              </a:rPr>
              <a:t>Présentation de la Maison de la mécatronique : accès</a:t>
            </a:r>
          </a:p>
        </p:txBody>
      </p:sp>
    </p:spTree>
    <p:extLst>
      <p:ext uri="{BB962C8B-B14F-4D97-AF65-F5344CB8AC3E}">
        <p14:creationId xmlns:p14="http://schemas.microsoft.com/office/powerpoint/2010/main" val="1580681489"/>
      </p:ext>
    </p:extLst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239018" y="68399"/>
            <a:ext cx="6692582" cy="450000"/>
          </a:xfrm>
        </p:spPr>
        <p:txBody>
          <a:bodyPr/>
          <a:lstStyle/>
          <a:p>
            <a:r>
              <a:rPr lang="fr-FR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Consignes évacuation Mécatronique</a:t>
            </a:r>
            <a:endParaRPr lang="fr-FR" b="1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C0B1EA5-8699-42A8-9A17-44040E2C0AA4}" type="datetime1">
              <a:rPr lang="fr-FR" smtClean="0"/>
              <a:t>30/10/2018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M Cottin -Assistante de prévention - LAPP</a:t>
            </a:r>
            <a:endParaRPr lang="en-US" dirty="0"/>
          </a:p>
        </p:txBody>
      </p:sp>
      <p:sp>
        <p:nvSpPr>
          <p:cNvPr id="9" name="ZoneTexte 8"/>
          <p:cNvSpPr txBox="1"/>
          <p:nvPr/>
        </p:nvSpPr>
        <p:spPr>
          <a:xfrm>
            <a:off x="349387" y="-1452053"/>
            <a:ext cx="6061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rgbClr val="002060"/>
                </a:solidFill>
                <a:latin typeface="Comic Sans MS" panose="030F0702030302020204" pitchFamily="66" charset="0"/>
                <a:cs typeface="Andalus" panose="02020603050405020304" pitchFamily="18" charset="-78"/>
              </a:rPr>
              <a:t>En cas d’incendie : consignes d’évacuation</a:t>
            </a: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5458296" y="861082"/>
            <a:ext cx="3547681" cy="183035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fr-FR" sz="1400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Au signal sonore d’évacuation:</a:t>
            </a:r>
          </a:p>
          <a:p>
            <a:r>
              <a:rPr lang="fr-FR" sz="1400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sortez des bureaux, </a:t>
            </a:r>
          </a:p>
          <a:p>
            <a:r>
              <a:rPr lang="fr-FR" sz="1400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fermez la porte,</a:t>
            </a:r>
          </a:p>
          <a:p>
            <a:r>
              <a:rPr lang="fr-FR" sz="1400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dirigez-vous, rapidement mais sans précipitation vers le point de rassemblement sur le parking du LAPP  en suivant le fléchage,</a:t>
            </a:r>
            <a:endParaRPr lang="fr-FR" sz="1400" b="1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Sound"/>
          <p:cNvSpPr>
            <a:spLocks noChangeAspect="1" noEditPoints="1" noChangeArrowheads="1"/>
          </p:cNvSpPr>
          <p:nvPr/>
        </p:nvSpPr>
        <p:spPr bwMode="auto">
          <a:xfrm>
            <a:off x="10629318" y="-1280529"/>
            <a:ext cx="651294" cy="651294"/>
          </a:xfrm>
          <a:custGeom>
            <a:avLst/>
            <a:gdLst>
              <a:gd name="T0" fmla="*/ 11164 w 21600"/>
              <a:gd name="T1" fmla="*/ 21159 h 21600"/>
              <a:gd name="T2" fmla="*/ 11164 w 21600"/>
              <a:gd name="T3" fmla="*/ 0 h 21600"/>
              <a:gd name="T4" fmla="*/ 0 w 21600"/>
              <a:gd name="T5" fmla="*/ 10800 h 21600"/>
              <a:gd name="T6" fmla="*/ 21600 w 21600"/>
              <a:gd name="T7" fmla="*/ 10800 h 21600"/>
              <a:gd name="T8" fmla="*/ 761 w 21600"/>
              <a:gd name="T9" fmla="*/ 22454 h 21600"/>
              <a:gd name="T10" fmla="*/ 21069 w 21600"/>
              <a:gd name="T11" fmla="*/ 28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7273"/>
                </a:moveTo>
                <a:lnTo>
                  <a:pt x="5824" y="7273"/>
                </a:lnTo>
                <a:lnTo>
                  <a:pt x="11164" y="0"/>
                </a:lnTo>
                <a:lnTo>
                  <a:pt x="11164" y="21159"/>
                </a:lnTo>
                <a:lnTo>
                  <a:pt x="5824" y="13885"/>
                </a:lnTo>
                <a:lnTo>
                  <a:pt x="0" y="13885"/>
                </a:lnTo>
                <a:lnTo>
                  <a:pt x="0" y="7273"/>
                </a:lnTo>
                <a:close/>
              </a:path>
              <a:path w="21600" h="21600">
                <a:moveTo>
                  <a:pt x="13024" y="7273"/>
                </a:moveTo>
                <a:lnTo>
                  <a:pt x="13591" y="6722"/>
                </a:lnTo>
                <a:lnTo>
                  <a:pt x="13833" y="7548"/>
                </a:lnTo>
                <a:lnTo>
                  <a:pt x="14076" y="8485"/>
                </a:lnTo>
                <a:lnTo>
                  <a:pt x="14157" y="9367"/>
                </a:lnTo>
                <a:lnTo>
                  <a:pt x="14197" y="10524"/>
                </a:lnTo>
                <a:lnTo>
                  <a:pt x="14197" y="11406"/>
                </a:lnTo>
                <a:lnTo>
                  <a:pt x="14116" y="12012"/>
                </a:lnTo>
                <a:lnTo>
                  <a:pt x="13995" y="12728"/>
                </a:lnTo>
                <a:lnTo>
                  <a:pt x="13833" y="13444"/>
                </a:lnTo>
                <a:lnTo>
                  <a:pt x="13712" y="14106"/>
                </a:lnTo>
                <a:lnTo>
                  <a:pt x="13591" y="14546"/>
                </a:lnTo>
                <a:lnTo>
                  <a:pt x="13065" y="13885"/>
                </a:lnTo>
                <a:lnTo>
                  <a:pt x="13307" y="12893"/>
                </a:lnTo>
                <a:lnTo>
                  <a:pt x="13469" y="11791"/>
                </a:lnTo>
                <a:lnTo>
                  <a:pt x="13550" y="10910"/>
                </a:lnTo>
                <a:lnTo>
                  <a:pt x="13591" y="10138"/>
                </a:lnTo>
                <a:lnTo>
                  <a:pt x="13469" y="9367"/>
                </a:lnTo>
                <a:lnTo>
                  <a:pt x="13388" y="8595"/>
                </a:lnTo>
                <a:lnTo>
                  <a:pt x="13267" y="7934"/>
                </a:lnTo>
                <a:lnTo>
                  <a:pt x="13024" y="7273"/>
                </a:lnTo>
                <a:close/>
              </a:path>
              <a:path w="21600" h="21600">
                <a:moveTo>
                  <a:pt x="16382" y="3967"/>
                </a:moveTo>
                <a:lnTo>
                  <a:pt x="16786" y="5179"/>
                </a:lnTo>
                <a:lnTo>
                  <a:pt x="17150" y="6612"/>
                </a:lnTo>
                <a:lnTo>
                  <a:pt x="17474" y="8651"/>
                </a:lnTo>
                <a:lnTo>
                  <a:pt x="17595" y="9753"/>
                </a:lnTo>
                <a:lnTo>
                  <a:pt x="17635" y="12012"/>
                </a:lnTo>
                <a:lnTo>
                  <a:pt x="17393" y="13665"/>
                </a:lnTo>
                <a:lnTo>
                  <a:pt x="17150" y="15208"/>
                </a:lnTo>
                <a:lnTo>
                  <a:pt x="16786" y="16310"/>
                </a:lnTo>
                <a:lnTo>
                  <a:pt x="16341" y="17687"/>
                </a:lnTo>
                <a:lnTo>
                  <a:pt x="15815" y="17081"/>
                </a:lnTo>
                <a:lnTo>
                  <a:pt x="16503" y="14602"/>
                </a:lnTo>
                <a:lnTo>
                  <a:pt x="16786" y="13169"/>
                </a:lnTo>
                <a:lnTo>
                  <a:pt x="16867" y="12012"/>
                </a:lnTo>
                <a:lnTo>
                  <a:pt x="16867" y="9642"/>
                </a:lnTo>
                <a:lnTo>
                  <a:pt x="16705" y="7989"/>
                </a:lnTo>
                <a:lnTo>
                  <a:pt x="16422" y="6612"/>
                </a:lnTo>
                <a:lnTo>
                  <a:pt x="16220" y="5675"/>
                </a:lnTo>
                <a:lnTo>
                  <a:pt x="15856" y="4518"/>
                </a:lnTo>
                <a:lnTo>
                  <a:pt x="16382" y="3967"/>
                </a:lnTo>
                <a:close/>
              </a:path>
              <a:path w="21600" h="21600">
                <a:moveTo>
                  <a:pt x="18889" y="1377"/>
                </a:moveTo>
                <a:lnTo>
                  <a:pt x="19415" y="826"/>
                </a:lnTo>
                <a:lnTo>
                  <a:pt x="20194" y="2576"/>
                </a:lnTo>
                <a:lnTo>
                  <a:pt x="20831" y="4683"/>
                </a:lnTo>
                <a:lnTo>
                  <a:pt x="21357" y="7204"/>
                </a:lnTo>
                <a:lnTo>
                  <a:pt x="21650" y="9450"/>
                </a:lnTo>
                <a:lnTo>
                  <a:pt x="21600" y="12301"/>
                </a:lnTo>
                <a:lnTo>
                  <a:pt x="21215" y="15938"/>
                </a:lnTo>
                <a:lnTo>
                  <a:pt x="20629" y="18348"/>
                </a:lnTo>
                <a:lnTo>
                  <a:pt x="19415" y="21655"/>
                </a:lnTo>
                <a:lnTo>
                  <a:pt x="18889" y="21159"/>
                </a:lnTo>
                <a:lnTo>
                  <a:pt x="19901" y="18404"/>
                </a:lnTo>
                <a:lnTo>
                  <a:pt x="20467" y="15593"/>
                </a:lnTo>
                <a:lnTo>
                  <a:pt x="20791" y="12342"/>
                </a:lnTo>
                <a:lnTo>
                  <a:pt x="20871" y="9532"/>
                </a:lnTo>
                <a:lnTo>
                  <a:pt x="20629" y="7411"/>
                </a:lnTo>
                <a:lnTo>
                  <a:pt x="20062" y="4628"/>
                </a:lnTo>
                <a:lnTo>
                  <a:pt x="19415" y="2810"/>
                </a:lnTo>
                <a:lnTo>
                  <a:pt x="18889" y="1377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n-lt"/>
            </a:endParaRPr>
          </a:p>
        </p:txBody>
      </p:sp>
      <p:pic>
        <p:nvPicPr>
          <p:cNvPr id="12" name="Picture 7" descr="0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516" y="1151899"/>
            <a:ext cx="817955" cy="41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37" y="1313002"/>
            <a:ext cx="5043692" cy="3782769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893" y="2271611"/>
            <a:ext cx="1154567" cy="11554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cteur droit avec flèche 14"/>
          <p:cNvCxnSpPr/>
          <p:nvPr/>
        </p:nvCxnSpPr>
        <p:spPr>
          <a:xfrm>
            <a:off x="504693" y="3105509"/>
            <a:ext cx="2359277" cy="414068"/>
          </a:xfrm>
          <a:prstGeom prst="straightConnector1">
            <a:avLst/>
          </a:prstGeom>
          <a:ln w="254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5548385" y="2780895"/>
            <a:ext cx="3457592" cy="331114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00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Aidez les personnes en difficulté,</a:t>
            </a:r>
          </a:p>
          <a:p>
            <a:r>
              <a:rPr lang="fr-FR" sz="1900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Ne revenez pas en arrière,</a:t>
            </a:r>
          </a:p>
          <a:p>
            <a:r>
              <a:rPr lang="fr-FR" sz="1900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Rendez-vous au point de rassemblement.</a:t>
            </a:r>
            <a:endParaRPr lang="fr-FR" sz="1900" b="1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46437" y="5356009"/>
            <a:ext cx="1992581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Au fond du Parking du LAPP</a:t>
            </a:r>
            <a:endParaRPr lang="fr-FR" b="1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107" y="5082755"/>
            <a:ext cx="919585" cy="9195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Connecteur droit avec flèche 18"/>
          <p:cNvCxnSpPr/>
          <p:nvPr/>
        </p:nvCxnSpPr>
        <p:spPr>
          <a:xfrm flipV="1">
            <a:off x="672860" y="3105509"/>
            <a:ext cx="4140827" cy="2182483"/>
          </a:xfrm>
          <a:prstGeom prst="straightConnector1">
            <a:avLst/>
          </a:prstGeom>
          <a:ln w="254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66444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présentation couv blanc QUAL-LABO-FOR-030.pptx" id="{4553DEEC-1E40-490B-8EE9-FADD3132C616}" vid="{F05359C0-B6AC-40FD-A448-FC0EAD8A58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9147774-C42B-4BF8-828B-1E2C39A133F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Ppt-presentation-couv-blanc-QUAL-LABO-FOR-030</Template>
  <TotalTime>0</TotalTime>
  <Words>1473</Words>
  <Application>Microsoft Office PowerPoint</Application>
  <PresentationFormat>Affichage à l'écran (4:3)</PresentationFormat>
  <Paragraphs>286</Paragraphs>
  <Slides>32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43" baseType="lpstr">
      <vt:lpstr>Andalus</vt:lpstr>
      <vt:lpstr>Arial</vt:lpstr>
      <vt:lpstr>Calibri</vt:lpstr>
      <vt:lpstr>Calibri</vt:lpstr>
      <vt:lpstr>Comic Sans MS</vt:lpstr>
      <vt:lpstr>Courier New</vt:lpstr>
      <vt:lpstr>Eras Bold ITC</vt:lpstr>
      <vt:lpstr>Lucida Sans Unicode</vt:lpstr>
      <vt:lpstr>Times New Roman</vt:lpstr>
      <vt:lpstr>Trebuchet MS</vt:lpstr>
      <vt:lpstr>Conception personnalisée</vt:lpstr>
      <vt:lpstr>Présentation Sécurité AU LAPP</vt:lpstr>
      <vt:lpstr>PLAN</vt:lpstr>
      <vt:lpstr>LES ACTEURS DE LA SECURITE</vt:lpstr>
      <vt:lpstr>Le rôle d’Assistant de Prévention</vt:lpstr>
      <vt:lpstr>REGISTRE DE SECURITE – DOCUMENT UNIQUE   « 2ème étage armoire local courrier »</vt:lpstr>
      <vt:lpstr>ALARME = EVACUATION</vt:lpstr>
      <vt:lpstr>Formation et évacuation incendie </vt:lpstr>
      <vt:lpstr>Présentation PowerPoint</vt:lpstr>
      <vt:lpstr>Consignes évacuation Mécatronique</vt:lpstr>
      <vt:lpstr>MISSIONS</vt:lpstr>
      <vt:lpstr>Mission véhicule LAPP ou personnel</vt:lpstr>
      <vt:lpstr>SECOURISTES DU LAPP ET LATPH</vt:lpstr>
      <vt:lpstr>FORMATIONS SECOURISTES</vt:lpstr>
      <vt:lpstr>Visite médicale AST74</vt:lpstr>
      <vt:lpstr>Accident de travail</vt:lpstr>
      <vt:lpstr>Déchets au LAPP - DEEE</vt:lpstr>
      <vt:lpstr>RISQUES ELECTRIQUES AU LAPP    </vt:lpstr>
      <vt:lpstr>Formation Risques Mécaniques</vt:lpstr>
      <vt:lpstr>Equipements de Sécurité (EPI) Obligatoire</vt:lpstr>
      <vt:lpstr>Formation Laser et Protection (EPI)</vt:lpstr>
      <vt:lpstr>Formation CERN et DR11</vt:lpstr>
      <vt:lpstr>Risques Produits Chimiques</vt:lpstr>
      <vt:lpstr>Risques produits chimiques</vt:lpstr>
      <vt:lpstr>Bon de commande</vt:lpstr>
      <vt:lpstr> Risques Gaz</vt:lpstr>
      <vt:lpstr>RADIOPROTECTION LAPP ET CERN</vt:lpstr>
      <vt:lpstr>Nouvelle Manip ou expériences</vt:lpstr>
      <vt:lpstr>INFORMATION AU LAPP</vt:lpstr>
      <vt:lpstr>Présentation PowerPoint</vt:lpstr>
      <vt:lpstr>INFORMATION AU LAPP</vt:lpstr>
      <vt:lpstr>PANNEAU SECURITE LAPP</vt:lpstr>
      <vt:lpstr>Conclusion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2016-02-09T15:59:04Z</dcterms:created>
  <dcterms:modified xsi:type="dcterms:W3CDTF">2018-10-30T13:47:42Z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TC027415269991</vt:lpwstr>
  </property>
</Properties>
</file>